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Lst>
  <p:notesMasterIdLst>
    <p:notesMasterId r:id="rId42"/>
  </p:notesMasterIdLst>
  <p:sldIdLst>
    <p:sldId id="358" r:id="rId3"/>
    <p:sldId id="356" r:id="rId4"/>
    <p:sldId id="359" r:id="rId5"/>
    <p:sldId id="360" r:id="rId6"/>
    <p:sldId id="361" r:id="rId7"/>
    <p:sldId id="362" r:id="rId8"/>
    <p:sldId id="363" r:id="rId9"/>
    <p:sldId id="364" r:id="rId10"/>
    <p:sldId id="369" r:id="rId11"/>
    <p:sldId id="370" r:id="rId12"/>
    <p:sldId id="371" r:id="rId13"/>
    <p:sldId id="372" r:id="rId14"/>
    <p:sldId id="373" r:id="rId15"/>
    <p:sldId id="374" r:id="rId16"/>
    <p:sldId id="375" r:id="rId17"/>
    <p:sldId id="376" r:id="rId18"/>
    <p:sldId id="377" r:id="rId19"/>
    <p:sldId id="378" r:id="rId20"/>
    <p:sldId id="379" r:id="rId21"/>
    <p:sldId id="380" r:id="rId22"/>
    <p:sldId id="381" r:id="rId23"/>
    <p:sldId id="382" r:id="rId24"/>
    <p:sldId id="383" r:id="rId25"/>
    <p:sldId id="385" r:id="rId26"/>
    <p:sldId id="386" r:id="rId27"/>
    <p:sldId id="387" r:id="rId28"/>
    <p:sldId id="388" r:id="rId29"/>
    <p:sldId id="389" r:id="rId30"/>
    <p:sldId id="390" r:id="rId31"/>
    <p:sldId id="391" r:id="rId32"/>
    <p:sldId id="393" r:id="rId33"/>
    <p:sldId id="394" r:id="rId34"/>
    <p:sldId id="395" r:id="rId35"/>
    <p:sldId id="396" r:id="rId36"/>
    <p:sldId id="397" r:id="rId37"/>
    <p:sldId id="398" r:id="rId38"/>
    <p:sldId id="400" r:id="rId39"/>
    <p:sldId id="402" r:id="rId40"/>
    <p:sldId id="40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1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95C8C6-06FE-475B-A0EE-C2540C616ED4}" type="datetimeFigureOut">
              <a:rPr lang="en-GB" smtClean="0"/>
              <a:t>31/07/2019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170AD-B0F4-43B7-9312-8A91393B4AE7}" type="slidenum">
              <a:rPr lang="en-GB" smtClean="0"/>
              <a:t>‹#›</a:t>
            </a:fld>
            <a:endParaRPr lang="en-GB"/>
          </a:p>
        </p:txBody>
      </p:sp>
    </p:spTree>
    <p:extLst>
      <p:ext uri="{BB962C8B-B14F-4D97-AF65-F5344CB8AC3E}">
        <p14:creationId xmlns:p14="http://schemas.microsoft.com/office/powerpoint/2010/main" val="523262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B1D328-90EC-4528-869E-53F24E2FEED1}" type="slidenum">
              <a:rPr lang="en-GB" smtClean="0"/>
              <a:t>1</a:t>
            </a:fld>
            <a:endParaRPr lang="en-GB"/>
          </a:p>
        </p:txBody>
      </p:sp>
    </p:spTree>
    <p:extLst>
      <p:ext uri="{BB962C8B-B14F-4D97-AF65-F5344CB8AC3E}">
        <p14:creationId xmlns:p14="http://schemas.microsoft.com/office/powerpoint/2010/main" val="203036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3</a:t>
            </a:fld>
            <a:endParaRPr lang="en-GB"/>
          </a:p>
        </p:txBody>
      </p:sp>
    </p:spTree>
    <p:extLst>
      <p:ext uri="{BB962C8B-B14F-4D97-AF65-F5344CB8AC3E}">
        <p14:creationId xmlns:p14="http://schemas.microsoft.com/office/powerpoint/2010/main" val="4203264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4</a:t>
            </a:fld>
            <a:endParaRPr lang="en-GB"/>
          </a:p>
        </p:txBody>
      </p:sp>
    </p:spTree>
    <p:extLst>
      <p:ext uri="{BB962C8B-B14F-4D97-AF65-F5344CB8AC3E}">
        <p14:creationId xmlns:p14="http://schemas.microsoft.com/office/powerpoint/2010/main" val="3539575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5</a:t>
            </a:fld>
            <a:endParaRPr lang="en-GB"/>
          </a:p>
        </p:txBody>
      </p:sp>
    </p:spTree>
    <p:extLst>
      <p:ext uri="{BB962C8B-B14F-4D97-AF65-F5344CB8AC3E}">
        <p14:creationId xmlns:p14="http://schemas.microsoft.com/office/powerpoint/2010/main" val="1910858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7</a:t>
            </a:fld>
            <a:endParaRPr lang="en-GB"/>
          </a:p>
        </p:txBody>
      </p:sp>
    </p:spTree>
    <p:extLst>
      <p:ext uri="{BB962C8B-B14F-4D97-AF65-F5344CB8AC3E}">
        <p14:creationId xmlns:p14="http://schemas.microsoft.com/office/powerpoint/2010/main" val="1550855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5E170AD-B0F4-43B7-9312-8A91393B4AE7}" type="slidenum">
              <a:rPr lang="en-GB" smtClean="0"/>
              <a:t>8</a:t>
            </a:fld>
            <a:endParaRPr lang="en-GB"/>
          </a:p>
        </p:txBody>
      </p:sp>
    </p:spTree>
    <p:extLst>
      <p:ext uri="{BB962C8B-B14F-4D97-AF65-F5344CB8AC3E}">
        <p14:creationId xmlns:p14="http://schemas.microsoft.com/office/powerpoint/2010/main" val="4077488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3A52BF6-EA3E-44A8-801D-5C164E2DE22D}" type="datetime1">
              <a:rPr lang="en-US" smtClean="0"/>
              <a:pPr/>
              <a:t>7/31/2019</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980559428"/>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2780535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D4117A79-209A-41D7-BC94-59B1B7812AC4}" type="datetime1">
              <a:rPr lang="en-US" smtClean="0"/>
              <a:pPr/>
              <a:t>7/31/2019</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8800694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AB4517D-52FB-4BC5-9513-8B8A9EA67493}" type="datetime1">
              <a:rPr lang="en-US" smtClean="0"/>
              <a:pPr/>
              <a:t>7/31/2019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53569330"/>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E4877E0-5B74-483C-A19F-B06A427781D7}" type="datetime1">
              <a:rPr lang="en-US" smtClean="0"/>
              <a:pPr/>
              <a:t>7/31/2019</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130966619"/>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41A8B9-0B39-4EAF-9CB4-5FC39A83FD8F}" type="datetime1">
              <a:rPr lang="en-US" smtClean="0"/>
              <a:pPr/>
              <a:t>7/31/2019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60047081"/>
      </p:ext>
    </p:extLst>
  </p:cSld>
  <p:clrMapOvr>
    <a:masterClrMapping/>
  </p:clrMapOvr>
  <p:transition>
    <p:wip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FDFEB96-9DFF-4FBF-9180-009999B18BFF}" type="datetime1">
              <a:rPr lang="en-US" smtClean="0"/>
              <a:pPr/>
              <a:t>7/31/2019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8A3F75D-E20E-43FE-BD9A-A096B6C95649}" type="slidenum">
              <a:rPr lang="en-IN" smtClean="0"/>
              <a:pPr/>
              <a:t>‹#›</a:t>
            </a:fld>
            <a:endParaRPr lang="en-IN"/>
          </a:p>
        </p:txBody>
      </p:sp>
    </p:spTree>
    <p:extLst>
      <p:ext uri="{BB962C8B-B14F-4D97-AF65-F5344CB8AC3E}">
        <p14:creationId xmlns:p14="http://schemas.microsoft.com/office/powerpoint/2010/main" val="1066514566"/>
      </p:ext>
    </p:extLst>
  </p:cSld>
  <p:clrMapOvr>
    <a:masterClrMapping/>
  </p:clrMapOvr>
  <p:transition>
    <p:wip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8AA15F7F-07F0-4FA9-ACF5-221F09E3923E}" type="datetime1">
              <a:rPr lang="en-US" smtClean="0"/>
              <a:pPr/>
              <a:t>7/31/2019</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extLst>
      <p:ext uri="{BB962C8B-B14F-4D97-AF65-F5344CB8AC3E}">
        <p14:creationId xmlns:p14="http://schemas.microsoft.com/office/powerpoint/2010/main" val="10140075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8C78569B-E067-4267-855F-1A02A127A2FE}" type="datetime1">
              <a:rPr lang="en-US" smtClean="0"/>
              <a:pPr/>
              <a:t>7/31/2019</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extLst>
      <p:ext uri="{BB962C8B-B14F-4D97-AF65-F5344CB8AC3E}">
        <p14:creationId xmlns:p14="http://schemas.microsoft.com/office/powerpoint/2010/main" val="219332162"/>
      </p:ext>
    </p:extLst>
  </p:cSld>
  <p:clrMapOvr>
    <a:masterClrMapping/>
  </p:clrMapOvr>
  <p:transition>
    <p:wip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D9CDF7-6892-4699-8FA6-6545081963A8}" type="datetime1">
              <a:rPr lang="en-US" smtClean="0"/>
              <a:pPr/>
              <a:t>7/31/2019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Tree>
    <p:extLst>
      <p:ext uri="{BB962C8B-B14F-4D97-AF65-F5344CB8AC3E}">
        <p14:creationId xmlns:p14="http://schemas.microsoft.com/office/powerpoint/2010/main" val="2719262426"/>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20CA2F-764A-40EE-9EB4-88D72A1C4F7E}" type="datetime1">
              <a:rPr lang="en-US" smtClean="0"/>
              <a:pPr/>
              <a:t>7/31/2019</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4238206063"/>
      </p:ext>
    </p:extLst>
  </p:cSld>
  <p:clrMapOvr>
    <a:overrideClrMapping bg1="lt1" tx1="dk1" bg2="lt2" tx2="dk2" accent1="accent1" accent2="accent2" accent3="accent3" accent4="accent4" accent5="accent5" accent6="accent6" hlink="hlink" folHlink="folHlink"/>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CDC255-2C20-4FFD-BC9A-231B4A02076A}" type="datetimeFigureOut">
              <a:rPr lang="en-IN" smtClean="0"/>
              <a:t>31-07-2019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6E3B066D-782C-4972-8A33-DB1F367A1C17}" type="slidenum">
              <a:rPr lang="en-IN" smtClean="0"/>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ACDC255-2C20-4FFD-BC9A-231B4A02076A}" type="datetimeFigureOut">
              <a:rPr lang="en-IN" smtClean="0"/>
              <a:t>31-07-2019</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E3B066D-782C-4972-8A33-DB1F367A1C1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BE98F31-1D8F-4B41-9F7F-A655E3987DAD}" type="datetime1">
              <a:rPr lang="en-US" smtClean="0"/>
              <a:pPr/>
              <a:t>7/31/2019</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8A3F75D-E20E-43FE-BD9A-A096B6C95649}" type="slidenum">
              <a:rPr lang="en-IN" smtClean="0">
                <a:solidFill>
                  <a:srgbClr val="8CADAE">
                    <a:shade val="75000"/>
                  </a:srgbClr>
                </a:solidFill>
              </a:rPr>
              <a:pPr/>
              <a:t>‹#›</a:t>
            </a:fld>
            <a:endParaRPr lang="en-IN">
              <a:solidFill>
                <a:srgbClr val="8CADAE">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060024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p:transition>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44824"/>
            <a:ext cx="8856984" cy="4896544"/>
          </a:xfrm>
          <a:solidFill>
            <a:srgbClr val="FFC000"/>
          </a:solidFill>
        </p:spPr>
        <p:txBody>
          <a:bodyPr>
            <a:normAutofit lnSpcReduction="10000"/>
          </a:bodyPr>
          <a:lstStyle/>
          <a:p>
            <a:endParaRPr lang="en-IN" dirty="0" smtClean="0">
              <a:solidFill>
                <a:schemeClr val="tx1"/>
              </a:solidFill>
            </a:endParaRPr>
          </a:p>
          <a:p>
            <a:endParaRPr lang="en-IN" sz="3600" b="1" dirty="0" smtClean="0">
              <a:solidFill>
                <a:schemeClr val="tx1"/>
              </a:solidFill>
              <a:latin typeface="AR CENA" pitchFamily="2" charset="0"/>
              <a:cs typeface="Times New Roman" pitchFamily="18" charset="0"/>
            </a:endParaRPr>
          </a:p>
          <a:p>
            <a:r>
              <a:rPr lang="en-IN" sz="6500" b="1" dirty="0" smtClean="0">
                <a:solidFill>
                  <a:schemeClr val="tx1"/>
                </a:solidFill>
                <a:latin typeface="AR CENA" pitchFamily="2" charset="0"/>
                <a:cs typeface="Times New Roman" pitchFamily="18" charset="0"/>
              </a:rPr>
              <a:t>Chapter -TWO</a:t>
            </a:r>
          </a:p>
          <a:p>
            <a:r>
              <a:rPr lang="en-IN" dirty="0">
                <a:solidFill>
                  <a:schemeClr val="tx1"/>
                </a:solidFill>
              </a:rPr>
              <a:t> </a:t>
            </a:r>
            <a:endParaRPr lang="en-IN" sz="3100" dirty="0">
              <a:solidFill>
                <a:schemeClr val="tx1"/>
              </a:solidFill>
            </a:endParaRPr>
          </a:p>
          <a:p>
            <a:pPr>
              <a:lnSpc>
                <a:spcPct val="150000"/>
              </a:lnSpc>
            </a:pPr>
            <a:r>
              <a:rPr lang="en-US" sz="3200" dirty="0">
                <a:solidFill>
                  <a:srgbClr val="0D11B3"/>
                </a:solidFill>
                <a:latin typeface="Arial Narrow" pitchFamily="34" charset="0"/>
              </a:rPr>
              <a:t>DEFINING RESEARCH PROBLEM AND HYPOTHESIS FORMULATION </a:t>
            </a:r>
            <a:endParaRPr lang="en-GB" sz="5400" dirty="0" smtClean="0">
              <a:solidFill>
                <a:srgbClr val="0D11B3"/>
              </a:solidFill>
              <a:latin typeface="Arial Narrow" pitchFamily="34" charset="0"/>
            </a:endParaRPr>
          </a:p>
          <a:p>
            <a:endParaRPr lang="en-GB" sz="3200" dirty="0" smtClean="0">
              <a:solidFill>
                <a:schemeClr val="tx1"/>
              </a:solidFill>
            </a:endParaRPr>
          </a:p>
          <a:p>
            <a:r>
              <a:rPr lang="en-GB" sz="3200" cap="none" dirty="0" smtClean="0">
                <a:solidFill>
                  <a:schemeClr val="tx1"/>
                </a:solidFill>
              </a:rPr>
              <a:t>                          </a:t>
            </a:r>
            <a:endParaRPr lang="en-IN" sz="3200" dirty="0">
              <a:solidFill>
                <a:schemeClr val="tx1"/>
              </a:solidFill>
            </a:endParaRPr>
          </a:p>
          <a:p>
            <a:endParaRPr lang="en-IN" dirty="0">
              <a:solidFill>
                <a:schemeClr val="tx1"/>
              </a:solidFill>
            </a:endParaRPr>
          </a:p>
        </p:txBody>
      </p:sp>
      <p:sp>
        <p:nvSpPr>
          <p:cNvPr id="4" name="Date Placeholder 3"/>
          <p:cNvSpPr>
            <a:spLocks noGrp="1"/>
          </p:cNvSpPr>
          <p:nvPr>
            <p:ph type="dt" sz="half" idx="10"/>
          </p:nvPr>
        </p:nvSpPr>
        <p:spPr/>
        <p:txBody>
          <a:bodyPr/>
          <a:lstStyle/>
          <a:p>
            <a:fld id="{82D3B8B2-3301-4D0C-A37A-2A26028387D2}" type="datetime1">
              <a:rPr lang="en-US" smtClean="0"/>
              <a:pPr/>
              <a:t>7/31/2019</a:t>
            </a:fld>
            <a:endParaRPr lang="en-IN"/>
          </a:p>
        </p:txBody>
      </p:sp>
      <p:sp>
        <p:nvSpPr>
          <p:cNvPr id="2" name="Title 1"/>
          <p:cNvSpPr>
            <a:spLocks noGrp="1"/>
          </p:cNvSpPr>
          <p:nvPr>
            <p:ph type="ctrTitle"/>
          </p:nvPr>
        </p:nvSpPr>
        <p:spPr>
          <a:xfrm>
            <a:off x="179512" y="116632"/>
            <a:ext cx="8712968" cy="1728191"/>
          </a:xfrm>
          <a:solidFill>
            <a:srgbClr val="00B0F0"/>
          </a:solidFill>
        </p:spPr>
        <p:txBody>
          <a:bodyPr>
            <a:normAutofit/>
          </a:bodyPr>
          <a:lstStyle/>
          <a:p>
            <a:r>
              <a:rPr lang="en-GB" sz="3600" b="1" dirty="0"/>
              <a:t>Business Research Methodology</a:t>
            </a:r>
            <a:r>
              <a:rPr lang="en-IN" sz="3600" dirty="0" smtClean="0"/>
              <a:t/>
            </a:r>
            <a:br>
              <a:rPr lang="en-IN" sz="3600" dirty="0" smtClean="0"/>
            </a:br>
            <a:r>
              <a:rPr lang="en-IN" sz="3600" dirty="0" smtClean="0">
                <a:latin typeface="Berlin Sans FB" pitchFamily="34" charset="0"/>
              </a:rPr>
              <a:t>(</a:t>
            </a:r>
            <a:r>
              <a:rPr lang="en-GB" sz="3600" dirty="0" smtClean="0">
                <a:latin typeface="Berlin Sans FB" pitchFamily="34" charset="0"/>
              </a:rPr>
              <a:t>MBA 4101</a:t>
            </a:r>
            <a:r>
              <a:rPr lang="en-IN" sz="3600" dirty="0" smtClean="0">
                <a:latin typeface="Berlin Sans FB" pitchFamily="34" charset="0"/>
              </a:rPr>
              <a:t>)</a:t>
            </a:r>
            <a:endParaRPr lang="en-IN" sz="3600" dirty="0">
              <a:latin typeface="Berlin Sans FB" pitchFamily="34" charset="0"/>
            </a:endParaRPr>
          </a:p>
        </p:txBody>
      </p:sp>
    </p:spTree>
    <p:extLst>
      <p:ext uri="{BB962C8B-B14F-4D97-AF65-F5344CB8AC3E}">
        <p14:creationId xmlns:p14="http://schemas.microsoft.com/office/powerpoint/2010/main" val="3348640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Dependent variable</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spcAft>
                <a:spcPts val="1000"/>
              </a:spcAft>
            </a:pPr>
            <a:r>
              <a:rPr lang="en-IN" sz="3200" dirty="0" smtClean="0">
                <a:effectLst/>
                <a:latin typeface="Times New Roman" pitchFamily="18" charset="0"/>
                <a:ea typeface="Times New Roman"/>
                <a:cs typeface="Times New Roman" pitchFamily="18" charset="0"/>
              </a:rPr>
              <a:t>It is the primary interest to the researcher, to understand and describe; explain its variability or predict it</a:t>
            </a:r>
          </a:p>
          <a:p>
            <a:pPr algn="just">
              <a:lnSpc>
                <a:spcPct val="150000"/>
              </a:lnSpc>
              <a:spcAft>
                <a:spcPts val="1000"/>
              </a:spcAft>
            </a:pPr>
            <a:r>
              <a:rPr lang="en-IN" sz="3200" dirty="0" smtClean="0">
                <a:effectLst/>
                <a:latin typeface="Times New Roman" pitchFamily="18" charset="0"/>
                <a:ea typeface="Times New Roman"/>
                <a:cs typeface="Times New Roman" pitchFamily="18" charset="0"/>
              </a:rPr>
              <a:t> the researcher will be interested in quantifying and measuring the dependent variable as well as the other variables which influence this variable.</a:t>
            </a:r>
          </a:p>
          <a:p>
            <a:pPr algn="just">
              <a:lnSpc>
                <a:spcPct val="150000"/>
              </a:lnSpc>
              <a:spcAft>
                <a:spcPts val="1000"/>
              </a:spcAft>
            </a:pPr>
            <a:r>
              <a:rPr lang="en-IN" sz="3200" dirty="0" err="1" smtClean="0">
                <a:latin typeface="Times New Roman" pitchFamily="18" charset="0"/>
                <a:ea typeface="Times New Roman"/>
                <a:cs typeface="Times New Roman" pitchFamily="18" charset="0"/>
              </a:rPr>
              <a:t>E.g</a:t>
            </a:r>
            <a:r>
              <a:rPr lang="en-IN" sz="3200" dirty="0" smtClean="0">
                <a:latin typeface="Times New Roman" pitchFamily="18" charset="0"/>
                <a:ea typeface="Times New Roman"/>
                <a:cs typeface="Times New Roman" pitchFamily="18" charset="0"/>
              </a:rPr>
              <a:t>, sales of the product, loyalty, job satisfaction of employees…</a:t>
            </a:r>
          </a:p>
          <a:p>
            <a:pPr algn="just">
              <a:lnSpc>
                <a:spcPct val="150000"/>
              </a:lnSpc>
              <a:spcAft>
                <a:spcPts val="1000"/>
              </a:spcAft>
            </a:pPr>
            <a:r>
              <a:rPr lang="en-IN" sz="3200" dirty="0" smtClean="0">
                <a:effectLst/>
                <a:latin typeface="Times New Roman" pitchFamily="18" charset="0"/>
                <a:ea typeface="Times New Roman"/>
                <a:cs typeface="Times New Roman" pitchFamily="18" charset="0"/>
              </a:rPr>
              <a:t>An applied researcher want to increase the productivity of firm employees. What is the dependent variable?</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54355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IN" sz="4000" b="1" dirty="0" smtClean="0">
                <a:solidFill>
                  <a:schemeClr val="tx1"/>
                </a:solidFill>
                <a:latin typeface="Times New Roman" pitchFamily="18" charset="0"/>
                <a:cs typeface="Times New Roman" pitchFamily="18" charset="0"/>
              </a:rPr>
              <a:t>Independent variable</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spcAft>
                <a:spcPts val="1000"/>
              </a:spcAft>
            </a:pPr>
            <a:r>
              <a:rPr lang="en-IN" sz="3200" dirty="0" smtClean="0">
                <a:effectLst/>
                <a:latin typeface="Times New Roman" pitchFamily="18" charset="0"/>
                <a:ea typeface="Times New Roman"/>
                <a:cs typeface="Times New Roman" pitchFamily="18" charset="0"/>
              </a:rPr>
              <a:t>It is a variable that influence the dependent variable in either positive or negative way.</a:t>
            </a:r>
          </a:p>
          <a:p>
            <a:pPr algn="just">
              <a:lnSpc>
                <a:spcPct val="150000"/>
              </a:lnSpc>
              <a:spcAft>
                <a:spcPts val="1000"/>
              </a:spcAft>
            </a:pPr>
            <a:r>
              <a:rPr lang="en-IN" sz="3200" dirty="0" smtClean="0">
                <a:latin typeface="Times New Roman" pitchFamily="18" charset="0"/>
                <a:ea typeface="Times New Roman"/>
                <a:cs typeface="Times New Roman" pitchFamily="18" charset="0"/>
              </a:rPr>
              <a:t>When the independent variable present , the dependent variable exists.</a:t>
            </a:r>
          </a:p>
          <a:p>
            <a:pPr algn="just">
              <a:lnSpc>
                <a:spcPct val="150000"/>
              </a:lnSpc>
              <a:spcAft>
                <a:spcPts val="1000"/>
              </a:spcAft>
            </a:pPr>
            <a:r>
              <a:rPr lang="en-IN" sz="3200" dirty="0" smtClean="0">
                <a:effectLst/>
                <a:latin typeface="Times New Roman" pitchFamily="18" charset="0"/>
                <a:ea typeface="Times New Roman"/>
                <a:cs typeface="Times New Roman" pitchFamily="18" charset="0"/>
              </a:rPr>
              <a:t>With each unit of increase/ decrease in independent variable , there will be an increase/ decrease in the dependent variable.</a:t>
            </a:r>
          </a:p>
          <a:p>
            <a:pPr algn="just">
              <a:lnSpc>
                <a:spcPct val="150000"/>
              </a:lnSpc>
              <a:spcAft>
                <a:spcPts val="1000"/>
              </a:spcAft>
            </a:pPr>
            <a:r>
              <a:rPr lang="en-IN" sz="3200" dirty="0" smtClean="0">
                <a:latin typeface="Times New Roman" pitchFamily="18" charset="0"/>
                <a:ea typeface="Times New Roman"/>
                <a:cs typeface="Times New Roman" pitchFamily="18" charset="0"/>
              </a:rPr>
              <a:t>In other  words the variance in the dependent variable is accounted for by the independent variable. </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3237832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20000"/>
              </a:lnSpc>
              <a:spcAft>
                <a:spcPts val="1000"/>
              </a:spcAft>
            </a:pPr>
            <a:r>
              <a:rPr lang="en-IN" sz="3200" dirty="0" smtClean="0">
                <a:effectLst/>
                <a:latin typeface="Times New Roman" pitchFamily="18" charset="0"/>
                <a:ea typeface="Times New Roman"/>
                <a:cs typeface="Times New Roman" pitchFamily="18" charset="0"/>
              </a:rPr>
              <a:t>To establish that a change in independent variable causes a change in the dependent variable, all of the following four conditions must met</a:t>
            </a:r>
          </a:p>
          <a:p>
            <a:pPr marL="514350" indent="-514350" algn="just">
              <a:lnSpc>
                <a:spcPct val="120000"/>
              </a:lnSpc>
              <a:spcAft>
                <a:spcPts val="1000"/>
              </a:spcAft>
              <a:buFont typeface="+mj-lt"/>
              <a:buAutoNum type="arabicParenR"/>
            </a:pPr>
            <a:r>
              <a:rPr lang="en-IN" sz="3200" dirty="0" smtClean="0">
                <a:latin typeface="Times New Roman" pitchFamily="18" charset="0"/>
                <a:ea typeface="Times New Roman"/>
                <a:cs typeface="Times New Roman" pitchFamily="18" charset="0"/>
              </a:rPr>
              <a:t>IV &amp; DV should </a:t>
            </a:r>
            <a:r>
              <a:rPr lang="en-IN" sz="3200" dirty="0" err="1" smtClean="0">
                <a:latin typeface="Times New Roman" pitchFamily="18" charset="0"/>
                <a:ea typeface="Times New Roman"/>
                <a:cs typeface="Times New Roman" pitchFamily="18" charset="0"/>
              </a:rPr>
              <a:t>covary</a:t>
            </a:r>
            <a:r>
              <a:rPr lang="en-IN" sz="3200" dirty="0" smtClean="0">
                <a:latin typeface="Times New Roman" pitchFamily="18" charset="0"/>
                <a:ea typeface="Times New Roman"/>
                <a:cs typeface="Times New Roman" pitchFamily="18" charset="0"/>
              </a:rPr>
              <a:t>: the change in DV should be associated with the change in IV</a:t>
            </a:r>
          </a:p>
          <a:p>
            <a:pPr marL="514350" indent="-514350" algn="just">
              <a:lnSpc>
                <a:spcPct val="120000"/>
              </a:lnSpc>
              <a:spcAft>
                <a:spcPts val="1000"/>
              </a:spcAft>
              <a:buFont typeface="+mj-lt"/>
              <a:buAutoNum type="arabicParenR"/>
            </a:pPr>
            <a:r>
              <a:rPr lang="en-IN" sz="3200" dirty="0" smtClean="0">
                <a:effectLst/>
                <a:latin typeface="Times New Roman" pitchFamily="18" charset="0"/>
                <a:ea typeface="Times New Roman"/>
                <a:cs typeface="Times New Roman" pitchFamily="18" charset="0"/>
              </a:rPr>
              <a:t>The IV (the presumed causal factor) should precede the DV. The cause must occur before the effect</a:t>
            </a:r>
          </a:p>
          <a:p>
            <a:pPr marL="514350" indent="-514350" algn="just">
              <a:lnSpc>
                <a:spcPct val="120000"/>
              </a:lnSpc>
              <a:spcAft>
                <a:spcPts val="1000"/>
              </a:spcAft>
              <a:buFont typeface="+mj-lt"/>
              <a:buAutoNum type="arabicParenR"/>
            </a:pPr>
            <a:r>
              <a:rPr lang="en-IN" sz="3200" dirty="0" smtClean="0">
                <a:latin typeface="Times New Roman" pitchFamily="18" charset="0"/>
                <a:ea typeface="Times New Roman"/>
                <a:cs typeface="Times New Roman" pitchFamily="18" charset="0"/>
              </a:rPr>
              <a:t>No other factor should be possible cause the change in the DV, hence, the researcher control for the effects of the variables</a:t>
            </a:r>
          </a:p>
          <a:p>
            <a:pPr marL="514350" indent="-514350" algn="just">
              <a:lnSpc>
                <a:spcPct val="120000"/>
              </a:lnSpc>
              <a:spcAft>
                <a:spcPts val="1000"/>
              </a:spcAft>
              <a:buFont typeface="+mj-lt"/>
              <a:buAutoNum type="arabicParenR"/>
            </a:pPr>
            <a:r>
              <a:rPr lang="en-IN" sz="3200" dirty="0" smtClean="0">
                <a:effectLst/>
                <a:latin typeface="Times New Roman" pitchFamily="18" charset="0"/>
                <a:ea typeface="Times New Roman"/>
                <a:cs typeface="Times New Roman" pitchFamily="18" charset="0"/>
              </a:rPr>
              <a:t>A logical explanation</a:t>
            </a:r>
            <a:r>
              <a:rPr lang="en-IN" sz="3200" dirty="0" smtClean="0">
                <a:latin typeface="Times New Roman" pitchFamily="18" charset="0"/>
                <a:ea typeface="Times New Roman"/>
                <a:cs typeface="Times New Roman" pitchFamily="18" charset="0"/>
              </a:rPr>
              <a:t> </a:t>
            </a:r>
            <a:r>
              <a:rPr lang="en-IN" sz="3200" dirty="0" smtClean="0">
                <a:effectLst/>
                <a:latin typeface="Times New Roman" pitchFamily="18" charset="0"/>
                <a:ea typeface="Times New Roman"/>
                <a:cs typeface="Times New Roman" pitchFamily="18" charset="0"/>
              </a:rPr>
              <a:t>(a Theory) is needed about WHY  the IV affects the DV</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02814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R/ship of IV &amp; DV in diagram</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a:latin typeface="Times New Roman" pitchFamily="18" charset="0"/>
              <a:ea typeface="Times New Roman"/>
              <a:cs typeface="Times New Roman" pitchFamily="18" charset="0"/>
            </a:endParaRPr>
          </a:p>
          <a:p>
            <a:pPr marL="0" indent="0" algn="just">
              <a:lnSpc>
                <a:spcPct val="150000"/>
              </a:lnSpc>
              <a:spcAft>
                <a:spcPts val="1000"/>
              </a:spcAft>
              <a:buNone/>
            </a:pPr>
            <a:r>
              <a:rPr lang="en-IN" sz="3200" dirty="0" smtClean="0">
                <a:effectLst/>
                <a:latin typeface="Times New Roman" pitchFamily="18" charset="0"/>
                <a:ea typeface="Times New Roman"/>
                <a:cs typeface="Times New Roman" pitchFamily="18" charset="0"/>
              </a:rPr>
              <a:t>Identify the DV &amp; IV</a:t>
            </a:r>
          </a:p>
          <a:p>
            <a:pPr algn="just">
              <a:lnSpc>
                <a:spcPct val="150000"/>
              </a:lnSpc>
              <a:spcAft>
                <a:spcPts val="1000"/>
              </a:spcAft>
            </a:pPr>
            <a:r>
              <a:rPr lang="en-IN" sz="2400" dirty="0" smtClean="0">
                <a:latin typeface="Times New Roman" pitchFamily="18" charset="0"/>
                <a:ea typeface="Times New Roman"/>
                <a:cs typeface="Times New Roman" pitchFamily="18" charset="0"/>
              </a:rPr>
              <a:t>A manager believes that performance of employees will in cease if the employees got good supervision and training </a:t>
            </a:r>
            <a:endParaRPr lang="en-IN" sz="2400" dirty="0">
              <a:effectLst/>
              <a:latin typeface="Times New Roman" pitchFamily="18" charset="0"/>
              <a:ea typeface="Times New Roman"/>
              <a:cs typeface="Times New Roman" pitchFamily="18" charset="0"/>
            </a:endParaRPr>
          </a:p>
        </p:txBody>
      </p:sp>
      <p:grpSp>
        <p:nvGrpSpPr>
          <p:cNvPr id="8" name="Group 7"/>
          <p:cNvGrpSpPr/>
          <p:nvPr/>
        </p:nvGrpSpPr>
        <p:grpSpPr>
          <a:xfrm>
            <a:off x="899592" y="1772816"/>
            <a:ext cx="7344816" cy="1368152"/>
            <a:chOff x="1115616" y="2996952"/>
            <a:chExt cx="7344816" cy="1368152"/>
          </a:xfrm>
        </p:grpSpPr>
        <p:sp>
          <p:nvSpPr>
            <p:cNvPr id="2" name="Round Single Corner Rectangle 1"/>
            <p:cNvSpPr/>
            <p:nvPr/>
          </p:nvSpPr>
          <p:spPr>
            <a:xfrm>
              <a:off x="5940152" y="2996952"/>
              <a:ext cx="2520280" cy="136815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Stock price of the company </a:t>
              </a:r>
              <a:endParaRPr lang="en-IN" dirty="0"/>
            </a:p>
          </p:txBody>
        </p:sp>
        <p:sp>
          <p:nvSpPr>
            <p:cNvPr id="7" name="Round Single Corner Rectangle 6"/>
            <p:cNvSpPr/>
            <p:nvPr/>
          </p:nvSpPr>
          <p:spPr>
            <a:xfrm>
              <a:off x="1115616" y="3034288"/>
              <a:ext cx="2664296" cy="133081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New product success </a:t>
              </a:r>
              <a:endParaRPr lang="en-IN" dirty="0"/>
            </a:p>
          </p:txBody>
        </p:sp>
        <p:sp>
          <p:nvSpPr>
            <p:cNvPr id="5" name="Right Arrow 4"/>
            <p:cNvSpPr/>
            <p:nvPr/>
          </p:nvSpPr>
          <p:spPr>
            <a:xfrm>
              <a:off x="3635896" y="3429000"/>
              <a:ext cx="23762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Tree>
    <p:extLst>
      <p:ext uri="{BB962C8B-B14F-4D97-AF65-F5344CB8AC3E}">
        <p14:creationId xmlns:p14="http://schemas.microsoft.com/office/powerpoint/2010/main" val="38706378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cs typeface="Times New Roman" pitchFamily="18" charset="0"/>
              </a:rPr>
              <a:t>Moderating variable</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7500" lnSpcReduction="20000"/>
          </a:bodyPr>
          <a:lstStyle/>
          <a:p>
            <a:pPr algn="just">
              <a:lnSpc>
                <a:spcPct val="150000"/>
              </a:lnSpc>
              <a:spcAft>
                <a:spcPts val="1000"/>
              </a:spcAft>
            </a:pPr>
            <a:r>
              <a:rPr lang="en-IN" sz="3200" dirty="0" smtClean="0">
                <a:effectLst/>
                <a:latin typeface="Times New Roman" pitchFamily="18" charset="0"/>
                <a:ea typeface="Times New Roman"/>
                <a:cs typeface="Times New Roman" pitchFamily="18" charset="0"/>
              </a:rPr>
              <a:t>It is a variable which has a strong contingent effect on the IV and DV relationship. That is, the presence of the third variable (moderating var.) modifies the original relationship b/n the IV &amp; DV.</a:t>
            </a:r>
          </a:p>
          <a:p>
            <a:pPr algn="just">
              <a:lnSpc>
                <a:spcPct val="150000"/>
              </a:lnSpc>
              <a:spcAft>
                <a:spcPts val="1000"/>
              </a:spcAft>
            </a:pPr>
            <a:r>
              <a:rPr lang="en-IN" sz="3200" dirty="0" smtClean="0">
                <a:latin typeface="Times New Roman" pitchFamily="18" charset="0"/>
                <a:ea typeface="Times New Roman"/>
                <a:cs typeface="Times New Roman" pitchFamily="18" charset="0"/>
              </a:rPr>
              <a:t>For example, the availability of reference manuals that manufacturing employees have access to, and the product rejects. That is when workers follow the procedures laid down in the manual, they are able to manufacture products are flawless/faultless. This relationship will be moderated by the interest and inclination of employees to use the manual.</a:t>
            </a:r>
          </a:p>
        </p:txBody>
      </p:sp>
    </p:spTree>
    <p:extLst>
      <p:ext uri="{BB962C8B-B14F-4D97-AF65-F5344CB8AC3E}">
        <p14:creationId xmlns:p14="http://schemas.microsoft.com/office/powerpoint/2010/main" val="2824400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a:latin typeface="Times New Roman" pitchFamily="18" charset="0"/>
              <a:ea typeface="Times New Roman"/>
              <a:cs typeface="Times New Roman" pitchFamily="18" charset="0"/>
            </a:endParaRPr>
          </a:p>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a:latin typeface="Times New Roman" pitchFamily="18" charset="0"/>
              <a:ea typeface="Times New Roman"/>
              <a:cs typeface="Times New Roman" pitchFamily="18" charset="0"/>
            </a:endParaRPr>
          </a:p>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a:effectLst/>
              <a:latin typeface="Times New Roman" pitchFamily="18" charset="0"/>
              <a:ea typeface="Times New Roman"/>
              <a:cs typeface="Times New Roman" pitchFamily="18" charset="0"/>
            </a:endParaRPr>
          </a:p>
        </p:txBody>
      </p:sp>
      <p:grpSp>
        <p:nvGrpSpPr>
          <p:cNvPr id="5" name="Group 4"/>
          <p:cNvGrpSpPr/>
          <p:nvPr/>
        </p:nvGrpSpPr>
        <p:grpSpPr>
          <a:xfrm>
            <a:off x="899592" y="1268760"/>
            <a:ext cx="7344816" cy="1368152"/>
            <a:chOff x="1115616" y="2996952"/>
            <a:chExt cx="7344816" cy="1368152"/>
          </a:xfrm>
        </p:grpSpPr>
        <p:sp>
          <p:nvSpPr>
            <p:cNvPr id="7" name="Round Single Corner Rectangle 6"/>
            <p:cNvSpPr/>
            <p:nvPr/>
          </p:nvSpPr>
          <p:spPr>
            <a:xfrm>
              <a:off x="5940152" y="2996952"/>
              <a:ext cx="2520280" cy="136815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Number of Rejects</a:t>
              </a:r>
            </a:p>
            <a:p>
              <a:pPr algn="ctr"/>
              <a:r>
                <a:rPr lang="en-IN" dirty="0" smtClean="0"/>
                <a:t>(DV)</a:t>
              </a:r>
              <a:endParaRPr lang="en-IN" dirty="0"/>
            </a:p>
          </p:txBody>
        </p:sp>
        <p:sp>
          <p:nvSpPr>
            <p:cNvPr id="8" name="Round Single Corner Rectangle 7"/>
            <p:cNvSpPr/>
            <p:nvPr/>
          </p:nvSpPr>
          <p:spPr>
            <a:xfrm>
              <a:off x="1115616" y="3034288"/>
              <a:ext cx="2664296" cy="133081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Availability of reference  Manuals  </a:t>
              </a:r>
              <a:endParaRPr lang="en-IN" dirty="0"/>
            </a:p>
            <a:p>
              <a:pPr algn="ctr"/>
              <a:r>
                <a:rPr lang="en-IN" dirty="0" smtClean="0"/>
                <a:t>(IV)</a:t>
              </a:r>
              <a:endParaRPr lang="en-IN" dirty="0"/>
            </a:p>
          </p:txBody>
        </p:sp>
        <p:sp>
          <p:nvSpPr>
            <p:cNvPr id="9" name="Right Arrow 8"/>
            <p:cNvSpPr/>
            <p:nvPr/>
          </p:nvSpPr>
          <p:spPr>
            <a:xfrm>
              <a:off x="3635896" y="3429000"/>
              <a:ext cx="23762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12" name="Group 11"/>
          <p:cNvGrpSpPr/>
          <p:nvPr/>
        </p:nvGrpSpPr>
        <p:grpSpPr>
          <a:xfrm>
            <a:off x="1051992" y="4221088"/>
            <a:ext cx="7344816" cy="1368152"/>
            <a:chOff x="1115616" y="2996952"/>
            <a:chExt cx="7344816" cy="1368152"/>
          </a:xfrm>
        </p:grpSpPr>
        <p:sp>
          <p:nvSpPr>
            <p:cNvPr id="13" name="Round Single Corner Rectangle 12"/>
            <p:cNvSpPr/>
            <p:nvPr/>
          </p:nvSpPr>
          <p:spPr>
            <a:xfrm>
              <a:off x="5940152" y="2996952"/>
              <a:ext cx="2520280" cy="136815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Organizational Effectiveness</a:t>
              </a:r>
            </a:p>
            <a:p>
              <a:pPr algn="ctr"/>
              <a:r>
                <a:rPr lang="en-IN" dirty="0" smtClean="0"/>
                <a:t>(DV)</a:t>
              </a:r>
              <a:endParaRPr lang="en-IN" dirty="0"/>
            </a:p>
          </p:txBody>
        </p:sp>
        <p:sp>
          <p:nvSpPr>
            <p:cNvPr id="14" name="Round Single Corner Rectangle 13"/>
            <p:cNvSpPr/>
            <p:nvPr/>
          </p:nvSpPr>
          <p:spPr>
            <a:xfrm>
              <a:off x="1115616" y="3034288"/>
              <a:ext cx="2664296" cy="133081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Workforce Diversity</a:t>
              </a:r>
            </a:p>
            <a:p>
              <a:pPr algn="ctr"/>
              <a:r>
                <a:rPr lang="en-IN" dirty="0" smtClean="0"/>
                <a:t>(IV)</a:t>
              </a:r>
              <a:endParaRPr lang="en-IN" dirty="0"/>
            </a:p>
          </p:txBody>
        </p:sp>
        <p:sp>
          <p:nvSpPr>
            <p:cNvPr id="15" name="Right Arrow 14"/>
            <p:cNvSpPr/>
            <p:nvPr/>
          </p:nvSpPr>
          <p:spPr>
            <a:xfrm>
              <a:off x="3635896" y="3429000"/>
              <a:ext cx="237626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2" name="Rectangle 1"/>
          <p:cNvSpPr/>
          <p:nvPr/>
        </p:nvSpPr>
        <p:spPr>
          <a:xfrm>
            <a:off x="3868688" y="5661248"/>
            <a:ext cx="216024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Managerial Expertise</a:t>
            </a:r>
          </a:p>
          <a:p>
            <a:pPr algn="ctr"/>
            <a:r>
              <a:rPr lang="en-IN" dirty="0" smtClean="0"/>
              <a:t>(MV)</a:t>
            </a:r>
            <a:endParaRPr lang="en-IN" dirty="0"/>
          </a:p>
        </p:txBody>
      </p:sp>
      <p:sp>
        <p:nvSpPr>
          <p:cNvPr id="16" name="Rectangle 15"/>
          <p:cNvSpPr/>
          <p:nvPr/>
        </p:nvSpPr>
        <p:spPr>
          <a:xfrm>
            <a:off x="3635896" y="2996952"/>
            <a:ext cx="216024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Interest &amp; inclination</a:t>
            </a:r>
          </a:p>
          <a:p>
            <a:pPr algn="ctr"/>
            <a:r>
              <a:rPr lang="en-IN" dirty="0" smtClean="0"/>
              <a:t>(MV)</a:t>
            </a:r>
            <a:endParaRPr lang="en-IN" dirty="0"/>
          </a:p>
        </p:txBody>
      </p:sp>
      <p:sp>
        <p:nvSpPr>
          <p:cNvPr id="17" name="Up Arrow 16"/>
          <p:cNvSpPr/>
          <p:nvPr/>
        </p:nvSpPr>
        <p:spPr>
          <a:xfrm>
            <a:off x="4608004" y="4995840"/>
            <a:ext cx="340804" cy="665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Up Arrow 17"/>
          <p:cNvSpPr/>
          <p:nvPr/>
        </p:nvSpPr>
        <p:spPr>
          <a:xfrm>
            <a:off x="4453508" y="2051896"/>
            <a:ext cx="324898" cy="9450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0324396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Mediating or Intervening Variable </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20000"/>
          </a:bodyPr>
          <a:lstStyle/>
          <a:p>
            <a:pPr algn="just">
              <a:lnSpc>
                <a:spcPct val="150000"/>
              </a:lnSpc>
              <a:spcAft>
                <a:spcPts val="1000"/>
              </a:spcAft>
            </a:pPr>
            <a:r>
              <a:rPr lang="en-IN" sz="3200" dirty="0" smtClean="0">
                <a:effectLst/>
                <a:latin typeface="Times New Roman" pitchFamily="18" charset="0"/>
                <a:ea typeface="Times New Roman"/>
                <a:cs typeface="Times New Roman" pitchFamily="18" charset="0"/>
              </a:rPr>
              <a:t>It is a variable that surfaces between the time the IV starts operating to influence the DV and the time their impact is felt on it.</a:t>
            </a:r>
          </a:p>
          <a:p>
            <a:pPr algn="just">
              <a:lnSpc>
                <a:spcPct val="150000"/>
              </a:lnSpc>
              <a:spcAft>
                <a:spcPts val="1000"/>
              </a:spcAft>
            </a:pPr>
            <a:r>
              <a:rPr lang="en-IN" sz="3200" dirty="0" smtClean="0">
                <a:latin typeface="Times New Roman" pitchFamily="18" charset="0"/>
                <a:ea typeface="Times New Roman"/>
                <a:cs typeface="Times New Roman" pitchFamily="18" charset="0"/>
              </a:rPr>
              <a:t>There is thus a temporal quality/ time dimension to the mediating variable.</a:t>
            </a:r>
            <a:r>
              <a:rPr lang="en-IN" sz="3200" dirty="0" smtClean="0">
                <a:effectLst/>
                <a:latin typeface="Times New Roman" pitchFamily="18" charset="0"/>
                <a:ea typeface="Times New Roman"/>
                <a:cs typeface="Times New Roman" pitchFamily="18" charset="0"/>
              </a:rPr>
              <a:t> It surfaces as a function of the IV(s) operating in any situation and helps to conceptualize and explain the influence of IV(S) on DV</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739182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0" indent="0" algn="just">
              <a:lnSpc>
                <a:spcPct val="150000"/>
              </a:lnSpc>
              <a:spcAft>
                <a:spcPts val="1000"/>
              </a:spcAft>
              <a:buNone/>
            </a:pPr>
            <a:r>
              <a:rPr lang="en-IN" sz="3200" dirty="0" smtClean="0">
                <a:effectLst/>
                <a:latin typeface="Times New Roman" pitchFamily="18" charset="0"/>
                <a:ea typeface="Times New Roman"/>
                <a:cs typeface="Times New Roman" pitchFamily="18" charset="0"/>
              </a:rPr>
              <a:t>Time: </a:t>
            </a:r>
            <a:r>
              <a:rPr lang="en-IN" sz="3200" dirty="0"/>
              <a:t> </a:t>
            </a:r>
            <a:r>
              <a:rPr lang="en-US" sz="3200" dirty="0" smtClean="0"/>
              <a:t>t</a:t>
            </a:r>
            <a:r>
              <a:rPr lang="en-US" sz="3200" baseline="-25000" dirty="0" smtClean="0"/>
              <a:t>1      </a:t>
            </a:r>
            <a:r>
              <a:rPr lang="en-IN" sz="3200" dirty="0" smtClean="0">
                <a:effectLst/>
                <a:latin typeface="Times New Roman" pitchFamily="18" charset="0"/>
                <a:ea typeface="Times New Roman"/>
                <a:cs typeface="Times New Roman" pitchFamily="18" charset="0"/>
              </a:rPr>
              <a:t>                         </a:t>
            </a:r>
            <a:r>
              <a:rPr lang="en-US" sz="3200" dirty="0" smtClean="0"/>
              <a:t>t</a:t>
            </a:r>
            <a:r>
              <a:rPr lang="en-US" sz="3200" baseline="-25000" dirty="0" smtClean="0"/>
              <a:t>2</a:t>
            </a:r>
            <a:r>
              <a:rPr lang="en-US" sz="3200" dirty="0" smtClean="0"/>
              <a:t>                          </a:t>
            </a:r>
            <a:r>
              <a:rPr lang="en-IN" sz="3200" dirty="0" smtClean="0"/>
              <a:t>   </a:t>
            </a:r>
            <a:r>
              <a:rPr lang="en-US" sz="3200" dirty="0" smtClean="0"/>
              <a:t>t</a:t>
            </a:r>
            <a:r>
              <a:rPr lang="en-US" sz="3200" baseline="-25000" dirty="0" smtClean="0"/>
              <a:t>3</a:t>
            </a:r>
          </a:p>
          <a:p>
            <a:pPr marL="0" indent="0" algn="just">
              <a:lnSpc>
                <a:spcPct val="150000"/>
              </a:lnSpc>
              <a:spcAft>
                <a:spcPts val="1000"/>
              </a:spcAft>
              <a:buNone/>
            </a:pPr>
            <a:endParaRPr lang="en-US" sz="3200" baseline="-25000" dirty="0">
              <a:effectLst/>
              <a:latin typeface="Times New Roman" pitchFamily="18" charset="0"/>
              <a:ea typeface="Times New Roman"/>
              <a:cs typeface="Times New Roman" pitchFamily="18" charset="0"/>
            </a:endParaRPr>
          </a:p>
          <a:p>
            <a:pPr marL="0" indent="0" algn="just">
              <a:lnSpc>
                <a:spcPct val="150000"/>
              </a:lnSpc>
              <a:spcAft>
                <a:spcPts val="1000"/>
              </a:spcAft>
              <a:buNone/>
            </a:pPr>
            <a:endParaRPr lang="en-US" sz="3200" baseline="-25000" dirty="0" smtClean="0">
              <a:latin typeface="Times New Roman" pitchFamily="18" charset="0"/>
              <a:ea typeface="Times New Roman"/>
              <a:cs typeface="Times New Roman" pitchFamily="18" charset="0"/>
            </a:endParaRPr>
          </a:p>
          <a:p>
            <a:pPr marL="0" indent="0" algn="just">
              <a:lnSpc>
                <a:spcPct val="150000"/>
              </a:lnSpc>
              <a:spcAft>
                <a:spcPts val="1000"/>
              </a:spcAft>
              <a:buNone/>
            </a:pPr>
            <a:endParaRPr lang="en-US" sz="3200" baseline="-25000" dirty="0">
              <a:effectLst/>
              <a:latin typeface="Times New Roman" pitchFamily="18" charset="0"/>
              <a:ea typeface="Times New Roman"/>
              <a:cs typeface="Times New Roman" pitchFamily="18" charset="0"/>
            </a:endParaRPr>
          </a:p>
          <a:p>
            <a:pPr marL="0" indent="0" algn="just">
              <a:lnSpc>
                <a:spcPct val="150000"/>
              </a:lnSpc>
              <a:spcAft>
                <a:spcPts val="1000"/>
              </a:spcAft>
              <a:buNone/>
            </a:pPr>
            <a:endParaRPr lang="en-US" sz="3200" baseline="-25000" dirty="0" smtClean="0">
              <a:latin typeface="Times New Roman" pitchFamily="18" charset="0"/>
              <a:ea typeface="Times New Roman"/>
              <a:cs typeface="Times New Roman" pitchFamily="18" charset="0"/>
            </a:endParaRPr>
          </a:p>
          <a:p>
            <a:pPr marL="0" indent="0" algn="just">
              <a:spcAft>
                <a:spcPts val="1000"/>
              </a:spcAft>
              <a:buNone/>
            </a:pPr>
            <a:r>
              <a:rPr lang="en-IN" sz="3200" dirty="0" smtClean="0">
                <a:latin typeface="Times New Roman" pitchFamily="18" charset="0"/>
                <a:ea typeface="Times New Roman"/>
                <a:cs typeface="Times New Roman" pitchFamily="18" charset="0"/>
              </a:rPr>
              <a:t>   IV                               MV                           DV</a:t>
            </a:r>
            <a:endParaRPr lang="en-IN" sz="3200" dirty="0">
              <a:latin typeface="Times New Roman" pitchFamily="18" charset="0"/>
              <a:ea typeface="Times New Roman"/>
              <a:cs typeface="Times New Roman" pitchFamily="18" charset="0"/>
            </a:endParaRPr>
          </a:p>
          <a:p>
            <a:pPr marL="0" indent="0" algn="just">
              <a:spcAft>
                <a:spcPts val="1000"/>
              </a:spcAft>
              <a:buNone/>
            </a:pPr>
            <a:endParaRPr lang="en-US" sz="3200" baseline="-25000" dirty="0">
              <a:effectLst/>
              <a:latin typeface="Times New Roman" pitchFamily="18" charset="0"/>
              <a:ea typeface="Times New Roman"/>
              <a:cs typeface="Times New Roman" pitchFamily="18" charset="0"/>
            </a:endParaRPr>
          </a:p>
        </p:txBody>
      </p:sp>
      <p:grpSp>
        <p:nvGrpSpPr>
          <p:cNvPr id="14" name="Group 13"/>
          <p:cNvGrpSpPr/>
          <p:nvPr/>
        </p:nvGrpSpPr>
        <p:grpSpPr>
          <a:xfrm>
            <a:off x="467544" y="2492896"/>
            <a:ext cx="8280920" cy="2520280"/>
            <a:chOff x="467544" y="3698354"/>
            <a:chExt cx="8280920" cy="1674862"/>
          </a:xfrm>
        </p:grpSpPr>
        <p:sp>
          <p:nvSpPr>
            <p:cNvPr id="2" name="Rectangle 1"/>
            <p:cNvSpPr/>
            <p:nvPr/>
          </p:nvSpPr>
          <p:spPr>
            <a:xfrm>
              <a:off x="467544" y="3698354"/>
              <a:ext cx="2088232" cy="1674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Workforce </a:t>
              </a:r>
            </a:p>
            <a:p>
              <a:pPr algn="ctr"/>
              <a:r>
                <a:rPr lang="en-IN" dirty="0" err="1" smtClean="0"/>
                <a:t>divesity</a:t>
              </a:r>
              <a:endParaRPr lang="en-IN" dirty="0"/>
            </a:p>
          </p:txBody>
        </p:sp>
        <p:sp>
          <p:nvSpPr>
            <p:cNvPr id="10" name="Rectangle 9"/>
            <p:cNvSpPr/>
            <p:nvPr/>
          </p:nvSpPr>
          <p:spPr>
            <a:xfrm>
              <a:off x="3475906" y="3797424"/>
              <a:ext cx="2248222" cy="1575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Creative </a:t>
              </a:r>
            </a:p>
            <a:p>
              <a:pPr algn="ctr"/>
              <a:r>
                <a:rPr lang="en-IN" dirty="0" smtClean="0"/>
                <a:t>Synergy</a:t>
              </a:r>
              <a:endParaRPr lang="en-IN" dirty="0"/>
            </a:p>
          </p:txBody>
        </p:sp>
        <p:sp>
          <p:nvSpPr>
            <p:cNvPr id="11" name="Rectangle 10"/>
            <p:cNvSpPr/>
            <p:nvPr/>
          </p:nvSpPr>
          <p:spPr>
            <a:xfrm>
              <a:off x="6588224" y="3797424"/>
              <a:ext cx="2160240" cy="1575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Organizational</a:t>
              </a:r>
            </a:p>
            <a:p>
              <a:pPr algn="ctr"/>
              <a:r>
                <a:rPr lang="en-IN" dirty="0" smtClean="0"/>
                <a:t>Effectiveness </a:t>
              </a:r>
              <a:endParaRPr lang="en-IN" dirty="0"/>
            </a:p>
          </p:txBody>
        </p:sp>
        <p:sp>
          <p:nvSpPr>
            <p:cNvPr id="12" name="Right Arrow 11"/>
            <p:cNvSpPr/>
            <p:nvPr/>
          </p:nvSpPr>
          <p:spPr>
            <a:xfrm>
              <a:off x="2555776" y="4482455"/>
              <a:ext cx="920130" cy="2426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5548536" y="4466431"/>
              <a:ext cx="1039688" cy="2426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cxnSp>
        <p:nvCxnSpPr>
          <p:cNvPr id="17" name="Straight Arrow Connector 16"/>
          <p:cNvCxnSpPr/>
          <p:nvPr/>
        </p:nvCxnSpPr>
        <p:spPr>
          <a:xfrm>
            <a:off x="1835696" y="1916832"/>
            <a:ext cx="2592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076056" y="1916832"/>
            <a:ext cx="2592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5710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IV, MV </a:t>
            </a:r>
            <a:r>
              <a:rPr lang="en-US" sz="4000" b="1" dirty="0" err="1" smtClean="0">
                <a:latin typeface="Times New Roman" pitchFamily="18" charset="0"/>
                <a:ea typeface="Times New Roman"/>
                <a:cs typeface="Times New Roman" pitchFamily="18" charset="0"/>
              </a:rPr>
              <a:t>Mod.V</a:t>
            </a:r>
            <a:r>
              <a:rPr lang="en-US" sz="4000" b="1" dirty="0" smtClean="0">
                <a:latin typeface="Times New Roman" pitchFamily="18" charset="0"/>
                <a:ea typeface="Times New Roman"/>
                <a:cs typeface="Times New Roman" pitchFamily="18" charset="0"/>
              </a:rPr>
              <a:t> and DV relationship</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0" indent="0" algn="just">
              <a:lnSpc>
                <a:spcPct val="150000"/>
              </a:lnSpc>
              <a:spcAft>
                <a:spcPts val="1000"/>
              </a:spcAft>
              <a:buNone/>
            </a:pPr>
            <a:r>
              <a:rPr lang="en-IN" sz="3200" dirty="0" smtClean="0">
                <a:effectLst/>
                <a:latin typeface="Times New Roman" pitchFamily="18" charset="0"/>
                <a:ea typeface="Times New Roman"/>
                <a:cs typeface="Times New Roman" pitchFamily="18" charset="0"/>
              </a:rPr>
              <a:t>Time: </a:t>
            </a:r>
            <a:r>
              <a:rPr lang="en-IN" sz="3200" dirty="0"/>
              <a:t> </a:t>
            </a:r>
            <a:r>
              <a:rPr lang="en-US" sz="3200" dirty="0" smtClean="0"/>
              <a:t>t</a:t>
            </a:r>
            <a:r>
              <a:rPr lang="en-US" sz="3200" baseline="-25000" dirty="0" smtClean="0"/>
              <a:t>1      </a:t>
            </a:r>
            <a:r>
              <a:rPr lang="en-IN" sz="3200" dirty="0" smtClean="0">
                <a:effectLst/>
                <a:latin typeface="Times New Roman" pitchFamily="18" charset="0"/>
                <a:ea typeface="Times New Roman"/>
                <a:cs typeface="Times New Roman" pitchFamily="18" charset="0"/>
              </a:rPr>
              <a:t>                         </a:t>
            </a:r>
            <a:r>
              <a:rPr lang="en-US" sz="3200" dirty="0" smtClean="0"/>
              <a:t>t</a:t>
            </a:r>
            <a:r>
              <a:rPr lang="en-US" sz="3200" baseline="-25000" dirty="0" smtClean="0"/>
              <a:t>2</a:t>
            </a:r>
            <a:r>
              <a:rPr lang="en-US" sz="3200" dirty="0" smtClean="0"/>
              <a:t>                          </a:t>
            </a:r>
            <a:r>
              <a:rPr lang="en-IN" sz="3200" dirty="0" smtClean="0"/>
              <a:t>   </a:t>
            </a:r>
            <a:r>
              <a:rPr lang="en-US" sz="3200" dirty="0" smtClean="0"/>
              <a:t>t</a:t>
            </a:r>
            <a:r>
              <a:rPr lang="en-US" sz="3200" baseline="-25000" dirty="0" smtClean="0"/>
              <a:t>3</a:t>
            </a:r>
          </a:p>
          <a:p>
            <a:pPr marL="0" indent="0" algn="just">
              <a:lnSpc>
                <a:spcPct val="150000"/>
              </a:lnSpc>
              <a:spcAft>
                <a:spcPts val="1000"/>
              </a:spcAft>
              <a:buNone/>
            </a:pPr>
            <a:endParaRPr lang="en-US" sz="3200" baseline="-25000" dirty="0">
              <a:effectLst/>
              <a:latin typeface="Times New Roman" pitchFamily="18" charset="0"/>
              <a:ea typeface="Times New Roman"/>
              <a:cs typeface="Times New Roman" pitchFamily="18" charset="0"/>
            </a:endParaRPr>
          </a:p>
          <a:p>
            <a:pPr marL="0" indent="0" algn="just">
              <a:lnSpc>
                <a:spcPct val="150000"/>
              </a:lnSpc>
              <a:spcAft>
                <a:spcPts val="1000"/>
              </a:spcAft>
              <a:buNone/>
            </a:pPr>
            <a:endParaRPr lang="en-US" sz="3200" baseline="-25000" dirty="0" smtClean="0">
              <a:latin typeface="Times New Roman" pitchFamily="18" charset="0"/>
              <a:ea typeface="Times New Roman"/>
              <a:cs typeface="Times New Roman" pitchFamily="18" charset="0"/>
            </a:endParaRPr>
          </a:p>
          <a:p>
            <a:pPr marL="0" indent="0" algn="just">
              <a:lnSpc>
                <a:spcPct val="150000"/>
              </a:lnSpc>
              <a:spcAft>
                <a:spcPts val="1000"/>
              </a:spcAft>
              <a:buNone/>
            </a:pPr>
            <a:endParaRPr lang="en-US" sz="3200" baseline="-25000" dirty="0">
              <a:effectLst/>
              <a:latin typeface="Times New Roman" pitchFamily="18" charset="0"/>
              <a:ea typeface="Times New Roman"/>
              <a:cs typeface="Times New Roman" pitchFamily="18" charset="0"/>
            </a:endParaRPr>
          </a:p>
          <a:p>
            <a:pPr marL="0" indent="0" algn="just">
              <a:spcAft>
                <a:spcPts val="1000"/>
              </a:spcAft>
              <a:buNone/>
            </a:pPr>
            <a:r>
              <a:rPr lang="en-IN" sz="3200" dirty="0" smtClean="0">
                <a:latin typeface="Times New Roman" pitchFamily="18" charset="0"/>
                <a:ea typeface="Times New Roman"/>
                <a:cs typeface="Times New Roman" pitchFamily="18" charset="0"/>
              </a:rPr>
              <a:t>   IV                               MV                           DV</a:t>
            </a:r>
          </a:p>
          <a:p>
            <a:pPr marL="0" indent="0" algn="just">
              <a:spcAft>
                <a:spcPts val="1000"/>
              </a:spcAft>
              <a:buNone/>
            </a:pPr>
            <a:endParaRPr lang="en-IN" sz="3200" dirty="0">
              <a:latin typeface="Times New Roman" pitchFamily="18" charset="0"/>
              <a:ea typeface="Times New Roman"/>
              <a:cs typeface="Times New Roman" pitchFamily="18" charset="0"/>
            </a:endParaRPr>
          </a:p>
          <a:p>
            <a:pPr marL="0" indent="0" algn="just">
              <a:spcAft>
                <a:spcPts val="1000"/>
              </a:spcAft>
              <a:buNone/>
            </a:pPr>
            <a:r>
              <a:rPr lang="en-IN" sz="3200" dirty="0" smtClean="0">
                <a:latin typeface="Times New Roman" pitchFamily="18" charset="0"/>
                <a:ea typeface="Times New Roman"/>
                <a:cs typeface="Times New Roman" pitchFamily="18" charset="0"/>
              </a:rPr>
              <a:t>             Moderating Variable</a:t>
            </a:r>
            <a:endParaRPr lang="en-IN" sz="3200" dirty="0">
              <a:latin typeface="Times New Roman" pitchFamily="18" charset="0"/>
              <a:ea typeface="Times New Roman"/>
              <a:cs typeface="Times New Roman" pitchFamily="18" charset="0"/>
            </a:endParaRPr>
          </a:p>
          <a:p>
            <a:pPr marL="0" indent="0" algn="just">
              <a:spcAft>
                <a:spcPts val="1000"/>
              </a:spcAft>
              <a:buNone/>
            </a:pPr>
            <a:endParaRPr lang="en-US" sz="3200" baseline="-25000" dirty="0">
              <a:effectLst/>
              <a:latin typeface="Times New Roman" pitchFamily="18" charset="0"/>
              <a:ea typeface="Times New Roman"/>
              <a:cs typeface="Times New Roman" pitchFamily="18" charset="0"/>
            </a:endParaRPr>
          </a:p>
        </p:txBody>
      </p:sp>
      <p:cxnSp>
        <p:nvCxnSpPr>
          <p:cNvPr id="17" name="Straight Arrow Connector 16"/>
          <p:cNvCxnSpPr/>
          <p:nvPr/>
        </p:nvCxnSpPr>
        <p:spPr>
          <a:xfrm>
            <a:off x="1835696" y="1916832"/>
            <a:ext cx="2592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076056" y="1916832"/>
            <a:ext cx="25922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67544" y="2492896"/>
            <a:ext cx="8280920" cy="3528392"/>
            <a:chOff x="467544" y="2492896"/>
            <a:chExt cx="8280920" cy="3528392"/>
          </a:xfrm>
        </p:grpSpPr>
        <p:grpSp>
          <p:nvGrpSpPr>
            <p:cNvPr id="14" name="Group 13"/>
            <p:cNvGrpSpPr/>
            <p:nvPr/>
          </p:nvGrpSpPr>
          <p:grpSpPr>
            <a:xfrm>
              <a:off x="467544" y="2492896"/>
              <a:ext cx="8280920" cy="1800200"/>
              <a:chOff x="467544" y="3698354"/>
              <a:chExt cx="8280920" cy="1674862"/>
            </a:xfrm>
          </p:grpSpPr>
          <p:sp>
            <p:nvSpPr>
              <p:cNvPr id="2" name="Rectangle 1"/>
              <p:cNvSpPr/>
              <p:nvPr/>
            </p:nvSpPr>
            <p:spPr>
              <a:xfrm>
                <a:off x="467544" y="3698354"/>
                <a:ext cx="2088232" cy="1674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Workforce </a:t>
                </a:r>
              </a:p>
              <a:p>
                <a:pPr algn="ctr"/>
                <a:r>
                  <a:rPr lang="en-IN" dirty="0" err="1" smtClean="0"/>
                  <a:t>divesity</a:t>
                </a:r>
                <a:endParaRPr lang="en-IN" dirty="0"/>
              </a:p>
            </p:txBody>
          </p:sp>
          <p:sp>
            <p:nvSpPr>
              <p:cNvPr id="10" name="Rectangle 9"/>
              <p:cNvSpPr/>
              <p:nvPr/>
            </p:nvSpPr>
            <p:spPr>
              <a:xfrm>
                <a:off x="3475906" y="3797424"/>
                <a:ext cx="2248222" cy="1575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Creative </a:t>
                </a:r>
              </a:p>
              <a:p>
                <a:pPr algn="ctr"/>
                <a:r>
                  <a:rPr lang="en-IN" dirty="0" smtClean="0"/>
                  <a:t>Synergy</a:t>
                </a:r>
                <a:endParaRPr lang="en-IN" dirty="0"/>
              </a:p>
            </p:txBody>
          </p:sp>
          <p:sp>
            <p:nvSpPr>
              <p:cNvPr id="11" name="Rectangle 10"/>
              <p:cNvSpPr/>
              <p:nvPr/>
            </p:nvSpPr>
            <p:spPr>
              <a:xfrm>
                <a:off x="6588224" y="3797424"/>
                <a:ext cx="2160240" cy="1575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Organizational</a:t>
                </a:r>
              </a:p>
              <a:p>
                <a:pPr algn="ctr"/>
                <a:r>
                  <a:rPr lang="en-IN" dirty="0" smtClean="0"/>
                  <a:t>Effectiveness </a:t>
                </a:r>
                <a:endParaRPr lang="en-IN" dirty="0"/>
              </a:p>
            </p:txBody>
          </p:sp>
          <p:sp>
            <p:nvSpPr>
              <p:cNvPr id="12" name="Right Arrow 11"/>
              <p:cNvSpPr/>
              <p:nvPr/>
            </p:nvSpPr>
            <p:spPr>
              <a:xfrm>
                <a:off x="2555776" y="4482455"/>
                <a:ext cx="920130" cy="2426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ight Arrow 12"/>
              <p:cNvSpPr/>
              <p:nvPr/>
            </p:nvSpPr>
            <p:spPr>
              <a:xfrm>
                <a:off x="5548536" y="4466431"/>
                <a:ext cx="1039688" cy="2426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5" name="Diamond 4"/>
            <p:cNvSpPr/>
            <p:nvPr/>
          </p:nvSpPr>
          <p:spPr>
            <a:xfrm>
              <a:off x="1511660" y="4581128"/>
              <a:ext cx="2772308" cy="14401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Managerial </a:t>
              </a:r>
            </a:p>
            <a:p>
              <a:pPr algn="ctr"/>
              <a:r>
                <a:rPr lang="en-IN" dirty="0" smtClean="0"/>
                <a:t>Expertise</a:t>
              </a:r>
              <a:endParaRPr lang="en-IN" dirty="0"/>
            </a:p>
          </p:txBody>
        </p:sp>
        <p:sp>
          <p:nvSpPr>
            <p:cNvPr id="7" name="Up Arrow 6"/>
            <p:cNvSpPr/>
            <p:nvPr/>
          </p:nvSpPr>
          <p:spPr>
            <a:xfrm>
              <a:off x="2771800" y="3579303"/>
              <a:ext cx="234026" cy="10738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Tree>
    <p:extLst>
      <p:ext uri="{BB962C8B-B14F-4D97-AF65-F5344CB8AC3E}">
        <p14:creationId xmlns:p14="http://schemas.microsoft.com/office/powerpoint/2010/main" val="1503850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052736"/>
            <a:ext cx="8784976" cy="5328592"/>
          </a:xfrm>
        </p:spPr>
        <p:txBody>
          <a:bodyPr>
            <a:noAutofit/>
          </a:bodyPr>
          <a:lstStyle/>
          <a:p>
            <a:pPr algn="just">
              <a:lnSpc>
                <a:spcPct val="150000"/>
              </a:lnSpc>
              <a:spcAft>
                <a:spcPts val="1000"/>
              </a:spcAft>
            </a:pPr>
            <a:r>
              <a:rPr lang="en-IN" sz="2800" dirty="0" smtClean="0">
                <a:effectLst/>
                <a:latin typeface="Times New Roman" pitchFamily="18" charset="0"/>
                <a:ea typeface="Times New Roman"/>
                <a:cs typeface="Times New Roman" pitchFamily="18" charset="0"/>
              </a:rPr>
              <a:t>It is now easy to see the difference between IV, </a:t>
            </a:r>
            <a:r>
              <a:rPr lang="en-IN" sz="2800" dirty="0" err="1" smtClean="0">
                <a:effectLst/>
                <a:latin typeface="Times New Roman" pitchFamily="18" charset="0"/>
                <a:ea typeface="Times New Roman"/>
                <a:cs typeface="Times New Roman" pitchFamily="18" charset="0"/>
              </a:rPr>
              <a:t>MeDV</a:t>
            </a:r>
            <a:r>
              <a:rPr lang="en-IN" sz="2800" dirty="0" smtClean="0">
                <a:effectLst/>
                <a:latin typeface="Times New Roman" pitchFamily="18" charset="0"/>
                <a:ea typeface="Times New Roman"/>
                <a:cs typeface="Times New Roman" pitchFamily="18" charset="0"/>
              </a:rPr>
              <a:t> and </a:t>
            </a:r>
            <a:r>
              <a:rPr lang="en-IN" sz="2800" dirty="0" err="1" smtClean="0">
                <a:effectLst/>
                <a:latin typeface="Times New Roman" pitchFamily="18" charset="0"/>
                <a:ea typeface="Times New Roman"/>
                <a:cs typeface="Times New Roman" pitchFamily="18" charset="0"/>
              </a:rPr>
              <a:t>ModV</a:t>
            </a:r>
            <a:r>
              <a:rPr lang="en-IN" sz="2800" dirty="0" smtClean="0">
                <a:effectLst/>
                <a:latin typeface="Times New Roman" pitchFamily="18" charset="0"/>
                <a:ea typeface="Times New Roman"/>
                <a:cs typeface="Times New Roman" pitchFamily="18" charset="0"/>
              </a:rPr>
              <a:t>.</a:t>
            </a:r>
          </a:p>
          <a:p>
            <a:pPr algn="just">
              <a:lnSpc>
                <a:spcPct val="150000"/>
              </a:lnSpc>
              <a:spcAft>
                <a:spcPts val="1000"/>
              </a:spcAft>
            </a:pPr>
            <a:r>
              <a:rPr lang="en-IN" sz="2800" dirty="0" smtClean="0">
                <a:latin typeface="Times New Roman" pitchFamily="18" charset="0"/>
                <a:ea typeface="Times New Roman"/>
                <a:cs typeface="Times New Roman" pitchFamily="18" charset="0"/>
              </a:rPr>
              <a:t>The IV helps to explain the variance in the DV</a:t>
            </a:r>
          </a:p>
          <a:p>
            <a:pPr algn="just">
              <a:lnSpc>
                <a:spcPct val="150000"/>
              </a:lnSpc>
              <a:spcAft>
                <a:spcPts val="1000"/>
              </a:spcAft>
            </a:pPr>
            <a:r>
              <a:rPr lang="en-IN" sz="2800" dirty="0" smtClean="0">
                <a:effectLst/>
                <a:latin typeface="Times New Roman" pitchFamily="18" charset="0"/>
                <a:ea typeface="Times New Roman"/>
                <a:cs typeface="Times New Roman" pitchFamily="18" charset="0"/>
              </a:rPr>
              <a:t>The Mediating Variable surfaces at time t2 as a function of IV which also help us to conceptualize the relationship between the IV and DV</a:t>
            </a:r>
          </a:p>
          <a:p>
            <a:pPr algn="just">
              <a:lnSpc>
                <a:spcPct val="150000"/>
              </a:lnSpc>
              <a:spcAft>
                <a:spcPts val="1000"/>
              </a:spcAft>
            </a:pPr>
            <a:r>
              <a:rPr lang="en-IN" sz="2800" dirty="0" smtClean="0">
                <a:latin typeface="Times New Roman" pitchFamily="18" charset="0"/>
                <a:ea typeface="Times New Roman"/>
                <a:cs typeface="Times New Roman" pitchFamily="18" charset="0"/>
              </a:rPr>
              <a:t>The moderating variable has a contingent effect on the relationship between two variable.</a:t>
            </a:r>
          </a:p>
        </p:txBody>
      </p:sp>
    </p:spTree>
    <p:extLst>
      <p:ext uri="{BB962C8B-B14F-4D97-AF65-F5344CB8AC3E}">
        <p14:creationId xmlns:p14="http://schemas.microsoft.com/office/powerpoint/2010/main" val="39884393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1"/>
                </a:solidFill>
              </a:rPr>
              <a:t>What is a Research Problem</a:t>
            </a:r>
            <a:r>
              <a:rPr lang="en-US" b="1" dirty="0" smtClean="0">
                <a:solidFill>
                  <a:schemeClr val="tx1"/>
                </a:solidFill>
              </a:rPr>
              <a:t>?</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92500" lnSpcReduction="20000"/>
          </a:bodyPr>
          <a:lstStyle/>
          <a:p>
            <a:pPr algn="just">
              <a:lnSpc>
                <a:spcPct val="150000"/>
              </a:lnSpc>
            </a:pPr>
            <a:r>
              <a:rPr lang="en-GB" dirty="0">
                <a:solidFill>
                  <a:srgbClr val="FF0000"/>
                </a:solidFill>
              </a:rPr>
              <a:t>Problem</a:t>
            </a:r>
            <a:r>
              <a:rPr lang="en-GB" dirty="0"/>
              <a:t> means a question or an issue to be examined. </a:t>
            </a:r>
            <a:endParaRPr lang="en-GB" dirty="0" smtClean="0"/>
          </a:p>
          <a:p>
            <a:pPr algn="just">
              <a:lnSpc>
                <a:spcPct val="150000"/>
              </a:lnSpc>
            </a:pPr>
            <a:r>
              <a:rPr lang="en-GB" dirty="0" smtClean="0">
                <a:solidFill>
                  <a:srgbClr val="FF0000"/>
                </a:solidFill>
              </a:rPr>
              <a:t>A </a:t>
            </a:r>
            <a:r>
              <a:rPr lang="en-GB" dirty="0">
                <a:solidFill>
                  <a:srgbClr val="FF0000"/>
                </a:solidFill>
              </a:rPr>
              <a:t>research problem</a:t>
            </a:r>
            <a:r>
              <a:rPr lang="en-GB" dirty="0"/>
              <a:t> refers to some kind of problem which a </a:t>
            </a:r>
            <a:r>
              <a:rPr lang="en-GB" dirty="0">
                <a:solidFill>
                  <a:srgbClr val="FF0000"/>
                </a:solidFill>
              </a:rPr>
              <a:t>researcher experiences or observes </a:t>
            </a:r>
            <a:r>
              <a:rPr lang="en-GB" dirty="0"/>
              <a:t>in the context of </a:t>
            </a:r>
            <a:r>
              <a:rPr lang="en-GB" dirty="0" smtClean="0"/>
              <a:t>either </a:t>
            </a:r>
            <a:r>
              <a:rPr lang="en-GB" dirty="0"/>
              <a:t>a </a:t>
            </a:r>
            <a:r>
              <a:rPr lang="en-GB" dirty="0" smtClean="0"/>
              <a:t>theoretical </a:t>
            </a:r>
            <a:r>
              <a:rPr lang="en-GB" dirty="0"/>
              <a:t>or practical situation</a:t>
            </a:r>
            <a:r>
              <a:rPr lang="en-GB" dirty="0" smtClean="0"/>
              <a:t>.</a:t>
            </a:r>
          </a:p>
          <a:p>
            <a:pPr algn="just">
              <a:lnSpc>
                <a:spcPct val="150000"/>
              </a:lnSpc>
            </a:pPr>
            <a:r>
              <a:rPr lang="en-GB" dirty="0"/>
              <a:t>A problem does not necessarily mean that something is seriously </a:t>
            </a:r>
            <a:r>
              <a:rPr lang="en-GB" dirty="0">
                <a:solidFill>
                  <a:srgbClr val="FF0000"/>
                </a:solidFill>
              </a:rPr>
              <a:t>wrong</a:t>
            </a:r>
            <a:r>
              <a:rPr lang="en-GB" dirty="0"/>
              <a:t> with a current </a:t>
            </a:r>
            <a:r>
              <a:rPr lang="en-GB" dirty="0" smtClean="0"/>
              <a:t>situation. </a:t>
            </a:r>
          </a:p>
          <a:p>
            <a:pPr algn="just">
              <a:lnSpc>
                <a:spcPct val="150000"/>
              </a:lnSpc>
            </a:pPr>
            <a:r>
              <a:rPr lang="en-GB" dirty="0" smtClean="0"/>
              <a:t>A </a:t>
            </a:r>
            <a:r>
              <a:rPr lang="en-GB" dirty="0"/>
              <a:t>problem could simply indicate an </a:t>
            </a:r>
            <a:r>
              <a:rPr lang="en-GB" dirty="0">
                <a:solidFill>
                  <a:srgbClr val="FF0000"/>
                </a:solidFill>
              </a:rPr>
              <a:t>interest</a:t>
            </a:r>
            <a:r>
              <a:rPr lang="en-GB" dirty="0"/>
              <a:t> in an issue where finding the right answers might help to </a:t>
            </a:r>
            <a:r>
              <a:rPr lang="en-GB" dirty="0">
                <a:solidFill>
                  <a:srgbClr val="FF0000"/>
                </a:solidFill>
              </a:rPr>
              <a:t>improve</a:t>
            </a:r>
            <a:r>
              <a:rPr lang="en-GB" dirty="0"/>
              <a:t> an existing situation.</a:t>
            </a:r>
          </a:p>
        </p:txBody>
      </p:sp>
    </p:spTree>
    <p:extLst>
      <p:ext uri="{BB962C8B-B14F-4D97-AF65-F5344CB8AC3E}">
        <p14:creationId xmlns:p14="http://schemas.microsoft.com/office/powerpoint/2010/main" val="4237999878"/>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r>
              <a:rPr lang="en-IN" sz="2800" dirty="0">
                <a:latin typeface="Times New Roman" pitchFamily="18" charset="0"/>
                <a:ea typeface="Times New Roman"/>
                <a:cs typeface="Times New Roman" pitchFamily="18" charset="0"/>
              </a:rPr>
              <a:t>The IV explains the variance in DV, the mediating variable does not add vale to the variance already explained by the IV , where as the Moderating variable has an interaction effect with the IV in explaining the variance. Generally to make the study more scientific all variables should be carefully determined and then a theoretical frame work will be developed</a:t>
            </a:r>
          </a:p>
          <a:p>
            <a:pPr algn="just">
              <a:lnSpc>
                <a:spcPct val="150000"/>
              </a:lnSpc>
              <a:spcAft>
                <a:spcPts val="1000"/>
              </a:spcAft>
            </a:pPr>
            <a:endParaRPr lang="en-IN" sz="28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8779024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Research question</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21</a:t>
            </a:fld>
            <a:endParaRPr lang="en-IN">
              <a:solidFill>
                <a:srgbClr val="8CADAE">
                  <a:shade val="75000"/>
                </a:srgbClr>
              </a:solidFill>
            </a:endParaRPr>
          </a:p>
        </p:txBody>
      </p:sp>
      <p:sp>
        <p:nvSpPr>
          <p:cNvPr id="5" name="Content Placeholder 4"/>
          <p:cNvSpPr>
            <a:spLocks noGrp="1"/>
          </p:cNvSpPr>
          <p:nvPr>
            <p:ph sz="quarter" idx="1"/>
          </p:nvPr>
        </p:nvSpPr>
        <p:spPr>
          <a:xfrm>
            <a:off x="251473" y="1229348"/>
            <a:ext cx="8558411" cy="5295996"/>
          </a:xfrm>
        </p:spPr>
        <p:txBody>
          <a:bodyPr>
            <a:noAutofit/>
          </a:bodyPr>
          <a:lstStyle/>
          <a:p>
            <a:pPr algn="just">
              <a:lnSpc>
                <a:spcPct val="150000"/>
              </a:lnSpc>
            </a:pPr>
            <a:r>
              <a:rPr lang="en-GB" sz="2800" dirty="0"/>
              <a:t>A research question is the researcher’s translation of the business problem into a specific need for inquiry.  </a:t>
            </a:r>
            <a:endParaRPr lang="en-GB" sz="2800" dirty="0" smtClean="0"/>
          </a:p>
          <a:p>
            <a:pPr algn="just">
              <a:lnSpc>
                <a:spcPct val="150000"/>
              </a:lnSpc>
            </a:pPr>
            <a:r>
              <a:rPr lang="en-GB" sz="2800" dirty="0" smtClean="0"/>
              <a:t>These </a:t>
            </a:r>
            <a:r>
              <a:rPr lang="en-GB" sz="2800" dirty="0"/>
              <a:t>research questions assume two forms: a </a:t>
            </a:r>
            <a:r>
              <a:rPr lang="en-GB" sz="2800" dirty="0">
                <a:solidFill>
                  <a:srgbClr val="FF0000"/>
                </a:solidFill>
              </a:rPr>
              <a:t>central </a:t>
            </a:r>
            <a:r>
              <a:rPr lang="en-GB" sz="2800" dirty="0" smtClean="0">
                <a:solidFill>
                  <a:srgbClr val="FF0000"/>
                </a:solidFill>
              </a:rPr>
              <a:t>question </a:t>
            </a:r>
            <a:r>
              <a:rPr lang="en-GB" sz="2800" dirty="0"/>
              <a:t>and associated </a:t>
            </a:r>
            <a:r>
              <a:rPr lang="en-GB" sz="2800" dirty="0">
                <a:solidFill>
                  <a:srgbClr val="FF0000"/>
                </a:solidFill>
              </a:rPr>
              <a:t>sub questions</a:t>
            </a:r>
            <a:r>
              <a:rPr lang="en-GB" sz="2800" dirty="0"/>
              <a:t>. </a:t>
            </a:r>
            <a:endParaRPr lang="en-GB" sz="2800" dirty="0" smtClean="0"/>
          </a:p>
          <a:p>
            <a:pPr algn="just">
              <a:lnSpc>
                <a:spcPct val="150000"/>
              </a:lnSpc>
            </a:pPr>
            <a:r>
              <a:rPr lang="en-GB" sz="2800" dirty="0"/>
              <a:t>A researcher asks </a:t>
            </a:r>
            <a:r>
              <a:rPr lang="en-GB" sz="2800" dirty="0">
                <a:solidFill>
                  <a:srgbClr val="FF0000"/>
                </a:solidFill>
              </a:rPr>
              <a:t>one or two central questions </a:t>
            </a:r>
            <a:r>
              <a:rPr lang="en-GB" sz="2800" dirty="0"/>
              <a:t>followed by </a:t>
            </a:r>
            <a:r>
              <a:rPr lang="en-GB" sz="2800" dirty="0">
                <a:solidFill>
                  <a:srgbClr val="FF0000"/>
                </a:solidFill>
              </a:rPr>
              <a:t>no more than </a:t>
            </a:r>
            <a:r>
              <a:rPr lang="en-GB" sz="2800" dirty="0" smtClean="0">
                <a:solidFill>
                  <a:srgbClr val="FF0000"/>
                </a:solidFill>
              </a:rPr>
              <a:t>five </a:t>
            </a:r>
            <a:r>
              <a:rPr lang="en-GB" sz="2800" dirty="0">
                <a:solidFill>
                  <a:srgbClr val="FF0000"/>
                </a:solidFill>
              </a:rPr>
              <a:t>sub questions.</a:t>
            </a:r>
          </a:p>
        </p:txBody>
      </p:sp>
    </p:spTree>
    <p:extLst>
      <p:ext uri="{BB962C8B-B14F-4D97-AF65-F5344CB8AC3E}">
        <p14:creationId xmlns:p14="http://schemas.microsoft.com/office/powerpoint/2010/main" val="3706395348"/>
      </p:ext>
    </p:extLst>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t>Guidelines for research question </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22</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lnSpcReduction="10000"/>
          </a:bodyPr>
          <a:lstStyle/>
          <a:p>
            <a:r>
              <a:rPr lang="en-GB" dirty="0"/>
              <a:t>Begin the research questions with the words </a:t>
            </a:r>
            <a:r>
              <a:rPr lang="en-GB" b="1" dirty="0"/>
              <a:t>“</a:t>
            </a:r>
            <a:r>
              <a:rPr lang="en-GB" dirty="0">
                <a:solidFill>
                  <a:srgbClr val="FF0000"/>
                </a:solidFill>
              </a:rPr>
              <a:t>what</a:t>
            </a:r>
            <a:r>
              <a:rPr lang="en-GB" b="1" dirty="0"/>
              <a:t>” </a:t>
            </a:r>
            <a:r>
              <a:rPr lang="en-GB" dirty="0">
                <a:solidFill>
                  <a:srgbClr val="FF0000"/>
                </a:solidFill>
              </a:rPr>
              <a:t>or “how” </a:t>
            </a:r>
            <a:r>
              <a:rPr lang="en-GB" dirty="0" smtClean="0">
                <a:solidFill>
                  <a:srgbClr val="FF0000"/>
                </a:solidFill>
              </a:rPr>
              <a:t> </a:t>
            </a:r>
            <a:r>
              <a:rPr lang="en-GB" dirty="0" smtClean="0"/>
              <a:t>and “</a:t>
            </a:r>
            <a:r>
              <a:rPr lang="en-GB" dirty="0" smtClean="0">
                <a:solidFill>
                  <a:srgbClr val="FF0000"/>
                </a:solidFill>
              </a:rPr>
              <a:t>Why</a:t>
            </a:r>
            <a:r>
              <a:rPr lang="en-GB" dirty="0" smtClean="0"/>
              <a:t>” </a:t>
            </a:r>
            <a:r>
              <a:rPr lang="en-GB" dirty="0" err="1" smtClean="0"/>
              <a:t>etc</a:t>
            </a:r>
            <a:r>
              <a:rPr lang="en-GB" dirty="0" smtClean="0"/>
              <a:t>…</a:t>
            </a:r>
          </a:p>
          <a:p>
            <a:r>
              <a:rPr lang="en-GB" dirty="0"/>
              <a:t>Focus on a </a:t>
            </a:r>
            <a:r>
              <a:rPr lang="en-GB" dirty="0">
                <a:solidFill>
                  <a:srgbClr val="FF0000"/>
                </a:solidFill>
              </a:rPr>
              <a:t>single</a:t>
            </a:r>
            <a:r>
              <a:rPr lang="en-GB" dirty="0"/>
              <a:t> phenomenon or concept.</a:t>
            </a:r>
          </a:p>
          <a:p>
            <a:pPr lvl="0"/>
            <a:r>
              <a:rPr lang="en-GB" dirty="0"/>
              <a:t>Use </a:t>
            </a:r>
            <a:r>
              <a:rPr lang="en-GB" dirty="0" smtClean="0">
                <a:solidFill>
                  <a:srgbClr val="FF0000"/>
                </a:solidFill>
              </a:rPr>
              <a:t>exploratory</a:t>
            </a:r>
            <a:r>
              <a:rPr lang="en-GB" dirty="0" smtClean="0"/>
              <a:t>/ </a:t>
            </a:r>
            <a:r>
              <a:rPr lang="en-GB" dirty="0" smtClean="0">
                <a:solidFill>
                  <a:srgbClr val="FF0000"/>
                </a:solidFill>
              </a:rPr>
              <a:t>action</a:t>
            </a:r>
            <a:r>
              <a:rPr lang="en-GB" dirty="0" smtClean="0"/>
              <a:t> verbs </a:t>
            </a:r>
            <a:r>
              <a:rPr lang="en-GB" dirty="0"/>
              <a:t>that convey the language of emerging design of research. These verbs tell the reader that the study will</a:t>
            </a:r>
          </a:p>
          <a:p>
            <a:pPr marL="0" indent="0">
              <a:buNone/>
            </a:pPr>
            <a:r>
              <a:rPr lang="en-GB" dirty="0" smtClean="0"/>
              <a:t>- </a:t>
            </a:r>
            <a:r>
              <a:rPr lang="en-GB" dirty="0"/>
              <a:t>Discover (e.g., grounded theory</a:t>
            </a:r>
            <a:r>
              <a:rPr lang="en-GB" dirty="0" smtClean="0"/>
              <a:t>)</a:t>
            </a:r>
          </a:p>
          <a:p>
            <a:pPr marL="0" indent="0">
              <a:buNone/>
            </a:pPr>
            <a:r>
              <a:rPr lang="en-GB" dirty="0" smtClean="0"/>
              <a:t>- Find out (e.g., ethnography)</a:t>
            </a:r>
          </a:p>
          <a:p>
            <a:pPr marL="0" indent="0">
              <a:buNone/>
            </a:pPr>
            <a:r>
              <a:rPr lang="en-GB" dirty="0" smtClean="0"/>
              <a:t>- </a:t>
            </a:r>
            <a:r>
              <a:rPr lang="en-GB" dirty="0"/>
              <a:t>Explore a process (e.g., case study)</a:t>
            </a:r>
          </a:p>
          <a:p>
            <a:pPr marL="0" indent="0">
              <a:buNone/>
            </a:pPr>
            <a:r>
              <a:rPr lang="en-GB" dirty="0" smtClean="0"/>
              <a:t>- </a:t>
            </a:r>
            <a:r>
              <a:rPr lang="en-GB" dirty="0"/>
              <a:t>Describe the experiences (e.g., phenomenology)</a:t>
            </a:r>
          </a:p>
          <a:p>
            <a:pPr marL="0" indent="0">
              <a:buNone/>
            </a:pPr>
            <a:r>
              <a:rPr lang="en-GB" dirty="0" smtClean="0"/>
              <a:t>- Report </a:t>
            </a:r>
            <a:r>
              <a:rPr lang="en-GB" dirty="0"/>
              <a:t>the stories (e.g., narrative research)</a:t>
            </a:r>
          </a:p>
          <a:p>
            <a:endParaRPr lang="en-GB" dirty="0"/>
          </a:p>
        </p:txBody>
      </p:sp>
    </p:spTree>
    <p:extLst>
      <p:ext uri="{BB962C8B-B14F-4D97-AF65-F5344CB8AC3E}">
        <p14:creationId xmlns:p14="http://schemas.microsoft.com/office/powerpoint/2010/main" val="1969356950"/>
      </p:ext>
    </p:extLst>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Examples of research question </a:t>
            </a:r>
            <a:endParaRPr lang="en-GB" b="1" dirty="0">
              <a:solidFill>
                <a:srgbClr val="FF0000"/>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23</a:t>
            </a:fld>
            <a:endParaRPr lang="en-IN">
              <a:solidFill>
                <a:srgbClr val="8CADAE">
                  <a:shade val="75000"/>
                </a:srgbClr>
              </a:solidFill>
            </a:endParaRPr>
          </a:p>
        </p:txBody>
      </p:sp>
      <p:sp>
        <p:nvSpPr>
          <p:cNvPr id="5" name="Content Placeholder 4"/>
          <p:cNvSpPr>
            <a:spLocks noGrp="1"/>
          </p:cNvSpPr>
          <p:nvPr>
            <p:ph sz="quarter" idx="1"/>
          </p:nvPr>
        </p:nvSpPr>
        <p:spPr/>
        <p:txBody>
          <a:bodyPr/>
          <a:lstStyle/>
          <a:p>
            <a:pPr>
              <a:lnSpc>
                <a:spcPct val="150000"/>
              </a:lnSpc>
            </a:pPr>
            <a:r>
              <a:rPr lang="en-GB" dirty="0" smtClean="0"/>
              <a:t>RQ1: </a:t>
            </a:r>
            <a:r>
              <a:rPr lang="en-GB" dirty="0"/>
              <a:t>what attitudes do employees have toward these software packages?</a:t>
            </a:r>
          </a:p>
          <a:p>
            <a:pPr>
              <a:lnSpc>
                <a:spcPct val="150000"/>
              </a:lnSpc>
            </a:pPr>
            <a:r>
              <a:rPr lang="en-GB" dirty="0"/>
              <a:t>RQ 2: How concerned are managers about out placement services</a:t>
            </a:r>
            <a:r>
              <a:rPr lang="en-GB" dirty="0" smtClean="0"/>
              <a:t>?</a:t>
            </a:r>
          </a:p>
          <a:p>
            <a:pPr>
              <a:lnSpc>
                <a:spcPct val="150000"/>
              </a:lnSpc>
            </a:pPr>
            <a:r>
              <a:rPr lang="en-GB" dirty="0"/>
              <a:t>RQ 3: </a:t>
            </a:r>
            <a:r>
              <a:rPr lang="en-GB" dirty="0" smtClean="0"/>
              <a:t>why employees </a:t>
            </a:r>
            <a:r>
              <a:rPr lang="en-GB" dirty="0"/>
              <a:t>prefer out placement services?  </a:t>
            </a:r>
          </a:p>
        </p:txBody>
      </p:sp>
    </p:spTree>
    <p:extLst>
      <p:ext uri="{BB962C8B-B14F-4D97-AF65-F5344CB8AC3E}">
        <p14:creationId xmlns:p14="http://schemas.microsoft.com/office/powerpoint/2010/main" val="4253675701"/>
      </p:ext>
    </p:extLst>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936104"/>
          </a:xfrm>
        </p:spPr>
        <p:txBody>
          <a:bodyPr>
            <a:normAutofit fontScale="90000"/>
          </a:bodyPr>
          <a:lstStyle/>
          <a:p>
            <a:pPr lvl="1" algn="ctr" rtl="0">
              <a:spcBef>
                <a:spcPct val="0"/>
              </a:spcBef>
            </a:pPr>
            <a:r>
              <a:rPr lang="en-GB" sz="3200" b="1" dirty="0" smtClean="0"/>
              <a:t>Research Hypothesis: </a:t>
            </a:r>
            <a:br>
              <a:rPr lang="en-GB" sz="3200" b="1" dirty="0" smtClean="0"/>
            </a:br>
            <a:r>
              <a:rPr lang="en-US" sz="3200" b="1" dirty="0" smtClean="0">
                <a:solidFill>
                  <a:srgbClr val="0D11B3"/>
                </a:solidFill>
                <a:latin typeface="Times New Roman" pitchFamily="18" charset="0"/>
                <a:ea typeface="Times New Roman"/>
                <a:cs typeface="Times New Roman" pitchFamily="18" charset="0"/>
              </a:rPr>
              <a:t>Its Meaning, Types &amp; Development</a:t>
            </a:r>
            <a:endParaRPr lang="en-IN" sz="3200" b="1" dirty="0">
              <a:solidFill>
                <a:srgbClr val="0D11B3"/>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85000" lnSpcReduction="10000"/>
          </a:bodyPr>
          <a:lstStyle/>
          <a:p>
            <a:pPr algn="just">
              <a:lnSpc>
                <a:spcPct val="150000"/>
              </a:lnSpc>
              <a:spcAft>
                <a:spcPts val="1000"/>
              </a:spcAft>
            </a:pPr>
            <a:r>
              <a:rPr lang="en-IN" sz="3200" dirty="0" smtClean="0">
                <a:effectLst/>
                <a:latin typeface="Times New Roman" pitchFamily="18" charset="0"/>
                <a:ea typeface="Times New Roman"/>
                <a:cs typeface="Times New Roman" pitchFamily="18" charset="0"/>
              </a:rPr>
              <a:t>A hypothesis is a tentative, yet testable statement which predicts what you expect to find in your empirical data.</a:t>
            </a:r>
          </a:p>
          <a:p>
            <a:pPr algn="just">
              <a:lnSpc>
                <a:spcPct val="150000"/>
              </a:lnSpc>
              <a:spcAft>
                <a:spcPts val="1000"/>
              </a:spcAft>
            </a:pPr>
            <a:r>
              <a:rPr lang="en-IN" sz="3200" dirty="0" smtClean="0">
                <a:latin typeface="Times New Roman" pitchFamily="18" charset="0"/>
                <a:ea typeface="Times New Roman"/>
                <a:cs typeface="Times New Roman" pitchFamily="18" charset="0"/>
              </a:rPr>
              <a:t>It is a logically conjectured relationship b/n two or more variables expresses in the form of testable statements.</a:t>
            </a: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r>
              <a:rPr lang="en-IN" sz="3200" dirty="0" smtClean="0">
                <a:latin typeface="Times New Roman" pitchFamily="18" charset="0"/>
                <a:ea typeface="Times New Roman"/>
                <a:cs typeface="Times New Roman" pitchFamily="18" charset="0"/>
              </a:rPr>
              <a:t>It derived form </a:t>
            </a:r>
            <a:r>
              <a:rPr lang="en-IN" sz="3200" b="1" dirty="0" smtClean="0">
                <a:latin typeface="Times New Roman" pitchFamily="18" charset="0"/>
                <a:ea typeface="Times New Roman"/>
                <a:cs typeface="Times New Roman" pitchFamily="18" charset="0"/>
              </a:rPr>
              <a:t>theory</a:t>
            </a:r>
          </a:p>
          <a:p>
            <a:pPr algn="just">
              <a:lnSpc>
                <a:spcPct val="150000"/>
              </a:lnSpc>
              <a:spcAft>
                <a:spcPts val="1000"/>
              </a:spcAft>
            </a:pPr>
            <a:r>
              <a:rPr lang="en-IN" sz="3200" dirty="0" smtClean="0">
                <a:latin typeface="Times New Roman" pitchFamily="18" charset="0"/>
                <a:ea typeface="Times New Roman"/>
                <a:cs typeface="Times New Roman" pitchFamily="18" charset="0"/>
              </a:rPr>
              <a:t>E.g</a:t>
            </a:r>
            <a:r>
              <a:rPr lang="en-IN" sz="3200" b="1" i="1" dirty="0" smtClean="0">
                <a:latin typeface="Times New Roman" pitchFamily="18" charset="0"/>
                <a:ea typeface="Times New Roman"/>
                <a:cs typeface="Times New Roman" pitchFamily="18" charset="0"/>
              </a:rPr>
              <a:t>. If pilots are given adequate training to handle mid-air crowded situations, air safety violations will be reduced.  </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30157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Formats of statements of Hypothesis </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marL="0" indent="0" algn="just">
              <a:lnSpc>
                <a:spcPct val="150000"/>
              </a:lnSpc>
              <a:spcAft>
                <a:spcPts val="1000"/>
              </a:spcAft>
              <a:buNone/>
            </a:pPr>
            <a:r>
              <a:rPr lang="en-IN" sz="3800" b="1" i="1" dirty="0" smtClean="0">
                <a:solidFill>
                  <a:srgbClr val="FF0000"/>
                </a:solidFill>
                <a:effectLst/>
                <a:latin typeface="Times New Roman" pitchFamily="18" charset="0"/>
                <a:ea typeface="Times New Roman"/>
                <a:cs typeface="Times New Roman" pitchFamily="18" charset="0"/>
              </a:rPr>
              <a:t>If  - then statements:</a:t>
            </a:r>
          </a:p>
          <a:p>
            <a:pPr algn="just">
              <a:lnSpc>
                <a:spcPct val="150000"/>
              </a:lnSpc>
              <a:spcAft>
                <a:spcPts val="1000"/>
              </a:spcAft>
            </a:pPr>
            <a:r>
              <a:rPr lang="en-IN" sz="3200" i="1" dirty="0" smtClean="0">
                <a:effectLst/>
                <a:latin typeface="Times New Roman" pitchFamily="18" charset="0"/>
                <a:ea typeface="Times New Roman"/>
                <a:cs typeface="Times New Roman" pitchFamily="18" charset="0"/>
              </a:rPr>
              <a:t>To examine whether or not the assumed r/ships or d/</a:t>
            </a:r>
            <a:r>
              <a:rPr lang="en-IN" sz="3200" i="1" dirty="0" err="1" smtClean="0">
                <a:effectLst/>
                <a:latin typeface="Times New Roman" pitchFamily="18" charset="0"/>
                <a:ea typeface="Times New Roman"/>
                <a:cs typeface="Times New Roman" pitchFamily="18" charset="0"/>
              </a:rPr>
              <a:t>nces</a:t>
            </a:r>
            <a:r>
              <a:rPr lang="en-IN" sz="3200" i="1" dirty="0" smtClean="0">
                <a:effectLst/>
                <a:latin typeface="Times New Roman" pitchFamily="18" charset="0"/>
                <a:ea typeface="Times New Roman"/>
                <a:cs typeface="Times New Roman" pitchFamily="18" charset="0"/>
              </a:rPr>
              <a:t> exist, these hypotheses can be set as propositions or in the form of If-then statements.</a:t>
            </a:r>
          </a:p>
          <a:p>
            <a:pPr marL="514350" indent="-514350" algn="just">
              <a:lnSpc>
                <a:spcPct val="150000"/>
              </a:lnSpc>
              <a:spcAft>
                <a:spcPts val="1000"/>
              </a:spcAft>
              <a:buFont typeface="+mj-lt"/>
              <a:buAutoNum type="arabicParenR"/>
            </a:pPr>
            <a:r>
              <a:rPr lang="en-IN" sz="3200" dirty="0" smtClean="0">
                <a:latin typeface="Times New Roman" pitchFamily="18" charset="0"/>
                <a:ea typeface="Times New Roman"/>
                <a:cs typeface="Times New Roman" pitchFamily="18" charset="0"/>
              </a:rPr>
              <a:t>Employees who are more healthy will take sick leave less frequently.</a:t>
            </a:r>
          </a:p>
          <a:p>
            <a:pPr marL="514350" indent="-514350" algn="just">
              <a:lnSpc>
                <a:spcPct val="150000"/>
              </a:lnSpc>
              <a:spcAft>
                <a:spcPts val="1000"/>
              </a:spcAft>
              <a:buFont typeface="+mj-lt"/>
              <a:buAutoNum type="arabicParenR"/>
            </a:pPr>
            <a:r>
              <a:rPr lang="en-IN" sz="3200" dirty="0" smtClean="0">
                <a:effectLst/>
                <a:latin typeface="Times New Roman" pitchFamily="18" charset="0"/>
                <a:ea typeface="Times New Roman"/>
                <a:cs typeface="Times New Roman" pitchFamily="18" charset="0"/>
              </a:rPr>
              <a:t>If employees are more healthy, then they will take  sick leave less frequently </a:t>
            </a: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6045238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92500" lnSpcReduction="20000"/>
          </a:bodyPr>
          <a:lstStyle/>
          <a:p>
            <a:pPr marL="0" indent="0" algn="just">
              <a:lnSpc>
                <a:spcPct val="150000"/>
              </a:lnSpc>
              <a:spcAft>
                <a:spcPts val="1000"/>
              </a:spcAft>
              <a:buNone/>
            </a:pPr>
            <a:r>
              <a:rPr lang="en-IN" sz="3600" b="1" i="1" dirty="0" smtClean="0">
                <a:solidFill>
                  <a:srgbClr val="FF0000"/>
                </a:solidFill>
                <a:effectLst/>
                <a:latin typeface="Times New Roman" pitchFamily="18" charset="0"/>
                <a:ea typeface="Times New Roman"/>
                <a:cs typeface="Times New Roman" pitchFamily="18" charset="0"/>
              </a:rPr>
              <a:t>Directional and Non-directional Hypotheses</a:t>
            </a:r>
            <a:r>
              <a:rPr lang="en-IN" sz="3200" b="1" i="1" dirty="0" smtClean="0">
                <a:effectLst/>
                <a:latin typeface="Times New Roman" pitchFamily="18" charset="0"/>
                <a:ea typeface="Times New Roman"/>
                <a:cs typeface="Times New Roman" pitchFamily="18" charset="0"/>
              </a:rPr>
              <a:t>:</a:t>
            </a:r>
          </a:p>
          <a:p>
            <a:pPr algn="just">
              <a:lnSpc>
                <a:spcPct val="150000"/>
              </a:lnSpc>
              <a:spcAft>
                <a:spcPts val="1000"/>
              </a:spcAft>
            </a:pPr>
            <a:r>
              <a:rPr lang="en-IN" sz="3500" b="1" i="1" dirty="0" smtClean="0">
                <a:latin typeface="Times New Roman" pitchFamily="18" charset="0"/>
                <a:ea typeface="Times New Roman"/>
                <a:cs typeface="Times New Roman" pitchFamily="18" charset="0"/>
              </a:rPr>
              <a:t>Directional</a:t>
            </a:r>
            <a:r>
              <a:rPr lang="en-IN" sz="3200" i="1" dirty="0" smtClean="0">
                <a:latin typeface="Times New Roman" pitchFamily="18" charset="0"/>
                <a:ea typeface="Times New Roman"/>
                <a:cs typeface="Times New Roman" pitchFamily="18" charset="0"/>
              </a:rPr>
              <a:t> </a:t>
            </a:r>
          </a:p>
          <a:p>
            <a:pPr algn="just">
              <a:lnSpc>
                <a:spcPct val="150000"/>
              </a:lnSpc>
              <a:spcAft>
                <a:spcPts val="1000"/>
              </a:spcAft>
            </a:pPr>
            <a:r>
              <a:rPr lang="en-IN" sz="3200" i="1" dirty="0" smtClean="0">
                <a:latin typeface="Times New Roman" pitchFamily="18" charset="0"/>
                <a:ea typeface="Times New Roman"/>
                <a:cs typeface="Times New Roman" pitchFamily="18" charset="0"/>
              </a:rPr>
              <a:t>If the r/ship b/n 2 or  more variables or comparing two groups, terms such as </a:t>
            </a:r>
            <a:r>
              <a:rPr lang="en-IN" sz="3200" b="1" i="1" dirty="0" smtClean="0">
                <a:latin typeface="Times New Roman" pitchFamily="18" charset="0"/>
                <a:ea typeface="Times New Roman"/>
                <a:cs typeface="Times New Roman" pitchFamily="18" charset="0"/>
              </a:rPr>
              <a:t>positive</a:t>
            </a:r>
            <a:r>
              <a:rPr lang="en-IN" sz="3200" i="1" dirty="0" smtClean="0">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negative</a:t>
            </a:r>
            <a:r>
              <a:rPr lang="en-IN" sz="3200" i="1" dirty="0" smtClean="0">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more than</a:t>
            </a:r>
            <a:r>
              <a:rPr lang="en-IN" sz="3200" i="1" dirty="0" smtClean="0">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less than </a:t>
            </a:r>
            <a:r>
              <a:rPr lang="en-IN" sz="3200" i="1" dirty="0" smtClean="0">
                <a:latin typeface="Times New Roman" pitchFamily="18" charset="0"/>
                <a:ea typeface="Times New Roman"/>
                <a:cs typeface="Times New Roman" pitchFamily="18" charset="0"/>
              </a:rPr>
              <a:t>and the like are used.</a:t>
            </a:r>
          </a:p>
          <a:p>
            <a:pPr algn="just">
              <a:lnSpc>
                <a:spcPct val="150000"/>
              </a:lnSpc>
              <a:spcAft>
                <a:spcPts val="1000"/>
              </a:spcAft>
            </a:pPr>
            <a:r>
              <a:rPr lang="en-IN" sz="3200" i="1" dirty="0" smtClean="0">
                <a:latin typeface="Times New Roman" pitchFamily="18" charset="0"/>
                <a:ea typeface="Times New Roman"/>
                <a:cs typeface="Times New Roman" pitchFamily="18" charset="0"/>
              </a:rPr>
              <a:t>these are directional hypothesis, because the direction of relationship b/n variables is indicated.</a:t>
            </a:r>
          </a:p>
        </p:txBody>
      </p:sp>
    </p:spTree>
    <p:extLst>
      <p:ext uri="{BB962C8B-B14F-4D97-AF65-F5344CB8AC3E}">
        <p14:creationId xmlns:p14="http://schemas.microsoft.com/office/powerpoint/2010/main" val="10988595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0" indent="0" algn="just">
              <a:lnSpc>
                <a:spcPct val="150000"/>
              </a:lnSpc>
              <a:spcAft>
                <a:spcPts val="1000"/>
              </a:spcAft>
              <a:buNone/>
            </a:pPr>
            <a:r>
              <a:rPr lang="en-IN" sz="3200" b="1" i="1" dirty="0" smtClean="0">
                <a:effectLst/>
                <a:latin typeface="Times New Roman" pitchFamily="18" charset="0"/>
                <a:ea typeface="Times New Roman"/>
                <a:cs typeface="Times New Roman" pitchFamily="18" charset="0"/>
              </a:rPr>
              <a:t>Examples </a:t>
            </a:r>
          </a:p>
          <a:p>
            <a:pPr marL="514350" indent="-514350" algn="just">
              <a:lnSpc>
                <a:spcPct val="150000"/>
              </a:lnSpc>
              <a:spcAft>
                <a:spcPts val="1000"/>
              </a:spcAft>
              <a:buFont typeface="+mj-lt"/>
              <a:buAutoNum type="alphaLcParenR"/>
            </a:pPr>
            <a:r>
              <a:rPr lang="en-IN" sz="3200" b="1" i="1" dirty="0" smtClean="0">
                <a:effectLst/>
                <a:latin typeface="Times New Roman" pitchFamily="18" charset="0"/>
                <a:ea typeface="Times New Roman"/>
                <a:cs typeface="Times New Roman" pitchFamily="18" charset="0"/>
              </a:rPr>
              <a:t>The greater the stress experienced in the job, the lower the job satisfaction of employees. </a:t>
            </a:r>
          </a:p>
          <a:p>
            <a:pPr marL="514350" indent="-514350" algn="just">
              <a:lnSpc>
                <a:spcPct val="150000"/>
              </a:lnSpc>
              <a:spcAft>
                <a:spcPts val="1000"/>
              </a:spcAft>
              <a:buFont typeface="+mj-lt"/>
              <a:buAutoNum type="alphaLcParenR"/>
            </a:pPr>
            <a:r>
              <a:rPr lang="en-IN" sz="3200" b="1" i="1" dirty="0" smtClean="0">
                <a:latin typeface="Times New Roman" pitchFamily="18" charset="0"/>
                <a:ea typeface="Times New Roman"/>
                <a:cs typeface="Times New Roman" pitchFamily="18" charset="0"/>
              </a:rPr>
              <a:t>Women are more motivated than men.</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3749587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70000" lnSpcReduction="20000"/>
          </a:bodyPr>
          <a:lstStyle/>
          <a:p>
            <a:pPr marL="0" indent="0" algn="just">
              <a:lnSpc>
                <a:spcPct val="150000"/>
              </a:lnSpc>
              <a:spcAft>
                <a:spcPts val="1000"/>
              </a:spcAft>
              <a:buNone/>
            </a:pPr>
            <a:r>
              <a:rPr lang="en-IN" sz="4000" b="1" i="1" dirty="0" smtClean="0">
                <a:solidFill>
                  <a:srgbClr val="FF0000"/>
                </a:solidFill>
                <a:latin typeface="Times New Roman" pitchFamily="18" charset="0"/>
                <a:ea typeface="Times New Roman"/>
                <a:cs typeface="Times New Roman" pitchFamily="18" charset="0"/>
              </a:rPr>
              <a:t>Non-directional</a:t>
            </a:r>
            <a:r>
              <a:rPr lang="en-IN" sz="3200" b="1" i="1" dirty="0" smtClean="0">
                <a:latin typeface="Times New Roman" pitchFamily="18" charset="0"/>
                <a:ea typeface="Times New Roman"/>
                <a:cs typeface="Times New Roman" pitchFamily="18" charset="0"/>
              </a:rPr>
              <a:t> </a:t>
            </a:r>
            <a:endParaRPr lang="en-IN" sz="3200" b="1" i="1" dirty="0">
              <a:latin typeface="Times New Roman" pitchFamily="18" charset="0"/>
              <a:ea typeface="Times New Roman"/>
              <a:cs typeface="Times New Roman" pitchFamily="18" charset="0"/>
            </a:endParaRPr>
          </a:p>
          <a:p>
            <a:pPr algn="just">
              <a:lnSpc>
                <a:spcPct val="150000"/>
              </a:lnSpc>
              <a:spcAft>
                <a:spcPts val="1000"/>
              </a:spcAft>
            </a:pPr>
            <a:r>
              <a:rPr lang="en-IN" sz="3200" b="1" i="1" dirty="0" smtClean="0">
                <a:effectLst/>
                <a:latin typeface="Times New Roman" pitchFamily="18" charset="0"/>
                <a:ea typeface="Times New Roman"/>
                <a:cs typeface="Times New Roman" pitchFamily="18" charset="0"/>
              </a:rPr>
              <a:t>They are statements that postulate a relationship or difference, but offer no indication of the direction of these relationships or difference. </a:t>
            </a:r>
          </a:p>
          <a:p>
            <a:pPr algn="just">
              <a:lnSpc>
                <a:spcPct val="150000"/>
              </a:lnSpc>
              <a:spcAft>
                <a:spcPts val="1000"/>
              </a:spcAft>
            </a:pPr>
            <a:r>
              <a:rPr lang="en-IN" sz="3200" b="1" i="1" dirty="0" smtClean="0">
                <a:effectLst/>
                <a:latin typeface="Times New Roman" pitchFamily="18" charset="0"/>
                <a:ea typeface="Times New Roman"/>
                <a:cs typeface="Times New Roman" pitchFamily="18" charset="0"/>
              </a:rPr>
              <a:t>In other words , though it may be a significant relationship b/n two variables, we may not able to say the relationship is + or –</a:t>
            </a:r>
          </a:p>
          <a:p>
            <a:pPr algn="just">
              <a:lnSpc>
                <a:spcPct val="150000"/>
              </a:lnSpc>
              <a:spcAft>
                <a:spcPts val="1000"/>
              </a:spcAft>
            </a:pPr>
            <a:r>
              <a:rPr lang="en-IN" sz="3200" b="1" i="1" dirty="0" err="1" smtClean="0">
                <a:latin typeface="Times New Roman" pitchFamily="18" charset="0"/>
                <a:ea typeface="Times New Roman"/>
                <a:cs typeface="Times New Roman" pitchFamily="18" charset="0"/>
              </a:rPr>
              <a:t>E.g</a:t>
            </a:r>
            <a:r>
              <a:rPr lang="en-IN" sz="3200" b="1" i="1" dirty="0" smtClean="0">
                <a:latin typeface="Times New Roman" pitchFamily="18" charset="0"/>
                <a:ea typeface="Times New Roman"/>
                <a:cs typeface="Times New Roman" pitchFamily="18" charset="0"/>
              </a:rPr>
              <a:t>: There is a relationship b/n age and job satisfaction</a:t>
            </a:r>
          </a:p>
          <a:p>
            <a:pPr marL="889000" indent="-889000" algn="just">
              <a:lnSpc>
                <a:spcPct val="150000"/>
              </a:lnSpc>
              <a:spcAft>
                <a:spcPts val="1000"/>
              </a:spcAft>
              <a:buNone/>
            </a:pPr>
            <a:r>
              <a:rPr lang="en-IN" sz="3200" b="1" i="1" dirty="0" smtClean="0">
                <a:effectLst/>
                <a:latin typeface="Times New Roman" pitchFamily="18" charset="0"/>
                <a:ea typeface="Times New Roman"/>
                <a:cs typeface="Times New Roman" pitchFamily="18" charset="0"/>
              </a:rPr>
              <a:t>           There is a d/</a:t>
            </a:r>
            <a:r>
              <a:rPr lang="en-IN" sz="3200" b="1" i="1" dirty="0" err="1" smtClean="0">
                <a:effectLst/>
                <a:latin typeface="Times New Roman" pitchFamily="18" charset="0"/>
                <a:ea typeface="Times New Roman"/>
                <a:cs typeface="Times New Roman" pitchFamily="18" charset="0"/>
              </a:rPr>
              <a:t>nce</a:t>
            </a:r>
            <a:r>
              <a:rPr lang="en-IN" sz="3200" b="1" i="1" dirty="0" smtClean="0">
                <a:effectLst/>
                <a:latin typeface="Times New Roman" pitchFamily="18" charset="0"/>
                <a:ea typeface="Times New Roman"/>
                <a:cs typeface="Times New Roman" pitchFamily="18" charset="0"/>
              </a:rPr>
              <a:t>  b/n the work ethics of American and Asian Employees</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14011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Null and Alternate Hypotheses</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fontScale="85000" lnSpcReduction="20000"/>
          </a:bodyPr>
          <a:lstStyle/>
          <a:p>
            <a:pPr algn="just">
              <a:lnSpc>
                <a:spcPct val="150000"/>
              </a:lnSpc>
              <a:spcAft>
                <a:spcPts val="1000"/>
              </a:spcAft>
            </a:pPr>
            <a:r>
              <a:rPr lang="en-IN" sz="3200" b="1" dirty="0" smtClean="0"/>
              <a:t>Null hypotheses (H</a:t>
            </a:r>
            <a:r>
              <a:rPr lang="en-IN" sz="3200" b="1" baseline="-25000" dirty="0" smtClean="0"/>
              <a:t>0</a:t>
            </a:r>
            <a:r>
              <a:rPr lang="en-IN" sz="3200" b="1" dirty="0" smtClean="0"/>
              <a:t>) </a:t>
            </a:r>
            <a:r>
              <a:rPr lang="en-IN" sz="3200" dirty="0" smtClean="0"/>
              <a:t>is a hypotheses set up to be rejected in order to support the Alternate hypotheses </a:t>
            </a:r>
          </a:p>
          <a:p>
            <a:pPr algn="just">
              <a:lnSpc>
                <a:spcPct val="150000"/>
              </a:lnSpc>
              <a:spcAft>
                <a:spcPts val="1000"/>
              </a:spcAft>
            </a:pPr>
            <a:r>
              <a:rPr lang="en-IN" sz="3200" dirty="0" smtClean="0"/>
              <a:t>H</a:t>
            </a:r>
            <a:r>
              <a:rPr lang="en-IN" sz="3200" baseline="-25000" dirty="0" smtClean="0"/>
              <a:t>0</a:t>
            </a:r>
            <a:r>
              <a:rPr lang="en-IN" sz="3200" dirty="0" smtClean="0"/>
              <a:t> is expressed as </a:t>
            </a:r>
            <a:r>
              <a:rPr lang="en-IN" sz="3200" b="1" dirty="0" smtClean="0">
                <a:solidFill>
                  <a:srgbClr val="0D11B3"/>
                </a:solidFill>
              </a:rPr>
              <a:t>NO</a:t>
            </a:r>
            <a:r>
              <a:rPr lang="en-IN" sz="3200" dirty="0" smtClean="0"/>
              <a:t> (significant  relationship or difference b/n variables)</a:t>
            </a:r>
          </a:p>
          <a:p>
            <a:pPr algn="just">
              <a:lnSpc>
                <a:spcPct val="150000"/>
              </a:lnSpc>
              <a:spcAft>
                <a:spcPts val="1000"/>
              </a:spcAft>
            </a:pPr>
            <a:r>
              <a:rPr lang="en-IN" sz="3200" dirty="0" smtClean="0"/>
              <a:t>H</a:t>
            </a:r>
            <a:r>
              <a:rPr lang="en-IN" sz="3200" baseline="-25000" dirty="0" smtClean="0"/>
              <a:t>0</a:t>
            </a:r>
            <a:r>
              <a:rPr lang="en-IN" sz="3200" dirty="0" smtClean="0"/>
              <a:t> is presumed true until  statistical evidence  obtained. </a:t>
            </a:r>
            <a:endParaRPr lang="en-IN" sz="3200" dirty="0"/>
          </a:p>
          <a:p>
            <a:pPr algn="just">
              <a:lnSpc>
                <a:spcPct val="150000"/>
              </a:lnSpc>
              <a:spcAft>
                <a:spcPts val="1000"/>
              </a:spcAft>
            </a:pPr>
            <a:r>
              <a:rPr lang="en-IN" sz="3200" b="1" dirty="0" smtClean="0"/>
              <a:t>Alternate hypotheses </a:t>
            </a:r>
            <a:r>
              <a:rPr lang="en-IN" sz="3200" b="1" dirty="0"/>
              <a:t>(</a:t>
            </a:r>
            <a:r>
              <a:rPr lang="en-IN" sz="3200" b="1" dirty="0" smtClean="0"/>
              <a:t>H</a:t>
            </a:r>
            <a:r>
              <a:rPr lang="en-IN" sz="3200" b="1" baseline="-25000" dirty="0" smtClean="0"/>
              <a:t>a</a:t>
            </a:r>
            <a:r>
              <a:rPr lang="en-IN" sz="3200" b="1" dirty="0" smtClean="0"/>
              <a:t>): </a:t>
            </a:r>
            <a:r>
              <a:rPr lang="en-IN" sz="3200" dirty="0"/>
              <a:t>It is stated as opposite of the </a:t>
            </a:r>
            <a:r>
              <a:rPr lang="en-IN" sz="3200" dirty="0" smtClean="0"/>
              <a:t>null hypotheses. It is accepted when H</a:t>
            </a:r>
            <a:r>
              <a:rPr lang="en-IN" sz="3200" baseline="-25000" dirty="0" smtClean="0"/>
              <a:t>0 </a:t>
            </a:r>
            <a:r>
              <a:rPr lang="en-IN" sz="3200" dirty="0" smtClean="0"/>
              <a:t> rejected  </a:t>
            </a:r>
            <a:endParaRPr lang="en-IN" sz="3200" dirty="0"/>
          </a:p>
          <a:p>
            <a:pPr algn="just">
              <a:lnSpc>
                <a:spcPct val="150000"/>
              </a:lnSpc>
              <a:spcAft>
                <a:spcPts val="1000"/>
              </a:spcAft>
            </a:pPr>
            <a:endParaRPr lang="en-IN" sz="3200" dirty="0"/>
          </a:p>
          <a:p>
            <a:pPr algn="just">
              <a:lnSpc>
                <a:spcPct val="150000"/>
              </a:lnSpc>
              <a:spcAft>
                <a:spcPts val="1000"/>
              </a:spcAft>
            </a:pPr>
            <a:endParaRPr lang="en-IN" sz="3200" dirty="0"/>
          </a:p>
          <a:p>
            <a:pPr algn="just">
              <a:lnSpc>
                <a:spcPct val="150000"/>
              </a:lnSpc>
              <a:spcAft>
                <a:spcPts val="1000"/>
              </a:spcAft>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57022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Cont...d’</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a:t>
            </a:fld>
            <a:endParaRPr lang="en-IN">
              <a:solidFill>
                <a:srgbClr val="8CADAE">
                  <a:shade val="75000"/>
                </a:srgbClr>
              </a:solidFill>
            </a:endParaRPr>
          </a:p>
        </p:txBody>
      </p:sp>
      <p:sp>
        <p:nvSpPr>
          <p:cNvPr id="5" name="Content Placeholder 4"/>
          <p:cNvSpPr>
            <a:spLocks noGrp="1"/>
          </p:cNvSpPr>
          <p:nvPr>
            <p:ph sz="quarter" idx="1"/>
          </p:nvPr>
        </p:nvSpPr>
        <p:spPr>
          <a:xfrm>
            <a:off x="301752" y="1431164"/>
            <a:ext cx="8503920" cy="5243696"/>
          </a:xfrm>
        </p:spPr>
        <p:txBody>
          <a:bodyPr>
            <a:normAutofit lnSpcReduction="10000"/>
          </a:bodyPr>
          <a:lstStyle/>
          <a:p>
            <a:pPr algn="just"/>
            <a:r>
              <a:rPr lang="en-GB" dirty="0"/>
              <a:t>A </a:t>
            </a:r>
            <a:r>
              <a:rPr lang="en-GB" dirty="0">
                <a:solidFill>
                  <a:srgbClr val="FF0000"/>
                </a:solidFill>
              </a:rPr>
              <a:t>problem</a:t>
            </a:r>
            <a:r>
              <a:rPr lang="en-GB" b="1" dirty="0">
                <a:solidFill>
                  <a:srgbClr val="FF0000"/>
                </a:solidFill>
              </a:rPr>
              <a:t> </a:t>
            </a:r>
            <a:r>
              <a:rPr lang="en-GB" dirty="0"/>
              <a:t>occurs when a gap exists between the way things are </a:t>
            </a:r>
            <a:r>
              <a:rPr lang="en-GB" dirty="0">
                <a:solidFill>
                  <a:srgbClr val="FF0000"/>
                </a:solidFill>
              </a:rPr>
              <a:t>now</a:t>
            </a:r>
            <a:r>
              <a:rPr lang="en-GB" dirty="0"/>
              <a:t> and a way that things </a:t>
            </a:r>
            <a:r>
              <a:rPr lang="en-GB" dirty="0">
                <a:solidFill>
                  <a:srgbClr val="FF0000"/>
                </a:solidFill>
              </a:rPr>
              <a:t>could be better</a:t>
            </a:r>
            <a:r>
              <a:rPr lang="en-GB" dirty="0"/>
              <a:t>. </a:t>
            </a:r>
            <a:endParaRPr lang="en-GB" dirty="0" smtClean="0"/>
          </a:p>
          <a:p>
            <a:pPr algn="just"/>
            <a:r>
              <a:rPr lang="en-GB" dirty="0" smtClean="0"/>
              <a:t>The </a:t>
            </a:r>
            <a:r>
              <a:rPr lang="en-GB" dirty="0"/>
              <a:t>gap can come about in a number of ways</a:t>
            </a:r>
            <a:r>
              <a:rPr lang="en-GB" dirty="0" smtClean="0"/>
              <a:t>:</a:t>
            </a:r>
          </a:p>
          <a:p>
            <a:pPr marL="514350" indent="-514350" algn="just">
              <a:buAutoNum type="arabicPeriod"/>
            </a:pPr>
            <a:r>
              <a:rPr lang="en-GB" dirty="0" smtClean="0"/>
              <a:t>Business </a:t>
            </a:r>
            <a:r>
              <a:rPr lang="en-GB" dirty="0"/>
              <a:t>performance is worse than expected business performance. For instance, sales, profits, and margins could be below targets set by management. </a:t>
            </a:r>
            <a:endParaRPr lang="en-GB" dirty="0" smtClean="0"/>
          </a:p>
          <a:p>
            <a:pPr marL="514350" indent="-514350" algn="just">
              <a:buAutoNum type="arabicPeriod"/>
            </a:pPr>
            <a:r>
              <a:rPr lang="en-GB" dirty="0"/>
              <a:t> Actual business performance is less than possible business performance. </a:t>
            </a:r>
            <a:endParaRPr lang="en-GB" dirty="0" smtClean="0"/>
          </a:p>
          <a:p>
            <a:pPr marL="514350" indent="-514350" algn="just">
              <a:buAutoNum type="arabicPeriod"/>
            </a:pPr>
            <a:r>
              <a:rPr lang="en-GB" dirty="0"/>
              <a:t>Expected business performance is greater than possible business performance. Sometimes, management has unrealistic views of possible performance levels—either too high or too low. </a:t>
            </a:r>
          </a:p>
        </p:txBody>
      </p:sp>
    </p:spTree>
    <p:extLst>
      <p:ext uri="{BB962C8B-B14F-4D97-AF65-F5344CB8AC3E}">
        <p14:creationId xmlns:p14="http://schemas.microsoft.com/office/powerpoint/2010/main" val="1659858808"/>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Non-directional hypotheses</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179512" y="1412776"/>
                <a:ext cx="8784976" cy="5328592"/>
              </a:xfrm>
            </p:spPr>
            <p:txBody>
              <a:bodyPr>
                <a:normAutofit/>
              </a:bodyPr>
              <a:lstStyle/>
              <a:p>
                <a:pPr marL="1168400" indent="-1168400" algn="just">
                  <a:lnSpc>
                    <a:spcPct val="150000"/>
                  </a:lnSpc>
                  <a:spcAft>
                    <a:spcPts val="1000"/>
                  </a:spcAft>
                  <a:buNone/>
                </a:pPr>
                <a:r>
                  <a:rPr lang="en-IN" sz="3200" dirty="0" smtClean="0"/>
                  <a:t>H</a:t>
                </a:r>
                <a:r>
                  <a:rPr lang="en-IN" sz="3200" baseline="-25000" dirty="0"/>
                  <a:t>0</a:t>
                </a:r>
                <a:r>
                  <a:rPr lang="en-IN" sz="3200" dirty="0" smtClean="0"/>
                  <a:t> = </a:t>
                </a:r>
                <a:r>
                  <a:rPr lang="en-IN" sz="3200" b="1" i="1" dirty="0" smtClean="0">
                    <a:effectLst/>
                    <a:latin typeface="Times New Roman" pitchFamily="18" charset="0"/>
                    <a:ea typeface="Times New Roman"/>
                    <a:cs typeface="Times New Roman" pitchFamily="18" charset="0"/>
                  </a:rPr>
                  <a:t>There is no difference between the mean motivational  level of men and women </a:t>
                </a:r>
              </a:p>
              <a:p>
                <a:pPr marL="1168400" indent="-1168400" algn="just">
                  <a:lnSpc>
                    <a:spcPct val="150000"/>
                  </a:lnSpc>
                  <a:spcAft>
                    <a:spcPts val="1000"/>
                  </a:spcAft>
                  <a:buNone/>
                </a:pPr>
                <a:r>
                  <a:rPr lang="en-IN" sz="3200" b="1" i="1" dirty="0">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           </a:t>
                </a:r>
                <a:r>
                  <a:rPr lang="en-IN" sz="3200" dirty="0" err="1" smtClean="0"/>
                  <a:t>H</a:t>
                </a:r>
                <a:r>
                  <a:rPr lang="en-IN" sz="3200" baseline="-25000" dirty="0" err="1" smtClean="0"/>
                  <a:t>o</a:t>
                </a:r>
                <a:r>
                  <a:rPr lang="en-IN" sz="3200" dirty="0" smtClean="0"/>
                  <a:t>  :</a:t>
                </a:r>
                <a14:m>
                  <m:oMath xmlns:m="http://schemas.openxmlformats.org/officeDocument/2006/math">
                    <m:r>
                      <a:rPr lang="en-IN" sz="3200" i="1">
                        <a:latin typeface="Cambria Math"/>
                      </a:rPr>
                      <m:t>𝜇</m:t>
                    </m:r>
                  </m:oMath>
                </a14:m>
                <a:r>
                  <a:rPr lang="en-IN" sz="3200" baseline="-25000" dirty="0" smtClean="0"/>
                  <a:t>m</a:t>
                </a:r>
                <a:r>
                  <a:rPr lang="en-IN" sz="3200" dirty="0"/>
                  <a:t> </a:t>
                </a:r>
                <a:r>
                  <a:rPr lang="en-IN" sz="3200" b="1" i="1" dirty="0" smtClean="0">
                    <a:effectLst/>
                    <a:latin typeface="Times New Roman" pitchFamily="18" charset="0"/>
                    <a:ea typeface="Times New Roman"/>
                    <a:cs typeface="Times New Roman" pitchFamily="18" charset="0"/>
                  </a:rPr>
                  <a:t>=</a:t>
                </a:r>
                <a:r>
                  <a:rPr lang="en-IN" sz="3200" dirty="0" smtClean="0"/>
                  <a:t> </a:t>
                </a:r>
                <a14:m>
                  <m:oMath xmlns:m="http://schemas.openxmlformats.org/officeDocument/2006/math">
                    <m:r>
                      <a:rPr lang="en-IN" sz="3200" i="1">
                        <a:latin typeface="Cambria Math"/>
                      </a:rPr>
                      <m:t>𝜇</m:t>
                    </m:r>
                    <m:r>
                      <m:rPr>
                        <m:sty m:val="p"/>
                      </m:rPr>
                      <a:rPr lang="en-IN" sz="3200" b="0" i="0" smtClean="0">
                        <a:latin typeface="Cambria Math"/>
                      </a:rPr>
                      <m:t>w</m:t>
                    </m:r>
                  </m:oMath>
                </a14:m>
                <a:r>
                  <a:rPr lang="en-IN" sz="3200" b="1" i="1" dirty="0" smtClean="0">
                    <a:effectLst/>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or  </a:t>
                </a:r>
                <a14:m>
                  <m:oMath xmlns:m="http://schemas.openxmlformats.org/officeDocument/2006/math">
                    <m:r>
                      <a:rPr lang="en-IN" sz="3200" i="1">
                        <a:latin typeface="Cambria Math"/>
                      </a:rPr>
                      <m:t>𝜇</m:t>
                    </m:r>
                  </m:oMath>
                </a14:m>
                <a:r>
                  <a:rPr lang="en-IN" sz="3200" baseline="-25000" dirty="0"/>
                  <a:t>m</a:t>
                </a:r>
                <a:r>
                  <a:rPr lang="en-IN" sz="3200" dirty="0"/>
                  <a:t> -</a:t>
                </a:r>
                <a14:m>
                  <m:oMath xmlns:m="http://schemas.openxmlformats.org/officeDocument/2006/math">
                    <m:r>
                      <a:rPr lang="en-IN" sz="3200" i="1">
                        <a:latin typeface="Cambria Math"/>
                      </a:rPr>
                      <m:t>𝜇</m:t>
                    </m:r>
                    <m:r>
                      <m:rPr>
                        <m:sty m:val="p"/>
                      </m:rPr>
                      <a:rPr lang="en-IN" sz="3200">
                        <a:latin typeface="Cambria Math"/>
                      </a:rPr>
                      <m:t>w</m:t>
                    </m:r>
                  </m:oMath>
                </a14:m>
                <a:r>
                  <a:rPr lang="en-IN" sz="3200" b="1" i="1" dirty="0">
                    <a:latin typeface="Times New Roman" pitchFamily="18" charset="0"/>
                    <a:ea typeface="Times New Roman"/>
                    <a:cs typeface="Times New Roman" pitchFamily="18" charset="0"/>
                  </a:rPr>
                  <a:t> = </a:t>
                </a:r>
                <a:r>
                  <a:rPr lang="en-IN" sz="3200" b="1" i="1" dirty="0" smtClean="0">
                    <a:latin typeface="Times New Roman" pitchFamily="18" charset="0"/>
                    <a:ea typeface="Times New Roman"/>
                    <a:cs typeface="Times New Roman" pitchFamily="18" charset="0"/>
                  </a:rPr>
                  <a:t>0</a:t>
                </a:r>
                <a:endParaRPr lang="en-IN" sz="3200" b="1" i="1" dirty="0" smtClean="0">
                  <a:effectLst/>
                  <a:latin typeface="Times New Roman" pitchFamily="18" charset="0"/>
                  <a:ea typeface="Times New Roman"/>
                  <a:cs typeface="Times New Roman" pitchFamily="18" charset="0"/>
                </a:endParaRPr>
              </a:p>
              <a:p>
                <a:pPr marL="1244600" indent="-1244600" algn="just">
                  <a:lnSpc>
                    <a:spcPct val="150000"/>
                  </a:lnSpc>
                  <a:spcAft>
                    <a:spcPts val="1000"/>
                  </a:spcAft>
                  <a:buNone/>
                </a:pPr>
                <a:r>
                  <a:rPr lang="en-IN" sz="3200" dirty="0" smtClean="0"/>
                  <a:t>H</a:t>
                </a:r>
                <a:r>
                  <a:rPr lang="en-IN" sz="3200" baseline="-25000" dirty="0"/>
                  <a:t>a</a:t>
                </a:r>
                <a:r>
                  <a:rPr lang="en-IN" sz="3200" dirty="0" smtClean="0"/>
                  <a:t> = </a:t>
                </a:r>
                <a:r>
                  <a:rPr lang="en-IN" sz="3200" b="1" i="1" dirty="0">
                    <a:latin typeface="Times New Roman" pitchFamily="18" charset="0"/>
                    <a:ea typeface="Times New Roman"/>
                    <a:cs typeface="Times New Roman" pitchFamily="18" charset="0"/>
                  </a:rPr>
                  <a:t>There is </a:t>
                </a:r>
                <a:r>
                  <a:rPr lang="en-IN" sz="3200" b="1" i="1" dirty="0" smtClean="0">
                    <a:latin typeface="Times New Roman" pitchFamily="18" charset="0"/>
                    <a:ea typeface="Times New Roman"/>
                    <a:cs typeface="Times New Roman" pitchFamily="18" charset="0"/>
                  </a:rPr>
                  <a:t>a difference </a:t>
                </a:r>
                <a:r>
                  <a:rPr lang="en-IN" sz="3200" b="1" i="1" dirty="0">
                    <a:latin typeface="Times New Roman" pitchFamily="18" charset="0"/>
                    <a:ea typeface="Times New Roman"/>
                    <a:cs typeface="Times New Roman" pitchFamily="18" charset="0"/>
                  </a:rPr>
                  <a:t>between the mean motivational  level of men and </a:t>
                </a:r>
                <a:r>
                  <a:rPr lang="en-IN" sz="3200" b="1" i="1" dirty="0" smtClean="0">
                    <a:latin typeface="Times New Roman" pitchFamily="18" charset="0"/>
                    <a:ea typeface="Times New Roman"/>
                    <a:cs typeface="Times New Roman" pitchFamily="18" charset="0"/>
                  </a:rPr>
                  <a:t>women</a:t>
                </a:r>
              </a:p>
              <a:p>
                <a:pPr marL="1244600" indent="-1244600" algn="just">
                  <a:lnSpc>
                    <a:spcPct val="150000"/>
                  </a:lnSpc>
                  <a:spcAft>
                    <a:spcPts val="1000"/>
                  </a:spcAft>
                  <a:buNone/>
                </a:pPr>
                <a:r>
                  <a:rPr lang="en-IN" sz="3200" b="1" i="1" dirty="0">
                    <a:latin typeface="Times New Roman" pitchFamily="18" charset="0"/>
                    <a:ea typeface="Times New Roman"/>
                    <a:cs typeface="Times New Roman" pitchFamily="18" charset="0"/>
                  </a:rPr>
                  <a:t> </a:t>
                </a:r>
                <a:r>
                  <a:rPr lang="en-IN" sz="3200" b="1" i="1" dirty="0" smtClean="0">
                    <a:latin typeface="Times New Roman" pitchFamily="18" charset="0"/>
                    <a:ea typeface="Times New Roman"/>
                    <a:cs typeface="Times New Roman" pitchFamily="18" charset="0"/>
                  </a:rPr>
                  <a:t>            </a:t>
                </a:r>
                <a:r>
                  <a:rPr lang="en-IN" sz="3200" dirty="0" smtClean="0"/>
                  <a:t>H</a:t>
                </a:r>
                <a:r>
                  <a:rPr lang="en-IN" sz="3200" baseline="-25000" dirty="0" smtClean="0"/>
                  <a:t>a</a:t>
                </a:r>
                <a:r>
                  <a:rPr lang="en-IN" sz="3200" dirty="0" smtClean="0"/>
                  <a:t>  </a:t>
                </a:r>
                <a:r>
                  <a:rPr lang="en-IN" sz="3200" dirty="0"/>
                  <a:t>:</a:t>
                </a:r>
                <a14:m>
                  <m:oMath xmlns:m="http://schemas.openxmlformats.org/officeDocument/2006/math">
                    <m:r>
                      <a:rPr lang="en-IN" sz="3200" i="1">
                        <a:latin typeface="Cambria Math"/>
                      </a:rPr>
                      <m:t>𝜇</m:t>
                    </m:r>
                  </m:oMath>
                </a14:m>
                <a:r>
                  <a:rPr lang="en-IN" sz="3200" baseline="-25000" dirty="0"/>
                  <a:t>m</a:t>
                </a:r>
                <a:r>
                  <a:rPr lang="en-IN" sz="3200" dirty="0"/>
                  <a:t> </a:t>
                </a:r>
                <a14:m>
                  <m:oMath xmlns:m="http://schemas.openxmlformats.org/officeDocument/2006/math">
                    <m:r>
                      <a:rPr lang="en-IN" sz="3200" b="0" i="1" smtClean="0">
                        <a:latin typeface="Cambria Math"/>
                      </a:rPr>
                      <m:t>&gt;</m:t>
                    </m:r>
                  </m:oMath>
                </a14:m>
                <a:r>
                  <a:rPr lang="en-IN" sz="3200" dirty="0"/>
                  <a:t> </a:t>
                </a:r>
                <a14:m>
                  <m:oMath xmlns:m="http://schemas.openxmlformats.org/officeDocument/2006/math">
                    <m:r>
                      <a:rPr lang="en-IN" sz="3200" i="1">
                        <a:latin typeface="Cambria Math"/>
                      </a:rPr>
                      <m:t>𝜇</m:t>
                    </m:r>
                    <m:r>
                      <m:rPr>
                        <m:sty m:val="p"/>
                      </m:rPr>
                      <a:rPr lang="en-IN" sz="3200">
                        <a:latin typeface="Cambria Math"/>
                      </a:rPr>
                      <m:t>w</m:t>
                    </m:r>
                  </m:oMath>
                </a14:m>
                <a:r>
                  <a:rPr lang="en-IN" sz="3200" b="1" i="1" dirty="0" smtClean="0">
                    <a:latin typeface="Times New Roman" pitchFamily="18" charset="0"/>
                    <a:ea typeface="Times New Roman"/>
                    <a:cs typeface="Times New Roman" pitchFamily="18" charset="0"/>
                  </a:rPr>
                  <a:t> or  </a:t>
                </a:r>
                <a14:m>
                  <m:oMath xmlns:m="http://schemas.openxmlformats.org/officeDocument/2006/math">
                    <m:r>
                      <a:rPr lang="en-IN" sz="3200" i="1">
                        <a:latin typeface="Cambria Math"/>
                      </a:rPr>
                      <m:t>𝜇</m:t>
                    </m:r>
                    <m:r>
                      <m:rPr>
                        <m:sty m:val="p"/>
                      </m:rPr>
                      <a:rPr lang="en-IN" sz="3200" b="0" i="0" smtClean="0">
                        <a:latin typeface="Cambria Math"/>
                      </a:rPr>
                      <m:t>w</m:t>
                    </m:r>
                  </m:oMath>
                </a14:m>
                <a:r>
                  <a:rPr lang="en-IN" sz="3200" dirty="0" smtClean="0"/>
                  <a:t>&lt;</a:t>
                </a:r>
                <a14:m>
                  <m:oMath xmlns:m="http://schemas.openxmlformats.org/officeDocument/2006/math">
                    <m:r>
                      <a:rPr lang="en-IN" sz="3200" i="1">
                        <a:latin typeface="Cambria Math"/>
                      </a:rPr>
                      <m:t>𝜇</m:t>
                    </m:r>
                    <m:r>
                      <m:rPr>
                        <m:sty m:val="p"/>
                      </m:rPr>
                      <a:rPr lang="en-IN" sz="3200" b="0" i="0" smtClean="0">
                        <a:latin typeface="Cambria Math"/>
                      </a:rPr>
                      <m:t>m</m:t>
                    </m:r>
                  </m:oMath>
                </a14:m>
                <a:r>
                  <a:rPr lang="en-IN" sz="3200" b="1" i="1" dirty="0" smtClean="0">
                    <a:latin typeface="Times New Roman" pitchFamily="18" charset="0"/>
                    <a:ea typeface="Times New Roman"/>
                    <a:cs typeface="Times New Roman" pitchFamily="18" charset="0"/>
                  </a:rPr>
                  <a:t> or </a:t>
                </a:r>
                <a14:m>
                  <m:oMath xmlns:m="http://schemas.openxmlformats.org/officeDocument/2006/math">
                    <m:r>
                      <a:rPr lang="en-IN" sz="3200" i="1">
                        <a:latin typeface="Cambria Math"/>
                      </a:rPr>
                      <m:t>𝜇</m:t>
                    </m:r>
                  </m:oMath>
                </a14:m>
                <a:r>
                  <a:rPr lang="en-IN" sz="3200" baseline="-25000" dirty="0"/>
                  <a:t>m</a:t>
                </a:r>
                <a:r>
                  <a:rPr lang="en-IN" sz="3200" dirty="0"/>
                  <a:t> </a:t>
                </a:r>
                <a14:m>
                  <m:oMath xmlns:m="http://schemas.openxmlformats.org/officeDocument/2006/math">
                    <m:r>
                      <a:rPr lang="en-IN" sz="3200" i="1">
                        <a:latin typeface="Cambria Math"/>
                      </a:rPr>
                      <m:t>≠</m:t>
                    </m:r>
                  </m:oMath>
                </a14:m>
                <a:r>
                  <a:rPr lang="en-IN" sz="3200" dirty="0"/>
                  <a:t> </a:t>
                </a:r>
                <a14:m>
                  <m:oMath xmlns:m="http://schemas.openxmlformats.org/officeDocument/2006/math">
                    <m:r>
                      <a:rPr lang="en-IN" sz="3200" i="1">
                        <a:latin typeface="Cambria Math"/>
                      </a:rPr>
                      <m:t>𝜇</m:t>
                    </m:r>
                    <m:r>
                      <m:rPr>
                        <m:sty m:val="p"/>
                      </m:rPr>
                      <a:rPr lang="en-IN" sz="3200">
                        <a:latin typeface="Cambria Math"/>
                      </a:rPr>
                      <m:t>w</m:t>
                    </m:r>
                  </m:oMath>
                </a14:m>
                <a:r>
                  <a:rPr lang="en-IN" sz="3200" b="1" i="1" dirty="0">
                    <a:latin typeface="Times New Roman" pitchFamily="18" charset="0"/>
                    <a:ea typeface="Times New Roman"/>
                    <a:cs typeface="Times New Roman" pitchFamily="18" charset="0"/>
                  </a:rPr>
                  <a:t> </a:t>
                </a:r>
              </a:p>
              <a:p>
                <a:pPr marL="1244600" indent="-1244600" algn="just">
                  <a:lnSpc>
                    <a:spcPct val="150000"/>
                  </a:lnSpc>
                  <a:spcAft>
                    <a:spcPts val="1000"/>
                  </a:spcAft>
                  <a:buNone/>
                </a:pPr>
                <a:endParaRPr lang="en-IN" sz="3200" b="1" i="1" dirty="0">
                  <a:latin typeface="Times New Roman" pitchFamily="18" charset="0"/>
                  <a:ea typeface="Times New Roman"/>
                  <a:cs typeface="Times New Roman" pitchFamily="18" charset="0"/>
                </a:endParaRPr>
              </a:p>
              <a:p>
                <a:pPr marL="1244600" indent="-1244600" algn="just">
                  <a:lnSpc>
                    <a:spcPct val="150000"/>
                  </a:lnSpc>
                  <a:spcAft>
                    <a:spcPts val="1000"/>
                  </a:spcAft>
                  <a:buNone/>
                </a:pPr>
                <a:endParaRPr lang="en-IN" sz="3200" b="1" i="1" dirty="0">
                  <a:latin typeface="Times New Roman" pitchFamily="18" charset="0"/>
                  <a:ea typeface="Times New Roman"/>
                  <a:cs typeface="Times New Roman" pitchFamily="18" charset="0"/>
                </a:endParaRPr>
              </a:p>
              <a:p>
                <a:pPr marL="0" indent="0" algn="just">
                  <a:lnSpc>
                    <a:spcPct val="150000"/>
                  </a:lnSpc>
                  <a:spcAft>
                    <a:spcPts val="1000"/>
                  </a:spcAft>
                  <a:buNone/>
                </a:pPr>
                <a:endParaRPr lang="en-IN" sz="3200" dirty="0"/>
              </a:p>
              <a:p>
                <a:pPr marL="0" indent="0" algn="just">
                  <a:lnSpc>
                    <a:spcPct val="150000"/>
                  </a:lnSpc>
                  <a:spcAft>
                    <a:spcPts val="1000"/>
                  </a:spcAft>
                  <a:buNone/>
                </a:pPr>
                <a:endParaRPr lang="en-IN" sz="3200" b="1" i="1" dirty="0">
                  <a:effectLst/>
                  <a:latin typeface="Times New Roman" pitchFamily="18" charset="0"/>
                  <a:ea typeface="Times New Roman"/>
                  <a:cs typeface="Times New Roman"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179512" y="1412776"/>
                <a:ext cx="8784976" cy="5328592"/>
              </a:xfrm>
              <a:blipFill rotWithShape="1">
                <a:blip r:embed="rId2"/>
                <a:stretch>
                  <a:fillRect l="-1734" r="-1734"/>
                </a:stretch>
              </a:blipFill>
            </p:spPr>
            <p:txBody>
              <a:bodyPr/>
              <a:lstStyle/>
              <a:p>
                <a:r>
                  <a:rPr lang="en-IN">
                    <a:noFill/>
                  </a:rPr>
                  <a:t> </a:t>
                </a:r>
              </a:p>
            </p:txBody>
          </p:sp>
        </mc:Fallback>
      </mc:AlternateContent>
    </p:spTree>
    <p:extLst>
      <p:ext uri="{BB962C8B-B14F-4D97-AF65-F5344CB8AC3E}">
        <p14:creationId xmlns:p14="http://schemas.microsoft.com/office/powerpoint/2010/main" val="5991663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Cont’d..</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r>
              <a:rPr lang="en-IN" sz="3200" b="1" i="1" dirty="0" smtClean="0">
                <a:effectLst/>
                <a:latin typeface="Times New Roman" pitchFamily="18" charset="0"/>
                <a:ea typeface="Times New Roman"/>
                <a:cs typeface="Times New Roman" pitchFamily="18" charset="0"/>
              </a:rPr>
              <a:t>Having formulated null and alternate hypotheses, the appropriate statistical tests (t- test, F test) can be applied to indicate whether or not alternate hypotheses is supported.</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0021008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Nature of Hypotheses</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lnSpcReduction="10000"/>
          </a:bodyPr>
          <a:lstStyle/>
          <a:p>
            <a:pPr algn="just">
              <a:lnSpc>
                <a:spcPct val="150000"/>
              </a:lnSpc>
              <a:spcAft>
                <a:spcPts val="1000"/>
              </a:spcAft>
            </a:pPr>
            <a:r>
              <a:rPr lang="en-IN" sz="3200" dirty="0"/>
              <a:t>It can be tested – verifiable or falsifiable  </a:t>
            </a:r>
            <a:endParaRPr lang="en-IN" sz="3200" dirty="0" smtClean="0"/>
          </a:p>
          <a:p>
            <a:pPr algn="just">
              <a:lnSpc>
                <a:spcPct val="150000"/>
              </a:lnSpc>
              <a:spcAft>
                <a:spcPts val="1000"/>
              </a:spcAft>
            </a:pPr>
            <a:r>
              <a:rPr lang="en-IN" sz="3200" dirty="0" smtClean="0"/>
              <a:t>Hypotheses </a:t>
            </a:r>
            <a:r>
              <a:rPr lang="en-IN" sz="3200" dirty="0"/>
              <a:t>are not moral or ethical questions  </a:t>
            </a:r>
            <a:endParaRPr lang="en-IN" sz="3200" dirty="0" smtClean="0"/>
          </a:p>
          <a:p>
            <a:pPr algn="just">
              <a:lnSpc>
                <a:spcPct val="150000"/>
              </a:lnSpc>
              <a:spcAft>
                <a:spcPts val="1000"/>
              </a:spcAft>
            </a:pPr>
            <a:r>
              <a:rPr lang="en-IN" sz="3200" dirty="0" smtClean="0"/>
              <a:t>It </a:t>
            </a:r>
            <a:r>
              <a:rPr lang="en-IN" sz="3200" dirty="0"/>
              <a:t>is neither too specific nor to general </a:t>
            </a:r>
            <a:r>
              <a:rPr lang="en-IN" sz="3200" dirty="0" smtClean="0"/>
              <a:t></a:t>
            </a:r>
          </a:p>
          <a:p>
            <a:pPr algn="just">
              <a:lnSpc>
                <a:spcPct val="150000"/>
              </a:lnSpc>
              <a:spcAft>
                <a:spcPts val="1000"/>
              </a:spcAft>
            </a:pPr>
            <a:r>
              <a:rPr lang="en-IN" sz="3200" dirty="0" smtClean="0"/>
              <a:t> </a:t>
            </a:r>
            <a:r>
              <a:rPr lang="en-IN" sz="3200" dirty="0"/>
              <a:t>It is a prediction of consequences  </a:t>
            </a:r>
            <a:endParaRPr lang="en-IN" sz="3200" dirty="0" smtClean="0"/>
          </a:p>
          <a:p>
            <a:pPr algn="just">
              <a:lnSpc>
                <a:spcPct val="150000"/>
              </a:lnSpc>
              <a:spcAft>
                <a:spcPts val="1000"/>
              </a:spcAft>
            </a:pPr>
            <a:r>
              <a:rPr lang="en-IN" sz="3200" dirty="0" smtClean="0"/>
              <a:t>It </a:t>
            </a:r>
            <a:r>
              <a:rPr lang="en-IN" sz="3200" dirty="0"/>
              <a:t>is considered valuable even if proven false</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129119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Steps in testing hypotheses</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algn="just">
              <a:lnSpc>
                <a:spcPct val="150000"/>
              </a:lnSpc>
              <a:spcAft>
                <a:spcPts val="1000"/>
              </a:spcAft>
            </a:pPr>
            <a:r>
              <a:rPr lang="en-IN" sz="3200" dirty="0"/>
              <a:t>1. Stating the hypothesis (Null or Alternative) 2. Setting the criteria for a decision </a:t>
            </a:r>
            <a:endParaRPr lang="en-IN" sz="3200" dirty="0" smtClean="0"/>
          </a:p>
          <a:p>
            <a:pPr algn="just">
              <a:lnSpc>
                <a:spcPct val="150000"/>
              </a:lnSpc>
              <a:spcAft>
                <a:spcPts val="1000"/>
              </a:spcAft>
            </a:pPr>
            <a:r>
              <a:rPr lang="en-IN" sz="3200" dirty="0" smtClean="0"/>
              <a:t>3. </a:t>
            </a:r>
            <a:r>
              <a:rPr lang="en-IN" sz="3200" dirty="0"/>
              <a:t>Collecting data </a:t>
            </a:r>
            <a:endParaRPr lang="en-IN" sz="3200" dirty="0" smtClean="0"/>
          </a:p>
          <a:p>
            <a:pPr algn="just">
              <a:lnSpc>
                <a:spcPct val="150000"/>
              </a:lnSpc>
              <a:spcAft>
                <a:spcPts val="1000"/>
              </a:spcAft>
            </a:pPr>
            <a:r>
              <a:rPr lang="en-IN" sz="3200" dirty="0" smtClean="0"/>
              <a:t>4</a:t>
            </a:r>
            <a:r>
              <a:rPr lang="en-IN" sz="3200" dirty="0"/>
              <a:t>. Evaluate the Null hypothesis</a:t>
            </a:r>
            <a:endParaRPr lang="en-IN" sz="3200" b="1" i="1"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394404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Research hypothesis </a:t>
            </a:r>
            <a:r>
              <a:rPr lang="en-GB" dirty="0" smtClean="0"/>
              <a:t>vs Research questions</a:t>
            </a:r>
            <a:endParaRPr lang="en-GB" dirty="0"/>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34</a:t>
            </a:fld>
            <a:endParaRPr lang="en-IN">
              <a:solidFill>
                <a:srgbClr val="8CADAE">
                  <a:shade val="75000"/>
                </a:srgbClr>
              </a:solidFill>
            </a:endParaRPr>
          </a:p>
        </p:txBody>
      </p:sp>
      <p:sp>
        <p:nvSpPr>
          <p:cNvPr id="5" name="Content Placeholder 4"/>
          <p:cNvSpPr>
            <a:spLocks noGrp="1"/>
          </p:cNvSpPr>
          <p:nvPr>
            <p:ph sz="quarter" idx="1"/>
          </p:nvPr>
        </p:nvSpPr>
        <p:spPr>
          <a:xfrm>
            <a:off x="301752" y="1394731"/>
            <a:ext cx="8503920" cy="5142312"/>
          </a:xfrm>
        </p:spPr>
        <p:txBody>
          <a:bodyPr>
            <a:normAutofit/>
          </a:bodyPr>
          <a:lstStyle/>
          <a:p>
            <a:pPr lvl="0"/>
            <a:r>
              <a:rPr lang="en-GB" dirty="0" smtClean="0"/>
              <a:t>Hypothesis </a:t>
            </a:r>
            <a:r>
              <a:rPr lang="en-GB" dirty="0"/>
              <a:t>predict the nature of the answer</a:t>
            </a:r>
          </a:p>
          <a:p>
            <a:pPr lvl="0"/>
            <a:r>
              <a:rPr lang="en-GB" dirty="0"/>
              <a:t>Hypothesis proposes a relationship between two or more variables</a:t>
            </a:r>
          </a:p>
          <a:p>
            <a:pPr lvl="0"/>
            <a:r>
              <a:rPr lang="en-GB" dirty="0"/>
              <a:t>Questions are </a:t>
            </a:r>
            <a:r>
              <a:rPr lang="en-GB" dirty="0" smtClean="0"/>
              <a:t>interrogative/</a:t>
            </a:r>
            <a:r>
              <a:rPr lang="en-GB" dirty="0" smtClean="0">
                <a:solidFill>
                  <a:srgbClr val="FF0000"/>
                </a:solidFill>
              </a:rPr>
              <a:t>?</a:t>
            </a:r>
            <a:r>
              <a:rPr lang="en-GB" dirty="0" smtClean="0"/>
              <a:t>, </a:t>
            </a:r>
            <a:r>
              <a:rPr lang="en-GB" dirty="0"/>
              <a:t>whereas research hypotheses are </a:t>
            </a:r>
            <a:r>
              <a:rPr lang="en-GB" dirty="0" smtClean="0"/>
              <a:t>declarative/. </a:t>
            </a:r>
            <a:r>
              <a:rPr lang="en-GB" dirty="0">
                <a:solidFill>
                  <a:srgbClr val="FF0000"/>
                </a:solidFill>
              </a:rPr>
              <a:t>.</a:t>
            </a:r>
          </a:p>
          <a:p>
            <a:pPr lvl="0"/>
            <a:r>
              <a:rPr lang="en-GB" dirty="0"/>
              <a:t>At times in research, particularly in exploratory research, a proposal can only offer research questions. </a:t>
            </a:r>
            <a:endParaRPr lang="en-GB" dirty="0" smtClean="0"/>
          </a:p>
          <a:p>
            <a:pPr lvl="0"/>
            <a:r>
              <a:rPr lang="en-GB" dirty="0" smtClean="0"/>
              <a:t>Research </a:t>
            </a:r>
            <a:r>
              <a:rPr lang="en-GB" dirty="0"/>
              <a:t>hypotheses are much more specific and therefore require considerably more theoretical </a:t>
            </a:r>
            <a:r>
              <a:rPr lang="en-GB" dirty="0" smtClean="0"/>
              <a:t>support</a:t>
            </a:r>
            <a:endParaRPr lang="en-GB" dirty="0"/>
          </a:p>
        </p:txBody>
      </p:sp>
    </p:spTree>
    <p:extLst>
      <p:ext uri="{BB962C8B-B14F-4D97-AF65-F5344CB8AC3E}">
        <p14:creationId xmlns:p14="http://schemas.microsoft.com/office/powerpoint/2010/main" val="4183750589"/>
      </p:ext>
    </p:extLst>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solidFill>
                  <a:schemeClr val="tx1"/>
                </a:solidFill>
              </a:rPr>
              <a:t>Characteristics of hypothesis</a:t>
            </a:r>
            <a:r>
              <a:rPr lang="en-GB" i="1" dirty="0">
                <a:solidFill>
                  <a:schemeClr val="tx1"/>
                </a:solidFill>
              </a:rPr>
              <a:t>:</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35</a:t>
            </a:fld>
            <a:endParaRPr lang="en-IN">
              <a:solidFill>
                <a:srgbClr val="8CADAE">
                  <a:shade val="75000"/>
                </a:srgbClr>
              </a:solidFill>
            </a:endParaRPr>
          </a:p>
        </p:txBody>
      </p:sp>
      <p:sp>
        <p:nvSpPr>
          <p:cNvPr id="5" name="Content Placeholder 4"/>
          <p:cNvSpPr>
            <a:spLocks noGrp="1"/>
          </p:cNvSpPr>
          <p:nvPr>
            <p:ph sz="quarter" idx="1"/>
          </p:nvPr>
        </p:nvSpPr>
        <p:spPr>
          <a:xfrm>
            <a:off x="297188" y="1392344"/>
            <a:ext cx="8503920" cy="4877936"/>
          </a:xfrm>
        </p:spPr>
        <p:txBody>
          <a:bodyPr>
            <a:noAutofit/>
          </a:bodyPr>
          <a:lstStyle/>
          <a:p>
            <a:pPr lvl="0" algn="just"/>
            <a:r>
              <a:rPr lang="en-GB" sz="3200" dirty="0"/>
              <a:t>Hypothesis should be clear and precise. </a:t>
            </a:r>
            <a:endParaRPr lang="en-GB" sz="3200" dirty="0" smtClean="0"/>
          </a:p>
          <a:p>
            <a:pPr lvl="0" algn="just"/>
            <a:r>
              <a:rPr lang="en-GB" sz="3200" dirty="0" smtClean="0"/>
              <a:t>Hypothesis </a:t>
            </a:r>
            <a:r>
              <a:rPr lang="en-GB" sz="3200" dirty="0"/>
              <a:t>should be capable of being tested</a:t>
            </a:r>
          </a:p>
          <a:p>
            <a:pPr lvl="0" algn="just"/>
            <a:r>
              <a:rPr lang="en-GB" sz="3200" dirty="0"/>
              <a:t>Hypothesis should state relationship between variables, </a:t>
            </a:r>
          </a:p>
          <a:p>
            <a:pPr lvl="0" algn="just"/>
            <a:r>
              <a:rPr lang="en-GB" sz="3200" dirty="0"/>
              <a:t>Hypothesis should be limited in scope and must be </a:t>
            </a:r>
            <a:r>
              <a:rPr lang="en-GB" sz="3200" dirty="0" smtClean="0"/>
              <a:t>specific</a:t>
            </a:r>
            <a:endParaRPr lang="en-GB" sz="3200" dirty="0"/>
          </a:p>
          <a:p>
            <a:pPr lvl="0" algn="just"/>
            <a:r>
              <a:rPr lang="en-GB" sz="3200" dirty="0"/>
              <a:t> Hypothesis should be stated as far as possible in most simple terms so that the same is easily understandable by all concerned. </a:t>
            </a:r>
          </a:p>
        </p:txBody>
      </p:sp>
    </p:spTree>
    <p:extLst>
      <p:ext uri="{BB962C8B-B14F-4D97-AF65-F5344CB8AC3E}">
        <p14:creationId xmlns:p14="http://schemas.microsoft.com/office/powerpoint/2010/main" val="160260657"/>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chemeClr val="tx1"/>
                </a:solidFill>
              </a:rPr>
              <a:t>Cont</a:t>
            </a:r>
            <a:r>
              <a:rPr lang="en-GB" dirty="0" smtClean="0">
                <a:solidFill>
                  <a:schemeClr val="tx1"/>
                </a:solidFill>
              </a:rPr>
              <a:t>…d’</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36</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fontScale="92500" lnSpcReduction="10000"/>
          </a:bodyPr>
          <a:lstStyle/>
          <a:p>
            <a:pPr lvl="0">
              <a:lnSpc>
                <a:spcPct val="150000"/>
              </a:lnSpc>
            </a:pPr>
            <a:r>
              <a:rPr lang="en-GB" sz="3200" dirty="0"/>
              <a:t>Hypothesis should be consistent with most known facts, i.e., it must be consistent with a substantial body of established facts.</a:t>
            </a:r>
          </a:p>
          <a:p>
            <a:pPr lvl="0">
              <a:lnSpc>
                <a:spcPct val="150000"/>
              </a:lnSpc>
            </a:pPr>
            <a:r>
              <a:rPr lang="en-GB" sz="3200" dirty="0"/>
              <a:t>Hypothesis should be amenable to testing within a reasonable time. </a:t>
            </a:r>
          </a:p>
          <a:p>
            <a:pPr lvl="0">
              <a:lnSpc>
                <a:spcPct val="150000"/>
              </a:lnSpc>
            </a:pPr>
            <a:r>
              <a:rPr lang="en-GB" sz="3200" dirty="0"/>
              <a:t>Hypothesis must explain the facts that gave rise to the need for explanation. </a:t>
            </a:r>
          </a:p>
          <a:p>
            <a:endParaRPr lang="en-GB" dirty="0"/>
          </a:p>
        </p:txBody>
      </p:sp>
    </p:spTree>
    <p:extLst>
      <p:ext uri="{BB962C8B-B14F-4D97-AF65-F5344CB8AC3E}">
        <p14:creationId xmlns:p14="http://schemas.microsoft.com/office/powerpoint/2010/main" val="3740681793"/>
      </p:ext>
    </p:extLst>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a:solidFill>
                  <a:srgbClr val="FF0000"/>
                </a:solidFill>
              </a:rPr>
              <a:t>Errors in </a:t>
            </a:r>
            <a:r>
              <a:rPr lang="en-IN" b="1" dirty="0" smtClean="0">
                <a:solidFill>
                  <a:srgbClr val="FF0000"/>
                </a:solidFill>
              </a:rPr>
              <a:t>Hypotheses</a:t>
            </a:r>
            <a:endParaRPr lang="en-IN" b="1" dirty="0">
              <a:solidFill>
                <a:srgbClr val="FF0000"/>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37</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5142312"/>
          </a:xfrm>
        </p:spPr>
        <p:txBody>
          <a:bodyPr/>
          <a:lstStyle/>
          <a:p>
            <a:r>
              <a:rPr lang="en-IN" dirty="0" smtClean="0"/>
              <a:t>Two  types </a:t>
            </a:r>
            <a:r>
              <a:rPr lang="en-IN" dirty="0"/>
              <a:t>of mistakes are possible while testing the hypotheses.  </a:t>
            </a:r>
            <a:r>
              <a:rPr lang="en-IN" dirty="0" smtClean="0"/>
              <a:t>Type </a:t>
            </a:r>
            <a:r>
              <a:rPr lang="en-IN" dirty="0"/>
              <a:t>I  </a:t>
            </a:r>
            <a:r>
              <a:rPr lang="en-IN" dirty="0" smtClean="0"/>
              <a:t>and Type II</a:t>
            </a:r>
          </a:p>
          <a:p>
            <a:endParaRPr lang="en-IN" dirty="0"/>
          </a:p>
        </p:txBody>
      </p:sp>
      <p:graphicFrame>
        <p:nvGraphicFramePr>
          <p:cNvPr id="6" name="Table 5"/>
          <p:cNvGraphicFramePr>
            <a:graphicFrameLocks noGrp="1"/>
          </p:cNvGraphicFramePr>
          <p:nvPr>
            <p:extLst/>
          </p:nvPr>
        </p:nvGraphicFramePr>
        <p:xfrm>
          <a:off x="251521" y="2564903"/>
          <a:ext cx="8640960" cy="3744417"/>
        </p:xfrm>
        <a:graphic>
          <a:graphicData uri="http://schemas.openxmlformats.org/drawingml/2006/table">
            <a:tbl>
              <a:tblPr firstRow="1" bandRow="1">
                <a:tableStyleId>{5C22544A-7EE6-4342-B048-85BDC9FD1C3A}</a:tableStyleId>
              </a:tblPr>
              <a:tblGrid>
                <a:gridCol w="1021204"/>
                <a:gridCol w="923011"/>
                <a:gridCol w="3397470"/>
                <a:gridCol w="3063614"/>
                <a:gridCol w="235661"/>
              </a:tblGrid>
              <a:tr h="414749">
                <a:tc>
                  <a:txBody>
                    <a:bodyPr/>
                    <a:lstStyle/>
                    <a:p>
                      <a:pPr algn="ctr"/>
                      <a:endParaRPr lang="en-IN" b="1" dirty="0"/>
                    </a:p>
                  </a:txBody>
                  <a:tcPr/>
                </a:tc>
                <a:tc>
                  <a:txBody>
                    <a:bodyPr/>
                    <a:lstStyle/>
                    <a:p>
                      <a:pPr algn="ctr"/>
                      <a:endParaRPr lang="en-IN" b="1"/>
                    </a:p>
                  </a:txBody>
                  <a:tcPr/>
                </a:tc>
                <a:tc gridSpan="3">
                  <a:txBody>
                    <a:bodyPr/>
                    <a:lstStyle/>
                    <a:p>
                      <a:pPr algn="ctr"/>
                      <a:r>
                        <a:rPr lang="en-IN" b="1" dirty="0" smtClean="0"/>
                        <a:t>Your actual health</a:t>
                      </a:r>
                      <a:endParaRPr lang="en-IN" b="1" dirty="0"/>
                    </a:p>
                  </a:txBody>
                  <a:tcPr/>
                </a:tc>
                <a:tc hMerge="1">
                  <a:txBody>
                    <a:bodyPr/>
                    <a:lstStyle/>
                    <a:p>
                      <a:endParaRPr lang="en-IN" dirty="0"/>
                    </a:p>
                  </a:txBody>
                  <a:tcPr/>
                </a:tc>
                <a:tc hMerge="1">
                  <a:txBody>
                    <a:bodyPr/>
                    <a:lstStyle/>
                    <a:p>
                      <a:endParaRPr lang="en-IN" dirty="0"/>
                    </a:p>
                  </a:txBody>
                  <a:tcPr/>
                </a:tc>
              </a:tr>
              <a:tr h="414749">
                <a:tc>
                  <a:txBody>
                    <a:bodyPr/>
                    <a:lstStyle/>
                    <a:p>
                      <a:pPr algn="ctr"/>
                      <a:endParaRPr lang="en-IN" b="1" dirty="0"/>
                    </a:p>
                  </a:txBody>
                  <a:tcPr/>
                </a:tc>
                <a:tc>
                  <a:txBody>
                    <a:bodyPr/>
                    <a:lstStyle/>
                    <a:p>
                      <a:pPr algn="ctr"/>
                      <a:endParaRPr lang="en-IN" b="1" dirty="0"/>
                    </a:p>
                  </a:txBody>
                  <a:tcPr/>
                </a:tc>
                <a:tc>
                  <a:txBody>
                    <a:bodyPr/>
                    <a:lstStyle/>
                    <a:p>
                      <a:pPr algn="ctr"/>
                      <a:r>
                        <a:rPr lang="en-IN" b="1" dirty="0" smtClean="0"/>
                        <a:t>Sick </a:t>
                      </a:r>
                      <a:endParaRPr lang="en-IN" b="1" dirty="0"/>
                    </a:p>
                  </a:txBody>
                  <a:tcPr/>
                </a:tc>
                <a:tc>
                  <a:txBody>
                    <a:bodyPr/>
                    <a:lstStyle/>
                    <a:p>
                      <a:pPr algn="ctr"/>
                      <a:r>
                        <a:rPr lang="en-IN" b="1" dirty="0" smtClean="0"/>
                        <a:t>Well </a:t>
                      </a:r>
                      <a:endParaRPr lang="en-IN" b="1" dirty="0"/>
                    </a:p>
                  </a:txBody>
                  <a:tcPr/>
                </a:tc>
                <a:tc>
                  <a:txBody>
                    <a:bodyPr/>
                    <a:lstStyle/>
                    <a:p>
                      <a:pPr algn="ctr"/>
                      <a:endParaRPr lang="en-IN" b="1" dirty="0"/>
                    </a:p>
                  </a:txBody>
                  <a:tcPr/>
                </a:tc>
              </a:tr>
              <a:tr h="1255920">
                <a:tc rowSpan="2">
                  <a:txBody>
                    <a:bodyPr/>
                    <a:lstStyle/>
                    <a:p>
                      <a:pPr algn="ctr"/>
                      <a:endParaRPr lang="en-IN" b="1" dirty="0" smtClean="0"/>
                    </a:p>
                    <a:p>
                      <a:pPr algn="ctr"/>
                      <a:endParaRPr lang="en-IN" b="1" dirty="0" smtClean="0"/>
                    </a:p>
                    <a:p>
                      <a:pPr algn="ctr"/>
                      <a:endParaRPr lang="en-IN" b="1" dirty="0" smtClean="0"/>
                    </a:p>
                    <a:p>
                      <a:pPr algn="ctr"/>
                      <a:r>
                        <a:rPr lang="en-IN" b="1" dirty="0" smtClean="0"/>
                        <a:t>The doc. Says </a:t>
                      </a:r>
                      <a:endParaRPr lang="en-IN" b="1" dirty="0"/>
                    </a:p>
                  </a:txBody>
                  <a:tcPr/>
                </a:tc>
                <a:tc>
                  <a:txBody>
                    <a:bodyPr/>
                    <a:lstStyle/>
                    <a:p>
                      <a:pPr algn="ctr"/>
                      <a:endParaRPr lang="en-IN" b="1" dirty="0" smtClean="0"/>
                    </a:p>
                    <a:p>
                      <a:pPr algn="ctr"/>
                      <a:endParaRPr lang="en-IN" b="1" dirty="0" smtClean="0"/>
                    </a:p>
                    <a:p>
                      <a:pPr algn="ctr"/>
                      <a:r>
                        <a:rPr lang="en-IN" b="1" dirty="0" smtClean="0"/>
                        <a:t>Sick </a:t>
                      </a:r>
                      <a:endParaRPr lang="en-IN" b="1" dirty="0"/>
                    </a:p>
                  </a:txBody>
                  <a:tcPr/>
                </a:tc>
                <a:tc>
                  <a:txBody>
                    <a:bodyPr/>
                    <a:lstStyle/>
                    <a:p>
                      <a:pPr algn="ctr"/>
                      <a:r>
                        <a:rPr lang="en-IN" b="1" dirty="0" smtClean="0"/>
                        <a:t>You are sick. Doc confirms it </a:t>
                      </a:r>
                    </a:p>
                    <a:p>
                      <a:pPr algn="ctr"/>
                      <a:endParaRPr lang="en-IN" b="1" dirty="0" smtClean="0"/>
                    </a:p>
                    <a:p>
                      <a:pPr algn="ctr"/>
                      <a:r>
                        <a:rPr lang="en-IN" b="1" dirty="0" smtClean="0"/>
                        <a:t>RIGHT</a:t>
                      </a:r>
                      <a:endParaRPr lang="en-IN" b="1" dirty="0"/>
                    </a:p>
                  </a:txBody>
                  <a:tcPr>
                    <a:solidFill>
                      <a:srgbClr val="00B050"/>
                    </a:solidFill>
                  </a:tcPr>
                </a:tc>
                <a:tc>
                  <a:txBody>
                    <a:bodyPr/>
                    <a:lstStyle/>
                    <a:p>
                      <a:pPr algn="ctr"/>
                      <a:r>
                        <a:rPr lang="en-IN" b="1" dirty="0" smtClean="0"/>
                        <a:t>Get scared for nothing! </a:t>
                      </a:r>
                    </a:p>
                    <a:p>
                      <a:pPr algn="ctr"/>
                      <a:endParaRPr lang="en-IN" b="1" dirty="0" smtClean="0"/>
                    </a:p>
                    <a:p>
                      <a:pPr algn="ctr"/>
                      <a:r>
                        <a:rPr lang="en-IN" b="1" dirty="0" smtClean="0">
                          <a:solidFill>
                            <a:schemeClr val="accent2">
                              <a:lumMod val="60000"/>
                              <a:lumOff val="40000"/>
                            </a:schemeClr>
                          </a:solidFill>
                        </a:rPr>
                        <a:t>WRONG-Type I error</a:t>
                      </a:r>
                      <a:endParaRPr lang="en-IN" b="1" dirty="0">
                        <a:solidFill>
                          <a:schemeClr val="accent2">
                            <a:lumMod val="60000"/>
                            <a:lumOff val="40000"/>
                          </a:schemeClr>
                        </a:solidFill>
                      </a:endParaRPr>
                    </a:p>
                  </a:txBody>
                  <a:tcPr>
                    <a:solidFill>
                      <a:srgbClr val="FF0000"/>
                    </a:solidFill>
                  </a:tcPr>
                </a:tc>
                <a:tc>
                  <a:txBody>
                    <a:bodyPr/>
                    <a:lstStyle/>
                    <a:p>
                      <a:pPr algn="ctr"/>
                      <a:endParaRPr lang="en-IN" b="1" dirty="0"/>
                    </a:p>
                  </a:txBody>
                  <a:tcPr/>
                </a:tc>
              </a:tr>
              <a:tr h="1658999">
                <a:tc vMerge="1">
                  <a:txBody>
                    <a:bodyPr/>
                    <a:lstStyle/>
                    <a:p>
                      <a:endParaRPr lang="en-IN" dirty="0"/>
                    </a:p>
                  </a:txBody>
                  <a:tcPr/>
                </a:tc>
                <a:tc>
                  <a:txBody>
                    <a:bodyPr/>
                    <a:lstStyle/>
                    <a:p>
                      <a:pPr algn="ctr"/>
                      <a:endParaRPr lang="en-IN" b="1" dirty="0" smtClean="0"/>
                    </a:p>
                    <a:p>
                      <a:pPr algn="ctr"/>
                      <a:endParaRPr lang="en-IN" b="1" dirty="0" smtClean="0"/>
                    </a:p>
                    <a:p>
                      <a:pPr algn="ctr"/>
                      <a:r>
                        <a:rPr lang="en-IN" b="1" dirty="0" smtClean="0"/>
                        <a:t>Well </a:t>
                      </a:r>
                      <a:endParaRPr lang="en-IN" b="1" dirty="0"/>
                    </a:p>
                  </a:txBody>
                  <a:tcPr/>
                </a:tc>
                <a:tc>
                  <a:txBody>
                    <a:bodyPr/>
                    <a:lstStyle/>
                    <a:p>
                      <a:pPr algn="ctr"/>
                      <a:endParaRPr lang="en-IN" b="1" dirty="0" smtClean="0"/>
                    </a:p>
                    <a:p>
                      <a:pPr algn="ctr"/>
                      <a:r>
                        <a:rPr lang="en-IN" b="1" dirty="0" smtClean="0"/>
                        <a:t>Doc missed your real illness! </a:t>
                      </a:r>
                    </a:p>
                    <a:p>
                      <a:pPr algn="ctr"/>
                      <a:endParaRPr lang="en-IN" b="1" dirty="0" smtClean="0"/>
                    </a:p>
                    <a:p>
                      <a:pPr algn="ctr"/>
                      <a:r>
                        <a:rPr lang="en-IN" b="1" dirty="0" smtClean="0">
                          <a:solidFill>
                            <a:schemeClr val="accent2">
                              <a:lumMod val="60000"/>
                              <a:lumOff val="40000"/>
                            </a:schemeClr>
                          </a:solidFill>
                        </a:rPr>
                        <a:t>WRONG-Type II error.</a:t>
                      </a:r>
                      <a:endParaRPr lang="en-IN" b="1" dirty="0">
                        <a:solidFill>
                          <a:schemeClr val="accent2">
                            <a:lumMod val="60000"/>
                            <a:lumOff val="40000"/>
                          </a:schemeClr>
                        </a:solidFill>
                      </a:endParaRPr>
                    </a:p>
                  </a:txBody>
                  <a:tcPr>
                    <a:solidFill>
                      <a:srgbClr val="FF0000"/>
                    </a:solidFill>
                  </a:tcPr>
                </a:tc>
                <a:tc>
                  <a:txBody>
                    <a:bodyPr/>
                    <a:lstStyle/>
                    <a:p>
                      <a:pPr algn="ctr"/>
                      <a:endParaRPr lang="en-IN" b="1" dirty="0" smtClean="0"/>
                    </a:p>
                    <a:p>
                      <a:pPr algn="ctr"/>
                      <a:r>
                        <a:rPr lang="en-IN" b="1" dirty="0" smtClean="0"/>
                        <a:t>You’re really not sick! </a:t>
                      </a:r>
                    </a:p>
                    <a:p>
                      <a:pPr algn="ctr"/>
                      <a:endParaRPr lang="en-IN" b="1" dirty="0" smtClean="0"/>
                    </a:p>
                    <a:p>
                      <a:pPr algn="ctr"/>
                      <a:r>
                        <a:rPr lang="en-IN" b="1" dirty="0" smtClean="0"/>
                        <a:t>RIGHT</a:t>
                      </a:r>
                      <a:endParaRPr lang="en-IN" b="1" dirty="0"/>
                    </a:p>
                  </a:txBody>
                  <a:tcPr>
                    <a:solidFill>
                      <a:srgbClr val="00B050"/>
                    </a:solidFill>
                  </a:tcPr>
                </a:tc>
                <a:tc>
                  <a:txBody>
                    <a:bodyPr/>
                    <a:lstStyle/>
                    <a:p>
                      <a:pPr algn="ctr"/>
                      <a:endParaRPr lang="en-IN" b="1" dirty="0"/>
                    </a:p>
                  </a:txBody>
                  <a:tcPr/>
                </a:tc>
              </a:tr>
            </a:tbl>
          </a:graphicData>
        </a:graphic>
      </p:graphicFrame>
    </p:spTree>
    <p:extLst>
      <p:ext uri="{BB962C8B-B14F-4D97-AF65-F5344CB8AC3E}">
        <p14:creationId xmlns:p14="http://schemas.microsoft.com/office/powerpoint/2010/main" val="809900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IN" b="1" dirty="0" smtClean="0">
                <a:solidFill>
                  <a:schemeClr val="tx1"/>
                </a:solidFill>
              </a:rPr>
              <a:t>Two Tailed. </a:t>
            </a:r>
            <a:r>
              <a:rPr lang="en-IN" sz="2700" b="1" dirty="0" smtClean="0">
                <a:solidFill>
                  <a:srgbClr val="0070C0"/>
                </a:solidFill>
              </a:rPr>
              <a:t>(in case of 0.05 significance level )</a:t>
            </a:r>
            <a:endParaRPr lang="en-IN" b="1" dirty="0">
              <a:solidFill>
                <a:srgbClr val="0070C0"/>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38</a:t>
            </a:fld>
            <a:endParaRPr lang="en-IN">
              <a:solidFill>
                <a:srgbClr val="8CADAE">
                  <a:shade val="75000"/>
                </a:srgbClr>
              </a:solidFill>
            </a:endParaRPr>
          </a:p>
        </p:txBody>
      </p:sp>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3326068"/>
            <a:ext cx="8136904" cy="3127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Connector 6"/>
          <p:cNvCxnSpPr/>
          <p:nvPr/>
        </p:nvCxnSpPr>
        <p:spPr>
          <a:xfrm>
            <a:off x="1763688" y="2660771"/>
            <a:ext cx="0" cy="19203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932040" y="2660771"/>
            <a:ext cx="0" cy="2136381"/>
          </a:xfrm>
          <a:prstGeom prst="line">
            <a:avLst/>
          </a:prstGeom>
        </p:spPr>
        <p:style>
          <a:lnRef idx="1">
            <a:schemeClr val="accent1"/>
          </a:lnRef>
          <a:fillRef idx="0">
            <a:schemeClr val="accent1"/>
          </a:fillRef>
          <a:effectRef idx="0">
            <a:schemeClr val="accent1"/>
          </a:effectRef>
          <a:fontRef idx="minor">
            <a:schemeClr val="tx1"/>
          </a:fontRef>
        </p:style>
      </p:cxnSp>
      <p:grpSp>
        <p:nvGrpSpPr>
          <p:cNvPr id="1034" name="Group 1033"/>
          <p:cNvGrpSpPr/>
          <p:nvPr/>
        </p:nvGrpSpPr>
        <p:grpSpPr>
          <a:xfrm>
            <a:off x="179512" y="3673075"/>
            <a:ext cx="7020780" cy="1484117"/>
            <a:chOff x="179512" y="3169019"/>
            <a:chExt cx="7020780" cy="1484117"/>
          </a:xfrm>
        </p:grpSpPr>
        <p:grpSp>
          <p:nvGrpSpPr>
            <p:cNvPr id="23" name="Group 22"/>
            <p:cNvGrpSpPr/>
            <p:nvPr/>
          </p:nvGrpSpPr>
          <p:grpSpPr>
            <a:xfrm>
              <a:off x="179512" y="3169019"/>
              <a:ext cx="1368152" cy="1484117"/>
              <a:chOff x="179512" y="3169019"/>
              <a:chExt cx="1368152" cy="1484117"/>
            </a:xfrm>
          </p:grpSpPr>
          <p:sp>
            <p:nvSpPr>
              <p:cNvPr id="20" name="Rounded Rectangle 19"/>
              <p:cNvSpPr/>
              <p:nvPr/>
            </p:nvSpPr>
            <p:spPr>
              <a:xfrm>
                <a:off x="179512" y="3169019"/>
                <a:ext cx="1368152" cy="980061"/>
              </a:xfrm>
              <a:prstGeom prst="round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Rejection region of H0</a:t>
                </a:r>
              </a:p>
              <a:p>
                <a:pPr algn="ctr"/>
                <a:endParaRPr lang="en-IN" dirty="0"/>
              </a:p>
            </p:txBody>
          </p:sp>
          <p:cxnSp>
            <p:nvCxnSpPr>
              <p:cNvPr id="22" name="Straight Arrow Connector 21"/>
              <p:cNvCxnSpPr/>
              <p:nvPr/>
            </p:nvCxnSpPr>
            <p:spPr>
              <a:xfrm>
                <a:off x="719572" y="4052782"/>
                <a:ext cx="540060" cy="6003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6" name="Rounded Rectangle 25"/>
            <p:cNvSpPr/>
            <p:nvPr/>
          </p:nvSpPr>
          <p:spPr>
            <a:xfrm>
              <a:off x="5832140" y="3277462"/>
              <a:ext cx="1368152" cy="1129718"/>
            </a:xfrm>
            <a:prstGeom prst="round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Rejection region of H0</a:t>
              </a:r>
            </a:p>
            <a:p>
              <a:pPr algn="ctr"/>
              <a:endParaRPr lang="en-IN" dirty="0"/>
            </a:p>
          </p:txBody>
        </p:sp>
      </p:grpSp>
      <p:cxnSp>
        <p:nvCxnSpPr>
          <p:cNvPr id="27" name="Straight Arrow Connector 26"/>
          <p:cNvCxnSpPr/>
          <p:nvPr/>
        </p:nvCxnSpPr>
        <p:spPr>
          <a:xfrm flipH="1">
            <a:off x="5292080" y="4653136"/>
            <a:ext cx="540060" cy="3372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 name="Left Brace 1023"/>
          <p:cNvSpPr/>
          <p:nvPr/>
        </p:nvSpPr>
        <p:spPr>
          <a:xfrm rot="5400000">
            <a:off x="3011898" y="500746"/>
            <a:ext cx="671932" cy="316835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sp>
        <p:nvSpPr>
          <p:cNvPr id="1028" name="Rounded Rectangle 1027"/>
          <p:cNvSpPr/>
          <p:nvPr/>
        </p:nvSpPr>
        <p:spPr>
          <a:xfrm>
            <a:off x="5292080" y="1869113"/>
            <a:ext cx="2304256" cy="8398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Acceptance region of H0</a:t>
            </a:r>
          </a:p>
        </p:txBody>
      </p:sp>
      <p:cxnSp>
        <p:nvCxnSpPr>
          <p:cNvPr id="1042" name="Straight Arrow Connector 1041"/>
          <p:cNvCxnSpPr/>
          <p:nvPr/>
        </p:nvCxnSpPr>
        <p:spPr>
          <a:xfrm flipH="1">
            <a:off x="3995936" y="2420888"/>
            <a:ext cx="129614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3498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39</a:t>
            </a:fld>
            <a:endParaRPr lang="en-IN">
              <a:solidFill>
                <a:srgbClr val="8CADAE">
                  <a:shade val="75000"/>
                </a:srgbClr>
              </a:solidFill>
            </a:endParaRPr>
          </a:p>
        </p:txBody>
      </p:sp>
      <p:sp>
        <p:nvSpPr>
          <p:cNvPr id="5" name="Content Placeholder 4"/>
          <p:cNvSpPr>
            <a:spLocks noGrp="1"/>
          </p:cNvSpPr>
          <p:nvPr>
            <p:ph sz="quarter" idx="1"/>
          </p:nvPr>
        </p:nvSpPr>
        <p:spPr>
          <a:xfrm>
            <a:off x="0" y="0"/>
            <a:ext cx="9144000" cy="6858000"/>
          </a:xfrm>
          <a:solidFill>
            <a:schemeClr val="accent1"/>
          </a:solidFill>
        </p:spPr>
        <p:txBody>
          <a:bodyPr>
            <a:normAutofit/>
          </a:bodyPr>
          <a:lstStyle/>
          <a:p>
            <a:endParaRPr lang="en-IN" sz="4800" b="1" dirty="0" smtClean="0">
              <a:solidFill>
                <a:srgbClr val="0D11B3"/>
              </a:solidFill>
            </a:endParaRPr>
          </a:p>
          <a:p>
            <a:endParaRPr lang="en-IN" sz="4800" b="1" dirty="0">
              <a:solidFill>
                <a:srgbClr val="0D11B3"/>
              </a:solidFill>
            </a:endParaRPr>
          </a:p>
          <a:p>
            <a:endParaRPr lang="en-IN" sz="4800" b="1" dirty="0" smtClean="0">
              <a:solidFill>
                <a:srgbClr val="0D11B3"/>
              </a:solidFill>
            </a:endParaRPr>
          </a:p>
          <a:p>
            <a:pPr marL="0" indent="0" algn="ctr">
              <a:buNone/>
            </a:pPr>
            <a:r>
              <a:rPr lang="en-IN" sz="6400" b="1" dirty="0" smtClean="0">
                <a:solidFill>
                  <a:srgbClr val="0D11B3"/>
                </a:solidFill>
              </a:rPr>
              <a:t>Thank You for Your Attention</a:t>
            </a:r>
            <a:endParaRPr lang="en-IN" sz="6400" b="1" dirty="0">
              <a:solidFill>
                <a:srgbClr val="0D11B3"/>
              </a:solidFill>
            </a:endParaRPr>
          </a:p>
        </p:txBody>
      </p:sp>
    </p:spTree>
    <p:extLst>
      <p:ext uri="{BB962C8B-B14F-4D97-AF65-F5344CB8AC3E}">
        <p14:creationId xmlns:p14="http://schemas.microsoft.com/office/powerpoint/2010/main" val="22686349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solidFill>
                  <a:schemeClr val="tx1"/>
                </a:solidFill>
              </a:rPr>
              <a:t>Components of Research </a:t>
            </a:r>
            <a:r>
              <a:rPr lang="en-IN" b="1" dirty="0" smtClean="0">
                <a:solidFill>
                  <a:schemeClr val="tx1"/>
                </a:solidFill>
              </a:rPr>
              <a:t>Problem</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4</a:t>
            </a:fld>
            <a:endParaRPr lang="en-IN">
              <a:solidFill>
                <a:srgbClr val="8CADAE">
                  <a:shade val="75000"/>
                </a:srgbClr>
              </a:solidFill>
            </a:endParaRPr>
          </a:p>
        </p:txBody>
      </p:sp>
      <p:sp>
        <p:nvSpPr>
          <p:cNvPr id="5" name="Content Placeholder 4"/>
          <p:cNvSpPr>
            <a:spLocks noGrp="1"/>
          </p:cNvSpPr>
          <p:nvPr>
            <p:ph sz="quarter" idx="1"/>
          </p:nvPr>
        </p:nvSpPr>
        <p:spPr>
          <a:xfrm>
            <a:off x="301752" y="1295189"/>
            <a:ext cx="8662736" cy="5303047"/>
          </a:xfrm>
        </p:spPr>
        <p:txBody>
          <a:bodyPr>
            <a:noAutofit/>
          </a:bodyPr>
          <a:lstStyle/>
          <a:p>
            <a:pPr marL="0" indent="0" algn="just">
              <a:buNone/>
            </a:pPr>
            <a:r>
              <a:rPr lang="en-GB" sz="2100" b="1" dirty="0" smtClean="0"/>
              <a:t>1. Objective </a:t>
            </a:r>
            <a:r>
              <a:rPr lang="en-GB" sz="2100" b="1" dirty="0"/>
              <a:t>or aim of the problem which is to be investigated.</a:t>
            </a:r>
            <a:r>
              <a:rPr lang="en-GB" sz="2100" dirty="0"/>
              <a:t> This answers the question “Why?” Why is there a need for investigation, inquiry or study?</a:t>
            </a:r>
          </a:p>
          <a:p>
            <a:pPr marL="0" indent="0" algn="just">
              <a:buNone/>
            </a:pPr>
            <a:r>
              <a:rPr lang="en-GB" sz="2100" dirty="0" smtClean="0"/>
              <a:t>2. </a:t>
            </a:r>
            <a:r>
              <a:rPr lang="en-GB" sz="2100" b="1" dirty="0" smtClean="0"/>
              <a:t>The </a:t>
            </a:r>
            <a:r>
              <a:rPr lang="en-GB" sz="2100" b="1" dirty="0"/>
              <a:t>topic or theme which needs to be investigated.</a:t>
            </a:r>
            <a:r>
              <a:rPr lang="en-GB" sz="2100" dirty="0"/>
              <a:t> This answers the question “What?” What is to be researched or studied?” </a:t>
            </a:r>
            <a:endParaRPr lang="en-GB" sz="2100" dirty="0" smtClean="0"/>
          </a:p>
          <a:p>
            <a:pPr marL="0" indent="0" algn="just">
              <a:buNone/>
            </a:pPr>
            <a:r>
              <a:rPr lang="en-GB" sz="2100" dirty="0" smtClean="0"/>
              <a:t>3. </a:t>
            </a:r>
            <a:r>
              <a:rPr lang="en-GB" sz="2100" b="1" dirty="0" smtClean="0"/>
              <a:t>The </a:t>
            </a:r>
            <a:r>
              <a:rPr lang="en-GB" sz="2100" b="1" dirty="0"/>
              <a:t>time dimension of a decision problem is always the future:</a:t>
            </a:r>
            <a:r>
              <a:rPr lang="en-GB" sz="2100" dirty="0"/>
              <a:t> The period or time of the study when the data are to be gathered. This answers the question “When?” When is the research to be performed</a:t>
            </a:r>
            <a:r>
              <a:rPr lang="en-GB" sz="2100" dirty="0" smtClean="0"/>
              <a:t>?”</a:t>
            </a:r>
            <a:endParaRPr lang="en-GB" sz="2100" dirty="0"/>
          </a:p>
          <a:p>
            <a:pPr marL="0" indent="0" algn="just">
              <a:buNone/>
            </a:pPr>
            <a:r>
              <a:rPr lang="en-GB" sz="2100" dirty="0" smtClean="0"/>
              <a:t>4. </a:t>
            </a:r>
            <a:r>
              <a:rPr lang="en-GB" sz="2100" b="1" dirty="0" smtClean="0"/>
              <a:t>The </a:t>
            </a:r>
            <a:r>
              <a:rPr lang="en-GB" sz="2100" b="1" dirty="0"/>
              <a:t>area or location in which the study is to be conducted.</a:t>
            </a:r>
            <a:r>
              <a:rPr lang="en-GB" sz="2100" dirty="0"/>
              <a:t> This answers the question “Where?” Where we need to conduct the study? The space coordinates give you the geographic boundaries within which the action is to be taken. </a:t>
            </a:r>
            <a:endParaRPr lang="en-GB" sz="2100" dirty="0" smtClean="0"/>
          </a:p>
          <a:p>
            <a:pPr marL="0" indent="0" algn="just">
              <a:buNone/>
            </a:pPr>
            <a:r>
              <a:rPr lang="en-GB" sz="2100" dirty="0" smtClean="0"/>
              <a:t>5. </a:t>
            </a:r>
            <a:r>
              <a:rPr lang="en-GB" sz="2100" b="1" dirty="0" smtClean="0"/>
              <a:t>Population </a:t>
            </a:r>
            <a:r>
              <a:rPr lang="en-GB" sz="2100" b="1" dirty="0"/>
              <a:t>or universe from whom the data needs to be gathered.</a:t>
            </a:r>
            <a:r>
              <a:rPr lang="en-GB" sz="2100" dirty="0"/>
              <a:t> This answers the question “Who?” or “from whom?” Who are the respondents? From who are the data to be collected?” </a:t>
            </a:r>
          </a:p>
        </p:txBody>
      </p:sp>
    </p:spTree>
    <p:extLst>
      <p:ext uri="{BB962C8B-B14F-4D97-AF65-F5344CB8AC3E}">
        <p14:creationId xmlns:p14="http://schemas.microsoft.com/office/powerpoint/2010/main" val="3888694249"/>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chemeClr val="tx1"/>
                </a:solidFill>
              </a:rPr>
              <a:t>Techniques of </a:t>
            </a:r>
            <a:r>
              <a:rPr lang="en-US" sz="2800" b="1" dirty="0">
                <a:solidFill>
                  <a:schemeClr val="tx1"/>
                </a:solidFill>
              </a:rPr>
              <a:t>defining a research problem </a:t>
            </a:r>
            <a:endParaRPr lang="en-GB" sz="2800" b="1"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5</a:t>
            </a:fld>
            <a:endParaRPr lang="en-IN">
              <a:solidFill>
                <a:srgbClr val="8CADAE">
                  <a:shade val="75000"/>
                </a:srgbClr>
              </a:solidFill>
            </a:endParaRPr>
          </a:p>
        </p:txBody>
      </p:sp>
      <p:sp>
        <p:nvSpPr>
          <p:cNvPr id="5" name="Content Placeholder 4"/>
          <p:cNvSpPr>
            <a:spLocks noGrp="1"/>
          </p:cNvSpPr>
          <p:nvPr>
            <p:ph sz="quarter" idx="1"/>
          </p:nvPr>
        </p:nvSpPr>
        <p:spPr>
          <a:xfrm>
            <a:off x="301752" y="1916832"/>
            <a:ext cx="8503920" cy="4182216"/>
          </a:xfrm>
        </p:spPr>
        <p:txBody>
          <a:bodyPr>
            <a:noAutofit/>
          </a:bodyPr>
          <a:lstStyle/>
          <a:p>
            <a:pPr>
              <a:lnSpc>
                <a:spcPct val="150000"/>
              </a:lnSpc>
            </a:pPr>
            <a:r>
              <a:rPr lang="nb-NO" sz="2800" b="1" dirty="0" smtClean="0"/>
              <a:t>Statement </a:t>
            </a:r>
            <a:r>
              <a:rPr lang="nb-NO" sz="2800" b="1" dirty="0"/>
              <a:t>of the problem in a general way</a:t>
            </a:r>
            <a:r>
              <a:rPr lang="nb-NO" sz="2800" b="1" dirty="0" smtClean="0"/>
              <a:t>:</a:t>
            </a:r>
          </a:p>
          <a:p>
            <a:pPr>
              <a:lnSpc>
                <a:spcPct val="150000"/>
              </a:lnSpc>
            </a:pPr>
            <a:r>
              <a:rPr lang="nb-NO" sz="2800" b="1" dirty="0" smtClean="0"/>
              <a:t>Understanding </a:t>
            </a:r>
            <a:r>
              <a:rPr lang="nb-NO" sz="2800" b="1" dirty="0"/>
              <a:t>the nature of the problem</a:t>
            </a:r>
            <a:r>
              <a:rPr lang="nb-NO" sz="2800" b="1" dirty="0" smtClean="0"/>
              <a:t>:</a:t>
            </a:r>
          </a:p>
          <a:p>
            <a:pPr>
              <a:lnSpc>
                <a:spcPct val="150000"/>
              </a:lnSpc>
            </a:pPr>
            <a:r>
              <a:rPr lang="nb-NO" sz="2800" b="1" dirty="0" smtClean="0"/>
              <a:t>Surveying </a:t>
            </a:r>
            <a:r>
              <a:rPr lang="nb-NO" sz="2800" b="1" dirty="0"/>
              <a:t>the available literature: </a:t>
            </a:r>
            <a:endParaRPr lang="nb-NO" sz="2800" b="1" dirty="0" smtClean="0"/>
          </a:p>
          <a:p>
            <a:pPr>
              <a:lnSpc>
                <a:spcPct val="150000"/>
              </a:lnSpc>
            </a:pPr>
            <a:r>
              <a:rPr lang="nb-NO" sz="2800" b="1" dirty="0" smtClean="0"/>
              <a:t>Developing </a:t>
            </a:r>
            <a:r>
              <a:rPr lang="nb-NO" sz="2800" b="1" dirty="0"/>
              <a:t>the ideas through discussions</a:t>
            </a:r>
            <a:r>
              <a:rPr lang="nb-NO" sz="2800" b="1" dirty="0" smtClean="0"/>
              <a:t>:</a:t>
            </a:r>
          </a:p>
          <a:p>
            <a:pPr>
              <a:lnSpc>
                <a:spcPct val="150000"/>
              </a:lnSpc>
            </a:pPr>
            <a:r>
              <a:rPr lang="nb-NO" sz="2800" b="1" dirty="0" smtClean="0"/>
              <a:t>Rephrasing </a:t>
            </a:r>
            <a:r>
              <a:rPr lang="nb-NO" sz="2800" b="1" dirty="0"/>
              <a:t>the research problem</a:t>
            </a:r>
            <a:r>
              <a:rPr lang="nb-NO" sz="2800" b="1" dirty="0" smtClean="0"/>
              <a:t>:</a:t>
            </a:r>
          </a:p>
        </p:txBody>
      </p:sp>
    </p:spTree>
    <p:extLst>
      <p:ext uri="{BB962C8B-B14F-4D97-AF65-F5344CB8AC3E}">
        <p14:creationId xmlns:p14="http://schemas.microsoft.com/office/powerpoint/2010/main" val="329721399"/>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b="1" dirty="0" smtClean="0">
                <a:solidFill>
                  <a:schemeClr val="tx1"/>
                </a:solidFill>
              </a:rPr>
              <a:t>Potential Sources </a:t>
            </a:r>
            <a:r>
              <a:rPr lang="nb-NO" b="1" dirty="0">
                <a:solidFill>
                  <a:schemeClr val="tx1"/>
                </a:solidFill>
              </a:rPr>
              <a:t>of a Research Problem </a:t>
            </a:r>
            <a:endParaRPr lang="en-GB"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6</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a:bodyPr>
          <a:lstStyle/>
          <a:p>
            <a:pPr>
              <a:lnSpc>
                <a:spcPct val="150000"/>
              </a:lnSpc>
            </a:pPr>
            <a:r>
              <a:rPr lang="en-GB" sz="3600" i="1" dirty="0"/>
              <a:t>Theory of one’s own interest</a:t>
            </a:r>
            <a:endParaRPr lang="en-GB" sz="3600" dirty="0"/>
          </a:p>
          <a:p>
            <a:pPr>
              <a:lnSpc>
                <a:spcPct val="150000"/>
              </a:lnSpc>
            </a:pPr>
            <a:r>
              <a:rPr lang="en-GB" sz="3600" i="1" dirty="0"/>
              <a:t>Daily problems: </a:t>
            </a:r>
            <a:endParaRPr lang="en-GB" sz="3600" dirty="0"/>
          </a:p>
          <a:p>
            <a:pPr>
              <a:lnSpc>
                <a:spcPct val="150000"/>
              </a:lnSpc>
            </a:pPr>
            <a:r>
              <a:rPr lang="en-GB" sz="3600" i="1" dirty="0"/>
              <a:t>Technological changes: </a:t>
            </a:r>
            <a:endParaRPr lang="en-GB" sz="3600" dirty="0"/>
          </a:p>
          <a:p>
            <a:pPr>
              <a:lnSpc>
                <a:spcPct val="150000"/>
              </a:lnSpc>
            </a:pPr>
            <a:r>
              <a:rPr lang="en-GB" sz="3600" i="1" dirty="0"/>
              <a:t>Unexplored areas: </a:t>
            </a:r>
            <a:endParaRPr lang="en-GB" sz="3600" dirty="0"/>
          </a:p>
          <a:p>
            <a:pPr>
              <a:lnSpc>
                <a:spcPct val="150000"/>
              </a:lnSpc>
            </a:pPr>
            <a:r>
              <a:rPr lang="en-GB" sz="3600" i="1" dirty="0"/>
              <a:t>Discussions with some people:</a:t>
            </a:r>
            <a:endParaRPr lang="en-GB" sz="3600" dirty="0"/>
          </a:p>
          <a:p>
            <a:endParaRPr lang="en-GB" dirty="0"/>
          </a:p>
        </p:txBody>
      </p:sp>
    </p:spTree>
    <p:extLst>
      <p:ext uri="{BB962C8B-B14F-4D97-AF65-F5344CB8AC3E}">
        <p14:creationId xmlns:p14="http://schemas.microsoft.com/office/powerpoint/2010/main" val="3445133489"/>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i="1" dirty="0">
                <a:solidFill>
                  <a:schemeClr val="tx1"/>
                </a:solidFill>
              </a:rPr>
              <a:t>Criteria for Selecting Good Research </a:t>
            </a:r>
            <a:r>
              <a:rPr lang="en-GB" sz="2400" b="1" i="1" dirty="0" smtClean="0">
                <a:solidFill>
                  <a:schemeClr val="tx1"/>
                </a:solidFill>
              </a:rPr>
              <a:t>Problem</a:t>
            </a:r>
            <a:endParaRPr lang="en-GB" sz="2400" dirty="0">
              <a:solidFill>
                <a:schemeClr val="tx1"/>
              </a:solidFill>
            </a:endParaRP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7</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lnSpcReduction="10000"/>
          </a:bodyPr>
          <a:lstStyle/>
          <a:p>
            <a:pPr algn="just">
              <a:lnSpc>
                <a:spcPct val="150000"/>
              </a:lnSpc>
            </a:pPr>
            <a:r>
              <a:rPr lang="en-GB" dirty="0"/>
              <a:t>Factors to be taken into account in the choice of a research problem are both </a:t>
            </a:r>
            <a:r>
              <a:rPr lang="en-GB" dirty="0">
                <a:solidFill>
                  <a:srgbClr val="FF0000"/>
                </a:solidFill>
              </a:rPr>
              <a:t>external </a:t>
            </a:r>
            <a:r>
              <a:rPr lang="en-GB" dirty="0"/>
              <a:t>and </a:t>
            </a:r>
            <a:r>
              <a:rPr lang="en-GB" dirty="0">
                <a:solidFill>
                  <a:srgbClr val="FF0000"/>
                </a:solidFill>
              </a:rPr>
              <a:t>personal</a:t>
            </a:r>
            <a:r>
              <a:rPr lang="en-GB" dirty="0"/>
              <a:t>. </a:t>
            </a:r>
            <a:endParaRPr lang="en-GB" dirty="0" smtClean="0"/>
          </a:p>
          <a:p>
            <a:pPr algn="just">
              <a:lnSpc>
                <a:spcPct val="150000"/>
              </a:lnSpc>
            </a:pPr>
            <a:r>
              <a:rPr lang="en-GB" dirty="0" smtClean="0">
                <a:solidFill>
                  <a:srgbClr val="FF0000"/>
                </a:solidFill>
              </a:rPr>
              <a:t>External </a:t>
            </a:r>
            <a:r>
              <a:rPr lang="en-GB" dirty="0">
                <a:solidFill>
                  <a:srgbClr val="FF0000"/>
                </a:solidFill>
              </a:rPr>
              <a:t>criteria </a:t>
            </a:r>
            <a:r>
              <a:rPr lang="en-GB" dirty="0"/>
              <a:t>involve such things as newness and significance for the area, availability of data and method, and administrative and institutional cooperation.  </a:t>
            </a:r>
            <a:endParaRPr lang="en-GB" dirty="0" smtClean="0"/>
          </a:p>
          <a:p>
            <a:pPr algn="just">
              <a:lnSpc>
                <a:spcPct val="150000"/>
              </a:lnSpc>
            </a:pPr>
            <a:r>
              <a:rPr lang="en-GB" dirty="0" smtClean="0">
                <a:solidFill>
                  <a:srgbClr val="FF0000"/>
                </a:solidFill>
              </a:rPr>
              <a:t>Personal </a:t>
            </a:r>
            <a:r>
              <a:rPr lang="en-GB" dirty="0">
                <a:solidFill>
                  <a:srgbClr val="FF0000"/>
                </a:solidFill>
              </a:rPr>
              <a:t>criteria </a:t>
            </a:r>
            <a:r>
              <a:rPr lang="en-GB" dirty="0"/>
              <a:t>include such considerations as interest, training, cost, and time. </a:t>
            </a:r>
          </a:p>
        </p:txBody>
      </p:sp>
    </p:spTree>
    <p:extLst>
      <p:ext uri="{BB962C8B-B14F-4D97-AF65-F5344CB8AC3E}">
        <p14:creationId xmlns:p14="http://schemas.microsoft.com/office/powerpoint/2010/main" val="161835009"/>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solidFill>
                  <a:schemeClr val="tx1"/>
                </a:solidFill>
              </a:rPr>
              <a:t>Criteria for </a:t>
            </a:r>
            <a:r>
              <a:rPr lang="en-GB" sz="2800" b="1" dirty="0">
                <a:solidFill>
                  <a:schemeClr val="tx1"/>
                </a:solidFill>
              </a:rPr>
              <a:t>the choice of research problem</a:t>
            </a:r>
          </a:p>
        </p:txBody>
      </p:sp>
      <p:sp>
        <p:nvSpPr>
          <p:cNvPr id="3" name="Date Placeholder 2"/>
          <p:cNvSpPr>
            <a:spLocks noGrp="1"/>
          </p:cNvSpPr>
          <p:nvPr>
            <p:ph type="dt" sz="half" idx="10"/>
          </p:nvPr>
        </p:nvSpPr>
        <p:spPr/>
        <p:txBody>
          <a:bodyPr/>
          <a:lstStyle/>
          <a:p>
            <a:fld id="{AC3A4DFE-67B5-43D7-AAD8-7A6019720FBE}" type="datetime1">
              <a:rPr lang="en-US" smtClean="0"/>
              <a:pPr/>
              <a:t>7/31/2019</a:t>
            </a:fld>
            <a:endParaRPr lang="en-IN"/>
          </a:p>
        </p:txBody>
      </p:sp>
      <p:sp>
        <p:nvSpPr>
          <p:cNvPr id="4" name="Slide Number Placeholder 3"/>
          <p:cNvSpPr>
            <a:spLocks noGrp="1"/>
          </p:cNvSpPr>
          <p:nvPr>
            <p:ph type="sldNum" sz="quarter" idx="12"/>
          </p:nvPr>
        </p:nvSpPr>
        <p:spPr/>
        <p:txBody>
          <a:bodyPr/>
          <a:lstStyle/>
          <a:p>
            <a:fld id="{88A3F75D-E20E-43FE-BD9A-A096B6C95649}" type="slidenum">
              <a:rPr lang="en-IN" smtClean="0">
                <a:solidFill>
                  <a:srgbClr val="8CADAE">
                    <a:shade val="75000"/>
                  </a:srgbClr>
                </a:solidFill>
              </a:rPr>
              <a:pPr/>
              <a:t>8</a:t>
            </a:fld>
            <a:endParaRPr lang="en-IN">
              <a:solidFill>
                <a:srgbClr val="8CADAE">
                  <a:shade val="75000"/>
                </a:srgbClr>
              </a:solidFill>
            </a:endParaRPr>
          </a:p>
        </p:txBody>
      </p:sp>
      <p:sp>
        <p:nvSpPr>
          <p:cNvPr id="5" name="Content Placeholder 4"/>
          <p:cNvSpPr>
            <a:spLocks noGrp="1"/>
          </p:cNvSpPr>
          <p:nvPr>
            <p:ph sz="quarter" idx="1"/>
          </p:nvPr>
        </p:nvSpPr>
        <p:spPr>
          <a:xfrm>
            <a:off x="301752" y="1527048"/>
            <a:ext cx="8503920" cy="4877936"/>
          </a:xfrm>
        </p:spPr>
        <p:txBody>
          <a:bodyPr>
            <a:normAutofit/>
          </a:bodyPr>
          <a:lstStyle/>
          <a:p>
            <a:pPr>
              <a:lnSpc>
                <a:spcPct val="150000"/>
              </a:lnSpc>
            </a:pPr>
            <a:r>
              <a:rPr lang="en-GB" sz="3600" dirty="0" smtClean="0"/>
              <a:t>Novelty / originality </a:t>
            </a:r>
          </a:p>
          <a:p>
            <a:pPr>
              <a:lnSpc>
                <a:spcPct val="150000"/>
              </a:lnSpc>
            </a:pPr>
            <a:r>
              <a:rPr lang="en-GB" sz="3600" dirty="0" smtClean="0"/>
              <a:t>Interesting </a:t>
            </a:r>
          </a:p>
          <a:p>
            <a:pPr>
              <a:lnSpc>
                <a:spcPct val="150000"/>
              </a:lnSpc>
            </a:pPr>
            <a:r>
              <a:rPr lang="en-GB" sz="3600" dirty="0" smtClean="0"/>
              <a:t>Importance</a:t>
            </a:r>
          </a:p>
          <a:p>
            <a:pPr>
              <a:lnSpc>
                <a:spcPct val="150000"/>
              </a:lnSpc>
            </a:pPr>
            <a:r>
              <a:rPr lang="en-GB" sz="3600" dirty="0" smtClean="0"/>
              <a:t>Applicable </a:t>
            </a:r>
          </a:p>
          <a:p>
            <a:pPr>
              <a:lnSpc>
                <a:spcPct val="150000"/>
              </a:lnSpc>
            </a:pPr>
            <a:r>
              <a:rPr lang="en-GB" sz="3600" dirty="0"/>
              <a:t>Feasibility or Amenability </a:t>
            </a:r>
            <a:endParaRPr lang="en-GB" sz="3600" dirty="0" smtClean="0"/>
          </a:p>
          <a:p>
            <a:endParaRPr lang="en-GB" dirty="0"/>
          </a:p>
        </p:txBody>
      </p:sp>
    </p:spTree>
    <p:extLst>
      <p:ext uri="{BB962C8B-B14F-4D97-AF65-F5344CB8AC3E}">
        <p14:creationId xmlns:p14="http://schemas.microsoft.com/office/powerpoint/2010/main" val="3115382458"/>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7504" y="188640"/>
            <a:ext cx="8856984" cy="824136"/>
          </a:xfrm>
        </p:spPr>
        <p:txBody>
          <a:bodyPr>
            <a:normAutofit/>
          </a:bodyPr>
          <a:lstStyle/>
          <a:p>
            <a:pPr lvl="1" algn="l" rtl="0">
              <a:spcBef>
                <a:spcPct val="0"/>
              </a:spcBef>
            </a:pPr>
            <a:r>
              <a:rPr lang="en-US" sz="4000" b="1" dirty="0" smtClean="0">
                <a:latin typeface="Times New Roman" pitchFamily="18" charset="0"/>
                <a:ea typeface="Times New Roman"/>
                <a:cs typeface="Times New Roman" pitchFamily="18" charset="0"/>
              </a:rPr>
              <a:t>Types of Variables</a:t>
            </a:r>
            <a:endParaRPr lang="en-IN" sz="4000" b="1" dirty="0">
              <a:solidFill>
                <a:schemeClr val="tx1"/>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AC3A4DFE-67B5-43D7-AAD8-7A6019720FBE}" type="datetime1">
              <a:rPr lang="en-US" smtClean="0"/>
              <a:pPr/>
              <a:t>7/31/2019</a:t>
            </a:fld>
            <a:endParaRPr lang="en-IN"/>
          </a:p>
        </p:txBody>
      </p:sp>
      <p:sp>
        <p:nvSpPr>
          <p:cNvPr id="3" name="Content Placeholder 2"/>
          <p:cNvSpPr>
            <a:spLocks noGrp="1"/>
          </p:cNvSpPr>
          <p:nvPr>
            <p:ph sz="quarter" idx="1"/>
          </p:nvPr>
        </p:nvSpPr>
        <p:spPr>
          <a:xfrm>
            <a:off x="179512" y="1412776"/>
            <a:ext cx="8784976" cy="5328592"/>
          </a:xfrm>
        </p:spPr>
        <p:txBody>
          <a:bodyPr>
            <a:normAutofit/>
          </a:bodyPr>
          <a:lstStyle/>
          <a:p>
            <a:pPr marL="514350" indent="-514350" algn="just">
              <a:spcAft>
                <a:spcPts val="1000"/>
              </a:spcAft>
              <a:buFont typeface="+mj-lt"/>
              <a:buAutoNum type="arabicPeriod"/>
            </a:pPr>
            <a:r>
              <a:rPr lang="en-IN" sz="3200" dirty="0" smtClean="0">
                <a:effectLst/>
                <a:latin typeface="Times New Roman" pitchFamily="18" charset="0"/>
                <a:ea typeface="Times New Roman"/>
                <a:cs typeface="Times New Roman" pitchFamily="18" charset="0"/>
              </a:rPr>
              <a:t>The dependent variable also called Criterion variable</a:t>
            </a:r>
          </a:p>
          <a:p>
            <a:pPr marL="514350" indent="-514350" algn="just">
              <a:spcAft>
                <a:spcPts val="1000"/>
              </a:spcAft>
              <a:buFont typeface="+mj-lt"/>
              <a:buAutoNum type="arabicPeriod"/>
            </a:pPr>
            <a:r>
              <a:rPr lang="en-IN" sz="3200" dirty="0" smtClean="0">
                <a:latin typeface="Times New Roman" pitchFamily="18" charset="0"/>
                <a:ea typeface="Times New Roman"/>
                <a:cs typeface="Times New Roman" pitchFamily="18" charset="0"/>
              </a:rPr>
              <a:t>The independent variable also called predictor variable</a:t>
            </a:r>
          </a:p>
          <a:p>
            <a:pPr marL="514350" indent="-514350" algn="just">
              <a:spcAft>
                <a:spcPts val="1000"/>
              </a:spcAft>
              <a:buFont typeface="+mj-lt"/>
              <a:buAutoNum type="arabicPeriod"/>
            </a:pPr>
            <a:r>
              <a:rPr lang="en-IN" sz="3200" dirty="0" smtClean="0">
                <a:latin typeface="Times New Roman" pitchFamily="18" charset="0"/>
                <a:ea typeface="Times New Roman"/>
                <a:cs typeface="Times New Roman" pitchFamily="18" charset="0"/>
              </a:rPr>
              <a:t>Moderating variable</a:t>
            </a:r>
          </a:p>
          <a:p>
            <a:pPr marL="514350" indent="-514350" algn="just">
              <a:spcAft>
                <a:spcPts val="1000"/>
              </a:spcAft>
              <a:buFont typeface="+mj-lt"/>
              <a:buAutoNum type="arabicPeriod"/>
            </a:pPr>
            <a:r>
              <a:rPr lang="en-IN" sz="3200" dirty="0" smtClean="0">
                <a:latin typeface="Times New Roman" pitchFamily="18" charset="0"/>
                <a:ea typeface="Times New Roman"/>
                <a:cs typeface="Times New Roman" pitchFamily="18" charset="0"/>
              </a:rPr>
              <a:t>Mediating variable</a:t>
            </a:r>
          </a:p>
          <a:p>
            <a:pPr algn="just">
              <a:lnSpc>
                <a:spcPct val="150000"/>
              </a:lnSpc>
              <a:spcAft>
                <a:spcPts val="1000"/>
              </a:spcAft>
            </a:pPr>
            <a:endParaRPr lang="en-IN" sz="3200" dirty="0" smtClean="0">
              <a:effectLst/>
              <a:latin typeface="Times New Roman" pitchFamily="18" charset="0"/>
              <a:ea typeface="Times New Roman"/>
              <a:cs typeface="Times New Roman" pitchFamily="18" charset="0"/>
            </a:endParaRPr>
          </a:p>
          <a:p>
            <a:pPr algn="just">
              <a:lnSpc>
                <a:spcPct val="150000"/>
              </a:lnSpc>
              <a:spcAft>
                <a:spcPts val="1000"/>
              </a:spcAft>
            </a:pPr>
            <a:endParaRPr lang="en-IN" sz="32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248636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4748</TotalTime>
  <Words>2212</Words>
  <Application>Microsoft Office PowerPoint</Application>
  <PresentationFormat>On-screen Show (4:3)</PresentationFormat>
  <Paragraphs>316</Paragraphs>
  <Slides>39</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39</vt:i4>
      </vt:variant>
    </vt:vector>
  </HeadingPairs>
  <TitlesOfParts>
    <vt:vector size="51" baseType="lpstr">
      <vt:lpstr>AR CENA</vt:lpstr>
      <vt:lpstr>Arial Narrow</vt:lpstr>
      <vt:lpstr>Berlin Sans FB</vt:lpstr>
      <vt:lpstr>Calibri</vt:lpstr>
      <vt:lpstr>Cambria Math</vt:lpstr>
      <vt:lpstr>Georgia</vt:lpstr>
      <vt:lpstr>Times New Roman</vt:lpstr>
      <vt:lpstr>Verdana</vt:lpstr>
      <vt:lpstr>Wingdings</vt:lpstr>
      <vt:lpstr>Wingdings 2</vt:lpstr>
      <vt:lpstr>Aspect</vt:lpstr>
      <vt:lpstr>Civic</vt:lpstr>
      <vt:lpstr>Business Research Methodology (MBA 4101)</vt:lpstr>
      <vt:lpstr>What is a Research Problem?</vt:lpstr>
      <vt:lpstr>Cont...d’</vt:lpstr>
      <vt:lpstr>Components of Research Problem</vt:lpstr>
      <vt:lpstr>Techniques of defining a research problem </vt:lpstr>
      <vt:lpstr>Potential Sources of a Research Problem </vt:lpstr>
      <vt:lpstr>Criteria for Selecting Good Research Problem</vt:lpstr>
      <vt:lpstr>Criteria for the choice of research problem</vt:lpstr>
      <vt:lpstr>Types of Variables</vt:lpstr>
      <vt:lpstr>Dependent variable</vt:lpstr>
      <vt:lpstr>Independent variable</vt:lpstr>
      <vt:lpstr>Cont’d……</vt:lpstr>
      <vt:lpstr>R/ship of IV &amp; DV in diagram</vt:lpstr>
      <vt:lpstr>Moderating variable</vt:lpstr>
      <vt:lpstr>Cont’d……</vt:lpstr>
      <vt:lpstr>Mediating or Intervening Variable </vt:lpstr>
      <vt:lpstr>Cont’d….</vt:lpstr>
      <vt:lpstr>IV, MV Mod.V and DV relationship</vt:lpstr>
      <vt:lpstr>Cont’d….</vt:lpstr>
      <vt:lpstr>Cont’d….</vt:lpstr>
      <vt:lpstr>Research question</vt:lpstr>
      <vt:lpstr>Guidelines for research question </vt:lpstr>
      <vt:lpstr>Examples of research question </vt:lpstr>
      <vt:lpstr>Research Hypothesis:  Its Meaning, Types &amp; Development</vt:lpstr>
      <vt:lpstr>Formats of statements of Hypothesis </vt:lpstr>
      <vt:lpstr>Cont’d..</vt:lpstr>
      <vt:lpstr>Cont’d..</vt:lpstr>
      <vt:lpstr>Cont’d..</vt:lpstr>
      <vt:lpstr>Null and Alternate Hypotheses</vt:lpstr>
      <vt:lpstr>Non-directional hypotheses</vt:lpstr>
      <vt:lpstr>Cont’d..</vt:lpstr>
      <vt:lpstr>Nature of Hypotheses</vt:lpstr>
      <vt:lpstr>Steps in testing hypotheses</vt:lpstr>
      <vt:lpstr>Research hypothesis vs Research questions</vt:lpstr>
      <vt:lpstr>Characteristics of hypothesis:</vt:lpstr>
      <vt:lpstr>Cont…d’</vt:lpstr>
      <vt:lpstr>Errors in Hypotheses</vt:lpstr>
      <vt:lpstr>Two Tailed. (in case of 0.05 significance level )</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RESEARCH METHODS: AN INTRODUCTION                           BY: Yissa H.                                                                    March,2018</dc:title>
  <dc:creator>0wner</dc:creator>
  <cp:lastModifiedBy>hi</cp:lastModifiedBy>
  <cp:revision>162</cp:revision>
  <dcterms:created xsi:type="dcterms:W3CDTF">2018-03-04T11:29:35Z</dcterms:created>
  <dcterms:modified xsi:type="dcterms:W3CDTF">2019-07-31T15:28:48Z</dcterms:modified>
</cp:coreProperties>
</file>