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9" r:id="rId13"/>
    <p:sldId id="330" r:id="rId14"/>
    <p:sldId id="331" r:id="rId15"/>
    <p:sldId id="332" r:id="rId16"/>
    <p:sldId id="333" r:id="rId17"/>
    <p:sldId id="334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29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 autoAdjust="0"/>
    <p:restoredTop sz="94673" autoAdjust="0"/>
  </p:normalViewPr>
  <p:slideViewPr>
    <p:cSldViewPr snapToGrid="0">
      <p:cViewPr>
        <p:scale>
          <a:sx n="75" d="100"/>
          <a:sy n="75" d="100"/>
        </p:scale>
        <p:origin x="-898" y="-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213B5-1311-448B-9EFF-B6E4BDD3E428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0D556-A49D-4C4F-B47F-71080199E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774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125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47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9032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00FF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5180"/>
            <a:ext cx="10515600" cy="4521783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547679"/>
            <a:ext cx="105156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44952" y="6285056"/>
            <a:ext cx="10440364" cy="1588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fficeArt object" descr="Description: w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049000" y="5867400"/>
            <a:ext cx="1143000" cy="9906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="" xmlns:p14="http://schemas.microsoft.com/office/powerpoint/2010/main" val="378790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694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457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74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01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41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355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823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7405-69E8-472E-A170-F424E738B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926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Production/Operation Management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1</a:t>
            </a:r>
          </a:p>
          <a:p>
            <a:r>
              <a:rPr lang="en-US" smtClean="0"/>
              <a:t>Introduction to POM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Scientific study of work (F .W. Taylor</a:t>
            </a:r>
            <a:r>
              <a:rPr lang="en-US" dirty="0" smtClean="0"/>
              <a:t>, </a:t>
            </a:r>
            <a:r>
              <a:rPr lang="en-US" b="1" i="1" dirty="0" smtClean="0"/>
              <a:t>1915): </a:t>
            </a:r>
            <a:r>
              <a:rPr lang="en-US" dirty="0" smtClean="0"/>
              <a:t> A work can be studied scientifically to improve labor efficiency through the following approaches: 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/>
              <a:t>Gathering data about each elements of the work and develop a standards.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i="1" dirty="0" smtClean="0"/>
              <a:t>Scientific selection and training of workers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i="1" dirty="0" smtClean="0"/>
              <a:t>Establishing good relationship between workers and the management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i="1" dirty="0" smtClean="0"/>
              <a:t>Separation of work and management </a:t>
            </a:r>
          </a:p>
          <a:p>
            <a:r>
              <a:rPr lang="en-US" b="1" i="1" dirty="0" smtClean="0"/>
              <a:t>Human relation (Elton Mayo, 1930): </a:t>
            </a:r>
            <a:r>
              <a:rPr lang="en-US" dirty="0" smtClean="0"/>
              <a:t>Employees motivation and positive relationship between management and workers so that maximum productivity can be maintained.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Decision Model (E. W. Harris, 1930):</a:t>
            </a:r>
            <a:r>
              <a:rPr lang="en-US" smtClean="0"/>
              <a:t>  Scientific decision making models such as EOQ formula, leaner Programming and others were introduced. </a:t>
            </a:r>
            <a:endParaRPr lang="en-US" b="1" i="1" smtClean="0"/>
          </a:p>
          <a:p>
            <a:r>
              <a:rPr lang="en-US" b="1" i="1" smtClean="0"/>
              <a:t>Computers (after 1950s):</a:t>
            </a:r>
            <a:r>
              <a:rPr lang="en-US" smtClean="0"/>
              <a:t> Computer Aided Design (CAD), Computer Aided Manufacturing (CAM), substitution of robots in complex, dangerous tasks.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1.5 POM decision making areas</a:t>
            </a:r>
            <a:endParaRPr 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 decisions can be broadly classified in to three.</a:t>
            </a:r>
          </a:p>
          <a:p>
            <a:pPr>
              <a:buFont typeface="Wingdings" pitchFamily="2" charset="2"/>
              <a:buNone/>
            </a:pPr>
            <a:r>
              <a:rPr lang="en-US" b="1" i="1" u="sng" dirty="0" smtClean="0">
                <a:solidFill>
                  <a:schemeClr val="tx1"/>
                </a:solidFill>
              </a:rPr>
              <a:t>1. Strategic decisions: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these are long range plans and operating strategies related with the company’s </a:t>
            </a:r>
            <a:r>
              <a:rPr lang="en-US" i="1" dirty="0" smtClean="0">
                <a:solidFill>
                  <a:srgbClr val="FF0000"/>
                </a:solidFill>
              </a:rPr>
              <a:t>product, process and facilities</a:t>
            </a:r>
            <a:r>
              <a:rPr lang="en-US" dirty="0" smtClean="0"/>
              <a:t>. Such decisions made collectively with other functional area representatives.</a:t>
            </a:r>
          </a:p>
          <a:p>
            <a:r>
              <a:rPr lang="en-US" sz="2400" dirty="0" smtClean="0"/>
              <a:t>These include decisions related with the following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/>
              <a:t>Product and service decision 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/>
              <a:t>Process technology decision 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/>
              <a:t>Long range capacity planning 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/>
              <a:t>Location decisions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/>
              <a:t>Facility layout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4417" y="1557338"/>
            <a:ext cx="10972800" cy="4114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b="1" i="1" u="sng" dirty="0" smtClean="0">
                <a:solidFill>
                  <a:schemeClr val="tx1"/>
                </a:solidFill>
              </a:rPr>
              <a:t>2. Operating decisions: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short term decisions about planning production to meet demand</a:t>
            </a:r>
          </a:p>
          <a:p>
            <a:r>
              <a:rPr lang="en-US" dirty="0" smtClean="0"/>
              <a:t>These include decisions related with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Production planning systems /APP or MPS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Independent demand inventory system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Material requirement planning (MRP) and Capacity Requirement planning (CRP)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Shop-floor decisions/ short term decisions about what and when to produce at each work center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Planning and scheduling service operations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Just-in-time (JIT) manufacturing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/>
              <a:t>Material management and purchasing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ko-KR" alt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24417" y="1628775"/>
            <a:ext cx="10972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 smtClean="0">
                <a:solidFill>
                  <a:schemeClr val="tx1"/>
                </a:solidFill>
              </a:rPr>
              <a:t>3. Control decisions: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includes decisions about planning and controlling the day to day company’s operations.</a:t>
            </a:r>
          </a:p>
          <a:p>
            <a:r>
              <a:rPr lang="en-US" dirty="0" smtClean="0"/>
              <a:t>These include decisions such as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Productivity of employees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Quality control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Planning and controlling projects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Maintenance management 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Steps in decision making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Step1. Defining the problem:</a:t>
            </a:r>
            <a:r>
              <a:rPr lang="en-US" smtClean="0"/>
              <a:t> Involves identification of variables that cause the problem (rather than symptoms of the problem). </a:t>
            </a:r>
          </a:p>
          <a:p>
            <a:r>
              <a:rPr lang="en-US" b="1" i="1" smtClean="0"/>
              <a:t>Step2. Establishing decision criteria (Objectives):</a:t>
            </a:r>
            <a:r>
              <a:rPr lang="en-US" smtClean="0"/>
              <a:t> profit? Now a day’s corporate objectives are including </a:t>
            </a:r>
            <a:r>
              <a:rPr lang="en-US" smtClean="0">
                <a:solidFill>
                  <a:srgbClr val="C00000"/>
                </a:solidFill>
              </a:rPr>
              <a:t>growth and market share, employees satisfaction corporate social and environmental responsibility</a:t>
            </a:r>
            <a:r>
              <a:rPr lang="en-US" smtClean="0"/>
              <a:t> and others.</a:t>
            </a:r>
          </a:p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smtClean="0"/>
              <a:t>Step3. Formulation of decision model/s: </a:t>
            </a:r>
            <a:r>
              <a:rPr lang="en-US" smtClean="0"/>
              <a:t>models are abstractions of the real world. </a:t>
            </a:r>
          </a:p>
          <a:p>
            <a:r>
              <a:rPr lang="en-US" smtClean="0"/>
              <a:t>Models can be;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solidFill>
                  <a:srgbClr val="C00000"/>
                </a:solidFill>
              </a:rPr>
              <a:t>Verbal models</a:t>
            </a:r>
            <a:r>
              <a:rPr lang="en-US" sz="2400" smtClean="0"/>
              <a:t>: describe the relationship between variable in words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solidFill>
                  <a:srgbClr val="C00000"/>
                </a:solidFill>
              </a:rPr>
              <a:t>Schematic models: </a:t>
            </a:r>
            <a:r>
              <a:rPr lang="en-US" sz="2400" smtClean="0"/>
              <a:t>pictorial (charts, graphs and diagrams) presentation of relationships among variables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solidFill>
                  <a:srgbClr val="C00000"/>
                </a:solidFill>
              </a:rPr>
              <a:t>Physical models: </a:t>
            </a:r>
            <a:r>
              <a:rPr lang="en-US" sz="2400" smtClean="0"/>
              <a:t>scaled down versions of the real product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solidFill>
                  <a:srgbClr val="C00000"/>
                </a:solidFill>
              </a:rPr>
              <a:t>Probabilistic models: </a:t>
            </a:r>
            <a:r>
              <a:rPr lang="en-US" sz="2400" smtClean="0"/>
              <a:t>relationship between variables presented with statistical probabilities (uncertainty).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solidFill>
                  <a:srgbClr val="C00000"/>
                </a:solidFill>
              </a:rPr>
              <a:t>Mathematical models: </a:t>
            </a:r>
            <a:r>
              <a:rPr lang="en-US" sz="2400" smtClean="0"/>
              <a:t>mathematical equations stating the relationship among variables.</a:t>
            </a:r>
          </a:p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4847167" y="6400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Step4. Generating alternatives: </a:t>
            </a:r>
            <a:r>
              <a:rPr lang="en-US" smtClean="0"/>
              <a:t>by varying the parameters, the model developer can experiment the possible solutions.</a:t>
            </a:r>
          </a:p>
          <a:p>
            <a:r>
              <a:rPr lang="en-US" b="1" i="1" smtClean="0"/>
              <a:t>Step5. Evaluation of alternatives: </a:t>
            </a:r>
            <a:endParaRPr lang="en-US" smtClean="0"/>
          </a:p>
          <a:p>
            <a:r>
              <a:rPr lang="en-US" b="1" i="1" smtClean="0"/>
              <a:t>Step6. Implementation and monitoring </a:t>
            </a: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1.6 </a:t>
            </a:r>
            <a:r>
              <a:rPr lang="en-US" b="1" dirty="0" smtClean="0"/>
              <a:t>Productivity Measurement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2867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ratio of the products (goods and services) of an organization to the inputs consumed.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It is a measurement of how a firm effectively and efficiently converts its inputs in to outputs.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286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5885" y="2492376"/>
            <a:ext cx="5759449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3267" y="4581526"/>
            <a:ext cx="8832851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productivity measurements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en-US" smtClean="0"/>
              <a:t>Single factor/partial productivity: the ratio of output to a single factor</a:t>
            </a:r>
          </a:p>
          <a:p>
            <a:pPr marL="514350" indent="-514350">
              <a:buFont typeface="Times New Roman" pitchFamily="18" charset="0"/>
              <a:buAutoNum type="arabicPeriod"/>
            </a:pPr>
            <a:endParaRPr lang="en-US" smtClean="0"/>
          </a:p>
          <a:p>
            <a:pPr marL="514350" indent="-514350">
              <a:buFont typeface="Times New Roman" pitchFamily="18" charset="0"/>
              <a:buAutoNum type="arabicPeriod"/>
            </a:pPr>
            <a:endParaRPr lang="en-US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en-US" smtClean="0"/>
              <a:t>Multifactor productivity: the ratio of output to more than one input</a:t>
            </a:r>
          </a:p>
          <a:p>
            <a:pPr marL="514350" indent="-514350">
              <a:buFont typeface="Times New Roman" pitchFamily="18" charset="0"/>
              <a:buAutoNum type="arabicPeriod"/>
            </a:pPr>
            <a:endParaRPr lang="en-US" smtClean="0"/>
          </a:p>
          <a:p>
            <a:pPr marL="514350" indent="-514350">
              <a:buFont typeface="Times New Roman" pitchFamily="18" charset="0"/>
              <a:buAutoNum type="arabicPeriod"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3267" y="2565401"/>
            <a:ext cx="787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81525"/>
            <a:ext cx="912071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mtClean="0"/>
              <a:t>1.1</a:t>
            </a:r>
            <a:r>
              <a:rPr lang="en-US" b="1" smtClean="0"/>
              <a:t>Definition of POM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It is the </a:t>
            </a:r>
            <a:r>
              <a:rPr lang="en-US" i="1" u="sng" dirty="0" smtClean="0">
                <a:solidFill>
                  <a:srgbClr val="C00000"/>
                </a:solidFill>
              </a:rPr>
              <a:t>management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of the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i="1" u="sng" dirty="0" smtClean="0">
                <a:solidFill>
                  <a:srgbClr val="C00000"/>
                </a:solidFill>
              </a:rPr>
              <a:t>five direct resources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required for the </a:t>
            </a:r>
            <a:r>
              <a:rPr lang="en-US" i="1" u="sng" dirty="0" smtClean="0">
                <a:solidFill>
                  <a:srgbClr val="C00000"/>
                </a:solidFill>
              </a:rPr>
              <a:t>production of goods/ services</a:t>
            </a:r>
            <a:endParaRPr lang="en-US" dirty="0" smtClean="0">
              <a:solidFill>
                <a:srgbClr val="C00000"/>
              </a:solidFill>
            </a:endParaRPr>
          </a:p>
          <a:p>
            <a:pPr marL="514350" indent="-514350">
              <a:buFont typeface="Courier New" pitchFamily="49" charset="0"/>
              <a:buChar char="o"/>
              <a:defRPr/>
            </a:pPr>
            <a:r>
              <a:rPr lang="en-US" b="1" i="1" dirty="0" smtClean="0"/>
              <a:t>Management: </a:t>
            </a:r>
            <a:r>
              <a:rPr lang="en-US" dirty="0" smtClean="0"/>
              <a:t>the process of planning, organizing, directing and controlling of organizational activities.</a:t>
            </a:r>
          </a:p>
          <a:p>
            <a:pPr marL="514350" indent="-514350">
              <a:buFont typeface="Courier New" pitchFamily="49" charset="0"/>
              <a:buChar char="o"/>
              <a:defRPr/>
            </a:pPr>
            <a:r>
              <a:rPr lang="en-US" b="1" i="1" dirty="0" smtClean="0"/>
              <a:t>Direct resources: </a:t>
            </a:r>
            <a:r>
              <a:rPr lang="en-US" dirty="0" smtClean="0"/>
              <a:t>the 5 P’s i.e</a:t>
            </a:r>
            <a:r>
              <a:rPr lang="en-US" dirty="0" smtClean="0">
                <a:solidFill>
                  <a:srgbClr val="C00000"/>
                </a:solidFill>
              </a:rPr>
              <a:t>. people, plant, parts, processes, and planning and control systems</a:t>
            </a:r>
            <a:r>
              <a:rPr lang="en-US" dirty="0" smtClean="0"/>
              <a:t>.</a:t>
            </a:r>
          </a:p>
          <a:p>
            <a:pPr marL="514350" indent="-514350">
              <a:buFont typeface="Courier New" pitchFamily="49" charset="0"/>
              <a:buChar char="o"/>
              <a:defRPr/>
            </a:pPr>
            <a:r>
              <a:rPr lang="en-US" b="1" i="1" dirty="0" smtClean="0"/>
              <a:t>Production/ goods and /or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4165600" y="6400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l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3072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smtClean="0">
                <a:solidFill>
                  <a:srgbClr val="895037"/>
                </a:solidFill>
              </a:rPr>
              <a:t>3. </a:t>
            </a:r>
            <a:r>
              <a:rPr lang="en-US" smtClean="0"/>
              <a:t>Total factor productivity :  the ratio of output to total input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072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9968" y="2565401"/>
            <a:ext cx="5856817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Exercise: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Bahir</a:t>
            </a:r>
            <a:r>
              <a:rPr lang="en-US" dirty="0" smtClean="0">
                <a:solidFill>
                  <a:schemeClr val="tx1"/>
                </a:solidFill>
              </a:rPr>
              <a:t> Dar textile factory produces fashionable garments. Employees receive a wage of $400 to produce a batch of 130 garments of which 30 were flawed. $700 and $300 are cost of raw materials and depreciation respectively. The unit price of fashionable garments is $100 and $50 for defectives.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Find the partial productivity of labor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Find the multifactor productivity of materials and depreciation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Find the total productivity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/>
              <a:t>Solution: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The partial productivity of labor is;</a:t>
            </a:r>
          </a:p>
          <a:p>
            <a:pPr marL="514350" indent="-514350">
              <a:buFont typeface="+mj-lt"/>
              <a:buAutoNum type="alphaL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lphaL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The MFP of materials and depreciation is;</a:t>
            </a:r>
          </a:p>
          <a:p>
            <a:pPr marL="514350" indent="-514350">
              <a:buFont typeface="+mj-lt"/>
              <a:buAutoNum type="alphaL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lphaL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lphaLcPeriod"/>
              <a:defRPr/>
            </a:pPr>
            <a:r>
              <a:rPr lang="en-US" dirty="0" smtClean="0"/>
              <a:t>The total productivity is;</a:t>
            </a:r>
          </a:p>
          <a:p>
            <a:pPr marL="514350" indent="-514350">
              <a:buFont typeface="+mj-lt"/>
              <a:buAutoNum type="alphaLcPeriod"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pic>
        <p:nvPicPr>
          <p:cNvPr id="327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1617" y="2565400"/>
            <a:ext cx="5603663" cy="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7833" y="5732465"/>
            <a:ext cx="2810087" cy="639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3084" y="4292601"/>
            <a:ext cx="2562436" cy="6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Factors affecting productivity</a:t>
            </a:r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tx1"/>
                </a:solidFill>
              </a:rPr>
              <a:t>1. Labor: </a:t>
            </a:r>
            <a:r>
              <a:rPr lang="en-US" smtClean="0"/>
              <a:t>the human resource which accounts 17% of productivity improvement.</a:t>
            </a:r>
          </a:p>
          <a:p>
            <a:pPr>
              <a:buFont typeface="Arial" charset="0"/>
              <a:buChar char="•"/>
            </a:pPr>
            <a:r>
              <a:rPr lang="en-US" smtClean="0"/>
              <a:t> Labor productivity influenced by working environment, employees’ performance      and nature of the product.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tx1"/>
                </a:solidFill>
              </a:rPr>
              <a:t>2. Capital: </a:t>
            </a:r>
            <a:r>
              <a:rPr lang="en-US" smtClean="0"/>
              <a:t>this also accounts for 17% of productivity improvement. </a:t>
            </a:r>
          </a:p>
          <a:p>
            <a:pPr>
              <a:buFont typeface="Arial" charset="0"/>
              <a:buChar char="•"/>
            </a:pPr>
            <a:r>
              <a:rPr lang="en-US" smtClean="0"/>
              <a:t>Inflation and tax increases the cost of capital.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tx1"/>
                </a:solidFill>
              </a:rPr>
              <a:t>3. Management: </a:t>
            </a:r>
            <a:r>
              <a:rPr lang="en-US" smtClean="0"/>
              <a:t>is to make sure that labor and capital are used effectively. </a:t>
            </a:r>
          </a:p>
          <a:p>
            <a:pPr>
              <a:buFont typeface="Arial" charset="0"/>
              <a:buChar char="•"/>
            </a:pPr>
            <a:r>
              <a:rPr lang="en-US" smtClean="0"/>
              <a:t>It accounts for 66% of the percentage increase in productivity.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843280" y="233681"/>
            <a:ext cx="11472333" cy="1268413"/>
          </a:xfrm>
        </p:spPr>
        <p:txBody>
          <a:bodyPr/>
          <a:lstStyle/>
          <a:p>
            <a:r>
              <a:rPr lang="en-US" b="1" dirty="0" smtClean="0"/>
              <a:t>How to make productivity ratio </a:t>
            </a:r>
            <a:br>
              <a:rPr lang="en-US" b="1" dirty="0" smtClean="0"/>
            </a:br>
            <a:r>
              <a:rPr lang="en-US" b="1" dirty="0" smtClean="0"/>
              <a:t> large?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pic>
        <p:nvPicPr>
          <p:cNvPr id="3584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2933" y="1844675"/>
            <a:ext cx="9575800" cy="1512888"/>
          </a:xfrm>
          <a:noFill/>
        </p:spPr>
      </p:pic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>
                <a:solidFill>
                  <a:srgbClr val="0000FF"/>
                </a:solidFill>
              </a:rPr>
              <a:t>Thank you!</a:t>
            </a:r>
          </a:p>
          <a:p>
            <a:pPr algn="ctr">
              <a:buNone/>
            </a:pPr>
            <a:endParaRPr lang="en-US" sz="5400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Questions? 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POM as a system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POM is a system in which the subsystems are to </a:t>
            </a:r>
            <a:r>
              <a:rPr lang="en-US" smtClean="0">
                <a:solidFill>
                  <a:srgbClr val="C00000"/>
                </a:solidFill>
              </a:rPr>
              <a:t>convert </a:t>
            </a:r>
            <a:r>
              <a:rPr lang="en-US" smtClean="0"/>
              <a:t>a set of </a:t>
            </a:r>
            <a:r>
              <a:rPr lang="en-US" smtClean="0">
                <a:solidFill>
                  <a:srgbClr val="C00000"/>
                </a:solidFill>
              </a:rPr>
              <a:t>inputs/ resources </a:t>
            </a:r>
            <a:r>
              <a:rPr lang="en-US" smtClean="0"/>
              <a:t>into </a:t>
            </a:r>
            <a:r>
              <a:rPr lang="en-US" smtClean="0">
                <a:solidFill>
                  <a:srgbClr val="C00000"/>
                </a:solidFill>
              </a:rPr>
              <a:t>outputs</a:t>
            </a:r>
            <a:r>
              <a:rPr lang="en-US" smtClean="0"/>
              <a:t> through a process called </a:t>
            </a:r>
            <a:r>
              <a:rPr lang="en-US" i="1" smtClean="0">
                <a:solidFill>
                  <a:srgbClr val="C00000"/>
                </a:solidFill>
              </a:rPr>
              <a:t>“transformation”</a:t>
            </a:r>
            <a:r>
              <a:rPr lang="en-US" i="1" smtClean="0"/>
              <a:t>.</a:t>
            </a:r>
            <a:r>
              <a:rPr lang="en-US" smtClean="0"/>
              <a:t>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120" y="2824481"/>
            <a:ext cx="10851611" cy="338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3"/>
          <p:cNvSpPr txBox="1">
            <a:spLocks/>
          </p:cNvSpPr>
          <p:nvPr/>
        </p:nvSpPr>
        <p:spPr bwMode="auto">
          <a:xfrm>
            <a:off x="4165600" y="657225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1.2 Manufacturing VS Service Operation</a:t>
            </a:r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524625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 </a:t>
            </a:r>
            <a:endParaRPr lang="ko-KR" altLang="en-US" dirty="0"/>
          </a:p>
        </p:txBody>
      </p:sp>
      <p:grpSp>
        <p:nvGrpSpPr>
          <p:cNvPr id="2" name="Group 5"/>
          <p:cNvGrpSpPr>
            <a:grpSpLocks noGrp="1"/>
          </p:cNvGrpSpPr>
          <p:nvPr>
            <p:ph idx="1"/>
          </p:nvPr>
        </p:nvGrpSpPr>
        <p:grpSpPr bwMode="auto">
          <a:xfrm>
            <a:off x="579120" y="1656398"/>
            <a:ext cx="10972800" cy="1655762"/>
            <a:chOff x="488" y="1088"/>
            <a:chExt cx="4992" cy="1432"/>
          </a:xfrm>
        </p:grpSpPr>
        <p:sp>
          <p:nvSpPr>
            <p:cNvPr id="7176" name="AutoShape 6"/>
            <p:cNvSpPr>
              <a:spLocks noChangeArrowheads="1"/>
            </p:cNvSpPr>
            <p:nvPr/>
          </p:nvSpPr>
          <p:spPr bwMode="auto">
            <a:xfrm>
              <a:off x="488" y="1088"/>
              <a:ext cx="4992" cy="1432"/>
            </a:xfrm>
            <a:prstGeom prst="leftRightArrow">
              <a:avLst>
                <a:gd name="adj1" fmla="val 50000"/>
                <a:gd name="adj2" fmla="val 697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NZ" altLang="ko-KR">
                <a:ea typeface="굴림" pitchFamily="50" charset="-127"/>
              </a:endParaRPr>
            </a:p>
          </p:txBody>
        </p:sp>
        <p:sp>
          <p:nvSpPr>
            <p:cNvPr id="7177" name="Text Box 7"/>
            <p:cNvSpPr txBox="1">
              <a:spLocks noChangeArrowheads="1"/>
            </p:cNvSpPr>
            <p:nvPr/>
          </p:nvSpPr>
          <p:spPr bwMode="auto">
            <a:xfrm>
              <a:off x="694" y="1537"/>
              <a:ext cx="1236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10000"/>
                </a:spcBef>
              </a:pPr>
              <a:r>
                <a:rPr lang="en-US" altLang="ko-KR" sz="2000" dirty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  </a:t>
              </a:r>
              <a:r>
                <a:rPr lang="en-US" altLang="ko-KR" sz="2000" dirty="0" smtClean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Manufacturing </a:t>
              </a:r>
              <a:r>
                <a:rPr lang="en-US" altLang="ko-KR" sz="2000" dirty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process</a:t>
              </a:r>
            </a:p>
          </p:txBody>
        </p:sp>
        <p:sp>
          <p:nvSpPr>
            <p:cNvPr id="7178" name="Text Box 8"/>
            <p:cNvSpPr txBox="1">
              <a:spLocks noChangeArrowheads="1"/>
            </p:cNvSpPr>
            <p:nvPr/>
          </p:nvSpPr>
          <p:spPr bwMode="auto">
            <a:xfrm>
              <a:off x="4214" y="1537"/>
              <a:ext cx="796" cy="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10000"/>
                </a:spcBef>
              </a:pPr>
              <a:r>
                <a:rPr lang="en-US" altLang="ko-KR" sz="2000" dirty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S</a:t>
              </a:r>
              <a:r>
                <a:rPr lang="en-US" altLang="ko-KR" sz="2000" dirty="0" smtClean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ervice </a:t>
              </a:r>
              <a:r>
                <a:rPr lang="en-US" altLang="ko-KR" sz="2000" dirty="0">
                  <a:solidFill>
                    <a:schemeClr val="bg1"/>
                  </a:solidFill>
                  <a:latin typeface="Palatino Linotype" pitchFamily="18" charset="0"/>
                  <a:ea typeface="굴림" pitchFamily="50" charset="-127"/>
                </a:rPr>
                <a:t>process</a:t>
              </a:r>
            </a:p>
          </p:txBody>
        </p:sp>
      </p:grp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24417" y="3644901"/>
            <a:ext cx="4942416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Physical output</a:t>
            </a:r>
          </a:p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Output can be inventoried</a:t>
            </a:r>
          </a:p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Low customer contact</a:t>
            </a:r>
          </a:p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Long response time</a:t>
            </a:r>
          </a:p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Capital intensive</a:t>
            </a:r>
          </a:p>
          <a:p>
            <a:pPr marL="396875" indent="-3968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Quality easily measured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959601" y="3644901"/>
            <a:ext cx="4581254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Intangible output</a:t>
            </a:r>
          </a:p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Output cannot be inventoried</a:t>
            </a:r>
          </a:p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High customer contact</a:t>
            </a:r>
          </a:p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Short response time</a:t>
            </a:r>
          </a:p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Labor intensive</a:t>
            </a:r>
          </a:p>
          <a:p>
            <a:pPr marL="346075" indent="-346075">
              <a:lnSpc>
                <a:spcPct val="90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en-US" altLang="ko-KR" sz="2400" b="0" dirty="0">
                <a:solidFill>
                  <a:srgbClr val="336699"/>
                </a:solidFill>
                <a:latin typeface="Palatino Linotype" pitchFamily="18" charset="0"/>
              </a:rPr>
              <a:t>Quality not easily measured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1738314"/>
            <a:ext cx="10972800" cy="4418646"/>
          </a:xfrm>
        </p:spPr>
        <p:txBody>
          <a:bodyPr/>
          <a:lstStyle/>
          <a:p>
            <a:r>
              <a:rPr lang="en-US" dirty="0" smtClean="0"/>
              <a:t>NB: Manufacturing  and service operations are similar in “what is done” but different on “how it is done”. </a:t>
            </a:r>
          </a:p>
          <a:p>
            <a:r>
              <a:rPr lang="en-US" dirty="0" smtClean="0"/>
              <a:t>Both involve design and operation. </a:t>
            </a:r>
          </a:p>
          <a:p>
            <a:r>
              <a:rPr lang="en-US" dirty="0" smtClean="0"/>
              <a:t>We find them in an integrated way.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Example: A customer expects quality food with a quality service or a computer buyer expects a quality product with a reliable warranty and after sales service.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>
                <a:solidFill>
                  <a:srgbClr val="663300"/>
                </a:solidFill>
                <a:latin typeface="+mn-lt"/>
                <a:ea typeface="굴림" charset="-127"/>
              </a:rPr>
              <a:t>By Yabibal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1.3 Why OPM?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four major reasons to study POM.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1. </a:t>
            </a:r>
            <a:r>
              <a:rPr lang="en-US" dirty="0" smtClean="0"/>
              <a:t>It lies </a:t>
            </a:r>
            <a:r>
              <a:rPr lang="en-US" dirty="0" smtClean="0"/>
              <a:t>at t</a:t>
            </a:r>
            <a:r>
              <a:rPr lang="en-US" dirty="0" smtClean="0"/>
              <a:t>he </a:t>
            </a:r>
            <a:r>
              <a:rPr lang="en-US" dirty="0" smtClean="0"/>
              <a:t>heart of business activities: It is one of the 3 most important functions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Finance – deals with getting capital and equity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OM – deals with the proper use of human and non-human resources to create products.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Marketing – selling and distributing those products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>
                <a:solidFill>
                  <a:srgbClr val="663300"/>
                </a:solidFill>
                <a:latin typeface="+mn-lt"/>
                <a:ea typeface="굴림" charset="-127"/>
              </a:rPr>
              <a:t>By Yabibal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organizational structure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endParaRPr lang="ko-KR" altLang="en-US"/>
          </a:p>
        </p:txBody>
      </p:sp>
      <p:pic>
        <p:nvPicPr>
          <p:cNvPr id="7" name="Picture 15" descr="w0001-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464" y="1785926"/>
            <a:ext cx="10210805" cy="4610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smtClean="0">
                <a:solidFill>
                  <a:srgbClr val="C00000"/>
                </a:solidFill>
              </a:rPr>
              <a:t>2. </a:t>
            </a:r>
            <a:r>
              <a:rPr lang="en-US" smtClean="0"/>
              <a:t>To know how goods and services are produced</a:t>
            </a:r>
          </a:p>
          <a:p>
            <a:pPr>
              <a:buFont typeface="Wingdings" pitchFamily="2" charset="2"/>
              <a:buNone/>
            </a:pPr>
            <a:r>
              <a:rPr lang="en-US" sz="3200" smtClean="0">
                <a:solidFill>
                  <a:srgbClr val="C00000"/>
                </a:solidFill>
              </a:rPr>
              <a:t>3.</a:t>
            </a:r>
            <a:r>
              <a:rPr lang="en-US" smtClean="0"/>
              <a:t> Lucrative job opportunities under OM and </a:t>
            </a:r>
          </a:p>
          <a:p>
            <a:pPr>
              <a:buFont typeface="Wingdings" pitchFamily="2" charset="2"/>
              <a:buNone/>
            </a:pPr>
            <a:r>
              <a:rPr lang="en-US" sz="3200" smtClean="0">
                <a:solidFill>
                  <a:srgbClr val="C00000"/>
                </a:solidFill>
              </a:rPr>
              <a:t>4. </a:t>
            </a:r>
            <a:r>
              <a:rPr lang="en-US" smtClean="0"/>
              <a:t>It is the most costly part of the firm.</a:t>
            </a:r>
          </a:p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ko-KR" alt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4165600" y="6400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altLang="ko-KR" sz="1200" b="0">
              <a:solidFill>
                <a:srgbClr val="663300"/>
              </a:solidFill>
              <a:latin typeface="+mn-lt"/>
              <a:ea typeface="굴림" charset="-127"/>
            </a:endParaRP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1.4 Historical evolution of POM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Division of labor/Specialization (Adam Smith, 1776):  </a:t>
            </a:r>
            <a:r>
              <a:rPr lang="en-US" dirty="0" smtClean="0"/>
              <a:t>Assigning a task to an individual and this leads to greater </a:t>
            </a:r>
            <a:r>
              <a:rPr lang="en-US" b="1" dirty="0" smtClean="0"/>
              <a:t>productivity and efficiency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 smtClean="0"/>
              <a:t>Industrial revolution:</a:t>
            </a:r>
            <a:r>
              <a:rPr lang="en-US" dirty="0" smtClean="0"/>
              <a:t> James Watt invented the steam engine in 1785. The development of rail transportation facilitated the logistics of materials and people.</a:t>
            </a:r>
          </a:p>
          <a:p>
            <a:r>
              <a:rPr lang="en-US" b="1" i="1" dirty="0" smtClean="0"/>
              <a:t>Standardization of parts (Eli Whitney, 1794):</a:t>
            </a:r>
            <a:r>
              <a:rPr lang="en-US" dirty="0" smtClean="0"/>
              <a:t> the era when the </a:t>
            </a:r>
            <a:r>
              <a:rPr lang="en-US" i="1" dirty="0" smtClean="0">
                <a:solidFill>
                  <a:srgbClr val="FF0000"/>
                </a:solidFill>
              </a:rPr>
              <a:t>interchangeability of materials and parts </a:t>
            </a:r>
            <a:r>
              <a:rPr lang="en-US" dirty="0" smtClean="0"/>
              <a:t>introduced. He is a pioneer of proliferation.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962400" y="6248400"/>
            <a:ext cx="4876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ko-KR" alt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3962400" y="64277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By </a:t>
            </a:r>
            <a:r>
              <a:rPr lang="en-US" altLang="ko-KR" sz="1200" b="0" dirty="0" err="1">
                <a:solidFill>
                  <a:srgbClr val="663300"/>
                </a:solidFill>
                <a:latin typeface="+mn-lt"/>
                <a:ea typeface="굴림" charset="-127"/>
              </a:rPr>
              <a:t>Yabibal</a:t>
            </a:r>
            <a:r>
              <a:rPr lang="en-US" altLang="ko-KR" sz="1200" b="0" dirty="0">
                <a:solidFill>
                  <a:srgbClr val="663300"/>
                </a:solidFill>
                <a:latin typeface="+mn-lt"/>
                <a:ea typeface="굴림" charset="-127"/>
              </a:rPr>
              <a:t> A.</a:t>
            </a:r>
          </a:p>
          <a:p>
            <a:pPr algn="ctr">
              <a:defRPr/>
            </a:pPr>
            <a:endParaRPr lang="ko-KR" altLang="en-US" sz="1200" b="0" dirty="0">
              <a:solidFill>
                <a:srgbClr val="663300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1263</Words>
  <Application>Microsoft Office PowerPoint</Application>
  <PresentationFormat>Custom</PresentationFormat>
  <Paragraphs>161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Production/Operation Management</vt:lpstr>
      <vt:lpstr>1.1Definition of POM</vt:lpstr>
      <vt:lpstr>POM as a system</vt:lpstr>
      <vt:lpstr>1.2 Manufacturing VS Service Operation</vt:lpstr>
      <vt:lpstr>Continued…</vt:lpstr>
      <vt:lpstr>1.3 Why OPM?</vt:lpstr>
      <vt:lpstr>Typical organizational structure </vt:lpstr>
      <vt:lpstr>Continued…</vt:lpstr>
      <vt:lpstr>1.4 Historical evolution of POM</vt:lpstr>
      <vt:lpstr>Continued…</vt:lpstr>
      <vt:lpstr>Continued…</vt:lpstr>
      <vt:lpstr>1.5 POM decision making areas</vt:lpstr>
      <vt:lpstr>Continued…</vt:lpstr>
      <vt:lpstr>Continued…</vt:lpstr>
      <vt:lpstr>Steps in decision making</vt:lpstr>
      <vt:lpstr>Continued…</vt:lpstr>
      <vt:lpstr>Continued…</vt:lpstr>
      <vt:lpstr>1.6 Productivity Measurement </vt:lpstr>
      <vt:lpstr>Types of productivity measurements </vt:lpstr>
      <vt:lpstr>Continued…</vt:lpstr>
      <vt:lpstr>Continued…</vt:lpstr>
      <vt:lpstr>Continued…</vt:lpstr>
      <vt:lpstr>Factors affecting productivity</vt:lpstr>
      <vt:lpstr>Continued…</vt:lpstr>
      <vt:lpstr>How to make productivity ratio   large?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Yabibal Afework Abate</dc:creator>
  <cp:lastModifiedBy>HP</cp:lastModifiedBy>
  <cp:revision>99</cp:revision>
  <dcterms:created xsi:type="dcterms:W3CDTF">2018-10-18T13:33:39Z</dcterms:created>
  <dcterms:modified xsi:type="dcterms:W3CDTF">2020-03-08T06:14:51Z</dcterms:modified>
</cp:coreProperties>
</file>