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302" r:id="rId2"/>
    <p:sldId id="298" r:id="rId3"/>
    <p:sldId id="299" r:id="rId4"/>
    <p:sldId id="300" r:id="rId5"/>
    <p:sldId id="261" r:id="rId6"/>
    <p:sldId id="262" r:id="rId7"/>
    <p:sldId id="263" r:id="rId8"/>
    <p:sldId id="264" r:id="rId9"/>
    <p:sldId id="265" r:id="rId10"/>
    <p:sldId id="266" r:id="rId11"/>
    <p:sldId id="296" r:id="rId12"/>
    <p:sldId id="29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0FF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875575-F117-467F-AE5D-D07BC1E3F593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2B0FB1D7-0C37-4EE1-BA26-89600D19D497}">
      <dgm:prSet phldrT="[文字]"/>
      <dgm:spPr/>
      <dgm:t>
        <a:bodyPr/>
        <a:lstStyle/>
        <a:p>
          <a:r>
            <a:rPr lang="en-US" altLang="zh-TW" b="1" dirty="0" smtClean="0"/>
            <a:t>Marketing Environment</a:t>
          </a:r>
          <a:endParaRPr lang="zh-TW" altLang="en-US" b="1" dirty="0"/>
        </a:p>
      </dgm:t>
    </dgm:pt>
    <dgm:pt modelId="{066B712B-AB34-4F07-9B6C-349BA0C67B4B}" type="parTrans" cxnId="{3E3397AE-8F15-4B9E-9C05-A4336B91B3F2}">
      <dgm:prSet/>
      <dgm:spPr/>
      <dgm:t>
        <a:bodyPr/>
        <a:lstStyle/>
        <a:p>
          <a:endParaRPr lang="zh-TW" altLang="en-US"/>
        </a:p>
      </dgm:t>
    </dgm:pt>
    <dgm:pt modelId="{353147D4-79B0-44A0-9F67-BD15A56EE476}" type="sibTrans" cxnId="{3E3397AE-8F15-4B9E-9C05-A4336B91B3F2}">
      <dgm:prSet/>
      <dgm:spPr/>
      <dgm:t>
        <a:bodyPr/>
        <a:lstStyle/>
        <a:p>
          <a:endParaRPr lang="zh-TW" altLang="en-US"/>
        </a:p>
      </dgm:t>
    </dgm:pt>
    <dgm:pt modelId="{394B3775-6797-439A-ADDD-221D180A6479}">
      <dgm:prSet phldrT="[文字]" custT="1"/>
      <dgm:spPr/>
      <dgm:t>
        <a:bodyPr/>
        <a:lstStyle/>
        <a:p>
          <a:r>
            <a:rPr lang="en-US" altLang="zh-TW" sz="2200" dirty="0" smtClean="0"/>
            <a:t>It is the actors and forces outside marketing that affect marketing management’s ability to build and maintain successful relationships with target customers.</a:t>
          </a:r>
          <a:endParaRPr lang="zh-TW" altLang="en-US" sz="2200" dirty="0"/>
        </a:p>
      </dgm:t>
    </dgm:pt>
    <dgm:pt modelId="{B3465F85-3C8D-4DA1-A749-EB14D3D8E389}" type="parTrans" cxnId="{A14478BB-1CD1-45CF-9378-6C912F1BA61B}">
      <dgm:prSet/>
      <dgm:spPr/>
      <dgm:t>
        <a:bodyPr/>
        <a:lstStyle/>
        <a:p>
          <a:endParaRPr lang="zh-TW" altLang="en-US"/>
        </a:p>
      </dgm:t>
    </dgm:pt>
    <dgm:pt modelId="{B9E7CA84-3C7A-4524-B8C9-D26C295F82FD}" type="sibTrans" cxnId="{A14478BB-1CD1-45CF-9378-6C912F1BA61B}">
      <dgm:prSet/>
      <dgm:spPr/>
      <dgm:t>
        <a:bodyPr/>
        <a:lstStyle/>
        <a:p>
          <a:endParaRPr lang="zh-TW" altLang="en-US"/>
        </a:p>
      </dgm:t>
    </dgm:pt>
    <dgm:pt modelId="{4A34E2CD-968F-4D81-BA3B-C1011F25F181}">
      <dgm:prSet phldrT="[文字]"/>
      <dgm:spPr/>
      <dgm:t>
        <a:bodyPr/>
        <a:lstStyle/>
        <a:p>
          <a:r>
            <a:rPr lang="en-US" b="1" dirty="0" smtClean="0"/>
            <a:t>Microenvironment</a:t>
          </a:r>
          <a:endParaRPr lang="zh-TW" altLang="en-US" dirty="0"/>
        </a:p>
      </dgm:t>
    </dgm:pt>
    <dgm:pt modelId="{3A4FCAF5-E141-49DB-996C-1E202940D71E}" type="parTrans" cxnId="{221E3970-6CEB-4E93-9A4F-03F1408EC656}">
      <dgm:prSet/>
      <dgm:spPr/>
      <dgm:t>
        <a:bodyPr/>
        <a:lstStyle/>
        <a:p>
          <a:endParaRPr lang="zh-TW" altLang="en-US"/>
        </a:p>
      </dgm:t>
    </dgm:pt>
    <dgm:pt modelId="{B9091581-9427-41C0-9329-6267CAB45BAF}" type="sibTrans" cxnId="{221E3970-6CEB-4E93-9A4F-03F1408EC656}">
      <dgm:prSet/>
      <dgm:spPr/>
      <dgm:t>
        <a:bodyPr/>
        <a:lstStyle/>
        <a:p>
          <a:endParaRPr lang="zh-TW" altLang="en-US"/>
        </a:p>
      </dgm:t>
    </dgm:pt>
    <dgm:pt modelId="{AEE5A9D2-6BF9-4345-9B6B-402CEB00F00B}">
      <dgm:prSet phldrT="[文字]" custT="1"/>
      <dgm:spPr/>
      <dgm:t>
        <a:bodyPr/>
        <a:lstStyle/>
        <a:p>
          <a:r>
            <a:rPr lang="en-US" altLang="en-US" sz="2200" dirty="0" smtClean="0"/>
            <a:t>It consists of the actors close to the company that affect its ability to serve its customers, the company, suppliers, marketing intermediaries, customer markets, competitors, and publics.</a:t>
          </a:r>
          <a:endParaRPr lang="zh-TW" altLang="en-US" sz="2200" dirty="0"/>
        </a:p>
      </dgm:t>
    </dgm:pt>
    <dgm:pt modelId="{2720FA9E-5FB2-4FBA-8F47-3AF50E4FDE9C}" type="parTrans" cxnId="{B8FA1E5F-80CE-4927-AB84-09A681DAC838}">
      <dgm:prSet/>
      <dgm:spPr/>
      <dgm:t>
        <a:bodyPr/>
        <a:lstStyle/>
        <a:p>
          <a:endParaRPr lang="zh-TW" altLang="en-US"/>
        </a:p>
      </dgm:t>
    </dgm:pt>
    <dgm:pt modelId="{1499FF0B-28C7-4298-8DB4-A3028BCEF25A}" type="sibTrans" cxnId="{B8FA1E5F-80CE-4927-AB84-09A681DAC838}">
      <dgm:prSet/>
      <dgm:spPr/>
      <dgm:t>
        <a:bodyPr/>
        <a:lstStyle/>
        <a:p>
          <a:endParaRPr lang="zh-TW" altLang="en-US"/>
        </a:p>
      </dgm:t>
    </dgm:pt>
    <dgm:pt modelId="{F243F97E-DA47-4DDC-8F9D-746BDCD0DD99}">
      <dgm:prSet phldrT="[文字]"/>
      <dgm:spPr/>
      <dgm:t>
        <a:bodyPr/>
        <a:lstStyle/>
        <a:p>
          <a:r>
            <a:rPr lang="en-US" altLang="en-US" b="1" dirty="0" err="1" smtClean="0"/>
            <a:t>Macroenvironment</a:t>
          </a:r>
          <a:endParaRPr lang="zh-TW" altLang="en-US" b="1" dirty="0"/>
        </a:p>
      </dgm:t>
    </dgm:pt>
    <dgm:pt modelId="{841B1DD7-60B2-4054-9633-6C81E8ECE81D}" type="parTrans" cxnId="{9AEBD837-111C-4E0B-B618-22992E3401E7}">
      <dgm:prSet/>
      <dgm:spPr/>
      <dgm:t>
        <a:bodyPr/>
        <a:lstStyle/>
        <a:p>
          <a:endParaRPr lang="zh-TW" altLang="en-US"/>
        </a:p>
      </dgm:t>
    </dgm:pt>
    <dgm:pt modelId="{6B6080AD-C09C-4E7D-97F5-33C0C0597FDD}" type="sibTrans" cxnId="{9AEBD837-111C-4E0B-B618-22992E3401E7}">
      <dgm:prSet/>
      <dgm:spPr/>
      <dgm:t>
        <a:bodyPr/>
        <a:lstStyle/>
        <a:p>
          <a:endParaRPr lang="zh-TW" altLang="en-US"/>
        </a:p>
      </dgm:t>
    </dgm:pt>
    <dgm:pt modelId="{8EB56898-9B8A-4E4D-B968-A6C9761F912C}">
      <dgm:prSet phldrT="[文字]" custT="1"/>
      <dgm:spPr/>
      <dgm:t>
        <a:bodyPr/>
        <a:lstStyle/>
        <a:p>
          <a:r>
            <a:rPr lang="en-US" altLang="en-US" sz="2200" dirty="0" smtClean="0"/>
            <a:t>The </a:t>
          </a:r>
          <a:r>
            <a:rPr lang="en-US" altLang="en-US" sz="2200" dirty="0" err="1" smtClean="0"/>
            <a:t>macroenvironment</a:t>
          </a:r>
          <a:r>
            <a:rPr lang="en-US" altLang="en-US" sz="2200" dirty="0" smtClean="0"/>
            <a:t> consists of the larger societal forces that affect the microenvironment—demographic, economic, natural, technological, political, and cultural forces. </a:t>
          </a:r>
          <a:endParaRPr lang="zh-TW" altLang="en-US" sz="2200" dirty="0"/>
        </a:p>
      </dgm:t>
    </dgm:pt>
    <dgm:pt modelId="{E0F76FE6-8567-4F87-B171-27CC0E5524B4}" type="parTrans" cxnId="{B30DF576-CD82-462E-A733-C30DA86E37F8}">
      <dgm:prSet/>
      <dgm:spPr/>
      <dgm:t>
        <a:bodyPr/>
        <a:lstStyle/>
        <a:p>
          <a:endParaRPr lang="zh-TW" altLang="en-US"/>
        </a:p>
      </dgm:t>
    </dgm:pt>
    <dgm:pt modelId="{DD4B11ED-73F6-45E2-B01A-7BAC507BEA02}" type="sibTrans" cxnId="{B30DF576-CD82-462E-A733-C30DA86E37F8}">
      <dgm:prSet/>
      <dgm:spPr/>
      <dgm:t>
        <a:bodyPr/>
        <a:lstStyle/>
        <a:p>
          <a:endParaRPr lang="zh-TW" altLang="en-US"/>
        </a:p>
      </dgm:t>
    </dgm:pt>
    <dgm:pt modelId="{E410AE4A-6A5A-45AE-9D35-9C54E22E9E9D}" type="pres">
      <dgm:prSet presAssocID="{B2875575-F117-467F-AE5D-D07BC1E3F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6F40DC4-67E7-4F40-B04F-FEA97BC8DAA5}" type="pres">
      <dgm:prSet presAssocID="{2B0FB1D7-0C37-4EE1-BA26-89600D19D497}" presName="composite" presStyleCnt="0"/>
      <dgm:spPr/>
    </dgm:pt>
    <dgm:pt modelId="{94A585FD-5CAF-44B7-B981-AA82528370FF}" type="pres">
      <dgm:prSet presAssocID="{2B0FB1D7-0C37-4EE1-BA26-89600D19D49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107A16-280B-41BC-9B2C-7F3615BBC720}" type="pres">
      <dgm:prSet presAssocID="{2B0FB1D7-0C37-4EE1-BA26-89600D19D49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7C4BD9-D753-444B-8EFE-5B5C09AD460A}" type="pres">
      <dgm:prSet presAssocID="{353147D4-79B0-44A0-9F67-BD15A56EE476}" presName="space" presStyleCnt="0"/>
      <dgm:spPr/>
    </dgm:pt>
    <dgm:pt modelId="{8E2FF0B8-262D-4970-849E-5624F08C6EA9}" type="pres">
      <dgm:prSet presAssocID="{4A34E2CD-968F-4D81-BA3B-C1011F25F181}" presName="composite" presStyleCnt="0"/>
      <dgm:spPr/>
    </dgm:pt>
    <dgm:pt modelId="{54FA6152-5261-4897-B594-2C2566315511}" type="pres">
      <dgm:prSet presAssocID="{4A34E2CD-968F-4D81-BA3B-C1011F25F18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B53D5E-1F4F-48A8-8F27-AC29F7D15A06}" type="pres">
      <dgm:prSet presAssocID="{4A34E2CD-968F-4D81-BA3B-C1011F25F18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D8FDF5-3D32-4102-B67B-B69C0A3BD817}" type="pres">
      <dgm:prSet presAssocID="{B9091581-9427-41C0-9329-6267CAB45BAF}" presName="space" presStyleCnt="0"/>
      <dgm:spPr/>
    </dgm:pt>
    <dgm:pt modelId="{196988F3-F0FC-4D79-A892-2D87D603B0E1}" type="pres">
      <dgm:prSet presAssocID="{F243F97E-DA47-4DDC-8F9D-746BDCD0DD99}" presName="composite" presStyleCnt="0"/>
      <dgm:spPr/>
    </dgm:pt>
    <dgm:pt modelId="{00BD6C10-9BDB-47E0-A4B0-96898469FDF3}" type="pres">
      <dgm:prSet presAssocID="{F243F97E-DA47-4DDC-8F9D-746BDCD0DD99}" presName="parTx" presStyleLbl="alignNode1" presStyleIdx="2" presStyleCnt="3" custScaleX="104399" custLinFactNeighborX="-587" custLinFactNeighborY="-5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45CF03-F170-4D13-A721-1868B2F16E02}" type="pres">
      <dgm:prSet presAssocID="{F243F97E-DA47-4DDC-8F9D-746BDCD0DD99}" presName="desTx" presStyleLbl="alignAccFollowNode1" presStyleIdx="2" presStyleCnt="3" custScaleX="1089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182B870-DAF1-409E-9788-A2CC3A08FE63}" type="presOf" srcId="{4A34E2CD-968F-4D81-BA3B-C1011F25F181}" destId="{54FA6152-5261-4897-B594-2C2566315511}" srcOrd="0" destOrd="0" presId="urn:microsoft.com/office/officeart/2005/8/layout/hList1"/>
    <dgm:cxn modelId="{A14478BB-1CD1-45CF-9378-6C912F1BA61B}" srcId="{2B0FB1D7-0C37-4EE1-BA26-89600D19D497}" destId="{394B3775-6797-439A-ADDD-221D180A6479}" srcOrd="0" destOrd="0" parTransId="{B3465F85-3C8D-4DA1-A749-EB14D3D8E389}" sibTransId="{B9E7CA84-3C7A-4524-B8C9-D26C295F82FD}"/>
    <dgm:cxn modelId="{524E7E83-44E5-4641-A126-3D41DB8ADACB}" type="presOf" srcId="{2B0FB1D7-0C37-4EE1-BA26-89600D19D497}" destId="{94A585FD-5CAF-44B7-B981-AA82528370FF}" srcOrd="0" destOrd="0" presId="urn:microsoft.com/office/officeart/2005/8/layout/hList1"/>
    <dgm:cxn modelId="{3E3397AE-8F15-4B9E-9C05-A4336B91B3F2}" srcId="{B2875575-F117-467F-AE5D-D07BC1E3F593}" destId="{2B0FB1D7-0C37-4EE1-BA26-89600D19D497}" srcOrd="0" destOrd="0" parTransId="{066B712B-AB34-4F07-9B6C-349BA0C67B4B}" sibTransId="{353147D4-79B0-44A0-9F67-BD15A56EE476}"/>
    <dgm:cxn modelId="{B30DF576-CD82-462E-A733-C30DA86E37F8}" srcId="{F243F97E-DA47-4DDC-8F9D-746BDCD0DD99}" destId="{8EB56898-9B8A-4E4D-B968-A6C9761F912C}" srcOrd="0" destOrd="0" parTransId="{E0F76FE6-8567-4F87-B171-27CC0E5524B4}" sibTransId="{DD4B11ED-73F6-45E2-B01A-7BAC507BEA02}"/>
    <dgm:cxn modelId="{74EDB333-946A-49A3-834C-E91BECDE9830}" type="presOf" srcId="{B2875575-F117-467F-AE5D-D07BC1E3F593}" destId="{E410AE4A-6A5A-45AE-9D35-9C54E22E9E9D}" srcOrd="0" destOrd="0" presId="urn:microsoft.com/office/officeart/2005/8/layout/hList1"/>
    <dgm:cxn modelId="{221E3970-6CEB-4E93-9A4F-03F1408EC656}" srcId="{B2875575-F117-467F-AE5D-D07BC1E3F593}" destId="{4A34E2CD-968F-4D81-BA3B-C1011F25F181}" srcOrd="1" destOrd="0" parTransId="{3A4FCAF5-E141-49DB-996C-1E202940D71E}" sibTransId="{B9091581-9427-41C0-9329-6267CAB45BAF}"/>
    <dgm:cxn modelId="{9AEBD837-111C-4E0B-B618-22992E3401E7}" srcId="{B2875575-F117-467F-AE5D-D07BC1E3F593}" destId="{F243F97E-DA47-4DDC-8F9D-746BDCD0DD99}" srcOrd="2" destOrd="0" parTransId="{841B1DD7-60B2-4054-9633-6C81E8ECE81D}" sibTransId="{6B6080AD-C09C-4E7D-97F5-33C0C0597FDD}"/>
    <dgm:cxn modelId="{3A5BD77C-528A-4096-AF58-EFEAD100EC2F}" type="presOf" srcId="{394B3775-6797-439A-ADDD-221D180A6479}" destId="{E3107A16-280B-41BC-9B2C-7F3615BBC720}" srcOrd="0" destOrd="0" presId="urn:microsoft.com/office/officeart/2005/8/layout/hList1"/>
    <dgm:cxn modelId="{A6A697DA-BF2E-40C4-9774-F03A061CAE50}" type="presOf" srcId="{F243F97E-DA47-4DDC-8F9D-746BDCD0DD99}" destId="{00BD6C10-9BDB-47E0-A4B0-96898469FDF3}" srcOrd="0" destOrd="0" presId="urn:microsoft.com/office/officeart/2005/8/layout/hList1"/>
    <dgm:cxn modelId="{AF8B6B5F-700C-4326-A942-52F49E9241AB}" type="presOf" srcId="{8EB56898-9B8A-4E4D-B968-A6C9761F912C}" destId="{3D45CF03-F170-4D13-A721-1868B2F16E02}" srcOrd="0" destOrd="0" presId="urn:microsoft.com/office/officeart/2005/8/layout/hList1"/>
    <dgm:cxn modelId="{B8FA1E5F-80CE-4927-AB84-09A681DAC838}" srcId="{4A34E2CD-968F-4D81-BA3B-C1011F25F181}" destId="{AEE5A9D2-6BF9-4345-9B6B-402CEB00F00B}" srcOrd="0" destOrd="0" parTransId="{2720FA9E-5FB2-4FBA-8F47-3AF50E4FDE9C}" sibTransId="{1499FF0B-28C7-4298-8DB4-A3028BCEF25A}"/>
    <dgm:cxn modelId="{F626B23A-2B52-47D5-9EC6-F46FC028ECE1}" type="presOf" srcId="{AEE5A9D2-6BF9-4345-9B6B-402CEB00F00B}" destId="{B6B53D5E-1F4F-48A8-8F27-AC29F7D15A06}" srcOrd="0" destOrd="0" presId="urn:microsoft.com/office/officeart/2005/8/layout/hList1"/>
    <dgm:cxn modelId="{FF0C6621-ED67-4277-B395-F0798FED3FBB}" type="presParOf" srcId="{E410AE4A-6A5A-45AE-9D35-9C54E22E9E9D}" destId="{76F40DC4-67E7-4F40-B04F-FEA97BC8DAA5}" srcOrd="0" destOrd="0" presId="urn:microsoft.com/office/officeart/2005/8/layout/hList1"/>
    <dgm:cxn modelId="{D7760E34-C2DD-4D53-8295-60A5A42A7F21}" type="presParOf" srcId="{76F40DC4-67E7-4F40-B04F-FEA97BC8DAA5}" destId="{94A585FD-5CAF-44B7-B981-AA82528370FF}" srcOrd="0" destOrd="0" presId="urn:microsoft.com/office/officeart/2005/8/layout/hList1"/>
    <dgm:cxn modelId="{C15332E3-8380-4C60-BD6F-B51FD4181D5D}" type="presParOf" srcId="{76F40DC4-67E7-4F40-B04F-FEA97BC8DAA5}" destId="{E3107A16-280B-41BC-9B2C-7F3615BBC720}" srcOrd="1" destOrd="0" presId="urn:microsoft.com/office/officeart/2005/8/layout/hList1"/>
    <dgm:cxn modelId="{5DC9BA95-979F-4A2C-AC48-F033A24263A5}" type="presParOf" srcId="{E410AE4A-6A5A-45AE-9D35-9C54E22E9E9D}" destId="{AB7C4BD9-D753-444B-8EFE-5B5C09AD460A}" srcOrd="1" destOrd="0" presId="urn:microsoft.com/office/officeart/2005/8/layout/hList1"/>
    <dgm:cxn modelId="{FC3985B8-745B-4EEC-A28F-79A3D898129A}" type="presParOf" srcId="{E410AE4A-6A5A-45AE-9D35-9C54E22E9E9D}" destId="{8E2FF0B8-262D-4970-849E-5624F08C6EA9}" srcOrd="2" destOrd="0" presId="urn:microsoft.com/office/officeart/2005/8/layout/hList1"/>
    <dgm:cxn modelId="{8C6AE5A8-4BC2-4422-B06C-86C396FCCE20}" type="presParOf" srcId="{8E2FF0B8-262D-4970-849E-5624F08C6EA9}" destId="{54FA6152-5261-4897-B594-2C2566315511}" srcOrd="0" destOrd="0" presId="urn:microsoft.com/office/officeart/2005/8/layout/hList1"/>
    <dgm:cxn modelId="{9BA2980D-E3F4-4AF4-BBD9-97941293016F}" type="presParOf" srcId="{8E2FF0B8-262D-4970-849E-5624F08C6EA9}" destId="{B6B53D5E-1F4F-48A8-8F27-AC29F7D15A06}" srcOrd="1" destOrd="0" presId="urn:microsoft.com/office/officeart/2005/8/layout/hList1"/>
    <dgm:cxn modelId="{BE1E3301-393D-45D0-A51B-FA0A7F57866A}" type="presParOf" srcId="{E410AE4A-6A5A-45AE-9D35-9C54E22E9E9D}" destId="{D8D8FDF5-3D32-4102-B67B-B69C0A3BD817}" srcOrd="3" destOrd="0" presId="urn:microsoft.com/office/officeart/2005/8/layout/hList1"/>
    <dgm:cxn modelId="{0D17E93F-16C3-49D7-822C-DE132D8B54F0}" type="presParOf" srcId="{E410AE4A-6A5A-45AE-9D35-9C54E22E9E9D}" destId="{196988F3-F0FC-4D79-A892-2D87D603B0E1}" srcOrd="4" destOrd="0" presId="urn:microsoft.com/office/officeart/2005/8/layout/hList1"/>
    <dgm:cxn modelId="{2DB126E8-0FDD-4F06-BB8A-AAE04B984A31}" type="presParOf" srcId="{196988F3-F0FC-4D79-A892-2D87D603B0E1}" destId="{00BD6C10-9BDB-47E0-A4B0-96898469FDF3}" srcOrd="0" destOrd="0" presId="urn:microsoft.com/office/officeart/2005/8/layout/hList1"/>
    <dgm:cxn modelId="{A985CA1C-17F8-4F2E-AE95-06F9311F9AD1}" type="presParOf" srcId="{196988F3-F0FC-4D79-A892-2D87D603B0E1}" destId="{3D45CF03-F170-4D13-A721-1868B2F16E0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CA00B1-B04A-4D98-9538-DB3E42A75217}" type="doc">
      <dgm:prSet loTypeId="urn:microsoft.com/office/officeart/2011/layout/HexagonRadial#2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01CDF0E-5DBA-4AB0-B481-2A5197480D11}">
      <dgm:prSet phldrT="[文字]"/>
      <dgm:spPr/>
      <dgm:t>
        <a:bodyPr/>
        <a:lstStyle/>
        <a:p>
          <a:r>
            <a:rPr lang="en-US" altLang="zh-TW" b="1" dirty="0" smtClean="0"/>
            <a:t>Marketing management</a:t>
          </a:r>
          <a:endParaRPr lang="zh-TW" altLang="en-US" b="1" dirty="0"/>
        </a:p>
      </dgm:t>
    </dgm:pt>
    <dgm:pt modelId="{3A99C3C1-681A-4175-98DE-BC0086A74B63}" type="parTrans" cxnId="{5C9869BC-AB0C-4713-9FC9-DE901723CA7D}">
      <dgm:prSet/>
      <dgm:spPr/>
      <dgm:t>
        <a:bodyPr/>
        <a:lstStyle/>
        <a:p>
          <a:endParaRPr lang="zh-TW" altLang="en-US"/>
        </a:p>
      </dgm:t>
    </dgm:pt>
    <dgm:pt modelId="{C3C718B8-7339-4267-A598-0D2356B6B9C0}" type="sibTrans" cxnId="{5C9869BC-AB0C-4713-9FC9-DE901723CA7D}">
      <dgm:prSet/>
      <dgm:spPr/>
      <dgm:t>
        <a:bodyPr/>
        <a:lstStyle/>
        <a:p>
          <a:endParaRPr lang="zh-TW" altLang="en-US"/>
        </a:p>
      </dgm:t>
    </dgm:pt>
    <dgm:pt modelId="{FE63F681-66E8-41B4-8748-84D0E8EE53A0}">
      <dgm:prSet phldrT="[文字]"/>
      <dgm:spPr/>
      <dgm:t>
        <a:bodyPr/>
        <a:lstStyle/>
        <a:p>
          <a:r>
            <a:rPr lang="en-US" altLang="zh-TW" b="1" dirty="0" smtClean="0"/>
            <a:t>Top management</a:t>
          </a:r>
          <a:endParaRPr lang="zh-TW" altLang="en-US" b="1" dirty="0"/>
        </a:p>
      </dgm:t>
    </dgm:pt>
    <dgm:pt modelId="{1DEE9863-A99A-48D3-A4F5-FFF569EF7CE1}" type="parTrans" cxnId="{CF4A73AD-73C1-4B0C-9164-3FFD20A6A523}">
      <dgm:prSet/>
      <dgm:spPr/>
      <dgm:t>
        <a:bodyPr/>
        <a:lstStyle/>
        <a:p>
          <a:endParaRPr lang="zh-TW" altLang="en-US"/>
        </a:p>
      </dgm:t>
    </dgm:pt>
    <dgm:pt modelId="{522E8BAF-9C1B-4B33-8575-C42B86879AE8}" type="sibTrans" cxnId="{CF4A73AD-73C1-4B0C-9164-3FFD20A6A523}">
      <dgm:prSet/>
      <dgm:spPr/>
      <dgm:t>
        <a:bodyPr/>
        <a:lstStyle/>
        <a:p>
          <a:endParaRPr lang="zh-TW" altLang="en-US"/>
        </a:p>
      </dgm:t>
    </dgm:pt>
    <dgm:pt modelId="{7CAC5E5D-34B8-4B3A-9BE5-D553D85E9781}">
      <dgm:prSet phldrT="[文字]"/>
      <dgm:spPr/>
      <dgm:t>
        <a:bodyPr/>
        <a:lstStyle/>
        <a:p>
          <a:r>
            <a:rPr lang="en-US" altLang="zh-TW" b="1" dirty="0" smtClean="0"/>
            <a:t>finance</a:t>
          </a:r>
          <a:endParaRPr lang="zh-TW" altLang="en-US" b="1" dirty="0"/>
        </a:p>
      </dgm:t>
    </dgm:pt>
    <dgm:pt modelId="{2D5DB191-9686-4545-9644-C586BFD581B6}" type="parTrans" cxnId="{2A53261D-513E-410D-970F-48E4FFA96841}">
      <dgm:prSet/>
      <dgm:spPr/>
      <dgm:t>
        <a:bodyPr/>
        <a:lstStyle/>
        <a:p>
          <a:endParaRPr lang="zh-TW" altLang="en-US"/>
        </a:p>
      </dgm:t>
    </dgm:pt>
    <dgm:pt modelId="{2AD64638-D76D-4B13-84CA-6CCC6133EA9E}" type="sibTrans" cxnId="{2A53261D-513E-410D-970F-48E4FFA96841}">
      <dgm:prSet/>
      <dgm:spPr/>
      <dgm:t>
        <a:bodyPr/>
        <a:lstStyle/>
        <a:p>
          <a:endParaRPr lang="zh-TW" altLang="en-US"/>
        </a:p>
      </dgm:t>
    </dgm:pt>
    <dgm:pt modelId="{0264F093-12B8-4ACF-AD06-275F4D3EF316}">
      <dgm:prSet phldrT="[文字]"/>
      <dgm:spPr/>
      <dgm:t>
        <a:bodyPr/>
        <a:lstStyle/>
        <a:p>
          <a:r>
            <a:rPr lang="en-US" altLang="zh-TW" b="1" dirty="0" smtClean="0"/>
            <a:t>Research and development</a:t>
          </a:r>
          <a:endParaRPr lang="zh-TW" altLang="en-US" b="1" dirty="0"/>
        </a:p>
      </dgm:t>
    </dgm:pt>
    <dgm:pt modelId="{4A2E6994-8969-4F53-9906-D7646B67EA59}" type="parTrans" cxnId="{52B3E996-A2EA-4498-9B53-09E79E4375A6}">
      <dgm:prSet/>
      <dgm:spPr/>
      <dgm:t>
        <a:bodyPr/>
        <a:lstStyle/>
        <a:p>
          <a:endParaRPr lang="zh-TW" altLang="en-US"/>
        </a:p>
      </dgm:t>
    </dgm:pt>
    <dgm:pt modelId="{E9C54E24-BB83-42BD-B366-40182A391907}" type="sibTrans" cxnId="{52B3E996-A2EA-4498-9B53-09E79E4375A6}">
      <dgm:prSet/>
      <dgm:spPr/>
      <dgm:t>
        <a:bodyPr/>
        <a:lstStyle/>
        <a:p>
          <a:endParaRPr lang="zh-TW" altLang="en-US"/>
        </a:p>
      </dgm:t>
    </dgm:pt>
    <dgm:pt modelId="{53B7863D-E0D2-40FB-8A76-CBA169C49639}">
      <dgm:prSet phldrT="[文字]"/>
      <dgm:spPr/>
      <dgm:t>
        <a:bodyPr/>
        <a:lstStyle/>
        <a:p>
          <a:r>
            <a:rPr lang="en-US" altLang="zh-TW" b="1" dirty="0" smtClean="0"/>
            <a:t>purchasing</a:t>
          </a:r>
          <a:endParaRPr lang="zh-TW" altLang="en-US" b="1" dirty="0"/>
        </a:p>
      </dgm:t>
    </dgm:pt>
    <dgm:pt modelId="{82BE4C32-0829-4B0D-89E1-B69B8EA5A65F}" type="parTrans" cxnId="{FE11CAE0-A839-4056-B3B9-461A9577BA9A}">
      <dgm:prSet/>
      <dgm:spPr/>
      <dgm:t>
        <a:bodyPr/>
        <a:lstStyle/>
        <a:p>
          <a:endParaRPr lang="zh-TW" altLang="en-US"/>
        </a:p>
      </dgm:t>
    </dgm:pt>
    <dgm:pt modelId="{2C3AB8BD-D966-449F-A460-4F92F41E3E6E}" type="sibTrans" cxnId="{FE11CAE0-A839-4056-B3B9-461A9577BA9A}">
      <dgm:prSet/>
      <dgm:spPr/>
      <dgm:t>
        <a:bodyPr/>
        <a:lstStyle/>
        <a:p>
          <a:endParaRPr lang="zh-TW" altLang="en-US"/>
        </a:p>
      </dgm:t>
    </dgm:pt>
    <dgm:pt modelId="{03F89276-58D8-4F12-8F6B-E70595129309}">
      <dgm:prSet phldrT="[文字]"/>
      <dgm:spPr/>
      <dgm:t>
        <a:bodyPr/>
        <a:lstStyle/>
        <a:p>
          <a:r>
            <a:rPr lang="en-US" altLang="zh-TW" b="1" dirty="0" smtClean="0"/>
            <a:t>operations</a:t>
          </a:r>
          <a:endParaRPr lang="zh-TW" altLang="en-US" b="1" dirty="0"/>
        </a:p>
      </dgm:t>
    </dgm:pt>
    <dgm:pt modelId="{155E1BFC-F07B-4A5E-80E8-3A06BD11E19E}" type="parTrans" cxnId="{02603B42-1E75-46E0-954C-C3BACFAB681C}">
      <dgm:prSet/>
      <dgm:spPr/>
      <dgm:t>
        <a:bodyPr/>
        <a:lstStyle/>
        <a:p>
          <a:endParaRPr lang="zh-TW" altLang="en-US"/>
        </a:p>
      </dgm:t>
    </dgm:pt>
    <dgm:pt modelId="{037CC959-7E0C-4F11-995D-B5588F2FA57C}" type="sibTrans" cxnId="{02603B42-1E75-46E0-954C-C3BACFAB681C}">
      <dgm:prSet/>
      <dgm:spPr/>
      <dgm:t>
        <a:bodyPr/>
        <a:lstStyle/>
        <a:p>
          <a:endParaRPr lang="zh-TW" altLang="en-US"/>
        </a:p>
      </dgm:t>
    </dgm:pt>
    <dgm:pt modelId="{ED1DADA9-441F-4254-8F67-11662BE5FEE8}">
      <dgm:prSet phldrT="[文字]"/>
      <dgm:spPr/>
      <dgm:t>
        <a:bodyPr/>
        <a:lstStyle/>
        <a:p>
          <a:r>
            <a:rPr lang="en-US" altLang="zh-TW" b="1" dirty="0" smtClean="0"/>
            <a:t>accounting</a:t>
          </a:r>
          <a:endParaRPr lang="zh-TW" altLang="en-US" b="1" dirty="0"/>
        </a:p>
      </dgm:t>
    </dgm:pt>
    <dgm:pt modelId="{56A85F2B-C5C0-4474-AF77-781F6EE8808C}" type="parTrans" cxnId="{10C8FD27-2E6D-482C-AEA5-AD49409906F1}">
      <dgm:prSet/>
      <dgm:spPr/>
      <dgm:t>
        <a:bodyPr/>
        <a:lstStyle/>
        <a:p>
          <a:endParaRPr lang="zh-TW" altLang="en-US"/>
        </a:p>
      </dgm:t>
    </dgm:pt>
    <dgm:pt modelId="{FCF14004-B69A-4EFD-A5DB-4CE05BBD2DEA}" type="sibTrans" cxnId="{10C8FD27-2E6D-482C-AEA5-AD49409906F1}">
      <dgm:prSet/>
      <dgm:spPr/>
      <dgm:t>
        <a:bodyPr/>
        <a:lstStyle/>
        <a:p>
          <a:endParaRPr lang="zh-TW" altLang="en-US"/>
        </a:p>
      </dgm:t>
    </dgm:pt>
    <dgm:pt modelId="{0FB5B98D-CB62-42B8-857F-4D11A858D4F9}" type="pres">
      <dgm:prSet presAssocID="{D7CA00B1-B04A-4D98-9538-DB3E42A7521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2F594A9B-AEE8-4BDB-96B1-7969C1FD0B99}" type="pres">
      <dgm:prSet presAssocID="{F01CDF0E-5DBA-4AB0-B481-2A5197480D1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zh-TW" altLang="en-US"/>
        </a:p>
      </dgm:t>
    </dgm:pt>
    <dgm:pt modelId="{3099FC93-A20B-4969-B4A1-97C72F0869EB}" type="pres">
      <dgm:prSet presAssocID="{FE63F681-66E8-41B4-8748-84D0E8EE53A0}" presName="Accent1" presStyleCnt="0"/>
      <dgm:spPr/>
    </dgm:pt>
    <dgm:pt modelId="{7F9856D0-CD1D-4ACE-9148-8DCA0EF88581}" type="pres">
      <dgm:prSet presAssocID="{FE63F681-66E8-41B4-8748-84D0E8EE53A0}" presName="Accent" presStyleLbl="bgShp" presStyleIdx="0" presStyleCnt="6"/>
      <dgm:spPr/>
    </dgm:pt>
    <dgm:pt modelId="{01450614-A781-44FA-B953-7A7FAB9372CE}" type="pres">
      <dgm:prSet presAssocID="{FE63F681-66E8-41B4-8748-84D0E8EE53A0}" presName="Child1" presStyleLbl="node1" presStyleIdx="0" presStyleCnt="6" custScaleX="114702" custScaleY="970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88B0DB-7B40-4C10-90D9-9928EDF839A4}" type="pres">
      <dgm:prSet presAssocID="{7CAC5E5D-34B8-4B3A-9BE5-D553D85E9781}" presName="Accent2" presStyleCnt="0"/>
      <dgm:spPr/>
    </dgm:pt>
    <dgm:pt modelId="{66437BFD-AAEA-41AE-8D1C-AF925F468F0E}" type="pres">
      <dgm:prSet presAssocID="{7CAC5E5D-34B8-4B3A-9BE5-D553D85E9781}" presName="Accent" presStyleLbl="bgShp" presStyleIdx="1" presStyleCnt="6"/>
      <dgm:spPr/>
    </dgm:pt>
    <dgm:pt modelId="{E9D070F2-1920-48AD-88E5-958523E0CCF0}" type="pres">
      <dgm:prSet presAssocID="{7CAC5E5D-34B8-4B3A-9BE5-D553D85E9781}" presName="Child2" presStyleLbl="node1" presStyleIdx="1" presStyleCnt="6" custScaleX="114702" custScaleY="97004" custLinFactNeighborX="13408" custLinFactNeighborY="-1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4EDC15-5364-4699-8932-37C0D912C808}" type="pres">
      <dgm:prSet presAssocID="{0264F093-12B8-4ACF-AD06-275F4D3EF316}" presName="Accent3" presStyleCnt="0"/>
      <dgm:spPr/>
    </dgm:pt>
    <dgm:pt modelId="{36C0C20A-0EFA-41E8-B6C5-EFF276F6794B}" type="pres">
      <dgm:prSet presAssocID="{0264F093-12B8-4ACF-AD06-275F4D3EF316}" presName="Accent" presStyleLbl="bgShp" presStyleIdx="2" presStyleCnt="6"/>
      <dgm:spPr/>
    </dgm:pt>
    <dgm:pt modelId="{F0620F1B-7451-4EF8-9F2A-C341DB2AD2B1}" type="pres">
      <dgm:prSet presAssocID="{0264F093-12B8-4ACF-AD06-275F4D3EF316}" presName="Child3" presStyleLbl="node1" presStyleIdx="2" presStyleCnt="6" custScaleX="114702" custScaleY="97004" custLinFactNeighborX="13408" custLinFactNeighborY="-1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72827A-2581-425A-B035-C6ED6297FBB9}" type="pres">
      <dgm:prSet presAssocID="{53B7863D-E0D2-40FB-8A76-CBA169C49639}" presName="Accent4" presStyleCnt="0"/>
      <dgm:spPr/>
    </dgm:pt>
    <dgm:pt modelId="{8D5ED966-C331-47E0-B84F-0AEBE32E8CB5}" type="pres">
      <dgm:prSet presAssocID="{53B7863D-E0D2-40FB-8A76-CBA169C49639}" presName="Accent" presStyleLbl="bgShp" presStyleIdx="3" presStyleCnt="6"/>
      <dgm:spPr/>
    </dgm:pt>
    <dgm:pt modelId="{C88FCDDA-CA5E-4AAB-BA02-1F86BB70EDF6}" type="pres">
      <dgm:prSet presAssocID="{53B7863D-E0D2-40FB-8A76-CBA169C49639}" presName="Child4" presStyleLbl="node1" presStyleIdx="3" presStyleCnt="6" custScaleX="114702" custScaleY="970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9B487A-EB56-4E4E-944E-3C5EFE509DCB}" type="pres">
      <dgm:prSet presAssocID="{03F89276-58D8-4F12-8F6B-E70595129309}" presName="Accent5" presStyleCnt="0"/>
      <dgm:spPr/>
    </dgm:pt>
    <dgm:pt modelId="{FC6A014C-E3D4-4AB5-A2FF-08BF61DFD110}" type="pres">
      <dgm:prSet presAssocID="{03F89276-58D8-4F12-8F6B-E70595129309}" presName="Accent" presStyleLbl="bgShp" presStyleIdx="4" presStyleCnt="6"/>
      <dgm:spPr/>
    </dgm:pt>
    <dgm:pt modelId="{0ADA9E7B-217A-4C4C-84E2-7CC2CD9D3E9A}" type="pres">
      <dgm:prSet presAssocID="{03F89276-58D8-4F12-8F6B-E70595129309}" presName="Child5" presStyleLbl="node1" presStyleIdx="4" presStyleCnt="6" custScaleX="114702" custScaleY="97004" custLinFactNeighborX="-10662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36AC8E-D16B-4D1B-8233-8743CB29A03B}" type="pres">
      <dgm:prSet presAssocID="{ED1DADA9-441F-4254-8F67-11662BE5FEE8}" presName="Accent6" presStyleCnt="0"/>
      <dgm:spPr/>
    </dgm:pt>
    <dgm:pt modelId="{0FD01731-61FE-4A18-B3AB-040E7677B518}" type="pres">
      <dgm:prSet presAssocID="{ED1DADA9-441F-4254-8F67-11662BE5FEE8}" presName="Accent" presStyleLbl="bgShp" presStyleIdx="5" presStyleCnt="6"/>
      <dgm:spPr/>
    </dgm:pt>
    <dgm:pt modelId="{DECDA880-05A3-4DCA-A3EF-EC6FF851EBD5}" type="pres">
      <dgm:prSet presAssocID="{ED1DADA9-441F-4254-8F67-11662BE5FEE8}" presName="Child6" presStyleLbl="node1" presStyleIdx="5" presStyleCnt="6" custScaleX="114702" custScaleY="97004" custLinFactNeighborX="-10662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1ECACDE-5968-4A32-8693-630001672DE5}" type="presOf" srcId="{FE63F681-66E8-41B4-8748-84D0E8EE53A0}" destId="{01450614-A781-44FA-B953-7A7FAB9372CE}" srcOrd="0" destOrd="0" presId="urn:microsoft.com/office/officeart/2011/layout/HexagonRadial#2"/>
    <dgm:cxn modelId="{52B3E996-A2EA-4498-9B53-09E79E4375A6}" srcId="{F01CDF0E-5DBA-4AB0-B481-2A5197480D11}" destId="{0264F093-12B8-4ACF-AD06-275F4D3EF316}" srcOrd="2" destOrd="0" parTransId="{4A2E6994-8969-4F53-9906-D7646B67EA59}" sibTransId="{E9C54E24-BB83-42BD-B366-40182A391907}"/>
    <dgm:cxn modelId="{CF4A73AD-73C1-4B0C-9164-3FFD20A6A523}" srcId="{F01CDF0E-5DBA-4AB0-B481-2A5197480D11}" destId="{FE63F681-66E8-41B4-8748-84D0E8EE53A0}" srcOrd="0" destOrd="0" parTransId="{1DEE9863-A99A-48D3-A4F5-FFF569EF7CE1}" sibTransId="{522E8BAF-9C1B-4B33-8575-C42B86879AE8}"/>
    <dgm:cxn modelId="{FE11CAE0-A839-4056-B3B9-461A9577BA9A}" srcId="{F01CDF0E-5DBA-4AB0-B481-2A5197480D11}" destId="{53B7863D-E0D2-40FB-8A76-CBA169C49639}" srcOrd="3" destOrd="0" parTransId="{82BE4C32-0829-4B0D-89E1-B69B8EA5A65F}" sibTransId="{2C3AB8BD-D966-449F-A460-4F92F41E3E6E}"/>
    <dgm:cxn modelId="{53D44ABB-661C-40F6-8761-9CB5657F6C49}" type="presOf" srcId="{0264F093-12B8-4ACF-AD06-275F4D3EF316}" destId="{F0620F1B-7451-4EF8-9F2A-C341DB2AD2B1}" srcOrd="0" destOrd="0" presId="urn:microsoft.com/office/officeart/2011/layout/HexagonRadial#2"/>
    <dgm:cxn modelId="{9B3280E6-2CD4-4695-AE61-539EBFC9DFC4}" type="presOf" srcId="{03F89276-58D8-4F12-8F6B-E70595129309}" destId="{0ADA9E7B-217A-4C4C-84E2-7CC2CD9D3E9A}" srcOrd="0" destOrd="0" presId="urn:microsoft.com/office/officeart/2011/layout/HexagonRadial#2"/>
    <dgm:cxn modelId="{F39A92FE-F4EB-4516-B553-1FA71605EEC8}" type="presOf" srcId="{D7CA00B1-B04A-4D98-9538-DB3E42A75217}" destId="{0FB5B98D-CB62-42B8-857F-4D11A858D4F9}" srcOrd="0" destOrd="0" presId="urn:microsoft.com/office/officeart/2011/layout/HexagonRadial#2"/>
    <dgm:cxn modelId="{32F8A68A-0DD8-4E7B-AF4F-CF3C20DADC86}" type="presOf" srcId="{ED1DADA9-441F-4254-8F67-11662BE5FEE8}" destId="{DECDA880-05A3-4DCA-A3EF-EC6FF851EBD5}" srcOrd="0" destOrd="0" presId="urn:microsoft.com/office/officeart/2011/layout/HexagonRadial#2"/>
    <dgm:cxn modelId="{02603B42-1E75-46E0-954C-C3BACFAB681C}" srcId="{F01CDF0E-5DBA-4AB0-B481-2A5197480D11}" destId="{03F89276-58D8-4F12-8F6B-E70595129309}" srcOrd="4" destOrd="0" parTransId="{155E1BFC-F07B-4A5E-80E8-3A06BD11E19E}" sibTransId="{037CC959-7E0C-4F11-995D-B5588F2FA57C}"/>
    <dgm:cxn modelId="{F972A321-BAFD-4EAC-90DF-48BDD84FFD81}" type="presOf" srcId="{7CAC5E5D-34B8-4B3A-9BE5-D553D85E9781}" destId="{E9D070F2-1920-48AD-88E5-958523E0CCF0}" srcOrd="0" destOrd="0" presId="urn:microsoft.com/office/officeart/2011/layout/HexagonRadial#2"/>
    <dgm:cxn modelId="{B7A93FCD-5889-4E2D-B1E3-CF31F915D3C7}" type="presOf" srcId="{53B7863D-E0D2-40FB-8A76-CBA169C49639}" destId="{C88FCDDA-CA5E-4AAB-BA02-1F86BB70EDF6}" srcOrd="0" destOrd="0" presId="urn:microsoft.com/office/officeart/2011/layout/HexagonRadial#2"/>
    <dgm:cxn modelId="{5C9869BC-AB0C-4713-9FC9-DE901723CA7D}" srcId="{D7CA00B1-B04A-4D98-9538-DB3E42A75217}" destId="{F01CDF0E-5DBA-4AB0-B481-2A5197480D11}" srcOrd="0" destOrd="0" parTransId="{3A99C3C1-681A-4175-98DE-BC0086A74B63}" sibTransId="{C3C718B8-7339-4267-A598-0D2356B6B9C0}"/>
    <dgm:cxn modelId="{73310474-E58B-47CF-92EF-1CAC46EEBC5C}" type="presOf" srcId="{F01CDF0E-5DBA-4AB0-B481-2A5197480D11}" destId="{2F594A9B-AEE8-4BDB-96B1-7969C1FD0B99}" srcOrd="0" destOrd="0" presId="urn:microsoft.com/office/officeart/2011/layout/HexagonRadial#2"/>
    <dgm:cxn modelId="{10C8FD27-2E6D-482C-AEA5-AD49409906F1}" srcId="{F01CDF0E-5DBA-4AB0-B481-2A5197480D11}" destId="{ED1DADA9-441F-4254-8F67-11662BE5FEE8}" srcOrd="5" destOrd="0" parTransId="{56A85F2B-C5C0-4474-AF77-781F6EE8808C}" sibTransId="{FCF14004-B69A-4EFD-A5DB-4CE05BBD2DEA}"/>
    <dgm:cxn modelId="{2A53261D-513E-410D-970F-48E4FFA96841}" srcId="{F01CDF0E-5DBA-4AB0-B481-2A5197480D11}" destId="{7CAC5E5D-34B8-4B3A-9BE5-D553D85E9781}" srcOrd="1" destOrd="0" parTransId="{2D5DB191-9686-4545-9644-C586BFD581B6}" sibTransId="{2AD64638-D76D-4B13-84CA-6CCC6133EA9E}"/>
    <dgm:cxn modelId="{AFA50CBD-76D0-4B25-9EB7-73EBFC279330}" type="presParOf" srcId="{0FB5B98D-CB62-42B8-857F-4D11A858D4F9}" destId="{2F594A9B-AEE8-4BDB-96B1-7969C1FD0B99}" srcOrd="0" destOrd="0" presId="urn:microsoft.com/office/officeart/2011/layout/HexagonRadial#2"/>
    <dgm:cxn modelId="{64F844F7-59E8-4645-8414-B59234C7F208}" type="presParOf" srcId="{0FB5B98D-CB62-42B8-857F-4D11A858D4F9}" destId="{3099FC93-A20B-4969-B4A1-97C72F0869EB}" srcOrd="1" destOrd="0" presId="urn:microsoft.com/office/officeart/2011/layout/HexagonRadial#2"/>
    <dgm:cxn modelId="{90F0D23E-3E55-425F-92E5-7B6842E3DCD3}" type="presParOf" srcId="{3099FC93-A20B-4969-B4A1-97C72F0869EB}" destId="{7F9856D0-CD1D-4ACE-9148-8DCA0EF88581}" srcOrd="0" destOrd="0" presId="urn:microsoft.com/office/officeart/2011/layout/HexagonRadial#2"/>
    <dgm:cxn modelId="{DA799A3C-6C97-41DE-9921-FA462237C558}" type="presParOf" srcId="{0FB5B98D-CB62-42B8-857F-4D11A858D4F9}" destId="{01450614-A781-44FA-B953-7A7FAB9372CE}" srcOrd="2" destOrd="0" presId="urn:microsoft.com/office/officeart/2011/layout/HexagonRadial#2"/>
    <dgm:cxn modelId="{B72E8D03-FB79-44C7-8372-223BACE04CD0}" type="presParOf" srcId="{0FB5B98D-CB62-42B8-857F-4D11A858D4F9}" destId="{FF88B0DB-7B40-4C10-90D9-9928EDF839A4}" srcOrd="3" destOrd="0" presId="urn:microsoft.com/office/officeart/2011/layout/HexagonRadial#2"/>
    <dgm:cxn modelId="{06EBD1D3-1B91-489A-A689-AEF04C099324}" type="presParOf" srcId="{FF88B0DB-7B40-4C10-90D9-9928EDF839A4}" destId="{66437BFD-AAEA-41AE-8D1C-AF925F468F0E}" srcOrd="0" destOrd="0" presId="urn:microsoft.com/office/officeart/2011/layout/HexagonRadial#2"/>
    <dgm:cxn modelId="{385BDCC1-58AE-4A0E-A3B6-5CD79B86CC58}" type="presParOf" srcId="{0FB5B98D-CB62-42B8-857F-4D11A858D4F9}" destId="{E9D070F2-1920-48AD-88E5-958523E0CCF0}" srcOrd="4" destOrd="0" presId="urn:microsoft.com/office/officeart/2011/layout/HexagonRadial#2"/>
    <dgm:cxn modelId="{1B306DAF-FB52-4C94-A72D-489E97E3E6E0}" type="presParOf" srcId="{0FB5B98D-CB62-42B8-857F-4D11A858D4F9}" destId="{014EDC15-5364-4699-8932-37C0D912C808}" srcOrd="5" destOrd="0" presId="urn:microsoft.com/office/officeart/2011/layout/HexagonRadial#2"/>
    <dgm:cxn modelId="{69E9B4A2-E2BF-49D9-8F53-624A57535D82}" type="presParOf" srcId="{014EDC15-5364-4699-8932-37C0D912C808}" destId="{36C0C20A-0EFA-41E8-B6C5-EFF276F6794B}" srcOrd="0" destOrd="0" presId="urn:microsoft.com/office/officeart/2011/layout/HexagonRadial#2"/>
    <dgm:cxn modelId="{AF2483F9-7CA3-4599-B187-6DA6746D68AB}" type="presParOf" srcId="{0FB5B98D-CB62-42B8-857F-4D11A858D4F9}" destId="{F0620F1B-7451-4EF8-9F2A-C341DB2AD2B1}" srcOrd="6" destOrd="0" presId="urn:microsoft.com/office/officeart/2011/layout/HexagonRadial#2"/>
    <dgm:cxn modelId="{76D7952C-E21E-437A-B843-5C0B8307027F}" type="presParOf" srcId="{0FB5B98D-CB62-42B8-857F-4D11A858D4F9}" destId="{0872827A-2581-425A-B035-C6ED6297FBB9}" srcOrd="7" destOrd="0" presId="urn:microsoft.com/office/officeart/2011/layout/HexagonRadial#2"/>
    <dgm:cxn modelId="{11F0698C-DB2D-4786-922B-0AA6D1EB4596}" type="presParOf" srcId="{0872827A-2581-425A-B035-C6ED6297FBB9}" destId="{8D5ED966-C331-47E0-B84F-0AEBE32E8CB5}" srcOrd="0" destOrd="0" presId="urn:microsoft.com/office/officeart/2011/layout/HexagonRadial#2"/>
    <dgm:cxn modelId="{8C42889A-C40E-4717-BBBB-772083A08956}" type="presParOf" srcId="{0FB5B98D-CB62-42B8-857F-4D11A858D4F9}" destId="{C88FCDDA-CA5E-4AAB-BA02-1F86BB70EDF6}" srcOrd="8" destOrd="0" presId="urn:microsoft.com/office/officeart/2011/layout/HexagonRadial#2"/>
    <dgm:cxn modelId="{EC480D7C-2F2D-492F-B216-6FE213178A3C}" type="presParOf" srcId="{0FB5B98D-CB62-42B8-857F-4D11A858D4F9}" destId="{069B487A-EB56-4E4E-944E-3C5EFE509DCB}" srcOrd="9" destOrd="0" presId="urn:microsoft.com/office/officeart/2011/layout/HexagonRadial#2"/>
    <dgm:cxn modelId="{619C3C6F-823B-4C6E-AD1D-9DFDDCF93D5B}" type="presParOf" srcId="{069B487A-EB56-4E4E-944E-3C5EFE509DCB}" destId="{FC6A014C-E3D4-4AB5-A2FF-08BF61DFD110}" srcOrd="0" destOrd="0" presId="urn:microsoft.com/office/officeart/2011/layout/HexagonRadial#2"/>
    <dgm:cxn modelId="{E71817FA-1B09-488E-A405-B80801C33807}" type="presParOf" srcId="{0FB5B98D-CB62-42B8-857F-4D11A858D4F9}" destId="{0ADA9E7B-217A-4C4C-84E2-7CC2CD9D3E9A}" srcOrd="10" destOrd="0" presId="urn:microsoft.com/office/officeart/2011/layout/HexagonRadial#2"/>
    <dgm:cxn modelId="{C0C2D03A-DE0D-4371-A5E3-1453467718E4}" type="presParOf" srcId="{0FB5B98D-CB62-42B8-857F-4D11A858D4F9}" destId="{A536AC8E-D16B-4D1B-8233-8743CB29A03B}" srcOrd="11" destOrd="0" presId="urn:microsoft.com/office/officeart/2011/layout/HexagonRadial#2"/>
    <dgm:cxn modelId="{97898330-95A8-485F-AB75-94550EE87C9D}" type="presParOf" srcId="{A536AC8E-D16B-4D1B-8233-8743CB29A03B}" destId="{0FD01731-61FE-4A18-B3AB-040E7677B518}" srcOrd="0" destOrd="0" presId="urn:microsoft.com/office/officeart/2011/layout/HexagonRadial#2"/>
    <dgm:cxn modelId="{57E18FB0-000A-44E9-B60A-D82D5C855AAD}" type="presParOf" srcId="{0FB5B98D-CB62-42B8-857F-4D11A858D4F9}" destId="{DECDA880-05A3-4DCA-A3EF-EC6FF851EBD5}" srcOrd="12" destOrd="0" presId="urn:microsoft.com/office/officeart/2011/layout/HexagonRadial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A41677-4AFB-4D5F-8418-636132D80281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30A4B71-9A32-46F0-B9CF-1628980E6AD5}">
      <dgm:prSet phldrT="[文字]"/>
      <dgm:spPr/>
      <dgm:t>
        <a:bodyPr/>
        <a:lstStyle/>
        <a:p>
          <a:r>
            <a:rPr lang="en-US" altLang="zh-TW" dirty="0" smtClean="0"/>
            <a:t>Consumer markets</a:t>
          </a:r>
          <a:endParaRPr lang="zh-TW" altLang="en-US" dirty="0"/>
        </a:p>
      </dgm:t>
    </dgm:pt>
    <dgm:pt modelId="{E1CB2F37-1F22-4E99-B41A-67163F91E3E6}" type="parTrans" cxnId="{BD6C9741-7882-433C-857F-F40D26F66DFD}">
      <dgm:prSet/>
      <dgm:spPr/>
      <dgm:t>
        <a:bodyPr/>
        <a:lstStyle/>
        <a:p>
          <a:endParaRPr lang="zh-TW" altLang="en-US"/>
        </a:p>
      </dgm:t>
    </dgm:pt>
    <dgm:pt modelId="{9BD68F7C-90FB-4ABD-B30D-370B20A75E3A}" type="sibTrans" cxnId="{BD6C9741-7882-433C-857F-F40D26F66DFD}">
      <dgm:prSet/>
      <dgm:spPr/>
      <dgm:t>
        <a:bodyPr/>
        <a:lstStyle/>
        <a:p>
          <a:endParaRPr lang="zh-TW" altLang="en-US"/>
        </a:p>
      </dgm:t>
    </dgm:pt>
    <dgm:pt modelId="{13561E9D-9EB6-4D15-B2B6-05FF238DA7EC}">
      <dgm:prSet phldrT="[文字]"/>
      <dgm:spPr/>
      <dgm:t>
        <a:bodyPr/>
        <a:lstStyle/>
        <a:p>
          <a:r>
            <a:rPr lang="en-US" altLang="zh-TW" dirty="0" smtClean="0"/>
            <a:t>Business markets</a:t>
          </a:r>
          <a:endParaRPr lang="zh-TW" altLang="en-US" dirty="0"/>
        </a:p>
      </dgm:t>
    </dgm:pt>
    <dgm:pt modelId="{F8D0E96A-F7FB-4DC4-95EA-62700C891C5C}" type="parTrans" cxnId="{2814F95D-864B-4566-A094-E5AE2AD2CC11}">
      <dgm:prSet/>
      <dgm:spPr/>
      <dgm:t>
        <a:bodyPr/>
        <a:lstStyle/>
        <a:p>
          <a:endParaRPr lang="zh-TW" altLang="en-US"/>
        </a:p>
      </dgm:t>
    </dgm:pt>
    <dgm:pt modelId="{80366F02-81B0-483C-AF9F-700179D224F7}" type="sibTrans" cxnId="{2814F95D-864B-4566-A094-E5AE2AD2CC11}">
      <dgm:prSet/>
      <dgm:spPr/>
      <dgm:t>
        <a:bodyPr/>
        <a:lstStyle/>
        <a:p>
          <a:endParaRPr lang="zh-TW" altLang="en-US"/>
        </a:p>
      </dgm:t>
    </dgm:pt>
    <dgm:pt modelId="{FFE4D2C9-A6A8-43C9-A6D5-C7770C2448F7}">
      <dgm:prSet phldrT="[文字]"/>
      <dgm:spPr/>
      <dgm:t>
        <a:bodyPr/>
        <a:lstStyle/>
        <a:p>
          <a:r>
            <a:rPr lang="en-US" altLang="zh-TW" dirty="0" smtClean="0"/>
            <a:t>Reseller markets</a:t>
          </a:r>
          <a:endParaRPr lang="zh-TW" altLang="en-US" dirty="0"/>
        </a:p>
      </dgm:t>
    </dgm:pt>
    <dgm:pt modelId="{FCC2D980-2F38-4B74-BD78-D891CA23C698}" type="parTrans" cxnId="{0C2BC2EE-FB58-4269-8BB8-2BC3B6402E21}">
      <dgm:prSet/>
      <dgm:spPr/>
      <dgm:t>
        <a:bodyPr/>
        <a:lstStyle/>
        <a:p>
          <a:endParaRPr lang="zh-TW" altLang="en-US"/>
        </a:p>
      </dgm:t>
    </dgm:pt>
    <dgm:pt modelId="{C7D3B235-5C73-4D4C-A39F-D68435A93166}" type="sibTrans" cxnId="{0C2BC2EE-FB58-4269-8BB8-2BC3B6402E21}">
      <dgm:prSet/>
      <dgm:spPr/>
      <dgm:t>
        <a:bodyPr/>
        <a:lstStyle/>
        <a:p>
          <a:endParaRPr lang="zh-TW" altLang="en-US"/>
        </a:p>
      </dgm:t>
    </dgm:pt>
    <dgm:pt modelId="{A01861BF-2DC6-480E-A452-DD7082A88E93}">
      <dgm:prSet phldrT="[文字]"/>
      <dgm:spPr/>
      <dgm:t>
        <a:bodyPr/>
        <a:lstStyle/>
        <a:p>
          <a:r>
            <a:rPr lang="en-US" altLang="zh-TW" dirty="0" smtClean="0"/>
            <a:t>Government markets</a:t>
          </a:r>
          <a:endParaRPr lang="zh-TW" altLang="en-US" dirty="0"/>
        </a:p>
      </dgm:t>
    </dgm:pt>
    <dgm:pt modelId="{86520DF5-E897-4340-945D-CFC1C98B2767}" type="parTrans" cxnId="{12D6A8FC-FDBD-4CF5-AFBE-F50B849EFA40}">
      <dgm:prSet/>
      <dgm:spPr/>
      <dgm:t>
        <a:bodyPr/>
        <a:lstStyle/>
        <a:p>
          <a:endParaRPr lang="zh-TW" altLang="en-US"/>
        </a:p>
      </dgm:t>
    </dgm:pt>
    <dgm:pt modelId="{ECED84A5-6381-45DB-9CE5-7EFCAA44FDCA}" type="sibTrans" cxnId="{12D6A8FC-FDBD-4CF5-AFBE-F50B849EFA40}">
      <dgm:prSet/>
      <dgm:spPr/>
      <dgm:t>
        <a:bodyPr/>
        <a:lstStyle/>
        <a:p>
          <a:endParaRPr lang="zh-TW" altLang="en-US"/>
        </a:p>
      </dgm:t>
    </dgm:pt>
    <dgm:pt modelId="{8824819A-8733-45B9-85EB-69D12FA95453}">
      <dgm:prSet phldrT="[文字]"/>
      <dgm:spPr/>
      <dgm:t>
        <a:bodyPr/>
        <a:lstStyle/>
        <a:p>
          <a:r>
            <a:rPr lang="en-US" altLang="zh-TW" dirty="0" smtClean="0"/>
            <a:t>International markets</a:t>
          </a:r>
          <a:endParaRPr lang="zh-TW" altLang="en-US" dirty="0"/>
        </a:p>
      </dgm:t>
    </dgm:pt>
    <dgm:pt modelId="{D5233EA8-165B-430B-B6C8-7FF8855F3DDC}" type="parTrans" cxnId="{E2CF33C2-41DC-4CF8-A346-84BDA7E6077B}">
      <dgm:prSet/>
      <dgm:spPr/>
      <dgm:t>
        <a:bodyPr/>
        <a:lstStyle/>
        <a:p>
          <a:endParaRPr lang="zh-TW" altLang="en-US"/>
        </a:p>
      </dgm:t>
    </dgm:pt>
    <dgm:pt modelId="{C9BF0E68-6B93-4B39-B093-370BD0BDD752}" type="sibTrans" cxnId="{E2CF33C2-41DC-4CF8-A346-84BDA7E6077B}">
      <dgm:prSet/>
      <dgm:spPr/>
      <dgm:t>
        <a:bodyPr/>
        <a:lstStyle/>
        <a:p>
          <a:endParaRPr lang="zh-TW" altLang="en-US"/>
        </a:p>
      </dgm:t>
    </dgm:pt>
    <dgm:pt modelId="{F8EE881D-8683-4DA5-B011-9CA498CC365C}" type="pres">
      <dgm:prSet presAssocID="{BFA41677-4AFB-4D5F-8418-636132D8028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229ACF2-B478-4D1D-99CB-8520F015C1DE}" type="pres">
      <dgm:prSet presAssocID="{330A4B71-9A32-46F0-B9CF-1628980E6AD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363715-7CBD-4593-8169-FCE0CA885F2D}" type="pres">
      <dgm:prSet presAssocID="{330A4B71-9A32-46F0-B9CF-1628980E6AD5}" presName="spNode" presStyleCnt="0"/>
      <dgm:spPr/>
    </dgm:pt>
    <dgm:pt modelId="{DC8F31E7-9B13-4820-9B40-E84F780AFB4A}" type="pres">
      <dgm:prSet presAssocID="{9BD68F7C-90FB-4ABD-B30D-370B20A75E3A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2BDC6A5E-61C7-41C8-AF61-5DCB2C10A68C}" type="pres">
      <dgm:prSet presAssocID="{13561E9D-9EB6-4D15-B2B6-05FF238DA7E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669655-1B95-4BB3-8ADF-3B6D7E76A61E}" type="pres">
      <dgm:prSet presAssocID="{13561E9D-9EB6-4D15-B2B6-05FF238DA7EC}" presName="spNode" presStyleCnt="0"/>
      <dgm:spPr/>
    </dgm:pt>
    <dgm:pt modelId="{E9CF59D7-C056-401E-9C18-F1836AC0C102}" type="pres">
      <dgm:prSet presAssocID="{80366F02-81B0-483C-AF9F-700179D224F7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E22722BA-8227-4A0C-B255-2926F5930A46}" type="pres">
      <dgm:prSet presAssocID="{FFE4D2C9-A6A8-43C9-A6D5-C7770C2448F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CCA2B6-C0C2-4D72-B34B-020802D878C0}" type="pres">
      <dgm:prSet presAssocID="{FFE4D2C9-A6A8-43C9-A6D5-C7770C2448F7}" presName="spNode" presStyleCnt="0"/>
      <dgm:spPr/>
    </dgm:pt>
    <dgm:pt modelId="{E09FF405-4F6D-4074-8FCE-8DBF5A95BA12}" type="pres">
      <dgm:prSet presAssocID="{C7D3B235-5C73-4D4C-A39F-D68435A93166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C34D6248-10DD-40E3-A22D-CBCC35087F82}" type="pres">
      <dgm:prSet presAssocID="{A01861BF-2DC6-480E-A452-DD7082A88E9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9EF04D-258E-4464-B2F3-C756C83F28E4}" type="pres">
      <dgm:prSet presAssocID="{A01861BF-2DC6-480E-A452-DD7082A88E93}" presName="spNode" presStyleCnt="0"/>
      <dgm:spPr/>
    </dgm:pt>
    <dgm:pt modelId="{5CBB719A-DA44-4DA0-900B-66EBB0DE6F89}" type="pres">
      <dgm:prSet presAssocID="{ECED84A5-6381-45DB-9CE5-7EFCAA44FDCA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7CB9D840-BB9A-4454-89E5-D3AD86249A88}" type="pres">
      <dgm:prSet presAssocID="{8824819A-8733-45B9-85EB-69D12FA9545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ABF050-B908-4850-B30F-988632BEF3D2}" type="pres">
      <dgm:prSet presAssocID="{8824819A-8733-45B9-85EB-69D12FA95453}" presName="spNode" presStyleCnt="0"/>
      <dgm:spPr/>
    </dgm:pt>
    <dgm:pt modelId="{D693C395-2156-4F37-B216-00AE49ADA2B5}" type="pres">
      <dgm:prSet presAssocID="{C9BF0E68-6B93-4B39-B093-370BD0BDD752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149B47C6-1938-4CE3-A1A1-9B0F23F6CF7D}" type="presOf" srcId="{FFE4D2C9-A6A8-43C9-A6D5-C7770C2448F7}" destId="{E22722BA-8227-4A0C-B255-2926F5930A46}" srcOrd="0" destOrd="0" presId="urn:microsoft.com/office/officeart/2005/8/layout/cycle6"/>
    <dgm:cxn modelId="{2814F95D-864B-4566-A094-E5AE2AD2CC11}" srcId="{BFA41677-4AFB-4D5F-8418-636132D80281}" destId="{13561E9D-9EB6-4D15-B2B6-05FF238DA7EC}" srcOrd="1" destOrd="0" parTransId="{F8D0E96A-F7FB-4DC4-95EA-62700C891C5C}" sibTransId="{80366F02-81B0-483C-AF9F-700179D224F7}"/>
    <dgm:cxn modelId="{283BF2E8-80A5-4057-AACA-292549ED4BCC}" type="presOf" srcId="{C9BF0E68-6B93-4B39-B093-370BD0BDD752}" destId="{D693C395-2156-4F37-B216-00AE49ADA2B5}" srcOrd="0" destOrd="0" presId="urn:microsoft.com/office/officeart/2005/8/layout/cycle6"/>
    <dgm:cxn modelId="{D91B3CD2-9F91-4874-8C98-B9A3A485119D}" type="presOf" srcId="{BFA41677-4AFB-4D5F-8418-636132D80281}" destId="{F8EE881D-8683-4DA5-B011-9CA498CC365C}" srcOrd="0" destOrd="0" presId="urn:microsoft.com/office/officeart/2005/8/layout/cycle6"/>
    <dgm:cxn modelId="{0C2BC2EE-FB58-4269-8BB8-2BC3B6402E21}" srcId="{BFA41677-4AFB-4D5F-8418-636132D80281}" destId="{FFE4D2C9-A6A8-43C9-A6D5-C7770C2448F7}" srcOrd="2" destOrd="0" parTransId="{FCC2D980-2F38-4B74-BD78-D891CA23C698}" sibTransId="{C7D3B235-5C73-4D4C-A39F-D68435A93166}"/>
    <dgm:cxn modelId="{3C35AF1C-5A7B-4303-AA0C-3E1E2AE9EF1E}" type="presOf" srcId="{8824819A-8733-45B9-85EB-69D12FA95453}" destId="{7CB9D840-BB9A-4454-89E5-D3AD86249A88}" srcOrd="0" destOrd="0" presId="urn:microsoft.com/office/officeart/2005/8/layout/cycle6"/>
    <dgm:cxn modelId="{1026F735-1FCD-4B67-95E9-A7DC08AA2DBD}" type="presOf" srcId="{C7D3B235-5C73-4D4C-A39F-D68435A93166}" destId="{E09FF405-4F6D-4074-8FCE-8DBF5A95BA12}" srcOrd="0" destOrd="0" presId="urn:microsoft.com/office/officeart/2005/8/layout/cycle6"/>
    <dgm:cxn modelId="{DF7B6C67-7889-4B6E-BE6A-5987DB96C232}" type="presOf" srcId="{13561E9D-9EB6-4D15-B2B6-05FF238DA7EC}" destId="{2BDC6A5E-61C7-41C8-AF61-5DCB2C10A68C}" srcOrd="0" destOrd="0" presId="urn:microsoft.com/office/officeart/2005/8/layout/cycle6"/>
    <dgm:cxn modelId="{E2CF33C2-41DC-4CF8-A346-84BDA7E6077B}" srcId="{BFA41677-4AFB-4D5F-8418-636132D80281}" destId="{8824819A-8733-45B9-85EB-69D12FA95453}" srcOrd="4" destOrd="0" parTransId="{D5233EA8-165B-430B-B6C8-7FF8855F3DDC}" sibTransId="{C9BF0E68-6B93-4B39-B093-370BD0BDD752}"/>
    <dgm:cxn modelId="{BD6C9741-7882-433C-857F-F40D26F66DFD}" srcId="{BFA41677-4AFB-4D5F-8418-636132D80281}" destId="{330A4B71-9A32-46F0-B9CF-1628980E6AD5}" srcOrd="0" destOrd="0" parTransId="{E1CB2F37-1F22-4E99-B41A-67163F91E3E6}" sibTransId="{9BD68F7C-90FB-4ABD-B30D-370B20A75E3A}"/>
    <dgm:cxn modelId="{4FE6EF7B-02B5-43AE-B515-1E21F2CEF567}" type="presOf" srcId="{330A4B71-9A32-46F0-B9CF-1628980E6AD5}" destId="{9229ACF2-B478-4D1D-99CB-8520F015C1DE}" srcOrd="0" destOrd="0" presId="urn:microsoft.com/office/officeart/2005/8/layout/cycle6"/>
    <dgm:cxn modelId="{730903B3-5AD2-49A4-93D6-847A5051D7E3}" type="presOf" srcId="{80366F02-81B0-483C-AF9F-700179D224F7}" destId="{E9CF59D7-C056-401E-9C18-F1836AC0C102}" srcOrd="0" destOrd="0" presId="urn:microsoft.com/office/officeart/2005/8/layout/cycle6"/>
    <dgm:cxn modelId="{12D6A8FC-FDBD-4CF5-AFBE-F50B849EFA40}" srcId="{BFA41677-4AFB-4D5F-8418-636132D80281}" destId="{A01861BF-2DC6-480E-A452-DD7082A88E93}" srcOrd="3" destOrd="0" parTransId="{86520DF5-E897-4340-945D-CFC1C98B2767}" sibTransId="{ECED84A5-6381-45DB-9CE5-7EFCAA44FDCA}"/>
    <dgm:cxn modelId="{B1E9ABFE-3E2F-4BE9-B56C-53FF9B95408D}" type="presOf" srcId="{ECED84A5-6381-45DB-9CE5-7EFCAA44FDCA}" destId="{5CBB719A-DA44-4DA0-900B-66EBB0DE6F89}" srcOrd="0" destOrd="0" presId="urn:microsoft.com/office/officeart/2005/8/layout/cycle6"/>
    <dgm:cxn modelId="{EDCBED00-D214-49F3-86D0-5FD320262121}" type="presOf" srcId="{A01861BF-2DC6-480E-A452-DD7082A88E93}" destId="{C34D6248-10DD-40E3-A22D-CBCC35087F82}" srcOrd="0" destOrd="0" presId="urn:microsoft.com/office/officeart/2005/8/layout/cycle6"/>
    <dgm:cxn modelId="{3DB7CBCB-1234-4E0C-B920-7F911AF966AE}" type="presOf" srcId="{9BD68F7C-90FB-4ABD-B30D-370B20A75E3A}" destId="{DC8F31E7-9B13-4820-9B40-E84F780AFB4A}" srcOrd="0" destOrd="0" presId="urn:microsoft.com/office/officeart/2005/8/layout/cycle6"/>
    <dgm:cxn modelId="{EA1D4030-2752-4422-A4F5-5DA067880F49}" type="presParOf" srcId="{F8EE881D-8683-4DA5-B011-9CA498CC365C}" destId="{9229ACF2-B478-4D1D-99CB-8520F015C1DE}" srcOrd="0" destOrd="0" presId="urn:microsoft.com/office/officeart/2005/8/layout/cycle6"/>
    <dgm:cxn modelId="{5D2C6B91-ED8A-4A9E-A96E-9D0875EBDB78}" type="presParOf" srcId="{F8EE881D-8683-4DA5-B011-9CA498CC365C}" destId="{D9363715-7CBD-4593-8169-FCE0CA885F2D}" srcOrd="1" destOrd="0" presId="urn:microsoft.com/office/officeart/2005/8/layout/cycle6"/>
    <dgm:cxn modelId="{3A173EB3-73DB-40EF-BDFE-77AFB7CC3F6D}" type="presParOf" srcId="{F8EE881D-8683-4DA5-B011-9CA498CC365C}" destId="{DC8F31E7-9B13-4820-9B40-E84F780AFB4A}" srcOrd="2" destOrd="0" presId="urn:microsoft.com/office/officeart/2005/8/layout/cycle6"/>
    <dgm:cxn modelId="{FB6D53D2-6A77-4649-8AC5-5157EF6D0445}" type="presParOf" srcId="{F8EE881D-8683-4DA5-B011-9CA498CC365C}" destId="{2BDC6A5E-61C7-41C8-AF61-5DCB2C10A68C}" srcOrd="3" destOrd="0" presId="urn:microsoft.com/office/officeart/2005/8/layout/cycle6"/>
    <dgm:cxn modelId="{CCAC1BBD-001C-4B59-AAA4-A536850D3F8B}" type="presParOf" srcId="{F8EE881D-8683-4DA5-B011-9CA498CC365C}" destId="{0D669655-1B95-4BB3-8ADF-3B6D7E76A61E}" srcOrd="4" destOrd="0" presId="urn:microsoft.com/office/officeart/2005/8/layout/cycle6"/>
    <dgm:cxn modelId="{D4969144-A709-4F8B-A0D3-7F6E6E82EF29}" type="presParOf" srcId="{F8EE881D-8683-4DA5-B011-9CA498CC365C}" destId="{E9CF59D7-C056-401E-9C18-F1836AC0C102}" srcOrd="5" destOrd="0" presId="urn:microsoft.com/office/officeart/2005/8/layout/cycle6"/>
    <dgm:cxn modelId="{8B1843F3-C477-4086-837C-3B23F0DF552B}" type="presParOf" srcId="{F8EE881D-8683-4DA5-B011-9CA498CC365C}" destId="{E22722BA-8227-4A0C-B255-2926F5930A46}" srcOrd="6" destOrd="0" presId="urn:microsoft.com/office/officeart/2005/8/layout/cycle6"/>
    <dgm:cxn modelId="{50E9D4AA-3637-4B3C-97EF-A511C7A5FBB1}" type="presParOf" srcId="{F8EE881D-8683-4DA5-B011-9CA498CC365C}" destId="{80CCA2B6-C0C2-4D72-B34B-020802D878C0}" srcOrd="7" destOrd="0" presId="urn:microsoft.com/office/officeart/2005/8/layout/cycle6"/>
    <dgm:cxn modelId="{CA81E399-4F45-4CD3-ACBD-3C0537A9996E}" type="presParOf" srcId="{F8EE881D-8683-4DA5-B011-9CA498CC365C}" destId="{E09FF405-4F6D-4074-8FCE-8DBF5A95BA12}" srcOrd="8" destOrd="0" presId="urn:microsoft.com/office/officeart/2005/8/layout/cycle6"/>
    <dgm:cxn modelId="{36E6F0EE-50B4-4924-911E-64FF0D4C95A3}" type="presParOf" srcId="{F8EE881D-8683-4DA5-B011-9CA498CC365C}" destId="{C34D6248-10DD-40E3-A22D-CBCC35087F82}" srcOrd="9" destOrd="0" presId="urn:microsoft.com/office/officeart/2005/8/layout/cycle6"/>
    <dgm:cxn modelId="{3819B243-D3F5-4153-BF00-D41D8F6828EA}" type="presParOf" srcId="{F8EE881D-8683-4DA5-B011-9CA498CC365C}" destId="{C79EF04D-258E-4464-B2F3-C756C83F28E4}" srcOrd="10" destOrd="0" presId="urn:microsoft.com/office/officeart/2005/8/layout/cycle6"/>
    <dgm:cxn modelId="{8A33F043-7A73-4D6C-8FCC-0926163C9C3C}" type="presParOf" srcId="{F8EE881D-8683-4DA5-B011-9CA498CC365C}" destId="{5CBB719A-DA44-4DA0-900B-66EBB0DE6F89}" srcOrd="11" destOrd="0" presId="urn:microsoft.com/office/officeart/2005/8/layout/cycle6"/>
    <dgm:cxn modelId="{CEEFD4F2-46A8-4714-9D58-46C83BC0DF65}" type="presParOf" srcId="{F8EE881D-8683-4DA5-B011-9CA498CC365C}" destId="{7CB9D840-BB9A-4454-89E5-D3AD86249A88}" srcOrd="12" destOrd="0" presId="urn:microsoft.com/office/officeart/2005/8/layout/cycle6"/>
    <dgm:cxn modelId="{6F22D407-EC97-4F3B-939B-7BE2D2874618}" type="presParOf" srcId="{F8EE881D-8683-4DA5-B011-9CA498CC365C}" destId="{16ABF050-B908-4850-B30F-988632BEF3D2}" srcOrd="13" destOrd="0" presId="urn:microsoft.com/office/officeart/2005/8/layout/cycle6"/>
    <dgm:cxn modelId="{EE2677F7-2467-4658-B4E2-02CCC81768E2}" type="presParOf" srcId="{F8EE881D-8683-4DA5-B011-9CA498CC365C}" destId="{D693C395-2156-4F37-B216-00AE49ADA2B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F77119-F3CB-4EFD-8CFE-30F6FFD04590}" type="doc">
      <dgm:prSet loTypeId="urn:microsoft.com/office/officeart/2005/8/layout/rings+Icon#2" loCatId="relationship" qsTypeId="urn:microsoft.com/office/officeart/2005/8/quickstyle/3d2" qsCatId="3D" csTypeId="urn:microsoft.com/office/officeart/2005/8/colors/colorful5" csCatId="colorful" phldr="1"/>
      <dgm:spPr/>
    </dgm:pt>
    <dgm:pt modelId="{D41B2F86-1998-4CE3-B3DD-0E9E711CF598}">
      <dgm:prSet phldrT="[文字]"/>
      <dgm:spPr/>
      <dgm:t>
        <a:bodyPr/>
        <a:lstStyle/>
        <a:p>
          <a:r>
            <a:rPr lang="en-US" altLang="zh-TW" dirty="0" smtClean="0"/>
            <a:t>Baby boomers</a:t>
          </a:r>
          <a:endParaRPr lang="zh-TW" altLang="en-US" dirty="0"/>
        </a:p>
      </dgm:t>
    </dgm:pt>
    <dgm:pt modelId="{54701C51-E80D-4B8C-9F84-3268E0C58555}" type="parTrans" cxnId="{0F5C2BDD-1DF9-4FB6-A987-10183AE39371}">
      <dgm:prSet/>
      <dgm:spPr/>
      <dgm:t>
        <a:bodyPr/>
        <a:lstStyle/>
        <a:p>
          <a:endParaRPr lang="zh-TW" altLang="en-US"/>
        </a:p>
      </dgm:t>
    </dgm:pt>
    <dgm:pt modelId="{5BD18DF0-E690-4849-9F6F-3D5730673A38}" type="sibTrans" cxnId="{0F5C2BDD-1DF9-4FB6-A987-10183AE39371}">
      <dgm:prSet/>
      <dgm:spPr/>
      <dgm:t>
        <a:bodyPr/>
        <a:lstStyle/>
        <a:p>
          <a:endParaRPr lang="zh-TW" altLang="en-US"/>
        </a:p>
      </dgm:t>
    </dgm:pt>
    <dgm:pt modelId="{10AC892D-C6FA-4002-A5EE-A674FDB23EA4}">
      <dgm:prSet phldrT="[文字]"/>
      <dgm:spPr/>
      <dgm:t>
        <a:bodyPr/>
        <a:lstStyle/>
        <a:p>
          <a:r>
            <a:rPr lang="en-US" altLang="zh-TW" dirty="0" smtClean="0"/>
            <a:t>Generation Y</a:t>
          </a:r>
          <a:endParaRPr lang="zh-TW" altLang="en-US" dirty="0"/>
        </a:p>
      </dgm:t>
    </dgm:pt>
    <dgm:pt modelId="{C820B353-DC26-4FF2-A6F3-4C43717D9CC3}" type="parTrans" cxnId="{32F30A21-F60C-460F-BE9B-C32CF34CE06B}">
      <dgm:prSet/>
      <dgm:spPr/>
      <dgm:t>
        <a:bodyPr/>
        <a:lstStyle/>
        <a:p>
          <a:endParaRPr lang="zh-TW" altLang="en-US"/>
        </a:p>
      </dgm:t>
    </dgm:pt>
    <dgm:pt modelId="{7FAE8046-6E23-4454-9BA2-BE5EC6A6A983}" type="sibTrans" cxnId="{32F30A21-F60C-460F-BE9B-C32CF34CE06B}">
      <dgm:prSet/>
      <dgm:spPr/>
      <dgm:t>
        <a:bodyPr/>
        <a:lstStyle/>
        <a:p>
          <a:endParaRPr lang="zh-TW" altLang="en-US"/>
        </a:p>
      </dgm:t>
    </dgm:pt>
    <dgm:pt modelId="{3199F206-7B29-43A2-AA10-222C3A1D9C92}">
      <dgm:prSet phldrT="[文字]"/>
      <dgm:spPr/>
      <dgm:t>
        <a:bodyPr/>
        <a:lstStyle/>
        <a:p>
          <a:r>
            <a:rPr lang="en-US" altLang="zh-TW" dirty="0" smtClean="0"/>
            <a:t>Generation X</a:t>
          </a:r>
          <a:endParaRPr lang="zh-TW" altLang="en-US" dirty="0"/>
        </a:p>
      </dgm:t>
    </dgm:pt>
    <dgm:pt modelId="{63811A7D-8FF4-4ECB-8103-E00B658B7874}" type="parTrans" cxnId="{C0320C03-F597-4576-8FE3-32818042FECA}">
      <dgm:prSet/>
      <dgm:spPr/>
      <dgm:t>
        <a:bodyPr/>
        <a:lstStyle/>
        <a:p>
          <a:endParaRPr lang="zh-TW" altLang="en-US"/>
        </a:p>
      </dgm:t>
    </dgm:pt>
    <dgm:pt modelId="{ED12193D-51C5-4258-9DCC-37CD20BAF5FB}" type="sibTrans" cxnId="{C0320C03-F597-4576-8FE3-32818042FECA}">
      <dgm:prSet/>
      <dgm:spPr/>
      <dgm:t>
        <a:bodyPr/>
        <a:lstStyle/>
        <a:p>
          <a:endParaRPr lang="zh-TW" altLang="en-US"/>
        </a:p>
      </dgm:t>
    </dgm:pt>
    <dgm:pt modelId="{123A16B9-5ADF-4070-B8C3-6D89D3A22DCA}" type="pres">
      <dgm:prSet presAssocID="{93F77119-F3CB-4EFD-8CFE-30F6FFD04590}" presName="Name0" presStyleCnt="0">
        <dgm:presLayoutVars>
          <dgm:chMax val="7"/>
          <dgm:dir/>
          <dgm:resizeHandles val="exact"/>
        </dgm:presLayoutVars>
      </dgm:prSet>
      <dgm:spPr/>
    </dgm:pt>
    <dgm:pt modelId="{921775F0-5A1E-4A4B-9D8A-9B695DF20A28}" type="pres">
      <dgm:prSet presAssocID="{93F77119-F3CB-4EFD-8CFE-30F6FFD04590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508705-4A82-4D01-BD64-436D1A9D8B3A}" type="pres">
      <dgm:prSet presAssocID="{93F77119-F3CB-4EFD-8CFE-30F6FFD04590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2B5318-A8C5-4D68-8BC2-86EF3F7C19F6}" type="pres">
      <dgm:prSet presAssocID="{93F77119-F3CB-4EFD-8CFE-30F6FFD04590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2F30A21-F60C-460F-BE9B-C32CF34CE06B}" srcId="{93F77119-F3CB-4EFD-8CFE-30F6FFD04590}" destId="{10AC892D-C6FA-4002-A5EE-A674FDB23EA4}" srcOrd="1" destOrd="0" parTransId="{C820B353-DC26-4FF2-A6F3-4C43717D9CC3}" sibTransId="{7FAE8046-6E23-4454-9BA2-BE5EC6A6A983}"/>
    <dgm:cxn modelId="{C0320C03-F597-4576-8FE3-32818042FECA}" srcId="{93F77119-F3CB-4EFD-8CFE-30F6FFD04590}" destId="{3199F206-7B29-43A2-AA10-222C3A1D9C92}" srcOrd="2" destOrd="0" parTransId="{63811A7D-8FF4-4ECB-8103-E00B658B7874}" sibTransId="{ED12193D-51C5-4258-9DCC-37CD20BAF5FB}"/>
    <dgm:cxn modelId="{0073B97A-6CAD-4A05-884F-CA2CFBE0B1E6}" type="presOf" srcId="{D41B2F86-1998-4CE3-B3DD-0E9E711CF598}" destId="{921775F0-5A1E-4A4B-9D8A-9B695DF20A28}" srcOrd="0" destOrd="0" presId="urn:microsoft.com/office/officeart/2005/8/layout/rings+Icon#2"/>
    <dgm:cxn modelId="{F0387B96-7EAE-4505-A64F-362536199A35}" type="presOf" srcId="{10AC892D-C6FA-4002-A5EE-A674FDB23EA4}" destId="{70508705-4A82-4D01-BD64-436D1A9D8B3A}" srcOrd="0" destOrd="0" presId="urn:microsoft.com/office/officeart/2005/8/layout/rings+Icon#2"/>
    <dgm:cxn modelId="{3E49A85E-7B30-45FB-8604-FEE47540104A}" type="presOf" srcId="{3199F206-7B29-43A2-AA10-222C3A1D9C92}" destId="{7D2B5318-A8C5-4D68-8BC2-86EF3F7C19F6}" srcOrd="0" destOrd="0" presId="urn:microsoft.com/office/officeart/2005/8/layout/rings+Icon#2"/>
    <dgm:cxn modelId="{0F5C2BDD-1DF9-4FB6-A987-10183AE39371}" srcId="{93F77119-F3CB-4EFD-8CFE-30F6FFD04590}" destId="{D41B2F86-1998-4CE3-B3DD-0E9E711CF598}" srcOrd="0" destOrd="0" parTransId="{54701C51-E80D-4B8C-9F84-3268E0C58555}" sibTransId="{5BD18DF0-E690-4849-9F6F-3D5730673A38}"/>
    <dgm:cxn modelId="{2AD10569-A8B1-4ED8-96D0-DFA911A9174A}" type="presOf" srcId="{93F77119-F3CB-4EFD-8CFE-30F6FFD04590}" destId="{123A16B9-5ADF-4070-B8C3-6D89D3A22DCA}" srcOrd="0" destOrd="0" presId="urn:microsoft.com/office/officeart/2005/8/layout/rings+Icon#2"/>
    <dgm:cxn modelId="{39451434-B4DF-4A05-A3F8-3FE6849F8985}" type="presParOf" srcId="{123A16B9-5ADF-4070-B8C3-6D89D3A22DCA}" destId="{921775F0-5A1E-4A4B-9D8A-9B695DF20A28}" srcOrd="0" destOrd="0" presId="urn:microsoft.com/office/officeart/2005/8/layout/rings+Icon#2"/>
    <dgm:cxn modelId="{C989A4AA-FD06-4B74-8D6F-2ADF5FDBF676}" type="presParOf" srcId="{123A16B9-5ADF-4070-B8C3-6D89D3A22DCA}" destId="{70508705-4A82-4D01-BD64-436D1A9D8B3A}" srcOrd="1" destOrd="0" presId="urn:microsoft.com/office/officeart/2005/8/layout/rings+Icon#2"/>
    <dgm:cxn modelId="{1286F061-30CC-4016-8549-8B4E520DD92C}" type="presParOf" srcId="{123A16B9-5ADF-4070-B8C3-6D89D3A22DCA}" destId="{7D2B5318-A8C5-4D68-8BC2-86EF3F7C19F6}" srcOrd="2" destOrd="0" presId="urn:microsoft.com/office/officeart/2005/8/layout/rings+Icon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585FD-5CAF-44B7-B981-AA82528370FF}">
      <dsp:nvSpPr>
        <dsp:cNvPr id="0" name=""/>
        <dsp:cNvSpPr/>
      </dsp:nvSpPr>
      <dsp:spPr>
        <a:xfrm>
          <a:off x="6061" y="47950"/>
          <a:ext cx="2478762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b="1" kern="1200" dirty="0" smtClean="0"/>
            <a:t>Marketing Environment</a:t>
          </a:r>
          <a:endParaRPr lang="zh-TW" altLang="en-US" sz="1700" b="1" kern="1200" dirty="0"/>
        </a:p>
      </dsp:txBody>
      <dsp:txXfrm>
        <a:off x="6061" y="47950"/>
        <a:ext cx="2478762" cy="489600"/>
      </dsp:txXfrm>
    </dsp:sp>
    <dsp:sp modelId="{E3107A16-280B-41BC-9B2C-7F3615BBC720}">
      <dsp:nvSpPr>
        <dsp:cNvPr id="0" name=""/>
        <dsp:cNvSpPr/>
      </dsp:nvSpPr>
      <dsp:spPr>
        <a:xfrm>
          <a:off x="6061" y="537550"/>
          <a:ext cx="2478762" cy="46402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200" kern="1200" dirty="0" smtClean="0"/>
            <a:t>It is the actors and forces outside marketing that affect marketing management’s ability to build and maintain successful relationships with target customers.</a:t>
          </a:r>
          <a:endParaRPr lang="zh-TW" altLang="en-US" sz="2200" kern="1200" dirty="0"/>
        </a:p>
      </dsp:txBody>
      <dsp:txXfrm>
        <a:off x="6061" y="537550"/>
        <a:ext cx="2478762" cy="4640250"/>
      </dsp:txXfrm>
    </dsp:sp>
    <dsp:sp modelId="{54FA6152-5261-4897-B594-2C2566315511}">
      <dsp:nvSpPr>
        <dsp:cNvPr id="0" name=""/>
        <dsp:cNvSpPr/>
      </dsp:nvSpPr>
      <dsp:spPr>
        <a:xfrm>
          <a:off x="2831850" y="47950"/>
          <a:ext cx="2478762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Microenvironment</a:t>
          </a:r>
          <a:endParaRPr lang="zh-TW" altLang="en-US" sz="1700" kern="1200" dirty="0"/>
        </a:p>
      </dsp:txBody>
      <dsp:txXfrm>
        <a:off x="2831850" y="47950"/>
        <a:ext cx="2478762" cy="489600"/>
      </dsp:txXfrm>
    </dsp:sp>
    <dsp:sp modelId="{B6B53D5E-1F4F-48A8-8F27-AC29F7D15A06}">
      <dsp:nvSpPr>
        <dsp:cNvPr id="0" name=""/>
        <dsp:cNvSpPr/>
      </dsp:nvSpPr>
      <dsp:spPr>
        <a:xfrm>
          <a:off x="2831850" y="537550"/>
          <a:ext cx="2478762" cy="46402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200" kern="1200" dirty="0" smtClean="0"/>
            <a:t>It consists of the actors close to the company that affect its ability to serve its customers, the company, suppliers, marketing intermediaries, customer markets, competitors, and publics.</a:t>
          </a:r>
          <a:endParaRPr lang="zh-TW" altLang="en-US" sz="2200" kern="1200" dirty="0"/>
        </a:p>
      </dsp:txBody>
      <dsp:txXfrm>
        <a:off x="2831850" y="537550"/>
        <a:ext cx="2478762" cy="4640250"/>
      </dsp:txXfrm>
    </dsp:sp>
    <dsp:sp modelId="{00BD6C10-9BDB-47E0-A4B0-96898469FDF3}">
      <dsp:nvSpPr>
        <dsp:cNvPr id="0" name=""/>
        <dsp:cNvSpPr/>
      </dsp:nvSpPr>
      <dsp:spPr>
        <a:xfrm>
          <a:off x="5698973" y="45453"/>
          <a:ext cx="2587803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b="1" kern="1200" dirty="0" err="1" smtClean="0"/>
            <a:t>Macroenvironment</a:t>
          </a:r>
          <a:endParaRPr lang="zh-TW" altLang="en-US" sz="1700" b="1" kern="1200" dirty="0"/>
        </a:p>
      </dsp:txBody>
      <dsp:txXfrm>
        <a:off x="5698973" y="45453"/>
        <a:ext cx="2587803" cy="489600"/>
      </dsp:txXfrm>
    </dsp:sp>
    <dsp:sp modelId="{3D45CF03-F170-4D13-A721-1868B2F16E02}">
      <dsp:nvSpPr>
        <dsp:cNvPr id="0" name=""/>
        <dsp:cNvSpPr/>
      </dsp:nvSpPr>
      <dsp:spPr>
        <a:xfrm>
          <a:off x="5657640" y="537550"/>
          <a:ext cx="2699570" cy="46402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200" kern="1200" dirty="0" smtClean="0"/>
            <a:t>The </a:t>
          </a:r>
          <a:r>
            <a:rPr lang="en-US" altLang="en-US" sz="2200" kern="1200" dirty="0" err="1" smtClean="0"/>
            <a:t>macroenvironment</a:t>
          </a:r>
          <a:r>
            <a:rPr lang="en-US" altLang="en-US" sz="2200" kern="1200" dirty="0" smtClean="0"/>
            <a:t> consists of the larger societal forces that affect the microenvironment—demographic, economic, natural, technological, political, and cultural forces. </a:t>
          </a:r>
          <a:endParaRPr lang="zh-TW" altLang="en-US" sz="2200" kern="1200" dirty="0"/>
        </a:p>
      </dsp:txBody>
      <dsp:txXfrm>
        <a:off x="5657640" y="537550"/>
        <a:ext cx="2699570" cy="4640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94A9B-AEE8-4BDB-96B1-7969C1FD0B99}">
      <dsp:nvSpPr>
        <dsp:cNvPr id="0" name=""/>
        <dsp:cNvSpPr/>
      </dsp:nvSpPr>
      <dsp:spPr>
        <a:xfrm>
          <a:off x="2992140" y="1296716"/>
          <a:ext cx="1648183" cy="142574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b="1" kern="1200" dirty="0" smtClean="0"/>
            <a:t>Marketing management</a:t>
          </a:r>
          <a:endParaRPr lang="zh-TW" altLang="en-US" sz="1300" b="1" kern="1200" dirty="0"/>
        </a:p>
      </dsp:txBody>
      <dsp:txXfrm>
        <a:off x="3265267" y="1532982"/>
        <a:ext cx="1101929" cy="953213"/>
      </dsp:txXfrm>
    </dsp:sp>
    <dsp:sp modelId="{66437BFD-AAEA-41AE-8D1C-AF925F468F0E}">
      <dsp:nvSpPr>
        <dsp:cNvPr id="0" name=""/>
        <dsp:cNvSpPr/>
      </dsp:nvSpPr>
      <dsp:spPr>
        <a:xfrm>
          <a:off x="4024220" y="614593"/>
          <a:ext cx="621854" cy="53581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1450614-A781-44FA-B953-7A7FAB9372CE}">
      <dsp:nvSpPr>
        <dsp:cNvPr id="0" name=""/>
        <dsp:cNvSpPr/>
      </dsp:nvSpPr>
      <dsp:spPr>
        <a:xfrm>
          <a:off x="3044674" y="17504"/>
          <a:ext cx="1549250" cy="113348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b="1" kern="1200" dirty="0" smtClean="0"/>
            <a:t>Top management</a:t>
          </a:r>
          <a:endParaRPr lang="zh-TW" altLang="en-US" sz="1300" b="1" kern="1200" dirty="0"/>
        </a:p>
      </dsp:txBody>
      <dsp:txXfrm>
        <a:off x="3281724" y="190937"/>
        <a:ext cx="1075150" cy="786617"/>
      </dsp:txXfrm>
    </dsp:sp>
    <dsp:sp modelId="{36C0C20A-0EFA-41E8-B6C5-EFF276F6794B}">
      <dsp:nvSpPr>
        <dsp:cNvPr id="0" name=""/>
        <dsp:cNvSpPr/>
      </dsp:nvSpPr>
      <dsp:spPr>
        <a:xfrm>
          <a:off x="4749972" y="1616273"/>
          <a:ext cx="621854" cy="53581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9D070F2-1920-48AD-88E5-958523E0CCF0}">
      <dsp:nvSpPr>
        <dsp:cNvPr id="0" name=""/>
        <dsp:cNvSpPr/>
      </dsp:nvSpPr>
      <dsp:spPr>
        <a:xfrm>
          <a:off x="4464497" y="734592"/>
          <a:ext cx="1549250" cy="113348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b="1" kern="1200" dirty="0" smtClean="0"/>
            <a:t>finance</a:t>
          </a:r>
          <a:endParaRPr lang="zh-TW" altLang="en-US" sz="1300" b="1" kern="1200" dirty="0"/>
        </a:p>
      </dsp:txBody>
      <dsp:txXfrm>
        <a:off x="4701547" y="908025"/>
        <a:ext cx="1075150" cy="786617"/>
      </dsp:txXfrm>
    </dsp:sp>
    <dsp:sp modelId="{8D5ED966-C331-47E0-B84F-0AEBE32E8CB5}">
      <dsp:nvSpPr>
        <dsp:cNvPr id="0" name=""/>
        <dsp:cNvSpPr/>
      </dsp:nvSpPr>
      <dsp:spPr>
        <a:xfrm>
          <a:off x="4245818" y="2746980"/>
          <a:ext cx="621854" cy="53581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0620F1B-7451-4EF8-9F2A-C341DB2AD2B1}">
      <dsp:nvSpPr>
        <dsp:cNvPr id="0" name=""/>
        <dsp:cNvSpPr/>
      </dsp:nvSpPr>
      <dsp:spPr>
        <a:xfrm>
          <a:off x="4464497" y="2147474"/>
          <a:ext cx="1549250" cy="113348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/>
            <a:t>Research and development</a:t>
          </a:r>
          <a:endParaRPr lang="zh-TW" altLang="en-US" sz="1200" b="1" kern="1200" dirty="0"/>
        </a:p>
      </dsp:txBody>
      <dsp:txXfrm>
        <a:off x="4701547" y="2320907"/>
        <a:ext cx="1075150" cy="786617"/>
      </dsp:txXfrm>
    </dsp:sp>
    <dsp:sp modelId="{FC6A014C-E3D4-4AB5-A2FF-08BF61DFD110}">
      <dsp:nvSpPr>
        <dsp:cNvPr id="0" name=""/>
        <dsp:cNvSpPr/>
      </dsp:nvSpPr>
      <dsp:spPr>
        <a:xfrm>
          <a:off x="2995207" y="2864352"/>
          <a:ext cx="621854" cy="53581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88FCDDA-CA5E-4AAB-BA02-1F86BB70EDF6}">
      <dsp:nvSpPr>
        <dsp:cNvPr id="0" name=""/>
        <dsp:cNvSpPr/>
      </dsp:nvSpPr>
      <dsp:spPr>
        <a:xfrm>
          <a:off x="3044674" y="2868592"/>
          <a:ext cx="1549250" cy="113348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/>
            <a:t>purchasing</a:t>
          </a:r>
          <a:endParaRPr lang="zh-TW" altLang="en-US" sz="1200" b="1" kern="1200" dirty="0"/>
        </a:p>
      </dsp:txBody>
      <dsp:txXfrm>
        <a:off x="3281724" y="3042025"/>
        <a:ext cx="1075150" cy="786617"/>
      </dsp:txXfrm>
    </dsp:sp>
    <dsp:sp modelId="{0FD01731-61FE-4A18-B3AB-040E7677B518}">
      <dsp:nvSpPr>
        <dsp:cNvPr id="0" name=""/>
        <dsp:cNvSpPr/>
      </dsp:nvSpPr>
      <dsp:spPr>
        <a:xfrm>
          <a:off x="2257570" y="1863075"/>
          <a:ext cx="621854" cy="53581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ADA9E7B-217A-4C4C-84E2-7CC2CD9D3E9A}">
      <dsp:nvSpPr>
        <dsp:cNvPr id="0" name=""/>
        <dsp:cNvSpPr/>
      </dsp:nvSpPr>
      <dsp:spPr>
        <a:xfrm>
          <a:off x="1656189" y="2149891"/>
          <a:ext cx="1549250" cy="113348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5882677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7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7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/>
            <a:t>operations</a:t>
          </a:r>
          <a:endParaRPr lang="zh-TW" altLang="en-US" sz="1200" b="1" kern="1200" dirty="0"/>
        </a:p>
      </dsp:txBody>
      <dsp:txXfrm>
        <a:off x="1893239" y="2323324"/>
        <a:ext cx="1075150" cy="786617"/>
      </dsp:txXfrm>
    </dsp:sp>
    <dsp:sp modelId="{DECDA880-05A3-4DCA-A3EF-EC6FF851EBD5}">
      <dsp:nvSpPr>
        <dsp:cNvPr id="0" name=""/>
        <dsp:cNvSpPr/>
      </dsp:nvSpPr>
      <dsp:spPr>
        <a:xfrm>
          <a:off x="1656189" y="734597"/>
          <a:ext cx="1549250" cy="113348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/>
            <a:t>accounting</a:t>
          </a:r>
          <a:endParaRPr lang="zh-TW" altLang="en-US" sz="1200" b="1" kern="1200" dirty="0"/>
        </a:p>
      </dsp:txBody>
      <dsp:txXfrm>
        <a:off x="1893239" y="908030"/>
        <a:ext cx="1075150" cy="786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9ACF2-B478-4D1D-99CB-8520F015C1DE}">
      <dsp:nvSpPr>
        <dsp:cNvPr id="0" name=""/>
        <dsp:cNvSpPr/>
      </dsp:nvSpPr>
      <dsp:spPr>
        <a:xfrm>
          <a:off x="2578856" y="925"/>
          <a:ext cx="1395014" cy="906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Consumer markets</a:t>
          </a:r>
          <a:endParaRPr lang="zh-TW" altLang="en-US" sz="1700" kern="1200" dirty="0"/>
        </a:p>
      </dsp:txBody>
      <dsp:txXfrm>
        <a:off x="2623120" y="45189"/>
        <a:ext cx="1306486" cy="818231"/>
      </dsp:txXfrm>
    </dsp:sp>
    <dsp:sp modelId="{DC8F31E7-9B13-4820-9B40-E84F780AFB4A}">
      <dsp:nvSpPr>
        <dsp:cNvPr id="0" name=""/>
        <dsp:cNvSpPr/>
      </dsp:nvSpPr>
      <dsp:spPr>
        <a:xfrm>
          <a:off x="1463444" y="454305"/>
          <a:ext cx="3625838" cy="3625838"/>
        </a:xfrm>
        <a:custGeom>
          <a:avLst/>
          <a:gdLst/>
          <a:ahLst/>
          <a:cxnLst/>
          <a:rect l="0" t="0" r="0" b="0"/>
          <a:pathLst>
            <a:path>
              <a:moveTo>
                <a:pt x="2520026" y="143585"/>
              </a:moveTo>
              <a:arcTo wR="1812919" hR="1812919" stAng="17577411" swAng="196323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C6A5E-61C7-41C8-AF61-5DCB2C10A68C}">
      <dsp:nvSpPr>
        <dsp:cNvPr id="0" name=""/>
        <dsp:cNvSpPr/>
      </dsp:nvSpPr>
      <dsp:spPr>
        <a:xfrm>
          <a:off x="4303045" y="1253622"/>
          <a:ext cx="1395014" cy="906759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Business markets</a:t>
          </a:r>
          <a:endParaRPr lang="zh-TW" altLang="en-US" sz="1700" kern="1200" dirty="0"/>
        </a:p>
      </dsp:txBody>
      <dsp:txXfrm>
        <a:off x="4347309" y="1297886"/>
        <a:ext cx="1306486" cy="818231"/>
      </dsp:txXfrm>
    </dsp:sp>
    <dsp:sp modelId="{E9CF59D7-C056-401E-9C18-F1836AC0C102}">
      <dsp:nvSpPr>
        <dsp:cNvPr id="0" name=""/>
        <dsp:cNvSpPr/>
      </dsp:nvSpPr>
      <dsp:spPr>
        <a:xfrm>
          <a:off x="1463444" y="454305"/>
          <a:ext cx="3625838" cy="3625838"/>
        </a:xfrm>
        <a:custGeom>
          <a:avLst/>
          <a:gdLst/>
          <a:ahLst/>
          <a:cxnLst/>
          <a:rect l="0" t="0" r="0" b="0"/>
          <a:pathLst>
            <a:path>
              <a:moveTo>
                <a:pt x="3623334" y="1717671"/>
              </a:moveTo>
              <a:arcTo wR="1812919" hR="1812919" stAng="21419303" swAng="2197604"/>
            </a:path>
          </a:pathLst>
        </a:custGeom>
        <a:noFill/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722BA-8227-4A0C-B255-2926F5930A46}">
      <dsp:nvSpPr>
        <dsp:cNvPr id="0" name=""/>
        <dsp:cNvSpPr/>
      </dsp:nvSpPr>
      <dsp:spPr>
        <a:xfrm>
          <a:off x="3644464" y="3280527"/>
          <a:ext cx="1395014" cy="906759"/>
        </a:xfrm>
        <a:prstGeom prst="roundRec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Reseller markets</a:t>
          </a:r>
          <a:endParaRPr lang="zh-TW" altLang="en-US" sz="1700" kern="1200" dirty="0"/>
        </a:p>
      </dsp:txBody>
      <dsp:txXfrm>
        <a:off x="3688728" y="3324791"/>
        <a:ext cx="1306486" cy="818231"/>
      </dsp:txXfrm>
    </dsp:sp>
    <dsp:sp modelId="{E09FF405-4F6D-4074-8FCE-8DBF5A95BA12}">
      <dsp:nvSpPr>
        <dsp:cNvPr id="0" name=""/>
        <dsp:cNvSpPr/>
      </dsp:nvSpPr>
      <dsp:spPr>
        <a:xfrm>
          <a:off x="1463444" y="454305"/>
          <a:ext cx="3625838" cy="3625838"/>
        </a:xfrm>
        <a:custGeom>
          <a:avLst/>
          <a:gdLst/>
          <a:ahLst/>
          <a:cxnLst/>
          <a:rect l="0" t="0" r="0" b="0"/>
          <a:pathLst>
            <a:path>
              <a:moveTo>
                <a:pt x="2173807" y="3589555"/>
              </a:moveTo>
              <a:arcTo wR="1812919" hR="1812919" stAng="4711063" swAng="1377873"/>
            </a:path>
          </a:pathLst>
        </a:custGeom>
        <a:noFill/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D6248-10DD-40E3-A22D-CBCC35087F82}">
      <dsp:nvSpPr>
        <dsp:cNvPr id="0" name=""/>
        <dsp:cNvSpPr/>
      </dsp:nvSpPr>
      <dsp:spPr>
        <a:xfrm>
          <a:off x="1513249" y="3280527"/>
          <a:ext cx="1395014" cy="906759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Government markets</a:t>
          </a:r>
          <a:endParaRPr lang="zh-TW" altLang="en-US" sz="1700" kern="1200" dirty="0"/>
        </a:p>
      </dsp:txBody>
      <dsp:txXfrm>
        <a:off x="1557513" y="3324791"/>
        <a:ext cx="1306486" cy="818231"/>
      </dsp:txXfrm>
    </dsp:sp>
    <dsp:sp modelId="{5CBB719A-DA44-4DA0-900B-66EBB0DE6F89}">
      <dsp:nvSpPr>
        <dsp:cNvPr id="0" name=""/>
        <dsp:cNvSpPr/>
      </dsp:nvSpPr>
      <dsp:spPr>
        <a:xfrm>
          <a:off x="1463444" y="454305"/>
          <a:ext cx="3625838" cy="3625838"/>
        </a:xfrm>
        <a:custGeom>
          <a:avLst/>
          <a:gdLst/>
          <a:ahLst/>
          <a:cxnLst/>
          <a:rect l="0" t="0" r="0" b="0"/>
          <a:pathLst>
            <a:path>
              <a:moveTo>
                <a:pt x="303164" y="2816571"/>
              </a:moveTo>
              <a:arcTo wR="1812919" hR="1812919" stAng="8783093" swAng="2197604"/>
            </a:path>
          </a:pathLst>
        </a:custGeom>
        <a:noFill/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9D840-BB9A-4454-89E5-D3AD86249A88}">
      <dsp:nvSpPr>
        <dsp:cNvPr id="0" name=""/>
        <dsp:cNvSpPr/>
      </dsp:nvSpPr>
      <dsp:spPr>
        <a:xfrm>
          <a:off x="854668" y="1253622"/>
          <a:ext cx="1395014" cy="906759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International markets</a:t>
          </a:r>
          <a:endParaRPr lang="zh-TW" altLang="en-US" sz="1700" kern="1200" dirty="0"/>
        </a:p>
      </dsp:txBody>
      <dsp:txXfrm>
        <a:off x="898932" y="1297886"/>
        <a:ext cx="1306486" cy="818231"/>
      </dsp:txXfrm>
    </dsp:sp>
    <dsp:sp modelId="{D693C395-2156-4F37-B216-00AE49ADA2B5}">
      <dsp:nvSpPr>
        <dsp:cNvPr id="0" name=""/>
        <dsp:cNvSpPr/>
      </dsp:nvSpPr>
      <dsp:spPr>
        <a:xfrm>
          <a:off x="1463444" y="454305"/>
          <a:ext cx="3625838" cy="3625838"/>
        </a:xfrm>
        <a:custGeom>
          <a:avLst/>
          <a:gdLst/>
          <a:ahLst/>
          <a:cxnLst/>
          <a:rect l="0" t="0" r="0" b="0"/>
          <a:pathLst>
            <a:path>
              <a:moveTo>
                <a:pt x="315673" y="790700"/>
              </a:moveTo>
              <a:arcTo wR="1812919" hR="1812919" stAng="12859359" swAng="1963231"/>
            </a:path>
          </a:pathLst>
        </a:custGeom>
        <a:noFill/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775F0-5A1E-4A4B-9D8A-9B695DF20A28}">
      <dsp:nvSpPr>
        <dsp:cNvPr id="0" name=""/>
        <dsp:cNvSpPr/>
      </dsp:nvSpPr>
      <dsp:spPr>
        <a:xfrm>
          <a:off x="809863" y="0"/>
          <a:ext cx="2289505" cy="228947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Baby boomers</a:t>
          </a:r>
          <a:endParaRPr lang="zh-TW" altLang="en-US" sz="2400" kern="1200" dirty="0"/>
        </a:p>
      </dsp:txBody>
      <dsp:txXfrm>
        <a:off x="1145153" y="335285"/>
        <a:ext cx="1618925" cy="1618902"/>
      </dsp:txXfrm>
    </dsp:sp>
    <dsp:sp modelId="{70508705-4A82-4D01-BD64-436D1A9D8B3A}">
      <dsp:nvSpPr>
        <dsp:cNvPr id="0" name=""/>
        <dsp:cNvSpPr/>
      </dsp:nvSpPr>
      <dsp:spPr>
        <a:xfrm>
          <a:off x="1988291" y="1526951"/>
          <a:ext cx="2289505" cy="228947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Generation Y</a:t>
          </a:r>
          <a:endParaRPr lang="zh-TW" altLang="en-US" sz="2400" kern="1200" dirty="0"/>
        </a:p>
      </dsp:txBody>
      <dsp:txXfrm>
        <a:off x="2323581" y="1862236"/>
        <a:ext cx="1618925" cy="1618902"/>
      </dsp:txXfrm>
    </dsp:sp>
    <dsp:sp modelId="{7D2B5318-A8C5-4D68-8BC2-86EF3F7C19F6}">
      <dsp:nvSpPr>
        <dsp:cNvPr id="0" name=""/>
        <dsp:cNvSpPr/>
      </dsp:nvSpPr>
      <dsp:spPr>
        <a:xfrm>
          <a:off x="3165327" y="0"/>
          <a:ext cx="2289505" cy="228947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Generation X</a:t>
          </a:r>
          <a:endParaRPr lang="zh-TW" altLang="en-US" sz="2400" kern="1200" dirty="0"/>
        </a:p>
      </dsp:txBody>
      <dsp:txXfrm>
        <a:off x="3500617" y="335285"/>
        <a:ext cx="1618925" cy="1618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#2">
  <dgm:title val="六角放射狀"/>
  <dgm:desc val="用來顯示與中心概念或主題相關的連續流程。上限為 6 個階層 2 的圖形。 最適合用在少量文字的情況。 未使用的文字不會出現，但只要切換版面配置，仍然可以使用。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#2">
  <dgm:title val="互連式環形圖"/>
  <dgm:desc val="用來顯示重疊或交互關聯的想法或概念。前 7 行 [階層 1] 的文字會各對應到一個圓。未使用的文字不會出現，但只要切換版面配置，仍然可以使用。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17AEF-FE9E-432F-8F5E-238A34F420A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632F0-D7FB-46BA-8C5C-13A63AB6C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24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463550"/>
            <a:ext cx="5162550" cy="3873500"/>
          </a:xfrm>
          <a:ln cap="flat"/>
        </p:spPr>
      </p:sp>
    </p:spTree>
    <p:extLst>
      <p:ext uri="{BB962C8B-B14F-4D97-AF65-F5344CB8AC3E}">
        <p14:creationId xmlns:p14="http://schemas.microsoft.com/office/powerpoint/2010/main" val="3103532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463550"/>
            <a:ext cx="5162550" cy="3873500"/>
          </a:xfrm>
          <a:ln cap="flat"/>
        </p:spPr>
      </p:sp>
    </p:spTree>
    <p:extLst>
      <p:ext uri="{BB962C8B-B14F-4D97-AF65-F5344CB8AC3E}">
        <p14:creationId xmlns:p14="http://schemas.microsoft.com/office/powerpoint/2010/main" val="3667026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463550"/>
            <a:ext cx="5162550" cy="3873500"/>
          </a:xfrm>
          <a:ln cap="flat"/>
        </p:spPr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6200" y="2971800"/>
            <a:ext cx="6629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/>
          <a:lstStyle/>
          <a:p>
            <a:pPr>
              <a:spcAft>
                <a:spcPct val="50000"/>
              </a:spcAft>
            </a:pPr>
            <a:r>
              <a:rPr lang="en-US" altLang="en-US" sz="1600" b="1">
                <a:latin typeface="Arial" panose="020B0604020202020204" pitchFamily="34" charset="0"/>
              </a:rPr>
              <a:t>Microenvironmental Forces</a:t>
            </a:r>
            <a:endParaRPr lang="en-US" altLang="en-US" sz="1700" b="1"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spcAft>
                <a:spcPct val="50000"/>
              </a:spcAft>
            </a:pPr>
            <a:r>
              <a:rPr lang="en-US" altLang="en-US" sz="1400" b="1" i="1">
                <a:latin typeface="Arial" panose="020B0604020202020204" pitchFamily="34" charset="0"/>
              </a:rPr>
              <a:t>Suppliers</a:t>
            </a:r>
            <a:r>
              <a:rPr lang="en-US" altLang="en-US" sz="1400" b="1">
                <a:latin typeface="Arial" panose="020B0604020202020204" pitchFamily="34" charset="0"/>
              </a:rPr>
              <a:t>. Suppliers are the firms and persons that provide the resources </a:t>
            </a:r>
          </a:p>
          <a:p>
            <a:pPr>
              <a:lnSpc>
                <a:spcPct val="85000"/>
              </a:lnSpc>
              <a:spcAft>
                <a:spcPct val="50000"/>
              </a:spcAft>
            </a:pPr>
            <a:r>
              <a:rPr lang="en-US" altLang="en-US" sz="1400" b="1">
                <a:latin typeface="Arial" panose="020B0604020202020204" pitchFamily="34" charset="0"/>
              </a:rPr>
              <a:t>needed by the company and competitors to produce goods and services.</a:t>
            </a:r>
            <a:endParaRPr lang="en-US" altLang="en-US" sz="1400" b="1" i="1"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spcAft>
                <a:spcPct val="50000"/>
              </a:spcAft>
            </a:pPr>
            <a:r>
              <a:rPr lang="en-US" altLang="en-US" sz="1400" b="1" i="1">
                <a:latin typeface="Arial" panose="020B0604020202020204" pitchFamily="34" charset="0"/>
              </a:rPr>
              <a:t>Company</a:t>
            </a:r>
            <a:r>
              <a:rPr lang="en-US" altLang="en-US" sz="1400" b="1">
                <a:latin typeface="Arial" panose="020B0604020202020204" pitchFamily="34" charset="0"/>
              </a:rPr>
              <a:t>.  Marketing plans must accommodate the needs of other </a:t>
            </a:r>
          </a:p>
          <a:p>
            <a:pPr>
              <a:lnSpc>
                <a:spcPct val="85000"/>
              </a:lnSpc>
              <a:spcAft>
                <a:spcPct val="50000"/>
              </a:spcAft>
            </a:pPr>
            <a:r>
              <a:rPr lang="en-US" altLang="en-US" sz="1400" b="1">
                <a:latin typeface="Arial" panose="020B0604020202020204" pitchFamily="34" charset="0"/>
              </a:rPr>
              <a:t>functional areas of the firm to coordinate product/service delivery effectively </a:t>
            </a:r>
          </a:p>
          <a:p>
            <a:pPr>
              <a:lnSpc>
                <a:spcPct val="85000"/>
              </a:lnSpc>
              <a:spcAft>
                <a:spcPct val="50000"/>
              </a:spcAft>
            </a:pPr>
            <a:r>
              <a:rPr lang="en-US" altLang="en-US" sz="1400" b="1">
                <a:latin typeface="Arial" panose="020B0604020202020204" pitchFamily="34" charset="0"/>
              </a:rPr>
              <a:t>(See following CTR and notes.</a:t>
            </a:r>
          </a:p>
          <a:p>
            <a:pPr>
              <a:lnSpc>
                <a:spcPct val="85000"/>
              </a:lnSpc>
              <a:spcAft>
                <a:spcPct val="50000"/>
              </a:spcAft>
            </a:pPr>
            <a:r>
              <a:rPr lang="en-US" altLang="en-US" sz="1400" b="1" i="1">
                <a:latin typeface="Arial" panose="020B0604020202020204" pitchFamily="34" charset="0"/>
              </a:rPr>
              <a:t>Competitors</a:t>
            </a:r>
            <a:r>
              <a:rPr lang="en-US" altLang="en-US" sz="1400" b="1">
                <a:latin typeface="Arial" panose="020B0604020202020204" pitchFamily="34" charset="0"/>
              </a:rPr>
              <a:t>. Competitors are usually considered those companies also</a:t>
            </a:r>
          </a:p>
          <a:p>
            <a:pPr>
              <a:lnSpc>
                <a:spcPct val="85000"/>
              </a:lnSpc>
              <a:spcAft>
                <a:spcPct val="50000"/>
              </a:spcAft>
            </a:pPr>
            <a:r>
              <a:rPr lang="en-US" altLang="en-US" sz="1400" b="1">
                <a:latin typeface="Arial" panose="020B0604020202020204" pitchFamily="34" charset="0"/>
              </a:rPr>
              <a:t>serving a target market with similar products and services, although broader </a:t>
            </a:r>
          </a:p>
          <a:p>
            <a:pPr>
              <a:lnSpc>
                <a:spcPct val="85000"/>
              </a:lnSpc>
              <a:spcAft>
                <a:spcPct val="50000"/>
              </a:spcAft>
            </a:pPr>
            <a:r>
              <a:rPr lang="en-US" altLang="en-US" sz="1400" b="1">
                <a:latin typeface="Arial" panose="020B0604020202020204" pitchFamily="34" charset="0"/>
              </a:rPr>
              <a:t>definitions may apply.</a:t>
            </a:r>
          </a:p>
          <a:p>
            <a:pPr>
              <a:lnSpc>
                <a:spcPct val="85000"/>
              </a:lnSpc>
              <a:spcAft>
                <a:spcPct val="50000"/>
              </a:spcAft>
            </a:pPr>
            <a:r>
              <a:rPr lang="en-US" altLang="en-US" sz="1400" b="1" i="1">
                <a:latin typeface="Arial" panose="020B0604020202020204" pitchFamily="34" charset="0"/>
              </a:rPr>
              <a:t>Publics</a:t>
            </a:r>
            <a:r>
              <a:rPr lang="en-US" altLang="en-US" sz="1400" b="1">
                <a:latin typeface="Arial" panose="020B0604020202020204" pitchFamily="34" charset="0"/>
              </a:rPr>
              <a:t>. Publics consist of any group that perceives itself having an interest </a:t>
            </a:r>
          </a:p>
          <a:p>
            <a:pPr>
              <a:lnSpc>
                <a:spcPct val="85000"/>
              </a:lnSpc>
              <a:spcAft>
                <a:spcPct val="50000"/>
              </a:spcAft>
            </a:pPr>
            <a:r>
              <a:rPr lang="en-US" altLang="en-US" sz="1400" b="1">
                <a:latin typeface="Arial" panose="020B0604020202020204" pitchFamily="34" charset="0"/>
              </a:rPr>
              <a:t>in the actions of the firm.    Publics can have positive as well as negative</a:t>
            </a:r>
          </a:p>
          <a:p>
            <a:pPr>
              <a:lnSpc>
                <a:spcPct val="85000"/>
              </a:lnSpc>
              <a:spcAft>
                <a:spcPct val="50000"/>
              </a:spcAft>
            </a:pPr>
            <a:r>
              <a:rPr lang="en-US" altLang="en-US" sz="1400" b="1">
                <a:latin typeface="Arial" panose="020B0604020202020204" pitchFamily="34" charset="0"/>
              </a:rPr>
              <a:t> influences on the company's objectives.</a:t>
            </a:r>
          </a:p>
          <a:p>
            <a:pPr>
              <a:lnSpc>
                <a:spcPct val="85000"/>
              </a:lnSpc>
              <a:spcAft>
                <a:spcPct val="50000"/>
              </a:spcAft>
            </a:pPr>
            <a:r>
              <a:rPr lang="en-US" altLang="en-US" sz="1400" b="1" i="1">
                <a:latin typeface="Arial" panose="020B0604020202020204" pitchFamily="34" charset="0"/>
              </a:rPr>
              <a:t>Intermediaries</a:t>
            </a:r>
            <a:r>
              <a:rPr lang="en-US" altLang="en-US" sz="1400" b="1">
                <a:latin typeface="Arial" panose="020B0604020202020204" pitchFamily="34" charset="0"/>
              </a:rPr>
              <a:t>.  Intermediaries  include various middlemen and distribution </a:t>
            </a:r>
          </a:p>
          <a:p>
            <a:pPr>
              <a:lnSpc>
                <a:spcPct val="85000"/>
              </a:lnSpc>
              <a:spcAft>
                <a:spcPct val="50000"/>
              </a:spcAft>
            </a:pPr>
            <a:r>
              <a:rPr lang="en-US" altLang="en-US" sz="1400" b="1">
                <a:latin typeface="Arial" panose="020B0604020202020204" pitchFamily="34" charset="0"/>
              </a:rPr>
              <a:t>firms as well as marketing service agencies and financial institutions.</a:t>
            </a:r>
            <a:endParaRPr lang="en-US" altLang="en-US" sz="1400" b="1" i="1"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spcAft>
                <a:spcPct val="50000"/>
              </a:spcAft>
            </a:pPr>
            <a:r>
              <a:rPr lang="en-US" altLang="en-US" sz="1400" b="1" i="1">
                <a:latin typeface="Arial" panose="020B0604020202020204" pitchFamily="34" charset="0"/>
              </a:rPr>
              <a:t>Customers</a:t>
            </a:r>
            <a:r>
              <a:rPr lang="en-US" altLang="en-US" sz="1400" b="1">
                <a:latin typeface="Arial" panose="020B0604020202020204" pitchFamily="34" charset="0"/>
              </a:rPr>
              <a:t>.  Customers consist of consumer, industrial, reseller, government, </a:t>
            </a:r>
          </a:p>
          <a:p>
            <a:pPr>
              <a:lnSpc>
                <a:spcPct val="85000"/>
              </a:lnSpc>
              <a:spcAft>
                <a:spcPct val="50000"/>
              </a:spcAft>
            </a:pPr>
            <a:r>
              <a:rPr lang="en-US" altLang="en-US" sz="1400" b="1">
                <a:latin typeface="Arial" panose="020B0604020202020204" pitchFamily="34" charset="0"/>
              </a:rPr>
              <a:t>and international markets.</a:t>
            </a:r>
          </a:p>
        </p:txBody>
      </p:sp>
    </p:spTree>
    <p:extLst>
      <p:ext uri="{BB962C8B-B14F-4D97-AF65-F5344CB8AC3E}">
        <p14:creationId xmlns:p14="http://schemas.microsoft.com/office/powerpoint/2010/main" val="307742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41D76-DB36-4BC4-BA73-14DF9CAC7448}" type="datetime1">
              <a:rPr lang="zh-TW" altLang="en-US" smtClean="0">
                <a:solidFill>
                  <a:srgbClr val="292934"/>
                </a:solidFill>
              </a:rPr>
              <a:pPr>
                <a:defRPr/>
              </a:pPr>
              <a:t>2020/4/27</a:t>
            </a:fld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0F016-AC5B-4B6D-8F84-1ED3A7853385}" type="slidenum">
              <a:rPr lang="zh-TW" altLang="en-US" smtClean="0">
                <a:solidFill>
                  <a:srgbClr val="D2533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590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41D76-DB36-4BC4-BA73-14DF9CAC7448}" type="datetime1">
              <a:rPr lang="zh-TW" altLang="en-US" smtClean="0">
                <a:solidFill>
                  <a:srgbClr val="292934"/>
                </a:solidFill>
              </a:rPr>
              <a:pPr>
                <a:defRPr/>
              </a:pPr>
              <a:t>2020/4/27</a:t>
            </a:fld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0F016-AC5B-4B6D-8F84-1ED3A7853385}" type="slidenum">
              <a:rPr lang="zh-TW" altLang="en-US" smtClean="0">
                <a:solidFill>
                  <a:srgbClr val="D2533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822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41D76-DB36-4BC4-BA73-14DF9CAC7448}" type="datetime1">
              <a:rPr lang="zh-TW" altLang="en-US" smtClean="0">
                <a:solidFill>
                  <a:srgbClr val="292934"/>
                </a:solidFill>
              </a:rPr>
              <a:pPr>
                <a:defRPr/>
              </a:pPr>
              <a:t>2020/4/27</a:t>
            </a:fld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0F016-AC5B-4B6D-8F84-1ED3A7853385}" type="slidenum">
              <a:rPr lang="zh-TW" altLang="en-US" smtClean="0">
                <a:solidFill>
                  <a:srgbClr val="D2533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850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41D76-DB36-4BC4-BA73-14DF9CAC7448}" type="datetime1">
              <a:rPr lang="zh-TW" altLang="en-US" smtClean="0">
                <a:solidFill>
                  <a:srgbClr val="292934"/>
                </a:solidFill>
              </a:rPr>
              <a:pPr>
                <a:defRPr/>
              </a:pPr>
              <a:t>2020/4/27</a:t>
            </a:fld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0F016-AC5B-4B6D-8F84-1ED3A7853385}" type="slidenum">
              <a:rPr lang="zh-TW" altLang="en-US" smtClean="0">
                <a:solidFill>
                  <a:srgbClr val="D2533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3255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41D76-DB36-4BC4-BA73-14DF9CAC7448}" type="datetime1">
              <a:rPr lang="zh-TW" altLang="en-US" smtClean="0">
                <a:solidFill>
                  <a:srgbClr val="292934"/>
                </a:solidFill>
              </a:rPr>
              <a:pPr>
                <a:defRPr/>
              </a:pPr>
              <a:t>2020/4/27</a:t>
            </a:fld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0F016-AC5B-4B6D-8F84-1ED3A7853385}" type="slidenum">
              <a:rPr lang="zh-TW" altLang="en-US" smtClean="0">
                <a:solidFill>
                  <a:srgbClr val="D2533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8697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41D76-DB36-4BC4-BA73-14DF9CAC7448}" type="datetime1">
              <a:rPr lang="zh-TW" altLang="en-US" smtClean="0">
                <a:solidFill>
                  <a:srgbClr val="292934"/>
                </a:solidFill>
              </a:rPr>
              <a:pPr>
                <a:defRPr/>
              </a:pPr>
              <a:t>2020/4/27</a:t>
            </a:fld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0F016-AC5B-4B6D-8F84-1ED3A7853385}" type="slidenum">
              <a:rPr lang="zh-TW" altLang="en-US" smtClean="0">
                <a:solidFill>
                  <a:srgbClr val="D2533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839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41D76-DB36-4BC4-BA73-14DF9CAC7448}" type="datetime1">
              <a:rPr lang="zh-TW" altLang="en-US" smtClean="0">
                <a:solidFill>
                  <a:srgbClr val="292934"/>
                </a:solidFill>
              </a:rPr>
              <a:pPr>
                <a:defRPr/>
              </a:pPr>
              <a:t>2020/4/27</a:t>
            </a:fld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0F016-AC5B-4B6D-8F84-1ED3A7853385}" type="slidenum">
              <a:rPr lang="zh-TW" altLang="en-US" smtClean="0">
                <a:solidFill>
                  <a:srgbClr val="D2533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3677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41D76-DB36-4BC4-BA73-14DF9CAC7448}" type="datetime1">
              <a:rPr lang="zh-TW" altLang="en-US" smtClean="0">
                <a:solidFill>
                  <a:srgbClr val="292934"/>
                </a:solidFill>
              </a:rPr>
              <a:pPr>
                <a:defRPr/>
              </a:pPr>
              <a:t>2020/4/27</a:t>
            </a:fld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0F016-AC5B-4B6D-8F84-1ED3A7853385}" type="slidenum">
              <a:rPr lang="zh-TW" altLang="en-US" smtClean="0">
                <a:solidFill>
                  <a:srgbClr val="D2533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390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41D76-DB36-4BC4-BA73-14DF9CAC7448}" type="datetime1">
              <a:rPr lang="zh-TW" altLang="en-US" smtClean="0">
                <a:solidFill>
                  <a:srgbClr val="292934"/>
                </a:solidFill>
              </a:rPr>
              <a:pPr>
                <a:defRPr/>
              </a:pPr>
              <a:t>2020/4/27</a:t>
            </a:fld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0F016-AC5B-4B6D-8F84-1ED3A7853385}" type="slidenum">
              <a:rPr lang="zh-TW" altLang="en-US" smtClean="0">
                <a:solidFill>
                  <a:srgbClr val="D2533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9678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41D76-DB36-4BC4-BA73-14DF9CAC7448}" type="datetime1">
              <a:rPr lang="zh-TW" altLang="en-US" smtClean="0">
                <a:solidFill>
                  <a:srgbClr val="292934"/>
                </a:solidFill>
              </a:rPr>
              <a:pPr>
                <a:defRPr/>
              </a:pPr>
              <a:t>2020/4/27</a:t>
            </a:fld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0F016-AC5B-4B6D-8F84-1ED3A7853385}" type="slidenum">
              <a:rPr lang="zh-TW" altLang="en-US" smtClean="0">
                <a:solidFill>
                  <a:srgbClr val="D2533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5556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41D76-DB36-4BC4-BA73-14DF9CAC7448}" type="datetime1">
              <a:rPr lang="zh-TW" altLang="en-US" smtClean="0">
                <a:solidFill>
                  <a:srgbClr val="292934"/>
                </a:solidFill>
              </a:rPr>
              <a:pPr>
                <a:defRPr/>
              </a:pPr>
              <a:t>2020/4/27</a:t>
            </a:fld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0F016-AC5B-4B6D-8F84-1ED3A7853385}" type="slidenum">
              <a:rPr lang="zh-TW" altLang="en-US" smtClean="0">
                <a:solidFill>
                  <a:srgbClr val="D2533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53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F41D76-DB36-4BC4-BA73-14DF9CAC7448}" type="datetime1">
              <a:rPr lang="zh-TW" altLang="en-US" smtClean="0">
                <a:solidFill>
                  <a:srgbClr val="292934"/>
                </a:solidFill>
              </a:rPr>
              <a:pPr>
                <a:defRPr/>
              </a:pPr>
              <a:t>2020/4/27</a:t>
            </a:fld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>
              <a:solidFill>
                <a:srgbClr val="29293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00F016-AC5B-4B6D-8F84-1ED3A7853385}" type="slidenum">
              <a:rPr lang="zh-TW" altLang="en-US" smtClean="0">
                <a:solidFill>
                  <a:srgbClr val="D2533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2533C"/>
              </a:solidFill>
            </a:endParaRPr>
          </a:p>
        </p:txBody>
      </p:sp>
      <p:grpSp>
        <p:nvGrpSpPr>
          <p:cNvPr id="7" name="群組 14"/>
          <p:cNvGrpSpPr>
            <a:grpSpLocks/>
          </p:cNvGrpSpPr>
          <p:nvPr userDrawn="1"/>
        </p:nvGrpSpPr>
        <p:grpSpPr bwMode="auto">
          <a:xfrm>
            <a:off x="9001125" y="0"/>
            <a:ext cx="142875" cy="6858000"/>
            <a:chOff x="9001124" y="0"/>
            <a:chExt cx="142876" cy="6858000"/>
          </a:xfrm>
        </p:grpSpPr>
        <p:sp>
          <p:nvSpPr>
            <p:cNvPr id="8" name="Rectangle 7"/>
            <p:cNvSpPr/>
            <p:nvPr/>
          </p:nvSpPr>
          <p:spPr>
            <a:xfrm>
              <a:off x="9001124" y="0"/>
              <a:ext cx="142876" cy="1371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001124" y="1371600"/>
              <a:ext cx="142876" cy="5486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群組 26"/>
          <p:cNvGrpSpPr>
            <a:grpSpLocks/>
          </p:cNvGrpSpPr>
          <p:nvPr userDrawn="1"/>
        </p:nvGrpSpPr>
        <p:grpSpPr bwMode="auto">
          <a:xfrm>
            <a:off x="0" y="0"/>
            <a:ext cx="142875" cy="6858000"/>
            <a:chOff x="9001124" y="0"/>
            <a:chExt cx="142876" cy="6858000"/>
          </a:xfrm>
        </p:grpSpPr>
        <p:sp>
          <p:nvSpPr>
            <p:cNvPr id="11" name="Rectangle 8"/>
            <p:cNvSpPr/>
            <p:nvPr/>
          </p:nvSpPr>
          <p:spPr>
            <a:xfrm>
              <a:off x="9001124" y="4846638"/>
              <a:ext cx="142876" cy="20113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9"/>
            <p:cNvSpPr/>
            <p:nvPr/>
          </p:nvSpPr>
          <p:spPr>
            <a:xfrm>
              <a:off x="9001124" y="0"/>
              <a:ext cx="142876" cy="48466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59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2.wdp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67978" y="2373442"/>
            <a:ext cx="3305175" cy="12954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altLang="zh-TW" dirty="0" smtClean="0"/>
              <a:t>Chapter 2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4213" y="4149725"/>
            <a:ext cx="7991475" cy="2159595"/>
          </a:xfrm>
        </p:spPr>
        <p:txBody>
          <a:bodyPr rtlCol="0"/>
          <a:lstStyle/>
          <a:p>
            <a:pPr algn="ctr" fontAlgn="auto">
              <a:defRPr/>
            </a:pPr>
            <a:r>
              <a:rPr lang="en-US" altLang="zh-TW" sz="3600" b="1" cap="none" dirty="0">
                <a:solidFill>
                  <a:srgbClr val="0070C0"/>
                </a:solidFill>
                <a:latin typeface="+mn-lt"/>
              </a:rPr>
              <a:t>Analyzing the Marketing Environment</a:t>
            </a:r>
            <a:r>
              <a:rPr lang="en-US" altLang="zh-TW" b="1" cap="none" dirty="0" smtClean="0"/>
              <a:t/>
            </a:r>
            <a:br>
              <a:rPr lang="en-US" altLang="zh-TW" b="1" cap="none" dirty="0" smtClean="0"/>
            </a:br>
            <a:endParaRPr lang="zh-TW" altLang="en-US" b="1" dirty="0"/>
          </a:p>
        </p:txBody>
      </p:sp>
      <p:pic>
        <p:nvPicPr>
          <p:cNvPr id="1036" name="Picture 12" descr="https://encrypted-tbn0.gstatic.com/images?q=tbn:ANd9GcQUhqH6MjCqZapHvEFNXO_kfDdu3kUJukvfkdHpWV1-NaM1dbYY-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firstclassbusiness.org/wp-content/uploads/2013/06/customer-reten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53" y="1760593"/>
            <a:ext cx="2845903" cy="252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8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CC00"/>
                </a:solidFill>
              </a:rPr>
              <a:t>Competitors</a:t>
            </a:r>
            <a:endParaRPr lang="zh-TW" altLang="en-US" dirty="0">
              <a:solidFill>
                <a:srgbClr val="00CC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Marketers </a:t>
            </a:r>
            <a:r>
              <a:rPr lang="en-US" altLang="zh-TW" sz="2400" dirty="0"/>
              <a:t>also must gain strategic advantage by positioning their offerings strongly against competitors’ offerings in the minds of consumers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Each firm should consider its own size and industry position compared to those of its competitors. </a:t>
            </a:r>
          </a:p>
        </p:txBody>
      </p:sp>
      <p:pic>
        <p:nvPicPr>
          <p:cNvPr id="4100" name="Picture 4" descr="http://phandroid.s3.amazonaws.com/wp-content/uploads/2013/03/samsung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3"/>
            <a:ext cx="3858850" cy="219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717083" y="4895851"/>
            <a:ext cx="935037" cy="5842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V.S</a:t>
            </a:r>
            <a:endParaRPr kumimoji="0" lang="zh-TW" altLang="en-US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4102" name="Picture 6" descr="http://static.giantbomb.com/uploads/scale_small/0/316/520157-apple_logo_dec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20" y="3393529"/>
            <a:ext cx="3275830" cy="327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moderndignity.com/mdcontent/uploads/2012/04/track_competitor_ranking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8831"/>
            <a:ext cx="2304256" cy="16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44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24"/>
          <p:cNvGrpSpPr/>
          <p:nvPr/>
        </p:nvGrpSpPr>
        <p:grpSpPr>
          <a:xfrm>
            <a:off x="468139" y="332656"/>
            <a:ext cx="8280920" cy="1719808"/>
            <a:chOff x="539552" y="1052736"/>
            <a:chExt cx="8280920" cy="1440160"/>
          </a:xfrm>
        </p:grpSpPr>
        <p:sp>
          <p:nvSpPr>
            <p:cNvPr id="5" name="圓角矩形 25"/>
            <p:cNvSpPr/>
            <p:nvPr/>
          </p:nvSpPr>
          <p:spPr>
            <a:xfrm>
              <a:off x="539552" y="1150605"/>
              <a:ext cx="1584176" cy="1259262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TW" sz="2400" b="1" dirty="0">
                  <a:solidFill>
                    <a:srgbClr val="000000"/>
                  </a:solidFill>
                </a:rPr>
                <a:t>Internal publics</a:t>
              </a:r>
            </a:p>
          </p:txBody>
        </p:sp>
        <p:sp>
          <p:nvSpPr>
            <p:cNvPr id="6" name="矩形 26"/>
            <p:cNvSpPr/>
            <p:nvPr/>
          </p:nvSpPr>
          <p:spPr>
            <a:xfrm>
              <a:off x="2195736" y="1052736"/>
              <a:ext cx="6624736" cy="14401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altLang="zh-TW" sz="2200" dirty="0">
                  <a:solidFill>
                    <a:srgbClr val="000000"/>
                  </a:solidFill>
                </a:rPr>
                <a:t>This group includes workers, managers, volunteers, and the board of directors. </a:t>
              </a:r>
            </a:p>
          </p:txBody>
        </p:sp>
      </p:grpSp>
      <p:grpSp>
        <p:nvGrpSpPr>
          <p:cNvPr id="7" name="群組 18"/>
          <p:cNvGrpSpPr/>
          <p:nvPr/>
        </p:nvGrpSpPr>
        <p:grpSpPr>
          <a:xfrm>
            <a:off x="324123" y="2093799"/>
            <a:ext cx="8424936" cy="1719808"/>
            <a:chOff x="539552" y="1060156"/>
            <a:chExt cx="8424936" cy="1440160"/>
          </a:xfrm>
        </p:grpSpPr>
        <p:sp>
          <p:nvSpPr>
            <p:cNvPr id="8" name="圓角矩形 19"/>
            <p:cNvSpPr/>
            <p:nvPr/>
          </p:nvSpPr>
          <p:spPr>
            <a:xfrm>
              <a:off x="539552" y="1150605"/>
              <a:ext cx="1584176" cy="1259262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TW" sz="2400" b="1" dirty="0">
                  <a:solidFill>
                    <a:srgbClr val="000000"/>
                  </a:solidFill>
                </a:rPr>
                <a:t>Local Publics</a:t>
              </a:r>
            </a:p>
          </p:txBody>
        </p:sp>
        <p:sp>
          <p:nvSpPr>
            <p:cNvPr id="9" name="矩形 20"/>
            <p:cNvSpPr/>
            <p:nvPr/>
          </p:nvSpPr>
          <p:spPr>
            <a:xfrm>
              <a:off x="2339752" y="1060156"/>
              <a:ext cx="6624736" cy="14401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altLang="zh-TW" sz="2200" dirty="0">
                  <a:solidFill>
                    <a:srgbClr val="000000"/>
                  </a:solidFill>
                </a:rPr>
                <a:t>This group includes neighborhood residents and community organizations.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zh-TW" sz="2200" dirty="0">
                  <a:solidFill>
                    <a:srgbClr val="000000"/>
                  </a:solidFill>
                </a:rPr>
                <a:t>Large companies usually create departments and programs that deal with local community issues and provide community support.</a:t>
              </a:r>
            </a:p>
          </p:txBody>
        </p:sp>
      </p:grpSp>
      <p:grpSp>
        <p:nvGrpSpPr>
          <p:cNvPr id="10" name="群組 14"/>
          <p:cNvGrpSpPr/>
          <p:nvPr/>
        </p:nvGrpSpPr>
        <p:grpSpPr>
          <a:xfrm>
            <a:off x="457354" y="3705595"/>
            <a:ext cx="8291705" cy="1910182"/>
            <a:chOff x="528767" y="893318"/>
            <a:chExt cx="8291705" cy="1599578"/>
          </a:xfrm>
        </p:grpSpPr>
        <p:sp>
          <p:nvSpPr>
            <p:cNvPr id="11" name="圓角矩形 15"/>
            <p:cNvSpPr/>
            <p:nvPr/>
          </p:nvSpPr>
          <p:spPr>
            <a:xfrm>
              <a:off x="528767" y="893318"/>
              <a:ext cx="1584176" cy="1259262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TW" sz="2400" b="1" dirty="0">
                  <a:solidFill>
                    <a:srgbClr val="000000"/>
                  </a:solidFill>
                </a:rPr>
                <a:t>Citizen-action publics</a:t>
              </a:r>
            </a:p>
          </p:txBody>
        </p:sp>
        <p:sp>
          <p:nvSpPr>
            <p:cNvPr id="12" name="矩形 16"/>
            <p:cNvSpPr/>
            <p:nvPr/>
          </p:nvSpPr>
          <p:spPr>
            <a:xfrm>
              <a:off x="2195736" y="1052736"/>
              <a:ext cx="6624736" cy="14401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altLang="zh-TW" sz="2200" dirty="0">
                  <a:solidFill>
                    <a:srgbClr val="000000"/>
                  </a:solidFill>
                </a:rPr>
                <a:t>A company’s marketing decisions may be questioned by consumer organizations, environmental groups, minority groups, and others.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zh-TW" sz="2200" dirty="0">
                  <a:solidFill>
                    <a:srgbClr val="000000"/>
                  </a:solidFill>
                </a:rPr>
                <a:t>Its public relations department can help it stay in touch with consumer and citizen groups.</a:t>
              </a:r>
            </a:p>
          </p:txBody>
        </p:sp>
      </p:grpSp>
      <p:grpSp>
        <p:nvGrpSpPr>
          <p:cNvPr id="13" name="群組 21"/>
          <p:cNvGrpSpPr/>
          <p:nvPr/>
        </p:nvGrpSpPr>
        <p:grpSpPr>
          <a:xfrm>
            <a:off x="457354" y="5138192"/>
            <a:ext cx="8280920" cy="1719808"/>
            <a:chOff x="539552" y="1052736"/>
            <a:chExt cx="8280920" cy="1440160"/>
          </a:xfrm>
        </p:grpSpPr>
        <p:sp>
          <p:nvSpPr>
            <p:cNvPr id="14" name="圓角矩形 22"/>
            <p:cNvSpPr/>
            <p:nvPr/>
          </p:nvSpPr>
          <p:spPr>
            <a:xfrm>
              <a:off x="539552" y="1150605"/>
              <a:ext cx="1584176" cy="1259262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TW" sz="2400" b="1" dirty="0">
                  <a:solidFill>
                    <a:srgbClr val="000000"/>
                  </a:solidFill>
                </a:rPr>
                <a:t>General public</a:t>
              </a:r>
            </a:p>
          </p:txBody>
        </p:sp>
        <p:sp>
          <p:nvSpPr>
            <p:cNvPr id="15" name="矩形 23"/>
            <p:cNvSpPr/>
            <p:nvPr/>
          </p:nvSpPr>
          <p:spPr>
            <a:xfrm>
              <a:off x="2195736" y="1052736"/>
              <a:ext cx="6624736" cy="14401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altLang="zh-TW" sz="2200" dirty="0">
                  <a:solidFill>
                    <a:srgbClr val="000000"/>
                  </a:solidFill>
                </a:rPr>
                <a:t>A company needs to be concerned about the general public’s attitude toward its products and activities.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zh-TW" sz="2200" dirty="0">
                  <a:solidFill>
                    <a:srgbClr val="000000"/>
                  </a:solidFill>
                </a:rPr>
                <a:t>The public’s image of the company affects its buying.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75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/>
          <a:lstStyle/>
          <a:p>
            <a:r>
              <a:rPr lang="en-US" altLang="zh-TW" dirty="0">
                <a:solidFill>
                  <a:srgbClr val="00CC00"/>
                </a:solidFill>
              </a:rPr>
              <a:t>Publics</a:t>
            </a:r>
            <a:endParaRPr lang="zh-TW" altLang="en-US" dirty="0">
              <a:solidFill>
                <a:srgbClr val="00CC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A </a:t>
            </a:r>
            <a:r>
              <a:rPr lang="en-US" altLang="zh-TW" sz="2400" b="1" dirty="0" smtClean="0"/>
              <a:t>public</a:t>
            </a:r>
            <a:r>
              <a:rPr lang="en-US" altLang="zh-TW" sz="2400" dirty="0" smtClean="0"/>
              <a:t> is any </a:t>
            </a:r>
            <a:r>
              <a:rPr lang="en-US" altLang="zh-TW" sz="2400" dirty="0"/>
              <a:t>group that has an actual or potential interest in or impact on an organization’s ability to achieve its </a:t>
            </a:r>
            <a:r>
              <a:rPr lang="en-US" altLang="zh-TW" sz="2400" dirty="0" smtClean="0"/>
              <a:t>objectives.</a:t>
            </a:r>
          </a:p>
          <a:p>
            <a:r>
              <a:rPr lang="en-US" altLang="zh-TW" sz="2400" dirty="0" smtClean="0"/>
              <a:t>We can identify seven types of publics:</a:t>
            </a:r>
            <a:endParaRPr lang="en-US" altLang="zh-TW" sz="2400" dirty="0"/>
          </a:p>
        </p:txBody>
      </p:sp>
      <p:grpSp>
        <p:nvGrpSpPr>
          <p:cNvPr id="8" name="群組 7"/>
          <p:cNvGrpSpPr/>
          <p:nvPr/>
        </p:nvGrpSpPr>
        <p:grpSpPr>
          <a:xfrm>
            <a:off x="539552" y="1052736"/>
            <a:ext cx="8280920" cy="1440160"/>
            <a:chOff x="539552" y="1052736"/>
            <a:chExt cx="8280920" cy="1440160"/>
          </a:xfrm>
        </p:grpSpPr>
        <p:sp>
          <p:nvSpPr>
            <p:cNvPr id="6" name="圓角矩形 5"/>
            <p:cNvSpPr/>
            <p:nvPr/>
          </p:nvSpPr>
          <p:spPr>
            <a:xfrm>
              <a:off x="539552" y="1052736"/>
              <a:ext cx="1584176" cy="144016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TW" sz="2400" b="1" dirty="0">
                  <a:solidFill>
                    <a:srgbClr val="000000"/>
                  </a:solidFill>
                </a:rPr>
                <a:t>Financial </a:t>
              </a:r>
              <a:r>
                <a:rPr lang="en-US" altLang="zh-TW" sz="2400" b="1" dirty="0" smtClean="0">
                  <a:solidFill>
                    <a:srgbClr val="000000"/>
                  </a:solidFill>
                </a:rPr>
                <a:t>publics</a:t>
              </a:r>
              <a:endParaRPr lang="zh-TW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195736" y="1052736"/>
              <a:ext cx="6624736" cy="14401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altLang="zh-TW" sz="2200" dirty="0">
                  <a:solidFill>
                    <a:srgbClr val="000000"/>
                  </a:solidFill>
                </a:rPr>
                <a:t>Influences the company’s ability to obtain funds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zh-TW" sz="2200" dirty="0">
                  <a:solidFill>
                    <a:srgbClr val="000000"/>
                  </a:solidFill>
                </a:rPr>
                <a:t>Banks, investment analysts, and stockholders are the major financial publics</a:t>
              </a:r>
              <a:r>
                <a:rPr lang="en-US" altLang="zh-TW" sz="2200" dirty="0" smtClean="0">
                  <a:solidFill>
                    <a:srgbClr val="000000"/>
                  </a:solidFill>
                </a:rPr>
                <a:t>.</a:t>
              </a:r>
              <a:endParaRPr lang="en-US" altLang="zh-TW" sz="2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539552" y="2564904"/>
            <a:ext cx="8280920" cy="1440160"/>
            <a:chOff x="539552" y="1052736"/>
            <a:chExt cx="8280920" cy="1440160"/>
          </a:xfrm>
        </p:grpSpPr>
        <p:sp>
          <p:nvSpPr>
            <p:cNvPr id="10" name="圓角矩形 9"/>
            <p:cNvSpPr/>
            <p:nvPr/>
          </p:nvSpPr>
          <p:spPr>
            <a:xfrm>
              <a:off x="539552" y="1052736"/>
              <a:ext cx="1584176" cy="144016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TW" sz="2400" b="1" dirty="0">
                  <a:solidFill>
                    <a:srgbClr val="000000"/>
                  </a:solidFill>
                </a:rPr>
                <a:t>Media publics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2195736" y="1052736"/>
              <a:ext cx="6624736" cy="14401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altLang="zh-TW" sz="2200" dirty="0">
                  <a:solidFill>
                    <a:srgbClr val="000000"/>
                  </a:solidFill>
                </a:rPr>
                <a:t>C</a:t>
              </a:r>
              <a:r>
                <a:rPr lang="en-US" altLang="zh-TW" sz="2200" dirty="0" smtClean="0">
                  <a:solidFill>
                    <a:srgbClr val="000000"/>
                  </a:solidFill>
                </a:rPr>
                <a:t>arries </a:t>
              </a:r>
              <a:r>
                <a:rPr lang="en-US" altLang="zh-TW" sz="2200" dirty="0">
                  <a:solidFill>
                    <a:srgbClr val="000000"/>
                  </a:solidFill>
                </a:rPr>
                <a:t>news, features, and editorial opinion.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zh-TW" sz="2200" dirty="0">
                  <a:solidFill>
                    <a:srgbClr val="000000"/>
                  </a:solidFill>
                </a:rPr>
                <a:t>It includes newspapers, magazines, television stations, and blogs and other Internet media.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539552" y="4077072"/>
            <a:ext cx="8280920" cy="1800200"/>
            <a:chOff x="539552" y="1052736"/>
            <a:chExt cx="8280920" cy="1800200"/>
          </a:xfrm>
        </p:grpSpPr>
        <p:sp>
          <p:nvSpPr>
            <p:cNvPr id="13" name="圓角矩形 12"/>
            <p:cNvSpPr/>
            <p:nvPr/>
          </p:nvSpPr>
          <p:spPr>
            <a:xfrm>
              <a:off x="539552" y="1052736"/>
              <a:ext cx="1584176" cy="18002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TW" sz="2400" b="1" dirty="0">
                  <a:solidFill>
                    <a:srgbClr val="000000"/>
                  </a:solidFill>
                </a:rPr>
                <a:t>Government Publics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2195736" y="1052736"/>
              <a:ext cx="6624736" cy="1800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altLang="zh-TW" sz="2200" dirty="0">
                  <a:solidFill>
                    <a:srgbClr val="000000"/>
                  </a:solidFill>
                </a:rPr>
                <a:t>Management must take government developments into account.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zh-TW" sz="2200" dirty="0">
                  <a:solidFill>
                    <a:srgbClr val="000000"/>
                  </a:solidFill>
                </a:rPr>
                <a:t>Marketers must often consult the company’s lawyers on issues of product safety, truth in advertising, and other matters.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80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7999"/>
          </a:xfrm>
        </p:spPr>
        <p:txBody>
          <a:bodyPr/>
          <a:lstStyle/>
          <a:p>
            <a:r>
              <a:rPr lang="en-US" altLang="zh-TW" dirty="0">
                <a:solidFill>
                  <a:srgbClr val="00CC00"/>
                </a:solidFill>
              </a:rPr>
              <a:t>Customers</a:t>
            </a:r>
            <a:endParaRPr lang="zh-TW" altLang="en-US" dirty="0">
              <a:solidFill>
                <a:srgbClr val="00CC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company might target any or all five types of customer markets:</a:t>
            </a:r>
            <a:endParaRPr lang="zh-TW" altLang="en-US" sz="2400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361265938"/>
              </p:ext>
            </p:extLst>
          </p:nvPr>
        </p:nvGraphicFramePr>
        <p:xfrm>
          <a:off x="1187624" y="2276872"/>
          <a:ext cx="655272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圓角矩形圖說文字 6"/>
          <p:cNvSpPr/>
          <p:nvPr/>
        </p:nvSpPr>
        <p:spPr>
          <a:xfrm>
            <a:off x="3444849" y="404664"/>
            <a:ext cx="2952328" cy="1703009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rgbClr val="000000"/>
                </a:solidFill>
              </a:rPr>
              <a:t>Consist of individuals and households that buy goods and services for personal consumption.</a:t>
            </a:r>
            <a:endParaRPr lang="zh-TW" altLang="en-US" sz="2200" dirty="0">
              <a:solidFill>
                <a:srgbClr val="000000"/>
              </a:solidFill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5364088" y="1412776"/>
            <a:ext cx="2952328" cy="1944216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rgbClr val="000000"/>
                </a:solidFill>
              </a:rPr>
              <a:t>Buy goods and services for further processing or use in their production processes</a:t>
            </a:r>
            <a:endParaRPr lang="zh-TW" altLang="en-US" sz="2200" dirty="0">
              <a:solidFill>
                <a:srgbClr val="000000"/>
              </a:solidFill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4644008" y="3861048"/>
            <a:ext cx="2952328" cy="1512168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rgbClr val="000000"/>
                </a:solidFill>
              </a:rPr>
              <a:t>Buy goods and services to resell at a profit.</a:t>
            </a:r>
            <a:endParaRPr lang="zh-TW" altLang="en-US" sz="2200" dirty="0">
              <a:solidFill>
                <a:srgbClr val="000000"/>
              </a:solidFill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249158" y="3573016"/>
            <a:ext cx="2738665" cy="3284983"/>
          </a:xfrm>
          <a:prstGeom prst="wedgeRoundRectCallout">
            <a:avLst>
              <a:gd name="adj1" fmla="val 57020"/>
              <a:gd name="adj2" fmla="val 13912"/>
              <a:gd name="adj3" fmla="val 16667"/>
            </a:avLst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200" dirty="0">
                <a:solidFill>
                  <a:srgbClr val="000000"/>
                </a:solidFill>
              </a:rPr>
              <a:t>Consist </a:t>
            </a:r>
            <a:r>
              <a:rPr lang="en-US" altLang="zh-TW" sz="2200" dirty="0" smtClean="0">
                <a:solidFill>
                  <a:srgbClr val="000000"/>
                </a:solidFill>
              </a:rPr>
              <a:t>of government </a:t>
            </a:r>
            <a:r>
              <a:rPr lang="en-US" altLang="zh-TW" sz="2200" dirty="0">
                <a:solidFill>
                  <a:srgbClr val="000000"/>
                </a:solidFill>
              </a:rPr>
              <a:t>agencies that buy goods and services to produce public services or transfer the goods and services to others who need them.</a:t>
            </a:r>
            <a:endParaRPr lang="zh-TW" altLang="en-US" sz="2200" dirty="0">
              <a:solidFill>
                <a:srgbClr val="000000"/>
              </a:solidFill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1403648" y="1256168"/>
            <a:ext cx="2952328" cy="2100824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rgbClr val="000000"/>
                </a:solidFill>
              </a:rPr>
              <a:t>Consist of these buyers in other countries, including customers, producers, resellers, and governments</a:t>
            </a:r>
            <a:endParaRPr lang="zh-TW" alt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2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Macroenvironment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4"/>
          <a:stretch/>
        </p:blipFill>
        <p:spPr>
          <a:xfrm>
            <a:off x="309603" y="1628800"/>
            <a:ext cx="8633666" cy="2314631"/>
          </a:xfrm>
        </p:spPr>
      </p:pic>
      <p:pic>
        <p:nvPicPr>
          <p:cNvPr id="5122" name="Picture 2" descr="http://www.thehindu.com/multimedia/dynamic/00299/censusfinal_299655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1988108" cy="125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ommunity.scrippscollege.edu/econ/files/2011/05/e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620" y="3999438"/>
            <a:ext cx="1872208" cy="12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hdwallpapersinn.com/wp-content/uploads/2013/04/Natural-d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828" y="4016553"/>
            <a:ext cx="1735299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g.bhs4.com/ab/e/abe87c1bcbcb26386f693ded04305164f33d0a72_lar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163" y="4083147"/>
            <a:ext cx="1406653" cy="130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blogs.smithsonianmag.com/ideas/files/2012/09/political-rally-lar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49430"/>
            <a:ext cx="2207622" cy="146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iemsdelaguilav.com/comunicacion/wp-content/uploads/2009/03/diversidad-cultura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8095"/>
            <a:ext cx="2664296" cy="159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encrypted-tbn3.gstatic.com/images?q=tbn:ANd9GcSFRsH9g95KBWdSP7C3wm32Bzjl6EK3wUVy50Yk8M4hHUNlyGiv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97741"/>
            <a:ext cx="2062422" cy="137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blogs.ubc.ca/kanglunzhou/files/2011/03/social-medi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12" y="5589241"/>
            <a:ext cx="1752613" cy="12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1.bp.blogspot.com/-WF5w3eIy3qU/TyLTqUJ8dHI/AAAAAAAAALA/JSoQ36m7ZFs/s1600/GNBMontage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4"/>
          <a:stretch/>
        </p:blipFill>
        <p:spPr bwMode="auto">
          <a:xfrm>
            <a:off x="7092280" y="3957976"/>
            <a:ext cx="1773284" cy="137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3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CC00"/>
                </a:solidFill>
              </a:rPr>
              <a:t>The Demographic Environment</a:t>
            </a:r>
            <a:endParaRPr lang="zh-TW" altLang="en-US" dirty="0">
              <a:solidFill>
                <a:srgbClr val="00CC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Demography</a:t>
            </a:r>
            <a:r>
              <a:rPr lang="en-US" altLang="zh-TW" dirty="0" smtClean="0"/>
              <a:t> is the study of human populations in terms of size, density, location, age, gender, race, occupation, and other statistics.</a:t>
            </a:r>
            <a:endParaRPr lang="zh-TW" altLang="en-US" dirty="0"/>
          </a:p>
        </p:txBody>
      </p:sp>
      <p:pic>
        <p:nvPicPr>
          <p:cNvPr id="7170" name="Picture 2" descr="http://www.abc.net.au/reslib/201004/r551482_3265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3"/>
            <a:ext cx="4344304" cy="278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thehindu.com/multimedia/dynamic/00823/01TH-OPEDPOPULATION_82373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4032448" cy="28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9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72026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The Changing Age Structure of the Population</a:t>
            </a:r>
            <a:endParaRPr lang="zh-TW" altLang="en-US" dirty="0">
              <a:solidFill>
                <a:srgbClr val="00000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26" y="1825625"/>
            <a:ext cx="5809348" cy="4351338"/>
          </a:xfr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125214044"/>
              </p:ext>
            </p:extLst>
          </p:nvPr>
        </p:nvGraphicFramePr>
        <p:xfrm>
          <a:off x="971600" y="1988840"/>
          <a:ext cx="626469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395536" y="1385114"/>
            <a:ext cx="7704138" cy="3747839"/>
            <a:chOff x="755650" y="3130395"/>
            <a:chExt cx="7704138" cy="3106893"/>
          </a:xfrm>
        </p:grpSpPr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755650" y="3716338"/>
              <a:ext cx="7704138" cy="136842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20000"/>
                    <a:lumOff val="80000"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200" dirty="0" smtClean="0">
                  <a:ea typeface="微軟正黑體" pitchFamily="34" charset="-120"/>
                </a:rPr>
                <a:t>The post-World War II baby boom produced 78 million baby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200" dirty="0" smtClean="0">
                  <a:ea typeface="微軟正黑體" pitchFamily="34" charset="-120"/>
                </a:rPr>
                <a:t>boomers, who were born between 1946 and 1964. Over the years,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200" dirty="0" smtClean="0">
                  <a:ea typeface="微軟正黑體" pitchFamily="34" charset="-120"/>
                </a:rPr>
                <a:t>The baby boomers have been one of the most powerful forces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200" dirty="0">
                  <a:ea typeface="微軟正黑體" pitchFamily="34" charset="-120"/>
                </a:rPr>
                <a:t>s</a:t>
              </a:r>
              <a:r>
                <a:rPr lang="en-US" altLang="zh-TW" sz="2200" dirty="0" smtClean="0">
                  <a:ea typeface="微軟正黑體" pitchFamily="34" charset="-120"/>
                </a:rPr>
                <a:t>haping the marketing environment.</a:t>
              </a:r>
              <a:endParaRPr kumimoji="0" lang="en-US" altLang="zh-TW" sz="2200" dirty="0">
                <a:ea typeface="微軟正黑體" pitchFamily="34" charset="-120"/>
              </a:endParaRPr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755650" y="5084763"/>
              <a:ext cx="7704138" cy="115252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20000"/>
                    <a:lumOff val="80000"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200" dirty="0" smtClean="0">
                  <a:ea typeface="微軟正黑體" pitchFamily="34" charset="-120"/>
                </a:rPr>
                <a:t>The youngest boomers are now moving into their fifties; the oldest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200" dirty="0" smtClean="0">
                  <a:ea typeface="微軟正黑體" pitchFamily="34" charset="-120"/>
                </a:rPr>
                <a:t>are in their late sixties and entering retirement. The maturing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200" dirty="0" smtClean="0">
                  <a:ea typeface="微軟正黑體" pitchFamily="34" charset="-120"/>
                </a:rPr>
                <a:t>B</a:t>
              </a:r>
              <a:r>
                <a:rPr kumimoji="0" lang="en-US" altLang="zh-TW" sz="2200" dirty="0" smtClean="0">
                  <a:ea typeface="微軟正黑體" pitchFamily="34" charset="-120"/>
                </a:rPr>
                <a:t>oomers are rethinking the purpose and value of their work,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200" dirty="0" err="1" smtClean="0">
                  <a:ea typeface="微軟正黑體" pitchFamily="34" charset="-120"/>
                </a:rPr>
                <a:t>resposibilities</a:t>
              </a:r>
              <a:r>
                <a:rPr lang="en-US" altLang="zh-TW" sz="2200" dirty="0" smtClean="0">
                  <a:ea typeface="微軟正黑體" pitchFamily="34" charset="-120"/>
                </a:rPr>
                <a:t>, and relationships.</a:t>
              </a:r>
              <a:endParaRPr kumimoji="0" lang="zh-TW" altLang="en-US" sz="2200" dirty="0">
                <a:ea typeface="微軟正黑體" pitchFamily="34" charset="-120"/>
              </a:endParaRPr>
            </a:p>
          </p:txBody>
        </p: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3276600" y="3130395"/>
              <a:ext cx="2663825" cy="720725"/>
              <a:chOff x="3016" y="1134"/>
              <a:chExt cx="1609" cy="244"/>
            </a:xfrm>
          </p:grpSpPr>
          <p:sp>
            <p:nvSpPr>
              <p:cNvPr id="10" name="AutoShape 12"/>
              <p:cNvSpPr>
                <a:spLocks noChangeArrowheads="1"/>
              </p:cNvSpPr>
              <p:nvPr/>
            </p:nvSpPr>
            <p:spPr bwMode="auto">
              <a:xfrm>
                <a:off x="3016" y="1134"/>
                <a:ext cx="1609" cy="24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+mn-lt"/>
                  <a:ea typeface="+mn-ea"/>
                </a:endParaRPr>
              </a:p>
            </p:txBody>
          </p:sp>
          <p:sp>
            <p:nvSpPr>
              <p:cNvPr id="11" name="AutoShape 13"/>
              <p:cNvSpPr>
                <a:spLocks noChangeArrowheads="1"/>
              </p:cNvSpPr>
              <p:nvPr/>
            </p:nvSpPr>
            <p:spPr bwMode="auto">
              <a:xfrm>
                <a:off x="3043" y="1167"/>
                <a:ext cx="1558" cy="181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TW" sz="2200" b="1" dirty="0" smtClean="0">
                    <a:solidFill>
                      <a:schemeClr val="bg1"/>
                    </a:solidFill>
                    <a:ea typeface="微軟正黑體" pitchFamily="34" charset="-120"/>
                  </a:rPr>
                  <a:t>The Baby Boomers</a:t>
                </a:r>
                <a:endParaRPr kumimoji="0" lang="zh-TW" altLang="en-US" sz="2200" b="1" dirty="0">
                  <a:solidFill>
                    <a:schemeClr val="bg1"/>
                  </a:solidFill>
                  <a:ea typeface="微軟正黑體" pitchFamily="34" charset="-120"/>
                </a:endParaRPr>
              </a:p>
            </p:txBody>
          </p:sp>
        </p:grpSp>
      </p:grpSp>
      <p:grpSp>
        <p:nvGrpSpPr>
          <p:cNvPr id="14" name="群組 13"/>
          <p:cNvGrpSpPr>
            <a:grpSpLocks/>
          </p:cNvGrpSpPr>
          <p:nvPr/>
        </p:nvGrpSpPr>
        <p:grpSpPr bwMode="auto">
          <a:xfrm>
            <a:off x="611560" y="1183231"/>
            <a:ext cx="7712161" cy="5414120"/>
            <a:chOff x="755650" y="887648"/>
            <a:chExt cx="7711567" cy="5123362"/>
          </a:xfrm>
        </p:grpSpPr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763079" y="3287226"/>
              <a:ext cx="7704138" cy="136842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20000"/>
                    <a:lumOff val="80000"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200" dirty="0" smtClean="0">
                  <a:ea typeface="微軟正黑體" pitchFamily="34" charset="-120"/>
                </a:rPr>
                <a:t>From a marketing standpoint, the Gen </a:t>
              </a:r>
              <a:r>
                <a:rPr lang="en-US" altLang="zh-TW" sz="2200" dirty="0" err="1" smtClean="0">
                  <a:ea typeface="微軟正黑體" pitchFamily="34" charset="-120"/>
                </a:rPr>
                <a:t>Xers</a:t>
              </a:r>
              <a:r>
                <a:rPr lang="en-US" altLang="zh-TW" sz="2200" dirty="0" smtClean="0">
                  <a:ea typeface="微軟正黑體" pitchFamily="34" charset="-120"/>
                </a:rPr>
                <a:t> are a more skeptical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200" dirty="0" smtClean="0">
                  <a:ea typeface="微軟正黑體" pitchFamily="34" charset="-120"/>
                </a:rPr>
                <a:t>bunch. They tend to research products before they consider 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200" dirty="0">
                  <a:ea typeface="微軟正黑體" pitchFamily="34" charset="-120"/>
                </a:rPr>
                <a:t>p</a:t>
              </a:r>
              <a:r>
                <a:rPr lang="en-US" altLang="zh-TW" sz="2200" dirty="0" smtClean="0">
                  <a:ea typeface="微軟正黑體" pitchFamily="34" charset="-120"/>
                </a:rPr>
                <a:t>urchase, prefer quality to quantity, and tend to be less receptive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200" dirty="0">
                  <a:ea typeface="微軟正黑體" pitchFamily="34" charset="-120"/>
                </a:rPr>
                <a:t>t</a:t>
              </a:r>
              <a:r>
                <a:rPr lang="en-US" altLang="zh-TW" sz="2200" dirty="0" smtClean="0">
                  <a:ea typeface="微軟正黑體" pitchFamily="34" charset="-120"/>
                </a:rPr>
                <a:t>o overt marketing pitches.</a:t>
              </a:r>
              <a:endParaRPr lang="zh-TW" altLang="en-US" sz="2200" dirty="0">
                <a:ea typeface="微軟正黑體" pitchFamily="34" charset="-12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761405" y="4655651"/>
              <a:ext cx="7704138" cy="1355359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20000"/>
                    <a:lumOff val="80000"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200" dirty="0" smtClean="0">
                  <a:ea typeface="微軟正黑體" pitchFamily="34" charset="-120"/>
                </a:rPr>
                <a:t>The first to grow up in the Internet era, Generation X is a highly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200" dirty="0">
                  <a:ea typeface="微軟正黑體" pitchFamily="34" charset="-120"/>
                </a:rPr>
                <a:t>c</a:t>
              </a:r>
              <a:r>
                <a:rPr lang="en-US" altLang="zh-TW" sz="2200" dirty="0" smtClean="0">
                  <a:ea typeface="微軟正黑體" pitchFamily="34" charset="-120"/>
                </a:rPr>
                <a:t>onnected generation that embraces the benefits of new technology.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200" dirty="0" smtClean="0">
                  <a:ea typeface="微軟正黑體" pitchFamily="34" charset="-120"/>
                </a:rPr>
                <a:t>They are increasingly displacing the lifestyles, culture, and values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200" dirty="0">
                  <a:ea typeface="微軟正黑體" pitchFamily="34" charset="-120"/>
                </a:rPr>
                <a:t>o</a:t>
              </a:r>
              <a:r>
                <a:rPr kumimoji="0" lang="en-US" altLang="zh-TW" sz="2200" dirty="0" smtClean="0">
                  <a:ea typeface="微軟正黑體" pitchFamily="34" charset="-120"/>
                </a:rPr>
                <a:t>f the baby boomers.</a:t>
              </a:r>
              <a:endParaRPr kumimoji="0" lang="zh-TW" altLang="en-US" sz="2200" dirty="0">
                <a:ea typeface="微軟正黑體" pitchFamily="34" charset="-12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755650" y="1529510"/>
              <a:ext cx="7709892" cy="1713469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20000"/>
                    <a:lumOff val="80000"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2200" dirty="0">
                <a:ea typeface="微軟正黑體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000" dirty="0" smtClean="0">
                  <a:ea typeface="微軟正黑體" pitchFamily="34" charset="-120"/>
                </a:rPr>
                <a:t>The baby boom was followed by a “birth dearth,” creating another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000" dirty="0">
                  <a:ea typeface="微軟正黑體" pitchFamily="34" charset="-120"/>
                </a:rPr>
                <a:t>g</a:t>
              </a:r>
              <a:r>
                <a:rPr kumimoji="0" lang="en-US" altLang="zh-TW" sz="2000" dirty="0" smtClean="0">
                  <a:ea typeface="微軟正黑體" pitchFamily="34" charset="-120"/>
                </a:rPr>
                <a:t>eneration of 49 million people born between 1965 and 1976.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000" dirty="0" smtClean="0">
                  <a:ea typeface="微軟正黑體" pitchFamily="34" charset="-120"/>
                </a:rPr>
                <a:t>Author Douglas </a:t>
              </a:r>
              <a:r>
                <a:rPr lang="en-US" altLang="zh-TW" sz="2000" dirty="0" err="1" smtClean="0">
                  <a:ea typeface="微軟正黑體" pitchFamily="34" charset="-120"/>
                </a:rPr>
                <a:t>Coupland</a:t>
              </a:r>
              <a:r>
                <a:rPr lang="en-US" altLang="zh-TW" sz="2000" dirty="0" smtClean="0">
                  <a:ea typeface="微軟正黑體" pitchFamily="34" charset="-120"/>
                </a:rPr>
                <a:t> calls them Generation X because they lie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000" dirty="0" smtClean="0">
                  <a:ea typeface="微軟正黑體" pitchFamily="34" charset="-120"/>
                </a:rPr>
                <a:t>i</a:t>
              </a:r>
              <a:r>
                <a:rPr kumimoji="0" lang="en-US" altLang="zh-TW" sz="2000" dirty="0" smtClean="0">
                  <a:ea typeface="微軟正黑體" pitchFamily="34" charset="-120"/>
                </a:rPr>
                <a:t>n the shadow of the boomers and lack obvious distinguishing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000" dirty="0">
                  <a:ea typeface="微軟正黑體" pitchFamily="34" charset="-120"/>
                </a:rPr>
                <a:t>c</a:t>
              </a:r>
              <a:r>
                <a:rPr lang="en-US" altLang="zh-TW" sz="2000" dirty="0" smtClean="0">
                  <a:ea typeface="微軟正黑體" pitchFamily="34" charset="-120"/>
                </a:rPr>
                <a:t>haracteristics.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dirty="0" smtClean="0">
                  <a:ea typeface="微軟正黑體" pitchFamily="34" charset="-120"/>
                </a:rPr>
                <a:t> </a:t>
              </a:r>
              <a:endParaRPr kumimoji="0" lang="zh-TW" altLang="zh-TW" sz="2000" dirty="0">
                <a:ea typeface="微軟正黑體" pitchFamily="34" charset="-120"/>
              </a:endParaRPr>
            </a:p>
          </p:txBody>
        </p:sp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3440998" y="887648"/>
              <a:ext cx="2663825" cy="720725"/>
              <a:chOff x="3029" y="960"/>
              <a:chExt cx="1609" cy="244"/>
            </a:xfrm>
          </p:grpSpPr>
          <p:sp>
            <p:nvSpPr>
              <p:cNvPr id="19" name="AutoShape 12"/>
              <p:cNvSpPr>
                <a:spLocks noChangeArrowheads="1"/>
              </p:cNvSpPr>
              <p:nvPr/>
            </p:nvSpPr>
            <p:spPr bwMode="auto">
              <a:xfrm>
                <a:off x="3029" y="960"/>
                <a:ext cx="1609" cy="24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0" name="AutoShape 13"/>
              <p:cNvSpPr>
                <a:spLocks noChangeArrowheads="1"/>
              </p:cNvSpPr>
              <p:nvPr/>
            </p:nvSpPr>
            <p:spPr bwMode="auto">
              <a:xfrm>
                <a:off x="3110" y="995"/>
                <a:ext cx="1473" cy="181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TW" sz="2800" b="1" dirty="0" smtClean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Generation X</a:t>
                </a:r>
                <a:endParaRPr kumimoji="0" lang="zh-TW" altLang="en-US" sz="28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9"/>
          <a:stretch/>
        </p:blipFill>
        <p:spPr>
          <a:xfrm>
            <a:off x="1429271" y="2387493"/>
            <a:ext cx="6084168" cy="3461639"/>
          </a:xfrm>
          <a:prstGeom prst="rect">
            <a:avLst/>
          </a:prstGeom>
        </p:spPr>
      </p:pic>
      <p:grpSp>
        <p:nvGrpSpPr>
          <p:cNvPr id="22" name="群組 21"/>
          <p:cNvGrpSpPr>
            <a:grpSpLocks/>
          </p:cNvGrpSpPr>
          <p:nvPr/>
        </p:nvGrpSpPr>
        <p:grpSpPr bwMode="auto">
          <a:xfrm>
            <a:off x="416885" y="1488472"/>
            <a:ext cx="7704137" cy="3433777"/>
            <a:chOff x="611188" y="3271925"/>
            <a:chExt cx="7704138" cy="3223163"/>
          </a:xfrm>
        </p:grpSpPr>
        <p:grpSp>
          <p:nvGrpSpPr>
            <p:cNvPr id="23" name="群組 19"/>
            <p:cNvGrpSpPr>
              <a:grpSpLocks/>
            </p:cNvGrpSpPr>
            <p:nvPr/>
          </p:nvGrpSpPr>
          <p:grpSpPr bwMode="auto">
            <a:xfrm>
              <a:off x="611188" y="3271925"/>
              <a:ext cx="7704138" cy="3223163"/>
              <a:chOff x="755650" y="1259826"/>
              <a:chExt cx="7704138" cy="2024712"/>
            </a:xfrm>
          </p:grpSpPr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755650" y="1916113"/>
                <a:ext cx="7704138" cy="1368425"/>
              </a:xfrm>
              <a:prstGeom prst="rect">
                <a:avLst/>
              </a:prstGeom>
              <a:gradFill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1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zh-TW" sz="22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grpSp>
            <p:nvGrpSpPr>
              <p:cNvPr id="26" name="Group 11"/>
              <p:cNvGrpSpPr>
                <a:grpSpLocks/>
              </p:cNvGrpSpPr>
              <p:nvPr/>
            </p:nvGrpSpPr>
            <p:grpSpPr bwMode="auto">
              <a:xfrm>
                <a:off x="2813534" y="1259826"/>
                <a:ext cx="4064444" cy="720725"/>
                <a:chOff x="2650" y="1086"/>
                <a:chExt cx="2455" cy="244"/>
              </a:xfrm>
            </p:grpSpPr>
            <p:sp>
              <p:nvSpPr>
                <p:cNvPr id="27" name="AutoShape 12"/>
                <p:cNvSpPr>
                  <a:spLocks noChangeArrowheads="1"/>
                </p:cNvSpPr>
                <p:nvPr/>
              </p:nvSpPr>
              <p:spPr bwMode="auto">
                <a:xfrm>
                  <a:off x="2650" y="1086"/>
                  <a:ext cx="2455" cy="24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</a:gsLst>
                  <a:lin ang="189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sp>
              <p:nvSpPr>
                <p:cNvPr id="28" name="AutoShape 13"/>
                <p:cNvSpPr>
                  <a:spLocks noChangeArrowheads="1"/>
                </p:cNvSpPr>
                <p:nvPr/>
              </p:nvSpPr>
              <p:spPr bwMode="auto">
                <a:xfrm>
                  <a:off x="2799" y="1123"/>
                  <a:ext cx="2192" cy="18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kumimoji="0" lang="en-US" altLang="zh-TW" sz="2400" b="1" dirty="0" err="1" smtClean="0">
                      <a:solidFill>
                        <a:schemeClr val="bg1"/>
                      </a:solidFill>
                      <a:ea typeface="微軟正黑體" pitchFamily="34" charset="-120"/>
                    </a:rPr>
                    <a:t>Millennials</a:t>
                  </a:r>
                  <a:r>
                    <a:rPr kumimoji="0" lang="en-US" altLang="zh-TW" sz="2400" b="1" dirty="0" smtClean="0">
                      <a:solidFill>
                        <a:schemeClr val="bg1"/>
                      </a:solidFill>
                      <a:ea typeface="微軟正黑體" pitchFamily="34" charset="-120"/>
                    </a:rPr>
                    <a:t> (Generation Y)</a:t>
                  </a:r>
                  <a:endParaRPr kumimoji="0" lang="zh-TW" altLang="en-US" sz="2400" b="1" dirty="0">
                    <a:solidFill>
                      <a:schemeClr val="bg1"/>
                    </a:solidFill>
                    <a:ea typeface="微軟正黑體" pitchFamily="34" charset="-120"/>
                  </a:endParaRPr>
                </a:p>
              </p:txBody>
            </p:sp>
          </p:grpSp>
        </p:grp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805863" y="4486428"/>
              <a:ext cx="7205902" cy="1690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kumimoji="0" lang="en-US" altLang="zh-TW" sz="2200" dirty="0" smtClean="0">
                  <a:ea typeface="微軟正黑體" pitchFamily="34" charset="-120"/>
                </a:rPr>
                <a:t>Born between 1977 and 2000, these children of the baby boomers number 83 million or more, dwarfing the Gen </a:t>
              </a:r>
              <a:r>
                <a:rPr kumimoji="0" lang="en-US" altLang="zh-TW" sz="2200" dirty="0" err="1" smtClean="0">
                  <a:ea typeface="微軟正黑體" pitchFamily="34" charset="-120"/>
                </a:rPr>
                <a:t>Xers</a:t>
              </a:r>
              <a:r>
                <a:rPr kumimoji="0" lang="en-US" altLang="zh-TW" sz="2200" dirty="0" smtClean="0">
                  <a:ea typeface="微軟正黑體" pitchFamily="34" charset="-120"/>
                </a:rPr>
                <a:t> and becoming larger even than the baby boomer segment. One thing that </a:t>
              </a:r>
              <a:r>
                <a:rPr kumimoji="0" lang="en-US" altLang="zh-TW" sz="2200" dirty="0" err="1" smtClean="0">
                  <a:ea typeface="微軟正黑體" pitchFamily="34" charset="-120"/>
                </a:rPr>
                <a:t>Millennials</a:t>
              </a:r>
              <a:r>
                <a:rPr kumimoji="0" lang="en-US" altLang="zh-TW" sz="2200" dirty="0" smtClean="0">
                  <a:ea typeface="微軟正黑體" pitchFamily="34" charset="-120"/>
                </a:rPr>
                <a:t> have in common is their utter fluency and comfort with digital technology.</a:t>
              </a:r>
              <a:r>
                <a:rPr kumimoji="0" lang="en-US" altLang="zh-TW" sz="2300" b="1" dirty="0" smtClean="0">
                  <a:ea typeface="微軟正黑體" pitchFamily="34" charset="-120"/>
                </a:rPr>
                <a:t>     </a:t>
              </a:r>
              <a:r>
                <a:rPr kumimoji="0" lang="zh-TW" altLang="en-US" sz="2300" b="1" dirty="0" smtClean="0">
                  <a:ea typeface="微軟正黑體" pitchFamily="34" charset="-120"/>
                </a:rPr>
                <a:t>  </a:t>
              </a:r>
              <a:endParaRPr kumimoji="0" lang="zh-TW" altLang="en-US" sz="23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7"/>
          <a:stretch/>
        </p:blipFill>
        <p:spPr>
          <a:xfrm>
            <a:off x="1078064" y="1574969"/>
            <a:ext cx="6606513" cy="4419337"/>
          </a:xfrm>
          <a:prstGeom prst="rect">
            <a:avLst/>
          </a:prstGeom>
        </p:spPr>
      </p:pic>
      <p:grpSp>
        <p:nvGrpSpPr>
          <p:cNvPr id="30" name="群組 29"/>
          <p:cNvGrpSpPr>
            <a:grpSpLocks/>
          </p:cNvGrpSpPr>
          <p:nvPr/>
        </p:nvGrpSpPr>
        <p:grpSpPr bwMode="auto">
          <a:xfrm>
            <a:off x="701243" y="1622882"/>
            <a:ext cx="7704138" cy="4470414"/>
            <a:chOff x="755650" y="2967934"/>
            <a:chExt cx="7704138" cy="3705893"/>
          </a:xfrm>
        </p:grpSpPr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755650" y="3716338"/>
              <a:ext cx="7704138" cy="1368425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20000"/>
                    <a:lumOff val="80000"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txBody>
            <a:bodyPr wrap="none" anchor="ctr"/>
            <a:lstStyle/>
            <a:p>
              <a:pPr>
                <a:defRPr/>
              </a:pPr>
              <a:r>
                <a:rPr lang="en-US" altLang="zh-TW" sz="2200" dirty="0" smtClean="0"/>
                <a:t>Marketers </a:t>
              </a:r>
              <a:r>
                <a:rPr lang="en-US" altLang="zh-TW" sz="2200" dirty="0"/>
                <a:t>often split the baby boomers into three smaller </a:t>
              </a:r>
              <a:r>
                <a:rPr lang="en-US" altLang="zh-TW" sz="2200" dirty="0" smtClean="0"/>
                <a:t>groups—</a:t>
              </a:r>
            </a:p>
            <a:p>
              <a:pPr>
                <a:defRPr/>
              </a:pPr>
              <a:r>
                <a:rPr lang="en-US" altLang="zh-TW" sz="2200" dirty="0" smtClean="0"/>
                <a:t>leading-edge boomers</a:t>
              </a:r>
              <a:r>
                <a:rPr lang="en-US" altLang="zh-TW" sz="2200" dirty="0"/>
                <a:t>, core boomers, and trailing-edge </a:t>
              </a:r>
              <a:r>
                <a:rPr lang="en-US" altLang="zh-TW" sz="2200" dirty="0" smtClean="0"/>
                <a:t>boomers—</a:t>
              </a:r>
            </a:p>
            <a:p>
              <a:pPr>
                <a:defRPr/>
              </a:pPr>
              <a:r>
                <a:rPr lang="en-US" altLang="zh-TW" sz="2200" dirty="0" smtClean="0"/>
                <a:t>each </a:t>
              </a:r>
              <a:r>
                <a:rPr lang="en-US" altLang="zh-TW" sz="2200" dirty="0"/>
                <a:t>with its own beliefs </a:t>
              </a:r>
              <a:r>
                <a:rPr lang="en-US" altLang="zh-TW" sz="2200" dirty="0" smtClean="0"/>
                <a:t>and </a:t>
              </a:r>
              <a:r>
                <a:rPr lang="en-US" altLang="zh-TW" sz="2200" dirty="0"/>
                <a:t>behaviors. </a:t>
              </a:r>
              <a:r>
                <a:rPr lang="en-US" altLang="zh-TW" sz="2200" dirty="0" smtClean="0"/>
                <a:t>Similarly</a:t>
              </a:r>
              <a:r>
                <a:rPr lang="en-US" altLang="zh-TW" sz="2200" dirty="0"/>
                <a:t>, they split the </a:t>
              </a:r>
              <a:endParaRPr lang="en-US" altLang="zh-TW" sz="2200" dirty="0" smtClean="0"/>
            </a:p>
            <a:p>
              <a:pPr>
                <a:defRPr/>
              </a:pPr>
              <a:r>
                <a:rPr lang="en-US" altLang="zh-TW" sz="2200" dirty="0" err="1" smtClean="0"/>
                <a:t>Millennials</a:t>
              </a:r>
              <a:r>
                <a:rPr lang="en-US" altLang="zh-TW" sz="2200" dirty="0" smtClean="0"/>
                <a:t> </a:t>
              </a:r>
              <a:r>
                <a:rPr lang="en-US" altLang="zh-TW" sz="2200" dirty="0"/>
                <a:t>into teens and young adults</a:t>
              </a:r>
              <a:r>
                <a:rPr lang="en-US" altLang="zh-TW" sz="2200" dirty="0" smtClean="0"/>
                <a:t>.</a:t>
              </a:r>
              <a:endParaRPr lang="en-US" altLang="zh-TW" sz="2200" dirty="0"/>
            </a:p>
          </p:txBody>
        </p:sp>
        <p:sp>
          <p:nvSpPr>
            <p:cNvPr id="32" name="Rectangle 17"/>
            <p:cNvSpPr>
              <a:spLocks noChangeArrowheads="1"/>
            </p:cNvSpPr>
            <p:nvPr/>
          </p:nvSpPr>
          <p:spPr bwMode="auto">
            <a:xfrm>
              <a:off x="755650" y="5084763"/>
              <a:ext cx="7704138" cy="1589064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20000"/>
                    <a:lumOff val="80000"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p:spPr>
          <p:txBody>
            <a:bodyPr wrap="none" anchor="ctr"/>
            <a:lstStyle/>
            <a:p>
              <a:pPr>
                <a:defRPr/>
              </a:pPr>
              <a:r>
                <a:rPr lang="en-US" altLang="zh-TW" sz="2400" dirty="0"/>
                <a:t>Thus, marketers need to form more precise age-specific </a:t>
              </a:r>
              <a:endParaRPr lang="en-US" altLang="zh-TW" sz="2400" dirty="0" smtClean="0"/>
            </a:p>
            <a:p>
              <a:pPr>
                <a:defRPr/>
              </a:pPr>
              <a:r>
                <a:rPr lang="en-US" altLang="zh-TW" sz="2400" dirty="0" smtClean="0"/>
                <a:t>segments within </a:t>
              </a:r>
              <a:r>
                <a:rPr lang="en-US" altLang="zh-TW" sz="2400" dirty="0"/>
                <a:t>each group. More important, defining people </a:t>
              </a:r>
              <a:endParaRPr lang="en-US" altLang="zh-TW" sz="2400" dirty="0" smtClean="0"/>
            </a:p>
            <a:p>
              <a:pPr>
                <a:defRPr/>
              </a:pPr>
              <a:r>
                <a:rPr lang="en-US" altLang="zh-TW" sz="2400" dirty="0" smtClean="0"/>
                <a:t>by </a:t>
              </a:r>
              <a:r>
                <a:rPr lang="en-US" altLang="zh-TW" sz="2400" dirty="0"/>
                <a:t>their </a:t>
              </a:r>
              <a:r>
                <a:rPr lang="en-US" altLang="zh-TW" sz="2400" dirty="0" smtClean="0"/>
                <a:t>birth </a:t>
              </a:r>
              <a:r>
                <a:rPr lang="en-US" altLang="zh-TW" sz="2400" dirty="0"/>
                <a:t>date may be less effective than segmenting </a:t>
              </a:r>
              <a:endParaRPr lang="en-US" altLang="zh-TW" sz="2400" dirty="0" smtClean="0"/>
            </a:p>
            <a:p>
              <a:pPr>
                <a:defRPr/>
              </a:pPr>
              <a:r>
                <a:rPr lang="en-US" altLang="zh-TW" sz="2400" dirty="0" smtClean="0"/>
                <a:t>them </a:t>
              </a:r>
              <a:r>
                <a:rPr lang="en-US" altLang="zh-TW" sz="2400" dirty="0"/>
                <a:t>by </a:t>
              </a:r>
              <a:r>
                <a:rPr lang="en-US" altLang="zh-TW" sz="2400" dirty="0" smtClean="0"/>
                <a:t>their </a:t>
              </a:r>
              <a:r>
                <a:rPr lang="en-US" altLang="zh-TW" sz="2400" dirty="0"/>
                <a:t>lifestyle, life stage, or the common values they </a:t>
              </a:r>
              <a:endParaRPr lang="en-US" altLang="zh-TW" sz="2400" dirty="0" smtClean="0"/>
            </a:p>
            <a:p>
              <a:pPr>
                <a:defRPr/>
              </a:pPr>
              <a:r>
                <a:rPr lang="en-US" altLang="zh-TW" sz="2400" dirty="0" smtClean="0"/>
                <a:t>seek </a:t>
              </a:r>
              <a:r>
                <a:rPr lang="en-US" altLang="zh-TW" sz="2400" dirty="0"/>
                <a:t>in </a:t>
              </a:r>
              <a:r>
                <a:rPr lang="en-US" altLang="zh-TW" sz="2400" dirty="0" smtClean="0"/>
                <a:t>the </a:t>
              </a:r>
              <a:r>
                <a:rPr lang="en-US" altLang="zh-TW" sz="2400" dirty="0"/>
                <a:t>products they buy</a:t>
              </a:r>
              <a:r>
                <a:rPr lang="en-US" altLang="zh-TW" sz="2400" dirty="0" smtClean="0"/>
                <a:t>.</a:t>
              </a:r>
              <a:endParaRPr lang="en-US" altLang="zh-TW" sz="2400" dirty="0"/>
            </a:p>
          </p:txBody>
        </p:sp>
        <p:grpSp>
          <p:nvGrpSpPr>
            <p:cNvPr id="33" name="Group 11"/>
            <p:cNvGrpSpPr>
              <a:grpSpLocks/>
            </p:cNvGrpSpPr>
            <p:nvPr/>
          </p:nvGrpSpPr>
          <p:grpSpPr bwMode="auto">
            <a:xfrm>
              <a:off x="2856085" y="2967934"/>
              <a:ext cx="3354201" cy="803431"/>
              <a:chOff x="2762" y="1079"/>
              <a:chExt cx="2026" cy="272"/>
            </a:xfrm>
          </p:grpSpPr>
          <p:sp>
            <p:nvSpPr>
              <p:cNvPr id="34" name="AutoShape 12"/>
              <p:cNvSpPr>
                <a:spLocks noChangeArrowheads="1"/>
              </p:cNvSpPr>
              <p:nvPr/>
            </p:nvSpPr>
            <p:spPr bwMode="auto">
              <a:xfrm>
                <a:off x="2762" y="1079"/>
                <a:ext cx="2026" cy="27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latin typeface="+mn-lt"/>
                  <a:ea typeface="+mn-ea"/>
                </a:endParaRPr>
              </a:p>
            </p:txBody>
          </p:sp>
          <p:sp>
            <p:nvSpPr>
              <p:cNvPr id="35" name="AutoShape 13"/>
              <p:cNvSpPr>
                <a:spLocks noChangeArrowheads="1"/>
              </p:cNvSpPr>
              <p:nvPr/>
            </p:nvSpPr>
            <p:spPr bwMode="auto">
              <a:xfrm>
                <a:off x="2919" y="1096"/>
                <a:ext cx="1751" cy="243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TW" sz="2200" b="1" dirty="0" smtClean="0">
                    <a:solidFill>
                      <a:schemeClr val="bg1"/>
                    </a:solidFill>
                    <a:ea typeface="微軟正黑體" pitchFamily="34" charset="-120"/>
                  </a:rPr>
                  <a:t>Generational Marketing</a:t>
                </a:r>
                <a:endParaRPr kumimoji="0" lang="zh-TW" altLang="en-US" sz="2200" b="1" dirty="0">
                  <a:solidFill>
                    <a:srgbClr val="000000"/>
                  </a:solidFill>
                  <a:ea typeface="微軟正黑體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69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00"/>
                </a:solidFill>
              </a:rPr>
              <a:t>The Changing </a:t>
            </a:r>
            <a:r>
              <a:rPr lang="en-US" altLang="zh-TW" dirty="0" smtClean="0">
                <a:solidFill>
                  <a:srgbClr val="000000"/>
                </a:solidFill>
              </a:rPr>
              <a:t>Family structure 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More people are:</a:t>
            </a:r>
          </a:p>
          <a:p>
            <a:pPr lvl="1"/>
            <a:r>
              <a:rPr lang="en-US" altLang="zh-TW" dirty="0"/>
              <a:t>Divorcing or separating</a:t>
            </a:r>
          </a:p>
          <a:p>
            <a:pPr lvl="1"/>
            <a:r>
              <a:rPr lang="en-US" altLang="zh-TW" dirty="0"/>
              <a:t>Choosing not to marry</a:t>
            </a:r>
          </a:p>
          <a:p>
            <a:pPr lvl="1"/>
            <a:r>
              <a:rPr lang="en-US" altLang="zh-TW" dirty="0"/>
              <a:t>Choosing to marry later</a:t>
            </a:r>
          </a:p>
          <a:p>
            <a:pPr lvl="1"/>
            <a:r>
              <a:rPr lang="en-US" altLang="zh-TW" dirty="0"/>
              <a:t>Marrying without intending to have children</a:t>
            </a:r>
          </a:p>
          <a:p>
            <a:pPr lvl="1"/>
            <a:r>
              <a:rPr lang="en-US" altLang="zh-TW" dirty="0"/>
              <a:t>Increasing number of working women</a:t>
            </a:r>
          </a:p>
          <a:p>
            <a:pPr lvl="1"/>
            <a:r>
              <a:rPr lang="en-US" altLang="zh-TW" dirty="0"/>
              <a:t>Increasing number of  stay-at-home dads</a:t>
            </a:r>
          </a:p>
          <a:p>
            <a:pPr lvl="1"/>
            <a:endParaRPr lang="zh-TW" altLang="en-US" dirty="0"/>
          </a:p>
        </p:txBody>
      </p:sp>
      <p:pic>
        <p:nvPicPr>
          <p:cNvPr id="8196" name="Picture 4" descr="https://encrypted-tbn0.gstatic.com/images?q=tbn:ANd9GcSWw6d_sGXOlS9pKhbjE33kk610kUlL_mGa5nIGR_QROdUjKZ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2880320" cy="215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encrypted-tbn3.gstatic.com/images?q=tbn:ANd9GcT7dSUMpBIZV0Zk1mjqJR4JB-YGj1gu2BDyc6mdJjpeDncz-7ul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91" y="511926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85850"/>
            <a:ext cx="2973319" cy="219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4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Geographic Shifts Population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200" dirty="0"/>
              <a:t>The shift in where people live has also caused a shift in where they work. </a:t>
            </a:r>
            <a:endParaRPr lang="en-US" altLang="zh-TW" sz="2200" dirty="0" smtClean="0"/>
          </a:p>
          <a:p>
            <a:r>
              <a:rPr lang="en-US" altLang="zh-TW" sz="2200" dirty="0" smtClean="0"/>
              <a:t>For </a:t>
            </a:r>
            <a:r>
              <a:rPr lang="en-US" altLang="zh-TW" sz="2200" dirty="0"/>
              <a:t>example, the migration toward </a:t>
            </a:r>
            <a:r>
              <a:rPr lang="en-US" altLang="zh-TW" sz="2200" dirty="0" err="1"/>
              <a:t>micropolitan</a:t>
            </a:r>
            <a:r>
              <a:rPr lang="en-US" altLang="zh-TW" sz="2200" dirty="0"/>
              <a:t> and suburban areas has resulted in a rapid increase in the number of people who “telecommute”—work at home or in a remote office and conduct their business by phone or the Internet. </a:t>
            </a:r>
            <a:endParaRPr lang="en-US" altLang="zh-TW" sz="2200" dirty="0" smtClean="0"/>
          </a:p>
          <a:p>
            <a:r>
              <a:rPr lang="en-US" altLang="zh-TW" sz="2200" dirty="0" smtClean="0"/>
              <a:t>This </a:t>
            </a:r>
            <a:r>
              <a:rPr lang="en-US" altLang="zh-TW" sz="2200" dirty="0"/>
              <a:t>trend, in turn, has created a booming </a:t>
            </a:r>
            <a:r>
              <a:rPr lang="en-US" altLang="zh-TW" sz="2200" dirty="0" err="1"/>
              <a:t>SOHO</a:t>
            </a:r>
            <a:r>
              <a:rPr lang="en-US" altLang="zh-TW" sz="2200" dirty="0"/>
              <a:t> (small office/home office) market. </a:t>
            </a:r>
            <a:endParaRPr lang="zh-TW" altLang="en-US" sz="2200" dirty="0"/>
          </a:p>
        </p:txBody>
      </p:sp>
      <p:pic>
        <p:nvPicPr>
          <p:cNvPr id="10244" name="Picture 4" descr="http://pic.gicpic.cn/bigimg/newbigimg1/8231000/00e1a90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3456384" cy="18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a4.att.hudong.com/50/90/01300000330045123142901882603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653135"/>
            <a:ext cx="3069269" cy="208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9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044034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A Better-Educated, More White-Collar, More Professional Population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Changes in the Workforce</a:t>
            </a:r>
          </a:p>
          <a:p>
            <a:pPr lvl="1"/>
            <a:r>
              <a:rPr lang="en-US" altLang="zh-TW" dirty="0"/>
              <a:t>More educated</a:t>
            </a:r>
          </a:p>
          <a:p>
            <a:pPr lvl="1"/>
            <a:r>
              <a:rPr lang="en-US" altLang="zh-TW" dirty="0"/>
              <a:t>More white collar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8"/>
          <a:stretch/>
        </p:blipFill>
        <p:spPr>
          <a:xfrm>
            <a:off x="755576" y="2852936"/>
            <a:ext cx="3096344" cy="3887966"/>
          </a:xfrm>
          <a:prstGeom prst="rect">
            <a:avLst/>
          </a:prstGeom>
        </p:spPr>
      </p:pic>
      <p:pic>
        <p:nvPicPr>
          <p:cNvPr id="11268" name="Picture 4" descr="http://lerablog.org/wp-content/uploads/2013/09/workforce-develop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5924"/>
            <a:ext cx="4536504" cy="302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myeducationadvices.com/gallery/importance-of-education/importance_of_education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72664"/>
            <a:ext cx="3312368" cy="258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3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760469"/>
            <a:ext cx="6084794" cy="624728"/>
          </a:xfrm>
          <a:ln/>
          <a:effectLst>
            <a:outerShdw dist="107763" dir="2700000" algn="ctr" rotWithShape="0">
              <a:schemeClr val="bg2"/>
            </a:outerShdw>
          </a:effectLst>
        </p:spPr>
        <p:txBody>
          <a:bodyPr wrap="square"/>
          <a:lstStyle/>
          <a:p>
            <a:pPr algn="ctr"/>
            <a:r>
              <a:rPr lang="en-US" altLang="en-US" sz="3883" dirty="0"/>
              <a:t>Marketing Environment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5666" y="2031198"/>
            <a:ext cx="8202706" cy="4168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842" tIns="39221" rIns="79842" bIns="39221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Clr>
                <a:srgbClr val="FAFD00"/>
              </a:buClr>
            </a:pPr>
            <a:r>
              <a:rPr lang="en-US" altLang="en-US" sz="3177" dirty="0"/>
              <a:t>All the actors and forces influencing the company’s ability to transact business effectively with it’s target market.</a:t>
            </a:r>
          </a:p>
          <a:p>
            <a:pPr>
              <a:lnSpc>
                <a:spcPct val="90000"/>
              </a:lnSpc>
              <a:buClr>
                <a:srgbClr val="FAFD00"/>
              </a:buClr>
              <a:buFontTx/>
              <a:buChar char=" "/>
            </a:pPr>
            <a:endParaRPr lang="en-US" altLang="en-US" sz="3177" dirty="0"/>
          </a:p>
          <a:p>
            <a:pPr>
              <a:lnSpc>
                <a:spcPct val="90000"/>
              </a:lnSpc>
              <a:buClr>
                <a:srgbClr val="FAFD00"/>
              </a:buClr>
            </a:pPr>
            <a:r>
              <a:rPr lang="en-US" altLang="en-US" sz="3177" dirty="0"/>
              <a:t>Includes:</a:t>
            </a:r>
          </a:p>
          <a:p>
            <a:pPr lvl="1">
              <a:lnSpc>
                <a:spcPct val="90000"/>
              </a:lnSpc>
              <a:buClr>
                <a:srgbClr val="FAFD00"/>
              </a:buClr>
            </a:pPr>
            <a:r>
              <a:rPr lang="en-US" altLang="en-US" sz="2824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Microenvironment</a:t>
            </a:r>
            <a:r>
              <a:rPr lang="en-US" altLang="en-US" sz="2824" dirty="0"/>
              <a:t> - forces close to the company that affect its ability to serve its  customers.</a:t>
            </a:r>
          </a:p>
          <a:p>
            <a:pPr lvl="1">
              <a:lnSpc>
                <a:spcPct val="90000"/>
              </a:lnSpc>
              <a:buClr>
                <a:srgbClr val="FAFD00"/>
              </a:buClr>
            </a:pPr>
            <a:r>
              <a:rPr lang="en-US" altLang="en-US" sz="2824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Macro environment</a:t>
            </a:r>
            <a:r>
              <a:rPr lang="en-US" altLang="en-US" sz="2824" dirty="0"/>
              <a:t> - larger societal forces that affect the whole microenvironment.</a:t>
            </a:r>
          </a:p>
        </p:txBody>
      </p:sp>
    </p:spTree>
    <p:extLst>
      <p:ext uri="{BB962C8B-B14F-4D97-AF65-F5344CB8AC3E}">
        <p14:creationId xmlns:p14="http://schemas.microsoft.com/office/powerpoint/2010/main" val="220186229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Increasing Diversity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Markets are becoming more diverse</a:t>
            </a:r>
          </a:p>
          <a:p>
            <a:pPr lvl="1"/>
            <a:r>
              <a:rPr lang="en-US" altLang="zh-TW" dirty="0"/>
              <a:t>International</a:t>
            </a:r>
          </a:p>
          <a:p>
            <a:pPr lvl="1"/>
            <a:r>
              <a:rPr lang="en-US" altLang="zh-TW" dirty="0"/>
              <a:t>National</a:t>
            </a:r>
          </a:p>
          <a:p>
            <a:r>
              <a:rPr lang="en-US" altLang="zh-TW" dirty="0"/>
              <a:t>Includes:</a:t>
            </a:r>
          </a:p>
          <a:p>
            <a:pPr lvl="1"/>
            <a:r>
              <a:rPr lang="en-US" altLang="zh-TW" dirty="0"/>
              <a:t>Ethnicity</a:t>
            </a:r>
          </a:p>
          <a:p>
            <a:pPr lvl="1"/>
            <a:r>
              <a:rPr lang="en-US" altLang="zh-TW" dirty="0"/>
              <a:t>Gay and lesbian</a:t>
            </a:r>
          </a:p>
          <a:p>
            <a:pPr lvl="1"/>
            <a:r>
              <a:rPr lang="en-US" altLang="zh-TW" dirty="0"/>
              <a:t>Disabled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7"/>
          <a:stretch/>
        </p:blipFill>
        <p:spPr>
          <a:xfrm>
            <a:off x="2987824" y="3755294"/>
            <a:ext cx="4893951" cy="3096344"/>
          </a:xfrm>
          <a:prstGeom prst="rect">
            <a:avLst/>
          </a:prstGeom>
        </p:spPr>
      </p:pic>
      <p:pic>
        <p:nvPicPr>
          <p:cNvPr id="12290" name="Picture 2" descr="https://encrypted-tbn3.gstatic.com/images?q=tbn:ANd9GcR3FHhuIdlW4YHYnNfdogYC-tum81IXs2OtJrxcMrtJsZSFHr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7" y="4924424"/>
            <a:ext cx="23717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encrypted-tbn1.gstatic.com/images?q=tbn:ANd9GcRgsX3-jliHv5PFfxAGtlz840kW76LhxxyTrufgPArwB6xpzuqMb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03146"/>
            <a:ext cx="2520280" cy="224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4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CC00"/>
                </a:solidFill>
              </a:rPr>
              <a:t>The Economic Environment</a:t>
            </a:r>
            <a:endParaRPr lang="zh-TW" altLang="en-US" dirty="0">
              <a:solidFill>
                <a:srgbClr val="00CC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</a:t>
            </a:r>
            <a:r>
              <a:rPr lang="en-US" altLang="zh-TW" sz="2400" b="1" dirty="0" smtClean="0"/>
              <a:t>economic environment</a:t>
            </a:r>
            <a:r>
              <a:rPr lang="en-US" altLang="zh-TW" sz="2400" dirty="0" smtClean="0"/>
              <a:t> consists of economic factors that affect consumer purchasing power and spending patterns.</a:t>
            </a:r>
          </a:p>
          <a:p>
            <a:r>
              <a:rPr lang="en-US" altLang="zh-TW" sz="2400" dirty="0" smtClean="0"/>
              <a:t>Some </a:t>
            </a:r>
            <a:r>
              <a:rPr lang="en-US" altLang="zh-TW" sz="2400" dirty="0"/>
              <a:t>countries have </a:t>
            </a:r>
            <a:r>
              <a:rPr lang="en-US" altLang="zh-TW" sz="2400" i="1" dirty="0"/>
              <a:t>industrial economies, </a:t>
            </a:r>
            <a:r>
              <a:rPr lang="en-US" altLang="zh-TW" sz="2400" dirty="0"/>
              <a:t>which constitute rich markets for many different kinds of goods. </a:t>
            </a:r>
            <a:endParaRPr lang="en-US" altLang="zh-TW" sz="2400" dirty="0" smtClean="0"/>
          </a:p>
          <a:p>
            <a:r>
              <a:rPr lang="en-US" altLang="zh-TW" sz="2400" dirty="0" smtClean="0"/>
              <a:t>At </a:t>
            </a:r>
            <a:r>
              <a:rPr lang="en-US" altLang="zh-TW" sz="2400" dirty="0"/>
              <a:t>the other extreme are </a:t>
            </a:r>
            <a:r>
              <a:rPr lang="en-US" altLang="zh-TW" sz="2400" i="1" dirty="0"/>
              <a:t>subsistence economies; </a:t>
            </a:r>
            <a:r>
              <a:rPr lang="en-US" altLang="zh-TW" sz="2400" dirty="0"/>
              <a:t>they consume most of their own agricultural and industrial output and offer few market opportunities. </a:t>
            </a:r>
            <a:endParaRPr lang="en-US" altLang="zh-TW" sz="2400" dirty="0" smtClean="0"/>
          </a:p>
          <a:p>
            <a:r>
              <a:rPr lang="en-US" altLang="zh-TW" sz="2400" dirty="0" smtClean="0"/>
              <a:t>In </a:t>
            </a:r>
            <a:r>
              <a:rPr lang="en-US" altLang="zh-TW" sz="2400" dirty="0"/>
              <a:t>between are </a:t>
            </a:r>
            <a:r>
              <a:rPr lang="en-US" altLang="zh-TW" sz="2400" i="1" dirty="0"/>
              <a:t>developing economies</a:t>
            </a:r>
            <a:r>
              <a:rPr lang="en-US" altLang="zh-TW" sz="2400" dirty="0"/>
              <a:t> that can offer outstanding marketing opportunities for the right kinds of products</a:t>
            </a:r>
            <a:r>
              <a:rPr lang="en-US" altLang="zh-TW" sz="2400" dirty="0" smtClean="0"/>
              <a:t>.</a:t>
            </a:r>
            <a:endParaRPr lang="en-US" altLang="zh-TW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507414"/>
            <a:ext cx="1512168" cy="12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0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Changes in Consumer Spending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In turn, </a:t>
            </a:r>
            <a:r>
              <a:rPr lang="en-US" altLang="zh-TW" sz="2400" i="1" dirty="0"/>
              <a:t>value marketing</a:t>
            </a:r>
            <a:r>
              <a:rPr lang="en-US" altLang="zh-TW" sz="2400" dirty="0"/>
              <a:t> has become the watchword for many marketers. </a:t>
            </a:r>
            <a:endParaRPr lang="en-US" altLang="zh-TW" sz="2400" dirty="0" smtClean="0"/>
          </a:p>
          <a:p>
            <a:r>
              <a:rPr lang="en-US" altLang="zh-TW" sz="2400" dirty="0" smtClean="0"/>
              <a:t>Marketers </a:t>
            </a:r>
            <a:r>
              <a:rPr lang="en-US" altLang="zh-TW" sz="2400" dirty="0"/>
              <a:t>in all industries are looking for ways to offer today’s more financially frugal buyers greater value—just the right combination of product quality and good service at a fair price</a:t>
            </a:r>
            <a:r>
              <a:rPr lang="en-US" altLang="zh-TW" sz="2400" dirty="0" smtClean="0"/>
              <a:t>.</a:t>
            </a:r>
            <a:endParaRPr lang="en-US" altLang="zh-TW" sz="2400" dirty="0"/>
          </a:p>
        </p:txBody>
      </p:sp>
      <p:pic>
        <p:nvPicPr>
          <p:cNvPr id="13314" name="Picture 2" descr="http://i2.cdn.turner.com/money/dam/assets/120925010123-consumer-confidence-mon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96086"/>
            <a:ext cx="5328592" cy="305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5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Income Distribution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Marketers should pay attention to </a:t>
            </a:r>
            <a:r>
              <a:rPr lang="en-US" altLang="zh-TW" i="1" dirty="0"/>
              <a:t>income distribution</a:t>
            </a:r>
            <a:r>
              <a:rPr lang="en-US" altLang="zh-TW" dirty="0"/>
              <a:t> as well as income levels. </a:t>
            </a:r>
            <a:endParaRPr lang="en-US" altLang="zh-TW" dirty="0" smtClean="0"/>
          </a:p>
          <a:p>
            <a:r>
              <a:rPr lang="en-US" altLang="zh-TW" dirty="0" smtClean="0"/>
              <a:t>Over </a:t>
            </a:r>
            <a:r>
              <a:rPr lang="en-US" altLang="zh-TW" dirty="0"/>
              <a:t>the past several decades, the rich have grown richer, the middle class has shrunk, and the poor have remained poor. </a:t>
            </a:r>
            <a:endParaRPr lang="zh-TW" altLang="en-US" dirty="0"/>
          </a:p>
        </p:txBody>
      </p:sp>
      <p:pic>
        <p:nvPicPr>
          <p:cNvPr id="15364" name="Picture 4" descr="http://mcaacademysolutions.com/wp-content/uploads/2013/09/Earn-Extra-Incom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672408" cy="2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indianurbaninfrastructure.com/wp-content/uploads/2011/12/po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2890548" cy="337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CC00"/>
                </a:solidFill>
              </a:rPr>
              <a:t>The Natural Environment</a:t>
            </a:r>
            <a:endParaRPr lang="zh-TW" altLang="en-US" dirty="0">
              <a:solidFill>
                <a:srgbClr val="00CC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</a:t>
            </a:r>
            <a:r>
              <a:rPr lang="en-US" altLang="zh-TW" sz="2400" b="1" dirty="0" smtClean="0"/>
              <a:t>natural environment</a:t>
            </a:r>
            <a:r>
              <a:rPr lang="en-US" altLang="zh-TW" sz="2400" dirty="0" smtClean="0"/>
              <a:t> involves the physical environment and the natural resources that are needed as inputs by marketers or that are affected by marketing activities.</a:t>
            </a:r>
          </a:p>
          <a:p>
            <a:r>
              <a:rPr lang="en-US" altLang="zh-TW" sz="2400" dirty="0" smtClean="0"/>
              <a:t>Marketers should be aware of several trends:</a:t>
            </a:r>
          </a:p>
          <a:p>
            <a:pPr lvl="1"/>
            <a:r>
              <a:rPr lang="en-US" altLang="zh-TW" sz="2000" dirty="0"/>
              <a:t>Increased shortages of raw materials</a:t>
            </a:r>
          </a:p>
          <a:p>
            <a:pPr lvl="1"/>
            <a:r>
              <a:rPr lang="en-US" altLang="zh-TW" sz="2000" dirty="0"/>
              <a:t>Increased pollution</a:t>
            </a:r>
          </a:p>
          <a:p>
            <a:pPr lvl="1"/>
            <a:r>
              <a:rPr lang="en-US" altLang="zh-TW" sz="2000" dirty="0"/>
              <a:t>Increased government </a:t>
            </a:r>
            <a:r>
              <a:rPr lang="en-US" altLang="zh-TW" sz="2000" dirty="0" smtClean="0"/>
              <a:t>intervention</a:t>
            </a:r>
          </a:p>
          <a:p>
            <a:r>
              <a:rPr lang="en-US" altLang="zh-TW" sz="2400" dirty="0" smtClean="0"/>
              <a:t>The </a:t>
            </a:r>
            <a:r>
              <a:rPr lang="en-US" altLang="zh-TW" sz="2400" b="1" dirty="0" smtClean="0"/>
              <a:t>environmental sustainability</a:t>
            </a:r>
            <a:r>
              <a:rPr lang="en-US" altLang="zh-TW" sz="2400" dirty="0" smtClean="0"/>
              <a:t> is the developing strategies and practices that create a world economy that the planet can support indefinitely.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3300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CC00"/>
                </a:solidFill>
              </a:rPr>
              <a:t>The Technological </a:t>
            </a:r>
            <a:r>
              <a:rPr lang="en-US" altLang="zh-TW" dirty="0" smtClean="0">
                <a:solidFill>
                  <a:srgbClr val="00CC00"/>
                </a:solidFill>
              </a:rPr>
              <a:t>Environment</a:t>
            </a:r>
            <a:endParaRPr lang="zh-TW" altLang="en-US" dirty="0">
              <a:solidFill>
                <a:srgbClr val="00CC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b="1" dirty="0" smtClean="0"/>
              <a:t>technological environment</a:t>
            </a:r>
            <a:r>
              <a:rPr lang="en-US" altLang="zh-TW" dirty="0" smtClean="0"/>
              <a:t> is perhaps the most dramatic force now shaping our destiny.</a:t>
            </a:r>
          </a:p>
          <a:p>
            <a:r>
              <a:rPr lang="en-US" altLang="zh-TW" dirty="0" smtClean="0"/>
              <a:t>Marketers should watch the technological environment closely. Companies that do not keep up will soon find their products outdated. If that happens, they will miss new product and market opportunities.</a:t>
            </a:r>
            <a:endParaRPr lang="zh-TW" altLang="en-US" dirty="0"/>
          </a:p>
        </p:txBody>
      </p:sp>
      <p:pic>
        <p:nvPicPr>
          <p:cNvPr id="17410" name="Picture 2" descr="https://encrypted-tbn3.gstatic.com/images?q=tbn:ANd9GcS-Ye8YedHciZHvCT1IKO4fo0tmaAmizEzz1GVIa7pAZMRz7UT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41480"/>
            <a:ext cx="3024336" cy="226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techi.com/wp-content/uploads/2012/10/Advanced-Technolo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41910"/>
            <a:ext cx="383393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828010"/>
          </a:xfrm>
        </p:spPr>
        <p:txBody>
          <a:bodyPr/>
          <a:lstStyle/>
          <a:p>
            <a:r>
              <a:rPr lang="en-US" altLang="zh-TW" dirty="0">
                <a:solidFill>
                  <a:srgbClr val="00CC00"/>
                </a:solidFill>
              </a:rPr>
              <a:t>The Political and Social Environment</a:t>
            </a:r>
            <a:endParaRPr lang="zh-TW" altLang="en-US" dirty="0">
              <a:solidFill>
                <a:srgbClr val="00CC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b="1" dirty="0" smtClean="0"/>
              <a:t>political environment</a:t>
            </a:r>
            <a:r>
              <a:rPr lang="en-US" altLang="zh-TW" dirty="0" smtClean="0"/>
              <a:t> consists of laws, government agencies, and pressure groups that influence or limit various organizations and individuals in a given society.</a:t>
            </a:r>
            <a:endParaRPr lang="zh-TW" altLang="en-US" dirty="0"/>
          </a:p>
        </p:txBody>
      </p:sp>
      <p:pic>
        <p:nvPicPr>
          <p:cNvPr id="18438" name="Picture 6" descr="http://www.thebestcolleges.org/wp-content/uploads/2011/06/law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92" y="3213558"/>
            <a:ext cx="3951207" cy="29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Legislation Regulating Business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Business legislation has been enacted for a number of reasons:</a:t>
            </a:r>
          </a:p>
          <a:p>
            <a:pPr lvl="1"/>
            <a:r>
              <a:rPr lang="en-US" altLang="zh-TW" dirty="0" smtClean="0"/>
              <a:t>Protect companies from each other</a:t>
            </a:r>
          </a:p>
          <a:p>
            <a:pPr lvl="1"/>
            <a:r>
              <a:rPr lang="en-US" altLang="zh-TW" dirty="0" smtClean="0"/>
              <a:t>Protect consumers from unfair business practices</a:t>
            </a:r>
          </a:p>
          <a:p>
            <a:pPr lvl="1"/>
            <a:r>
              <a:rPr lang="en-US" altLang="zh-TW" dirty="0" smtClean="0"/>
              <a:t>Protect the interests of society against unrestrained business behavior.</a:t>
            </a:r>
            <a:endParaRPr lang="zh-TW" altLang="en-US" dirty="0"/>
          </a:p>
        </p:txBody>
      </p:sp>
      <p:pic>
        <p:nvPicPr>
          <p:cNvPr id="19460" name="Picture 4" descr="https://encrypted-tbn3.gstatic.com/images?q=tbn:ANd9GcQnMPkI8_1tj-xt5Cc70pBzaWxzjhm7sj7A1X3LRPPF9cOyUK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36039"/>
            <a:ext cx="3528392" cy="25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95120" cy="97202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Increased Emphasis on Ethics and Socially Responsible Actions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i="1" dirty="0" smtClean="0"/>
              <a:t>Socially Responsible Behavior:</a:t>
            </a:r>
          </a:p>
          <a:p>
            <a:pPr lvl="1"/>
            <a:r>
              <a:rPr lang="en-US" altLang="zh-TW" sz="2200" dirty="0" smtClean="0"/>
              <a:t>Enlightened companies encourage their managers to look beyond what the regulatory system allows and simply “do the right thing.”</a:t>
            </a:r>
          </a:p>
          <a:p>
            <a:pPr lvl="1"/>
            <a:r>
              <a:rPr lang="en-US" altLang="zh-TW" sz="2200" dirty="0" smtClean="0"/>
              <a:t>These socially responsible firms actively seek out ways to protect the long-run interests of their consumers and the environment.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2182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972026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rgbClr val="000000"/>
                </a:solidFill>
              </a:rPr>
              <a:t>Increased Emphasis on Ethics and Socially Responsible Actions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i="1" dirty="0" smtClean="0"/>
              <a:t>Caused-Related Marketing:</a:t>
            </a:r>
          </a:p>
          <a:p>
            <a:pPr lvl="1"/>
            <a:r>
              <a:rPr lang="en-US" altLang="zh-TW" sz="2200" dirty="0" smtClean="0"/>
              <a:t>Cause-related marketing has become a primary form of corporate giving. It lets companies “do well by doing good” by linking purchases of the company’s products or services with benefiting worthwhile causes or charitable organizations.</a:t>
            </a:r>
          </a:p>
          <a:p>
            <a:pPr lvl="1"/>
            <a:r>
              <a:rPr lang="en-US" altLang="zh-TW" sz="2200" dirty="0" smtClean="0"/>
              <a:t>It has some controversy. Critics worry that cause-related marketing is more a strategy for selling than a strategy for giving </a:t>
            </a:r>
            <a:r>
              <a:rPr lang="zh-TW" altLang="en-US" sz="2200" dirty="0" smtClean="0"/>
              <a:t>─ </a:t>
            </a:r>
            <a:r>
              <a:rPr lang="en-US" altLang="zh-TW" sz="2200" dirty="0" smtClean="0"/>
              <a:t>that “cause related” marketing is really “cause-exploitative” marketing.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3566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5983" y="-54629"/>
            <a:ext cx="6579253" cy="624729"/>
          </a:xfrm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3883"/>
              <a:t>The Marketing Environment</a:t>
            </a: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1008529" y="739588"/>
            <a:ext cx="7457515" cy="5586132"/>
          </a:xfrm>
          <a:prstGeom prst="ellipse">
            <a:avLst/>
          </a:prstGeom>
          <a:gradFill rotWithShape="0">
            <a:gsLst>
              <a:gs pos="0">
                <a:srgbClr val="EAEC5E"/>
              </a:gs>
              <a:gs pos="100000">
                <a:srgbClr val="EAEC5E">
                  <a:gamma/>
                  <a:tint val="60000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88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2442882" y="1753721"/>
            <a:ext cx="4476750" cy="3770779"/>
          </a:xfrm>
          <a:prstGeom prst="ellipse">
            <a:avLst/>
          </a:prstGeom>
          <a:gradFill rotWithShape="0">
            <a:gsLst>
              <a:gs pos="0">
                <a:srgbClr val="D93192"/>
              </a:gs>
              <a:gs pos="100000">
                <a:srgbClr val="D93192">
                  <a:gamma/>
                  <a:tint val="80000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88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3905250" y="2829485"/>
            <a:ext cx="1535206" cy="1400735"/>
          </a:xfrm>
          <a:prstGeom prst="ellipse">
            <a:avLst/>
          </a:prstGeom>
          <a:solidFill>
            <a:srgbClr val="063DE8"/>
          </a:solidFill>
          <a:ln w="12700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842" tIns="39221" rIns="79842" bIns="39221" anchor="ctr"/>
          <a:lstStyle/>
          <a:p>
            <a:pPr algn="ctr">
              <a:lnSpc>
                <a:spcPct val="90000"/>
              </a:lnSpc>
            </a:pPr>
            <a:r>
              <a:rPr lang="en-US" altLang="en-US" sz="2471" b="1">
                <a:latin typeface="Arial" panose="020B0604020202020204" pitchFamily="34" charset="0"/>
              </a:rPr>
              <a:t>Company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11401" y="1256460"/>
            <a:ext cx="2178143" cy="42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842" tIns="39221" rIns="79842" bIns="39221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71" b="1">
                <a:solidFill>
                  <a:srgbClr val="000000"/>
                </a:solidFill>
                <a:latin typeface="Arial" panose="020B0604020202020204" pitchFamily="34" charset="0"/>
              </a:rPr>
              <a:t>Demographic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534431" y="2365842"/>
            <a:ext cx="1798544" cy="42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842" tIns="39221" rIns="79842" bIns="39221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71" b="1">
                <a:solidFill>
                  <a:srgbClr val="000000"/>
                </a:solidFill>
                <a:latin typeface="Arial" panose="020B0604020202020204" pitchFamily="34" charset="0"/>
              </a:rPr>
              <a:t>Economic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7038696" y="4029916"/>
            <a:ext cx="1470772" cy="42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842" tIns="39221" rIns="79842" bIns="39221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71" b="1">
                <a:solidFill>
                  <a:srgbClr val="000000"/>
                </a:solidFill>
                <a:latin typeface="Arial" panose="020B0604020202020204" pitchFamily="34" charset="0"/>
              </a:rPr>
              <a:t>Natural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625103" y="5709397"/>
            <a:ext cx="2447085" cy="42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842" tIns="39221" rIns="79842" bIns="39221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71" b="1">
                <a:solidFill>
                  <a:srgbClr val="000000"/>
                </a:solidFill>
                <a:latin typeface="Arial" panose="020B0604020202020204" pitchFamily="34" charset="0"/>
              </a:rPr>
              <a:t>Technological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137398" y="4095750"/>
            <a:ext cx="1556217" cy="42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842" tIns="39221" rIns="79842" bIns="39221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71" b="1">
                <a:solidFill>
                  <a:srgbClr val="000000"/>
                </a:solidFill>
                <a:latin typeface="Arial" panose="020B0604020202020204" pitchFamily="34" charset="0"/>
              </a:rPr>
              <a:t>Political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315291" y="2441482"/>
            <a:ext cx="1445559" cy="42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842" tIns="39221" rIns="79842" bIns="39221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71" b="1">
                <a:solidFill>
                  <a:srgbClr val="000000"/>
                </a:solidFill>
                <a:latin typeface="Arial" panose="020B0604020202020204" pitchFamily="34" charset="0"/>
              </a:rPr>
              <a:t>Cultural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2623578" y="1346107"/>
            <a:ext cx="738187" cy="87265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88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5850872" y="1346107"/>
            <a:ext cx="872658" cy="80542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88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3962681" y="2080092"/>
            <a:ext cx="1823757" cy="32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842" tIns="39221" rIns="79842" bIns="39221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765" b="1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1588" b="1">
                <a:solidFill>
                  <a:srgbClr val="000000"/>
                </a:solidFill>
                <a:latin typeface="Arial" panose="020B0604020202020204" pitchFamily="34" charset="0"/>
              </a:rPr>
              <a:t>Company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5373221" y="3760975"/>
            <a:ext cx="1623453" cy="2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842" tIns="39221" rIns="79842" bIns="39221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588" b="1">
                <a:solidFill>
                  <a:srgbClr val="000000"/>
                </a:solidFill>
                <a:latin typeface="Arial" panose="020B0604020202020204" pitchFamily="34" charset="0"/>
              </a:rPr>
              <a:t>Customers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3759574" y="4635033"/>
            <a:ext cx="2162735" cy="2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842" tIns="39221" rIns="79842" bIns="39221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588" b="1">
                <a:solidFill>
                  <a:srgbClr val="000000"/>
                </a:solidFill>
                <a:latin typeface="Arial" panose="020B0604020202020204" pitchFamily="34" charset="0"/>
              </a:rPr>
              <a:t>Intermediaries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5509093" y="3088622"/>
            <a:ext cx="1556216" cy="2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842" tIns="39221" rIns="79842" bIns="39221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588" b="1">
                <a:solidFill>
                  <a:srgbClr val="000000"/>
                </a:solidFill>
                <a:latin typeface="Arial" panose="020B0604020202020204" pitchFamily="34" charset="0"/>
              </a:rPr>
              <a:t>Suppliers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482103" y="3625103"/>
            <a:ext cx="1890993" cy="2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842" tIns="39221" rIns="79842" bIns="39221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588" b="1">
                <a:solidFill>
                  <a:srgbClr val="000000"/>
                </a:solidFill>
                <a:latin typeface="Arial" panose="020B0604020202020204" pitchFamily="34" charset="0"/>
              </a:rPr>
              <a:t>    Competitors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2550740" y="3088622"/>
            <a:ext cx="1285875" cy="2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842" tIns="39221" rIns="79842" bIns="39221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588" b="1">
                <a:solidFill>
                  <a:srgbClr val="000000"/>
                </a:solidFill>
                <a:latin typeface="Arial" panose="020B0604020202020204" pitchFamily="34" charset="0"/>
              </a:rPr>
              <a:t>Publics</a:t>
            </a:r>
          </a:p>
        </p:txBody>
      </p:sp>
    </p:spTree>
    <p:extLst>
      <p:ext uri="{BB962C8B-B14F-4D97-AF65-F5344CB8AC3E}">
        <p14:creationId xmlns:p14="http://schemas.microsoft.com/office/powerpoint/2010/main" val="10403455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CC00"/>
                </a:solidFill>
              </a:rPr>
              <a:t>The Cultural Environment</a:t>
            </a:r>
            <a:endParaRPr lang="zh-TW" altLang="en-US" dirty="0">
              <a:solidFill>
                <a:srgbClr val="00CC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Cultural environment </a:t>
            </a:r>
            <a:r>
              <a:rPr lang="en-US" altLang="zh-TW" dirty="0"/>
              <a:t>consists of institutions and other forces that affect a society’s basic values, perceptions, preferences, and behaviors</a:t>
            </a:r>
          </a:p>
          <a:p>
            <a:endParaRPr lang="zh-TW" altLang="en-US" dirty="0"/>
          </a:p>
        </p:txBody>
      </p:sp>
      <p:pic>
        <p:nvPicPr>
          <p:cNvPr id="1026" name="Picture 2" descr="https://encrypted-tbn0.gstatic.com/images?q=tbn:ANd9GcTVftCBH8ljfO41rpaHqUYfXbKj1TQ3_xuYP-0sqNSCOVC10TQK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40432"/>
            <a:ext cx="3672408" cy="24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ice-paris.org/Resources/Pictures/Lifestyle%20and%20Culture/French-Cul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50364"/>
            <a:ext cx="3773913" cy="25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logs.uni-osnabrueck.de/studyskills/files/2011/01/CultureClash-X-300x22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4436"/>
            <a:ext cx="1872208" cy="139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5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The Persistence of Cultural Values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People in a given society hold many beliefs and values. Their core beliefs and values have a high degree of persistence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i="1" dirty="0"/>
              <a:t>Secondary</a:t>
            </a:r>
            <a:r>
              <a:rPr lang="en-US" altLang="zh-TW" sz="2400" dirty="0"/>
              <a:t> beliefs and values are more open to change. Believing in marriage is a core belief; believing that people should get married early in life is a secondary belief. </a:t>
            </a:r>
            <a:endParaRPr lang="en-US" altLang="zh-TW" sz="2400" dirty="0" smtClean="0"/>
          </a:p>
          <a:p>
            <a:r>
              <a:rPr lang="en-US" altLang="zh-TW" sz="2400" dirty="0" smtClean="0"/>
              <a:t>Marketers </a:t>
            </a:r>
            <a:r>
              <a:rPr lang="en-US" altLang="zh-TW" sz="2400" dirty="0"/>
              <a:t>have some chance of changing secondary values but little chance of changing core values. </a:t>
            </a:r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  <p:pic>
        <p:nvPicPr>
          <p:cNvPr id="2050" name="Picture 2" descr="http://www.fauna-flora.org/wp-content/themes/fauna-flora/img/content/initiatives/taxonomies/taxo-cultural-val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71701"/>
            <a:ext cx="274745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auna-flora.org/wp-content/uploads/Meeting-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43125"/>
            <a:ext cx="2884247" cy="178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aryhayessouthkorea.files.wordpress.com/2012/10/globalisation1.jpg?w=300&amp;h=2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94522"/>
            <a:ext cx="1896145" cy="18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Shifts in Secondary Cultural Values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dirty="0"/>
              <a:t>People’s Views of Themselves.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People </a:t>
            </a:r>
            <a:r>
              <a:rPr lang="en-US" altLang="zh-TW" dirty="0"/>
              <a:t>vary in their emphasis on serving themselves versus serving others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People use products, brands, and services as a means of self-expression, and they buy products and services that match their views of themselves</a:t>
            </a:r>
            <a:r>
              <a:rPr lang="en-US" altLang="zh-TW" dirty="0" smtClean="0"/>
              <a:t>.</a:t>
            </a:r>
            <a:endParaRPr lang="en-US" altLang="zh-TW" dirty="0"/>
          </a:p>
        </p:txBody>
      </p:sp>
      <p:pic>
        <p:nvPicPr>
          <p:cNvPr id="3074" name="Picture 2" descr="http://media.cmgdigital.com/shared/lt/lt_cache/thumbnail/960/img/photos/2013/04/12/99/a5/RoundTable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15" y="4077072"/>
            <a:ext cx="3744416" cy="253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publicradio.org/content/2007/04/03/20070403_kaur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95224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31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Shifts in Secondary Cultural Values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P</a:t>
            </a:r>
            <a:r>
              <a:rPr lang="en-US" altLang="zh-TW" sz="2400" b="1" i="1" dirty="0" smtClean="0"/>
              <a:t>eople’s Views of Organizations.</a:t>
            </a:r>
          </a:p>
          <a:p>
            <a:pPr lvl="1"/>
            <a:r>
              <a:rPr lang="en-US" altLang="zh-TW" sz="2200" dirty="0"/>
              <a:t>In recent years, some analysts have voiced concerns that the Internet age would result in diminished human interaction, as people buried their heads in their computers or e-mailed and texted rather than interacting personally. </a:t>
            </a:r>
            <a:endParaRPr lang="en-US" altLang="zh-TW" sz="2200" dirty="0" smtClean="0"/>
          </a:p>
          <a:p>
            <a:pPr lvl="1"/>
            <a:r>
              <a:rPr lang="en-US" altLang="zh-TW" sz="2200" dirty="0" smtClean="0"/>
              <a:t>Instead</a:t>
            </a:r>
            <a:r>
              <a:rPr lang="en-US" altLang="zh-TW" sz="2200" dirty="0"/>
              <a:t>, today’s digital technologies seem to have launched an era of what one trend watcher calls “mass mingling.” </a:t>
            </a:r>
            <a:endParaRPr lang="en-US" altLang="zh-TW" sz="2200" dirty="0" smtClean="0"/>
          </a:p>
          <a:p>
            <a:pPr lvl="1"/>
            <a:r>
              <a:rPr lang="en-US" altLang="zh-TW" sz="2200" dirty="0" smtClean="0"/>
              <a:t>Rather </a:t>
            </a:r>
            <a:r>
              <a:rPr lang="en-US" altLang="zh-TW" sz="2200" dirty="0"/>
              <a:t>than interacting less, people are using online social media and mobile communications to connect more than ever. </a:t>
            </a:r>
            <a:endParaRPr lang="en-US" altLang="zh-TW" sz="2200" dirty="0" smtClean="0"/>
          </a:p>
          <a:p>
            <a:pPr lvl="1"/>
            <a:r>
              <a:rPr lang="en-US" altLang="zh-TW" sz="2200" dirty="0" smtClean="0"/>
              <a:t>And</a:t>
            </a:r>
            <a:r>
              <a:rPr lang="en-US" altLang="zh-TW" sz="2200" dirty="0"/>
              <a:t>, often, more online and mobile interactions result in more offline mingling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6821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Shifts in Secondary Cultural Values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i="1" dirty="0" smtClean="0"/>
              <a:t>People’s Views of Organizations.</a:t>
            </a:r>
          </a:p>
          <a:p>
            <a:pPr lvl="1"/>
            <a:r>
              <a:rPr lang="en-US" altLang="zh-TW" sz="2200" dirty="0"/>
              <a:t>People vary in their attitudes toward corporations, government agencies, trade unions, universities, and other </a:t>
            </a:r>
            <a:r>
              <a:rPr lang="en-US" altLang="zh-TW" sz="2200" dirty="0" smtClean="0"/>
              <a:t>organizations.</a:t>
            </a:r>
          </a:p>
          <a:p>
            <a:pPr lvl="1"/>
            <a:r>
              <a:rPr lang="en-US" altLang="zh-TW" sz="2200" dirty="0"/>
              <a:t>The past two decades have seen a sharp decrease in confidence in and loyalty toward America’s business and political organizations and institutions.</a:t>
            </a:r>
            <a:endParaRPr lang="en-US" altLang="zh-TW" sz="2200" dirty="0" smtClean="0"/>
          </a:p>
          <a:p>
            <a:pPr lvl="1"/>
            <a:r>
              <a:rPr lang="en-US" altLang="zh-TW" sz="2200" dirty="0"/>
              <a:t>Many people today see work not as a source of satisfaction but as a required chore to earn money to enjoy their non-work hours. </a:t>
            </a:r>
            <a:endParaRPr lang="en-US" altLang="zh-TW" sz="2200" dirty="0" smtClean="0"/>
          </a:p>
          <a:p>
            <a:pPr lvl="1"/>
            <a:r>
              <a:rPr lang="en-US" altLang="zh-TW" sz="2200" dirty="0" smtClean="0"/>
              <a:t>This </a:t>
            </a:r>
            <a:r>
              <a:rPr lang="en-US" altLang="zh-TW" sz="2200" dirty="0"/>
              <a:t>trend suggests that organizations need to find new ways to win consumer and employee confidence</a:t>
            </a:r>
            <a:r>
              <a:rPr lang="en-US" altLang="zh-TW" sz="2200" dirty="0" smtClean="0"/>
              <a:t>. </a:t>
            </a:r>
            <a:endParaRPr lang="zh-TW" altLang="en-US" sz="2200" dirty="0"/>
          </a:p>
        </p:txBody>
      </p:sp>
      <p:pic>
        <p:nvPicPr>
          <p:cNvPr id="5126" name="Picture 6" descr="http://www.johnleonard.com/Portals/51879/images/Loyalty%20Word%20Clo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13214"/>
            <a:ext cx="1397376" cy="13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0.gstatic.com/images?q=tbn:ANd9GcQNxKdGl7KdUEJ5EnOQD_H9LyQiKxlpc21ZyNRrQsxj_Atq6jCaX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08720"/>
            <a:ext cx="1576798" cy="115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Shifts in Secondary Cultural Values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i="1" dirty="0" smtClean="0"/>
              <a:t>People’s Views of Society.</a:t>
            </a:r>
          </a:p>
          <a:p>
            <a:pPr lvl="1"/>
            <a:r>
              <a:rPr lang="en-US" altLang="zh-TW" sz="2200" dirty="0"/>
              <a:t>People vary in their attitudes toward their society—patriots defend it, reformers want to change it, and malcontents want to leave it. </a:t>
            </a:r>
            <a:endParaRPr lang="en-US" altLang="zh-TW" sz="2200" dirty="0" smtClean="0"/>
          </a:p>
          <a:p>
            <a:pPr lvl="1"/>
            <a:r>
              <a:rPr lang="en-US" altLang="zh-TW" sz="2200" dirty="0" smtClean="0"/>
              <a:t>People’s </a:t>
            </a:r>
            <a:r>
              <a:rPr lang="en-US" altLang="zh-TW" sz="2200" dirty="0"/>
              <a:t>orientation to their society influences their consumption patterns and attitudes toward the marketplace. </a:t>
            </a:r>
            <a:endParaRPr lang="en-US" altLang="zh-TW" sz="2200" dirty="0" smtClean="0"/>
          </a:p>
          <a:p>
            <a:pPr lvl="1"/>
            <a:r>
              <a:rPr lang="en-US" altLang="zh-TW" sz="2200" dirty="0"/>
              <a:t>Marketers respond with patriotic products and promotions, offering everything from orange juice to clothing to cars with patriotic themes.</a:t>
            </a:r>
            <a:endParaRPr lang="zh-TW" altLang="en-US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30537"/>
            <a:ext cx="3456384" cy="182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www.theemotionmachine.com/wp-content/uploads/grudge_against_socie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60133"/>
            <a:ext cx="3888432" cy="239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Shifts in Secondary Cultural Values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i="1" dirty="0" smtClean="0"/>
              <a:t>People’s Views of Nature.</a:t>
            </a:r>
          </a:p>
          <a:p>
            <a:pPr lvl="1"/>
            <a:r>
              <a:rPr lang="en-US" altLang="zh-TW" sz="2200" dirty="0"/>
              <a:t>People vary in their attitudes toward the natural world—some feel ruled by it, others feel in harmony with it, and still others seek to master it. </a:t>
            </a:r>
            <a:endParaRPr lang="en-US" altLang="zh-TW" sz="2200" dirty="0" smtClean="0"/>
          </a:p>
          <a:p>
            <a:pPr lvl="1"/>
            <a:r>
              <a:rPr lang="en-US" altLang="zh-TW" sz="2200" dirty="0"/>
              <a:t>A long-term trend has been people’s growing mastery over nature through technology and the belief that nature is bountiful. </a:t>
            </a:r>
            <a:endParaRPr lang="en-US" altLang="zh-TW" sz="2200" dirty="0" smtClean="0"/>
          </a:p>
          <a:p>
            <a:pPr lvl="1"/>
            <a:r>
              <a:rPr lang="en-US" altLang="zh-TW" sz="2200" dirty="0" smtClean="0"/>
              <a:t>More </a:t>
            </a:r>
            <a:r>
              <a:rPr lang="en-US" altLang="zh-TW" sz="2200" dirty="0"/>
              <a:t>recently, however, people have recognized that nature is finite and fragile; it can be destroyed or spoiled by human activities.</a:t>
            </a:r>
            <a:endParaRPr lang="zh-TW" altLang="en-US" sz="2200" dirty="0"/>
          </a:p>
        </p:txBody>
      </p:sp>
      <p:pic>
        <p:nvPicPr>
          <p:cNvPr id="7170" name="Picture 2" descr="https://encrypted-tbn1.gstatic.com/images?q=tbn:ANd9GcQvkXbTPhlETLKmYtaDJuvTXJ0spZ59hjwBOJJEISZKgUu8X_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4778099"/>
            <a:ext cx="2529706" cy="202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0.gstatic.com/images?q=tbn:ANd9GcRfCCGz0uSDBZJV9BGAFmZZIjm61g39kerMkC_zQhFLVEePhw5A0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91321"/>
            <a:ext cx="3024336" cy="201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Shifts in Secondary Cultural Values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i="1" dirty="0" smtClean="0"/>
              <a:t>People’s Views of Universe.</a:t>
            </a:r>
          </a:p>
          <a:p>
            <a:pPr lvl="1"/>
            <a:r>
              <a:rPr lang="en-US" altLang="zh-TW" sz="2200" dirty="0" smtClean="0"/>
              <a:t>People </a:t>
            </a:r>
            <a:r>
              <a:rPr lang="en-US" altLang="zh-TW" sz="2200" dirty="0"/>
              <a:t>vary in their beliefs about the origin of the universe and their place in it</a:t>
            </a:r>
            <a:r>
              <a:rPr lang="en-US" altLang="zh-TW" sz="2200" dirty="0" smtClean="0"/>
              <a:t>.</a:t>
            </a:r>
          </a:p>
          <a:p>
            <a:pPr lvl="1"/>
            <a:r>
              <a:rPr lang="en-US" altLang="zh-TW" sz="2200" dirty="0" smtClean="0"/>
              <a:t>In recent years, some futurists have noted a renewed interest in spirituality, perhaps as a part of a broader search for a new inner purpose. </a:t>
            </a:r>
          </a:p>
          <a:p>
            <a:pPr lvl="1"/>
            <a:r>
              <a:rPr lang="en-US" altLang="zh-TW" sz="2200" dirty="0" smtClean="0"/>
              <a:t>This affects consumers in everything from television shows they watch and the books they read to the products and services they buy.</a:t>
            </a:r>
            <a:endParaRPr lang="zh-TW" altLang="en-US" sz="2200" dirty="0"/>
          </a:p>
        </p:txBody>
      </p:sp>
      <p:pic>
        <p:nvPicPr>
          <p:cNvPr id="8194" name="Picture 2" descr="https://encrypted-tbn0.gstatic.com/images?q=tbn:ANd9GcQ2mqDghFdDkErXJDxcWHcWq15hTdiiCHxFmSWDnzGpWmjnAWnd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23520"/>
            <a:ext cx="3960440" cy="221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blogs.uoregon.edu/xiangyus/files/2013/08/how_do_you_define_spirituality-2e8nc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44033"/>
            <a:ext cx="2523193" cy="201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The End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6" name="Picture 4" descr="http://nvartscouncil.com/wp-content/uploads/2013/04/thank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2"/>
          <a:stretch/>
        </p:blipFill>
        <p:spPr bwMode="auto">
          <a:xfrm>
            <a:off x="505838" y="2780928"/>
            <a:ext cx="7587350" cy="231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45982" y="0"/>
            <a:ext cx="5427674" cy="631482"/>
          </a:xfrm>
          <a:prstGeom prst="rect">
            <a:avLst/>
          </a:prstGeom>
          <a:solidFill>
            <a:srgbClr val="063DE8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2022" tIns="16809" rIns="42022" bIns="16809">
            <a:spAutoFit/>
          </a:bodyPr>
          <a:lstStyle/>
          <a:p>
            <a:r>
              <a:rPr lang="en-US" altLang="en-US" sz="3883" b="1" i="1">
                <a:solidFill>
                  <a:srgbClr val="FAFD00"/>
                </a:solidFill>
                <a:latin typeface="Arial" panose="020B0604020202020204" pitchFamily="34" charset="0"/>
              </a:rPr>
              <a:t>The Microenvironment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>
            <a:off x="1509993" y="1976438"/>
            <a:ext cx="1830761" cy="5953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88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5289177" y="1802747"/>
            <a:ext cx="1952625" cy="66955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88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7076515" y="3220291"/>
            <a:ext cx="0" cy="79701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88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468095" y="4254034"/>
            <a:ext cx="3664324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88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2448486" y="2864504"/>
            <a:ext cx="3633507" cy="1379724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88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4318467" y="2141725"/>
            <a:ext cx="0" cy="2857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88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498912" y="2816879"/>
            <a:ext cx="3602691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88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498912" y="2818280"/>
            <a:ext cx="3633507" cy="143015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88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1552015" y="3304336"/>
            <a:ext cx="0" cy="7872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88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2455489" y="2173941"/>
            <a:ext cx="1832162" cy="208009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88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338078" y="2164137"/>
            <a:ext cx="1781735" cy="208989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88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 flipV="1">
            <a:off x="2491909" y="2843493"/>
            <a:ext cx="1805547" cy="2017059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88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V="1">
            <a:off x="4310063" y="2854699"/>
            <a:ext cx="1770529" cy="2007254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88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H="1" flipV="1">
            <a:off x="1368519" y="4545387"/>
            <a:ext cx="1830761" cy="82223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88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5300382" y="4623828"/>
            <a:ext cx="1843368" cy="722779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588"/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2919133" y="914680"/>
            <a:ext cx="2906526" cy="1449761"/>
          </a:xfrm>
          <a:prstGeom prst="ellipse">
            <a:avLst/>
          </a:prstGeom>
          <a:gradFill rotWithShape="0">
            <a:gsLst>
              <a:gs pos="0">
                <a:srgbClr val="C1CEFF"/>
              </a:gs>
              <a:gs pos="100000">
                <a:srgbClr val="C1CEFF">
                  <a:gamma/>
                  <a:tint val="60000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89803" dir="2700000" algn="ctr" rotWithShape="0">
              <a:srgbClr val="41414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109257" tIns="54628" rIns="109257" bIns="54628" anchor="ctr"/>
          <a:lstStyle>
            <a:lvl1pPr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17538"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5075"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51025"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68563"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25763" defTabSz="1235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82963" defTabSz="1235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40163" defTabSz="1235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97363" defTabSz="1235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177" b="1">
                <a:solidFill>
                  <a:srgbClr val="000000"/>
                </a:solidFill>
                <a:latin typeface="Arial" panose="020B0604020202020204" pitchFamily="34" charset="0"/>
              </a:rPr>
              <a:t>Company</a:t>
            </a:r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2784662" y="4504765"/>
            <a:ext cx="2906526" cy="1542210"/>
          </a:xfrm>
          <a:prstGeom prst="ellipse">
            <a:avLst/>
          </a:prstGeom>
          <a:gradFill rotWithShape="0">
            <a:gsLst>
              <a:gs pos="0">
                <a:srgbClr val="D49FFF"/>
              </a:gs>
              <a:gs pos="100000">
                <a:srgbClr val="D49FFF">
                  <a:gamma/>
                  <a:tint val="89804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89803" dir="2700000" algn="ctr" rotWithShape="0">
              <a:srgbClr val="41414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109257" tIns="54628" rIns="109257" bIns="54628" anchor="ctr"/>
          <a:lstStyle>
            <a:lvl1pPr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17538"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5075"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51025"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68563"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25763" defTabSz="1235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82963" defTabSz="1235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40163" defTabSz="1235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97363" defTabSz="1235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177" b="1">
                <a:solidFill>
                  <a:srgbClr val="000000"/>
                </a:solidFill>
                <a:latin typeface="Arial" panose="020B0604020202020204" pitchFamily="34" charset="0"/>
              </a:rPr>
              <a:t>Customers</a:t>
            </a:r>
          </a:p>
        </p:txBody>
      </p:sp>
      <p:sp>
        <p:nvSpPr>
          <p:cNvPr id="10260" name="Oval 20"/>
          <p:cNvSpPr>
            <a:spLocks noChangeArrowheads="1"/>
          </p:cNvSpPr>
          <p:nvPr/>
        </p:nvSpPr>
        <p:spPr bwMode="auto">
          <a:xfrm>
            <a:off x="210111" y="2095501"/>
            <a:ext cx="2907926" cy="1449761"/>
          </a:xfrm>
          <a:prstGeom prst="ellipse">
            <a:avLst/>
          </a:prstGeom>
          <a:gradFill rotWithShape="0">
            <a:gsLst>
              <a:gs pos="0">
                <a:srgbClr val="8CF4EA"/>
              </a:gs>
              <a:gs pos="100000">
                <a:srgbClr val="8CF4EA">
                  <a:gamma/>
                  <a:tint val="50196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89803" dir="2700000" algn="ctr" rotWithShape="0">
              <a:srgbClr val="41414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109257" tIns="54628" rIns="109257" bIns="54628" anchor="ctr"/>
          <a:lstStyle>
            <a:lvl1pPr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17538"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5075"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51025"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68563"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25763" defTabSz="1235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82963" defTabSz="1235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40163" defTabSz="1235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97363" defTabSz="1235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177" b="1">
                <a:solidFill>
                  <a:srgbClr val="000000"/>
                </a:solidFill>
                <a:latin typeface="Arial" panose="020B0604020202020204" pitchFamily="34" charset="0"/>
              </a:rPr>
              <a:t>Publics</a:t>
            </a:r>
          </a:p>
        </p:txBody>
      </p:sp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5782235" y="2206159"/>
            <a:ext cx="3025588" cy="1479176"/>
          </a:xfrm>
          <a:prstGeom prst="ellipse">
            <a:avLst/>
          </a:prstGeom>
          <a:gradFill rotWithShape="0">
            <a:gsLst>
              <a:gs pos="0">
                <a:srgbClr val="F39FD1"/>
              </a:gs>
              <a:gs pos="100000">
                <a:srgbClr val="F39FD1">
                  <a:gamma/>
                  <a:tint val="89804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89803" dir="2700000" algn="ctr" rotWithShape="0">
              <a:srgbClr val="41414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109257" tIns="54628" rIns="109257" bIns="54628" anchor="ctr"/>
          <a:lstStyle>
            <a:lvl1pPr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17538"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5075"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51025"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68563"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25763" defTabSz="1235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82963" defTabSz="1235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40163" defTabSz="1235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97363" defTabSz="1235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118" b="1">
                <a:solidFill>
                  <a:srgbClr val="000000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3177" b="1">
                <a:solidFill>
                  <a:srgbClr val="000000"/>
                </a:solidFill>
                <a:latin typeface="Arial" panose="020B0604020202020204" pitchFamily="34" charset="0"/>
              </a:rPr>
              <a:t>Suppliers</a:t>
            </a:r>
          </a:p>
        </p:txBody>
      </p:sp>
      <p:sp>
        <p:nvSpPr>
          <p:cNvPr id="10262" name="Oval 22"/>
          <p:cNvSpPr>
            <a:spLocks noChangeArrowheads="1"/>
          </p:cNvSpPr>
          <p:nvPr/>
        </p:nvSpPr>
        <p:spPr bwMode="auto">
          <a:xfrm>
            <a:off x="147078" y="3738563"/>
            <a:ext cx="2907926" cy="1449761"/>
          </a:xfrm>
          <a:prstGeom prst="ellipse">
            <a:avLst/>
          </a:prstGeom>
          <a:gradFill rotWithShape="0">
            <a:gsLst>
              <a:gs pos="0">
                <a:srgbClr val="F6BF69"/>
              </a:gs>
              <a:gs pos="100000">
                <a:srgbClr val="F6BF69">
                  <a:gamma/>
                  <a:tint val="50196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89803" dir="2700000" algn="ctr" rotWithShape="0">
              <a:srgbClr val="41414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109257" tIns="54628" rIns="109257" bIns="54628" anchor="ctr"/>
          <a:lstStyle>
            <a:lvl1pPr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17538"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5075"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51025"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68563" defTabSz="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25763" defTabSz="1235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82963" defTabSz="1235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40163" defTabSz="1235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97363" defTabSz="1235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177" b="1">
                <a:solidFill>
                  <a:srgbClr val="000000"/>
                </a:solidFill>
                <a:latin typeface="Arial" panose="020B0604020202020204" pitchFamily="34" charset="0"/>
              </a:rPr>
              <a:t>Competitors</a:t>
            </a:r>
          </a:p>
        </p:txBody>
      </p:sp>
      <p:sp>
        <p:nvSpPr>
          <p:cNvPr id="10263" name="Oval 23"/>
          <p:cNvSpPr>
            <a:spLocks noChangeArrowheads="1"/>
          </p:cNvSpPr>
          <p:nvPr/>
        </p:nvSpPr>
        <p:spPr bwMode="auto">
          <a:xfrm>
            <a:off x="5530103" y="3878636"/>
            <a:ext cx="3210485" cy="1451162"/>
          </a:xfrm>
          <a:prstGeom prst="ellipse">
            <a:avLst/>
          </a:prstGeom>
          <a:gradFill rotWithShape="0">
            <a:gsLst>
              <a:gs pos="0">
                <a:srgbClr val="A2FFA3"/>
              </a:gs>
              <a:gs pos="100000">
                <a:srgbClr val="A2FFA3">
                  <a:gamma/>
                  <a:tint val="70196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89803" dir="2700000" algn="ctr" rotWithShape="0">
              <a:srgbClr val="41414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109257" tIns="54628" rIns="109257" bIns="54628" anchor="ctr"/>
          <a:lstStyle/>
          <a:p>
            <a:pPr algn="ctr">
              <a:lnSpc>
                <a:spcPct val="90000"/>
              </a:lnSpc>
            </a:pPr>
            <a:r>
              <a:rPr lang="en-US" altLang="en-US" sz="3177" b="1">
                <a:solidFill>
                  <a:srgbClr val="000000"/>
                </a:solidFill>
                <a:latin typeface="Arial" panose="020B0604020202020204" pitchFamily="34" charset="0"/>
              </a:rPr>
              <a:t>Intermediaries</a:t>
            </a:r>
          </a:p>
        </p:txBody>
      </p:sp>
      <p:sp>
        <p:nvSpPr>
          <p:cNvPr id="10264" name="Oval 24"/>
          <p:cNvSpPr>
            <a:spLocks noChangeArrowheads="1"/>
          </p:cNvSpPr>
          <p:nvPr/>
        </p:nvSpPr>
        <p:spPr bwMode="auto">
          <a:xfrm>
            <a:off x="2218765" y="2340630"/>
            <a:ext cx="4168588" cy="2298606"/>
          </a:xfrm>
          <a:prstGeom prst="ellipse">
            <a:avLst/>
          </a:prstGeom>
          <a:gradFill rotWithShape="0">
            <a:gsLst>
              <a:gs pos="0">
                <a:srgbClr val="FEFF72"/>
              </a:gs>
              <a:gs pos="100000">
                <a:srgbClr val="FEFF72">
                  <a:gamma/>
                  <a:tint val="50196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89803" dir="2700000" algn="ctr" rotWithShape="0">
              <a:srgbClr val="41414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137272" tIns="68636" rIns="137272" bIns="68636" anchor="ctr"/>
          <a:lstStyle>
            <a:lvl1pPr defTabSz="1544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1525" defTabSz="1544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4638" defTabSz="1544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14575" defTabSz="1544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86100" defTabSz="15446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43300" defTabSz="1544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000500" defTabSz="1544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57700" defTabSz="1544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914900" defTabSz="1544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118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en-US" sz="2471" b="1">
                <a:solidFill>
                  <a:srgbClr val="000000"/>
                </a:solidFill>
                <a:latin typeface="Arial" panose="020B0604020202020204" pitchFamily="34" charset="0"/>
              </a:rPr>
              <a:t>Forces Affecting a </a:t>
            </a:r>
          </a:p>
          <a:p>
            <a:pPr algn="ctr"/>
            <a:r>
              <a:rPr lang="en-US" altLang="en-US" sz="2471" b="1">
                <a:solidFill>
                  <a:srgbClr val="000000"/>
                </a:solidFill>
                <a:latin typeface="Arial" panose="020B0604020202020204" pitchFamily="34" charset="0"/>
              </a:rPr>
              <a:t>Company’s Ability to </a:t>
            </a:r>
          </a:p>
          <a:p>
            <a:pPr algn="ctr"/>
            <a:r>
              <a:rPr lang="en-US" altLang="en-US" sz="2471" b="1">
                <a:solidFill>
                  <a:srgbClr val="000000"/>
                </a:solidFill>
                <a:latin typeface="Arial" panose="020B0604020202020204" pitchFamily="34" charset="0"/>
              </a:rPr>
              <a:t>Serve</a:t>
            </a:r>
          </a:p>
          <a:p>
            <a:pPr algn="ctr"/>
            <a:r>
              <a:rPr lang="en-US" altLang="en-US" sz="2471" b="1">
                <a:solidFill>
                  <a:srgbClr val="000000"/>
                </a:solidFill>
                <a:latin typeface="Arial" panose="020B0604020202020204" pitchFamily="34" charset="0"/>
              </a:rPr>
              <a:t>Customers</a:t>
            </a:r>
          </a:p>
          <a:p>
            <a:pPr algn="ctr" eaLnBrk="1" hangingPunct="1"/>
            <a:endParaRPr lang="en-US" altLang="en-US" sz="2471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4755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Preview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422790"/>
              </p:ext>
            </p:extLst>
          </p:nvPr>
        </p:nvGraphicFramePr>
        <p:xfrm>
          <a:off x="457200" y="1371600"/>
          <a:ext cx="8363272" cy="5225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06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Microenvironment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Marketing success requires building relationships with other company departments, suppliers, marketing intermediaries, competitors, various publics, and customers, which combine to make up the company’s value delivery network</a:t>
            </a:r>
            <a:r>
              <a:rPr lang="en-US" altLang="zh-TW" sz="2400" dirty="0" smtClean="0"/>
              <a:t>.</a:t>
            </a:r>
            <a:endParaRPr lang="en-US" altLang="zh-TW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65"/>
          <a:stretch/>
        </p:blipFill>
        <p:spPr>
          <a:xfrm>
            <a:off x="326261" y="3501008"/>
            <a:ext cx="8640960" cy="241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CC00"/>
                </a:solidFill>
              </a:rPr>
              <a:t>The Company</a:t>
            </a:r>
            <a:endParaRPr lang="zh-TW" altLang="en-US" dirty="0">
              <a:solidFill>
                <a:srgbClr val="00CC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200" dirty="0"/>
              <a:t>With marketing taking the lead, all departments—from manufacturing and finance to legal and human resources—share the responsibility for understanding customer needs and creating customer value</a:t>
            </a:r>
            <a:r>
              <a:rPr lang="en-US" altLang="zh-TW" sz="2200" dirty="0" smtClean="0"/>
              <a:t>.</a:t>
            </a:r>
            <a:endParaRPr lang="en-US" altLang="zh-TW" sz="2200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476315882"/>
              </p:ext>
            </p:extLst>
          </p:nvPr>
        </p:nvGraphicFramePr>
        <p:xfrm>
          <a:off x="395536" y="2792050"/>
          <a:ext cx="7632848" cy="401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95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7887" y="188641"/>
            <a:ext cx="7886700" cy="648072"/>
          </a:xfrm>
        </p:spPr>
        <p:txBody>
          <a:bodyPr/>
          <a:lstStyle/>
          <a:p>
            <a:r>
              <a:rPr lang="en-US" altLang="zh-TW" dirty="0">
                <a:solidFill>
                  <a:srgbClr val="00CC00"/>
                </a:solidFill>
              </a:rPr>
              <a:t>Suppliers</a:t>
            </a:r>
            <a:endParaRPr lang="zh-TW" altLang="en-US" dirty="0">
              <a:solidFill>
                <a:srgbClr val="00CC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0216" y="971839"/>
            <a:ext cx="7886700" cy="4351338"/>
          </a:xfrm>
        </p:spPr>
        <p:txBody>
          <a:bodyPr/>
          <a:lstStyle/>
          <a:p>
            <a:r>
              <a:rPr lang="en-US" altLang="zh-TW" dirty="0" smtClean="0"/>
              <a:t>Suppliers provide the resources needed by the company to produce its goods and services.</a:t>
            </a:r>
          </a:p>
          <a:p>
            <a:r>
              <a:rPr lang="en-US" altLang="zh-TW" dirty="0" smtClean="0"/>
              <a:t>Most marketers today treat their suppliers as partners in creating and delivering customer value.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539553" y="2420889"/>
            <a:ext cx="7886700" cy="4246860"/>
            <a:chOff x="1043608" y="1052736"/>
            <a:chExt cx="7080787" cy="5772255"/>
          </a:xfrm>
        </p:grpSpPr>
        <p:pic>
          <p:nvPicPr>
            <p:cNvPr id="1026" name="Picture 2" descr="http://static4.businessinsider.com/image/5122811d6bb3f7b00c000005-480/apple-suppliers-worldwid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052736"/>
              <a:ext cx="7080787" cy="5310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3131840" y="6363326"/>
              <a:ext cx="39884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0000FF"/>
                  </a:solidFill>
                </a:rPr>
                <a:t>Apple’s supplies in the world</a:t>
              </a:r>
              <a:endParaRPr lang="zh-TW" altLang="en-US" sz="24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028" name="Picture 4" descr="http://2.bp.blogspot.com/-rPTukcLUt40/UXs_KOF2EbI/AAAAAAAAHWk/CKBJrq2V9tE/s1600/silver-apple-logo-apple-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74" y="678208"/>
            <a:ext cx="1584176" cy="16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5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CC00"/>
                </a:solidFill>
              </a:rPr>
              <a:t>Marketing Intermediaries</a:t>
            </a:r>
            <a:endParaRPr lang="zh-TW" altLang="en-US" dirty="0">
              <a:solidFill>
                <a:srgbClr val="00CC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dirty="0" smtClean="0"/>
              <a:t>Marketing intermediaries</a:t>
            </a:r>
            <a:r>
              <a:rPr lang="en-US" altLang="zh-TW" sz="2400" dirty="0" smtClean="0"/>
              <a:t> help the company promote, sell, and distribute its products to final buyers.</a:t>
            </a:r>
          </a:p>
          <a:p>
            <a:r>
              <a:rPr lang="en-US" altLang="zh-TW" sz="2400" i="1" dirty="0" smtClean="0"/>
              <a:t>Physical distribution</a:t>
            </a:r>
            <a:r>
              <a:rPr lang="en-US" altLang="zh-TW" sz="2400" dirty="0" smtClean="0"/>
              <a:t> </a:t>
            </a:r>
            <a:r>
              <a:rPr lang="en-US" altLang="zh-TW" sz="2400" i="1" dirty="0" smtClean="0"/>
              <a:t>firms</a:t>
            </a:r>
            <a:r>
              <a:rPr lang="en-US" altLang="zh-TW" sz="2400" dirty="0" smtClean="0"/>
              <a:t> help the company stock and move goods from their points of origin to their destinations.</a:t>
            </a:r>
          </a:p>
          <a:p>
            <a:r>
              <a:rPr lang="en-US" altLang="zh-TW" sz="2400" i="1" dirty="0" smtClean="0"/>
              <a:t>Marketing services agencies</a:t>
            </a:r>
            <a:r>
              <a:rPr lang="en-US" altLang="zh-TW" sz="2400" dirty="0" smtClean="0"/>
              <a:t> are the marketing research firms, advertising agencies, media firms, and marketing consulting firms.</a:t>
            </a:r>
          </a:p>
          <a:p>
            <a:r>
              <a:rPr lang="en-US" altLang="zh-TW" sz="2400" i="1" dirty="0" smtClean="0"/>
              <a:t>Financial intermediaries</a:t>
            </a:r>
            <a:r>
              <a:rPr lang="en-US" altLang="zh-TW" sz="2400" dirty="0" smtClean="0"/>
              <a:t> include banks, credit companies, insurance companies and other businesses that help finance transactions or insure against the risks associated with the buying and selling of goods.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384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2519</Words>
  <Application>Microsoft Office PowerPoint</Application>
  <PresentationFormat>On-screen Show (4:3)</PresentationFormat>
  <Paragraphs>258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Chapter 2</vt:lpstr>
      <vt:lpstr>Marketing Environment</vt:lpstr>
      <vt:lpstr>The Marketing Environment</vt:lpstr>
      <vt:lpstr>PowerPoint Presentation</vt:lpstr>
      <vt:lpstr>Preview</vt:lpstr>
      <vt:lpstr>The Microenvironment</vt:lpstr>
      <vt:lpstr>The Company</vt:lpstr>
      <vt:lpstr>Suppliers</vt:lpstr>
      <vt:lpstr>Marketing Intermediaries</vt:lpstr>
      <vt:lpstr>Competitors</vt:lpstr>
      <vt:lpstr>PowerPoint Presentation</vt:lpstr>
      <vt:lpstr>Publics</vt:lpstr>
      <vt:lpstr>Customers</vt:lpstr>
      <vt:lpstr>The Macroenvironment</vt:lpstr>
      <vt:lpstr>The Demographic Environment</vt:lpstr>
      <vt:lpstr>The Changing Age Structure of the Population</vt:lpstr>
      <vt:lpstr>The Changing Family structure </vt:lpstr>
      <vt:lpstr>Geographic Shifts Population</vt:lpstr>
      <vt:lpstr>A Better-Educated, More White-Collar, More Professional Population</vt:lpstr>
      <vt:lpstr>Increasing Diversity</vt:lpstr>
      <vt:lpstr>The Economic Environment</vt:lpstr>
      <vt:lpstr>Changes in Consumer Spending</vt:lpstr>
      <vt:lpstr>Income Distribution</vt:lpstr>
      <vt:lpstr>The Natural Environment</vt:lpstr>
      <vt:lpstr>The Technological Environment</vt:lpstr>
      <vt:lpstr>The Political and Social Environment</vt:lpstr>
      <vt:lpstr>Legislation Regulating Business</vt:lpstr>
      <vt:lpstr>Increased Emphasis on Ethics and Socially Responsible Actions</vt:lpstr>
      <vt:lpstr>Increased Emphasis on Ethics and Socially Responsible Actions</vt:lpstr>
      <vt:lpstr>The Cultural Environment</vt:lpstr>
      <vt:lpstr>The Persistence of Cultural Values</vt:lpstr>
      <vt:lpstr>Shifts in Secondary Cultural Values</vt:lpstr>
      <vt:lpstr>Shifts in Secondary Cultural Values</vt:lpstr>
      <vt:lpstr>Shifts in Secondary Cultural Values</vt:lpstr>
      <vt:lpstr>Shifts in Secondary Cultural Values</vt:lpstr>
      <vt:lpstr>Shifts in Secondary Cultural Values</vt:lpstr>
      <vt:lpstr>Shifts in Secondary Cultural Values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Austin</dc:creator>
  <cp:lastModifiedBy>Kindey</cp:lastModifiedBy>
  <cp:revision>51</cp:revision>
  <dcterms:created xsi:type="dcterms:W3CDTF">2013-10-28T03:47:56Z</dcterms:created>
  <dcterms:modified xsi:type="dcterms:W3CDTF">2020-04-27T07:49:57Z</dcterms:modified>
</cp:coreProperties>
</file>