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Lst>
  <p:sldIdLst>
    <p:sldId id="256" r:id="rId3"/>
    <p:sldId id="257" r:id="rId4"/>
    <p:sldId id="312" r:id="rId5"/>
    <p:sldId id="332" r:id="rId6"/>
    <p:sldId id="313" r:id="rId7"/>
    <p:sldId id="314" r:id="rId8"/>
    <p:sldId id="315" r:id="rId9"/>
    <p:sldId id="316" r:id="rId10"/>
    <p:sldId id="318" r:id="rId11"/>
    <p:sldId id="319" r:id="rId12"/>
    <p:sldId id="320" r:id="rId13"/>
    <p:sldId id="321" r:id="rId14"/>
    <p:sldId id="322" r:id="rId15"/>
    <p:sldId id="323" r:id="rId16"/>
    <p:sldId id="324" r:id="rId17"/>
    <p:sldId id="325" r:id="rId18"/>
    <p:sldId id="326" r:id="rId19"/>
    <p:sldId id="327" r:id="rId20"/>
    <p:sldId id="328" r:id="rId21"/>
    <p:sldId id="364" r:id="rId22"/>
    <p:sldId id="329" r:id="rId23"/>
    <p:sldId id="330" r:id="rId24"/>
    <p:sldId id="331" r:id="rId25"/>
    <p:sldId id="317" r:id="rId26"/>
    <p:sldId id="350" r:id="rId27"/>
    <p:sldId id="333" r:id="rId28"/>
    <p:sldId id="334" r:id="rId29"/>
    <p:sldId id="335" r:id="rId30"/>
    <p:sldId id="336" r:id="rId31"/>
    <p:sldId id="337" r:id="rId32"/>
    <p:sldId id="339" r:id="rId33"/>
    <p:sldId id="338" r:id="rId34"/>
    <p:sldId id="340" r:id="rId35"/>
    <p:sldId id="341" r:id="rId36"/>
    <p:sldId id="342" r:id="rId37"/>
    <p:sldId id="343" r:id="rId38"/>
    <p:sldId id="344" r:id="rId39"/>
    <p:sldId id="345" r:id="rId40"/>
    <p:sldId id="346" r:id="rId41"/>
    <p:sldId id="347" r:id="rId42"/>
    <p:sldId id="348" r:id="rId43"/>
    <p:sldId id="351" r:id="rId44"/>
    <p:sldId id="352" r:id="rId45"/>
    <p:sldId id="363" r:id="rId46"/>
    <p:sldId id="353" r:id="rId47"/>
    <p:sldId id="355" r:id="rId48"/>
    <p:sldId id="356" r:id="rId49"/>
    <p:sldId id="357" r:id="rId50"/>
    <p:sldId id="358" r:id="rId51"/>
    <p:sldId id="387" r:id="rId52"/>
    <p:sldId id="365" r:id="rId53"/>
    <p:sldId id="366" r:id="rId54"/>
    <p:sldId id="367" r:id="rId55"/>
    <p:sldId id="368" r:id="rId56"/>
    <p:sldId id="369" r:id="rId57"/>
    <p:sldId id="370" r:id="rId58"/>
    <p:sldId id="371" r:id="rId59"/>
    <p:sldId id="372" r:id="rId60"/>
    <p:sldId id="373" r:id="rId61"/>
    <p:sldId id="374" r:id="rId62"/>
    <p:sldId id="375" r:id="rId63"/>
    <p:sldId id="376" r:id="rId64"/>
    <p:sldId id="377" r:id="rId65"/>
    <p:sldId id="378" r:id="rId66"/>
    <p:sldId id="379" r:id="rId67"/>
    <p:sldId id="380" r:id="rId68"/>
    <p:sldId id="381" r:id="rId69"/>
    <p:sldId id="382" r:id="rId70"/>
    <p:sldId id="383" r:id="rId71"/>
    <p:sldId id="384" r:id="rId72"/>
    <p:sldId id="385" r:id="rId73"/>
    <p:sldId id="311"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11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11" name="Slide Number Placeholder 10"/>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3A52BF6-EA3E-44A8-801D-5C164E2DE22D}" type="datetime1">
              <a:rPr lang="en-US" smtClean="0"/>
              <a:pPr/>
              <a:t>4/27/2020</a:t>
            </a:fld>
            <a:endParaRPr lang="en-IN" dirty="0"/>
          </a:p>
        </p:txBody>
      </p:sp>
      <p:sp>
        <p:nvSpPr>
          <p:cNvPr id="17" name="Footer Placeholder 16"/>
          <p:cNvSpPr>
            <a:spLocks noGrp="1"/>
          </p:cNvSpPr>
          <p:nvPr>
            <p:ph type="ftr" sz="quarter" idx="11"/>
          </p:nvPr>
        </p:nvSpPr>
        <p:spPr/>
        <p:txBody>
          <a:bodyPr/>
          <a:lstStyle/>
          <a:p>
            <a:endParaRPr lang="en-IN"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980559428"/>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4361688" y="1026372"/>
            <a:ext cx="457200" cy="441325"/>
          </a:xfrm>
        </p:spPr>
        <p:txBody>
          <a:body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2780535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IN" dirty="0"/>
          </a:p>
        </p:txBody>
      </p:sp>
      <p:sp>
        <p:nvSpPr>
          <p:cNvPr id="4" name="Date Placeholder 3"/>
          <p:cNvSpPr>
            <a:spLocks noGrp="1"/>
          </p:cNvSpPr>
          <p:nvPr>
            <p:ph type="dt" sz="half" idx="10"/>
          </p:nvPr>
        </p:nvSpPr>
        <p:spPr/>
        <p:txBody>
          <a:bodyPr/>
          <a:lstStyle/>
          <a:p>
            <a:fld id="{D4117A79-209A-41D7-BC94-59B1B7812AC4}" type="datetime1">
              <a:rPr lang="en-US" smtClean="0"/>
              <a:pPr/>
              <a:t>4/27/2020</a:t>
            </a:fld>
            <a:endParaRPr lang="en-IN"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8800694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AB4517D-52FB-4BC5-9513-8B8A9EA67493}" type="datetime1">
              <a:rPr lang="en-US" smtClean="0"/>
              <a:pPr/>
              <a:t>4/27/2020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5356933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E4877E0-5B74-483C-A19F-B06A427781D7}" type="datetime1">
              <a:rPr lang="en-US" smtClean="0"/>
              <a:pPr/>
              <a:t>4/27/2020</a:t>
            </a:fld>
            <a:endParaRPr lang="en-IN" dirty="0"/>
          </a:p>
        </p:txBody>
      </p:sp>
      <p:sp>
        <p:nvSpPr>
          <p:cNvPr id="8" name="Footer Placeholder 7"/>
          <p:cNvSpPr>
            <a:spLocks noGrp="1"/>
          </p:cNvSpPr>
          <p:nvPr>
            <p:ph type="ftr" sz="quarter" idx="11"/>
          </p:nvPr>
        </p:nvSpPr>
        <p:spPr>
          <a:xfrm>
            <a:off x="304800" y="6409944"/>
            <a:ext cx="3581400" cy="365760"/>
          </a:xfrm>
        </p:spPr>
        <p:txBody>
          <a:bodyPr/>
          <a:lstStyle/>
          <a:p>
            <a:endParaRPr lang="en-IN"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13096661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41A8B9-0B39-4EAF-9CB4-5FC39A83FD8F}" type="datetime1">
              <a:rPr lang="en-US" smtClean="0"/>
              <a:pPr/>
              <a:t>4/27/2020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a:xfrm>
            <a:off x="4343400" y="1036020"/>
            <a:ext cx="457200" cy="441325"/>
          </a:xfrm>
        </p:spPr>
        <p:txBody>
          <a:body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Tree>
    <p:extLst>
      <p:ext uri="{BB962C8B-B14F-4D97-AF65-F5344CB8AC3E}">
        <p14:creationId xmlns:p14="http://schemas.microsoft.com/office/powerpoint/2010/main" val="2760047081"/>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FDFEB96-9DFF-4FBF-9180-009999B18BFF}" type="datetime1">
              <a:rPr lang="en-US" smtClean="0"/>
              <a:pPr/>
              <a:t>4/27/2020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8A3F75D-E20E-43FE-BD9A-A096B6C95649}" type="slidenum">
              <a:rPr lang="en-IN" smtClean="0"/>
              <a:pPr/>
              <a:t>‹#›</a:t>
            </a:fld>
            <a:endParaRPr lang="en-IN" dirty="0"/>
          </a:p>
        </p:txBody>
      </p:sp>
    </p:spTree>
    <p:extLst>
      <p:ext uri="{BB962C8B-B14F-4D97-AF65-F5344CB8AC3E}">
        <p14:creationId xmlns:p14="http://schemas.microsoft.com/office/powerpoint/2010/main" val="1066514566"/>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Date Placeholder 4"/>
          <p:cNvSpPr>
            <a:spLocks noGrp="1"/>
          </p:cNvSpPr>
          <p:nvPr>
            <p:ph type="dt" sz="half" idx="10"/>
          </p:nvPr>
        </p:nvSpPr>
        <p:spPr/>
        <p:txBody>
          <a:bodyPr/>
          <a:lstStyle/>
          <a:p>
            <a:fld id="{8AA15F7F-07F0-4FA9-ACF5-221F09E3923E}" type="datetime1">
              <a:rPr lang="en-US" smtClean="0"/>
              <a:pPr/>
              <a:t>4/27/2020</a:t>
            </a:fld>
            <a:endParaRPr lang="en-IN" dirty="0"/>
          </a:p>
        </p:txBody>
      </p:sp>
      <p:sp>
        <p:nvSpPr>
          <p:cNvPr id="6" name="Footer Placeholder 5"/>
          <p:cNvSpPr>
            <a:spLocks noGrp="1"/>
          </p:cNvSpPr>
          <p:nvPr>
            <p:ph type="ftr" sz="quarter" idx="11"/>
          </p:nvPr>
        </p:nvSpPr>
        <p:spPr>
          <a:xfrm>
            <a:off x="301752" y="6410848"/>
            <a:ext cx="3383280" cy="365760"/>
          </a:xfrm>
        </p:spPr>
        <p:txBody>
          <a:bodyPr/>
          <a:lstStyle/>
          <a:p>
            <a:endParaRPr lang="en-IN" dirty="0"/>
          </a:p>
        </p:txBody>
      </p:sp>
    </p:spTree>
    <p:extLst>
      <p:ext uri="{BB962C8B-B14F-4D97-AF65-F5344CB8AC3E}">
        <p14:creationId xmlns:p14="http://schemas.microsoft.com/office/powerpoint/2010/main" val="10140075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8C78569B-E067-4267-855F-1A02A127A2FE}" type="datetime1">
              <a:rPr lang="en-US" smtClean="0"/>
              <a:pPr/>
              <a:t>4/27/2020</a:t>
            </a:fld>
            <a:endParaRPr lang="en-IN" dirty="0"/>
          </a:p>
        </p:txBody>
      </p:sp>
      <p:sp>
        <p:nvSpPr>
          <p:cNvPr id="6" name="Footer Placeholder 5"/>
          <p:cNvSpPr>
            <a:spLocks noGrp="1"/>
          </p:cNvSpPr>
          <p:nvPr>
            <p:ph type="ftr" sz="quarter" idx="11"/>
          </p:nvPr>
        </p:nvSpPr>
        <p:spPr>
          <a:xfrm>
            <a:off x="301752" y="6410848"/>
            <a:ext cx="3584448" cy="365760"/>
          </a:xfrm>
        </p:spPr>
        <p:txBody>
          <a:bodyPr/>
          <a:lstStyle/>
          <a:p>
            <a:endParaRPr lang="en-IN" dirty="0"/>
          </a:p>
        </p:txBody>
      </p:sp>
    </p:spTree>
    <p:extLst>
      <p:ext uri="{BB962C8B-B14F-4D97-AF65-F5344CB8AC3E}">
        <p14:creationId xmlns:p14="http://schemas.microsoft.com/office/powerpoint/2010/main" val="219332162"/>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D9CDF7-6892-4699-8FA6-6545081963A8}" type="datetime1">
              <a:rPr lang="en-US" smtClean="0"/>
              <a:pPr/>
              <a:t>4/27/2020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Tree>
    <p:extLst>
      <p:ext uri="{BB962C8B-B14F-4D97-AF65-F5344CB8AC3E}">
        <p14:creationId xmlns:p14="http://schemas.microsoft.com/office/powerpoint/2010/main" val="271926242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20CA2F-764A-40EE-9EB4-88D72A1C4F7E}" type="datetime1">
              <a:rPr lang="en-US" smtClean="0"/>
              <a:pPr/>
              <a:t>4/27/2020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4238206063"/>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E3B066D-782C-4972-8A33-DB1F367A1C17}" type="slidenum">
              <a:rPr lang="en-IN" smtClean="0"/>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DC255-2C20-4FFD-BC9A-231B4A02076A}" type="datetimeFigureOut">
              <a:rPr lang="en-IN" smtClean="0"/>
              <a:t>27-04-2020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E3B066D-782C-4972-8A33-DB1F367A1C17}" type="slidenum">
              <a:rPr lang="en-IN" smtClean="0"/>
              <a:t>‹#›</a:t>
            </a:fld>
            <a:endParaRPr lang="en-IN"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ACDC255-2C20-4FFD-BC9A-231B4A02076A}" type="datetimeFigureOut">
              <a:rPr lang="en-IN" smtClean="0"/>
              <a:t>27-04-2020</a:t>
            </a:fld>
            <a:endParaRPr lang="en-IN"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3B066D-782C-4972-8A33-DB1F367A1C17}" type="slidenum">
              <a:rPr lang="en-IN" smtClean="0"/>
              <a:t>‹#›</a:t>
            </a:fld>
            <a:endParaRPr lang="en-IN"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BE98F31-1D8F-4B41-9F7F-A655E3987DAD}" type="datetime1">
              <a:rPr lang="en-US" smtClean="0"/>
              <a:pPr/>
              <a:t>4/27/2020</a:t>
            </a:fld>
            <a:endParaRPr lang="en-IN"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dirty="0">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060024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ipe/>
  </p:transition>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784976" cy="4752528"/>
          </a:xfrm>
          <a:solidFill>
            <a:srgbClr val="00B0F0"/>
          </a:solidFill>
        </p:spPr>
        <p:txBody>
          <a:bodyPr>
            <a:normAutofit lnSpcReduction="10000"/>
          </a:bodyPr>
          <a:lstStyle/>
          <a:p>
            <a:endParaRPr lang="en-IN" dirty="0" smtClean="0">
              <a:solidFill>
                <a:schemeClr val="tx1"/>
              </a:solidFill>
            </a:endParaRPr>
          </a:p>
          <a:p>
            <a:endParaRPr lang="en-IN" sz="3600" b="1" dirty="0" smtClean="0">
              <a:solidFill>
                <a:schemeClr val="tx1"/>
              </a:solidFill>
              <a:latin typeface="AR CENA" pitchFamily="2" charset="0"/>
              <a:cs typeface="Times New Roman" pitchFamily="18" charset="0"/>
            </a:endParaRPr>
          </a:p>
          <a:p>
            <a:r>
              <a:rPr lang="en-IN" sz="3600" b="1" dirty="0" smtClean="0">
                <a:solidFill>
                  <a:schemeClr val="tx1"/>
                </a:solidFill>
                <a:latin typeface="AR CENA" pitchFamily="2" charset="0"/>
                <a:cs typeface="Times New Roman" pitchFamily="18" charset="0"/>
              </a:rPr>
              <a:t>Chapter -One:</a:t>
            </a:r>
          </a:p>
          <a:p>
            <a:r>
              <a:rPr lang="en-IN" dirty="0">
                <a:solidFill>
                  <a:schemeClr val="tx1"/>
                </a:solidFill>
              </a:rPr>
              <a:t> </a:t>
            </a:r>
            <a:endParaRPr lang="en-IN" sz="3100" dirty="0">
              <a:solidFill>
                <a:schemeClr val="tx1"/>
              </a:solidFill>
            </a:endParaRPr>
          </a:p>
          <a:p>
            <a:r>
              <a:rPr lang="en-IN" sz="2400" dirty="0">
                <a:solidFill>
                  <a:schemeClr val="tx1"/>
                </a:solidFill>
              </a:rPr>
              <a:t>An overview </a:t>
            </a:r>
            <a:r>
              <a:rPr lang="en-IN" sz="2400" dirty="0" smtClean="0">
                <a:solidFill>
                  <a:schemeClr val="tx1"/>
                </a:solidFill>
              </a:rPr>
              <a:t>of</a:t>
            </a:r>
          </a:p>
          <a:p>
            <a:r>
              <a:rPr lang="en-IN" sz="2400" dirty="0" smtClean="0">
                <a:solidFill>
                  <a:schemeClr val="tx1"/>
                </a:solidFill>
              </a:rPr>
              <a:t> </a:t>
            </a:r>
            <a:r>
              <a:rPr lang="en-IN" sz="2400" dirty="0">
                <a:solidFill>
                  <a:schemeClr val="tx1"/>
                </a:solidFill>
              </a:rPr>
              <a:t>marketing and marketing management </a:t>
            </a:r>
            <a:endParaRPr lang="en-GB" sz="4400" b="1" dirty="0" smtClean="0">
              <a:solidFill>
                <a:schemeClr val="tx1"/>
              </a:solidFill>
            </a:endParaRPr>
          </a:p>
          <a:p>
            <a:pPr algn="l"/>
            <a:r>
              <a:rPr lang="en-GB" sz="3200" b="1" dirty="0" smtClean="0">
                <a:solidFill>
                  <a:schemeClr val="tx1"/>
                </a:solidFill>
              </a:rPr>
              <a:t>    By: K.E (</a:t>
            </a:r>
            <a:r>
              <a:rPr lang="en-GB" sz="3200" b="1" dirty="0" err="1" smtClean="0">
                <a:solidFill>
                  <a:schemeClr val="tx1"/>
                </a:solidFill>
              </a:rPr>
              <a:t>P</a:t>
            </a:r>
            <a:r>
              <a:rPr lang="en-GB" sz="3200" b="1" cap="none" dirty="0" err="1" smtClean="0">
                <a:solidFill>
                  <a:schemeClr val="tx1"/>
                </a:solidFill>
              </a:rPr>
              <a:t>h</a:t>
            </a:r>
            <a:r>
              <a:rPr lang="en-GB" sz="3200" b="1" dirty="0" err="1" smtClean="0">
                <a:solidFill>
                  <a:schemeClr val="tx1"/>
                </a:solidFill>
              </a:rPr>
              <a:t>.D</a:t>
            </a:r>
            <a:r>
              <a:rPr lang="en-GB" sz="3200" b="1" dirty="0" smtClean="0">
                <a:solidFill>
                  <a:schemeClr val="tx1"/>
                </a:solidFill>
              </a:rPr>
              <a:t>)</a:t>
            </a:r>
          </a:p>
          <a:p>
            <a:endParaRPr lang="en-GB" sz="3200" dirty="0" smtClean="0">
              <a:solidFill>
                <a:schemeClr val="tx1"/>
              </a:solidFill>
            </a:endParaRPr>
          </a:p>
          <a:p>
            <a:r>
              <a:rPr lang="en-GB" sz="3200" cap="none" dirty="0" smtClean="0">
                <a:solidFill>
                  <a:schemeClr val="tx1"/>
                </a:solidFill>
              </a:rPr>
              <a:t>                           March</a:t>
            </a:r>
            <a:r>
              <a:rPr lang="en-GB" sz="3200" b="1" dirty="0" smtClean="0">
                <a:solidFill>
                  <a:schemeClr val="tx1"/>
                </a:solidFill>
              </a:rPr>
              <a:t>, 2020 G.C</a:t>
            </a:r>
            <a:endParaRPr lang="en-IN" sz="3200" dirty="0">
              <a:solidFill>
                <a:schemeClr val="tx1"/>
              </a:solidFill>
            </a:endParaRPr>
          </a:p>
          <a:p>
            <a:endParaRPr lang="en-IN" dirty="0">
              <a:solidFill>
                <a:schemeClr val="tx1"/>
              </a:solidFill>
            </a:endParaRPr>
          </a:p>
        </p:txBody>
      </p:sp>
      <p:sp>
        <p:nvSpPr>
          <p:cNvPr id="4" name="Date Placeholder 3"/>
          <p:cNvSpPr>
            <a:spLocks noGrp="1"/>
          </p:cNvSpPr>
          <p:nvPr>
            <p:ph type="dt" sz="half" idx="10"/>
          </p:nvPr>
        </p:nvSpPr>
        <p:spPr/>
        <p:txBody>
          <a:bodyPr/>
          <a:lstStyle/>
          <a:p>
            <a:fld id="{82D3B8B2-3301-4D0C-A37A-2A26028387D2}" type="datetime1">
              <a:rPr lang="en-US" smtClean="0"/>
              <a:pPr/>
              <a:t>4/27/2020</a:t>
            </a:fld>
            <a:endParaRPr lang="en-IN" dirty="0"/>
          </a:p>
        </p:txBody>
      </p:sp>
      <p:sp>
        <p:nvSpPr>
          <p:cNvPr id="2" name="Title 1"/>
          <p:cNvSpPr>
            <a:spLocks noGrp="1"/>
          </p:cNvSpPr>
          <p:nvPr>
            <p:ph type="ctrTitle"/>
          </p:nvPr>
        </p:nvSpPr>
        <p:spPr>
          <a:xfrm>
            <a:off x="179512" y="476673"/>
            <a:ext cx="8712968" cy="1296144"/>
          </a:xfrm>
          <a:solidFill>
            <a:schemeClr val="accent2"/>
          </a:solidFill>
        </p:spPr>
        <p:txBody>
          <a:bodyPr>
            <a:normAutofit/>
          </a:bodyPr>
          <a:lstStyle/>
          <a:p>
            <a:r>
              <a:rPr lang="en-GB" sz="3600" b="1" dirty="0" smtClean="0">
                <a:solidFill>
                  <a:srgbClr val="0D11B3"/>
                </a:solidFill>
              </a:rPr>
              <a:t>MARKETING MANAGEMENT</a:t>
            </a:r>
            <a:r>
              <a:rPr lang="en-IN" sz="3600" dirty="0" smtClean="0">
                <a:solidFill>
                  <a:srgbClr val="0D11B3"/>
                </a:solidFill>
              </a:rPr>
              <a:t/>
            </a:r>
            <a:br>
              <a:rPr lang="en-IN" sz="3600" dirty="0" smtClean="0">
                <a:solidFill>
                  <a:srgbClr val="0D11B3"/>
                </a:solidFill>
              </a:rPr>
            </a:br>
            <a:r>
              <a:rPr lang="en-IN" sz="3600" dirty="0" smtClean="0">
                <a:solidFill>
                  <a:srgbClr val="0D11B3"/>
                </a:solidFill>
                <a:latin typeface="Berlin Sans FB" pitchFamily="34" charset="0"/>
              </a:rPr>
              <a:t>(</a:t>
            </a:r>
            <a:r>
              <a:rPr lang="en-GB" sz="3600" i="1" dirty="0">
                <a:solidFill>
                  <a:srgbClr val="0D11B3"/>
                </a:solidFill>
              </a:rPr>
              <a:t>MBA4051</a:t>
            </a:r>
            <a:r>
              <a:rPr lang="en-IN" sz="3600" dirty="0" smtClean="0">
                <a:solidFill>
                  <a:srgbClr val="0D11B3"/>
                </a:solidFill>
                <a:latin typeface="Berlin Sans FB" pitchFamily="34" charset="0"/>
              </a:rPr>
              <a:t>)</a:t>
            </a:r>
            <a:endParaRPr lang="en-IN" sz="3600" dirty="0">
              <a:solidFill>
                <a:srgbClr val="0D11B3"/>
              </a:solidFill>
              <a:latin typeface="Berlin Sans FB" pitchFamily="34" charset="0"/>
            </a:endParaRPr>
          </a:p>
        </p:txBody>
      </p:sp>
    </p:spTree>
    <p:extLst>
      <p:ext uri="{BB962C8B-B14F-4D97-AF65-F5344CB8AC3E}">
        <p14:creationId xmlns:p14="http://schemas.microsoft.com/office/powerpoint/2010/main" val="2327526871"/>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62500" lnSpcReduction="20000"/>
          </a:bodyPr>
          <a:lstStyle/>
          <a:p>
            <a:pPr algn="just">
              <a:lnSpc>
                <a:spcPct val="150000"/>
              </a:lnSpc>
            </a:pPr>
            <a:r>
              <a:rPr lang="en-IN" sz="2800" b="1" dirty="0" smtClean="0"/>
              <a:t>GOODS: </a:t>
            </a:r>
            <a:r>
              <a:rPr lang="en-IN" sz="2800" dirty="0" smtClean="0"/>
              <a:t> </a:t>
            </a:r>
            <a:r>
              <a:rPr lang="en-IN" sz="2800" dirty="0"/>
              <a:t>Physical goods constitute the bulk of most </a:t>
            </a:r>
            <a:r>
              <a:rPr lang="en-IN" sz="2800" dirty="0" smtClean="0"/>
              <a:t>countries 'production </a:t>
            </a:r>
            <a:r>
              <a:rPr lang="en-IN" sz="2800" dirty="0"/>
              <a:t>and marketing efforts</a:t>
            </a:r>
            <a:r>
              <a:rPr lang="en-IN" sz="2800" dirty="0" smtClean="0"/>
              <a:t>. </a:t>
            </a:r>
            <a:r>
              <a:rPr lang="en-IN" sz="2800" dirty="0" err="1" smtClean="0"/>
              <a:t>Eg</a:t>
            </a:r>
            <a:r>
              <a:rPr lang="en-IN" sz="2800" dirty="0" smtClean="0"/>
              <a:t>.  car, refrigerator, televisions…</a:t>
            </a:r>
          </a:p>
          <a:p>
            <a:pPr algn="just">
              <a:lnSpc>
                <a:spcPct val="150000"/>
              </a:lnSpc>
            </a:pPr>
            <a:r>
              <a:rPr lang="en-IN" sz="2800" b="1" dirty="0" smtClean="0"/>
              <a:t>SERVICES</a:t>
            </a:r>
            <a:r>
              <a:rPr lang="en-IN" sz="2800" dirty="0" smtClean="0"/>
              <a:t>: Services </a:t>
            </a:r>
            <a:r>
              <a:rPr lang="en-IN" sz="2800" dirty="0"/>
              <a:t>include the work of airlines, hotels, car rental firms</a:t>
            </a:r>
            <a:r>
              <a:rPr lang="en-IN" sz="2800" dirty="0" smtClean="0"/>
              <a:t>, barber…</a:t>
            </a:r>
          </a:p>
          <a:p>
            <a:pPr algn="just">
              <a:lnSpc>
                <a:spcPct val="150000"/>
              </a:lnSpc>
            </a:pPr>
            <a:r>
              <a:rPr lang="en-IN" sz="2800" b="1" dirty="0"/>
              <a:t>EVENTS</a:t>
            </a:r>
            <a:r>
              <a:rPr lang="en-IN" sz="2800" dirty="0"/>
              <a:t> Marketers promote time-based events, such as major trade shows, artistic performances, and company anniversaries. Global sporting events such as the Olympics and the World </a:t>
            </a:r>
            <a:r>
              <a:rPr lang="en-IN" sz="2800" dirty="0" smtClean="0"/>
              <a:t>Cup…</a:t>
            </a:r>
          </a:p>
          <a:p>
            <a:pPr algn="just">
              <a:lnSpc>
                <a:spcPct val="150000"/>
              </a:lnSpc>
            </a:pPr>
            <a:r>
              <a:rPr lang="en-IN" sz="2800" b="1" dirty="0" smtClean="0"/>
              <a:t>EXPERIENCES</a:t>
            </a:r>
            <a:r>
              <a:rPr lang="en-IN" sz="2800" dirty="0" smtClean="0"/>
              <a:t>: </a:t>
            </a:r>
            <a:r>
              <a:rPr lang="en-IN" sz="2800" dirty="0"/>
              <a:t>By orchestrating several services and goods</a:t>
            </a:r>
            <a:r>
              <a:rPr lang="en-IN" sz="2800" dirty="0" smtClean="0"/>
              <a:t>, a </a:t>
            </a:r>
            <a:r>
              <a:rPr lang="en-IN" sz="2800" dirty="0"/>
              <a:t>firm can create</a:t>
            </a:r>
            <a:r>
              <a:rPr lang="en-IN" sz="2800" dirty="0" smtClean="0"/>
              <a:t>, stage, and </a:t>
            </a:r>
            <a:r>
              <a:rPr lang="en-IN" sz="2800" dirty="0"/>
              <a:t>market experiences. Walt Disney World’s Magic Kingdom allows customers to visit a fairy </a:t>
            </a:r>
            <a:r>
              <a:rPr lang="en-IN" sz="2800" b="1" dirty="0" smtClean="0"/>
              <a:t>kingdom</a:t>
            </a:r>
            <a:r>
              <a:rPr lang="en-IN" sz="2800" dirty="0" smtClean="0"/>
              <a:t>. Climb up mount </a:t>
            </a:r>
            <a:r>
              <a:rPr lang="en-IN" sz="2800" b="1" dirty="0" smtClean="0"/>
              <a:t>Everest</a:t>
            </a:r>
            <a:r>
              <a:rPr lang="en-IN" sz="2800" dirty="0" smtClean="0"/>
              <a:t>….</a:t>
            </a:r>
          </a:p>
          <a:p>
            <a:pPr algn="just">
              <a:lnSpc>
                <a:spcPct val="150000"/>
              </a:lnSpc>
            </a:pPr>
            <a:r>
              <a:rPr lang="en-IN" sz="2800" b="1" dirty="0" smtClean="0"/>
              <a:t>PERSONS</a:t>
            </a:r>
            <a:r>
              <a:rPr lang="en-IN" sz="2800" dirty="0" smtClean="0"/>
              <a:t>: </a:t>
            </a:r>
            <a:r>
              <a:rPr lang="en-IN" sz="2800" dirty="0"/>
              <a:t>Artists, musicians, CEOs, physicians, high-profile lawyers and financiers, and other professionals all get help from celebrity marketers</a:t>
            </a:r>
            <a:r>
              <a:rPr lang="en-IN" sz="2800" dirty="0" smtClean="0"/>
              <a:t>.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10000"/>
          </a:bodyPr>
          <a:lstStyle/>
          <a:p>
            <a:pPr algn="just">
              <a:lnSpc>
                <a:spcPct val="150000"/>
              </a:lnSpc>
            </a:pPr>
            <a:r>
              <a:rPr lang="en-IN" sz="2800" dirty="0"/>
              <a:t>Some people have done a masterful job of marketing themselves—David Beckham, Oprah Winfrey, and the Rolling Stones. Management consultant Tom Peters</a:t>
            </a:r>
            <a:r>
              <a:rPr lang="en-IN" sz="2800" dirty="0" smtClean="0"/>
              <a:t>, a </a:t>
            </a:r>
            <a:r>
              <a:rPr lang="en-IN" sz="2800" dirty="0"/>
              <a:t>master at self-branding</a:t>
            </a:r>
            <a:r>
              <a:rPr lang="en-IN" sz="2800" dirty="0" smtClean="0"/>
              <a:t>, has </a:t>
            </a:r>
            <a:r>
              <a:rPr lang="en-IN" sz="2800" dirty="0"/>
              <a:t>advised each person to become a “brand.”</a:t>
            </a:r>
          </a:p>
          <a:p>
            <a:pPr algn="just">
              <a:lnSpc>
                <a:spcPct val="150000"/>
              </a:lnSpc>
            </a:pPr>
            <a:r>
              <a:rPr lang="en-IN" sz="2800" b="1" dirty="0"/>
              <a:t>PLACES</a:t>
            </a:r>
            <a:r>
              <a:rPr lang="en-IN" sz="2800" dirty="0"/>
              <a:t> Cities</a:t>
            </a:r>
            <a:r>
              <a:rPr lang="en-IN" sz="2800" dirty="0" smtClean="0"/>
              <a:t>, states, regions, and </a:t>
            </a:r>
            <a:r>
              <a:rPr lang="en-IN" sz="2800" dirty="0"/>
              <a:t>whole nations compete to attract tourists</a:t>
            </a:r>
            <a:r>
              <a:rPr lang="en-IN" sz="2800" dirty="0" smtClean="0"/>
              <a:t>, residents, factories, and </a:t>
            </a:r>
            <a:r>
              <a:rPr lang="en-IN" sz="2800" dirty="0"/>
              <a:t>company </a:t>
            </a:r>
            <a:r>
              <a:rPr lang="en-IN" sz="2800" dirty="0" smtClean="0"/>
              <a:t>headquarter. Place marketers </a:t>
            </a:r>
            <a:r>
              <a:rPr lang="en-IN" sz="2800" dirty="0"/>
              <a:t>include economic development specialists</a:t>
            </a:r>
            <a:r>
              <a:rPr lang="en-IN" sz="2800" dirty="0" smtClean="0"/>
              <a:t>, real </a:t>
            </a:r>
            <a:r>
              <a:rPr lang="en-IN" sz="2800" dirty="0"/>
              <a:t>estate agents, commercial banks, local business associations, and advertising and public relations agencies.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Autofit/>
          </a:bodyPr>
          <a:lstStyle/>
          <a:p>
            <a:pPr algn="just">
              <a:lnSpc>
                <a:spcPct val="150000"/>
              </a:lnSpc>
            </a:pPr>
            <a:r>
              <a:rPr lang="en-IN" sz="2300" b="1" dirty="0" smtClean="0"/>
              <a:t>PROPERTIES:</a:t>
            </a:r>
            <a:r>
              <a:rPr lang="en-IN" sz="2300" dirty="0" smtClean="0"/>
              <a:t> </a:t>
            </a:r>
            <a:r>
              <a:rPr lang="en-IN" sz="2300" dirty="0"/>
              <a:t>Properties are intangible rights of ownership to either real property (real estate) or financial property (stocks and bonds). They are bought and sold, and these exchanges require marketing</a:t>
            </a:r>
            <a:r>
              <a:rPr lang="en-IN" sz="2300" dirty="0" smtClean="0"/>
              <a:t>.</a:t>
            </a:r>
          </a:p>
          <a:p>
            <a:pPr algn="just">
              <a:lnSpc>
                <a:spcPct val="150000"/>
              </a:lnSpc>
            </a:pPr>
            <a:r>
              <a:rPr lang="en-IN" sz="2300" b="1" dirty="0" smtClean="0"/>
              <a:t>ORGANIZATIONS:</a:t>
            </a:r>
            <a:r>
              <a:rPr lang="en-IN" sz="2300" dirty="0" smtClean="0"/>
              <a:t> </a:t>
            </a:r>
            <a:r>
              <a:rPr lang="en-IN" sz="2300" dirty="0"/>
              <a:t>Organizations work to build a strong, </a:t>
            </a:r>
            <a:r>
              <a:rPr lang="en-IN" sz="2300" dirty="0" err="1"/>
              <a:t>favorable</a:t>
            </a:r>
            <a:r>
              <a:rPr lang="en-IN" sz="2300" dirty="0"/>
              <a:t>, and unique image in the minds of their target publics Universities, museums, performing arts organizations, corporations, and </a:t>
            </a:r>
            <a:r>
              <a:rPr lang="en-IN" sz="2300" dirty="0" err="1"/>
              <a:t>nonprofits</a:t>
            </a:r>
            <a:r>
              <a:rPr lang="en-IN" sz="2300" dirty="0"/>
              <a:t> all use marketing to boost their public images and compete for audiences and funds.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268760"/>
            <a:ext cx="8784976" cy="5328592"/>
          </a:xfrm>
        </p:spPr>
        <p:txBody>
          <a:bodyPr>
            <a:noAutofit/>
          </a:bodyPr>
          <a:lstStyle/>
          <a:p>
            <a:pPr algn="just">
              <a:lnSpc>
                <a:spcPct val="150000"/>
              </a:lnSpc>
            </a:pPr>
            <a:r>
              <a:rPr lang="en-IN" sz="2300" b="1" dirty="0" smtClean="0"/>
              <a:t>INFORMATION:</a:t>
            </a:r>
            <a:r>
              <a:rPr lang="en-IN" sz="2300" dirty="0" smtClean="0"/>
              <a:t> </a:t>
            </a:r>
            <a:r>
              <a:rPr lang="en-IN" sz="2300" dirty="0"/>
              <a:t>The production, packaging, and distribution of information are major industries</a:t>
            </a:r>
            <a:r>
              <a:rPr lang="en-IN" sz="2300" dirty="0" smtClean="0"/>
              <a:t>. </a:t>
            </a:r>
            <a:r>
              <a:rPr lang="en-IN" sz="2300" dirty="0"/>
              <a:t>Information is essentially what books, schools, and universities produce, market, and distribute at a price to parents, students, and communities. </a:t>
            </a:r>
            <a:endParaRPr lang="en-IN" sz="2300" dirty="0" smtClean="0"/>
          </a:p>
          <a:p>
            <a:pPr algn="just">
              <a:lnSpc>
                <a:spcPct val="150000"/>
              </a:lnSpc>
            </a:pPr>
            <a:r>
              <a:rPr lang="en-IN" sz="2300" dirty="0" smtClean="0"/>
              <a:t>The </a:t>
            </a:r>
            <a:r>
              <a:rPr lang="en-IN" sz="2300" dirty="0"/>
              <a:t>former CEO of Siemens </a:t>
            </a:r>
            <a:r>
              <a:rPr lang="en-IN" sz="2300" dirty="0" smtClean="0"/>
              <a:t>Medical Solutions </a:t>
            </a:r>
            <a:r>
              <a:rPr lang="en-IN" sz="2300" dirty="0"/>
              <a:t>USA, Tom </a:t>
            </a:r>
            <a:r>
              <a:rPr lang="en-IN" sz="2300" dirty="0" err="1"/>
              <a:t>McCausland</a:t>
            </a:r>
            <a:r>
              <a:rPr lang="en-IN" sz="2300" dirty="0"/>
              <a:t>, says,“[our product] is not necessarily an X-ray or an MRI, but information</a:t>
            </a:r>
            <a:r>
              <a:rPr lang="en-IN" sz="2300" dirty="0" smtClean="0"/>
              <a:t>. Our </a:t>
            </a:r>
            <a:r>
              <a:rPr lang="en-IN" sz="2300" dirty="0"/>
              <a:t>business is really health care information technology</a:t>
            </a:r>
            <a:r>
              <a:rPr lang="en-IN" sz="2300" dirty="0" smtClean="0"/>
              <a:t>, and </a:t>
            </a:r>
            <a:r>
              <a:rPr lang="en-IN" sz="2300" dirty="0"/>
              <a:t>our end product is really an electronic patient record</a:t>
            </a:r>
            <a:r>
              <a:rPr lang="en-IN" sz="2300" dirty="0" smtClean="0"/>
              <a:t>: information </a:t>
            </a:r>
            <a:r>
              <a:rPr lang="en-IN" sz="2300" dirty="0"/>
              <a:t>on lab tests</a:t>
            </a:r>
            <a:r>
              <a:rPr lang="en-IN" sz="2300" dirty="0" smtClean="0"/>
              <a:t>, pathology, and </a:t>
            </a:r>
            <a:r>
              <a:rPr lang="en-IN" sz="2300" dirty="0"/>
              <a:t>drugs as well as voice dictation</a:t>
            </a:r>
            <a:r>
              <a:rPr lang="en-IN" sz="2300" dirty="0" smtClean="0"/>
              <a:t>.”</a:t>
            </a:r>
          </a:p>
          <a:p>
            <a:pPr algn="just">
              <a:lnSpc>
                <a:spcPct val="150000"/>
              </a:lnSpc>
            </a:pPr>
            <a:endParaRPr lang="en-IN" sz="23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400" b="1" dirty="0" smtClean="0"/>
              <a:t>IDEAS: </a:t>
            </a:r>
            <a:r>
              <a:rPr lang="en-IN" sz="2400" dirty="0" smtClean="0"/>
              <a:t> </a:t>
            </a:r>
            <a:r>
              <a:rPr lang="en-IN" sz="2400" dirty="0"/>
              <a:t>Every market offering includes a basic idea. Charles </a:t>
            </a:r>
            <a:r>
              <a:rPr lang="en-IN" sz="2400" dirty="0" err="1"/>
              <a:t>Revson</a:t>
            </a:r>
            <a:r>
              <a:rPr lang="en-IN" sz="2400" dirty="0"/>
              <a:t> of Revlon once observed</a:t>
            </a:r>
            <a:r>
              <a:rPr lang="en-IN" sz="2400" dirty="0" smtClean="0"/>
              <a:t>: “</a:t>
            </a:r>
            <a:r>
              <a:rPr lang="en-IN" sz="2400" dirty="0"/>
              <a:t>In the factory we make cosmetics; in the drugstore we sell hope</a:t>
            </a:r>
            <a:r>
              <a:rPr lang="en-IN" sz="2400" dirty="0" smtClean="0"/>
              <a:t>. ”</a:t>
            </a:r>
            <a:r>
              <a:rPr lang="en-IN" sz="2400" dirty="0"/>
              <a:t>Products and services are platforms for delivering some idea or benefit. </a:t>
            </a:r>
            <a:endParaRPr lang="en-IN" sz="2400" dirty="0" smtClean="0"/>
          </a:p>
          <a:p>
            <a:pPr algn="just">
              <a:lnSpc>
                <a:spcPct val="150000"/>
              </a:lnSpc>
            </a:pPr>
            <a:endParaRPr lang="en-IN" sz="2400" dirty="0" smtClean="0"/>
          </a:p>
          <a:p>
            <a:pPr algn="just">
              <a:lnSpc>
                <a:spcPct val="150000"/>
              </a:lnSpc>
            </a:pPr>
            <a:r>
              <a:rPr lang="en-IN" sz="2400" dirty="0" smtClean="0"/>
              <a:t>Social </a:t>
            </a:r>
            <a:r>
              <a:rPr lang="en-IN" sz="2400" dirty="0"/>
              <a:t>marketers are busy promoting such ideas as “Friends Don’t Let Friends Drive Drunk</a:t>
            </a:r>
            <a:r>
              <a:rPr lang="en-IN" sz="2400" dirty="0" smtClean="0"/>
              <a:t>” and </a:t>
            </a:r>
            <a:r>
              <a:rPr lang="en-IN" sz="2400" dirty="0"/>
              <a:t>“A Mind Is a Terrible Thing to Waste.”</a:t>
            </a:r>
          </a:p>
          <a:p>
            <a:pPr algn="just">
              <a:lnSpc>
                <a:spcPct val="150000"/>
              </a:lnSpc>
            </a:pPr>
            <a:endParaRPr lang="en-IN" sz="24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a:bodyPr>
          <a:lstStyle/>
          <a:p>
            <a:pPr algn="just">
              <a:lnSpc>
                <a:spcPct val="150000"/>
              </a:lnSpc>
            </a:pPr>
            <a:r>
              <a:rPr lang="en-IN" sz="2800" dirty="0"/>
              <a:t>A </a:t>
            </a:r>
            <a:r>
              <a:rPr lang="en-IN" sz="2800" b="1" dirty="0"/>
              <a:t>brand</a:t>
            </a:r>
            <a:r>
              <a:rPr lang="en-IN" sz="2800" dirty="0"/>
              <a:t> is an </a:t>
            </a:r>
            <a:r>
              <a:rPr lang="en-IN" sz="2800" dirty="0">
                <a:solidFill>
                  <a:srgbClr val="0D11B3"/>
                </a:solidFill>
              </a:rPr>
              <a:t>offering</a:t>
            </a:r>
            <a:r>
              <a:rPr lang="en-IN" sz="2800" dirty="0"/>
              <a:t> from a known source. A brand name such as McDonald’s carries many associations in people’s minds that make up its image: </a:t>
            </a:r>
            <a:r>
              <a:rPr lang="en-IN" sz="2800" dirty="0" err="1" smtClean="0"/>
              <a:t>hamburgers,cleanliness,convenience,courteous</a:t>
            </a:r>
            <a:r>
              <a:rPr lang="en-IN" sz="2800" dirty="0" smtClean="0"/>
              <a:t> </a:t>
            </a:r>
            <a:r>
              <a:rPr lang="en-IN" sz="2800" dirty="0" err="1"/>
              <a:t>service,and</a:t>
            </a:r>
            <a:r>
              <a:rPr lang="en-IN" sz="2800" dirty="0"/>
              <a:t> golden arches</a:t>
            </a:r>
            <a:r>
              <a:rPr lang="en-IN" sz="2800" dirty="0" smtClean="0"/>
              <a:t>. </a:t>
            </a:r>
          </a:p>
          <a:p>
            <a:pPr algn="just">
              <a:lnSpc>
                <a:spcPct val="150000"/>
              </a:lnSpc>
            </a:pPr>
            <a:r>
              <a:rPr lang="en-IN" sz="2800" dirty="0" smtClean="0"/>
              <a:t>All </a:t>
            </a:r>
            <a:r>
              <a:rPr lang="en-IN" sz="2800" dirty="0"/>
              <a:t>companies strive to build a brand image with as many strong, </a:t>
            </a:r>
            <a:r>
              <a:rPr lang="en-IN" sz="2800" dirty="0" err="1"/>
              <a:t>favorable</a:t>
            </a:r>
            <a:r>
              <a:rPr lang="en-IN" sz="2800" dirty="0" smtClean="0"/>
              <a:t>, and </a:t>
            </a:r>
            <a:r>
              <a:rPr lang="en-IN" sz="2800" dirty="0"/>
              <a:t>unique brand associations as possible.</a:t>
            </a: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algn="just">
              <a:lnSpc>
                <a:spcPct val="16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How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do consumers choose among the many products that might satisfy their needs and wants</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p>
          <a:p>
            <a:pPr algn="just">
              <a:lnSpc>
                <a:spcPct val="16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The guiding concepts here are value and satisfaction.</a:t>
            </a:r>
            <a:endParaRPr lang="en-IN" sz="2800" dirty="0">
              <a:latin typeface="Times New Roman" pitchFamily="18" charset="0"/>
              <a:cs typeface="Times New Roman" pitchFamily="18" charset="0"/>
            </a:endParaRPr>
          </a:p>
          <a:p>
            <a:pPr algn="just">
              <a:lnSpc>
                <a:spcPct val="160000"/>
              </a:lnSpc>
            </a:pPr>
            <a:r>
              <a:rPr lang="en-US" sz="2800" b="1" dirty="0">
                <a:effectLst>
                  <a:outerShdw blurRad="50800" dist="38100" algn="tr" rotWithShape="0">
                    <a:prstClr val="black">
                      <a:alpha val="40000"/>
                    </a:prstClr>
                  </a:outerShdw>
                </a:effectLst>
                <a:latin typeface="Times New Roman" pitchFamily="18" charset="0"/>
                <a:cs typeface="Times New Roman" pitchFamily="18" charset="0"/>
              </a:rPr>
              <a:t>Value</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is the consumer’s estimate of the products overall capacity to satisfy his or her needs.</a:t>
            </a:r>
            <a:endParaRPr lang="en-IN" sz="2800" dirty="0">
              <a:latin typeface="Times New Roman" pitchFamily="18" charset="0"/>
              <a:cs typeface="Times New Roman" pitchFamily="18" charset="0"/>
            </a:endParaRPr>
          </a:p>
          <a:p>
            <a:pPr algn="just">
              <a:lnSpc>
                <a:spcPct val="16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According to </a:t>
            </a:r>
            <a:r>
              <a:rPr lang="en-US" sz="2800" dirty="0" err="1">
                <a:effectLst>
                  <a:outerShdw blurRad="50800" dist="38100" algn="tr" rotWithShape="0">
                    <a:prstClr val="black">
                      <a:alpha val="40000"/>
                    </a:prstClr>
                  </a:outerShdw>
                </a:effectLst>
                <a:latin typeface="Times New Roman" pitchFamily="18" charset="0"/>
                <a:cs typeface="Times New Roman" pitchFamily="18" charset="0"/>
              </a:rPr>
              <a:t>DeRose</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value is “the satisfaction of customer requirement at the lowest cost of acquisition, ownership and </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use. </a:t>
            </a:r>
            <a:endParaRPr lang="en-IN" sz="2800" dirty="0" smtClean="0">
              <a:latin typeface="Times New Roman" pitchFamily="18" charset="0"/>
              <a:cs typeface="Times New Roman" pitchFamily="18" charset="0"/>
            </a:endParaRPr>
          </a:p>
          <a:p>
            <a:pPr algn="just">
              <a:lnSpc>
                <a:spcPct val="160000"/>
              </a:lnSpc>
            </a:pPr>
            <a:r>
              <a:rPr lang="en-US" sz="2800" b="1" dirty="0" smtClean="0">
                <a:effectLst>
                  <a:outerShdw blurRad="50800" dist="38100" algn="tr" rotWithShape="0">
                    <a:prstClr val="black">
                      <a:alpha val="40000"/>
                    </a:prstClr>
                  </a:outerShdw>
                </a:effectLst>
                <a:latin typeface="Times New Roman" pitchFamily="18" charset="0"/>
                <a:cs typeface="Times New Roman" pitchFamily="18" charset="0"/>
              </a:rPr>
              <a:t>Cost</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is the amount of money that are going to be expended or already incurred to acquire a product</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800" dirty="0">
              <a:latin typeface="Times New Roman" pitchFamily="18" charset="0"/>
              <a:cs typeface="Times New Roman" pitchFamily="18" charset="0"/>
            </a:endParaRPr>
          </a:p>
          <a:p>
            <a:pPr algn="just">
              <a:lnSpc>
                <a:spcPct val="160000"/>
              </a:lnSpc>
            </a:pPr>
            <a:r>
              <a:rPr lang="en-US" sz="2800" b="1" dirty="0">
                <a:effectLst>
                  <a:outerShdw blurRad="50800" dist="38100" algn="tr" rotWithShape="0">
                    <a:prstClr val="black">
                      <a:alpha val="40000"/>
                    </a:prstClr>
                  </a:outerShdw>
                </a:effectLst>
                <a:latin typeface="Times New Roman" pitchFamily="18" charset="0"/>
                <a:cs typeface="Times New Roman" pitchFamily="18" charset="0"/>
              </a:rPr>
              <a:t>Satisfaction</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occurs when the product performance exceeded the customer expectation.</a:t>
            </a:r>
            <a:endParaRPr lang="en-IN" sz="2800" dirty="0">
              <a:latin typeface="Times New Roman" pitchFamily="18" charset="0"/>
              <a:cs typeface="Times New Roman" pitchFamily="18" charset="0"/>
            </a:endParaRPr>
          </a:p>
          <a:p>
            <a:pPr algn="just">
              <a:lnSpc>
                <a:spcPct val="160000"/>
              </a:lnSpc>
            </a:pPr>
            <a:endParaRPr lang="en-IN" sz="2800" dirty="0">
              <a:latin typeface="Times New Roman" pitchFamily="18" charset="0"/>
              <a:cs typeface="Times New Roman" pitchFamily="18" charset="0"/>
            </a:endParaRPr>
          </a:p>
        </p:txBody>
      </p:sp>
      <p:sp>
        <p:nvSpPr>
          <p:cNvPr id="6" name="Title 5"/>
          <p:cNvSpPr>
            <a:spLocks noGrp="1"/>
          </p:cNvSpPr>
          <p:nvPr>
            <p:ph type="title"/>
          </p:nvPr>
        </p:nvSpPr>
        <p:spPr>
          <a:xfrm>
            <a:off x="107504" y="228600"/>
            <a:ext cx="8856984" cy="824136"/>
          </a:xfrm>
        </p:spPr>
        <p:txBody>
          <a:bodyPr>
            <a:noAutofit/>
          </a:bodyPr>
          <a:lstStyle/>
          <a:p>
            <a:pPr algn="l"/>
            <a:r>
              <a:rPr lang="en-US" sz="2800" b="1" dirty="0">
                <a:solidFill>
                  <a:schemeClr val="tx1"/>
                </a:solidFill>
                <a:effectLst>
                  <a:outerShdw blurRad="50800" dist="38100" algn="tr" rotWithShape="0">
                    <a:prstClr val="black">
                      <a:alpha val="40000"/>
                    </a:prstClr>
                  </a:outerShdw>
                </a:effectLst>
                <a:latin typeface="+mn-lt"/>
              </a:rPr>
              <a:t>Value, Cost, and Satisfaction</a:t>
            </a:r>
            <a:r>
              <a:rPr lang="en-IN" sz="2400" b="1" dirty="0">
                <a:solidFill>
                  <a:schemeClr val="tx1"/>
                </a:solidFill>
                <a:latin typeface="+mn-lt"/>
              </a:rPr>
              <a:t/>
            </a:r>
            <a:br>
              <a:rPr lang="en-IN" sz="2400" b="1" dirty="0">
                <a:solidFill>
                  <a:schemeClr val="tx1"/>
                </a:solidFill>
                <a:latin typeface="+mn-lt"/>
              </a:rPr>
            </a:br>
            <a:r>
              <a:rPr lang="en-US" sz="1200" b="1" dirty="0">
                <a:solidFill>
                  <a:schemeClr val="tx1"/>
                </a:solidFill>
                <a:effectLst>
                  <a:outerShdw blurRad="50800" dist="38100" algn="tr" rotWithShape="0">
                    <a:prstClr val="black">
                      <a:alpha val="40000"/>
                    </a:prstClr>
                  </a:outerShdw>
                </a:effectLst>
                <a:latin typeface="+mn-lt"/>
              </a:rPr>
              <a:t> </a:t>
            </a:r>
            <a:endParaRPr lang="en-IN" sz="2800" b="1" dirty="0">
              <a:solidFill>
                <a:schemeClr val="tx1"/>
              </a:solidFill>
              <a:latin typeface="+mn-lt"/>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Autofit/>
          </a:bodyPr>
          <a:lstStyle/>
          <a:p>
            <a:r>
              <a:rPr lang="en-US" sz="2400" b="1" dirty="0">
                <a:effectLst>
                  <a:outerShdw blurRad="50800" dist="38100" algn="tr" rotWithShape="0">
                    <a:prstClr val="black">
                      <a:alpha val="40000"/>
                    </a:prstClr>
                  </a:outerShdw>
                </a:effectLst>
                <a:latin typeface="Times New Roman" pitchFamily="18" charset="0"/>
                <a:cs typeface="Times New Roman" pitchFamily="18" charset="0"/>
              </a:rPr>
              <a:t>Exchange and </a:t>
            </a:r>
            <a:r>
              <a:rPr lang="en-US" sz="2400" b="1" dirty="0" smtClean="0">
                <a:effectLst>
                  <a:outerShdw blurRad="50800" dist="38100" algn="tr" rotWithShape="0">
                    <a:prstClr val="black">
                      <a:alpha val="40000"/>
                    </a:prstClr>
                  </a:outerShdw>
                </a:effectLst>
                <a:latin typeface="Times New Roman" pitchFamily="18" charset="0"/>
                <a:cs typeface="Times New Roman" pitchFamily="18" charset="0"/>
              </a:rPr>
              <a:t>Transactions</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 </a:t>
            </a: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People </a:t>
            </a:r>
            <a:r>
              <a:rPr lang="en-US" sz="2400" dirty="0">
                <a:effectLst>
                  <a:outerShdw blurRad="50800" dist="38100" algn="tr" rotWithShape="0">
                    <a:prstClr val="black">
                      <a:alpha val="40000"/>
                    </a:prstClr>
                  </a:outerShdw>
                </a:effectLst>
                <a:latin typeface="Times New Roman" pitchFamily="18" charset="0"/>
                <a:cs typeface="Times New Roman" pitchFamily="18" charset="0"/>
              </a:rPr>
              <a:t>can obtain products in one of four ways. </a:t>
            </a:r>
            <a:endParaRPr lang="en-US" sz="2400" dirty="0" smtClean="0">
              <a:effectLst>
                <a:outerShdw blurRad="50800" dist="38100" algn="tr" rotWithShape="0">
                  <a:prstClr val="black">
                    <a:alpha val="40000"/>
                  </a:prstClr>
                </a:outerShdw>
              </a:effectLst>
              <a:latin typeface="Times New Roman" pitchFamily="18" charset="0"/>
              <a:cs typeface="Times New Roman" pitchFamily="18" charset="0"/>
            </a:endParaRPr>
          </a:p>
          <a:p>
            <a:pPr marL="457200" indent="-457200">
              <a:buFont typeface="+mj-lt"/>
              <a:buAutoNum type="arabicPeriod"/>
            </a:pP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 </a:t>
            </a:r>
            <a:r>
              <a:rPr lang="en-US" sz="2400" dirty="0">
                <a:effectLst>
                  <a:outerShdw blurRad="50800" dist="38100" algn="tr" rotWithShape="0">
                    <a:prstClr val="black">
                      <a:alpha val="40000"/>
                    </a:prstClr>
                  </a:outerShdw>
                </a:effectLst>
                <a:latin typeface="Times New Roman" pitchFamily="18" charset="0"/>
                <a:cs typeface="Times New Roman" pitchFamily="18" charset="0"/>
              </a:rPr>
              <a:t>The first way is self-production. People can be relieve hunger through hunting, fishing or fruit gathering. In this case, there no market and no marketing. </a:t>
            </a:r>
            <a:endParaRPr lang="en-US" sz="2400" dirty="0" smtClean="0">
              <a:effectLst>
                <a:outerShdw blurRad="50800" dist="38100" algn="tr" rotWithShape="0">
                  <a:prstClr val="black">
                    <a:alpha val="40000"/>
                  </a:prstClr>
                </a:outerShdw>
              </a:effectLst>
              <a:latin typeface="Times New Roman" pitchFamily="18" charset="0"/>
              <a:cs typeface="Times New Roman" pitchFamily="18" charset="0"/>
            </a:endParaRPr>
          </a:p>
          <a:p>
            <a:pPr marL="457200" indent="-457200">
              <a:buFont typeface="+mj-lt"/>
              <a:buAutoNum type="arabicPeriod"/>
            </a:pP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The </a:t>
            </a:r>
            <a:r>
              <a:rPr lang="en-US" sz="2400" dirty="0">
                <a:effectLst>
                  <a:outerShdw blurRad="50800" dist="38100" algn="tr" rotWithShape="0">
                    <a:prstClr val="black">
                      <a:alpha val="40000"/>
                    </a:prstClr>
                  </a:outerShdw>
                </a:effectLst>
                <a:latin typeface="Times New Roman" pitchFamily="18" charset="0"/>
                <a:cs typeface="Times New Roman" pitchFamily="18" charset="0"/>
              </a:rPr>
              <a:t>second way is coercion (applying forces). Hungry people can wrest or steal food from others. </a:t>
            </a:r>
            <a:endParaRPr lang="en-US" sz="2400" dirty="0" smtClean="0">
              <a:effectLst>
                <a:outerShdw blurRad="50800" dist="38100" algn="tr" rotWithShape="0">
                  <a:prstClr val="black">
                    <a:alpha val="40000"/>
                  </a:prstClr>
                </a:outerShdw>
              </a:effectLst>
              <a:latin typeface="Times New Roman" pitchFamily="18" charset="0"/>
              <a:cs typeface="Times New Roman" pitchFamily="18" charset="0"/>
            </a:endParaRPr>
          </a:p>
          <a:p>
            <a:pPr marL="457200" indent="-457200">
              <a:buFont typeface="+mj-lt"/>
              <a:buAutoNum type="arabicPeriod"/>
            </a:pP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The </a:t>
            </a:r>
            <a:r>
              <a:rPr lang="en-US" sz="2400" dirty="0">
                <a:effectLst>
                  <a:outerShdw blurRad="50800" dist="38100" algn="tr" rotWithShape="0">
                    <a:prstClr val="black">
                      <a:alpha val="40000"/>
                    </a:prstClr>
                  </a:outerShdw>
                </a:effectLst>
                <a:latin typeface="Times New Roman" pitchFamily="18" charset="0"/>
                <a:cs typeface="Times New Roman" pitchFamily="18" charset="0"/>
              </a:rPr>
              <a:t>third way is begging. Hungry people can approach others and beg for food</a:t>
            </a: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400" dirty="0">
              <a:latin typeface="Times New Roman" pitchFamily="18" charset="0"/>
              <a:cs typeface="Times New Roman" pitchFamily="18" charset="0"/>
            </a:endParaRPr>
          </a:p>
          <a:p>
            <a:pPr marL="457200" indent="-457200">
              <a:buFont typeface="+mj-lt"/>
              <a:buAutoNum type="arabicPeriod"/>
            </a:pPr>
            <a:r>
              <a:rPr lang="en-US" sz="2400" dirty="0">
                <a:effectLst>
                  <a:outerShdw blurRad="50800" dist="38100" algn="tr" rotWithShape="0">
                    <a:prstClr val="black">
                      <a:alpha val="40000"/>
                    </a:prstClr>
                  </a:outerShdw>
                </a:effectLst>
                <a:latin typeface="Times New Roman" pitchFamily="18" charset="0"/>
                <a:cs typeface="Times New Roman" pitchFamily="18" charset="0"/>
              </a:rPr>
              <a:t>Marketing emerges when people decided to satisfy needs and wants through exchange</a:t>
            </a: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400" dirty="0">
              <a:latin typeface="Times New Roman" pitchFamily="18" charset="0"/>
              <a:cs typeface="Times New Roman" pitchFamily="18" charset="0"/>
            </a:endParaRPr>
          </a:p>
          <a:p>
            <a:r>
              <a:rPr lang="en-US" sz="2400" dirty="0">
                <a:effectLst>
                  <a:outerShdw blurRad="50800" dist="38100" algn="tr" rotWithShape="0">
                    <a:prstClr val="black">
                      <a:alpha val="40000"/>
                    </a:prstClr>
                  </a:outerShdw>
                </a:effectLst>
                <a:latin typeface="Times New Roman" pitchFamily="18" charset="0"/>
                <a:cs typeface="Times New Roman" pitchFamily="18" charset="0"/>
              </a:rPr>
              <a:t>Exchange is the act of obtaining a desired product from someone by offering something in </a:t>
            </a:r>
            <a:r>
              <a:rPr lang="en-US" sz="2400" dirty="0" smtClean="0">
                <a:effectLst>
                  <a:outerShdw blurRad="50800" dist="38100" algn="tr" rotWithShape="0">
                    <a:prstClr val="black">
                      <a:alpha val="40000"/>
                    </a:prstClr>
                  </a:outerShdw>
                </a:effectLst>
                <a:latin typeface="Times New Roman" pitchFamily="18" charset="0"/>
                <a:cs typeface="Times New Roman" pitchFamily="18" charset="0"/>
              </a:rPr>
              <a:t>return</a:t>
            </a:r>
            <a:endParaRPr lang="en-IN" sz="2400" dirty="0">
              <a:latin typeface="Times New Roman" pitchFamily="18" charset="0"/>
              <a:cs typeface="Times New Roman" pitchFamily="18" charset="0"/>
            </a:endParaRP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marL="0" indent="0">
              <a:buNone/>
            </a:pPr>
            <a:r>
              <a:rPr lang="en-US" sz="2800" dirty="0" smtClean="0">
                <a:effectLst>
                  <a:outerShdw blurRad="50800" dist="38100" algn="tr" rotWithShape="0">
                    <a:prstClr val="black">
                      <a:alpha val="40000"/>
                    </a:prstClr>
                  </a:outerShdw>
                </a:effectLst>
              </a:rPr>
              <a:t> </a:t>
            </a:r>
            <a:r>
              <a:rPr lang="en-US" sz="2800" dirty="0">
                <a:effectLst>
                  <a:outerShdw blurRad="50800" dist="38100" algn="tr" rotWithShape="0">
                    <a:prstClr val="black">
                      <a:alpha val="40000"/>
                    </a:prstClr>
                  </a:outerShdw>
                </a:effectLst>
              </a:rPr>
              <a:t>For exchange potential to exist, the following conditions must be satisfied: -</a:t>
            </a:r>
            <a:endParaRPr lang="en-IN" sz="2800" dirty="0"/>
          </a:p>
          <a:p>
            <a:pPr marL="514350" lvl="0" indent="-514350">
              <a:buFont typeface="+mj-lt"/>
              <a:buAutoNum type="arabicPeriod"/>
            </a:pPr>
            <a:r>
              <a:rPr lang="en-US" sz="2800" dirty="0">
                <a:effectLst>
                  <a:outerShdw blurRad="50800" dist="38100" algn="tr" rotWithShape="0">
                    <a:prstClr val="black">
                      <a:alpha val="40000"/>
                    </a:prstClr>
                  </a:outerShdw>
                </a:effectLst>
              </a:rPr>
              <a:t>There are at least two parties</a:t>
            </a:r>
            <a:endParaRPr lang="en-IN" sz="2800" dirty="0"/>
          </a:p>
          <a:p>
            <a:pPr marL="514350" lvl="0" indent="-514350">
              <a:buFont typeface="+mj-lt"/>
              <a:buAutoNum type="arabicPeriod"/>
            </a:pPr>
            <a:r>
              <a:rPr lang="en-US" sz="2800" dirty="0">
                <a:effectLst>
                  <a:outerShdw blurRad="50800" dist="38100" algn="tr" rotWithShape="0">
                    <a:prstClr val="black">
                      <a:alpha val="40000"/>
                    </a:prstClr>
                  </a:outerShdw>
                </a:effectLst>
              </a:rPr>
              <a:t>Each party has something that might be of value to the other party</a:t>
            </a:r>
            <a:endParaRPr lang="en-IN" sz="2800" dirty="0"/>
          </a:p>
          <a:p>
            <a:pPr marL="514350" lvl="0" indent="-514350">
              <a:buFont typeface="+mj-lt"/>
              <a:buAutoNum type="arabicPeriod"/>
            </a:pPr>
            <a:r>
              <a:rPr lang="en-US" sz="2800" dirty="0">
                <a:effectLst>
                  <a:outerShdw blurRad="50800" dist="38100" algn="tr" rotWithShape="0">
                    <a:prstClr val="black">
                      <a:alpha val="40000"/>
                    </a:prstClr>
                  </a:outerShdw>
                </a:effectLst>
              </a:rPr>
              <a:t>Each party is capable of communication and delivery</a:t>
            </a:r>
            <a:endParaRPr lang="en-IN" sz="2800" dirty="0"/>
          </a:p>
          <a:p>
            <a:pPr marL="514350" lvl="0" indent="-514350">
              <a:buFont typeface="+mj-lt"/>
              <a:buAutoNum type="arabicPeriod"/>
            </a:pPr>
            <a:r>
              <a:rPr lang="en-US" sz="2800" dirty="0">
                <a:effectLst>
                  <a:outerShdw blurRad="50800" dist="38100" algn="tr" rotWithShape="0">
                    <a:prstClr val="black">
                      <a:alpha val="40000"/>
                    </a:prstClr>
                  </a:outerShdw>
                </a:effectLst>
              </a:rPr>
              <a:t>Each party is free to accept or reject the exchange offer</a:t>
            </a:r>
            <a:endParaRPr lang="en-IN" sz="2800" dirty="0"/>
          </a:p>
          <a:p>
            <a:pPr marL="514350" lvl="0" indent="-514350">
              <a:buFont typeface="+mj-lt"/>
              <a:buAutoNum type="arabicPeriod"/>
            </a:pPr>
            <a:r>
              <a:rPr lang="en-US" sz="2800" dirty="0">
                <a:effectLst>
                  <a:outerShdw blurRad="50800" dist="38100" algn="tr" rotWithShape="0">
                    <a:prstClr val="black">
                      <a:alpha val="40000"/>
                    </a:prstClr>
                  </a:outerShdw>
                </a:effectLst>
              </a:rPr>
              <a:t>Each party believes it is appropriate or desirable to deal with the other party.</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a:bodyPr>
          <a:lstStyle/>
          <a:p>
            <a:pPr algn="just">
              <a:lnSpc>
                <a:spcPct val="150000"/>
              </a:lnSpc>
            </a:pPr>
            <a:r>
              <a:rPr lang="en-US" sz="2800" b="1" dirty="0">
                <a:effectLst>
                  <a:outerShdw blurRad="50800" dist="38100" algn="tr" rotWithShape="0">
                    <a:prstClr val="black">
                      <a:alpha val="40000"/>
                    </a:prstClr>
                  </a:outerShdw>
                </a:effectLst>
                <a:latin typeface="Times New Roman" pitchFamily="18" charset="0"/>
                <a:cs typeface="Times New Roman" pitchFamily="18" charset="0"/>
              </a:rPr>
              <a:t>Transaction: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is the </a:t>
            </a:r>
            <a:r>
              <a:rPr lang="en-US" sz="2800" b="1" dirty="0">
                <a:solidFill>
                  <a:srgbClr val="0D11B3"/>
                </a:solidFill>
                <a:effectLst>
                  <a:outerShdw blurRad="50800" dist="38100" algn="tr" rotWithShape="0">
                    <a:prstClr val="black">
                      <a:alpha val="40000"/>
                    </a:prstClr>
                  </a:outerShdw>
                </a:effectLst>
                <a:latin typeface="Times New Roman" pitchFamily="18" charset="0"/>
                <a:cs typeface="Times New Roman" pitchFamily="18" charset="0"/>
              </a:rPr>
              <a:t>trade</a:t>
            </a:r>
            <a:r>
              <a:rPr lang="en-US" sz="2800" dirty="0">
                <a:solidFill>
                  <a:srgbClr val="0D11B3"/>
                </a:solidFill>
                <a:effectLst>
                  <a:outerShdw blurRad="50800" dist="38100" algn="tr" rotWithShape="0">
                    <a:prstClr val="black">
                      <a:alpha val="40000"/>
                    </a:prstClr>
                  </a:outerShdw>
                </a:effectLst>
                <a:latin typeface="Times New Roman" pitchFamily="18" charset="0"/>
                <a:cs typeface="Times New Roman" pitchFamily="18" charset="0"/>
              </a:rPr>
              <a:t>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of values between two parties.</a:t>
            </a:r>
            <a:endParaRPr lang="en-IN" sz="2800" dirty="0">
              <a:latin typeface="Times New Roman" pitchFamily="18" charset="0"/>
              <a:cs typeface="Times New Roman" pitchFamily="18" charset="0"/>
            </a:endParaRPr>
          </a:p>
          <a:p>
            <a:pPr algn="just">
              <a:lnSpc>
                <a:spcPct val="150000"/>
              </a:lnSpc>
            </a:pPr>
            <a:r>
              <a:rPr lang="en-US" sz="2800" dirty="0" err="1">
                <a:effectLst>
                  <a:outerShdw blurRad="50800" dist="38100" algn="tr" rotWithShape="0">
                    <a:prstClr val="black">
                      <a:alpha val="40000"/>
                    </a:prstClr>
                  </a:outerShdw>
                </a:effectLst>
                <a:latin typeface="Times New Roman" pitchFamily="18" charset="0"/>
                <a:cs typeface="Times New Roman" pitchFamily="18" charset="0"/>
              </a:rPr>
              <a:t>Eg</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If Mr. A gives ‘X’ to Mr. B and receives Y in return, that is a transaction</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a:t>
            </a:r>
            <a:endParaRPr lang="en-IN" sz="2800" dirty="0">
              <a:latin typeface="Times New Roman" pitchFamily="18" charset="0"/>
              <a:cs typeface="Times New Roman" pitchFamily="18" charset="0"/>
            </a:endParaRPr>
          </a:p>
          <a:p>
            <a:pPr algn="just">
              <a:lnSpc>
                <a:spcPct val="150000"/>
              </a:lnSpc>
            </a:pPr>
            <a:r>
              <a:rPr lang="en-US" sz="2800" dirty="0" err="1">
                <a:effectLst>
                  <a:outerShdw blurRad="50800" dist="38100" algn="tr" rotWithShape="0">
                    <a:prstClr val="black">
                      <a:alpha val="40000"/>
                    </a:prstClr>
                  </a:outerShdw>
                </a:effectLst>
                <a:latin typeface="Times New Roman" pitchFamily="18" charset="0"/>
                <a:cs typeface="Times New Roman" pitchFamily="18" charset="0"/>
              </a:rPr>
              <a:t>Eg</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If Mr. A gave $400 to Mr. B and obtained a TV set. This is a classic monetary transaction</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800" dirty="0">
              <a:latin typeface="Times New Roman" pitchFamily="18" charset="0"/>
              <a:cs typeface="Times New Roman" pitchFamily="18" charset="0"/>
            </a:endParaRPr>
          </a:p>
          <a:p>
            <a:pPr algn="just">
              <a:lnSpc>
                <a:spcPct val="15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Transaction however do not require money as one of the traded value. A barter transaction consists of the trading of goods or services for other goods or services is also possible.</a:t>
            </a:r>
            <a:endParaRPr lang="en-IN" sz="2800" dirty="0">
              <a:latin typeface="Times New Roman" pitchFamily="18" charset="0"/>
              <a:cs typeface="Times New Roman" pitchFamily="18" charset="0"/>
            </a:endParaRPr>
          </a:p>
          <a:p>
            <a:pPr algn="just">
              <a:lnSpc>
                <a:spcPct val="150000"/>
              </a:lnSpc>
            </a:pPr>
            <a:endParaRPr lang="en-IN" sz="2800" dirty="0">
              <a:latin typeface="Times New Roman" pitchFamily="18" charset="0"/>
              <a:cs typeface="Times New Roman" pitchFamily="18" charset="0"/>
            </a:endParaRP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marL="0" lvl="0" indent="0" algn="ctr">
              <a:lnSpc>
                <a:spcPct val="150000"/>
              </a:lnSpc>
              <a:buNone/>
            </a:pPr>
            <a:r>
              <a:rPr lang="en-US" sz="2800" b="1" dirty="0" smtClean="0">
                <a:solidFill>
                  <a:srgbClr val="FF0000"/>
                </a:solidFill>
                <a:effectLst>
                  <a:outerShdw blurRad="50800" dist="38100" algn="tr" rotWithShape="0">
                    <a:prstClr val="black">
                      <a:alpha val="40000"/>
                    </a:prstClr>
                  </a:outerShdw>
                </a:effectLst>
              </a:rPr>
              <a:t>What is marketing?</a:t>
            </a:r>
          </a:p>
          <a:p>
            <a:pPr algn="just">
              <a:lnSpc>
                <a:spcPct val="150000"/>
              </a:lnSpc>
            </a:pPr>
            <a:r>
              <a:rPr lang="en-US" sz="2800" dirty="0" smtClean="0">
                <a:effectLst>
                  <a:outerShdw blurRad="50800" dist="38100" algn="tr" rotWithShape="0">
                    <a:prstClr val="black">
                      <a:alpha val="40000"/>
                    </a:prstClr>
                  </a:outerShdw>
                </a:effectLst>
              </a:rPr>
              <a:t>Marketing </a:t>
            </a:r>
            <a:r>
              <a:rPr lang="en-US" sz="2800" dirty="0">
                <a:effectLst>
                  <a:outerShdw blurRad="50800" dist="38100" algn="tr" rotWithShape="0">
                    <a:prstClr val="black">
                      <a:alpha val="40000"/>
                    </a:prstClr>
                  </a:outerShdw>
                </a:effectLst>
              </a:rPr>
              <a:t>is a </a:t>
            </a:r>
            <a:r>
              <a:rPr lang="en-US" sz="2800" b="1" dirty="0">
                <a:effectLst>
                  <a:outerShdw blurRad="50800" dist="38100" algn="tr" rotWithShape="0">
                    <a:prstClr val="black">
                      <a:alpha val="40000"/>
                    </a:prstClr>
                  </a:outerShdw>
                </a:effectLst>
              </a:rPr>
              <a:t>social</a:t>
            </a:r>
            <a:r>
              <a:rPr lang="en-US" sz="2800" dirty="0">
                <a:effectLst>
                  <a:outerShdw blurRad="50800" dist="38100" algn="tr" rotWithShape="0">
                    <a:prstClr val="black">
                      <a:alpha val="40000"/>
                    </a:prstClr>
                  </a:outerShdw>
                </a:effectLst>
              </a:rPr>
              <a:t> and </a:t>
            </a:r>
            <a:r>
              <a:rPr lang="en-US" sz="2800" b="1" dirty="0">
                <a:solidFill>
                  <a:srgbClr val="0070C0"/>
                </a:solidFill>
                <a:effectLst>
                  <a:outerShdw blurRad="50800" dist="38100" algn="tr" rotWithShape="0">
                    <a:prstClr val="black">
                      <a:alpha val="40000"/>
                    </a:prstClr>
                  </a:outerShdw>
                </a:effectLst>
              </a:rPr>
              <a:t>managerial</a:t>
            </a:r>
            <a:r>
              <a:rPr lang="en-US" sz="2800" dirty="0">
                <a:effectLst>
                  <a:outerShdw blurRad="50800" dist="38100" algn="tr" rotWithShape="0">
                    <a:prstClr val="black">
                      <a:alpha val="40000"/>
                    </a:prstClr>
                  </a:outerShdw>
                </a:effectLst>
              </a:rPr>
              <a:t> process by which an individual or group obtain what they need and want through creating, offering and exchanging of product of values with others (Philip </a:t>
            </a:r>
            <a:r>
              <a:rPr lang="en-US" sz="2800" dirty="0" err="1">
                <a:effectLst>
                  <a:outerShdw blurRad="50800" dist="38100" algn="tr" rotWithShape="0">
                    <a:prstClr val="black">
                      <a:alpha val="40000"/>
                    </a:prstClr>
                  </a:outerShdw>
                </a:effectLst>
              </a:rPr>
              <a:t>Kotler</a:t>
            </a:r>
            <a:r>
              <a:rPr lang="en-US" sz="2800" dirty="0" smtClean="0">
                <a:effectLst>
                  <a:outerShdw blurRad="50800" dist="38100" algn="tr" rotWithShape="0">
                    <a:prstClr val="black">
                      <a:alpha val="40000"/>
                    </a:prstClr>
                  </a:outerShdw>
                </a:effectLst>
              </a:rPr>
              <a:t>)</a:t>
            </a:r>
          </a:p>
          <a:p>
            <a:pPr algn="just">
              <a:lnSpc>
                <a:spcPct val="150000"/>
              </a:lnSpc>
            </a:pPr>
            <a:r>
              <a:rPr lang="en-US" sz="2800" dirty="0">
                <a:effectLst>
                  <a:outerShdw blurRad="50800" dist="38100" algn="tr" rotWithShape="0">
                    <a:prstClr val="black">
                      <a:alpha val="40000"/>
                    </a:prstClr>
                  </a:outerShdw>
                </a:effectLst>
              </a:rPr>
              <a:t>Marketing is the total business activity designed to plan, price, promote and distribute want satisfying products to target market to achieve organizational goal (William </a:t>
            </a:r>
            <a:r>
              <a:rPr lang="en-US" sz="2800" dirty="0" err="1">
                <a:effectLst>
                  <a:outerShdw blurRad="50800" dist="38100" algn="tr" rotWithShape="0">
                    <a:prstClr val="black">
                      <a:alpha val="40000"/>
                    </a:prstClr>
                  </a:outerShdw>
                </a:effectLst>
              </a:rPr>
              <a:t>J.Stanton</a:t>
            </a:r>
            <a:r>
              <a:rPr lang="en-US" sz="2800" dirty="0" smtClean="0">
                <a:effectLst>
                  <a:outerShdw blurRad="50800" dist="38100" algn="tr" rotWithShape="0">
                    <a:prstClr val="black">
                      <a:alpha val="40000"/>
                    </a:prstClr>
                  </a:outerShdw>
                </a:effectLst>
              </a:rPr>
              <a:t>)</a:t>
            </a:r>
          </a:p>
          <a:p>
            <a:pPr lvl="0" algn="just">
              <a:lnSpc>
                <a:spcPct val="150000"/>
              </a:lnSpc>
            </a:pPr>
            <a:r>
              <a:rPr lang="en-US" sz="2800" dirty="0">
                <a:effectLst>
                  <a:outerShdw blurRad="50800" dist="38100" algn="tr" rotWithShape="0">
                    <a:prstClr val="black">
                      <a:alpha val="40000"/>
                    </a:prstClr>
                  </a:outerShdw>
                </a:effectLst>
              </a:rPr>
              <a:t>Marketing management is the process of planning and executing, the conception, pricing, promoting and distributing of ideas, goods and services to create an </a:t>
            </a:r>
            <a:r>
              <a:rPr lang="en-US" sz="2800" b="1" dirty="0">
                <a:effectLst>
                  <a:outerShdw blurRad="50800" dist="38100" algn="tr" rotWithShape="0">
                    <a:prstClr val="black">
                      <a:alpha val="40000"/>
                    </a:prstClr>
                  </a:outerShdw>
                </a:effectLst>
              </a:rPr>
              <a:t>exchange</a:t>
            </a:r>
            <a:r>
              <a:rPr lang="en-US" sz="2800" dirty="0">
                <a:effectLst>
                  <a:outerShdw blurRad="50800" dist="38100" algn="tr" rotWithShape="0">
                    <a:prstClr val="black">
                      <a:alpha val="40000"/>
                    </a:prstClr>
                  </a:outerShdw>
                </a:effectLst>
              </a:rPr>
              <a:t> that </a:t>
            </a:r>
            <a:r>
              <a:rPr lang="en-US" sz="2800" dirty="0">
                <a:solidFill>
                  <a:srgbClr val="FF0000"/>
                </a:solidFill>
                <a:effectLst>
                  <a:outerShdw blurRad="50800" dist="38100" algn="tr" rotWithShape="0">
                    <a:prstClr val="black">
                      <a:alpha val="40000"/>
                    </a:prstClr>
                  </a:outerShdw>
                </a:effectLst>
              </a:rPr>
              <a:t>satisfy</a:t>
            </a:r>
            <a:r>
              <a:rPr lang="en-US" sz="2800" dirty="0">
                <a:effectLst>
                  <a:outerShdw blurRad="50800" dist="38100" algn="tr" rotWithShape="0">
                    <a:prstClr val="black">
                      <a:alpha val="40000"/>
                    </a:prstClr>
                  </a:outerShdw>
                </a:effectLst>
              </a:rPr>
              <a:t> individual or group objectives (American marketing Association</a:t>
            </a:r>
            <a:r>
              <a:rPr lang="en-US" sz="2800" dirty="0" smtClean="0">
                <a:effectLst>
                  <a:outerShdw blurRad="50800" dist="38100" algn="tr" rotWithShape="0">
                    <a:prstClr val="black">
                      <a:alpha val="40000"/>
                    </a:prstClr>
                  </a:outerShdw>
                </a:effectLst>
              </a:rPr>
              <a:t>)</a:t>
            </a:r>
            <a:endParaRPr lang="en-IN" sz="2800" dirty="0"/>
          </a:p>
          <a:p>
            <a:pPr marL="0" lvl="0" indent="0" algn="just">
              <a:lnSpc>
                <a:spcPct val="150000"/>
              </a:lnSpc>
              <a:buNone/>
            </a:pPr>
            <a:endParaRPr lang="en-IN" sz="2800" dirty="0"/>
          </a:p>
          <a:p>
            <a:pPr marL="514350" indent="-514350" algn="just">
              <a:lnSpc>
                <a:spcPct val="150000"/>
              </a:lnSpc>
              <a:buNone/>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a:solidFill>
                  <a:schemeClr val="tx1"/>
                </a:solidFill>
                <a:latin typeface="Rockwell Condensed" pitchFamily="18" charset="0"/>
                <a:cs typeface="Times New Roman" pitchFamily="18" charset="0"/>
              </a:rPr>
              <a:t>1</a:t>
            </a:r>
            <a:r>
              <a:rPr lang="en-IN" sz="4000" b="1" dirty="0" smtClean="0">
                <a:solidFill>
                  <a:schemeClr val="tx1"/>
                </a:solidFill>
                <a:latin typeface="Rockwell Condensed" pitchFamily="18" charset="0"/>
                <a:cs typeface="Times New Roman" pitchFamily="18" charset="0"/>
              </a:rPr>
              <a:t>.1. </a:t>
            </a:r>
            <a:r>
              <a:rPr lang="en-IN" sz="4000" dirty="0">
                <a:latin typeface="Rockwell Condensed" pitchFamily="18" charset="0"/>
              </a:rPr>
              <a:t>Marketing and its core </a:t>
            </a:r>
            <a:r>
              <a:rPr lang="en-IN" sz="4000" dirty="0" smtClean="0">
                <a:latin typeface="Rockwell Condensed" pitchFamily="18" charset="0"/>
              </a:rPr>
              <a:t>concepts</a:t>
            </a:r>
            <a:endParaRPr lang="en-IN" sz="4000" b="1" dirty="0">
              <a:solidFill>
                <a:schemeClr val="tx1"/>
              </a:solidFill>
              <a:latin typeface="Rockwell Condensed" pitchFamily="18" charset="0"/>
              <a:cs typeface="Times New Roman" pitchFamily="18" charset="0"/>
            </a:endParaRPr>
          </a:p>
        </p:txBody>
      </p:sp>
    </p:spTree>
    <p:extLst>
      <p:ext uri="{BB962C8B-B14F-4D97-AF65-F5344CB8AC3E}">
        <p14:creationId xmlns:p14="http://schemas.microsoft.com/office/powerpoint/2010/main" val="404206114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10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smtClean="0">
                <a:solidFill>
                  <a:schemeClr val="tx1"/>
                </a:solidFill>
              </a:rPr>
              <a:t>Cont’d….</a:t>
            </a:r>
            <a:endParaRPr lang="en-IN"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4/27/2020</a:t>
            </a:fld>
            <a:endParaRPr lang="en-IN" dirty="0"/>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20</a:t>
            </a:fld>
            <a:endParaRPr lang="en-IN" dirty="0">
              <a:solidFill>
                <a:srgbClr val="8CADAE">
                  <a:shade val="75000"/>
                </a:srgbClr>
              </a:solidFill>
            </a:endParaRPr>
          </a:p>
        </p:txBody>
      </p:sp>
      <p:sp>
        <p:nvSpPr>
          <p:cNvPr id="5" name="Content Placeholder 4"/>
          <p:cNvSpPr>
            <a:spLocks noGrp="1"/>
          </p:cNvSpPr>
          <p:nvPr>
            <p:ph sz="quarter" idx="1"/>
          </p:nvPr>
        </p:nvSpPr>
        <p:spPr>
          <a:xfrm>
            <a:off x="301752" y="1340768"/>
            <a:ext cx="8503920" cy="5040560"/>
          </a:xfrm>
        </p:spPr>
        <p:txBody>
          <a:bodyPr>
            <a:normAutofit fontScale="92500" lnSpcReduction="20000"/>
          </a:bodyPr>
          <a:lstStyle/>
          <a:p>
            <a:pPr marL="0" indent="0" algn="just">
              <a:lnSpc>
                <a:spcPct val="150000"/>
              </a:lnSpc>
              <a:buNone/>
            </a:pPr>
            <a:r>
              <a:rPr lang="en-US" dirty="0">
                <a:effectLst>
                  <a:outerShdw blurRad="50800" dist="38100" algn="tr" rotWithShape="0">
                    <a:prstClr val="black">
                      <a:alpha val="40000"/>
                    </a:prstClr>
                  </a:outerShdw>
                </a:effectLst>
              </a:rPr>
              <a:t>A transaction involves several dimensions, </a:t>
            </a:r>
            <a:endParaRPr lang="en-US" dirty="0" smtClean="0">
              <a:effectLst>
                <a:outerShdw blurRad="50800" dist="38100" algn="tr" rotWithShape="0">
                  <a:prstClr val="black">
                    <a:alpha val="40000"/>
                  </a:prstClr>
                </a:outerShdw>
              </a:effectLst>
            </a:endParaRPr>
          </a:p>
          <a:p>
            <a:pPr marL="514350" indent="-514350" algn="just">
              <a:lnSpc>
                <a:spcPct val="150000"/>
              </a:lnSpc>
              <a:buFont typeface="+mj-lt"/>
              <a:buAutoNum type="arabicPeriod"/>
            </a:pPr>
            <a:r>
              <a:rPr lang="en-US" dirty="0" smtClean="0">
                <a:effectLst>
                  <a:outerShdw blurRad="50800" dist="38100" algn="tr" rotWithShape="0">
                    <a:prstClr val="black">
                      <a:alpha val="40000"/>
                    </a:prstClr>
                  </a:outerShdw>
                </a:effectLst>
              </a:rPr>
              <a:t>At  </a:t>
            </a:r>
            <a:r>
              <a:rPr lang="en-US" dirty="0">
                <a:effectLst>
                  <a:outerShdw blurRad="50800" dist="38100" algn="tr" rotWithShape="0">
                    <a:prstClr val="black">
                      <a:alpha val="40000"/>
                    </a:prstClr>
                  </a:outerShdw>
                </a:effectLst>
              </a:rPr>
              <a:t>least two things of values, </a:t>
            </a:r>
            <a:endParaRPr lang="en-US" dirty="0" smtClean="0">
              <a:effectLst>
                <a:outerShdw blurRad="50800" dist="38100" algn="tr" rotWithShape="0">
                  <a:prstClr val="black">
                    <a:alpha val="40000"/>
                  </a:prstClr>
                </a:outerShdw>
              </a:effectLst>
            </a:endParaRPr>
          </a:p>
          <a:p>
            <a:pPr marL="514350" indent="-514350" algn="just">
              <a:lnSpc>
                <a:spcPct val="150000"/>
              </a:lnSpc>
              <a:buFont typeface="+mj-lt"/>
              <a:buAutoNum type="arabicPeriod"/>
            </a:pPr>
            <a:r>
              <a:rPr lang="en-US" dirty="0" smtClean="0">
                <a:effectLst>
                  <a:outerShdw blurRad="50800" dist="38100" algn="tr" rotWithShape="0">
                    <a:prstClr val="black">
                      <a:alpha val="40000"/>
                    </a:prstClr>
                  </a:outerShdw>
                </a:effectLst>
              </a:rPr>
              <a:t>Agreed  </a:t>
            </a:r>
            <a:r>
              <a:rPr lang="en-US" dirty="0">
                <a:effectLst>
                  <a:outerShdw blurRad="50800" dist="38100" algn="tr" rotWithShape="0">
                    <a:prstClr val="black">
                      <a:alpha val="40000"/>
                    </a:prstClr>
                  </a:outerShdw>
                </a:effectLst>
              </a:rPr>
              <a:t>upon conditions, </a:t>
            </a:r>
            <a:endParaRPr lang="en-US" dirty="0" smtClean="0">
              <a:effectLst>
                <a:outerShdw blurRad="50800" dist="38100" algn="tr" rotWithShape="0">
                  <a:prstClr val="black">
                    <a:alpha val="40000"/>
                  </a:prstClr>
                </a:outerShdw>
              </a:effectLst>
            </a:endParaRPr>
          </a:p>
          <a:p>
            <a:pPr marL="514350" indent="-514350" algn="just">
              <a:lnSpc>
                <a:spcPct val="150000"/>
              </a:lnSpc>
              <a:buFont typeface="+mj-lt"/>
              <a:buAutoNum type="arabicPeriod"/>
            </a:pPr>
            <a:r>
              <a:rPr lang="en-US" dirty="0" smtClean="0">
                <a:effectLst>
                  <a:outerShdw blurRad="50800" dist="38100" algn="tr" rotWithShape="0">
                    <a:prstClr val="black">
                      <a:alpha val="40000"/>
                    </a:prstClr>
                  </a:outerShdw>
                </a:effectLst>
              </a:rPr>
              <a:t>A time </a:t>
            </a:r>
            <a:r>
              <a:rPr lang="en-US" dirty="0">
                <a:effectLst>
                  <a:outerShdw blurRad="50800" dist="38100" algn="tr" rotWithShape="0">
                    <a:prstClr val="black">
                      <a:alpha val="40000"/>
                    </a:prstClr>
                  </a:outerShdw>
                </a:effectLst>
              </a:rPr>
              <a:t>of agreement, </a:t>
            </a:r>
            <a:r>
              <a:rPr lang="en-US" dirty="0" smtClean="0">
                <a:effectLst>
                  <a:outerShdw blurRad="50800" dist="38100" algn="tr" rotWithShape="0">
                    <a:prstClr val="black">
                      <a:alpha val="40000"/>
                    </a:prstClr>
                  </a:outerShdw>
                </a:effectLst>
              </a:rPr>
              <a:t>and</a:t>
            </a:r>
          </a:p>
          <a:p>
            <a:pPr marL="514350" indent="-514350" algn="just">
              <a:lnSpc>
                <a:spcPct val="150000"/>
              </a:lnSpc>
              <a:buFont typeface="+mj-lt"/>
              <a:buAutoNum type="arabicPeriod"/>
            </a:pPr>
            <a:r>
              <a:rPr lang="en-US" dirty="0" smtClean="0">
                <a:effectLst>
                  <a:outerShdw blurRad="50800" dist="38100" algn="tr" rotWithShape="0">
                    <a:prstClr val="black">
                      <a:alpha val="40000"/>
                    </a:prstClr>
                  </a:outerShdw>
                </a:effectLst>
              </a:rPr>
              <a:t>A place </a:t>
            </a:r>
            <a:r>
              <a:rPr lang="en-US" dirty="0">
                <a:effectLst>
                  <a:outerShdw blurRad="50800" dist="38100" algn="tr" rotWithShape="0">
                    <a:prstClr val="black">
                      <a:alpha val="40000"/>
                    </a:prstClr>
                  </a:outerShdw>
                </a:effectLst>
              </a:rPr>
              <a:t>of agreement. </a:t>
            </a:r>
            <a:endParaRPr lang="en-US" dirty="0" smtClean="0">
              <a:effectLst>
                <a:outerShdw blurRad="50800" dist="38100" algn="tr" rotWithShape="0">
                  <a:prstClr val="black">
                    <a:alpha val="40000"/>
                  </a:prstClr>
                </a:outerShdw>
              </a:effectLst>
            </a:endParaRPr>
          </a:p>
          <a:p>
            <a:pPr algn="just">
              <a:lnSpc>
                <a:spcPct val="150000"/>
              </a:lnSpc>
            </a:pPr>
            <a:r>
              <a:rPr lang="en-US" dirty="0" smtClean="0">
                <a:effectLst>
                  <a:outerShdw blurRad="50800" dist="38100" algn="tr" rotWithShape="0">
                    <a:prstClr val="black">
                      <a:alpha val="40000"/>
                    </a:prstClr>
                  </a:outerShdw>
                </a:effectLst>
              </a:rPr>
              <a:t>Usually </a:t>
            </a:r>
            <a:r>
              <a:rPr lang="en-US" dirty="0">
                <a:effectLst>
                  <a:outerShdw blurRad="50800" dist="38100" algn="tr" rotWithShape="0">
                    <a:prstClr val="black">
                      <a:alpha val="40000"/>
                    </a:prstClr>
                  </a:outerShdw>
                </a:effectLst>
              </a:rPr>
              <a:t>a legal system arises to support and enforce compliance on the part of contract, people would approach transactions with save distrust, and everyone will lose.</a:t>
            </a:r>
            <a:endParaRPr lang="en-IN" dirty="0"/>
          </a:p>
          <a:p>
            <a:pPr algn="just">
              <a:lnSpc>
                <a:spcPct val="150000"/>
              </a:lnSpc>
            </a:pPr>
            <a:endParaRPr lang="en-IN" dirty="0"/>
          </a:p>
        </p:txBody>
      </p:sp>
    </p:spTree>
    <p:extLst>
      <p:ext uri="{BB962C8B-B14F-4D97-AF65-F5344CB8AC3E}">
        <p14:creationId xmlns:p14="http://schemas.microsoft.com/office/powerpoint/2010/main" val="3024098604"/>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20000"/>
          </a:bodyPr>
          <a:lstStyle/>
          <a:p>
            <a:pPr algn="just">
              <a:lnSpc>
                <a:spcPct val="15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Transaction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marketing is a part of a larger idea called relationship marketing. </a:t>
            </a:r>
            <a:endParaRPr lang="en-US" sz="2800" dirty="0" smtClean="0">
              <a:effectLst>
                <a:outerShdw blurRad="50800" dist="38100" algn="tr" rotWithShape="0">
                  <a:prstClr val="black">
                    <a:alpha val="40000"/>
                  </a:prstClr>
                </a:outerShdw>
              </a:effectLst>
              <a:latin typeface="Times New Roman" pitchFamily="18" charset="0"/>
              <a:cs typeface="Times New Roman" pitchFamily="18" charset="0"/>
            </a:endParaRPr>
          </a:p>
          <a:p>
            <a:pPr algn="just">
              <a:lnSpc>
                <a:spcPct val="15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Relationship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marketing is the practice of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building long term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satisfying relations with key parties-customers, suppliers, distributors- in order to retain their long term preferences and business. Smart marketers try to build up long term, trusting, win-win relationship with valued customers, distributors, dealers and suppliers</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p>
          <a:p>
            <a:pPr algn="just">
              <a:lnSpc>
                <a:spcPct val="15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They accomplish this by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promising</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and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delivering</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a:t>
            </a:r>
            <a:r>
              <a:rPr lang="en-US" sz="2800" b="1" dirty="0">
                <a:solidFill>
                  <a:srgbClr val="FF0000"/>
                </a:solidFill>
                <a:effectLst>
                  <a:outerShdw blurRad="50800" dist="38100" algn="tr" rotWithShape="0">
                    <a:prstClr val="black">
                      <a:alpha val="40000"/>
                    </a:prstClr>
                  </a:outerShdw>
                </a:effectLst>
                <a:latin typeface="Times New Roman" pitchFamily="18" charset="0"/>
                <a:cs typeface="Times New Roman" pitchFamily="18" charset="0"/>
              </a:rPr>
              <a:t>high</a:t>
            </a:r>
            <a:r>
              <a:rPr lang="en-US" sz="2800" dirty="0">
                <a:solidFill>
                  <a:srgbClr val="FF0000"/>
                </a:solidFill>
                <a:effectLst>
                  <a:outerShdw blurRad="50800" dist="38100" algn="tr" rotWithShape="0">
                    <a:prstClr val="black">
                      <a:alpha val="40000"/>
                    </a:prstClr>
                  </a:outerShdw>
                </a:effectLst>
                <a:latin typeface="Times New Roman" pitchFamily="18" charset="0"/>
                <a:cs typeface="Times New Roman" pitchFamily="18" charset="0"/>
              </a:rPr>
              <a:t> </a:t>
            </a:r>
            <a:r>
              <a:rPr lang="en-US" sz="2800" b="1" dirty="0">
                <a:solidFill>
                  <a:srgbClr val="FF0000"/>
                </a:solidFill>
                <a:effectLst>
                  <a:outerShdw blurRad="50800" dist="38100" algn="tr" rotWithShape="0">
                    <a:prstClr val="black">
                      <a:alpha val="40000"/>
                    </a:prstClr>
                  </a:outerShdw>
                </a:effectLst>
                <a:latin typeface="Times New Roman" pitchFamily="18" charset="0"/>
                <a:cs typeface="Times New Roman" pitchFamily="18" charset="0"/>
              </a:rPr>
              <a:t>quality</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good service, and fair prices to the other parties over time.</a:t>
            </a:r>
            <a:endParaRPr lang="en-IN" sz="2800" dirty="0">
              <a:latin typeface="Times New Roman" pitchFamily="18" charset="0"/>
              <a:cs typeface="Times New Roman" pitchFamily="18" charset="0"/>
            </a:endParaRPr>
          </a:p>
          <a:p>
            <a:pPr algn="just">
              <a:lnSpc>
                <a:spcPct val="150000"/>
              </a:lnSpc>
            </a:pPr>
            <a:endParaRPr lang="en-IN" sz="2800" dirty="0">
              <a:latin typeface="Times New Roman" pitchFamily="18" charset="0"/>
              <a:cs typeface="Times New Roman" pitchFamily="18" charset="0"/>
            </a:endParaRPr>
          </a:p>
        </p:txBody>
      </p:sp>
      <p:sp>
        <p:nvSpPr>
          <p:cNvPr id="6" name="Title 5"/>
          <p:cNvSpPr>
            <a:spLocks noGrp="1"/>
          </p:cNvSpPr>
          <p:nvPr>
            <p:ph type="title"/>
          </p:nvPr>
        </p:nvSpPr>
        <p:spPr>
          <a:xfrm>
            <a:off x="107504" y="228600"/>
            <a:ext cx="8856984" cy="824136"/>
          </a:xfrm>
        </p:spPr>
        <p:txBody>
          <a:bodyPr>
            <a:normAutofit/>
          </a:bodyPr>
          <a:lstStyle/>
          <a:p>
            <a:pPr algn="l"/>
            <a:r>
              <a:rPr lang="en-US" sz="2800" b="1" dirty="0">
                <a:solidFill>
                  <a:schemeClr val="tx1"/>
                </a:solidFill>
                <a:effectLst>
                  <a:outerShdw blurRad="50800" dist="38100" algn="tr" rotWithShape="0">
                    <a:prstClr val="black">
                      <a:alpha val="40000"/>
                    </a:prstClr>
                  </a:outerShdw>
                </a:effectLst>
              </a:rPr>
              <a:t>Relationship and Networks</a:t>
            </a:r>
            <a:endParaRPr lang="en-IN" sz="2800" b="1" dirty="0">
              <a:solidFill>
                <a:schemeClr val="tx1"/>
              </a:solidFill>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The ultimate </a:t>
            </a:r>
            <a:r>
              <a:rPr lang="en-US" sz="2800" dirty="0">
                <a:solidFill>
                  <a:srgbClr val="FF0000"/>
                </a:solidFill>
                <a:effectLst>
                  <a:outerShdw blurRad="50800" dist="38100" algn="tr" rotWithShape="0">
                    <a:prstClr val="black">
                      <a:alpha val="40000"/>
                    </a:prstClr>
                  </a:outerShdw>
                </a:effectLst>
                <a:latin typeface="Times New Roman" pitchFamily="18" charset="0"/>
                <a:cs typeface="Times New Roman" pitchFamily="18" charset="0"/>
              </a:rPr>
              <a:t>outcome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of relationship marketing is the building of a unique company asset called a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marketing network</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a:t>
            </a:r>
            <a:endParaRPr lang="en-US" sz="2800" dirty="0" smtClean="0">
              <a:effectLst>
                <a:outerShdw blurRad="50800" dist="38100" algn="tr" rotWithShape="0">
                  <a:prstClr val="black">
                    <a:alpha val="40000"/>
                  </a:prstClr>
                </a:outerShdw>
              </a:effectLst>
              <a:latin typeface="Times New Roman" pitchFamily="18" charset="0"/>
              <a:cs typeface="Times New Roman" pitchFamily="18" charset="0"/>
            </a:endParaRPr>
          </a:p>
          <a:p>
            <a:pPr algn="just">
              <a:lnSpc>
                <a:spcPct val="15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 </a:t>
            </a:r>
            <a:r>
              <a:rPr lang="en-US" sz="2800" b="1" i="1" dirty="0">
                <a:effectLst>
                  <a:outerShdw blurRad="50800" dist="38100" algn="tr" rotWithShape="0">
                    <a:prstClr val="black">
                      <a:alpha val="40000"/>
                    </a:prstClr>
                  </a:outerShdw>
                </a:effectLst>
                <a:latin typeface="Times New Roman" pitchFamily="18" charset="0"/>
                <a:cs typeface="Times New Roman" pitchFamily="18" charset="0"/>
              </a:rPr>
              <a:t>marketing network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consists of the company and all of its supporting stockholders: customers, employees, supplies, distributors, retailers, and agencies, university scientists, and others with whom it has built mutually profitable business </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relationships.</a:t>
            </a:r>
          </a:p>
          <a:p>
            <a:pPr algn="just">
              <a:lnSpc>
                <a:spcPct val="15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The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operating principle is simple:  </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Build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a good network of relationship with key stakeholders, and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profit</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will follow.</a:t>
            </a:r>
            <a:endParaRPr lang="en-IN" sz="2800" dirty="0">
              <a:latin typeface="Times New Roman" pitchFamily="18" charset="0"/>
              <a:cs typeface="Times New Roman" pitchFamily="18" charset="0"/>
            </a:endParaRP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10000"/>
          </a:bodyPr>
          <a:lstStyle/>
          <a:p>
            <a:pPr algn="just">
              <a:lnSpc>
                <a:spcPct val="150000"/>
              </a:lnSpc>
            </a:pPr>
            <a:r>
              <a:rPr lang="en-IN" sz="2800" b="1" dirty="0">
                <a:latin typeface="Times New Roman" pitchFamily="18" charset="0"/>
                <a:cs typeface="Times New Roman" pitchFamily="18" charset="0"/>
              </a:rPr>
              <a:t>Supply </a:t>
            </a:r>
            <a:r>
              <a:rPr lang="en-IN" sz="2800" b="1" dirty="0" smtClean="0">
                <a:latin typeface="Times New Roman" pitchFamily="18" charset="0"/>
                <a:cs typeface="Times New Roman" pitchFamily="18" charset="0"/>
              </a:rPr>
              <a:t>Chain: </a:t>
            </a:r>
            <a:r>
              <a:rPr lang="en-IN" sz="2800" dirty="0" smtClean="0"/>
              <a:t>The </a:t>
            </a:r>
            <a:r>
              <a:rPr lang="en-IN" sz="2800" dirty="0"/>
              <a:t>supply chain is a longer channel stretching from </a:t>
            </a:r>
            <a:r>
              <a:rPr lang="en-IN" sz="2800" b="1" dirty="0"/>
              <a:t>raw materials </a:t>
            </a:r>
            <a:r>
              <a:rPr lang="en-IN" sz="2800" dirty="0"/>
              <a:t>to components to finished products carried to </a:t>
            </a:r>
            <a:r>
              <a:rPr lang="en-IN" sz="2800" b="1" dirty="0"/>
              <a:t>final buyers</a:t>
            </a:r>
            <a:r>
              <a:rPr lang="en-IN" sz="2800" b="1" dirty="0" smtClean="0"/>
              <a:t>. </a:t>
            </a:r>
            <a:r>
              <a:rPr lang="en-IN" sz="2800" dirty="0" smtClean="0"/>
              <a:t>The </a:t>
            </a:r>
            <a:r>
              <a:rPr lang="en-IN" sz="2800" dirty="0"/>
              <a:t>supply chain for coffee may start with Ethiopian farmers who plant, tend, and pick the coffee beans, selling their harvest to </a:t>
            </a:r>
            <a:r>
              <a:rPr lang="en-IN" sz="2800" dirty="0" smtClean="0"/>
              <a:t>wholesalers…….. Reached to final users every where in globe.</a:t>
            </a:r>
          </a:p>
          <a:p>
            <a:pPr algn="just">
              <a:lnSpc>
                <a:spcPct val="150000"/>
              </a:lnSpc>
            </a:pPr>
            <a:r>
              <a:rPr lang="en-IN" sz="2800" b="1" dirty="0" smtClean="0"/>
              <a:t>Competition</a:t>
            </a:r>
            <a:r>
              <a:rPr lang="en-IN" sz="2800" dirty="0" smtClean="0"/>
              <a:t>:  competition </a:t>
            </a:r>
            <a:r>
              <a:rPr lang="en-IN" sz="2800" dirty="0"/>
              <a:t>includes all the actual and potential rival offerings and substitutes a buyer might consider</a:t>
            </a:r>
            <a:r>
              <a:rPr lang="en-IN" sz="2800" dirty="0" smtClean="0"/>
              <a:t>. From sourcing inputs to distributing and selling final </a:t>
            </a:r>
            <a:r>
              <a:rPr lang="en-IN" sz="2800" dirty="0" err="1" smtClean="0"/>
              <a:t>pdt</a:t>
            </a:r>
            <a:r>
              <a:rPr lang="en-IN" sz="2800" dirty="0" smtClean="0"/>
              <a:t>.</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600" b="1" dirty="0" smtClean="0">
                <a:latin typeface="Times New Roman" pitchFamily="18" charset="0"/>
                <a:cs typeface="Times New Roman" pitchFamily="18" charset="0"/>
              </a:rPr>
              <a:t>Supply Chain and Competition</a:t>
            </a:r>
            <a:endParaRPr lang="en-IN" sz="3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2800" dirty="0"/>
              <a:t>Marketing Channels To reach a target market, the marketer uses </a:t>
            </a:r>
            <a:r>
              <a:rPr lang="en-IN" sz="2800" b="1" dirty="0"/>
              <a:t>three</a:t>
            </a:r>
            <a:r>
              <a:rPr lang="en-IN" sz="2800" dirty="0"/>
              <a:t> kinds of marketing channels. </a:t>
            </a:r>
          </a:p>
          <a:p>
            <a:pPr algn="just">
              <a:lnSpc>
                <a:spcPct val="150000"/>
              </a:lnSpc>
            </a:pPr>
            <a:r>
              <a:rPr lang="en-IN" sz="2800" b="1" dirty="0">
                <a:solidFill>
                  <a:srgbClr val="FF0000"/>
                </a:solidFill>
              </a:rPr>
              <a:t>Communication</a:t>
            </a:r>
            <a:r>
              <a:rPr lang="en-IN" sz="2800" dirty="0">
                <a:solidFill>
                  <a:srgbClr val="FF0000"/>
                </a:solidFill>
              </a:rPr>
              <a:t> </a:t>
            </a:r>
            <a:r>
              <a:rPr lang="en-IN" sz="2800" dirty="0"/>
              <a:t>channels deliver messages to and receive messages from target buyers. They include newspapers, magazines, radio, television, mail, telephone, billboards, posters, ﬂiers, CDs, audiotapes, and the Internet. Beyond these, communications are conveyed by facial expressions and clothing, the look of retail stores, and many other media. Marketers are increasingly adding dialogue channels (e-mail and toll-free numbers) to counterbalance the more normal monologue channels (such as ads). </a:t>
            </a: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dirty="0" smtClean="0"/>
              <a:t>Marketing Channels</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60922893"/>
      </p:ext>
    </p:extLst>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268760"/>
            <a:ext cx="8784976" cy="5472608"/>
          </a:xfrm>
        </p:spPr>
        <p:txBody>
          <a:bodyPr>
            <a:normAutofit fontScale="70000" lnSpcReduction="20000"/>
          </a:bodyPr>
          <a:lstStyle/>
          <a:p>
            <a:pPr algn="just">
              <a:lnSpc>
                <a:spcPct val="150000"/>
              </a:lnSpc>
            </a:pPr>
            <a:r>
              <a:rPr lang="en-IN" sz="2800" dirty="0" smtClean="0"/>
              <a:t>The </a:t>
            </a:r>
            <a:r>
              <a:rPr lang="en-IN" sz="2800" dirty="0"/>
              <a:t>marketer uses </a:t>
            </a:r>
            <a:r>
              <a:rPr lang="en-IN" sz="2800" b="1" dirty="0">
                <a:solidFill>
                  <a:srgbClr val="FF0000"/>
                </a:solidFill>
              </a:rPr>
              <a:t>distribution channels </a:t>
            </a:r>
            <a:r>
              <a:rPr lang="en-IN" sz="2800" dirty="0"/>
              <a:t>to display or deliver the physical product or service(s) to the buyer or user. </a:t>
            </a:r>
            <a:endParaRPr lang="en-IN" sz="2800" dirty="0" smtClean="0"/>
          </a:p>
          <a:p>
            <a:pPr algn="just">
              <a:lnSpc>
                <a:spcPct val="150000"/>
              </a:lnSpc>
            </a:pPr>
            <a:r>
              <a:rPr lang="en-IN" sz="2800" dirty="0" smtClean="0"/>
              <a:t>There </a:t>
            </a:r>
            <a:r>
              <a:rPr lang="en-IN" sz="2800" dirty="0"/>
              <a:t>are physical distribution channels and service distribution channels, which include warehouses, transportation vehicles, and various trade channels such as distributors, wholesalers, and retailers. </a:t>
            </a:r>
            <a:endParaRPr lang="en-IN" sz="2800" dirty="0" smtClean="0"/>
          </a:p>
          <a:p>
            <a:pPr algn="just">
              <a:lnSpc>
                <a:spcPct val="150000"/>
              </a:lnSpc>
            </a:pPr>
            <a:r>
              <a:rPr lang="en-IN" sz="2800" dirty="0" smtClean="0"/>
              <a:t>The </a:t>
            </a:r>
            <a:r>
              <a:rPr lang="en-IN" sz="2800" dirty="0"/>
              <a:t>marketer also uses </a:t>
            </a:r>
            <a:r>
              <a:rPr lang="en-IN" sz="2800" b="1" dirty="0">
                <a:solidFill>
                  <a:srgbClr val="FF0000"/>
                </a:solidFill>
              </a:rPr>
              <a:t>selling channels </a:t>
            </a:r>
            <a:r>
              <a:rPr lang="en-IN" sz="2800" dirty="0"/>
              <a:t>to effect transactions with potential buyers. Selling channels include not only the distributors and retailers but also the banks and insurance companies that facilitate transactions. </a:t>
            </a:r>
            <a:endParaRPr lang="en-IN" sz="2800" dirty="0" smtClean="0"/>
          </a:p>
          <a:p>
            <a:pPr algn="just">
              <a:lnSpc>
                <a:spcPct val="150000"/>
              </a:lnSpc>
            </a:pPr>
            <a:r>
              <a:rPr lang="en-IN" sz="2800" dirty="0" smtClean="0"/>
              <a:t>Marketers </a:t>
            </a:r>
            <a:r>
              <a:rPr lang="en-IN" sz="2800" dirty="0"/>
              <a:t>clearly face a design problem in choosing the best mix of communication, distribution, and selling channels for their offerings.</a:t>
            </a: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dirty="0" smtClean="0"/>
              <a:t>Marketing Channels</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80257166"/>
      </p:ext>
    </p:extLst>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dirty="0" smtClean="0"/>
              <a:t>The broad environment consists of six components: demographic environment, economic environment, social-cultural environment, natural environment, technological environment, and political-legal environment. Marketers must pay close attention to the trends and developments in these and adjust their marketing strategies as needed. New opportunities are constantly emerging that await the right marketing savvy and ingenuity</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Marketing Environment</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85256398"/>
      </p:ext>
    </p:extLst>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lnSpcReduction="10000"/>
          </a:bodyPr>
          <a:lstStyle/>
          <a:p>
            <a:pPr algn="just">
              <a:lnSpc>
                <a:spcPct val="15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The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concept of exchange leads to the concept of a market.</a:t>
            </a:r>
            <a:endParaRPr lang="en-IN" sz="2800" dirty="0">
              <a:latin typeface="Times New Roman" pitchFamily="18" charset="0"/>
              <a:cs typeface="Times New Roman" pitchFamily="18" charset="0"/>
            </a:endParaRPr>
          </a:p>
          <a:p>
            <a:pPr algn="just">
              <a:lnSpc>
                <a:spcPct val="15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A market consists of all the potential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customers sharing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a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particular need or want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who might be willing and able to engage in exchange to satisfy their need or want</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800" dirty="0">
              <a:latin typeface="Times New Roman" pitchFamily="18" charset="0"/>
              <a:cs typeface="Times New Roman" pitchFamily="18" charset="0"/>
            </a:endParaRPr>
          </a:p>
          <a:p>
            <a:pPr algn="just">
              <a:lnSpc>
                <a:spcPct val="15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Thus the size of the market depends on the </a:t>
            </a:r>
            <a:r>
              <a:rPr lang="en-US" sz="2800" b="1" dirty="0">
                <a:effectLst>
                  <a:outerShdw blurRad="50800" dist="38100" algn="tr" rotWithShape="0">
                    <a:prstClr val="black">
                      <a:alpha val="40000"/>
                    </a:prstClr>
                  </a:outerShdw>
                </a:effectLst>
                <a:latin typeface="Times New Roman" pitchFamily="18" charset="0"/>
                <a:cs typeface="Times New Roman" pitchFamily="18" charset="0"/>
              </a:rPr>
              <a:t>number</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 of people who exhibit the need or want, have resources that interest others, and are willing and able to offer these resources in exchange for what they want</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800" dirty="0">
              <a:latin typeface="Times New Roman" pitchFamily="18" charset="0"/>
              <a:cs typeface="Times New Roman" pitchFamily="18" charset="0"/>
            </a:endParaRP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What is Market?</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09420448"/>
      </p:ext>
    </p:extLst>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Traditionally, a market was the place where buyers and sellers gathered to exchange their goods. </a:t>
            </a:r>
            <a:endParaRPr lang="en-US" sz="2800" dirty="0" smtClean="0">
              <a:effectLst>
                <a:outerShdw blurRad="50800" dist="38100" algn="tr" rotWithShape="0">
                  <a:prstClr val="black">
                    <a:alpha val="40000"/>
                  </a:prstClr>
                </a:outerShdw>
              </a:effectLst>
              <a:latin typeface="Times New Roman" pitchFamily="18" charset="0"/>
              <a:cs typeface="Times New Roman" pitchFamily="18" charset="0"/>
            </a:endParaRPr>
          </a:p>
          <a:p>
            <a:pPr algn="just">
              <a:lnSpc>
                <a:spcPct val="150000"/>
              </a:lnSpc>
            </a:pP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The </a:t>
            </a:r>
            <a:r>
              <a:rPr lang="en-US" sz="2800" dirty="0">
                <a:effectLst>
                  <a:outerShdw blurRad="50800" dist="38100" algn="tr" rotWithShape="0">
                    <a:prstClr val="black">
                      <a:alpha val="40000"/>
                    </a:prstClr>
                  </a:outerShdw>
                </a:effectLst>
                <a:latin typeface="Times New Roman" pitchFamily="18" charset="0"/>
                <a:cs typeface="Times New Roman" pitchFamily="18" charset="0"/>
              </a:rPr>
              <a:t>seller and the buyer are connected by four Flows. The seller sends goods and services and communications (ads, direct mail and so forth) to the market; in return they receive money and information (attitudes, sales data, and so forth).</a:t>
            </a:r>
            <a:endParaRPr lang="en-IN" sz="2800" dirty="0">
              <a:latin typeface="Times New Roman" pitchFamily="18" charset="0"/>
              <a:cs typeface="Times New Roman" pitchFamily="18" charset="0"/>
            </a:endParaRP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r>
              <a:rPr lang="en-US" sz="2400" dirty="0">
                <a:effectLst>
                  <a:outerShdw blurRad="50800" dist="38100" algn="tr" rotWithShape="0">
                    <a:prstClr val="black">
                      <a:alpha val="40000"/>
                    </a:prstClr>
                  </a:outerShdw>
                </a:effectLst>
              </a:rPr>
              <a:t>In the diagram below the inner loop shows an exchange of money for goods and </a:t>
            </a:r>
            <a:r>
              <a:rPr lang="en-US" sz="2400" dirty="0" smtClean="0">
                <a:effectLst>
                  <a:outerShdw blurRad="50800" dist="38100" algn="tr" rotWithShape="0">
                    <a:prstClr val="black">
                      <a:alpha val="40000"/>
                    </a:prstClr>
                  </a:outerShdw>
                </a:effectLst>
              </a:rPr>
              <a:t>services (</a:t>
            </a:r>
            <a:r>
              <a:rPr lang="en-US" sz="2400" b="1" dirty="0" smtClean="0">
                <a:solidFill>
                  <a:srgbClr val="0D11B3"/>
                </a:solidFill>
                <a:effectLst>
                  <a:outerShdw blurRad="50800" dist="38100" algn="tr" rotWithShape="0">
                    <a:prstClr val="black">
                      <a:alpha val="40000"/>
                    </a:prstClr>
                  </a:outerShdw>
                </a:effectLst>
              </a:rPr>
              <a:t>Simple Marketing System</a:t>
            </a:r>
            <a:r>
              <a:rPr lang="en-US" sz="2400" dirty="0" smtClean="0">
                <a:effectLst>
                  <a:outerShdw blurRad="50800" dist="38100" algn="tr" rotWithShape="0">
                    <a:prstClr val="black">
                      <a:alpha val="40000"/>
                    </a:prstClr>
                  </a:outerShdw>
                </a:effectLst>
              </a:rPr>
              <a:t>); </a:t>
            </a:r>
            <a:r>
              <a:rPr lang="en-US" sz="2400" dirty="0">
                <a:effectLst>
                  <a:outerShdw blurRad="50800" dist="38100" algn="tr" rotWithShape="0">
                    <a:prstClr val="black">
                      <a:alpha val="40000"/>
                    </a:prstClr>
                  </a:outerShdw>
                </a:effectLst>
              </a:rPr>
              <a:t>the outer loop shows an exchange of information</a:t>
            </a:r>
            <a:r>
              <a:rPr lang="en-US" sz="2400" dirty="0" smtClean="0">
                <a:effectLst>
                  <a:outerShdw blurRad="50800" dist="38100" algn="tr" rotWithShape="0">
                    <a:prstClr val="black">
                      <a:alpha val="40000"/>
                    </a:prstClr>
                  </a:outerShdw>
                </a:effectLst>
              </a:rPr>
              <a:t>.</a:t>
            </a:r>
          </a:p>
          <a:p>
            <a:pPr marL="0" indent="0" algn="just">
              <a:buNone/>
            </a:pPr>
            <a:endParaRPr lang="en-IN" sz="2800" dirty="0"/>
          </a:p>
          <a:p>
            <a:pPr marL="0" indent="0" algn="just">
              <a:lnSpc>
                <a:spcPct val="150000"/>
              </a:lnSpc>
              <a:buNone/>
            </a:pPr>
            <a:r>
              <a:rPr lang="en-IN" sz="2800" dirty="0" smtClean="0"/>
              <a:t>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grpSp>
        <p:nvGrpSpPr>
          <p:cNvPr id="13" name="Group 12"/>
          <p:cNvGrpSpPr/>
          <p:nvPr/>
        </p:nvGrpSpPr>
        <p:grpSpPr>
          <a:xfrm>
            <a:off x="611560" y="2996952"/>
            <a:ext cx="7982192" cy="3168352"/>
            <a:chOff x="611560" y="2996952"/>
            <a:chExt cx="7982192" cy="3168352"/>
          </a:xfrm>
        </p:grpSpPr>
        <p:sp>
          <p:nvSpPr>
            <p:cNvPr id="2" name="Rectangle 1"/>
            <p:cNvSpPr/>
            <p:nvPr/>
          </p:nvSpPr>
          <p:spPr>
            <a:xfrm>
              <a:off x="611560" y="3933056"/>
              <a:ext cx="2304256" cy="129614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Industry (a collection of sellers)</a:t>
              </a:r>
            </a:p>
            <a:p>
              <a:pPr algn="ctr"/>
              <a:endParaRPr lang="en-IN" dirty="0"/>
            </a:p>
          </p:txBody>
        </p:sp>
        <p:sp>
          <p:nvSpPr>
            <p:cNvPr id="5" name="Rounded Rectangle 4"/>
            <p:cNvSpPr/>
            <p:nvPr/>
          </p:nvSpPr>
          <p:spPr>
            <a:xfrm>
              <a:off x="6001464" y="4005064"/>
              <a:ext cx="2592288" cy="1152128"/>
            </a:xfrm>
            <a:prstGeom prst="round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Market (a collection of buyers)</a:t>
              </a:r>
            </a:p>
            <a:p>
              <a:pPr algn="ctr"/>
              <a:endParaRPr lang="en-IN" dirty="0"/>
            </a:p>
          </p:txBody>
        </p:sp>
        <p:sp>
          <p:nvSpPr>
            <p:cNvPr id="8" name="Curved Down Arrow 7"/>
            <p:cNvSpPr/>
            <p:nvPr/>
          </p:nvSpPr>
          <p:spPr>
            <a:xfrm>
              <a:off x="1475656" y="2996952"/>
              <a:ext cx="5821952" cy="1080120"/>
            </a:xfrm>
            <a:prstGeom prst="curved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Communication </a:t>
              </a:r>
              <a:endParaRPr lang="en-IN" dirty="0">
                <a:solidFill>
                  <a:schemeClr val="tx1"/>
                </a:solidFill>
              </a:endParaRPr>
            </a:p>
          </p:txBody>
        </p:sp>
        <p:sp>
          <p:nvSpPr>
            <p:cNvPr id="10" name="Curved Up Arrow 9"/>
            <p:cNvSpPr/>
            <p:nvPr/>
          </p:nvSpPr>
          <p:spPr>
            <a:xfrm>
              <a:off x="1475656" y="5085184"/>
              <a:ext cx="5976664" cy="1080120"/>
            </a:xfrm>
            <a:prstGeom prst="curvedUp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Information </a:t>
              </a:r>
              <a:endParaRPr lang="en-IN" dirty="0">
                <a:solidFill>
                  <a:schemeClr val="tx1"/>
                </a:solidFill>
              </a:endParaRPr>
            </a:p>
          </p:txBody>
        </p:sp>
        <p:sp>
          <p:nvSpPr>
            <p:cNvPr id="11" name="Right Arrow 10"/>
            <p:cNvSpPr/>
            <p:nvPr/>
          </p:nvSpPr>
          <p:spPr>
            <a:xfrm>
              <a:off x="2771800" y="4149080"/>
              <a:ext cx="3229664" cy="432048"/>
            </a:xfrm>
            <a:prstGeom prst="righ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Goods/Service</a:t>
              </a:r>
              <a:endParaRPr lang="en-IN" dirty="0"/>
            </a:p>
          </p:txBody>
        </p:sp>
        <p:sp>
          <p:nvSpPr>
            <p:cNvPr id="12" name="Left Arrow 11"/>
            <p:cNvSpPr/>
            <p:nvPr/>
          </p:nvSpPr>
          <p:spPr>
            <a:xfrm>
              <a:off x="2915816" y="4581128"/>
              <a:ext cx="3085648" cy="360040"/>
            </a:xfrm>
            <a:prstGeom prst="left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Money</a:t>
              </a:r>
              <a:endParaRPr lang="en-IN" dirty="0"/>
            </a:p>
          </p:txBody>
        </p:sp>
      </p:gr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US" sz="2800" dirty="0">
                <a:effectLst>
                  <a:outerShdw blurRad="50800" dist="38100" algn="tr" rotWithShape="0">
                    <a:prstClr val="black">
                      <a:alpha val="40000"/>
                    </a:prstClr>
                  </a:outerShdw>
                </a:effectLst>
              </a:rPr>
              <a:t>The above definitions of marketing resets on the following core concepts: </a:t>
            </a:r>
            <a:endParaRPr lang="en-US" sz="2800" dirty="0" smtClean="0">
              <a:effectLst>
                <a:outerShdw blurRad="50800" dist="38100" algn="tr" rotWithShape="0">
                  <a:prstClr val="black">
                    <a:alpha val="40000"/>
                  </a:prstClr>
                </a:outerShdw>
              </a:effectLst>
            </a:endParaRPr>
          </a:p>
          <a:p>
            <a:pPr algn="just">
              <a:lnSpc>
                <a:spcPct val="150000"/>
              </a:lnSpc>
            </a:pPr>
            <a:r>
              <a:rPr lang="en-US" sz="2800" dirty="0" smtClean="0">
                <a:effectLst>
                  <a:outerShdw blurRad="50800" dist="38100" algn="tr" rotWithShape="0">
                    <a:prstClr val="black">
                      <a:alpha val="40000"/>
                    </a:prstClr>
                  </a:outerShdw>
                </a:effectLst>
              </a:rPr>
              <a:t>needs</a:t>
            </a:r>
            <a:r>
              <a:rPr lang="en-US" sz="2800" dirty="0">
                <a:effectLst>
                  <a:outerShdw blurRad="50800" dist="38100" algn="tr" rotWithShape="0">
                    <a:prstClr val="black">
                      <a:alpha val="40000"/>
                    </a:prstClr>
                  </a:outerShdw>
                </a:effectLst>
              </a:rPr>
              <a:t>, wants and demands; products (Goods, Services and Idea), value, cost and satisfaction: exchange and transaction; Relationship and Networks; market; and marketers and prospects.</a:t>
            </a:r>
            <a:endParaRPr lang="en-IN" sz="2800" dirty="0"/>
          </a:p>
          <a:p>
            <a:pPr marL="514350" indent="-514350" algn="just">
              <a:lnSpc>
                <a:spcPct val="150000"/>
              </a:lnSpc>
              <a:buNone/>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14978072"/>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10000"/>
          </a:bodyPr>
          <a:lstStyle/>
          <a:p>
            <a:pPr algn="just">
              <a:lnSpc>
                <a:spcPct val="150000"/>
              </a:lnSpc>
            </a:pPr>
            <a:r>
              <a:rPr lang="en-IN" sz="2800" dirty="0" smtClean="0"/>
              <a:t>Economists </a:t>
            </a:r>
            <a:r>
              <a:rPr lang="en-IN" sz="2800" dirty="0"/>
              <a:t>describe a market as a collection of buyers and sellers who transact over a particular product or product class (such as the housing market or the grain market). </a:t>
            </a:r>
            <a:endParaRPr lang="en-IN" sz="2800" dirty="0" smtClean="0"/>
          </a:p>
          <a:p>
            <a:pPr algn="just">
              <a:lnSpc>
                <a:spcPct val="150000"/>
              </a:lnSpc>
            </a:pPr>
            <a:r>
              <a:rPr lang="en-IN" sz="2800" dirty="0"/>
              <a:t>Marketers use the term market to cover various groupings of customers. They view sellers as constituting the industry and buyers as constituting the market</a:t>
            </a:r>
            <a:r>
              <a:rPr lang="en-IN" sz="2800" dirty="0" smtClean="0"/>
              <a:t>.</a:t>
            </a:r>
          </a:p>
          <a:p>
            <a:pPr algn="just">
              <a:lnSpc>
                <a:spcPct val="150000"/>
              </a:lnSpc>
            </a:pPr>
            <a:r>
              <a:rPr lang="en-IN" sz="2800" b="1" dirty="0" smtClean="0"/>
              <a:t>Key Customer Markets </a:t>
            </a:r>
            <a:r>
              <a:rPr lang="en-IN" sz="2800" dirty="0" smtClean="0"/>
              <a:t>Consider </a:t>
            </a:r>
            <a:r>
              <a:rPr lang="en-IN" sz="2800" dirty="0"/>
              <a:t>the following key customer markets: consumer, business</a:t>
            </a:r>
            <a:r>
              <a:rPr lang="en-IN" sz="2800" dirty="0" smtClean="0"/>
              <a:t>, global, and non-profit &amp; Governmental markets.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algn="just">
              <a:lnSpc>
                <a:spcPct val="150000"/>
              </a:lnSpc>
            </a:pPr>
            <a:endParaRPr lang="en-IN" sz="2800" dirty="0" smtClean="0"/>
          </a:p>
          <a:p>
            <a:pPr algn="just">
              <a:lnSpc>
                <a:spcPct val="150000"/>
              </a:lnSpc>
            </a:pPr>
            <a:endParaRPr lang="en-IN" sz="2800" dirty="0"/>
          </a:p>
          <a:p>
            <a:pPr algn="just">
              <a:lnSpc>
                <a:spcPct val="150000"/>
              </a:lnSpc>
            </a:pPr>
            <a:endParaRPr lang="en-IN" sz="2800" dirty="0" smtClean="0"/>
          </a:p>
          <a:p>
            <a:pPr algn="just">
              <a:lnSpc>
                <a:spcPct val="150000"/>
              </a:lnSpc>
            </a:pPr>
            <a:endParaRPr lang="en-IN" sz="2800" dirty="0"/>
          </a:p>
          <a:p>
            <a:pPr algn="just">
              <a:lnSpc>
                <a:spcPct val="150000"/>
              </a:lnSpc>
            </a:pPr>
            <a:endParaRPr lang="en-IN" sz="2800" dirty="0" smtClean="0"/>
          </a:p>
          <a:p>
            <a:pPr algn="just">
              <a:lnSpc>
                <a:spcPct val="150000"/>
              </a:lnSpc>
            </a:pPr>
            <a:endParaRPr lang="en-IN" sz="2800" dirty="0"/>
          </a:p>
          <a:p>
            <a:pPr algn="just">
              <a:lnSpc>
                <a:spcPct val="150000"/>
              </a:lnSpc>
            </a:pPr>
            <a:endParaRPr lang="en-IN" sz="2800" dirty="0" smtClean="0"/>
          </a:p>
          <a:p>
            <a:pPr algn="just">
              <a:lnSpc>
                <a:spcPct val="150000"/>
              </a:lnSpc>
            </a:pPr>
            <a:endParaRPr lang="en-IN" sz="2800" dirty="0"/>
          </a:p>
          <a:p>
            <a:pPr algn="just">
              <a:lnSpc>
                <a:spcPct val="150000"/>
              </a:lnSpc>
            </a:pPr>
            <a:endParaRPr lang="en-IN" sz="2800" dirty="0" smtClean="0"/>
          </a:p>
          <a:p>
            <a:pPr algn="just">
              <a:lnSpc>
                <a:spcPct val="120000"/>
              </a:lnSpc>
            </a:pPr>
            <a:r>
              <a:rPr lang="en-IN" sz="2800" dirty="0" smtClean="0"/>
              <a:t>T= taxes </a:t>
            </a:r>
          </a:p>
          <a:p>
            <a:pPr algn="just">
              <a:lnSpc>
                <a:spcPct val="120000"/>
              </a:lnSpc>
            </a:pPr>
            <a:r>
              <a:rPr lang="en-IN" sz="2800" dirty="0" smtClean="0"/>
              <a:t>M= money</a:t>
            </a:r>
          </a:p>
          <a:p>
            <a:pPr algn="just">
              <a:lnSpc>
                <a:spcPct val="120000"/>
              </a:lnSpc>
            </a:pPr>
            <a:r>
              <a:rPr lang="en-IN" sz="2800" dirty="0" smtClean="0"/>
              <a:t>S= services   G= Goods</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
        <p:nvSpPr>
          <p:cNvPr id="2" name="Rectangle 1"/>
          <p:cNvSpPr/>
          <p:nvPr/>
        </p:nvSpPr>
        <p:spPr>
          <a:xfrm>
            <a:off x="3707904" y="1412776"/>
            <a:ext cx="180020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Resource markets</a:t>
            </a:r>
            <a:endParaRPr lang="en-IN" dirty="0"/>
          </a:p>
        </p:txBody>
      </p:sp>
      <p:sp>
        <p:nvSpPr>
          <p:cNvPr id="7" name="Rectangle 6"/>
          <p:cNvSpPr/>
          <p:nvPr/>
        </p:nvSpPr>
        <p:spPr>
          <a:xfrm>
            <a:off x="3779912" y="3284984"/>
            <a:ext cx="180020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Government markets</a:t>
            </a:r>
            <a:endParaRPr lang="en-IN" dirty="0"/>
          </a:p>
        </p:txBody>
      </p:sp>
      <p:sp>
        <p:nvSpPr>
          <p:cNvPr id="8" name="Rectangle 7"/>
          <p:cNvSpPr/>
          <p:nvPr/>
        </p:nvSpPr>
        <p:spPr>
          <a:xfrm>
            <a:off x="6948264" y="3356992"/>
            <a:ext cx="180020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Consumer markets</a:t>
            </a:r>
            <a:endParaRPr lang="en-IN" dirty="0"/>
          </a:p>
        </p:txBody>
      </p:sp>
      <p:sp>
        <p:nvSpPr>
          <p:cNvPr id="9" name="Rectangle 8"/>
          <p:cNvSpPr/>
          <p:nvPr/>
        </p:nvSpPr>
        <p:spPr>
          <a:xfrm>
            <a:off x="3779912" y="5229200"/>
            <a:ext cx="180020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Intermediary markets</a:t>
            </a:r>
            <a:endParaRPr lang="en-IN" dirty="0"/>
          </a:p>
        </p:txBody>
      </p:sp>
      <p:sp>
        <p:nvSpPr>
          <p:cNvPr id="10" name="Rectangle 9"/>
          <p:cNvSpPr/>
          <p:nvPr/>
        </p:nvSpPr>
        <p:spPr>
          <a:xfrm>
            <a:off x="467544" y="3356992"/>
            <a:ext cx="180020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Manufacturer markets</a:t>
            </a:r>
            <a:endParaRPr lang="en-IN" dirty="0"/>
          </a:p>
        </p:txBody>
      </p:sp>
      <p:sp>
        <p:nvSpPr>
          <p:cNvPr id="5" name="Right Arrow 4"/>
          <p:cNvSpPr/>
          <p:nvPr/>
        </p:nvSpPr>
        <p:spPr>
          <a:xfrm>
            <a:off x="5544108" y="3825044"/>
            <a:ext cx="1440160" cy="3869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Services </a:t>
            </a:r>
            <a:endParaRPr lang="en-IN" dirty="0"/>
          </a:p>
        </p:txBody>
      </p:sp>
      <p:sp>
        <p:nvSpPr>
          <p:cNvPr id="11" name="Right Arrow 10"/>
          <p:cNvSpPr/>
          <p:nvPr/>
        </p:nvSpPr>
        <p:spPr>
          <a:xfrm>
            <a:off x="2267744" y="3825044"/>
            <a:ext cx="1512168" cy="396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smtClean="0"/>
              <a:t>Taxes, goods</a:t>
            </a:r>
            <a:endParaRPr lang="en-IN" sz="1400" dirty="0"/>
          </a:p>
        </p:txBody>
      </p:sp>
      <p:sp>
        <p:nvSpPr>
          <p:cNvPr id="12" name="Left Arrow 11"/>
          <p:cNvSpPr/>
          <p:nvPr/>
        </p:nvSpPr>
        <p:spPr>
          <a:xfrm>
            <a:off x="2267744" y="3450058"/>
            <a:ext cx="1512168" cy="3749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t>Services, money</a:t>
            </a:r>
            <a:endParaRPr lang="en-IN" dirty="0"/>
          </a:p>
        </p:txBody>
      </p:sp>
      <p:sp>
        <p:nvSpPr>
          <p:cNvPr id="13" name="Left Arrow 12"/>
          <p:cNvSpPr/>
          <p:nvPr/>
        </p:nvSpPr>
        <p:spPr>
          <a:xfrm>
            <a:off x="5580112" y="3356992"/>
            <a:ext cx="1440160" cy="3749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taxes</a:t>
            </a:r>
            <a:endParaRPr lang="en-IN" dirty="0"/>
          </a:p>
        </p:txBody>
      </p:sp>
      <p:sp>
        <p:nvSpPr>
          <p:cNvPr id="14" name="Down Arrow 13"/>
          <p:cNvSpPr/>
          <p:nvPr/>
        </p:nvSpPr>
        <p:spPr>
          <a:xfrm>
            <a:off x="3959932" y="2378584"/>
            <a:ext cx="540060"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T,G</a:t>
            </a:r>
            <a:endParaRPr lang="en-IN" dirty="0"/>
          </a:p>
        </p:txBody>
      </p:sp>
      <p:sp>
        <p:nvSpPr>
          <p:cNvPr id="15" name="Down Arrow 14"/>
          <p:cNvSpPr/>
          <p:nvPr/>
        </p:nvSpPr>
        <p:spPr>
          <a:xfrm>
            <a:off x="3932312" y="4250792"/>
            <a:ext cx="567680"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S,M</a:t>
            </a:r>
            <a:endParaRPr lang="en-IN" dirty="0"/>
          </a:p>
        </p:txBody>
      </p:sp>
      <p:sp>
        <p:nvSpPr>
          <p:cNvPr id="16" name="Up Arrow 15"/>
          <p:cNvSpPr/>
          <p:nvPr/>
        </p:nvSpPr>
        <p:spPr>
          <a:xfrm>
            <a:off x="4932040" y="2348880"/>
            <a:ext cx="432048" cy="9361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M,S</a:t>
            </a:r>
            <a:endParaRPr lang="en-IN" dirty="0"/>
          </a:p>
        </p:txBody>
      </p:sp>
      <p:sp>
        <p:nvSpPr>
          <p:cNvPr id="17" name="Up Arrow 16"/>
          <p:cNvSpPr/>
          <p:nvPr/>
        </p:nvSpPr>
        <p:spPr>
          <a:xfrm>
            <a:off x="4680012" y="4207376"/>
            <a:ext cx="684076" cy="10218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T,G</a:t>
            </a:r>
            <a:endParaRPr lang="en-IN" dirty="0"/>
          </a:p>
        </p:txBody>
      </p:sp>
      <p:sp>
        <p:nvSpPr>
          <p:cNvPr id="27" name="Left-Up Arrow 26"/>
          <p:cNvSpPr/>
          <p:nvPr/>
        </p:nvSpPr>
        <p:spPr>
          <a:xfrm>
            <a:off x="5580112" y="4293096"/>
            <a:ext cx="2880320" cy="1584176"/>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Money/ </a:t>
            </a:r>
            <a:r>
              <a:rPr lang="en-IN" dirty="0"/>
              <a:t>G</a:t>
            </a:r>
            <a:r>
              <a:rPr lang="en-IN" dirty="0" smtClean="0"/>
              <a:t>&amp;S</a:t>
            </a:r>
            <a:endParaRPr lang="en-IN" dirty="0"/>
          </a:p>
        </p:txBody>
      </p:sp>
      <p:sp>
        <p:nvSpPr>
          <p:cNvPr id="28" name="Left-Up Arrow 27"/>
          <p:cNvSpPr/>
          <p:nvPr/>
        </p:nvSpPr>
        <p:spPr>
          <a:xfrm rot="5400000" flipH="1">
            <a:off x="1331640" y="1052736"/>
            <a:ext cx="1872208" cy="2880320"/>
          </a:xfrm>
          <a:prstGeom prst="leftUpArrow">
            <a:avLst>
              <a:gd name="adj1" fmla="val 25000"/>
              <a:gd name="adj2" fmla="val 2068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Resource/money</a:t>
            </a:r>
            <a:endParaRPr lang="en-IN" dirty="0"/>
          </a:p>
        </p:txBody>
      </p:sp>
      <p:sp>
        <p:nvSpPr>
          <p:cNvPr id="29" name="Left-Up Arrow 28"/>
          <p:cNvSpPr/>
          <p:nvPr/>
        </p:nvSpPr>
        <p:spPr>
          <a:xfrm rot="5400000" flipH="1" flipV="1">
            <a:off x="6012160" y="1124744"/>
            <a:ext cx="1728192" cy="2592288"/>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t>Money resources</a:t>
            </a:r>
            <a:endParaRPr lang="en-IN" sz="1400" b="1" dirty="0"/>
          </a:p>
        </p:txBody>
      </p:sp>
      <p:sp>
        <p:nvSpPr>
          <p:cNvPr id="30" name="Left-Up Arrow 29"/>
          <p:cNvSpPr/>
          <p:nvPr/>
        </p:nvSpPr>
        <p:spPr>
          <a:xfrm flipH="1">
            <a:off x="827584" y="4250792"/>
            <a:ext cx="2952328" cy="162648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Money / goods &amp; service</a:t>
            </a:r>
            <a:endParaRPr lang="en-IN" dirty="0"/>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2800" dirty="0" smtClean="0"/>
              <a:t>The </a:t>
            </a:r>
            <a:r>
              <a:rPr lang="en-IN" sz="2800" b="1" dirty="0"/>
              <a:t>marketplace</a:t>
            </a:r>
            <a:r>
              <a:rPr lang="en-IN" sz="2800" dirty="0"/>
              <a:t> is physical, such as a store you shop in; </a:t>
            </a:r>
            <a:endParaRPr lang="en-IN" sz="2800" dirty="0" smtClean="0"/>
          </a:p>
          <a:p>
            <a:pPr algn="just">
              <a:lnSpc>
                <a:spcPct val="150000"/>
              </a:lnSpc>
            </a:pPr>
            <a:r>
              <a:rPr lang="en-IN" sz="2800" dirty="0" smtClean="0"/>
              <a:t>The </a:t>
            </a:r>
            <a:r>
              <a:rPr lang="en-IN" sz="2800" b="1" dirty="0" err="1" smtClean="0"/>
              <a:t>marketspace</a:t>
            </a:r>
            <a:r>
              <a:rPr lang="en-IN" sz="2800" dirty="0" smtClean="0"/>
              <a:t> </a:t>
            </a:r>
            <a:r>
              <a:rPr lang="en-IN" sz="2800" dirty="0"/>
              <a:t>is digital, as when you shop on the Internet</a:t>
            </a:r>
            <a:r>
              <a:rPr lang="en-IN" sz="2800" dirty="0" smtClean="0"/>
              <a:t>. </a:t>
            </a:r>
          </a:p>
          <a:p>
            <a:pPr algn="just">
              <a:lnSpc>
                <a:spcPct val="150000"/>
              </a:lnSpc>
            </a:pPr>
            <a:r>
              <a:rPr lang="en-IN" sz="2800" dirty="0" err="1" smtClean="0"/>
              <a:t>Northwestern</a:t>
            </a:r>
            <a:r>
              <a:rPr lang="en-IN" sz="2800" dirty="0" smtClean="0"/>
              <a:t> </a:t>
            </a:r>
            <a:r>
              <a:rPr lang="en-IN" sz="2800" dirty="0"/>
              <a:t>University’s Mohan </a:t>
            </a:r>
            <a:r>
              <a:rPr lang="en-IN" sz="2800" dirty="0" err="1"/>
              <a:t>Sawhney</a:t>
            </a:r>
            <a:r>
              <a:rPr lang="en-IN" sz="2800" dirty="0"/>
              <a:t> has proposed the concept of a </a:t>
            </a:r>
            <a:r>
              <a:rPr lang="en-IN" sz="2800" b="1" dirty="0" err="1"/>
              <a:t>metamarket</a:t>
            </a:r>
            <a:r>
              <a:rPr lang="en-IN" sz="2800" dirty="0"/>
              <a:t> to describe a cluster of complementary products and services closely related in the minds of consumers, but spread across a diverse set of industries. </a:t>
            </a:r>
            <a:endParaRPr lang="en-IN" sz="2800" dirty="0" smtClean="0"/>
          </a:p>
          <a:p>
            <a:pPr algn="just">
              <a:lnSpc>
                <a:spcPct val="150000"/>
              </a:lnSpc>
            </a:pPr>
            <a:r>
              <a:rPr lang="en-IN" sz="2800" dirty="0" smtClean="0"/>
              <a:t>E.g. The </a:t>
            </a:r>
            <a:r>
              <a:rPr lang="en-IN" sz="2800" dirty="0"/>
              <a:t>automobile </a:t>
            </a:r>
            <a:r>
              <a:rPr lang="en-IN" sz="2800" dirty="0" err="1"/>
              <a:t>metamarket</a:t>
            </a:r>
            <a:r>
              <a:rPr lang="en-IN" sz="2800" dirty="0"/>
              <a:t> consists of automobile manufacturers, new and used car dealers</a:t>
            </a:r>
            <a:r>
              <a:rPr lang="en-IN" sz="2800" dirty="0" smtClean="0"/>
              <a:t>, financing </a:t>
            </a:r>
            <a:r>
              <a:rPr lang="en-IN" sz="2800" dirty="0"/>
              <a:t>companies</a:t>
            </a:r>
            <a:r>
              <a:rPr lang="en-IN" sz="2800" dirty="0" smtClean="0"/>
              <a:t>, insurance </a:t>
            </a:r>
            <a:r>
              <a:rPr lang="en-IN" sz="2800" dirty="0"/>
              <a:t>companies</a:t>
            </a:r>
            <a:r>
              <a:rPr lang="en-IN" sz="2800" dirty="0" smtClean="0"/>
              <a:t>, mechanics, spare </a:t>
            </a:r>
            <a:r>
              <a:rPr lang="en-IN" sz="2800" dirty="0"/>
              <a:t>parts dealers, service shops</a:t>
            </a:r>
            <a:r>
              <a:rPr lang="en-IN" sz="2800" dirty="0" smtClean="0"/>
              <a:t>, auto </a:t>
            </a:r>
            <a:r>
              <a:rPr lang="en-IN" sz="2800" dirty="0"/>
              <a:t>magazines</a:t>
            </a:r>
            <a:r>
              <a:rPr lang="en-IN" sz="2800" dirty="0" smtClean="0"/>
              <a:t>, classified </a:t>
            </a:r>
            <a:r>
              <a:rPr lang="en-IN" sz="2800" dirty="0"/>
              <a:t>auto ads in newspapers</a:t>
            </a:r>
            <a:r>
              <a:rPr lang="en-IN" sz="2800" dirty="0" smtClean="0"/>
              <a:t>, and </a:t>
            </a:r>
            <a:r>
              <a:rPr lang="en-IN" sz="2800" dirty="0"/>
              <a:t>auto sites on the Internet. </a:t>
            </a:r>
          </a:p>
        </p:txBody>
      </p:sp>
      <p:sp>
        <p:nvSpPr>
          <p:cNvPr id="6" name="Title 5"/>
          <p:cNvSpPr>
            <a:spLocks noGrp="1"/>
          </p:cNvSpPr>
          <p:nvPr>
            <p:ph type="title"/>
          </p:nvPr>
        </p:nvSpPr>
        <p:spPr>
          <a:xfrm>
            <a:off x="107504" y="228600"/>
            <a:ext cx="8856984" cy="824136"/>
          </a:xfrm>
        </p:spPr>
        <p:txBody>
          <a:bodyPr>
            <a:normAutofit/>
          </a:bodyPr>
          <a:lstStyle/>
          <a:p>
            <a:pPr algn="l">
              <a:lnSpc>
                <a:spcPct val="150000"/>
              </a:lnSpc>
            </a:pPr>
            <a:r>
              <a:rPr lang="en-IN" sz="2200" b="1" dirty="0" smtClean="0">
                <a:solidFill>
                  <a:srgbClr val="0D11B3"/>
                </a:solidFill>
              </a:rPr>
              <a:t>Marketplaces, Market-spaces and Meta-markets </a:t>
            </a:r>
            <a:endParaRPr lang="en-IN" sz="2200" b="1" dirty="0">
              <a:solidFill>
                <a:srgbClr val="0D11B3"/>
              </a:solidFill>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US" sz="2800" dirty="0" smtClean="0">
                <a:effectLst>
                  <a:outerShdw blurRad="50800" dist="38100" algn="tr" rotWithShape="0">
                    <a:prstClr val="black">
                      <a:alpha val="40000"/>
                    </a:prstClr>
                  </a:outerShdw>
                </a:effectLst>
              </a:rPr>
              <a:t>The </a:t>
            </a:r>
            <a:r>
              <a:rPr lang="en-US" sz="2800" dirty="0">
                <a:effectLst>
                  <a:outerShdw blurRad="50800" dist="38100" algn="tr" rotWithShape="0">
                    <a:prstClr val="black">
                      <a:alpha val="40000"/>
                    </a:prstClr>
                  </a:outerShdw>
                </a:effectLst>
              </a:rPr>
              <a:t>money pays for designing the products to meet our needs, making products readily available when and where we want them, and informing us about producers. These activities add want satisfying ability or what is called </a:t>
            </a:r>
            <a:r>
              <a:rPr lang="en-US" sz="2800" b="1" dirty="0">
                <a:effectLst>
                  <a:outerShdw blurRad="50800" dist="38100" algn="tr" rotWithShape="0">
                    <a:prstClr val="black">
                      <a:alpha val="40000"/>
                    </a:prstClr>
                  </a:outerShdw>
                </a:effectLst>
              </a:rPr>
              <a:t>utility</a:t>
            </a:r>
            <a:r>
              <a:rPr lang="en-US" sz="2800" dirty="0">
                <a:effectLst>
                  <a:outerShdw blurRad="50800" dist="38100" algn="tr" rotWithShape="0">
                    <a:prstClr val="black">
                      <a:alpha val="40000"/>
                    </a:prstClr>
                  </a:outerShdw>
                </a:effectLst>
              </a:rPr>
              <a:t>, to products</a:t>
            </a:r>
            <a:r>
              <a:rPr lang="en-US" sz="2800" dirty="0" smtClean="0">
                <a:effectLst>
                  <a:outerShdw blurRad="50800" dist="38100" algn="tr" rotWithShape="0">
                    <a:prstClr val="black">
                      <a:alpha val="40000"/>
                    </a:prstClr>
                  </a:outerShdw>
                </a:effectLst>
              </a:rPr>
              <a:t>.</a:t>
            </a:r>
          </a:p>
          <a:p>
            <a:pPr algn="just">
              <a:lnSpc>
                <a:spcPct val="150000"/>
              </a:lnSpc>
            </a:pPr>
            <a:r>
              <a:rPr lang="en-US" sz="2800" dirty="0">
                <a:effectLst>
                  <a:outerShdw blurRad="50800" dist="38100" algn="tr" rotWithShape="0">
                    <a:prstClr val="black">
                      <a:alpha val="40000"/>
                    </a:prstClr>
                  </a:outerShdw>
                </a:effectLst>
              </a:rPr>
              <a:t>A customer purchases a product because it provides satisfaction. That something that makes a product capable of satisfying want is its utility. And it is through marketing that much of a products utility is </a:t>
            </a:r>
            <a:r>
              <a:rPr lang="en-US" sz="2800" dirty="0" smtClean="0">
                <a:effectLst>
                  <a:outerShdw blurRad="50800" dist="38100" algn="tr" rotWithShape="0">
                    <a:prstClr val="black">
                      <a:alpha val="40000"/>
                    </a:prstClr>
                  </a:outerShdw>
                </a:effectLst>
              </a:rPr>
              <a:t>created</a:t>
            </a:r>
            <a:r>
              <a:rPr lang="en-US" sz="2800" dirty="0">
                <a:effectLst>
                  <a:outerShdw blurRad="50800" dist="38100" algn="tr" rotWithShape="0">
                    <a:prstClr val="black">
                      <a:alpha val="40000"/>
                    </a:prstClr>
                  </a:outerShdw>
                </a:effectLst>
              </a:rPr>
              <a:t>.</a:t>
            </a:r>
            <a:endParaRPr lang="en-IN" sz="2800" dirty="0"/>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US" sz="3200" b="1" dirty="0" smtClean="0">
                <a:effectLst>
                  <a:outerShdw blurRad="50800" dist="38100" algn="tr" rotWithShape="0">
                    <a:prstClr val="black">
                      <a:alpha val="40000"/>
                    </a:prstClr>
                  </a:outerShdw>
                </a:effectLst>
              </a:rPr>
              <a:t>1.2. Importance Of Marketing</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a:bodyPr>
          <a:lstStyle/>
          <a:p>
            <a:r>
              <a:rPr lang="en-US" sz="2800" dirty="0">
                <a:effectLst>
                  <a:outerShdw blurRad="50800" dist="38100" algn="tr" rotWithShape="0">
                    <a:prstClr val="black">
                      <a:alpha val="40000"/>
                    </a:prstClr>
                  </a:outerShdw>
                </a:effectLst>
              </a:rPr>
              <a:t>The kinds of utility that marketing provides in the process are as follows: </a:t>
            </a:r>
            <a:r>
              <a:rPr lang="en-US" sz="2800" dirty="0" smtClean="0">
                <a:effectLst>
                  <a:outerShdw blurRad="50800" dist="38100" algn="tr" rotWithShape="0">
                    <a:prstClr val="black">
                      <a:alpha val="40000"/>
                    </a:prstClr>
                  </a:outerShdw>
                </a:effectLst>
              </a:rPr>
              <a:t>-</a:t>
            </a:r>
          </a:p>
          <a:p>
            <a:pPr marL="0" indent="0">
              <a:buNone/>
            </a:pPr>
            <a:r>
              <a:rPr lang="en-US" sz="2800" b="1" i="1" dirty="0" smtClean="0">
                <a:effectLst>
                  <a:outerShdw blurRad="50800" dist="38100" algn="tr" rotWithShape="0">
                    <a:prstClr val="black">
                      <a:alpha val="40000"/>
                    </a:prstClr>
                  </a:outerShdw>
                </a:effectLst>
              </a:rPr>
              <a:t>1. Form </a:t>
            </a:r>
            <a:r>
              <a:rPr lang="en-US" sz="2800" b="1" i="1" dirty="0">
                <a:effectLst>
                  <a:outerShdw blurRad="50800" dist="38100" algn="tr" rotWithShape="0">
                    <a:prstClr val="black">
                      <a:alpha val="40000"/>
                    </a:prstClr>
                  </a:outerShdw>
                </a:effectLst>
              </a:rPr>
              <a:t>Utility: -</a:t>
            </a:r>
            <a:endParaRPr lang="en-IN" sz="2800" dirty="0"/>
          </a:p>
          <a:p>
            <a:pPr algn="just"/>
            <a:r>
              <a:rPr lang="en-US" sz="2800" dirty="0">
                <a:effectLst>
                  <a:outerShdw blurRad="50800" dist="38100" algn="tr" rotWithShape="0">
                    <a:prstClr val="black">
                      <a:alpha val="40000"/>
                    </a:prstClr>
                  </a:outerShdw>
                </a:effectLst>
              </a:rPr>
              <a:t>Form utility is associated primarily with production- the physical or chemical changes that makes a product more valuable</a:t>
            </a:r>
            <a:r>
              <a:rPr lang="en-US" sz="2800" dirty="0" smtClean="0">
                <a:effectLst>
                  <a:outerShdw blurRad="50800" dist="38100" algn="tr" rotWithShape="0">
                    <a:prstClr val="black">
                      <a:alpha val="40000"/>
                    </a:prstClr>
                  </a:outerShdw>
                </a:effectLst>
              </a:rPr>
              <a:t>.</a:t>
            </a:r>
          </a:p>
          <a:p>
            <a:pPr algn="just"/>
            <a:r>
              <a:rPr lang="en-US" sz="2800" dirty="0" smtClean="0">
                <a:effectLst>
                  <a:outerShdw blurRad="50800" dist="38100" algn="tr" rotWithShape="0">
                    <a:prstClr val="black">
                      <a:alpha val="40000"/>
                    </a:prstClr>
                  </a:outerShdw>
                </a:effectLst>
              </a:rPr>
              <a:t>Form  utility</a:t>
            </a:r>
            <a:r>
              <a:rPr lang="en-IN" sz="2800" dirty="0" smtClean="0"/>
              <a:t> are like </a:t>
            </a:r>
            <a:r>
              <a:rPr lang="en-US" sz="2800" dirty="0" smtClean="0">
                <a:effectLst>
                  <a:outerShdw blurRad="50800" dist="38100" algn="tr" rotWithShape="0">
                    <a:prstClr val="black">
                      <a:alpha val="40000"/>
                    </a:prstClr>
                  </a:outerShdw>
                </a:effectLst>
              </a:rPr>
              <a:t>color</a:t>
            </a:r>
            <a:r>
              <a:rPr lang="en-US" sz="2800" dirty="0">
                <a:effectLst>
                  <a:outerShdw blurRad="50800" dist="38100" algn="tr" rotWithShape="0">
                    <a:prstClr val="black">
                      <a:alpha val="40000"/>
                    </a:prstClr>
                  </a:outerShdw>
                </a:effectLst>
              </a:rPr>
              <a:t>, quantities produced, or some other aspect of a product. </a:t>
            </a:r>
            <a:endParaRPr lang="en-US" sz="2800" dirty="0" smtClean="0">
              <a:effectLst>
                <a:outerShdw blurRad="50800" dist="38100" algn="tr" rotWithShape="0">
                  <a:prstClr val="black">
                    <a:alpha val="40000"/>
                  </a:prstClr>
                </a:outerShdw>
              </a:effectLst>
            </a:endParaRPr>
          </a:p>
          <a:p>
            <a:pPr marL="0" indent="0">
              <a:buNone/>
            </a:pPr>
            <a:r>
              <a:rPr lang="en-US" sz="2800" b="1" i="1" dirty="0" smtClean="0">
                <a:effectLst>
                  <a:outerShdw blurRad="50800" dist="38100" algn="tr" rotWithShape="0">
                    <a:prstClr val="black">
                      <a:alpha val="40000"/>
                    </a:prstClr>
                  </a:outerShdw>
                </a:effectLst>
              </a:rPr>
              <a:t>2. Place </a:t>
            </a:r>
            <a:r>
              <a:rPr lang="en-US" sz="2800" b="1" i="1" dirty="0">
                <a:effectLst>
                  <a:outerShdw blurRad="50800" dist="38100" algn="tr" rotWithShape="0">
                    <a:prstClr val="black">
                      <a:alpha val="40000"/>
                    </a:prstClr>
                  </a:outerShdw>
                </a:effectLst>
              </a:rPr>
              <a:t>Utility</a:t>
            </a:r>
            <a:endParaRPr lang="en-IN" sz="2800" dirty="0"/>
          </a:p>
          <a:p>
            <a:pPr algn="just"/>
            <a:r>
              <a:rPr lang="en-US" sz="2800" dirty="0">
                <a:effectLst>
                  <a:outerShdw blurRad="50800" dist="38100" algn="tr" rotWithShape="0">
                    <a:prstClr val="black">
                      <a:alpha val="40000"/>
                    </a:prstClr>
                  </a:outerShdw>
                </a:effectLst>
              </a:rPr>
              <a:t>Place utility exists when a product is readily accessible to potential customers. So physically moving the products to a store near the customers add to its value.</a:t>
            </a:r>
            <a:endParaRPr lang="en-IN" sz="2800" dirty="0"/>
          </a:p>
          <a:p>
            <a:pPr algn="just"/>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marL="0" indent="0">
              <a:buNone/>
            </a:pPr>
            <a:r>
              <a:rPr lang="en-US" sz="2800" b="1" i="1" dirty="0" smtClean="0">
                <a:effectLst>
                  <a:outerShdw blurRad="50800" dist="38100" algn="tr" rotWithShape="0">
                    <a:prstClr val="black">
                      <a:alpha val="40000"/>
                    </a:prstClr>
                  </a:outerShdw>
                </a:effectLst>
              </a:rPr>
              <a:t>3. Time </a:t>
            </a:r>
            <a:r>
              <a:rPr lang="en-US" sz="2800" b="1" i="1" dirty="0">
                <a:effectLst>
                  <a:outerShdw blurRad="50800" dist="38100" algn="tr" rotWithShape="0">
                    <a:prstClr val="black">
                      <a:alpha val="40000"/>
                    </a:prstClr>
                  </a:outerShdw>
                </a:effectLst>
              </a:rPr>
              <a:t>Utility</a:t>
            </a:r>
            <a:endParaRPr lang="en-IN" sz="2800" dirty="0"/>
          </a:p>
          <a:p>
            <a:r>
              <a:rPr lang="en-US" sz="2800" dirty="0">
                <a:effectLst>
                  <a:outerShdw blurRad="50800" dist="38100" algn="tr" rotWithShape="0">
                    <a:prstClr val="black">
                      <a:alpha val="40000"/>
                    </a:prstClr>
                  </a:outerShdw>
                </a:effectLst>
              </a:rPr>
              <a:t>Time utility means having a product available when you want it. </a:t>
            </a:r>
            <a:endParaRPr lang="en-US" sz="2800" dirty="0" smtClean="0">
              <a:effectLst>
                <a:outerShdw blurRad="50800" dist="38100" algn="tr" rotWithShape="0">
                  <a:prstClr val="black">
                    <a:alpha val="40000"/>
                  </a:prstClr>
                </a:outerShdw>
              </a:effectLst>
            </a:endParaRPr>
          </a:p>
          <a:p>
            <a:pPr marL="0" indent="0">
              <a:buNone/>
            </a:pPr>
            <a:r>
              <a:rPr lang="en-US" sz="2800" b="1" i="1" dirty="0" smtClean="0">
                <a:effectLst>
                  <a:outerShdw blurRad="50800" dist="38100" algn="tr" rotWithShape="0">
                    <a:prstClr val="black">
                      <a:alpha val="40000"/>
                    </a:prstClr>
                  </a:outerShdw>
                </a:effectLst>
              </a:rPr>
              <a:t>4. Information </a:t>
            </a:r>
            <a:r>
              <a:rPr lang="en-US" sz="2800" b="1" i="1" dirty="0">
                <a:effectLst>
                  <a:outerShdw blurRad="50800" dist="38100" algn="tr" rotWithShape="0">
                    <a:prstClr val="black">
                      <a:alpha val="40000"/>
                    </a:prstClr>
                  </a:outerShdw>
                </a:effectLst>
              </a:rPr>
              <a:t>Utility</a:t>
            </a:r>
            <a:endParaRPr lang="en-IN" sz="2800" dirty="0"/>
          </a:p>
          <a:p>
            <a:r>
              <a:rPr lang="en-US" sz="2800" dirty="0">
                <a:effectLst>
                  <a:outerShdw blurRad="50800" dist="38100" algn="tr" rotWithShape="0">
                    <a:prstClr val="black">
                      <a:alpha val="40000"/>
                    </a:prstClr>
                  </a:outerShdw>
                </a:effectLst>
              </a:rPr>
              <a:t>Information utility is created by informing prospective buyers that a product exists. Unless you know a product exists and where you can get it, the product has no value. Advertising that describes a sales person answering a customer questions about the durability of a product creates information utility.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r>
              <a:rPr lang="en-US" sz="2800" dirty="0">
                <a:solidFill>
                  <a:srgbClr val="0D11B3"/>
                </a:solidFill>
                <a:effectLst>
                  <a:outerShdw blurRad="50800" dist="38100" algn="tr" rotWithShape="0">
                    <a:prstClr val="black">
                      <a:alpha val="40000"/>
                    </a:prstClr>
                  </a:outerShdw>
                </a:effectLst>
              </a:rPr>
              <a:t>Image utility </a:t>
            </a:r>
            <a:r>
              <a:rPr lang="en-US" sz="2800" dirty="0">
                <a:effectLst>
                  <a:outerShdw blurRad="50800" dist="38100" algn="tr" rotWithShape="0">
                    <a:prstClr val="black">
                      <a:alpha val="40000"/>
                    </a:prstClr>
                  </a:outerShdw>
                </a:effectLst>
              </a:rPr>
              <a:t>is a special type of information utility. It is the emotional or psychological values that a person attaches to a product or brand because of its reputation or social standing.</a:t>
            </a:r>
            <a:endParaRPr lang="en-IN" sz="2800" dirty="0"/>
          </a:p>
          <a:p>
            <a:pPr marL="0" indent="0">
              <a:buNone/>
            </a:pPr>
            <a:r>
              <a:rPr lang="en-US" sz="2800" b="1" i="1" dirty="0" smtClean="0">
                <a:effectLst>
                  <a:outerShdw blurRad="50800" dist="38100" algn="tr" rotWithShape="0">
                    <a:prstClr val="black">
                      <a:alpha val="40000"/>
                    </a:prstClr>
                  </a:outerShdw>
                </a:effectLst>
              </a:rPr>
              <a:t>5. Possession </a:t>
            </a:r>
            <a:r>
              <a:rPr lang="en-US" sz="2800" b="1" i="1" dirty="0">
                <a:effectLst>
                  <a:outerShdw blurRad="50800" dist="38100" algn="tr" rotWithShape="0">
                    <a:prstClr val="black">
                      <a:alpha val="40000"/>
                    </a:prstClr>
                  </a:outerShdw>
                </a:effectLst>
              </a:rPr>
              <a:t>Utility</a:t>
            </a:r>
            <a:endParaRPr lang="en-IN" sz="2800" dirty="0"/>
          </a:p>
          <a:p>
            <a:r>
              <a:rPr lang="en-US" sz="2800" dirty="0">
                <a:effectLst>
                  <a:outerShdw blurRad="50800" dist="38100" algn="tr" rotWithShape="0">
                    <a:prstClr val="black">
                      <a:alpha val="40000"/>
                    </a:prstClr>
                  </a:outerShdw>
                </a:effectLst>
              </a:rPr>
              <a:t>Possession utility is created when a customer buys the product-that is, ownership is transferred to the buyer.</a:t>
            </a:r>
            <a:endParaRPr lang="en-IN" sz="2800" dirty="0"/>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smtClean="0"/>
              <a:t>Given </a:t>
            </a:r>
            <a:r>
              <a:rPr lang="en-IN" sz="2800" dirty="0"/>
              <a:t>these new marketing realities</a:t>
            </a:r>
            <a:r>
              <a:rPr lang="en-IN" sz="2800" dirty="0" smtClean="0"/>
              <a:t>, what </a:t>
            </a:r>
            <a:r>
              <a:rPr lang="en-IN" sz="2800" dirty="0"/>
              <a:t>philosophy should guide a company’s marketing efforts? Increasingly</a:t>
            </a:r>
            <a:r>
              <a:rPr lang="en-IN" sz="2800" dirty="0" smtClean="0"/>
              <a:t>, marketers </a:t>
            </a:r>
            <a:r>
              <a:rPr lang="en-IN" sz="2800" dirty="0"/>
              <a:t>operate consistent with the holistic marketing concept</a:t>
            </a:r>
            <a:r>
              <a:rPr lang="en-IN" sz="2800" dirty="0" smtClean="0"/>
              <a:t>. Let’s </a:t>
            </a:r>
            <a:r>
              <a:rPr lang="en-IN" sz="2800" dirty="0"/>
              <a:t>first review the evolution of earlier marketing ideas.</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2800" b="1" dirty="0" smtClean="0">
                <a:latin typeface="Times New Roman" pitchFamily="18" charset="0"/>
                <a:cs typeface="Times New Roman" pitchFamily="18" charset="0"/>
              </a:rPr>
              <a:t>1.3 </a:t>
            </a:r>
            <a:r>
              <a:rPr lang="en-IN" sz="2800" b="1" dirty="0">
                <a:latin typeface="Times New Roman" pitchFamily="18" charset="0"/>
                <a:cs typeface="Times New Roman" pitchFamily="18" charset="0"/>
              </a:rPr>
              <a:t>M</a:t>
            </a:r>
            <a:r>
              <a:rPr lang="en-IN" sz="2800" b="1" dirty="0" smtClean="0">
                <a:latin typeface="Times New Roman" pitchFamily="18" charset="0"/>
                <a:cs typeface="Times New Roman" pitchFamily="18" charset="0"/>
              </a:rPr>
              <a:t>arket </a:t>
            </a:r>
            <a:r>
              <a:rPr lang="en-IN" sz="2800" b="1" dirty="0" smtClean="0"/>
              <a:t>Orientation/ philosophies </a:t>
            </a:r>
            <a:endParaRPr lang="en-IN"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2800" dirty="0" smtClean="0"/>
              <a:t>The </a:t>
            </a:r>
            <a:r>
              <a:rPr lang="en-IN" sz="2800" dirty="0"/>
              <a:t>production concept is one of the </a:t>
            </a:r>
            <a:r>
              <a:rPr lang="en-IN" sz="2800" dirty="0">
                <a:solidFill>
                  <a:srgbClr val="FF0000"/>
                </a:solidFill>
              </a:rPr>
              <a:t>oldest concepts </a:t>
            </a:r>
            <a:r>
              <a:rPr lang="en-IN" sz="2800" dirty="0"/>
              <a:t>in business. </a:t>
            </a:r>
            <a:endParaRPr lang="en-IN" sz="2800" dirty="0" smtClean="0"/>
          </a:p>
          <a:p>
            <a:pPr algn="just">
              <a:lnSpc>
                <a:spcPct val="150000"/>
              </a:lnSpc>
            </a:pPr>
            <a:r>
              <a:rPr lang="en-IN" sz="2800" dirty="0" smtClean="0"/>
              <a:t>It </a:t>
            </a:r>
            <a:r>
              <a:rPr lang="en-IN" sz="2800" dirty="0"/>
              <a:t>holds that consumers prefer </a:t>
            </a:r>
            <a:r>
              <a:rPr lang="en-IN" sz="2800" dirty="0">
                <a:solidFill>
                  <a:srgbClr val="FF0000"/>
                </a:solidFill>
              </a:rPr>
              <a:t>products that are widely available and inexpensive. </a:t>
            </a:r>
            <a:endParaRPr lang="en-IN" sz="2800" dirty="0" smtClean="0">
              <a:solidFill>
                <a:srgbClr val="FF0000"/>
              </a:solidFill>
            </a:endParaRPr>
          </a:p>
          <a:p>
            <a:pPr algn="just">
              <a:lnSpc>
                <a:spcPct val="150000"/>
              </a:lnSpc>
            </a:pPr>
            <a:r>
              <a:rPr lang="en-IN" sz="2800" dirty="0" smtClean="0"/>
              <a:t>Managers </a:t>
            </a:r>
            <a:r>
              <a:rPr lang="en-IN" sz="2800" dirty="0"/>
              <a:t>of production-oriented businesses concentrate on achieving high production efficiency, low costs, and mass distribution. This orientation makes sense in developing countries such as </a:t>
            </a:r>
            <a:r>
              <a:rPr lang="en-IN" sz="2800" b="1" dirty="0"/>
              <a:t>China</a:t>
            </a:r>
            <a:r>
              <a:rPr lang="en-IN" sz="2800" dirty="0"/>
              <a:t>, where the largest PC manufacturer, Legend (principal owner of Lenovo Group),and domestic appliances giant Haier take advantage of the country’s huge and inexpensive </a:t>
            </a:r>
            <a:r>
              <a:rPr lang="en-IN" sz="2800" dirty="0" smtClean="0"/>
              <a:t>labour </a:t>
            </a:r>
            <a:r>
              <a:rPr lang="en-IN" sz="2800" dirty="0"/>
              <a:t>pool to dominate the market</a:t>
            </a:r>
            <a:r>
              <a:rPr lang="en-IN" sz="2800" dirty="0" smtClean="0"/>
              <a:t>. Marketers </a:t>
            </a:r>
            <a:r>
              <a:rPr lang="en-IN" sz="2800" dirty="0"/>
              <a:t>also use the production concept when they want to expand the market</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A. </a:t>
            </a:r>
            <a:r>
              <a:rPr lang="en-IN" sz="3200" dirty="0" smtClean="0"/>
              <a:t>The Production Concept </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2800" dirty="0" smtClean="0"/>
              <a:t>The </a:t>
            </a:r>
            <a:r>
              <a:rPr lang="en-IN" sz="2800" dirty="0"/>
              <a:t>product concept proposes that consumers </a:t>
            </a:r>
            <a:r>
              <a:rPr lang="en-IN" sz="2800" dirty="0" err="1"/>
              <a:t>favor</a:t>
            </a:r>
            <a:r>
              <a:rPr lang="en-IN" sz="2800" dirty="0"/>
              <a:t> products offering the </a:t>
            </a:r>
            <a:r>
              <a:rPr lang="en-IN" sz="2800" dirty="0">
                <a:solidFill>
                  <a:srgbClr val="FF0000"/>
                </a:solidFill>
              </a:rPr>
              <a:t>most</a:t>
            </a:r>
            <a:r>
              <a:rPr lang="en-IN" sz="2800" dirty="0"/>
              <a:t> </a:t>
            </a:r>
            <a:r>
              <a:rPr lang="en-IN" sz="2800" b="1" dirty="0"/>
              <a:t>quality</a:t>
            </a:r>
            <a:r>
              <a:rPr lang="en-IN" sz="2800" dirty="0"/>
              <a:t>, </a:t>
            </a:r>
            <a:r>
              <a:rPr lang="en-IN" sz="2800" b="1" dirty="0"/>
              <a:t>performance</a:t>
            </a:r>
            <a:r>
              <a:rPr lang="en-IN" sz="2800" dirty="0" smtClean="0"/>
              <a:t>, or </a:t>
            </a:r>
            <a:r>
              <a:rPr lang="en-IN" sz="2800" dirty="0">
                <a:solidFill>
                  <a:srgbClr val="FF0000"/>
                </a:solidFill>
              </a:rPr>
              <a:t>innovative features</a:t>
            </a:r>
            <a:r>
              <a:rPr lang="en-IN" sz="2800" dirty="0" smtClean="0">
                <a:solidFill>
                  <a:srgbClr val="FF0000"/>
                </a:solidFill>
              </a:rPr>
              <a:t>.</a:t>
            </a:r>
          </a:p>
          <a:p>
            <a:pPr algn="just">
              <a:lnSpc>
                <a:spcPct val="150000"/>
              </a:lnSpc>
            </a:pPr>
            <a:r>
              <a:rPr lang="en-IN" sz="2800" dirty="0" smtClean="0"/>
              <a:t>However, managers </a:t>
            </a:r>
            <a:r>
              <a:rPr lang="en-IN" sz="2800" dirty="0"/>
              <a:t>are sometimes caught in a love affair with their products. </a:t>
            </a:r>
            <a:endParaRPr lang="en-IN" sz="2800" dirty="0" smtClean="0"/>
          </a:p>
          <a:p>
            <a:pPr algn="just">
              <a:lnSpc>
                <a:spcPct val="150000"/>
              </a:lnSpc>
            </a:pPr>
            <a:r>
              <a:rPr lang="en-IN" sz="2800" dirty="0" smtClean="0"/>
              <a:t>They </a:t>
            </a:r>
            <a:r>
              <a:rPr lang="en-IN" sz="2800" dirty="0"/>
              <a:t>might commit the “</a:t>
            </a:r>
            <a:r>
              <a:rPr lang="en-IN" sz="2800" dirty="0" smtClean="0"/>
              <a:t>better-mousetrap” fallacy</a:t>
            </a:r>
            <a:r>
              <a:rPr lang="en-IN" sz="2800" dirty="0"/>
              <a:t>, believing a better product will by itself lead people to beat a path to their door</a:t>
            </a:r>
            <a:r>
              <a:rPr lang="en-IN" sz="2800" dirty="0" smtClean="0"/>
              <a:t>. A </a:t>
            </a:r>
            <a:r>
              <a:rPr lang="en-IN" sz="2800" dirty="0"/>
              <a:t>new or improved product will not necessarily be successful unless it’s priced</a:t>
            </a:r>
            <a:r>
              <a:rPr lang="en-IN" sz="2800" dirty="0" smtClean="0"/>
              <a:t>, distributed, advertised, and </a:t>
            </a:r>
            <a:r>
              <a:rPr lang="en-IN" sz="2800" dirty="0"/>
              <a:t>sold properly</a:t>
            </a:r>
            <a:r>
              <a:rPr lang="en-IN" sz="2800" dirty="0" smtClean="0"/>
              <a:t>. </a:t>
            </a:r>
          </a:p>
          <a:p>
            <a:pPr algn="just">
              <a:lnSpc>
                <a:spcPct val="150000"/>
              </a:lnSpc>
            </a:pPr>
            <a:r>
              <a:rPr lang="en-US" sz="2800" dirty="0"/>
              <a:t>Product-oriented companies often design their products with little or no customer input. They trust that their engineers will know how to design or improve the product.</a:t>
            </a:r>
            <a:endParaRPr lang="en-IN" sz="2800" dirty="0"/>
          </a:p>
          <a:p>
            <a:pPr algn="just">
              <a:lnSpc>
                <a:spcPct val="150000"/>
              </a:lnSpc>
            </a:pPr>
            <a:endParaRPr lang="en-IN" sz="2800" dirty="0"/>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B. </a:t>
            </a:r>
            <a:r>
              <a:rPr lang="en-IN" sz="3200" dirty="0" smtClean="0"/>
              <a:t>The Product Concept </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04664"/>
            <a:ext cx="8534400" cy="582888"/>
          </a:xfrm>
        </p:spPr>
        <p:txBody>
          <a:bodyPr>
            <a:normAutofit/>
          </a:bodyPr>
          <a:lstStyle/>
          <a:p>
            <a:pPr algn="l"/>
            <a:r>
              <a:rPr lang="en-GB" sz="3200" b="1" dirty="0">
                <a:solidFill>
                  <a:schemeClr val="tx1"/>
                </a:solidFill>
              </a:rPr>
              <a:t>The Marketing Process</a:t>
            </a:r>
            <a:endParaRPr lang="en-IN" sz="3200" b="1"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4/27/2020</a:t>
            </a:fld>
            <a:endParaRPr lang="en-IN" dirty="0"/>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4</a:t>
            </a:fld>
            <a:endParaRPr lang="en-IN" dirty="0">
              <a:solidFill>
                <a:srgbClr val="8CADAE">
                  <a:shade val="75000"/>
                </a:srgbClr>
              </a:solidFill>
            </a:endParaRPr>
          </a:p>
        </p:txBody>
      </p:sp>
      <p:sp>
        <p:nvSpPr>
          <p:cNvPr id="5" name="Content Placeholder 4"/>
          <p:cNvSpPr>
            <a:spLocks noGrp="1"/>
          </p:cNvSpPr>
          <p:nvPr>
            <p:ph sz="quarter" idx="1"/>
          </p:nvPr>
        </p:nvSpPr>
        <p:spPr>
          <a:xfrm>
            <a:off x="301752" y="1340768"/>
            <a:ext cx="8590728" cy="5517232"/>
          </a:xfrm>
        </p:spPr>
        <p:txBody>
          <a:bodyPr>
            <a:noAutofit/>
          </a:bodyPr>
          <a:lstStyle/>
          <a:p>
            <a:pPr marL="0" indent="0">
              <a:buNone/>
            </a:pPr>
            <a:r>
              <a:rPr lang="en-GB" sz="2200" b="1" dirty="0" smtClean="0"/>
              <a:t> </a:t>
            </a:r>
            <a:r>
              <a:rPr lang="en-GB" sz="2200" dirty="0" smtClean="0"/>
              <a:t>Below </a:t>
            </a:r>
            <a:r>
              <a:rPr lang="en-GB" sz="2200" dirty="0"/>
              <a:t>is a five-step model of the marketing process: </a:t>
            </a:r>
            <a:endParaRPr lang="en-IN" sz="2200" dirty="0"/>
          </a:p>
          <a:p>
            <a:pPr marL="514350" indent="-514350">
              <a:lnSpc>
                <a:spcPct val="160000"/>
              </a:lnSpc>
              <a:buFont typeface="+mj-lt"/>
              <a:buAutoNum type="arabicPeriod"/>
            </a:pPr>
            <a:r>
              <a:rPr lang="en-GB" sz="2200" dirty="0" smtClean="0"/>
              <a:t>Understand </a:t>
            </a:r>
            <a:r>
              <a:rPr lang="en-GB" sz="2200" dirty="0"/>
              <a:t>the marketplace and customer needs and wants. </a:t>
            </a:r>
            <a:endParaRPr lang="en-IN" sz="2200" dirty="0"/>
          </a:p>
          <a:p>
            <a:pPr marL="514350" indent="-514350">
              <a:lnSpc>
                <a:spcPct val="160000"/>
              </a:lnSpc>
              <a:buFont typeface="+mj-lt"/>
              <a:buAutoNum type="arabicPeriod"/>
            </a:pPr>
            <a:r>
              <a:rPr lang="en-GB" sz="2200" dirty="0" smtClean="0"/>
              <a:t>Design </a:t>
            </a:r>
            <a:r>
              <a:rPr lang="en-GB" sz="2200" dirty="0"/>
              <a:t>a customer-driven marketing strategy. </a:t>
            </a:r>
            <a:endParaRPr lang="en-IN" sz="2200" dirty="0"/>
          </a:p>
          <a:p>
            <a:pPr marL="514350" indent="-514350">
              <a:lnSpc>
                <a:spcPct val="160000"/>
              </a:lnSpc>
              <a:buFont typeface="+mj-lt"/>
              <a:buAutoNum type="arabicPeriod"/>
            </a:pPr>
            <a:r>
              <a:rPr lang="en-GB" sz="2200" dirty="0" smtClean="0"/>
              <a:t>Construct </a:t>
            </a:r>
            <a:r>
              <a:rPr lang="en-GB" sz="2200" dirty="0"/>
              <a:t>a marketing program that delivers superior value. </a:t>
            </a:r>
            <a:endParaRPr lang="en-IN" sz="2200" dirty="0"/>
          </a:p>
          <a:p>
            <a:pPr marL="514350" indent="-514350">
              <a:lnSpc>
                <a:spcPct val="160000"/>
              </a:lnSpc>
              <a:buFont typeface="+mj-lt"/>
              <a:buAutoNum type="arabicPeriod"/>
            </a:pPr>
            <a:r>
              <a:rPr lang="en-GB" sz="2200" dirty="0" smtClean="0"/>
              <a:t>Build </a:t>
            </a:r>
            <a:r>
              <a:rPr lang="en-GB" sz="2200" dirty="0"/>
              <a:t>profitable relationships and create customer delight. </a:t>
            </a:r>
            <a:endParaRPr lang="en-IN" sz="2200" dirty="0"/>
          </a:p>
          <a:p>
            <a:pPr marL="514350" indent="-514350">
              <a:lnSpc>
                <a:spcPct val="160000"/>
              </a:lnSpc>
              <a:buFont typeface="+mj-lt"/>
              <a:buAutoNum type="arabicPeriod"/>
            </a:pPr>
            <a:r>
              <a:rPr lang="en-GB" sz="2200" dirty="0" smtClean="0"/>
              <a:t>Capture </a:t>
            </a:r>
            <a:r>
              <a:rPr lang="en-GB" sz="2200" dirty="0"/>
              <a:t>value from customers to create profits and customer quality. </a:t>
            </a:r>
            <a:endParaRPr lang="en-GB" sz="2200" dirty="0" smtClean="0"/>
          </a:p>
          <a:p>
            <a:pPr marL="0" indent="0">
              <a:lnSpc>
                <a:spcPct val="160000"/>
              </a:lnSpc>
              <a:buNone/>
            </a:pPr>
            <a:r>
              <a:rPr lang="en-GB" sz="2200" dirty="0"/>
              <a:t>In the first </a:t>
            </a:r>
            <a:r>
              <a:rPr lang="en-GB" sz="2200" b="1" dirty="0"/>
              <a:t>four</a:t>
            </a:r>
            <a:r>
              <a:rPr lang="en-GB" sz="2200" dirty="0"/>
              <a:t> steps, we create value for customers and build customer relationships. In the last fifth step, we capture value from customers in return. </a:t>
            </a:r>
            <a:endParaRPr lang="en-IN" sz="2200" dirty="0"/>
          </a:p>
          <a:p>
            <a:pPr marL="0" indent="0">
              <a:buNone/>
            </a:pPr>
            <a:endParaRPr lang="en-IN" sz="2200" dirty="0"/>
          </a:p>
          <a:p>
            <a:endParaRPr lang="en-IN" sz="2200" dirty="0"/>
          </a:p>
        </p:txBody>
      </p:sp>
    </p:spTree>
    <p:extLst>
      <p:ext uri="{BB962C8B-B14F-4D97-AF65-F5344CB8AC3E}">
        <p14:creationId xmlns:p14="http://schemas.microsoft.com/office/powerpoint/2010/main" val="3513171801"/>
      </p:ext>
    </p:extLst>
  </p:cSld>
  <p:clrMapOvr>
    <a:masterClrMapping/>
  </p:clrMapOvr>
  <p:transition>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dirty="0" smtClean="0"/>
              <a:t>The </a:t>
            </a:r>
            <a:r>
              <a:rPr lang="en-IN" sz="2800" dirty="0"/>
              <a:t>selling concept holds that consumers and businesses, if left alone, won’t buy enough of the organization’s products. </a:t>
            </a:r>
            <a:endParaRPr lang="en-IN" sz="2800" dirty="0" smtClean="0"/>
          </a:p>
          <a:p>
            <a:pPr algn="just">
              <a:lnSpc>
                <a:spcPct val="150000"/>
              </a:lnSpc>
            </a:pPr>
            <a:r>
              <a:rPr lang="en-IN" sz="2800" dirty="0" smtClean="0"/>
              <a:t>It </a:t>
            </a:r>
            <a:r>
              <a:rPr lang="en-IN" sz="2800" dirty="0"/>
              <a:t>is practiced most aggressively with unsought goods—goods buyers don’t normally think of buying such as insurance and </a:t>
            </a:r>
            <a:r>
              <a:rPr lang="en-IN" sz="2800" dirty="0" smtClean="0"/>
              <a:t>encyclopaedia, when </a:t>
            </a:r>
            <a:r>
              <a:rPr lang="en-IN" sz="2800" dirty="0"/>
              <a:t>firms with overcapacity aim to sell what they make, rather than make what the market wants. Marketing based on hard selling is risky. </a:t>
            </a:r>
            <a:endParaRPr lang="en-IN" sz="2800" dirty="0" smtClean="0"/>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 </a:t>
            </a:r>
            <a:r>
              <a:rPr lang="en-IN" sz="3200" dirty="0" smtClean="0"/>
              <a:t>The Selling Concept </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251520" y="1412776"/>
            <a:ext cx="8784976" cy="5328592"/>
          </a:xfrm>
        </p:spPr>
        <p:txBody>
          <a:bodyPr>
            <a:normAutofit fontScale="92500" lnSpcReduction="10000"/>
          </a:bodyPr>
          <a:lstStyle/>
          <a:p>
            <a:pPr algn="just">
              <a:lnSpc>
                <a:spcPct val="150000"/>
              </a:lnSpc>
            </a:pPr>
            <a:r>
              <a:rPr lang="en-IN" sz="2800" dirty="0"/>
              <a:t>It assumes customers coaxed into buying a product not only won’t return or bad-mouth it or complain to consumer organizations but might even buy it again.</a:t>
            </a:r>
          </a:p>
          <a:p>
            <a:pPr algn="just">
              <a:lnSpc>
                <a:spcPct val="150000"/>
              </a:lnSpc>
            </a:pPr>
            <a:r>
              <a:rPr lang="en-US" sz="2800" dirty="0"/>
              <a:t>It also assumes that the company has made available a whole battery of effective selling and promotion tools to stimulate more buying.</a:t>
            </a:r>
            <a:endParaRPr lang="en-IN" sz="2800" dirty="0"/>
          </a:p>
          <a:p>
            <a:pPr algn="just">
              <a:lnSpc>
                <a:spcPct val="150000"/>
              </a:lnSpc>
            </a:pPr>
            <a:r>
              <a:rPr lang="en-US" sz="2800" dirty="0"/>
              <a:t>Most firms practice the selling concept when they have </a:t>
            </a:r>
            <a:r>
              <a:rPr lang="en-US" sz="2800" dirty="0">
                <a:solidFill>
                  <a:srgbClr val="FF0000"/>
                </a:solidFill>
              </a:rPr>
              <a:t>over capacity. </a:t>
            </a:r>
            <a:r>
              <a:rPr lang="en-US" sz="2800" dirty="0"/>
              <a:t>Their aim is to </a:t>
            </a:r>
            <a:r>
              <a:rPr lang="en-US" sz="2800" dirty="0">
                <a:solidFill>
                  <a:srgbClr val="FF0000"/>
                </a:solidFill>
              </a:rPr>
              <a:t>sell what they make rather than make what the market wants.</a:t>
            </a:r>
            <a:endParaRPr lang="en-IN" sz="2800" dirty="0">
              <a:solidFill>
                <a:srgbClr val="FF0000"/>
              </a:solidFill>
            </a:endParaRP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44393221"/>
      </p:ext>
    </p:extLst>
  </p:cSld>
  <p:clrMapOvr>
    <a:masterClrMapping/>
  </p:clrMapOvr>
  <p:transition>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2800" dirty="0" smtClean="0"/>
              <a:t>The </a:t>
            </a:r>
            <a:r>
              <a:rPr lang="en-IN" sz="2800" dirty="0"/>
              <a:t>marketing concept emerged in the </a:t>
            </a:r>
            <a:r>
              <a:rPr lang="en-IN" sz="2800" dirty="0" smtClean="0"/>
              <a:t>mid-1950s as </a:t>
            </a:r>
            <a:r>
              <a:rPr lang="en-IN" sz="2800" dirty="0"/>
              <a:t>a customer-</a:t>
            </a:r>
            <a:r>
              <a:rPr lang="en-IN" sz="2800" dirty="0" err="1"/>
              <a:t>centered</a:t>
            </a:r>
            <a:r>
              <a:rPr lang="en-IN" sz="2800" dirty="0"/>
              <a:t>, sense-and-respond philosophy. </a:t>
            </a:r>
            <a:endParaRPr lang="en-IN" sz="2800" dirty="0" smtClean="0"/>
          </a:p>
          <a:p>
            <a:pPr algn="just">
              <a:lnSpc>
                <a:spcPct val="150000"/>
              </a:lnSpc>
            </a:pPr>
            <a:r>
              <a:rPr lang="en-IN" sz="2800" dirty="0" smtClean="0"/>
              <a:t>The </a:t>
            </a:r>
            <a:r>
              <a:rPr lang="en-IN" sz="2800" dirty="0"/>
              <a:t>job is to find not the right customers for your products, but the right products for your customers. Dell doesn’t prepare a perfect computer for its target market. Rather, it provides product platforms on which each person customizes the features he or she desires in the computer. </a:t>
            </a:r>
            <a:endParaRPr lang="en-IN" sz="2800" dirty="0" smtClean="0"/>
          </a:p>
          <a:p>
            <a:pPr algn="just">
              <a:lnSpc>
                <a:spcPct val="150000"/>
              </a:lnSpc>
            </a:pPr>
            <a:r>
              <a:rPr lang="en-IN" sz="2800" dirty="0" smtClean="0"/>
              <a:t>The </a:t>
            </a:r>
            <a:r>
              <a:rPr lang="en-IN" sz="2800" dirty="0"/>
              <a:t>marketing concept holds that the </a:t>
            </a:r>
            <a:r>
              <a:rPr lang="en-IN" sz="2800" b="1" dirty="0"/>
              <a:t>key</a:t>
            </a:r>
            <a:r>
              <a:rPr lang="en-IN" sz="2800" dirty="0"/>
              <a:t> to achieving organizational goals is </a:t>
            </a:r>
            <a:r>
              <a:rPr lang="en-IN" sz="2800" b="1" dirty="0">
                <a:solidFill>
                  <a:srgbClr val="0D11B3"/>
                </a:solidFill>
              </a:rPr>
              <a:t>being more effective than competitors </a:t>
            </a:r>
            <a:r>
              <a:rPr lang="en-IN" sz="2800" dirty="0"/>
              <a:t>in creating, delivering, and communicating superior customer value to your target markets.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D. </a:t>
            </a:r>
            <a:r>
              <a:rPr lang="en-IN" sz="3200" dirty="0" smtClean="0"/>
              <a:t>The Marketing Concept </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41612425"/>
      </p:ext>
    </p:extLst>
  </p:cSld>
  <p:clrMapOvr>
    <a:masterClrMapping/>
  </p:clrMapOvr>
  <p:transition>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marL="0" indent="0" algn="just">
              <a:buNone/>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The marketing concept has been expressed in many colorful ways:</a:t>
            </a:r>
            <a:endParaRPr lang="en-IN" sz="2800" dirty="0">
              <a:latin typeface="Times New Roman" pitchFamily="18" charset="0"/>
              <a:cs typeface="Times New Roman" pitchFamily="18" charset="0"/>
            </a:endParaRPr>
          </a:p>
          <a:p>
            <a:pPr algn="just"/>
            <a:r>
              <a:rPr lang="en-US" sz="2800" dirty="0">
                <a:effectLst>
                  <a:outerShdw blurRad="50800" dist="38100" algn="tr" rotWithShape="0">
                    <a:prstClr val="black">
                      <a:alpha val="40000"/>
                    </a:prstClr>
                  </a:outerShdw>
                </a:effectLst>
                <a:latin typeface="Times New Roman" pitchFamily="18" charset="0"/>
                <a:cs typeface="Times New Roman" pitchFamily="18" charset="0"/>
              </a:rPr>
              <a:t>“ Meeting needs profitably</a:t>
            </a:r>
            <a:endParaRPr lang="en-IN" sz="2800" dirty="0">
              <a:latin typeface="Times New Roman" pitchFamily="18" charset="0"/>
              <a:cs typeface="Times New Roman" pitchFamily="18" charset="0"/>
            </a:endParaRPr>
          </a:p>
          <a:p>
            <a:pPr algn="just"/>
            <a:r>
              <a:rPr lang="en-US" sz="2800" dirty="0">
                <a:effectLst>
                  <a:outerShdw blurRad="50800" dist="38100" algn="tr" rotWithShape="0">
                    <a:prstClr val="black">
                      <a:alpha val="40000"/>
                    </a:prstClr>
                  </a:outerShdw>
                </a:effectLst>
                <a:latin typeface="Times New Roman" pitchFamily="18" charset="0"/>
                <a:cs typeface="Times New Roman" pitchFamily="18" charset="0"/>
              </a:rPr>
              <a:t>“Find wants and fill them</a:t>
            </a:r>
            <a:endParaRPr lang="en-IN" sz="2800" dirty="0">
              <a:latin typeface="Times New Roman" pitchFamily="18" charset="0"/>
              <a:cs typeface="Times New Roman" pitchFamily="18" charset="0"/>
            </a:endParaRPr>
          </a:p>
          <a:p>
            <a:pPr algn="just"/>
            <a:r>
              <a:rPr lang="en-US" sz="2800" dirty="0">
                <a:effectLst>
                  <a:outerShdw blurRad="50800" dist="38100" algn="tr" rotWithShape="0">
                    <a:prstClr val="black">
                      <a:alpha val="40000"/>
                    </a:prstClr>
                  </a:outerShdw>
                </a:effectLst>
                <a:latin typeface="Times New Roman" pitchFamily="18" charset="0"/>
                <a:cs typeface="Times New Roman" pitchFamily="18" charset="0"/>
              </a:rPr>
              <a:t>“Love the customers, not the product etc</a:t>
            </a:r>
            <a:r>
              <a:rPr lang="en-US" sz="2800" dirty="0" smtClean="0">
                <a:effectLst>
                  <a:outerShdw blurRad="50800" dist="38100" algn="tr" rotWithShape="0">
                    <a:prstClr val="black">
                      <a:alpha val="40000"/>
                    </a:prstClr>
                  </a:outerShdw>
                </a:effectLst>
                <a:latin typeface="Times New Roman" pitchFamily="18" charset="0"/>
                <a:cs typeface="Times New Roman" pitchFamily="18" charset="0"/>
              </a:rPr>
              <a:t>.</a:t>
            </a:r>
            <a:endParaRPr lang="en-IN" sz="2800" dirty="0">
              <a:latin typeface="Times New Roman" pitchFamily="18" charset="0"/>
              <a:cs typeface="Times New Roman" pitchFamily="18" charset="0"/>
            </a:endParaRPr>
          </a:p>
          <a:p>
            <a:pPr marL="0" indent="0" algn="just">
              <a:buNone/>
            </a:pPr>
            <a:r>
              <a:rPr lang="en-US" sz="2800" dirty="0">
                <a:effectLst>
                  <a:outerShdw blurRad="50800" dist="38100" algn="tr" rotWithShape="0">
                    <a:prstClr val="black">
                      <a:alpha val="40000"/>
                    </a:prstClr>
                  </a:outerShdw>
                </a:effectLst>
                <a:latin typeface="Times New Roman" pitchFamily="18" charset="0"/>
                <a:cs typeface="Times New Roman" pitchFamily="18" charset="0"/>
              </a:rPr>
              <a:t>The marketing concept rests on four pillars: target market, customer needs, integrated marketing, and profitability. The marketing concept takes an outside –in perspective. </a:t>
            </a:r>
            <a:endParaRPr lang="en-IN" sz="2800" dirty="0">
              <a:latin typeface="Times New Roman" pitchFamily="18" charset="0"/>
              <a:cs typeface="Times New Roman" pitchFamily="18" charset="0"/>
            </a:endParaRP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9851490"/>
      </p:ext>
    </p:extLst>
  </p:cSld>
  <p:clrMapOvr>
    <a:masterClrMapping/>
  </p:clrMapOvr>
  <p:transition>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graphicFrame>
        <p:nvGraphicFramePr>
          <p:cNvPr id="2" name="Content Placeholder 1"/>
          <p:cNvGraphicFramePr>
            <a:graphicFrameLocks noGrp="1"/>
          </p:cNvGraphicFramePr>
          <p:nvPr>
            <p:ph sz="quarter" idx="1"/>
            <p:extLst>
              <p:ext uri="{D42A27DB-BD31-4B8C-83A1-F6EECF244321}">
                <p14:modId xmlns:p14="http://schemas.microsoft.com/office/powerpoint/2010/main" val="3072201143"/>
              </p:ext>
            </p:extLst>
          </p:nvPr>
        </p:nvGraphicFramePr>
        <p:xfrm>
          <a:off x="179389" y="1412875"/>
          <a:ext cx="8641085" cy="3840261"/>
        </p:xfrm>
        <a:graphic>
          <a:graphicData uri="http://schemas.openxmlformats.org/drawingml/2006/table">
            <a:tbl>
              <a:tblPr firstRow="1" bandRow="1">
                <a:tableStyleId>{5C22544A-7EE6-4342-B048-85BDC9FD1C3A}</a:tableStyleId>
              </a:tblPr>
              <a:tblGrid>
                <a:gridCol w="1440283">
                  <a:extLst>
                    <a:ext uri="{9D8B030D-6E8A-4147-A177-3AD203B41FA5}">
                      <a16:colId xmlns:a16="http://schemas.microsoft.com/office/drawing/2014/main" xmlns="" val="20000"/>
                    </a:ext>
                  </a:extLst>
                </a:gridCol>
                <a:gridCol w="1512168">
                  <a:extLst>
                    <a:ext uri="{9D8B030D-6E8A-4147-A177-3AD203B41FA5}">
                      <a16:colId xmlns:a16="http://schemas.microsoft.com/office/drawing/2014/main" xmlns="" val="20001"/>
                    </a:ext>
                  </a:extLst>
                </a:gridCol>
                <a:gridCol w="2016224">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2016226">
                  <a:extLst>
                    <a:ext uri="{9D8B030D-6E8A-4147-A177-3AD203B41FA5}">
                      <a16:colId xmlns:a16="http://schemas.microsoft.com/office/drawing/2014/main" xmlns="" val="20004"/>
                    </a:ext>
                  </a:extLst>
                </a:gridCol>
              </a:tblGrid>
              <a:tr h="863997">
                <a:tc>
                  <a:txBody>
                    <a:bodyPr/>
                    <a:lstStyle/>
                    <a:p>
                      <a:endParaRPr lang="en-IN" b="1" dirty="0"/>
                    </a:p>
                  </a:txBody>
                  <a:tcPr/>
                </a:tc>
                <a:tc>
                  <a:txBody>
                    <a:bodyPr/>
                    <a:lstStyle/>
                    <a:p>
                      <a:r>
                        <a:rPr lang="en-IN" b="1" dirty="0" smtClean="0"/>
                        <a:t>Starting </a:t>
                      </a:r>
                      <a:endParaRPr lang="en-IN" b="1" dirty="0"/>
                    </a:p>
                  </a:txBody>
                  <a:tcPr/>
                </a:tc>
                <a:tc>
                  <a:txBody>
                    <a:bodyPr/>
                    <a:lstStyle/>
                    <a:p>
                      <a:r>
                        <a:rPr lang="en-IN" b="1" dirty="0" smtClean="0"/>
                        <a:t>Focus </a:t>
                      </a:r>
                      <a:endParaRPr lang="en-IN" b="1" dirty="0"/>
                    </a:p>
                  </a:txBody>
                  <a:tcPr/>
                </a:tc>
                <a:tc>
                  <a:txBody>
                    <a:bodyPr/>
                    <a:lstStyle/>
                    <a:p>
                      <a:r>
                        <a:rPr lang="en-IN" b="1" dirty="0" smtClean="0"/>
                        <a:t>Means </a:t>
                      </a:r>
                      <a:endParaRPr lang="en-IN" b="1" dirty="0"/>
                    </a:p>
                  </a:txBody>
                  <a:tcPr/>
                </a:tc>
                <a:tc>
                  <a:txBody>
                    <a:bodyPr/>
                    <a:lstStyle/>
                    <a:p>
                      <a:r>
                        <a:rPr lang="en-IN" b="1" dirty="0" smtClean="0"/>
                        <a:t>End </a:t>
                      </a:r>
                      <a:endParaRPr lang="en-IN" b="1" dirty="0"/>
                    </a:p>
                  </a:txBody>
                  <a:tcPr/>
                </a:tc>
                <a:extLst>
                  <a:ext uri="{0D108BD9-81ED-4DB2-BD59-A6C34878D82A}">
                    <a16:rowId xmlns:a16="http://schemas.microsoft.com/office/drawing/2014/main" xmlns="" val="10000"/>
                  </a:ext>
                </a:extLst>
              </a:tr>
              <a:tr h="1488132">
                <a:tc>
                  <a:txBody>
                    <a:bodyPr/>
                    <a:lstStyle/>
                    <a:p>
                      <a:r>
                        <a:rPr lang="en-IN" b="1" dirty="0" smtClean="0"/>
                        <a:t>Selling </a:t>
                      </a:r>
                      <a:endParaRPr lang="en-IN" b="1" dirty="0"/>
                    </a:p>
                  </a:txBody>
                  <a:tcPr/>
                </a:tc>
                <a:tc>
                  <a:txBody>
                    <a:bodyPr/>
                    <a:lstStyle/>
                    <a:p>
                      <a:r>
                        <a:rPr lang="en-IN" b="1" dirty="0" smtClean="0"/>
                        <a:t>Factory </a:t>
                      </a:r>
                      <a:endParaRPr lang="en-IN" b="1" dirty="0"/>
                    </a:p>
                  </a:txBody>
                  <a:tcPr/>
                </a:tc>
                <a:tc>
                  <a:txBody>
                    <a:bodyPr/>
                    <a:lstStyle/>
                    <a:p>
                      <a:r>
                        <a:rPr lang="en-IN" b="1" dirty="0" smtClean="0"/>
                        <a:t>Existing </a:t>
                      </a:r>
                      <a:r>
                        <a:rPr lang="en-IN" b="1" dirty="0" err="1" smtClean="0"/>
                        <a:t>pdt</a:t>
                      </a:r>
                      <a:endParaRPr lang="en-IN" b="1" dirty="0"/>
                    </a:p>
                  </a:txBody>
                  <a:tcPr/>
                </a:tc>
                <a:tc>
                  <a:txBody>
                    <a:bodyPr/>
                    <a:lstStyle/>
                    <a:p>
                      <a:r>
                        <a:rPr lang="en-IN" b="1" dirty="0" smtClean="0"/>
                        <a:t>Selling and promoting</a:t>
                      </a:r>
                      <a:endParaRPr lang="en-IN" b="1" dirty="0"/>
                    </a:p>
                  </a:txBody>
                  <a:tcPr/>
                </a:tc>
                <a:tc>
                  <a:txBody>
                    <a:bodyPr/>
                    <a:lstStyle/>
                    <a:p>
                      <a:r>
                        <a:rPr lang="en-IN" b="1" dirty="0" smtClean="0"/>
                        <a:t>Profit through sales volume</a:t>
                      </a:r>
                      <a:endParaRPr lang="en-IN" b="1" dirty="0"/>
                    </a:p>
                  </a:txBody>
                  <a:tcPr/>
                </a:tc>
                <a:extLst>
                  <a:ext uri="{0D108BD9-81ED-4DB2-BD59-A6C34878D82A}">
                    <a16:rowId xmlns:a16="http://schemas.microsoft.com/office/drawing/2014/main" xmlns="" val="10001"/>
                  </a:ext>
                </a:extLst>
              </a:tr>
              <a:tr h="1488132">
                <a:tc>
                  <a:txBody>
                    <a:bodyPr/>
                    <a:lstStyle/>
                    <a:p>
                      <a:r>
                        <a:rPr lang="en-IN" b="1" dirty="0" smtClean="0"/>
                        <a:t>Marketing </a:t>
                      </a:r>
                      <a:endParaRPr lang="en-IN" b="1" dirty="0"/>
                    </a:p>
                  </a:txBody>
                  <a:tcPr/>
                </a:tc>
                <a:tc>
                  <a:txBody>
                    <a:bodyPr/>
                    <a:lstStyle/>
                    <a:p>
                      <a:r>
                        <a:rPr lang="en-IN" b="1" dirty="0" smtClean="0"/>
                        <a:t>Market </a:t>
                      </a:r>
                      <a:endParaRPr lang="en-IN" b="1" dirty="0"/>
                    </a:p>
                  </a:txBody>
                  <a:tcPr/>
                </a:tc>
                <a:tc>
                  <a:txBody>
                    <a:bodyPr/>
                    <a:lstStyle/>
                    <a:p>
                      <a:r>
                        <a:rPr lang="en-IN" b="1" dirty="0" smtClean="0"/>
                        <a:t>Customer needs</a:t>
                      </a:r>
                      <a:endParaRPr lang="en-IN" b="1" dirty="0"/>
                    </a:p>
                  </a:txBody>
                  <a:tcPr/>
                </a:tc>
                <a:tc>
                  <a:txBody>
                    <a:bodyPr/>
                    <a:lstStyle/>
                    <a:p>
                      <a:r>
                        <a:rPr lang="en-IN" b="1" dirty="0" smtClean="0"/>
                        <a:t>Integrated</a:t>
                      </a:r>
                      <a:r>
                        <a:rPr lang="en-IN" b="1" baseline="0" dirty="0" smtClean="0"/>
                        <a:t> marketing</a:t>
                      </a:r>
                      <a:endParaRPr lang="en-IN" b="1" dirty="0"/>
                    </a:p>
                  </a:txBody>
                  <a:tcPr/>
                </a:tc>
                <a:tc>
                  <a:txBody>
                    <a:bodyPr/>
                    <a:lstStyle/>
                    <a:p>
                      <a:r>
                        <a:rPr lang="en-IN" b="1" dirty="0" smtClean="0"/>
                        <a:t>Profits through satisfying customers need</a:t>
                      </a:r>
                      <a:endParaRPr lang="en-IN" b="1" dirty="0"/>
                    </a:p>
                  </a:txBody>
                  <a:tcPr/>
                </a:tc>
                <a:extLst>
                  <a:ext uri="{0D108BD9-81ED-4DB2-BD59-A6C34878D82A}">
                    <a16:rowId xmlns:a16="http://schemas.microsoft.com/office/drawing/2014/main" xmlns="" val="10002"/>
                  </a:ext>
                </a:extLst>
              </a:tr>
            </a:tbl>
          </a:graphicData>
        </a:graphic>
      </p:graphicFrame>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Comparison b/n M &amp; S Concept  </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3037134"/>
      </p:ext>
    </p:extLst>
  </p:cSld>
  <p:clrMapOvr>
    <a:masterClrMapping/>
  </p:clrMapOvr>
  <p:transition>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US" sz="2800" dirty="0" smtClean="0">
                <a:effectLst>
                  <a:outerShdw blurRad="50800" dist="38100" algn="tr" rotWithShape="0">
                    <a:prstClr val="black">
                      <a:alpha val="40000"/>
                    </a:prstClr>
                  </a:outerShdw>
                </a:effectLst>
              </a:rPr>
              <a:t>The </a:t>
            </a:r>
            <a:r>
              <a:rPr lang="en-US" sz="2800" dirty="0">
                <a:effectLst>
                  <a:outerShdw blurRad="50800" dist="38100" algn="tr" rotWithShape="0">
                    <a:prstClr val="black">
                      <a:alpha val="40000"/>
                    </a:prstClr>
                  </a:outerShdw>
                </a:effectLst>
              </a:rPr>
              <a:t>societal marketing concept holds that the organization should determine the needs, wants and interests of target markets. It should then deliver the desired satisfactions more effectively and efficiently than competitors in a way that maintains or improves the </a:t>
            </a:r>
            <a:r>
              <a:rPr lang="en-US" sz="2800" b="1" dirty="0">
                <a:solidFill>
                  <a:srgbClr val="0D11B3"/>
                </a:solidFill>
                <a:effectLst>
                  <a:outerShdw blurRad="50800" dist="38100" algn="tr" rotWithShape="0">
                    <a:prstClr val="black">
                      <a:alpha val="40000"/>
                    </a:prstClr>
                  </a:outerShdw>
                </a:effectLst>
              </a:rPr>
              <a:t>consumers and the society’s well-being</a:t>
            </a:r>
            <a:r>
              <a:rPr lang="en-US" sz="2800" dirty="0">
                <a:effectLst>
                  <a:outerShdw blurRad="50800" dist="38100" algn="tr" rotWithShape="0">
                    <a:prstClr val="black">
                      <a:alpha val="40000"/>
                    </a:prstClr>
                  </a:outerShdw>
                </a:effectLst>
              </a:rPr>
              <a:t>.</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E. </a:t>
            </a:r>
            <a:r>
              <a:rPr lang="en-US" sz="3200" b="1" dirty="0" smtClean="0">
                <a:effectLst>
                  <a:outerShdw blurRad="50800" dist="38100" algn="tr" rotWithShape="0">
                    <a:prstClr val="black">
                      <a:alpha val="40000"/>
                    </a:prstClr>
                  </a:outerShdw>
                </a:effectLst>
              </a:rPr>
              <a:t>The Societal Marketing Concept</a:t>
            </a:r>
            <a:r>
              <a:rPr lang="en-US" sz="3200" dirty="0" smtClean="0">
                <a:effectLst>
                  <a:outerShdw blurRad="50800" dist="38100" algn="tr" rotWithShape="0">
                    <a:prstClr val="black">
                      <a:alpha val="40000"/>
                    </a:prstClr>
                  </a:outerShdw>
                </a:effectLst>
              </a:rPr>
              <a:t> </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9851490"/>
      </p:ext>
    </p:extLst>
  </p:cSld>
  <p:clrMapOvr>
    <a:masterClrMapping/>
  </p:clrMapOvr>
  <p:transition>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
        <p:nvSpPr>
          <p:cNvPr id="2" name="Isosceles Triangle 1"/>
          <p:cNvSpPr/>
          <p:nvPr/>
        </p:nvSpPr>
        <p:spPr>
          <a:xfrm>
            <a:off x="2411760" y="2636912"/>
            <a:ext cx="3816424" cy="24122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Societal marketing </a:t>
            </a:r>
            <a:endParaRPr lang="en-IN" dirty="0"/>
          </a:p>
        </p:txBody>
      </p:sp>
      <p:sp>
        <p:nvSpPr>
          <p:cNvPr id="5" name="Round Same Side Corner Rectangle 4"/>
          <p:cNvSpPr/>
          <p:nvPr/>
        </p:nvSpPr>
        <p:spPr>
          <a:xfrm>
            <a:off x="539552" y="4725144"/>
            <a:ext cx="1872208" cy="1152128"/>
          </a:xfrm>
          <a:prstGeom prst="round2Same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effectLst>
                  <a:outerShdw blurRad="50800" dist="38100" algn="tr" rotWithShape="0">
                    <a:prstClr val="black">
                      <a:alpha val="40000"/>
                    </a:prstClr>
                  </a:outerShdw>
                </a:effectLst>
              </a:rPr>
              <a:t> Consumers                 Marketing</a:t>
            </a:r>
            <a:endParaRPr lang="en-IN" dirty="0"/>
          </a:p>
          <a:p>
            <a:r>
              <a:rPr lang="en-US" dirty="0">
                <a:effectLst>
                  <a:outerShdw blurRad="50800" dist="38100" algn="tr" rotWithShape="0">
                    <a:prstClr val="black">
                      <a:alpha val="40000"/>
                    </a:prstClr>
                  </a:outerShdw>
                </a:effectLst>
              </a:rPr>
              <a:t>      (Wants satisfaction) </a:t>
            </a:r>
            <a:endParaRPr lang="en-IN" dirty="0"/>
          </a:p>
        </p:txBody>
      </p:sp>
      <p:sp>
        <p:nvSpPr>
          <p:cNvPr id="7" name="Round Same Side Corner Rectangle 6"/>
          <p:cNvSpPr/>
          <p:nvPr/>
        </p:nvSpPr>
        <p:spPr>
          <a:xfrm>
            <a:off x="2195736" y="1916832"/>
            <a:ext cx="4032448" cy="720080"/>
          </a:xfrm>
          <a:prstGeom prst="round2Same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effectLst>
                  <a:outerShdw blurRad="50800" dist="38100" algn="tr" rotWithShape="0">
                    <a:prstClr val="black">
                      <a:alpha val="40000"/>
                    </a:prstClr>
                  </a:outerShdw>
                </a:effectLst>
              </a:rPr>
              <a:t>Society   </a:t>
            </a:r>
            <a:r>
              <a:rPr lang="en-US" dirty="0">
                <a:effectLst>
                  <a:outerShdw blurRad="50800" dist="38100" algn="tr" rotWithShape="0">
                    <a:prstClr val="black">
                      <a:alpha val="40000"/>
                    </a:prstClr>
                  </a:outerShdw>
                </a:effectLst>
              </a:rPr>
              <a:t>(Human welfare)</a:t>
            </a:r>
            <a:endParaRPr lang="en-IN" dirty="0"/>
          </a:p>
          <a:p>
            <a:pPr algn="ctr"/>
            <a:endParaRPr lang="en-IN" dirty="0"/>
          </a:p>
        </p:txBody>
      </p:sp>
      <p:sp>
        <p:nvSpPr>
          <p:cNvPr id="8" name="Round Same Side Corner Rectangle 7"/>
          <p:cNvSpPr/>
          <p:nvPr/>
        </p:nvSpPr>
        <p:spPr>
          <a:xfrm>
            <a:off x="6203464" y="4365104"/>
            <a:ext cx="1872208" cy="1368152"/>
          </a:xfrm>
          <a:prstGeom prst="round2Same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effectLst>
                  <a:outerShdw blurRad="50800" dist="38100" algn="tr" rotWithShape="0">
                    <a:prstClr val="black">
                      <a:alpha val="40000"/>
                    </a:prstClr>
                  </a:outerShdw>
                </a:effectLst>
              </a:rPr>
              <a:t>Company</a:t>
            </a:r>
            <a:endParaRPr lang="en-IN" dirty="0"/>
          </a:p>
          <a:p>
            <a:r>
              <a:rPr lang="en-US" dirty="0">
                <a:effectLst>
                  <a:outerShdw blurRad="50800" dist="38100" algn="tr" rotWithShape="0">
                    <a:prstClr val="black">
                      <a:alpha val="40000"/>
                    </a:prstClr>
                  </a:outerShdw>
                </a:effectLst>
              </a:rPr>
              <a:t>                                                                             (profits</a:t>
            </a:r>
            <a:r>
              <a:rPr lang="en-US" dirty="0" smtClean="0">
                <a:effectLst>
                  <a:outerShdw blurRad="50800" dist="38100" algn="tr" rotWithShape="0">
                    <a:prstClr val="black">
                      <a:alpha val="40000"/>
                    </a:prstClr>
                  </a:outerShdw>
                </a:effectLst>
              </a:rPr>
              <a:t>)</a:t>
            </a:r>
            <a:endParaRPr lang="en-IN" dirty="0"/>
          </a:p>
        </p:txBody>
      </p:sp>
    </p:spTree>
    <p:extLst>
      <p:ext uri="{BB962C8B-B14F-4D97-AF65-F5344CB8AC3E}">
        <p14:creationId xmlns:p14="http://schemas.microsoft.com/office/powerpoint/2010/main" val="3479851490"/>
      </p:ext>
    </p:extLst>
  </p:cSld>
  <p:clrMapOvr>
    <a:masterClrMapping/>
  </p:clrMapOvr>
  <p:transition>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20000"/>
          </a:bodyPr>
          <a:lstStyle/>
          <a:p>
            <a:pPr algn="just">
              <a:lnSpc>
                <a:spcPct val="150000"/>
              </a:lnSpc>
            </a:pPr>
            <a:r>
              <a:rPr lang="en-IN" sz="2800" dirty="0" smtClean="0"/>
              <a:t>Without </a:t>
            </a:r>
            <a:r>
              <a:rPr lang="en-IN" sz="2800" dirty="0"/>
              <a:t>question, the trends and forces that have defined the first decade of the </a:t>
            </a:r>
            <a:r>
              <a:rPr lang="en-IN" sz="2800" dirty="0" smtClean="0"/>
              <a:t>21</a:t>
            </a:r>
            <a:r>
              <a:rPr lang="en-IN" sz="2800" baseline="30000" dirty="0" smtClean="0"/>
              <a:t>st</a:t>
            </a:r>
            <a:r>
              <a:rPr lang="en-IN" sz="2800" dirty="0" smtClean="0"/>
              <a:t>  </a:t>
            </a:r>
            <a:r>
              <a:rPr lang="en-IN" sz="2800" dirty="0"/>
              <a:t>century are leading business firms to a new set of beliefs and practices. </a:t>
            </a:r>
            <a:endParaRPr lang="en-IN" sz="2800" dirty="0" smtClean="0"/>
          </a:p>
          <a:p>
            <a:pPr algn="just">
              <a:lnSpc>
                <a:spcPct val="150000"/>
              </a:lnSpc>
            </a:pPr>
            <a:r>
              <a:rPr lang="en-IN" sz="2800" dirty="0" smtClean="0"/>
              <a:t>The </a:t>
            </a:r>
            <a:r>
              <a:rPr lang="en-IN" sz="2800" dirty="0"/>
              <a:t>holistic marketing concept is based on the development, design, and implementation of marketing programs, processes, and activities that recognize their </a:t>
            </a:r>
            <a:r>
              <a:rPr lang="en-IN" sz="2800" b="1" dirty="0">
                <a:solidFill>
                  <a:srgbClr val="0D11B3"/>
                </a:solidFill>
              </a:rPr>
              <a:t>breadth and interdependencies</a:t>
            </a:r>
            <a:r>
              <a:rPr lang="en-IN" sz="2800" b="1" dirty="0" smtClean="0">
                <a:solidFill>
                  <a:srgbClr val="0D11B3"/>
                </a:solidFill>
              </a:rPr>
              <a:t>.</a:t>
            </a:r>
          </a:p>
          <a:p>
            <a:pPr algn="just">
              <a:lnSpc>
                <a:spcPct val="150000"/>
              </a:lnSpc>
            </a:pPr>
            <a:r>
              <a:rPr lang="en-IN" sz="2800" b="1" dirty="0" smtClean="0">
                <a:solidFill>
                  <a:srgbClr val="0D11B3"/>
                </a:solidFill>
              </a:rPr>
              <a:t> </a:t>
            </a:r>
            <a:r>
              <a:rPr lang="en-IN" sz="2800" dirty="0"/>
              <a:t>Holistic marketing acknowledges that everything matters in marketing—and that a broad, integrated perspective is often necessary.</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t>F. The Holistic Marketing Concept</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9851490"/>
      </p:ext>
    </p:extLst>
  </p:cSld>
  <p:clrMapOvr>
    <a:masterClrMapping/>
  </p:clrMapOvr>
  <p:transition>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dirty="0"/>
              <a:t>Holistic marketing thus recognizes and reconciles the scope and complexities of marketing activities. </a:t>
            </a:r>
            <a:endParaRPr lang="en-IN" sz="2800" dirty="0" smtClean="0"/>
          </a:p>
          <a:p>
            <a:pPr algn="just">
              <a:lnSpc>
                <a:spcPct val="150000"/>
              </a:lnSpc>
            </a:pPr>
            <a:r>
              <a:rPr lang="en-IN" sz="2800" dirty="0" smtClean="0"/>
              <a:t>The </a:t>
            </a:r>
            <a:r>
              <a:rPr lang="en-IN" sz="2800" dirty="0"/>
              <a:t>following figure provides a schematic overview of four broad components characterizing holistic marketing: relationship marketing, integrated marketing, internal marketing, and performance marketing. </a:t>
            </a:r>
            <a:r>
              <a:rPr lang="en-IN" sz="2800" dirty="0" smtClean="0"/>
              <a:t>Successful </a:t>
            </a:r>
            <a:r>
              <a:rPr lang="en-IN" sz="2800" dirty="0"/>
              <a:t>companies keep their marketing changing with the changes in their marketplace—and market </a:t>
            </a:r>
            <a:r>
              <a:rPr lang="en-IN" sz="2800" dirty="0" smtClean="0"/>
              <a:t>space.</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79851490"/>
      </p:ext>
    </p:extLst>
  </p:cSld>
  <p:clrMapOvr>
    <a:masterClrMapping/>
  </p:clrMapOvr>
  <p:transition>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2400" b="1" dirty="0">
                <a:solidFill>
                  <a:srgbClr val="0D11B3"/>
                </a:solidFill>
              </a:rPr>
              <a:t>Fig. Holistic Marketing Dimensions</a:t>
            </a:r>
            <a:endParaRPr lang="en-IN" sz="2400" b="1" dirty="0">
              <a:solidFill>
                <a:srgbClr val="0D11B3"/>
              </a:solidFill>
              <a:latin typeface="Times New Roman" pitchFamily="18" charset="0"/>
              <a:cs typeface="Times New Roman" pitchFamily="18" charset="0"/>
            </a:endParaRPr>
          </a:p>
        </p:txBody>
      </p:sp>
      <p:sp>
        <p:nvSpPr>
          <p:cNvPr id="2" name="Oval 1"/>
          <p:cNvSpPr/>
          <p:nvPr/>
        </p:nvSpPr>
        <p:spPr>
          <a:xfrm>
            <a:off x="3419872" y="3356992"/>
            <a:ext cx="1872208"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Holistic Marketing</a:t>
            </a:r>
            <a:endParaRPr lang="en-IN" dirty="0"/>
          </a:p>
        </p:txBody>
      </p:sp>
      <p:sp>
        <p:nvSpPr>
          <p:cNvPr id="5" name="Rounded Rectangle 4"/>
          <p:cNvSpPr/>
          <p:nvPr/>
        </p:nvSpPr>
        <p:spPr>
          <a:xfrm>
            <a:off x="395536" y="1484784"/>
            <a:ext cx="2376264" cy="21962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t>Internal marketing</a:t>
            </a:r>
          </a:p>
          <a:p>
            <a:pPr marL="285750" lvl="0" indent="-285750">
              <a:buFont typeface="Arial" pitchFamily="34" charset="0"/>
              <a:buChar char="•"/>
            </a:pPr>
            <a:r>
              <a:rPr lang="en-IN" dirty="0"/>
              <a:t>Marketing department</a:t>
            </a:r>
          </a:p>
          <a:p>
            <a:pPr marL="285750" lvl="0" indent="-285750">
              <a:buFont typeface="Arial" pitchFamily="34" charset="0"/>
              <a:buChar char="•"/>
            </a:pPr>
            <a:r>
              <a:rPr lang="en-IN" dirty="0"/>
              <a:t>Senior management</a:t>
            </a:r>
          </a:p>
          <a:p>
            <a:pPr marL="285750" indent="-285750">
              <a:buFont typeface="Arial" pitchFamily="34" charset="0"/>
              <a:buChar char="•"/>
            </a:pPr>
            <a:r>
              <a:rPr lang="en-IN" dirty="0"/>
              <a:t>Other </a:t>
            </a:r>
          </a:p>
        </p:txBody>
      </p:sp>
      <p:sp>
        <p:nvSpPr>
          <p:cNvPr id="7" name="Rounded Rectangle 6"/>
          <p:cNvSpPr/>
          <p:nvPr/>
        </p:nvSpPr>
        <p:spPr>
          <a:xfrm>
            <a:off x="6084168" y="4437112"/>
            <a:ext cx="2304256" cy="2304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t>Relationship marketing</a:t>
            </a:r>
          </a:p>
          <a:p>
            <a:pPr marL="285750" lvl="0" indent="-285750">
              <a:buFont typeface="Arial" pitchFamily="34" charset="0"/>
              <a:buChar char="•"/>
            </a:pPr>
            <a:r>
              <a:rPr lang="en-IN" dirty="0"/>
              <a:t>Customers </a:t>
            </a:r>
          </a:p>
          <a:p>
            <a:pPr marL="285750" lvl="0" indent="-285750">
              <a:buFont typeface="Arial" pitchFamily="34" charset="0"/>
              <a:buChar char="•"/>
            </a:pPr>
            <a:r>
              <a:rPr lang="en-IN" dirty="0"/>
              <a:t>Channel</a:t>
            </a:r>
          </a:p>
          <a:p>
            <a:pPr marL="285750" indent="-285750">
              <a:buFont typeface="Arial" pitchFamily="34" charset="0"/>
              <a:buChar char="•"/>
            </a:pPr>
            <a:r>
              <a:rPr lang="en-IN" dirty="0"/>
              <a:t>Partners </a:t>
            </a:r>
          </a:p>
        </p:txBody>
      </p:sp>
      <p:sp>
        <p:nvSpPr>
          <p:cNvPr id="8" name="Rounded Rectangle 7"/>
          <p:cNvSpPr/>
          <p:nvPr/>
        </p:nvSpPr>
        <p:spPr>
          <a:xfrm>
            <a:off x="395536" y="4221088"/>
            <a:ext cx="2376264" cy="26369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t>Performance marketing</a:t>
            </a:r>
          </a:p>
          <a:p>
            <a:pPr marL="285750" lvl="0" indent="-285750">
              <a:buFont typeface="Arial" pitchFamily="34" charset="0"/>
              <a:buChar char="•"/>
            </a:pPr>
            <a:r>
              <a:rPr lang="en-IN" dirty="0"/>
              <a:t>Sales revenue</a:t>
            </a:r>
          </a:p>
          <a:p>
            <a:pPr marL="285750" lvl="0" indent="-285750">
              <a:buFont typeface="Arial" pitchFamily="34" charset="0"/>
              <a:buChar char="•"/>
            </a:pPr>
            <a:r>
              <a:rPr lang="en-IN" dirty="0"/>
              <a:t>Brand &amp; customer Equity</a:t>
            </a:r>
          </a:p>
          <a:p>
            <a:pPr marL="285750" lvl="0" indent="-285750">
              <a:buFont typeface="Arial" pitchFamily="34" charset="0"/>
              <a:buChar char="•"/>
            </a:pPr>
            <a:r>
              <a:rPr lang="en-IN" dirty="0"/>
              <a:t>Ethics</a:t>
            </a:r>
          </a:p>
          <a:p>
            <a:pPr marL="285750" lvl="0" indent="-285750">
              <a:buFont typeface="Arial" pitchFamily="34" charset="0"/>
              <a:buChar char="•"/>
            </a:pPr>
            <a:r>
              <a:rPr lang="en-IN" dirty="0"/>
              <a:t>Environment</a:t>
            </a:r>
          </a:p>
          <a:p>
            <a:pPr marL="285750" lvl="0" indent="-285750">
              <a:buFont typeface="Arial" pitchFamily="34" charset="0"/>
              <a:buChar char="•"/>
            </a:pPr>
            <a:r>
              <a:rPr lang="en-IN" dirty="0"/>
              <a:t>Legal community</a:t>
            </a:r>
          </a:p>
          <a:p>
            <a:pPr algn="ctr"/>
            <a:endParaRPr lang="en-IN" dirty="0"/>
          </a:p>
        </p:txBody>
      </p:sp>
      <p:sp>
        <p:nvSpPr>
          <p:cNvPr id="9" name="Rounded Rectangle 8"/>
          <p:cNvSpPr/>
          <p:nvPr/>
        </p:nvSpPr>
        <p:spPr>
          <a:xfrm>
            <a:off x="5940152" y="1484784"/>
            <a:ext cx="2448272" cy="21962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t>Integrated marketing</a:t>
            </a:r>
          </a:p>
          <a:p>
            <a:pPr marL="285750" lvl="0" indent="-285750">
              <a:buFont typeface="Arial" pitchFamily="34" charset="0"/>
              <a:buChar char="•"/>
            </a:pPr>
            <a:r>
              <a:rPr lang="en-IN" dirty="0"/>
              <a:t>Product &amp; services</a:t>
            </a:r>
          </a:p>
          <a:p>
            <a:pPr marL="285750" lvl="0" indent="-285750">
              <a:buFont typeface="Arial" pitchFamily="34" charset="0"/>
              <a:buChar char="•"/>
            </a:pPr>
            <a:r>
              <a:rPr lang="en-IN" dirty="0"/>
              <a:t>Communications </a:t>
            </a:r>
          </a:p>
          <a:p>
            <a:pPr marL="285750" indent="-285750">
              <a:buFont typeface="Arial" pitchFamily="34" charset="0"/>
              <a:buChar char="•"/>
            </a:pPr>
            <a:r>
              <a:rPr lang="en-IN" dirty="0"/>
              <a:t>Channels </a:t>
            </a:r>
          </a:p>
        </p:txBody>
      </p:sp>
      <p:sp>
        <p:nvSpPr>
          <p:cNvPr id="10" name="Left-Right Arrow 9"/>
          <p:cNvSpPr/>
          <p:nvPr/>
        </p:nvSpPr>
        <p:spPr>
          <a:xfrm rot="1644427">
            <a:off x="2605918" y="3118730"/>
            <a:ext cx="1253200" cy="4138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Left-Right Arrow 10"/>
          <p:cNvSpPr/>
          <p:nvPr/>
        </p:nvSpPr>
        <p:spPr>
          <a:xfrm rot="19660165">
            <a:off x="4729915" y="2955394"/>
            <a:ext cx="1345885" cy="4138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Left-Right Arrow 11"/>
          <p:cNvSpPr/>
          <p:nvPr/>
        </p:nvSpPr>
        <p:spPr>
          <a:xfrm rot="19267823">
            <a:off x="2612030" y="4860501"/>
            <a:ext cx="1253200" cy="4138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Left-Right Arrow 12"/>
          <p:cNvSpPr/>
          <p:nvPr/>
        </p:nvSpPr>
        <p:spPr>
          <a:xfrm rot="1644427">
            <a:off x="5028964" y="4553671"/>
            <a:ext cx="1253200" cy="41383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479851490"/>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marL="514350" indent="-514350" algn="ctr">
              <a:lnSpc>
                <a:spcPct val="150000"/>
              </a:lnSpc>
              <a:buNone/>
            </a:pPr>
            <a:r>
              <a:rPr lang="en-IN" sz="2800" b="1" dirty="0">
                <a:solidFill>
                  <a:srgbClr val="FF0000"/>
                </a:solidFill>
              </a:rPr>
              <a:t>Needs, Wants, and </a:t>
            </a:r>
            <a:r>
              <a:rPr lang="en-IN" sz="2800" b="1" dirty="0" smtClean="0">
                <a:solidFill>
                  <a:srgbClr val="FF0000"/>
                </a:solidFill>
              </a:rPr>
              <a:t>Demands</a:t>
            </a:r>
          </a:p>
          <a:p>
            <a:pPr algn="just">
              <a:lnSpc>
                <a:spcPct val="150000"/>
              </a:lnSpc>
            </a:pPr>
            <a:r>
              <a:rPr lang="en-GB" sz="2900" dirty="0"/>
              <a:t>Human needs are states of felt deprivation. </a:t>
            </a:r>
            <a:endParaRPr lang="en-GB" sz="2900" dirty="0" smtClean="0"/>
          </a:p>
          <a:p>
            <a:pPr algn="just">
              <a:lnSpc>
                <a:spcPct val="150000"/>
              </a:lnSpc>
            </a:pPr>
            <a:r>
              <a:rPr lang="en-IN" sz="2800" dirty="0" smtClean="0"/>
              <a:t>Needs </a:t>
            </a:r>
            <a:r>
              <a:rPr lang="en-IN" sz="2800" dirty="0"/>
              <a:t>are the basic human requirements such as for </a:t>
            </a:r>
            <a:r>
              <a:rPr lang="en-IN" sz="2800" dirty="0" smtClean="0"/>
              <a:t>air, food, water ,</a:t>
            </a:r>
            <a:r>
              <a:rPr lang="en-IN" sz="2800" dirty="0"/>
              <a:t>clothing</a:t>
            </a:r>
            <a:r>
              <a:rPr lang="en-IN" sz="2800" dirty="0" smtClean="0"/>
              <a:t>, and </a:t>
            </a:r>
            <a:r>
              <a:rPr lang="en-IN" sz="2800" dirty="0"/>
              <a:t>shelter</a:t>
            </a:r>
            <a:r>
              <a:rPr lang="en-IN" sz="2800" dirty="0" smtClean="0"/>
              <a:t>. </a:t>
            </a:r>
          </a:p>
          <a:p>
            <a:pPr algn="just">
              <a:lnSpc>
                <a:spcPct val="150000"/>
              </a:lnSpc>
            </a:pPr>
            <a:r>
              <a:rPr lang="en-IN" sz="2800" dirty="0" smtClean="0"/>
              <a:t>Humans </a:t>
            </a:r>
            <a:r>
              <a:rPr lang="en-IN" sz="2800" dirty="0"/>
              <a:t>also have strong needs for recreation, education, and entertainment. These needs become wants when they are directed to specific objects that might satisfy the need</a:t>
            </a:r>
            <a:r>
              <a:rPr lang="en-IN" sz="2800" dirty="0" smtClean="0"/>
              <a:t>.</a:t>
            </a:r>
          </a:p>
          <a:p>
            <a:pPr algn="just">
              <a:lnSpc>
                <a:spcPct val="150000"/>
              </a:lnSpc>
            </a:pPr>
            <a:r>
              <a:rPr lang="en-IN" sz="2800" dirty="0" smtClean="0"/>
              <a:t>For example: A </a:t>
            </a:r>
            <a:r>
              <a:rPr lang="en-IN" sz="2800" dirty="0"/>
              <a:t>U.S. consumer needs food but may want a Philly cheesesteak and an iced tea. A person in Afghanistan needs food but may want rice</a:t>
            </a:r>
            <a:r>
              <a:rPr lang="en-IN" sz="2800" dirty="0" smtClean="0"/>
              <a:t>, lamb, and </a:t>
            </a:r>
            <a:r>
              <a:rPr lang="en-IN" sz="2800" dirty="0"/>
              <a:t>carrots</a:t>
            </a:r>
            <a:r>
              <a:rPr lang="en-IN" sz="2800" dirty="0" smtClean="0"/>
              <a:t>.</a:t>
            </a:r>
          </a:p>
          <a:p>
            <a:pPr algn="just">
              <a:lnSpc>
                <a:spcPct val="150000"/>
              </a:lnSpc>
            </a:pPr>
            <a:r>
              <a:rPr lang="en-IN" sz="2800" dirty="0" smtClean="0"/>
              <a:t>Wants </a:t>
            </a:r>
            <a:r>
              <a:rPr lang="en-IN" sz="2800" dirty="0"/>
              <a:t>are shaped by our society. </a:t>
            </a:r>
            <a:endParaRPr lang="en-IN" sz="2800" dirty="0" smtClean="0"/>
          </a:p>
          <a:p>
            <a:pPr algn="just">
              <a:lnSpc>
                <a:spcPct val="150000"/>
              </a:lnSpc>
            </a:pPr>
            <a:r>
              <a:rPr lang="en-IN" sz="2800" dirty="0" smtClean="0"/>
              <a:t>According to </a:t>
            </a:r>
            <a:r>
              <a:rPr lang="en-IN" sz="2800" b="1" dirty="0" smtClean="0"/>
              <a:t>Abraham</a:t>
            </a:r>
            <a:r>
              <a:rPr lang="en-IN" sz="2800" dirty="0" smtClean="0"/>
              <a:t> </a:t>
            </a:r>
            <a:r>
              <a:rPr lang="en-IN" sz="2800" b="1" dirty="0" smtClean="0"/>
              <a:t>Maslow</a:t>
            </a:r>
            <a:r>
              <a:rPr lang="en-IN" sz="2800" dirty="0" smtClean="0"/>
              <a:t> human needs form hierarchy.</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algn="l"/>
            <a:r>
              <a:rPr lang="en-US" sz="3200" b="1" dirty="0" smtClean="0">
                <a:solidFill>
                  <a:schemeClr val="tx1"/>
                </a:solidFill>
                <a:effectLst>
                  <a:outerShdw blurRad="50800" dist="38100" algn="tr" rotWithShape="0">
                    <a:prstClr val="black">
                      <a:alpha val="40000"/>
                    </a:prstClr>
                  </a:outerShdw>
                </a:effectLst>
                <a:latin typeface="Rockwell Condensed" pitchFamily="18" charset="0"/>
              </a:rPr>
              <a:t> Core Concepts Of Marketing</a:t>
            </a:r>
            <a:endParaRPr lang="en-IN" sz="3200" dirty="0">
              <a:solidFill>
                <a:schemeClr val="tx1"/>
              </a:solidFill>
              <a:latin typeface="Rockwell Condensed" pitchFamily="18" charset="0"/>
            </a:endParaRPr>
          </a:p>
        </p:txBody>
      </p:sp>
    </p:spTree>
    <p:extLst>
      <p:ext uri="{BB962C8B-B14F-4D97-AF65-F5344CB8AC3E}">
        <p14:creationId xmlns:p14="http://schemas.microsoft.com/office/powerpoint/2010/main" val="2160922893"/>
      </p:ext>
    </p:extLst>
  </p:cSld>
  <p:clrMapOvr>
    <a:masterClrMapping/>
  </p:clrMapOvr>
  <p:transition>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3A52BF6-EA3E-44A8-801D-5C164E2DE22D}" type="datetime1">
              <a:rPr lang="en-US" smtClean="0"/>
              <a:pPr/>
              <a:t>4/27/2020</a:t>
            </a:fld>
            <a:endParaRPr lang="en-IN" dirty="0"/>
          </a:p>
        </p:txBody>
      </p:sp>
      <p:sp>
        <p:nvSpPr>
          <p:cNvPr id="2" name="Title 1"/>
          <p:cNvSpPr>
            <a:spLocks noGrp="1"/>
          </p:cNvSpPr>
          <p:nvPr>
            <p:ph type="ctrTitle"/>
          </p:nvPr>
        </p:nvSpPr>
        <p:spPr>
          <a:xfrm>
            <a:off x="179512" y="2714050"/>
            <a:ext cx="8784976" cy="2515150"/>
          </a:xfrm>
          <a:solidFill>
            <a:schemeClr val="accent2"/>
          </a:solidFill>
          <a:ln>
            <a:solidFill>
              <a:schemeClr val="accent1"/>
            </a:solidFill>
          </a:ln>
        </p:spPr>
        <p:txBody>
          <a:bodyPr>
            <a:normAutofit/>
          </a:bodyPr>
          <a:lstStyle/>
          <a:p>
            <a:r>
              <a:rPr lang="en-IN" sz="7300" dirty="0" smtClean="0">
                <a:solidFill>
                  <a:srgbClr val="0D11B3"/>
                </a:solidFill>
              </a:rPr>
              <a:t>Thank you for your Attention</a:t>
            </a:r>
            <a:r>
              <a:rPr lang="en-IN" dirty="0" smtClean="0"/>
              <a:t>.</a:t>
            </a:r>
            <a:endParaRPr lang="en-IN" dirty="0"/>
          </a:p>
        </p:txBody>
      </p:sp>
    </p:spTree>
    <p:extLst>
      <p:ext uri="{BB962C8B-B14F-4D97-AF65-F5344CB8AC3E}">
        <p14:creationId xmlns:p14="http://schemas.microsoft.com/office/powerpoint/2010/main" val="1656631968"/>
      </p:ext>
    </p:extLst>
  </p:cSld>
  <p:clrMapOvr>
    <a:masterClrMapping/>
  </p:clrMapOvr>
  <p:transition>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535892" cy="4752528"/>
          </a:xfrm>
        </p:spPr>
        <p:txBody>
          <a:bodyPr>
            <a:normAutofit lnSpcReduction="10000"/>
          </a:bodyPr>
          <a:lstStyle/>
          <a:p>
            <a:endParaRPr lang="en-IN" dirty="0" smtClean="0">
              <a:solidFill>
                <a:schemeClr val="tx1"/>
              </a:solidFill>
            </a:endParaRPr>
          </a:p>
          <a:p>
            <a:endParaRPr lang="en-IN" sz="3600" b="1" dirty="0" smtClean="0">
              <a:solidFill>
                <a:schemeClr val="tx1"/>
              </a:solidFill>
              <a:latin typeface="AR CENA" pitchFamily="2" charset="0"/>
              <a:cs typeface="Times New Roman" pitchFamily="18" charset="0"/>
            </a:endParaRPr>
          </a:p>
          <a:p>
            <a:r>
              <a:rPr lang="en-IN" sz="3600" b="1" dirty="0" smtClean="0">
                <a:solidFill>
                  <a:schemeClr val="tx1"/>
                </a:solidFill>
                <a:latin typeface="AR CENA" pitchFamily="2" charset="0"/>
                <a:cs typeface="Times New Roman" pitchFamily="18" charset="0"/>
              </a:rPr>
              <a:t>Chapter -TWO:</a:t>
            </a:r>
          </a:p>
          <a:p>
            <a:r>
              <a:rPr lang="en-IN" dirty="0">
                <a:solidFill>
                  <a:schemeClr val="tx1"/>
                </a:solidFill>
              </a:rPr>
              <a:t> </a:t>
            </a:r>
            <a:endParaRPr lang="en-IN" sz="3100" dirty="0">
              <a:solidFill>
                <a:schemeClr val="tx1"/>
              </a:solidFill>
            </a:endParaRPr>
          </a:p>
          <a:p>
            <a:r>
              <a:rPr lang="en-IN" sz="3200" dirty="0" smtClean="0">
                <a:solidFill>
                  <a:srgbClr val="0D11B3"/>
                </a:solidFill>
                <a:latin typeface="Algerian" pitchFamily="82" charset="0"/>
              </a:rPr>
              <a:t>The MARKETING ENVIRONMENT</a:t>
            </a:r>
            <a:endParaRPr lang="en-GB" sz="5400" b="1" dirty="0" smtClean="0">
              <a:solidFill>
                <a:srgbClr val="0D11B3"/>
              </a:solidFill>
              <a:latin typeface="Algerian" pitchFamily="82" charset="0"/>
            </a:endParaRPr>
          </a:p>
          <a:p>
            <a:pPr algn="l"/>
            <a:r>
              <a:rPr lang="en-GB" sz="3200" b="1" dirty="0" smtClean="0">
                <a:solidFill>
                  <a:schemeClr val="tx1"/>
                </a:solidFill>
              </a:rPr>
              <a:t>    </a:t>
            </a:r>
          </a:p>
          <a:p>
            <a:pPr algn="l"/>
            <a:r>
              <a:rPr lang="en-GB" sz="3200" b="1" dirty="0" smtClean="0">
                <a:solidFill>
                  <a:schemeClr val="tx1"/>
                </a:solidFill>
              </a:rPr>
              <a:t>By: K.E</a:t>
            </a:r>
          </a:p>
          <a:p>
            <a:endParaRPr lang="en-GB" sz="3200" dirty="0" smtClean="0">
              <a:solidFill>
                <a:schemeClr val="tx1"/>
              </a:solidFill>
            </a:endParaRPr>
          </a:p>
          <a:p>
            <a:r>
              <a:rPr lang="en-GB" sz="3200" cap="none" dirty="0" smtClean="0">
                <a:solidFill>
                  <a:schemeClr val="tx1"/>
                </a:solidFill>
              </a:rPr>
              <a:t>                           March</a:t>
            </a:r>
            <a:r>
              <a:rPr lang="en-GB" sz="3200" b="1" dirty="0" smtClean="0">
                <a:solidFill>
                  <a:schemeClr val="tx1"/>
                </a:solidFill>
              </a:rPr>
              <a:t>, 2020 G.C</a:t>
            </a:r>
            <a:endParaRPr lang="en-IN" sz="3200" dirty="0">
              <a:solidFill>
                <a:schemeClr val="tx1"/>
              </a:solidFill>
            </a:endParaRPr>
          </a:p>
          <a:p>
            <a:endParaRPr lang="en-IN" dirty="0">
              <a:solidFill>
                <a:schemeClr val="tx1"/>
              </a:solidFill>
            </a:endParaRPr>
          </a:p>
        </p:txBody>
      </p:sp>
      <p:sp>
        <p:nvSpPr>
          <p:cNvPr id="4" name="Date Placeholder 3"/>
          <p:cNvSpPr>
            <a:spLocks noGrp="1"/>
          </p:cNvSpPr>
          <p:nvPr>
            <p:ph type="dt" sz="half" idx="10"/>
          </p:nvPr>
        </p:nvSpPr>
        <p:spPr/>
        <p:txBody>
          <a:bodyPr/>
          <a:lstStyle/>
          <a:p>
            <a:fld id="{82D3B8B2-3301-4D0C-A37A-2A26028387D2}" type="datetime1">
              <a:rPr lang="en-US" smtClean="0"/>
              <a:pPr/>
              <a:t>4/27/2020</a:t>
            </a:fld>
            <a:endParaRPr lang="en-IN" dirty="0"/>
          </a:p>
        </p:txBody>
      </p:sp>
      <p:sp>
        <p:nvSpPr>
          <p:cNvPr id="2" name="Title 1"/>
          <p:cNvSpPr>
            <a:spLocks noGrp="1"/>
          </p:cNvSpPr>
          <p:nvPr>
            <p:ph type="ctrTitle"/>
          </p:nvPr>
        </p:nvSpPr>
        <p:spPr>
          <a:xfrm>
            <a:off x="179512" y="476673"/>
            <a:ext cx="8712968" cy="1296144"/>
          </a:xfrm>
        </p:spPr>
        <p:txBody>
          <a:bodyPr>
            <a:normAutofit/>
          </a:bodyPr>
          <a:lstStyle/>
          <a:p>
            <a:r>
              <a:rPr lang="en-GB" sz="3600" b="1" dirty="0" smtClean="0"/>
              <a:t>MARKETING MANAGEMENT</a:t>
            </a:r>
            <a:r>
              <a:rPr lang="en-IN" sz="3600" dirty="0" smtClean="0"/>
              <a:t/>
            </a:r>
            <a:br>
              <a:rPr lang="en-IN" sz="3600" dirty="0" smtClean="0"/>
            </a:br>
            <a:r>
              <a:rPr lang="en-IN" sz="3600" dirty="0" smtClean="0">
                <a:latin typeface="Berlin Sans FB" pitchFamily="34" charset="0"/>
              </a:rPr>
              <a:t>(</a:t>
            </a:r>
            <a:r>
              <a:rPr lang="en-GB" sz="3600" i="1" dirty="0"/>
              <a:t>MBA4051</a:t>
            </a:r>
            <a:r>
              <a:rPr lang="en-IN" sz="3600" dirty="0" smtClean="0">
                <a:latin typeface="Berlin Sans FB" pitchFamily="34" charset="0"/>
              </a:rPr>
              <a:t>)</a:t>
            </a:r>
            <a:endParaRPr lang="en-IN" sz="3600" dirty="0">
              <a:latin typeface="Berlin Sans FB" pitchFamily="34" charset="0"/>
            </a:endParaRPr>
          </a:p>
        </p:txBody>
      </p:sp>
    </p:spTree>
    <p:extLst>
      <p:ext uri="{BB962C8B-B14F-4D97-AF65-F5344CB8AC3E}">
        <p14:creationId xmlns:p14="http://schemas.microsoft.com/office/powerpoint/2010/main" val="3103464133"/>
      </p:ext>
    </p:extLst>
  </p:cSld>
  <p:clrMapOvr>
    <a:masterClrMapping/>
  </p:clrMapOvr>
  <p:transition>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a:t>Marketing environment consists of the actors and forces outside marketing that affect marketing management’s ability to build and maintain successful relationships with target customers. The marketing environment offers both opportunities and threats. The environment continues to change rapidly. The marketing environment is made up of Micro-environment and Macro-environment.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58074003"/>
      </p:ext>
    </p:extLst>
  </p:cSld>
  <p:clrMapOvr>
    <a:masterClrMapping/>
  </p:clrMapOvr>
  <p:transition>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dirty="0"/>
              <a:t>The </a:t>
            </a:r>
            <a:r>
              <a:rPr lang="en-IN" sz="2800" dirty="0" smtClean="0"/>
              <a:t>Micro environment </a:t>
            </a:r>
            <a:r>
              <a:rPr lang="en-IN" sz="2800" dirty="0"/>
              <a:t>consists of the actors close to the company that affect its ability to serve its customers. These actors are: the company, suppliers, marketing intermediaries, customer markets, competitors and publics. </a:t>
            </a:r>
            <a:endParaRPr lang="en-IN" sz="2800" dirty="0" smtClean="0"/>
          </a:p>
          <a:p>
            <a:pPr algn="just">
              <a:lnSpc>
                <a:spcPct val="150000"/>
              </a:lnSpc>
            </a:pPr>
            <a:r>
              <a:rPr lang="en-IN" sz="2800" dirty="0" smtClean="0"/>
              <a:t>The Macro environment  </a:t>
            </a:r>
            <a:r>
              <a:rPr lang="en-IN" sz="2800" dirty="0"/>
              <a:t>consists of the larger societal forces that affect  the microenvironment. These forces are: demographic, economic, natural, technological, political and cultural forces. </a:t>
            </a: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dirty="0" smtClean="0"/>
              <a:t>In </a:t>
            </a:r>
            <a:r>
              <a:rPr lang="en-IN" sz="2800" dirty="0"/>
              <a:t>designing marketing plans, marketing management takes other company groups into account. These groups include the top management, finance, research and development, purchasing, operations and accounting departments, All these internal groups form the internal environment. Under the marketing concept, all of these functions must </a:t>
            </a:r>
            <a:r>
              <a:rPr lang="en-IN" sz="2800" b="1" dirty="0"/>
              <a:t>“think consumer”. </a:t>
            </a:r>
            <a:endParaRPr lang="en-IN" sz="2800" b="1" dirty="0" smtClean="0"/>
          </a:p>
          <a:p>
            <a:pPr algn="just">
              <a:lnSpc>
                <a:spcPct val="150000"/>
              </a:lnSpc>
            </a:pPr>
            <a:r>
              <a:rPr lang="en-IN" sz="2800" dirty="0" smtClean="0"/>
              <a:t>They </a:t>
            </a:r>
            <a:r>
              <a:rPr lang="en-IN" sz="2800" dirty="0"/>
              <a:t>should work in harmony to provide superior customer value and satisfaction.</a:t>
            </a:r>
          </a:p>
        </p:txBody>
      </p:sp>
      <p:sp>
        <p:nvSpPr>
          <p:cNvPr id="6" name="Title 5"/>
          <p:cNvSpPr>
            <a:spLocks noGrp="1"/>
          </p:cNvSpPr>
          <p:nvPr>
            <p:ph type="title"/>
          </p:nvPr>
        </p:nvSpPr>
        <p:spPr>
          <a:xfrm>
            <a:off x="107504" y="228600"/>
            <a:ext cx="8856984" cy="824136"/>
          </a:xfrm>
        </p:spPr>
        <p:txBody>
          <a:bodyPr>
            <a:normAutofit/>
          </a:bodyPr>
          <a:lstStyle/>
          <a:p>
            <a:pPr algn="l">
              <a:lnSpc>
                <a:spcPct val="150000"/>
              </a:lnSpc>
            </a:pPr>
            <a:r>
              <a:rPr lang="en-IN" sz="2800" b="1" dirty="0">
                <a:solidFill>
                  <a:srgbClr val="0D11B3"/>
                </a:solidFill>
              </a:rPr>
              <a:t>The </a:t>
            </a:r>
            <a:r>
              <a:rPr lang="en-IN" sz="2800" b="1" dirty="0" smtClean="0">
                <a:solidFill>
                  <a:srgbClr val="0D11B3"/>
                </a:solidFill>
              </a:rPr>
              <a:t>Company</a:t>
            </a:r>
            <a:endParaRPr lang="en-IN" sz="2800" b="1" dirty="0">
              <a:solidFill>
                <a:srgbClr val="0D11B3"/>
              </a:solidFill>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a:bodyPr>
          <a:lstStyle/>
          <a:p>
            <a:pPr algn="just">
              <a:lnSpc>
                <a:spcPct val="150000"/>
              </a:lnSpc>
            </a:pPr>
            <a:r>
              <a:rPr lang="en-IN" sz="2800" dirty="0" smtClean="0"/>
              <a:t>Suppliers </a:t>
            </a:r>
            <a:r>
              <a:rPr lang="en-IN" sz="2800" dirty="0"/>
              <a:t>provide the resources needed by the company to produce its goods and services. </a:t>
            </a:r>
            <a:endParaRPr lang="en-IN" sz="2800" dirty="0" smtClean="0"/>
          </a:p>
          <a:p>
            <a:pPr algn="just">
              <a:lnSpc>
                <a:spcPct val="150000"/>
              </a:lnSpc>
            </a:pPr>
            <a:r>
              <a:rPr lang="en-IN" sz="2800" dirty="0" smtClean="0"/>
              <a:t>Marketing </a:t>
            </a:r>
            <a:r>
              <a:rPr lang="en-IN" sz="2800" dirty="0"/>
              <a:t>managers must watch supply availability for example, supply shortages and delays, </a:t>
            </a:r>
            <a:r>
              <a:rPr lang="en-IN" sz="2800" dirty="0" err="1"/>
              <a:t>labor</a:t>
            </a:r>
            <a:r>
              <a:rPr lang="en-IN" sz="2800" dirty="0"/>
              <a:t> strikes and other events that can cost sales in the short term and damage customer satisfaction in the long term. </a:t>
            </a:r>
            <a:endParaRPr lang="en-IN" sz="2800" dirty="0" smtClean="0"/>
          </a:p>
          <a:p>
            <a:pPr algn="just">
              <a:lnSpc>
                <a:spcPct val="150000"/>
              </a:lnSpc>
            </a:pPr>
            <a:r>
              <a:rPr lang="en-IN" sz="2800" dirty="0" smtClean="0"/>
              <a:t>Raising </a:t>
            </a:r>
            <a:r>
              <a:rPr lang="en-IN" sz="2800" dirty="0"/>
              <a:t>supply costs may force price increases that can harm the company’s sales volume.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solidFill>
                  <a:srgbClr val="0D11B3"/>
                </a:solidFill>
              </a:rPr>
              <a:t>Suppliers:</a:t>
            </a:r>
            <a:endParaRPr lang="en-IN" sz="3200" b="1" dirty="0">
              <a:solidFill>
                <a:srgbClr val="0D11B3"/>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smtClean="0"/>
              <a:t>Marketing </a:t>
            </a:r>
            <a:r>
              <a:rPr lang="en-IN" sz="2800" dirty="0"/>
              <a:t>intermediaries are firms that help the company to promote, sell and distribute its goods to final buyers. </a:t>
            </a:r>
            <a:endParaRPr lang="en-IN" sz="2800" dirty="0" smtClean="0"/>
          </a:p>
          <a:p>
            <a:pPr algn="just">
              <a:lnSpc>
                <a:spcPct val="150000"/>
              </a:lnSpc>
            </a:pPr>
            <a:r>
              <a:rPr lang="en-IN" sz="2800" dirty="0" smtClean="0"/>
              <a:t>They </a:t>
            </a:r>
            <a:r>
              <a:rPr lang="en-IN" sz="2800" dirty="0"/>
              <a:t>include resellers, distribution firms, marketing services agencies and financial intermediaries.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2800" b="1" dirty="0" smtClean="0">
                <a:solidFill>
                  <a:srgbClr val="0D11B3"/>
                </a:solidFill>
              </a:rPr>
              <a:t>Marketing Intermediaries:</a:t>
            </a:r>
            <a:endParaRPr lang="en-IN" sz="2800" b="1" dirty="0">
              <a:solidFill>
                <a:srgbClr val="0D11B3"/>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marL="0" indent="0" algn="just">
              <a:lnSpc>
                <a:spcPct val="150000"/>
              </a:lnSpc>
              <a:buNone/>
            </a:pPr>
            <a:r>
              <a:rPr lang="en-IN" sz="2800" dirty="0" smtClean="0"/>
              <a:t>Customer </a:t>
            </a:r>
            <a:r>
              <a:rPr lang="en-IN" sz="2800" dirty="0"/>
              <a:t>markets are of five types: </a:t>
            </a:r>
            <a:endParaRPr lang="en-IN" sz="2800" dirty="0" smtClean="0"/>
          </a:p>
          <a:p>
            <a:pPr marL="514350" indent="-514350" algn="just">
              <a:lnSpc>
                <a:spcPct val="150000"/>
              </a:lnSpc>
              <a:buFont typeface="+mj-lt"/>
              <a:buAutoNum type="alphaUcPeriod"/>
            </a:pPr>
            <a:r>
              <a:rPr lang="en-IN" sz="2800" dirty="0" smtClean="0"/>
              <a:t>Consumer </a:t>
            </a:r>
            <a:r>
              <a:rPr lang="en-IN" sz="2800" dirty="0"/>
              <a:t>Markets: They consist of individuals and households that buy goods for personal consumption. </a:t>
            </a:r>
            <a:endParaRPr lang="en-IN" sz="2800" dirty="0" smtClean="0"/>
          </a:p>
          <a:p>
            <a:pPr marL="514350" indent="-514350" algn="just">
              <a:lnSpc>
                <a:spcPct val="150000"/>
              </a:lnSpc>
              <a:buFont typeface="+mj-lt"/>
              <a:buAutoNum type="alphaUcPeriod"/>
            </a:pPr>
            <a:r>
              <a:rPr lang="en-IN" sz="2800" dirty="0" smtClean="0"/>
              <a:t>Business </a:t>
            </a:r>
            <a:r>
              <a:rPr lang="en-IN" sz="2800" dirty="0"/>
              <a:t>Markets: They buy goods for further processing or for use in their production process</a:t>
            </a:r>
            <a:r>
              <a:rPr lang="en-IN" sz="2800" dirty="0" smtClean="0"/>
              <a:t>.</a:t>
            </a:r>
          </a:p>
          <a:p>
            <a:pPr marL="514350" indent="-514350" algn="just">
              <a:lnSpc>
                <a:spcPct val="150000"/>
              </a:lnSpc>
              <a:buFont typeface="+mj-lt"/>
              <a:buAutoNum type="alphaUcPeriod"/>
            </a:pPr>
            <a:r>
              <a:rPr lang="en-IN" sz="2800" dirty="0" smtClean="0"/>
              <a:t> Reseller </a:t>
            </a:r>
            <a:r>
              <a:rPr lang="en-IN" sz="2800" dirty="0"/>
              <a:t>Markets: They buy goods and services to resell at a profit. </a:t>
            </a:r>
            <a:endParaRPr lang="en-IN" sz="2800" dirty="0" smtClean="0"/>
          </a:p>
          <a:p>
            <a:pPr marL="514350" indent="-514350" algn="just">
              <a:lnSpc>
                <a:spcPct val="150000"/>
              </a:lnSpc>
              <a:buFont typeface="+mj-lt"/>
              <a:buAutoNum type="alphaUcPeriod"/>
            </a:pPr>
            <a:r>
              <a:rPr lang="en-IN" sz="2800" dirty="0" smtClean="0"/>
              <a:t>Government </a:t>
            </a:r>
            <a:r>
              <a:rPr lang="en-IN" sz="2800" dirty="0"/>
              <a:t>Markets: They are made up of government agencies that buy goods to produce public services or transfer them to those who </a:t>
            </a:r>
            <a:r>
              <a:rPr lang="en-IN" sz="2800" dirty="0" smtClean="0"/>
              <a:t>need</a:t>
            </a:r>
          </a:p>
          <a:p>
            <a:pPr marL="514350" indent="-514350" algn="just">
              <a:lnSpc>
                <a:spcPct val="150000"/>
              </a:lnSpc>
              <a:buFont typeface="+mj-lt"/>
              <a:buAutoNum type="alphaUcPeriod"/>
            </a:pPr>
            <a:r>
              <a:rPr lang="en-IN" sz="2800" dirty="0" smtClean="0"/>
              <a:t>International </a:t>
            </a:r>
            <a:r>
              <a:rPr lang="en-IN" sz="2800" dirty="0"/>
              <a:t>Markets: These consist of those buyers in other countries including consumers, producers, resellers and governments.</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2800" b="1" dirty="0" smtClean="0">
                <a:solidFill>
                  <a:srgbClr val="0D11B3"/>
                </a:solidFill>
              </a:rPr>
              <a:t>Customers:</a:t>
            </a:r>
            <a:endParaRPr lang="en-IN" sz="2800" b="1" dirty="0">
              <a:solidFill>
                <a:srgbClr val="0D11B3"/>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smtClean="0"/>
              <a:t>According </a:t>
            </a:r>
            <a:r>
              <a:rPr lang="en-IN" sz="2800" dirty="0"/>
              <a:t>to the marketing concept, a company must provide customer value and satisfaction more than its competitor do. </a:t>
            </a:r>
            <a:endParaRPr lang="en-IN" sz="2800" dirty="0" smtClean="0"/>
          </a:p>
          <a:p>
            <a:pPr algn="just">
              <a:lnSpc>
                <a:spcPct val="150000"/>
              </a:lnSpc>
            </a:pPr>
            <a:r>
              <a:rPr lang="en-IN" sz="2800" dirty="0" smtClean="0"/>
              <a:t>Therefore </a:t>
            </a:r>
            <a:r>
              <a:rPr lang="en-IN" sz="2800" dirty="0"/>
              <a:t>marketers must gain advantage by positioning their offerings strongly against the competitors’ offerings.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2800" b="1" dirty="0" smtClean="0">
                <a:solidFill>
                  <a:srgbClr val="0D11B3"/>
                </a:solidFill>
              </a:rPr>
              <a:t>Competitors:</a:t>
            </a:r>
            <a:endParaRPr lang="en-IN" sz="2800" b="1" dirty="0">
              <a:solidFill>
                <a:srgbClr val="0D11B3"/>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smtClean="0"/>
              <a:t>A </a:t>
            </a:r>
            <a:r>
              <a:rPr lang="en-IN" sz="2800" dirty="0"/>
              <a:t>public is any </a:t>
            </a:r>
            <a:r>
              <a:rPr lang="en-IN" sz="2800" b="1" dirty="0"/>
              <a:t>group</a:t>
            </a:r>
            <a:r>
              <a:rPr lang="en-IN" sz="2800" dirty="0"/>
              <a:t> that has an actual or potential interest or impact on an organization’s ability to achieve its objectives. In short, a group of people interested in an organization is public for that organization. There are </a:t>
            </a:r>
            <a:r>
              <a:rPr lang="en-IN" sz="2800" b="1" dirty="0"/>
              <a:t>seven</a:t>
            </a:r>
            <a:r>
              <a:rPr lang="en-IN" sz="2800" dirty="0"/>
              <a:t> types of public:</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i="1" dirty="0" smtClean="0">
                <a:solidFill>
                  <a:srgbClr val="0D11B3"/>
                </a:solidFill>
              </a:rPr>
              <a:t>Publics</a:t>
            </a:r>
            <a:r>
              <a:rPr lang="en-IN" sz="3200" b="1" dirty="0" smtClean="0"/>
              <a:t>:</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dirty="0"/>
              <a:t>Demands are wants for specific products </a:t>
            </a:r>
            <a:r>
              <a:rPr lang="en-IN" sz="2800" b="1" dirty="0"/>
              <a:t>backed</a:t>
            </a:r>
            <a:r>
              <a:rPr lang="en-IN" sz="2800" dirty="0"/>
              <a:t> by an </a:t>
            </a:r>
            <a:r>
              <a:rPr lang="en-IN" sz="2800" b="1" dirty="0">
                <a:solidFill>
                  <a:srgbClr val="FF0000"/>
                </a:solidFill>
              </a:rPr>
              <a:t>ability to pay</a:t>
            </a:r>
            <a:r>
              <a:rPr lang="en-IN" sz="2800" dirty="0"/>
              <a:t>. Many people want a Mercedes; only a few are able to buy one. </a:t>
            </a:r>
            <a:endParaRPr lang="en-IN" sz="2800" dirty="0" smtClean="0"/>
          </a:p>
          <a:p>
            <a:pPr algn="just">
              <a:lnSpc>
                <a:spcPct val="150000"/>
              </a:lnSpc>
            </a:pPr>
            <a:r>
              <a:rPr lang="en-IN" sz="2800" dirty="0" smtClean="0"/>
              <a:t>Companies </a:t>
            </a:r>
            <a:r>
              <a:rPr lang="en-IN" sz="2800" dirty="0"/>
              <a:t>must measure not only how many people want their product</a:t>
            </a:r>
            <a:r>
              <a:rPr lang="en-IN" sz="2800" dirty="0" smtClean="0"/>
              <a:t>, but </a:t>
            </a:r>
            <a:r>
              <a:rPr lang="en-IN" sz="2800" dirty="0"/>
              <a:t>also how many are </a:t>
            </a:r>
            <a:r>
              <a:rPr lang="en-IN" sz="2800" b="1" dirty="0">
                <a:solidFill>
                  <a:srgbClr val="0D11B3"/>
                </a:solidFill>
              </a:rPr>
              <a:t>willing</a:t>
            </a:r>
            <a:r>
              <a:rPr lang="en-IN" sz="2800" dirty="0">
                <a:solidFill>
                  <a:srgbClr val="0D11B3"/>
                </a:solidFill>
              </a:rPr>
              <a:t> </a:t>
            </a:r>
            <a:r>
              <a:rPr lang="en-IN" sz="2800" dirty="0"/>
              <a:t>and </a:t>
            </a:r>
            <a:r>
              <a:rPr lang="en-IN" sz="2800" b="1" dirty="0">
                <a:solidFill>
                  <a:srgbClr val="0D11B3"/>
                </a:solidFill>
              </a:rPr>
              <a:t>able</a:t>
            </a:r>
            <a:r>
              <a:rPr lang="en-IN" sz="2800" dirty="0">
                <a:solidFill>
                  <a:srgbClr val="0D11B3"/>
                </a:solidFill>
              </a:rPr>
              <a:t> </a:t>
            </a:r>
            <a:r>
              <a:rPr lang="en-IN" sz="2800" dirty="0"/>
              <a:t>to buy it. </a:t>
            </a:r>
            <a:endParaRPr lang="en-IN" sz="2800" dirty="0" smtClean="0"/>
          </a:p>
          <a:p>
            <a:pPr algn="just">
              <a:lnSpc>
                <a:spcPct val="150000"/>
              </a:lnSpc>
            </a:pPr>
            <a:r>
              <a:rPr lang="en-IN" sz="2800" dirty="0" smtClean="0"/>
              <a:t>These </a:t>
            </a:r>
            <a:r>
              <a:rPr lang="en-IN" sz="2800" dirty="0"/>
              <a:t>distinctions shed light on the frequent criticism that “marketers create needs” or “marketers get people to buy things they don’t want</a:t>
            </a:r>
            <a:r>
              <a:rPr lang="en-IN" sz="2800" dirty="0" smtClean="0"/>
              <a:t>.”</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60922893"/>
      </p:ext>
    </p:extLst>
  </p:cSld>
  <p:clrMapOvr>
    <a:masterClrMapping/>
  </p:clrMapOvr>
  <p:transition>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marL="274638" indent="-274638" algn="just">
              <a:lnSpc>
                <a:spcPct val="150000"/>
              </a:lnSpc>
              <a:buNone/>
            </a:pPr>
            <a:r>
              <a:rPr lang="en-IN" sz="2800" dirty="0" smtClean="0"/>
              <a:t>1. </a:t>
            </a:r>
            <a:r>
              <a:rPr lang="en-IN" sz="2800" b="1" dirty="0" smtClean="0">
                <a:solidFill>
                  <a:srgbClr val="0D11B3"/>
                </a:solidFill>
              </a:rPr>
              <a:t>Financial </a:t>
            </a:r>
            <a:r>
              <a:rPr lang="en-IN" sz="2800" b="1" dirty="0">
                <a:solidFill>
                  <a:srgbClr val="0D11B3"/>
                </a:solidFill>
              </a:rPr>
              <a:t>Public: </a:t>
            </a:r>
            <a:r>
              <a:rPr lang="en-IN" sz="2800" dirty="0"/>
              <a:t>They influence the company’s ability to obtain funds. Include banks, stockholders </a:t>
            </a:r>
            <a:r>
              <a:rPr lang="en-IN" sz="2800" dirty="0" err="1" smtClean="0"/>
              <a:t>etc</a:t>
            </a:r>
            <a:endParaRPr lang="en-IN" sz="2800" dirty="0" smtClean="0"/>
          </a:p>
          <a:p>
            <a:pPr marL="365125" indent="-365125" algn="just">
              <a:lnSpc>
                <a:spcPct val="150000"/>
              </a:lnSpc>
              <a:buNone/>
            </a:pPr>
            <a:r>
              <a:rPr lang="en-IN" sz="2800" dirty="0" smtClean="0"/>
              <a:t>2. </a:t>
            </a:r>
            <a:r>
              <a:rPr lang="en-IN" sz="2800" b="1" dirty="0" smtClean="0">
                <a:solidFill>
                  <a:srgbClr val="0D11B3"/>
                </a:solidFill>
              </a:rPr>
              <a:t>Media </a:t>
            </a:r>
            <a:r>
              <a:rPr lang="en-IN" sz="2800" b="1" dirty="0">
                <a:solidFill>
                  <a:srgbClr val="0D11B3"/>
                </a:solidFill>
              </a:rPr>
              <a:t>Public: </a:t>
            </a:r>
            <a:r>
              <a:rPr lang="en-IN" sz="2800" dirty="0"/>
              <a:t>They carry news, features and editorial opinions. Includes newspapers, magazines, TV and Radio. </a:t>
            </a:r>
            <a:endParaRPr lang="en-IN" sz="2800" dirty="0" smtClean="0"/>
          </a:p>
          <a:p>
            <a:pPr marL="441325" indent="-441325" algn="just">
              <a:lnSpc>
                <a:spcPct val="150000"/>
              </a:lnSpc>
              <a:buNone/>
            </a:pPr>
            <a:r>
              <a:rPr lang="en-IN" sz="2800" dirty="0" smtClean="0"/>
              <a:t>3. </a:t>
            </a:r>
            <a:r>
              <a:rPr lang="en-IN" sz="2800" b="1" dirty="0">
                <a:solidFill>
                  <a:srgbClr val="0D11B3"/>
                </a:solidFill>
              </a:rPr>
              <a:t>Government Public: </a:t>
            </a:r>
            <a:r>
              <a:rPr lang="en-IN" sz="2800" dirty="0"/>
              <a:t>They are government people. Management must take government developments into account and consult them regarding product safety, truth in advertisements etc.</a:t>
            </a:r>
          </a:p>
        </p:txBody>
      </p:sp>
      <p:sp>
        <p:nvSpPr>
          <p:cNvPr id="6" name="Title 5"/>
          <p:cNvSpPr>
            <a:spLocks noGrp="1"/>
          </p:cNvSpPr>
          <p:nvPr>
            <p:ph type="title"/>
          </p:nvPr>
        </p:nvSpPr>
        <p:spPr>
          <a:xfrm>
            <a:off x="107504" y="228600"/>
            <a:ext cx="8856984" cy="824136"/>
          </a:xfrm>
        </p:spPr>
        <p:txBody>
          <a:bodyPr>
            <a:normAutofit/>
          </a:bodyPr>
          <a:lstStyle/>
          <a:p>
            <a:pPr algn="l">
              <a:lnSpc>
                <a:spcPct val="150000"/>
              </a:lnSpc>
            </a:pPr>
            <a:r>
              <a:rPr lang="en-IN" sz="3200" b="1" dirty="0" smtClean="0">
                <a:solidFill>
                  <a:srgbClr val="FF0000"/>
                </a:solidFill>
              </a:rPr>
              <a:t>Types </a:t>
            </a:r>
            <a:r>
              <a:rPr lang="en-IN" sz="3200" b="1" dirty="0">
                <a:solidFill>
                  <a:srgbClr val="FF0000"/>
                </a:solidFill>
              </a:rPr>
              <a:t>of </a:t>
            </a:r>
            <a:r>
              <a:rPr lang="en-IN" sz="3200" b="1" dirty="0" smtClean="0">
                <a:solidFill>
                  <a:srgbClr val="FF0000"/>
                </a:solidFill>
              </a:rPr>
              <a:t>Public</a:t>
            </a:r>
            <a:r>
              <a:rPr lang="en-IN" sz="3200" b="1" dirty="0">
                <a:solidFill>
                  <a:srgbClr val="FF0000"/>
                </a:solidFill>
              </a:rPr>
              <a:t>:</a:t>
            </a: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20000"/>
          </a:bodyPr>
          <a:lstStyle/>
          <a:p>
            <a:pPr marL="365125" indent="-365125" algn="just">
              <a:lnSpc>
                <a:spcPct val="150000"/>
              </a:lnSpc>
              <a:buNone/>
            </a:pPr>
            <a:r>
              <a:rPr lang="en-IN" sz="2800" dirty="0" smtClean="0"/>
              <a:t>4. </a:t>
            </a:r>
            <a:r>
              <a:rPr lang="en-IN" sz="2800" b="1" dirty="0" smtClean="0">
                <a:solidFill>
                  <a:srgbClr val="0D11B3"/>
                </a:solidFill>
              </a:rPr>
              <a:t>Citizen-action </a:t>
            </a:r>
            <a:r>
              <a:rPr lang="en-IN" sz="2800" b="1" dirty="0">
                <a:solidFill>
                  <a:srgbClr val="0D11B3"/>
                </a:solidFill>
              </a:rPr>
              <a:t>Public: </a:t>
            </a:r>
            <a:r>
              <a:rPr lang="en-IN" sz="2800" dirty="0"/>
              <a:t>They are consumer and citizen groups who may question the marketing management’s decisions such as consumer groups, environmental groups, minority groups etc. </a:t>
            </a:r>
            <a:endParaRPr lang="en-IN" sz="2800" dirty="0" smtClean="0"/>
          </a:p>
          <a:p>
            <a:pPr marL="441325" indent="-441325" algn="just">
              <a:lnSpc>
                <a:spcPct val="150000"/>
              </a:lnSpc>
              <a:buNone/>
            </a:pPr>
            <a:r>
              <a:rPr lang="en-IN" sz="2800" dirty="0" smtClean="0"/>
              <a:t>5. </a:t>
            </a:r>
            <a:r>
              <a:rPr lang="en-IN" sz="2800" b="1" dirty="0" smtClean="0">
                <a:solidFill>
                  <a:srgbClr val="0D11B3"/>
                </a:solidFill>
              </a:rPr>
              <a:t>Local </a:t>
            </a:r>
            <a:r>
              <a:rPr lang="en-IN" sz="2800" b="1" dirty="0">
                <a:solidFill>
                  <a:srgbClr val="0D11B3"/>
                </a:solidFill>
              </a:rPr>
              <a:t>Public: </a:t>
            </a:r>
            <a:r>
              <a:rPr lang="en-IN" sz="2800" dirty="0"/>
              <a:t>They include </a:t>
            </a:r>
            <a:r>
              <a:rPr lang="en-IN" sz="2800" dirty="0" smtClean="0"/>
              <a:t>neighbourhood </a:t>
            </a:r>
            <a:r>
              <a:rPr lang="en-IN" sz="2800" dirty="0"/>
              <a:t>residents and community organizations</a:t>
            </a:r>
            <a:r>
              <a:rPr lang="en-IN" sz="2800" dirty="0" smtClean="0"/>
              <a:t>.</a:t>
            </a:r>
          </a:p>
          <a:p>
            <a:pPr marL="365125" indent="-365125" algn="just">
              <a:lnSpc>
                <a:spcPct val="150000"/>
              </a:lnSpc>
              <a:buNone/>
            </a:pPr>
            <a:r>
              <a:rPr lang="en-IN" sz="2800" dirty="0" smtClean="0"/>
              <a:t>6. </a:t>
            </a:r>
            <a:r>
              <a:rPr lang="en-IN" sz="2800" b="1" dirty="0" smtClean="0">
                <a:solidFill>
                  <a:srgbClr val="0D11B3"/>
                </a:solidFill>
              </a:rPr>
              <a:t>General </a:t>
            </a:r>
            <a:r>
              <a:rPr lang="en-IN" sz="2800" b="1" dirty="0">
                <a:solidFill>
                  <a:srgbClr val="0D11B3"/>
                </a:solidFill>
              </a:rPr>
              <a:t>Public: </a:t>
            </a:r>
            <a:r>
              <a:rPr lang="en-IN" sz="2800" dirty="0"/>
              <a:t>A company needs to concerned about the general public’s attitude toward its products and activities. </a:t>
            </a:r>
            <a:r>
              <a:rPr lang="en-IN" sz="2800" dirty="0" smtClean="0"/>
              <a:t> </a:t>
            </a:r>
            <a:endParaRPr lang="en-IN" sz="2800" dirty="0"/>
          </a:p>
          <a:p>
            <a:pPr marL="365125" indent="-365125" algn="just">
              <a:lnSpc>
                <a:spcPct val="150000"/>
              </a:lnSpc>
              <a:buNone/>
            </a:pPr>
            <a:r>
              <a:rPr lang="en-IN" sz="2800" dirty="0" smtClean="0"/>
              <a:t>7. </a:t>
            </a:r>
            <a:r>
              <a:rPr lang="en-IN" sz="2800" b="1" dirty="0" smtClean="0">
                <a:solidFill>
                  <a:srgbClr val="0D11B3"/>
                </a:solidFill>
              </a:rPr>
              <a:t>Internal </a:t>
            </a:r>
            <a:r>
              <a:rPr lang="en-IN" sz="2800" b="1" dirty="0">
                <a:solidFill>
                  <a:srgbClr val="0D11B3"/>
                </a:solidFill>
              </a:rPr>
              <a:t>Public: </a:t>
            </a:r>
            <a:r>
              <a:rPr lang="en-IN" sz="2800" dirty="0"/>
              <a:t>Includes workers, managers, volunteers and the board of directors</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marL="0" indent="0" algn="just">
              <a:lnSpc>
                <a:spcPct val="150000"/>
              </a:lnSpc>
              <a:buNone/>
            </a:pPr>
            <a:r>
              <a:rPr lang="en-IN" sz="2800" dirty="0" smtClean="0"/>
              <a:t>A </a:t>
            </a:r>
            <a:r>
              <a:rPr lang="en-IN" sz="2800" dirty="0"/>
              <a:t>company’s </a:t>
            </a:r>
            <a:r>
              <a:rPr lang="en-IN" sz="2800" dirty="0" smtClean="0"/>
              <a:t>Macro environment </a:t>
            </a:r>
            <a:r>
              <a:rPr lang="en-IN" sz="2800" dirty="0"/>
              <a:t>includes six major players</a:t>
            </a:r>
            <a:r>
              <a:rPr lang="en-IN" sz="2800" dirty="0" smtClean="0"/>
              <a:t>:</a:t>
            </a:r>
          </a:p>
          <a:p>
            <a:pPr algn="just">
              <a:lnSpc>
                <a:spcPct val="150000"/>
              </a:lnSpc>
            </a:pPr>
            <a:r>
              <a:rPr lang="en-IN" sz="2800" b="1" dirty="0">
                <a:solidFill>
                  <a:srgbClr val="0D11B3"/>
                </a:solidFill>
              </a:rPr>
              <a:t>Demographic Environment: </a:t>
            </a:r>
            <a:r>
              <a:rPr lang="en-IN" sz="2800" dirty="0"/>
              <a:t>Demography is the study of human populations in terms of size, density, location, age, gender, race, occupation etc. The demographic environment is of major interest to marketers because it involves people and as a matter of fact, people make up markets.</a:t>
            </a:r>
          </a:p>
        </p:txBody>
      </p:sp>
      <p:sp>
        <p:nvSpPr>
          <p:cNvPr id="6" name="Title 5"/>
          <p:cNvSpPr>
            <a:spLocks noGrp="1"/>
          </p:cNvSpPr>
          <p:nvPr>
            <p:ph type="title"/>
          </p:nvPr>
        </p:nvSpPr>
        <p:spPr>
          <a:xfrm>
            <a:off x="107504" y="228600"/>
            <a:ext cx="8856984" cy="824136"/>
          </a:xfrm>
        </p:spPr>
        <p:txBody>
          <a:bodyPr>
            <a:normAutofit/>
          </a:bodyPr>
          <a:lstStyle/>
          <a:p>
            <a:pPr algn="l">
              <a:lnSpc>
                <a:spcPct val="150000"/>
              </a:lnSpc>
            </a:pPr>
            <a:r>
              <a:rPr lang="en-IN" sz="3200" b="1" dirty="0">
                <a:solidFill>
                  <a:srgbClr val="0D11B3"/>
                </a:solidFill>
              </a:rPr>
              <a:t>The Company’s </a:t>
            </a:r>
            <a:r>
              <a:rPr lang="en-IN" sz="3200" b="1" dirty="0" smtClean="0">
                <a:solidFill>
                  <a:srgbClr val="0D11B3"/>
                </a:solidFill>
              </a:rPr>
              <a:t>Macro environment </a:t>
            </a:r>
            <a:endParaRPr lang="en-IN" sz="3200" b="1" dirty="0">
              <a:solidFill>
                <a:srgbClr val="0D11B3"/>
              </a:solidFill>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smtClean="0"/>
              <a:t>For </a:t>
            </a:r>
            <a:r>
              <a:rPr lang="en-IN" sz="2800" dirty="0"/>
              <a:t>example, the explosive world population growth has major implications on business. A growing population means growing human needs to satisfy. </a:t>
            </a:r>
            <a:endParaRPr lang="en-IN" sz="2800" dirty="0" smtClean="0"/>
          </a:p>
          <a:p>
            <a:pPr algn="just">
              <a:lnSpc>
                <a:spcPct val="150000"/>
              </a:lnSpc>
            </a:pPr>
            <a:r>
              <a:rPr lang="en-IN" sz="2800" dirty="0"/>
              <a:t>Thus, marketers keep close track of demographic trends.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a:bodyPr>
          <a:lstStyle/>
          <a:p>
            <a:pPr algn="just">
              <a:lnSpc>
                <a:spcPct val="150000"/>
              </a:lnSpc>
            </a:pPr>
            <a:r>
              <a:rPr lang="en-IN" sz="2800" b="1" dirty="0" smtClean="0">
                <a:solidFill>
                  <a:srgbClr val="0D11B3"/>
                </a:solidFill>
              </a:rPr>
              <a:t>Economic </a:t>
            </a:r>
            <a:r>
              <a:rPr lang="en-IN" sz="2800" b="1" dirty="0">
                <a:solidFill>
                  <a:srgbClr val="0D11B3"/>
                </a:solidFill>
              </a:rPr>
              <a:t>Environment: </a:t>
            </a:r>
            <a:r>
              <a:rPr lang="en-IN" sz="2800" dirty="0"/>
              <a:t>The economic environment consists of factors that affect </a:t>
            </a:r>
            <a:r>
              <a:rPr lang="en-IN" sz="2800" b="1" dirty="0">
                <a:solidFill>
                  <a:srgbClr val="FF0000"/>
                </a:solidFill>
              </a:rPr>
              <a:t>consumer purchasing power and spending patterns. </a:t>
            </a:r>
            <a:endParaRPr lang="en-IN" sz="2800" b="1" dirty="0" smtClean="0">
              <a:solidFill>
                <a:srgbClr val="FF0000"/>
              </a:solidFill>
            </a:endParaRPr>
          </a:p>
          <a:p>
            <a:pPr algn="just">
              <a:lnSpc>
                <a:spcPct val="150000"/>
              </a:lnSpc>
            </a:pPr>
            <a:r>
              <a:rPr lang="en-IN" sz="2800" dirty="0" smtClean="0"/>
              <a:t>Countries </a:t>
            </a:r>
            <a:r>
              <a:rPr lang="en-IN" sz="2800" dirty="0"/>
              <a:t>with Subsistence economies consume most of their own agricultural and industrial output offering few market opportunities. </a:t>
            </a:r>
            <a:endParaRPr lang="en-IN" sz="2800" dirty="0" smtClean="0"/>
          </a:p>
          <a:p>
            <a:pPr algn="just">
              <a:lnSpc>
                <a:spcPct val="150000"/>
              </a:lnSpc>
            </a:pPr>
            <a:r>
              <a:rPr lang="en-IN" sz="2800" dirty="0" smtClean="0"/>
              <a:t>Countries </a:t>
            </a:r>
            <a:r>
              <a:rPr lang="en-IN" sz="2800" dirty="0"/>
              <a:t>with Industrial economies constitute </a:t>
            </a:r>
            <a:r>
              <a:rPr lang="en-IN" sz="2800" b="1" dirty="0">
                <a:solidFill>
                  <a:srgbClr val="FF0000"/>
                </a:solidFill>
              </a:rPr>
              <a:t>rich markets </a:t>
            </a:r>
            <a:r>
              <a:rPr lang="en-IN" sz="2800" dirty="0"/>
              <a:t>for different kinds of goods.</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a:t> Following changes in income were observed in these years: </a:t>
            </a:r>
            <a:endParaRPr lang="en-IN" sz="2800" dirty="0" smtClean="0"/>
          </a:p>
          <a:p>
            <a:pPr algn="just">
              <a:lnSpc>
                <a:spcPct val="150000"/>
              </a:lnSpc>
            </a:pPr>
            <a:r>
              <a:rPr lang="en-IN" sz="2800" dirty="0" smtClean="0"/>
              <a:t> </a:t>
            </a:r>
            <a:r>
              <a:rPr lang="en-IN" sz="2800" dirty="0"/>
              <a:t>1980s: High purchasing power. It was fashionable to say that you were ‘</a:t>
            </a:r>
            <a:r>
              <a:rPr lang="en-IN" sz="2800" b="1" i="1" dirty="0"/>
              <a:t>born to shop’ </a:t>
            </a:r>
            <a:endParaRPr lang="en-IN" sz="2800" b="1" i="1" dirty="0" smtClean="0"/>
          </a:p>
          <a:p>
            <a:pPr algn="just">
              <a:lnSpc>
                <a:spcPct val="150000"/>
              </a:lnSpc>
            </a:pPr>
            <a:r>
              <a:rPr lang="en-IN" sz="2800" dirty="0" smtClean="0"/>
              <a:t> </a:t>
            </a:r>
            <a:r>
              <a:rPr lang="en-IN" sz="2800" dirty="0"/>
              <a:t>1990s:  Decade of ‘squeezed consumer’.  Increase financial burdens. Lower purchasing power. </a:t>
            </a:r>
            <a:endParaRPr lang="en-IN" sz="2800" dirty="0" smtClean="0"/>
          </a:p>
          <a:p>
            <a:pPr algn="just">
              <a:lnSpc>
                <a:spcPct val="150000"/>
              </a:lnSpc>
            </a:pPr>
            <a:r>
              <a:rPr lang="en-IN" sz="2800" dirty="0" smtClean="0"/>
              <a:t> </a:t>
            </a:r>
            <a:r>
              <a:rPr lang="en-IN" sz="2800" dirty="0"/>
              <a:t>2000s: Consumers spend carefully.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marL="0" indent="0" algn="just">
              <a:lnSpc>
                <a:spcPct val="150000"/>
              </a:lnSpc>
              <a:buNone/>
            </a:pPr>
            <a:r>
              <a:rPr lang="en-IN" sz="2800" dirty="0" smtClean="0"/>
              <a:t>Income </a:t>
            </a:r>
            <a:r>
              <a:rPr lang="en-IN" sz="2800" dirty="0"/>
              <a:t>distribution in USA can be classified as follows: </a:t>
            </a:r>
          </a:p>
          <a:p>
            <a:pPr algn="just">
              <a:lnSpc>
                <a:spcPct val="150000"/>
              </a:lnSpc>
            </a:pPr>
            <a:r>
              <a:rPr lang="en-IN" sz="2800" b="1" dirty="0" smtClean="0"/>
              <a:t>Upper </a:t>
            </a:r>
            <a:r>
              <a:rPr lang="en-IN" sz="2800" b="1" dirty="0"/>
              <a:t>Class: </a:t>
            </a:r>
            <a:r>
              <a:rPr lang="en-IN" sz="2800" dirty="0"/>
              <a:t>Those consumers whose spending patterns are not affected by current economic events. They are a major market for luxury goods. </a:t>
            </a:r>
            <a:endParaRPr lang="en-IN" sz="2800" dirty="0" smtClean="0"/>
          </a:p>
          <a:p>
            <a:pPr algn="just">
              <a:lnSpc>
                <a:spcPct val="150000"/>
              </a:lnSpc>
            </a:pPr>
            <a:r>
              <a:rPr lang="en-IN" sz="2800" dirty="0" smtClean="0"/>
              <a:t> </a:t>
            </a:r>
            <a:r>
              <a:rPr lang="en-IN" sz="2800" b="1" dirty="0"/>
              <a:t>Middle Class:  </a:t>
            </a:r>
            <a:r>
              <a:rPr lang="en-IN" sz="2800" dirty="0"/>
              <a:t>They are comfortable and somewhat careful in spending but can afford the good life. </a:t>
            </a:r>
            <a:endParaRPr lang="en-IN" sz="2800" dirty="0" smtClean="0"/>
          </a:p>
          <a:p>
            <a:pPr algn="just">
              <a:lnSpc>
                <a:spcPct val="150000"/>
              </a:lnSpc>
            </a:pPr>
            <a:r>
              <a:rPr lang="en-IN" sz="2800" b="1" dirty="0" smtClean="0"/>
              <a:t>Working </a:t>
            </a:r>
            <a:r>
              <a:rPr lang="en-IN" sz="2800" b="1" dirty="0"/>
              <a:t>Class: </a:t>
            </a:r>
            <a:r>
              <a:rPr lang="en-IN" sz="2800" dirty="0"/>
              <a:t>They must stick to the basics of food, clothing and shelter. </a:t>
            </a:r>
            <a:endParaRPr lang="en-IN" sz="2800" dirty="0" smtClean="0"/>
          </a:p>
          <a:p>
            <a:pPr algn="just">
              <a:lnSpc>
                <a:spcPct val="150000"/>
              </a:lnSpc>
            </a:pPr>
            <a:r>
              <a:rPr lang="en-IN" sz="2800" b="1" dirty="0" smtClean="0"/>
              <a:t>Under </a:t>
            </a:r>
            <a:r>
              <a:rPr lang="en-IN" sz="2800" b="1" dirty="0"/>
              <a:t>Class: </a:t>
            </a:r>
            <a:r>
              <a:rPr lang="en-IN" sz="2800" dirty="0"/>
              <a:t>They are then ones on welfare and retirees. They must count their pennies when purchasing even the basic things.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85000" lnSpcReduction="20000"/>
          </a:bodyPr>
          <a:lstStyle/>
          <a:p>
            <a:pPr algn="just">
              <a:lnSpc>
                <a:spcPct val="150000"/>
              </a:lnSpc>
            </a:pPr>
            <a:r>
              <a:rPr lang="en-IN" sz="2800" dirty="0"/>
              <a:t>Most of the income is used up in food, housing and transportation. But different people with different incomes spend differently. </a:t>
            </a:r>
            <a:endParaRPr lang="en-IN" sz="2800" dirty="0" smtClean="0"/>
          </a:p>
          <a:p>
            <a:pPr algn="just">
              <a:lnSpc>
                <a:spcPct val="150000"/>
              </a:lnSpc>
            </a:pPr>
            <a:r>
              <a:rPr lang="en-IN" sz="2800" dirty="0" smtClean="0"/>
              <a:t>It </a:t>
            </a:r>
            <a:r>
              <a:rPr lang="en-IN" sz="2800" dirty="0"/>
              <a:t>was found that as the income rises, percentage spent on food declines, on housing remains same and percentage of income saved increases. </a:t>
            </a:r>
            <a:endParaRPr lang="en-IN" sz="2800" dirty="0" smtClean="0"/>
          </a:p>
          <a:p>
            <a:pPr algn="just">
              <a:lnSpc>
                <a:spcPct val="150000"/>
              </a:lnSpc>
            </a:pPr>
            <a:r>
              <a:rPr lang="en-IN" sz="2800" b="1" i="1" dirty="0" smtClean="0"/>
              <a:t>Engel’s Laws : </a:t>
            </a:r>
            <a:r>
              <a:rPr lang="en-IN" sz="2800" dirty="0" smtClean="0"/>
              <a:t>Difference </a:t>
            </a:r>
            <a:r>
              <a:rPr lang="en-IN" sz="2800" dirty="0"/>
              <a:t>notes over a century ago by Ernst Engel in how people shift their spending across food, housing, health care and other goods and services categories as family income rises.</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algn="just">
              <a:lnSpc>
                <a:spcPct val="150000"/>
              </a:lnSpc>
            </a:pPr>
            <a:r>
              <a:rPr lang="en-IN" sz="3400" b="1" i="1" dirty="0">
                <a:solidFill>
                  <a:srgbClr val="0D11B3"/>
                </a:solidFill>
              </a:rPr>
              <a:t>Natural Environment: </a:t>
            </a:r>
            <a:r>
              <a:rPr lang="en-IN" sz="2800" dirty="0"/>
              <a:t>Natural environment are the natural resources that are needed as inputs by the marketers or that which are affected by marketing activities. For example, air and water pollution. Marketers should be aware of the trends in the natural environment. Especially the following trends: </a:t>
            </a:r>
            <a:endParaRPr lang="en-IN" sz="2800" dirty="0" smtClean="0"/>
          </a:p>
          <a:p>
            <a:pPr marL="514350" indent="-514350" algn="just">
              <a:lnSpc>
                <a:spcPct val="150000"/>
              </a:lnSpc>
              <a:buFont typeface="+mj-lt"/>
              <a:buAutoNum type="alphaLcParenR"/>
            </a:pPr>
            <a:r>
              <a:rPr lang="en-IN" sz="2800" b="1" dirty="0" smtClean="0">
                <a:solidFill>
                  <a:srgbClr val="FF0000"/>
                </a:solidFill>
              </a:rPr>
              <a:t> </a:t>
            </a:r>
            <a:r>
              <a:rPr lang="en-IN" sz="2800" b="1" dirty="0">
                <a:solidFill>
                  <a:srgbClr val="FF0000"/>
                </a:solidFill>
              </a:rPr>
              <a:t>Shortages of raw materials. </a:t>
            </a:r>
            <a:endParaRPr lang="en-IN" sz="2800" b="1" dirty="0" smtClean="0">
              <a:solidFill>
                <a:srgbClr val="FF0000"/>
              </a:solidFill>
            </a:endParaRPr>
          </a:p>
          <a:p>
            <a:pPr marL="514350" indent="-514350" algn="just">
              <a:lnSpc>
                <a:spcPct val="150000"/>
              </a:lnSpc>
              <a:buFont typeface="+mj-lt"/>
              <a:buAutoNum type="alphaLcParenR"/>
            </a:pPr>
            <a:r>
              <a:rPr lang="en-IN" sz="2800" b="1" dirty="0" smtClean="0">
                <a:solidFill>
                  <a:srgbClr val="FF0000"/>
                </a:solidFill>
              </a:rPr>
              <a:t> </a:t>
            </a:r>
            <a:r>
              <a:rPr lang="en-IN" sz="2800" b="1" dirty="0">
                <a:solidFill>
                  <a:srgbClr val="FF0000"/>
                </a:solidFill>
              </a:rPr>
              <a:t>Increased pollution. </a:t>
            </a:r>
            <a:endParaRPr lang="en-IN" sz="2800" b="1" dirty="0" smtClean="0">
              <a:solidFill>
                <a:srgbClr val="FF0000"/>
              </a:solidFill>
            </a:endParaRPr>
          </a:p>
          <a:p>
            <a:pPr marL="514350" indent="-514350" algn="just">
              <a:lnSpc>
                <a:spcPct val="150000"/>
              </a:lnSpc>
              <a:buFont typeface="+mj-lt"/>
              <a:buAutoNum type="alphaLcParenR"/>
            </a:pPr>
            <a:r>
              <a:rPr lang="en-IN" sz="2800" b="1" dirty="0" smtClean="0">
                <a:solidFill>
                  <a:srgbClr val="FF0000"/>
                </a:solidFill>
              </a:rPr>
              <a:t>Increased </a:t>
            </a:r>
            <a:r>
              <a:rPr lang="en-IN" sz="2800" b="1" dirty="0">
                <a:solidFill>
                  <a:srgbClr val="FF0000"/>
                </a:solidFill>
              </a:rPr>
              <a:t>government intervention. </a:t>
            </a:r>
          </a:p>
          <a:p>
            <a:pPr algn="just">
              <a:lnSpc>
                <a:spcPct val="150000"/>
              </a:lnSpc>
            </a:pPr>
            <a:r>
              <a:rPr lang="en-IN" sz="2800" dirty="0"/>
              <a:t>Concern for the natural environment has spawned the so-called green movement. Today, enlightened companies go beyond what government regulations dictate and are developing environmentally sustainable strategies.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algn="just">
              <a:lnSpc>
                <a:spcPct val="150000"/>
              </a:lnSpc>
            </a:pPr>
            <a:r>
              <a:rPr lang="en-IN" sz="2800" b="1" i="1" dirty="0">
                <a:solidFill>
                  <a:srgbClr val="0D11B3"/>
                </a:solidFill>
              </a:rPr>
              <a:t>Technological Environment: </a:t>
            </a:r>
            <a:r>
              <a:rPr lang="en-IN" sz="2800" dirty="0"/>
              <a:t>The technological environment is perhaps the </a:t>
            </a:r>
            <a:r>
              <a:rPr lang="en-IN" sz="2800" b="1" dirty="0"/>
              <a:t>most dramatic </a:t>
            </a:r>
            <a:r>
              <a:rPr lang="en-IN" sz="2800" dirty="0"/>
              <a:t>force now shaping our destiny. </a:t>
            </a:r>
            <a:endParaRPr lang="en-IN" sz="2800" dirty="0" smtClean="0"/>
          </a:p>
          <a:p>
            <a:pPr algn="just">
              <a:lnSpc>
                <a:spcPct val="150000"/>
              </a:lnSpc>
            </a:pPr>
            <a:r>
              <a:rPr lang="en-IN" sz="2800" dirty="0" smtClean="0"/>
              <a:t>It </a:t>
            </a:r>
            <a:r>
              <a:rPr lang="en-IN" sz="2800" dirty="0"/>
              <a:t>changes rapidly. </a:t>
            </a:r>
            <a:r>
              <a:rPr lang="en-IN" sz="2800" b="1" dirty="0">
                <a:solidFill>
                  <a:srgbClr val="FF0000"/>
                </a:solidFill>
              </a:rPr>
              <a:t>New technologies </a:t>
            </a:r>
            <a:r>
              <a:rPr lang="en-IN" sz="2800" dirty="0"/>
              <a:t>create </a:t>
            </a:r>
            <a:r>
              <a:rPr lang="en-IN" sz="2800" b="1" dirty="0">
                <a:solidFill>
                  <a:srgbClr val="0D11B3"/>
                </a:solidFill>
              </a:rPr>
              <a:t>new</a:t>
            </a:r>
            <a:r>
              <a:rPr lang="en-IN" sz="2800" dirty="0">
                <a:solidFill>
                  <a:srgbClr val="0D11B3"/>
                </a:solidFill>
              </a:rPr>
              <a:t> </a:t>
            </a:r>
            <a:r>
              <a:rPr lang="en-IN" sz="2800" b="1" dirty="0">
                <a:solidFill>
                  <a:srgbClr val="0D11B3"/>
                </a:solidFill>
              </a:rPr>
              <a:t>markets</a:t>
            </a:r>
            <a:r>
              <a:rPr lang="en-IN" sz="2800" dirty="0">
                <a:solidFill>
                  <a:srgbClr val="0D11B3"/>
                </a:solidFill>
              </a:rPr>
              <a:t> </a:t>
            </a:r>
            <a:r>
              <a:rPr lang="en-IN" sz="2800" dirty="0"/>
              <a:t>and thus new opportunities. </a:t>
            </a:r>
            <a:endParaRPr lang="en-IN" sz="2800" dirty="0" smtClean="0"/>
          </a:p>
          <a:p>
            <a:pPr algn="just">
              <a:lnSpc>
                <a:spcPct val="150000"/>
              </a:lnSpc>
            </a:pPr>
            <a:r>
              <a:rPr lang="en-IN" sz="2800" dirty="0" smtClean="0"/>
              <a:t>Therefore</a:t>
            </a:r>
            <a:r>
              <a:rPr lang="en-IN" sz="2800" dirty="0"/>
              <a:t>, marketer should </a:t>
            </a:r>
            <a:r>
              <a:rPr lang="en-IN" sz="2800" b="1" dirty="0"/>
              <a:t>watch</a:t>
            </a:r>
            <a:r>
              <a:rPr lang="en-IN" sz="2800" dirty="0"/>
              <a:t> technological environment very closely. For those that do not keep up with the technological change will soon find their products </a:t>
            </a:r>
            <a:r>
              <a:rPr lang="en-IN" sz="2800" b="1" dirty="0">
                <a:solidFill>
                  <a:srgbClr val="FF0000"/>
                </a:solidFill>
              </a:rPr>
              <a:t>out of date.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a:t>Marketers do not create needs: Needs pre-exist marketers. </a:t>
            </a:r>
            <a:endParaRPr lang="en-IN" sz="2800" dirty="0" smtClean="0"/>
          </a:p>
          <a:p>
            <a:pPr algn="just">
              <a:lnSpc>
                <a:spcPct val="150000"/>
              </a:lnSpc>
            </a:pPr>
            <a:r>
              <a:rPr lang="en-IN" sz="2800" dirty="0" smtClean="0"/>
              <a:t>Marketers</a:t>
            </a:r>
            <a:r>
              <a:rPr lang="en-IN" sz="2800" dirty="0"/>
              <a:t>, along with other societal factors, influence wants. They might promote the idea that a Mercedes would satisfy a person’s need for social status</a:t>
            </a:r>
            <a:r>
              <a:rPr lang="en-IN" sz="2800" dirty="0" smtClean="0"/>
              <a:t>. They do not, however, create </a:t>
            </a:r>
            <a:r>
              <a:rPr lang="en-IN" sz="2800" dirty="0"/>
              <a:t>the need for social status.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60922893"/>
      </p:ext>
    </p:extLst>
  </p:cSld>
  <p:clrMapOvr>
    <a:masterClrMapping/>
  </p:clrMapOvr>
  <p:transition>
    <p:wip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2800" dirty="0"/>
              <a:t> </a:t>
            </a:r>
            <a:r>
              <a:rPr lang="en-IN" sz="2800" b="1" i="1" dirty="0">
                <a:solidFill>
                  <a:srgbClr val="0D11B3"/>
                </a:solidFill>
              </a:rPr>
              <a:t>Political Environment: </a:t>
            </a:r>
            <a:r>
              <a:rPr lang="en-IN" sz="2800" dirty="0"/>
              <a:t>The political environment consists of laws, government agencies and pressure groups that influence or limit various organizations and individuals in a given society. </a:t>
            </a:r>
            <a:r>
              <a:rPr lang="en-IN" sz="2800" dirty="0" smtClean="0"/>
              <a:t>For </a:t>
            </a:r>
            <a:r>
              <a:rPr lang="en-IN" sz="2800" dirty="0"/>
              <a:t>example, the Legislation Regulating Business. Well-conceived regulations can encourage competition and ensure fair markets. </a:t>
            </a:r>
            <a:endParaRPr lang="en-IN" sz="2800" dirty="0" smtClean="0"/>
          </a:p>
          <a:p>
            <a:pPr algn="just">
              <a:lnSpc>
                <a:spcPct val="150000"/>
              </a:lnSpc>
            </a:pPr>
            <a:r>
              <a:rPr lang="en-IN" sz="2800" dirty="0" smtClean="0"/>
              <a:t>Business </a:t>
            </a:r>
            <a:r>
              <a:rPr lang="en-IN" sz="2800" dirty="0"/>
              <a:t>legislation has been enacted for a number of reasons: </a:t>
            </a:r>
            <a:endParaRPr lang="en-IN" sz="2800" dirty="0" smtClean="0"/>
          </a:p>
          <a:p>
            <a:pPr marL="0" indent="0" algn="just">
              <a:lnSpc>
                <a:spcPct val="150000"/>
              </a:lnSpc>
              <a:buNone/>
            </a:pPr>
            <a:r>
              <a:rPr lang="en-IN" sz="2800" dirty="0" smtClean="0"/>
              <a:t>1</a:t>
            </a:r>
            <a:r>
              <a:rPr lang="en-IN" sz="2800" dirty="0"/>
              <a:t>) To protect companies from each other. </a:t>
            </a:r>
            <a:endParaRPr lang="en-IN" sz="2800" dirty="0" smtClean="0"/>
          </a:p>
          <a:p>
            <a:pPr marL="0" indent="0" algn="just">
              <a:lnSpc>
                <a:spcPct val="150000"/>
              </a:lnSpc>
              <a:buNone/>
            </a:pPr>
            <a:r>
              <a:rPr lang="en-IN" sz="2800" dirty="0" smtClean="0"/>
              <a:t>2</a:t>
            </a:r>
            <a:r>
              <a:rPr lang="en-IN" sz="2800" dirty="0"/>
              <a:t>) To protect consumers from unfair business practices. </a:t>
            </a:r>
            <a:endParaRPr lang="en-IN" sz="2800" dirty="0" smtClean="0"/>
          </a:p>
          <a:p>
            <a:pPr marL="0" indent="0" algn="just">
              <a:lnSpc>
                <a:spcPct val="150000"/>
              </a:lnSpc>
              <a:buNone/>
            </a:pPr>
            <a:r>
              <a:rPr lang="en-IN" sz="2800" dirty="0" smtClean="0"/>
              <a:t>3</a:t>
            </a:r>
            <a:r>
              <a:rPr lang="en-IN" sz="2800" dirty="0"/>
              <a:t>) To protect the interests of society.</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pPr>
            <a:r>
              <a:rPr lang="en-IN" sz="3100" b="1" i="1" dirty="0">
                <a:solidFill>
                  <a:srgbClr val="0D11B3"/>
                </a:solidFill>
              </a:rPr>
              <a:t>Cultural Environment: </a:t>
            </a:r>
            <a:r>
              <a:rPr lang="en-IN" sz="2800" dirty="0"/>
              <a:t>The cultural environment is made up of institutions and other forces that affect a society’s basic values, perceptions, preferences and </a:t>
            </a:r>
            <a:r>
              <a:rPr lang="en-IN" sz="2800" dirty="0" smtClean="0"/>
              <a:t>behaviours</a:t>
            </a:r>
            <a:r>
              <a:rPr lang="en-IN" sz="2800" dirty="0"/>
              <a:t>. Some cultural characteristics that can affect marketing decision making are: </a:t>
            </a:r>
            <a:endParaRPr lang="en-IN" sz="2800" dirty="0" smtClean="0"/>
          </a:p>
          <a:p>
            <a:pPr algn="just">
              <a:lnSpc>
                <a:spcPct val="150000"/>
              </a:lnSpc>
            </a:pPr>
            <a:r>
              <a:rPr lang="en-IN" sz="2800" b="1" i="1" dirty="0" smtClean="0"/>
              <a:t>Core </a:t>
            </a:r>
            <a:r>
              <a:rPr lang="en-IN" sz="2800" b="1" i="1" dirty="0"/>
              <a:t>Values: </a:t>
            </a:r>
            <a:r>
              <a:rPr lang="en-IN" sz="2800" dirty="0"/>
              <a:t>Core beliefs and values are passed on from parents to children and then reinforced by </a:t>
            </a:r>
            <a:r>
              <a:rPr lang="en-IN" sz="2800" b="1" dirty="0"/>
              <a:t>school</a:t>
            </a:r>
            <a:r>
              <a:rPr lang="en-IN" sz="2800" dirty="0"/>
              <a:t>, </a:t>
            </a:r>
            <a:r>
              <a:rPr lang="en-IN" sz="2800" b="1" dirty="0"/>
              <a:t>church</a:t>
            </a:r>
            <a:r>
              <a:rPr lang="en-IN" sz="2800" dirty="0"/>
              <a:t> etc. </a:t>
            </a:r>
            <a:endParaRPr lang="en-IN" sz="2800" dirty="0" smtClean="0"/>
          </a:p>
          <a:p>
            <a:pPr algn="just">
              <a:lnSpc>
                <a:spcPct val="150000"/>
              </a:lnSpc>
            </a:pPr>
            <a:r>
              <a:rPr lang="en-IN" sz="2800" dirty="0" smtClean="0"/>
              <a:t> </a:t>
            </a:r>
            <a:r>
              <a:rPr lang="en-IN" sz="2800" b="1" i="1" dirty="0"/>
              <a:t>Secondary Beliefs: </a:t>
            </a:r>
            <a:r>
              <a:rPr lang="en-IN" sz="2800" dirty="0"/>
              <a:t>These beliefs and values are </a:t>
            </a:r>
            <a:r>
              <a:rPr lang="en-IN" sz="2800" b="1" i="1" dirty="0"/>
              <a:t>more open to </a:t>
            </a:r>
            <a:r>
              <a:rPr lang="en-IN" sz="2800" b="1" dirty="0">
                <a:solidFill>
                  <a:srgbClr val="FF0000"/>
                </a:solidFill>
              </a:rPr>
              <a:t>change</a:t>
            </a:r>
            <a:r>
              <a:rPr lang="en-IN" sz="2800" dirty="0"/>
              <a:t>. For example, believing in marriage is  core belief but believing that people should get </a:t>
            </a:r>
            <a:r>
              <a:rPr lang="en-IN" sz="3100" b="1" i="1" dirty="0">
                <a:solidFill>
                  <a:srgbClr val="0D11B3"/>
                </a:solidFill>
              </a:rPr>
              <a:t>married early </a:t>
            </a:r>
            <a:r>
              <a:rPr lang="en-IN" sz="2800" dirty="0"/>
              <a:t>in life is a secondary belief.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200" b="1" dirty="0" smtClean="0">
                <a:latin typeface="Times New Roman" pitchFamily="18" charset="0"/>
                <a:cs typeface="Times New Roman" pitchFamily="18" charset="0"/>
              </a:rPr>
              <a:t>Cont’d…..</a:t>
            </a:r>
            <a:endParaRPr lang="en-IN"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66309323"/>
      </p:ext>
    </p:extLst>
  </p:cSld>
  <p:clrMapOvr>
    <a:masterClrMapping/>
  </p:clrMapOvr>
  <p:transition>
    <p:wip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3A52BF6-EA3E-44A8-801D-5C164E2DE22D}" type="datetime1">
              <a:rPr lang="en-US" smtClean="0"/>
              <a:pPr/>
              <a:t>4/27/2020</a:t>
            </a:fld>
            <a:endParaRPr lang="en-IN" dirty="0"/>
          </a:p>
        </p:txBody>
      </p:sp>
      <p:sp>
        <p:nvSpPr>
          <p:cNvPr id="2" name="Title 1"/>
          <p:cNvSpPr>
            <a:spLocks noGrp="1"/>
          </p:cNvSpPr>
          <p:nvPr>
            <p:ph type="ctrTitle"/>
          </p:nvPr>
        </p:nvSpPr>
        <p:spPr>
          <a:xfrm>
            <a:off x="179512" y="2714050"/>
            <a:ext cx="8784976" cy="2515150"/>
          </a:xfrm>
          <a:solidFill>
            <a:schemeClr val="accent2"/>
          </a:solidFill>
          <a:ln>
            <a:solidFill>
              <a:schemeClr val="accent1"/>
            </a:solidFill>
          </a:ln>
        </p:spPr>
        <p:txBody>
          <a:bodyPr>
            <a:normAutofit/>
          </a:bodyPr>
          <a:lstStyle/>
          <a:p>
            <a:r>
              <a:rPr lang="en-IN" sz="7300" dirty="0" smtClean="0">
                <a:solidFill>
                  <a:srgbClr val="0D11B3"/>
                </a:solidFill>
              </a:rPr>
              <a:t>Thank you for your Attention</a:t>
            </a:r>
            <a:r>
              <a:rPr lang="en-IN" dirty="0" smtClean="0"/>
              <a:t>.</a:t>
            </a:r>
            <a:endParaRPr lang="en-IN" dirty="0"/>
          </a:p>
        </p:txBody>
      </p:sp>
    </p:spTree>
    <p:extLst>
      <p:ext uri="{BB962C8B-B14F-4D97-AF65-F5344CB8AC3E}">
        <p14:creationId xmlns:p14="http://schemas.microsoft.com/office/powerpoint/2010/main" val="3481306826"/>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a:p>
        </p:txBody>
      </p:sp>
      <p:sp>
        <p:nvSpPr>
          <p:cNvPr id="3" name="Content Placeholder 2"/>
          <p:cNvSpPr>
            <a:spLocks noGrp="1"/>
          </p:cNvSpPr>
          <p:nvPr>
            <p:ph sz="quarter" idx="1"/>
          </p:nvPr>
        </p:nvSpPr>
        <p:spPr>
          <a:xfrm>
            <a:off x="179512" y="1412776"/>
            <a:ext cx="8784976" cy="5328592"/>
          </a:xfrm>
        </p:spPr>
        <p:txBody>
          <a:bodyPr>
            <a:normAutofit fontScale="62500" lnSpcReduction="20000"/>
          </a:bodyPr>
          <a:lstStyle/>
          <a:p>
            <a:pPr algn="just">
              <a:lnSpc>
                <a:spcPct val="150000"/>
              </a:lnSpc>
            </a:pPr>
            <a:r>
              <a:rPr lang="en-IN" sz="2800" dirty="0"/>
              <a:t>Some customers have needs of which they are not fully conscious or that they cannot articulate</a:t>
            </a:r>
            <a:r>
              <a:rPr lang="en-IN" sz="2800" dirty="0" smtClean="0"/>
              <a:t>.</a:t>
            </a:r>
          </a:p>
          <a:p>
            <a:pPr algn="just">
              <a:lnSpc>
                <a:spcPct val="150000"/>
              </a:lnSpc>
            </a:pPr>
            <a:r>
              <a:rPr lang="en-IN" sz="2800" dirty="0"/>
              <a:t>We can distinguish </a:t>
            </a:r>
            <a:r>
              <a:rPr lang="en-IN" sz="2800" b="1" dirty="0"/>
              <a:t>five</a:t>
            </a:r>
            <a:r>
              <a:rPr lang="en-IN" sz="2800" dirty="0"/>
              <a:t> types of needs:</a:t>
            </a:r>
          </a:p>
          <a:p>
            <a:pPr marL="514350" indent="-514350" algn="just">
              <a:lnSpc>
                <a:spcPct val="150000"/>
              </a:lnSpc>
              <a:buFont typeface="+mj-lt"/>
              <a:buAutoNum type="arabicPeriod"/>
            </a:pPr>
            <a:r>
              <a:rPr lang="en-IN" sz="2800" dirty="0" smtClean="0"/>
              <a:t>Stated </a:t>
            </a:r>
            <a:r>
              <a:rPr lang="en-IN" sz="2800" dirty="0"/>
              <a:t>needs (The customer wants an inexpensive car.) </a:t>
            </a:r>
            <a:endParaRPr lang="en-IN" sz="2800" dirty="0" smtClean="0"/>
          </a:p>
          <a:p>
            <a:pPr marL="514350" indent="-514350" algn="just">
              <a:lnSpc>
                <a:spcPct val="150000"/>
              </a:lnSpc>
              <a:buFont typeface="+mj-lt"/>
              <a:buAutoNum type="arabicPeriod"/>
            </a:pPr>
            <a:r>
              <a:rPr lang="en-IN" sz="2800" dirty="0" smtClean="0"/>
              <a:t>Real </a:t>
            </a:r>
            <a:r>
              <a:rPr lang="en-IN" sz="2800" dirty="0"/>
              <a:t>needs (The customer wants a car whose operating cost</a:t>
            </a:r>
            <a:r>
              <a:rPr lang="en-IN" sz="2800" dirty="0" smtClean="0"/>
              <a:t>, not </a:t>
            </a:r>
            <a:r>
              <a:rPr lang="en-IN" sz="2800" dirty="0"/>
              <a:t>initial </a:t>
            </a:r>
            <a:r>
              <a:rPr lang="en-IN" sz="2800" dirty="0" smtClean="0"/>
              <a:t>price is </a:t>
            </a:r>
            <a:r>
              <a:rPr lang="en-IN" sz="2800" dirty="0"/>
              <a:t>low.) </a:t>
            </a:r>
          </a:p>
          <a:p>
            <a:pPr marL="514350" indent="-514350" algn="just">
              <a:lnSpc>
                <a:spcPct val="150000"/>
              </a:lnSpc>
              <a:buFont typeface="+mj-lt"/>
              <a:buAutoNum type="arabicPeriod"/>
            </a:pPr>
            <a:r>
              <a:rPr lang="en-IN" sz="2800" dirty="0" smtClean="0"/>
              <a:t>Unstated </a:t>
            </a:r>
            <a:r>
              <a:rPr lang="en-IN" sz="2800" dirty="0"/>
              <a:t>needs (The customer expects good service from the dealer.) </a:t>
            </a:r>
          </a:p>
          <a:p>
            <a:pPr marL="514350" indent="-514350" algn="just">
              <a:lnSpc>
                <a:spcPct val="150000"/>
              </a:lnSpc>
              <a:buFont typeface="+mj-lt"/>
              <a:buAutoNum type="arabicPeriod"/>
            </a:pPr>
            <a:r>
              <a:rPr lang="en-IN" sz="2800" dirty="0" smtClean="0"/>
              <a:t>Delight </a:t>
            </a:r>
            <a:r>
              <a:rPr lang="en-IN" sz="2800" dirty="0"/>
              <a:t>needs (The customer would like the dealer to include an </a:t>
            </a:r>
            <a:r>
              <a:rPr lang="en-IN" sz="2800" dirty="0" smtClean="0"/>
              <a:t>on-board </a:t>
            </a:r>
            <a:r>
              <a:rPr lang="en-IN" sz="2800" dirty="0"/>
              <a:t>GPS navigation system.) </a:t>
            </a:r>
          </a:p>
          <a:p>
            <a:pPr marL="514350" indent="-514350" algn="just">
              <a:lnSpc>
                <a:spcPct val="150000"/>
              </a:lnSpc>
              <a:buFont typeface="+mj-lt"/>
              <a:buAutoNum type="arabicPeriod"/>
            </a:pPr>
            <a:r>
              <a:rPr lang="en-IN" sz="2800" dirty="0" smtClean="0"/>
              <a:t>Secret </a:t>
            </a:r>
            <a:r>
              <a:rPr lang="en-IN" sz="2800" dirty="0"/>
              <a:t>needs (The customer wants friends to see him or her as a savvy consumer.) </a:t>
            </a:r>
            <a:endParaRPr lang="en-IN" sz="2800" dirty="0" smtClean="0"/>
          </a:p>
          <a:p>
            <a:pPr marL="0" indent="0" algn="just">
              <a:lnSpc>
                <a:spcPct val="150000"/>
              </a:lnSpc>
              <a:buNone/>
            </a:pPr>
            <a:r>
              <a:rPr lang="en-IN" sz="2800" b="1" u="sng" dirty="0">
                <a:solidFill>
                  <a:srgbClr val="FF0000"/>
                </a:solidFill>
              </a:rPr>
              <a:t>Implications</a:t>
            </a:r>
            <a:r>
              <a:rPr lang="en-IN" sz="2800" dirty="0"/>
              <a:t>: </a:t>
            </a:r>
            <a:r>
              <a:rPr lang="en-IN" sz="2800" dirty="0" smtClean="0"/>
              <a:t>to </a:t>
            </a:r>
            <a:r>
              <a:rPr lang="en-IN" sz="2800" dirty="0"/>
              <a:t>gain an edge</a:t>
            </a:r>
            <a:r>
              <a:rPr lang="en-IN" sz="2800" dirty="0" smtClean="0"/>
              <a:t>, companies </a:t>
            </a:r>
            <a:r>
              <a:rPr lang="en-IN" sz="2800" dirty="0"/>
              <a:t>must help customers learn what they want.</a:t>
            </a:r>
          </a:p>
          <a:p>
            <a:pPr marL="0" indent="0" algn="just">
              <a:lnSpc>
                <a:spcPct val="150000"/>
              </a:lnSpc>
              <a:buNone/>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60922893"/>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4/27/2020</a:t>
            </a:fld>
            <a:endParaRPr lang="en-IN" dirty="0"/>
          </a:p>
        </p:txBody>
      </p:sp>
      <p:sp>
        <p:nvSpPr>
          <p:cNvPr id="3" name="Content Placeholder 2"/>
          <p:cNvSpPr>
            <a:spLocks noGrp="1"/>
          </p:cNvSpPr>
          <p:nvPr>
            <p:ph sz="quarter" idx="1"/>
          </p:nvPr>
        </p:nvSpPr>
        <p:spPr>
          <a:xfrm>
            <a:off x="179512" y="1412776"/>
            <a:ext cx="8784976" cy="5328592"/>
          </a:xfrm>
        </p:spPr>
        <p:txBody>
          <a:bodyPr>
            <a:noAutofit/>
          </a:bodyPr>
          <a:lstStyle/>
          <a:p>
            <a:pPr algn="just">
              <a:lnSpc>
                <a:spcPct val="170000"/>
              </a:lnSpc>
            </a:pPr>
            <a:r>
              <a:rPr lang="en-GB" sz="2100" dirty="0"/>
              <a:t>Customer needs and wants are fulfilled through a marketing offering. </a:t>
            </a:r>
            <a:endParaRPr lang="en-GB" sz="2100" dirty="0" smtClean="0"/>
          </a:p>
          <a:p>
            <a:pPr algn="just">
              <a:lnSpc>
                <a:spcPct val="170000"/>
              </a:lnSpc>
            </a:pPr>
            <a:r>
              <a:rPr lang="en-GB" sz="2100" dirty="0" smtClean="0"/>
              <a:t>Marketing </a:t>
            </a:r>
            <a:r>
              <a:rPr lang="en-GB" sz="2100" dirty="0"/>
              <a:t>offering is a combination of products, services, information or experiences offered to a market to satisfy a need or want. </a:t>
            </a:r>
            <a:endParaRPr lang="en-GB" sz="2100" dirty="0" smtClean="0"/>
          </a:p>
          <a:p>
            <a:pPr algn="just">
              <a:lnSpc>
                <a:spcPct val="170000"/>
              </a:lnSpc>
            </a:pPr>
            <a:r>
              <a:rPr lang="en-GB" sz="2100" dirty="0" smtClean="0"/>
              <a:t>Marketing </a:t>
            </a:r>
            <a:r>
              <a:rPr lang="en-GB" sz="2100" dirty="0"/>
              <a:t>offerings are not limited to physical products. </a:t>
            </a:r>
            <a:endParaRPr lang="en-GB" sz="2100" dirty="0" smtClean="0"/>
          </a:p>
          <a:p>
            <a:pPr algn="just">
              <a:lnSpc>
                <a:spcPct val="170000"/>
              </a:lnSpc>
            </a:pPr>
            <a:r>
              <a:rPr lang="en-IN" sz="2100" dirty="0"/>
              <a:t> A product is any offering that can satisfy a need or want, such as one of the </a:t>
            </a:r>
            <a:r>
              <a:rPr lang="en-IN" sz="2800" b="1" dirty="0"/>
              <a:t>10</a:t>
            </a:r>
            <a:r>
              <a:rPr lang="en-IN" sz="2800" dirty="0"/>
              <a:t> </a:t>
            </a:r>
            <a:r>
              <a:rPr lang="en-IN" sz="2100" dirty="0"/>
              <a:t>basic offerings of </a:t>
            </a:r>
            <a:r>
              <a:rPr lang="en-IN" sz="2100" dirty="0" smtClean="0"/>
              <a:t>goods, </a:t>
            </a:r>
            <a:r>
              <a:rPr lang="en-IN" sz="2100" dirty="0"/>
              <a:t>services, experiences, events, persons, places, properties, organizations, information, and ideas</a:t>
            </a:r>
            <a:r>
              <a:rPr lang="en-IN" sz="2100" dirty="0" smtClean="0"/>
              <a:t>.</a:t>
            </a:r>
          </a:p>
          <a:p>
            <a:pPr algn="just">
              <a:lnSpc>
                <a:spcPct val="170000"/>
              </a:lnSpc>
            </a:pPr>
            <a:r>
              <a:rPr lang="en-IN" sz="2100" dirty="0" smtClean="0"/>
              <a:t>Can  you give examples for each?</a:t>
            </a:r>
            <a:endParaRPr lang="en-GB" sz="2100" dirty="0" smtClean="0"/>
          </a:p>
          <a:p>
            <a:pPr algn="just">
              <a:lnSpc>
                <a:spcPct val="150000"/>
              </a:lnSpc>
            </a:pPr>
            <a:endParaRPr lang="en-IN" sz="2100" dirty="0"/>
          </a:p>
        </p:txBody>
      </p:sp>
      <p:sp>
        <p:nvSpPr>
          <p:cNvPr id="6" name="Title 5"/>
          <p:cNvSpPr>
            <a:spLocks noGrp="1"/>
          </p:cNvSpPr>
          <p:nvPr>
            <p:ph type="title"/>
          </p:nvPr>
        </p:nvSpPr>
        <p:spPr>
          <a:xfrm>
            <a:off x="107504" y="228600"/>
            <a:ext cx="8856984" cy="824136"/>
          </a:xfrm>
        </p:spPr>
        <p:txBody>
          <a:bodyPr>
            <a:noAutofit/>
          </a:bodyPr>
          <a:lstStyle/>
          <a:p>
            <a:pPr algn="l"/>
            <a:r>
              <a:rPr lang="en-GB" sz="2400" b="1" dirty="0">
                <a:solidFill>
                  <a:schemeClr val="tx1"/>
                </a:solidFill>
              </a:rPr>
              <a:t>Market Offerings </a:t>
            </a:r>
            <a:endParaRPr lang="en-IN" sz="2400" dirty="0">
              <a:solidFill>
                <a:schemeClr val="tx1"/>
              </a:solidFill>
            </a:endParaRPr>
          </a:p>
        </p:txBody>
      </p:sp>
    </p:spTree>
    <p:extLst>
      <p:ext uri="{BB962C8B-B14F-4D97-AF65-F5344CB8AC3E}">
        <p14:creationId xmlns:p14="http://schemas.microsoft.com/office/powerpoint/2010/main" val="239386804"/>
      </p:ext>
    </p:extLst>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5209</TotalTime>
  <Words>5266</Words>
  <Application>Microsoft Office PowerPoint</Application>
  <PresentationFormat>On-screen Show (4:3)</PresentationFormat>
  <Paragraphs>453</Paragraphs>
  <Slides>72</Slides>
  <Notes>0</Notes>
  <HiddenSlides>0</HiddenSlides>
  <MMClips>0</MMClips>
  <ScaleCrop>false</ScaleCrop>
  <HeadingPairs>
    <vt:vector size="4" baseType="variant">
      <vt:variant>
        <vt:lpstr>Theme</vt:lpstr>
      </vt:variant>
      <vt:variant>
        <vt:i4>2</vt:i4>
      </vt:variant>
      <vt:variant>
        <vt:lpstr>Slide Titles</vt:lpstr>
      </vt:variant>
      <vt:variant>
        <vt:i4>72</vt:i4>
      </vt:variant>
    </vt:vector>
  </HeadingPairs>
  <TitlesOfParts>
    <vt:vector size="74" baseType="lpstr">
      <vt:lpstr>Aspect</vt:lpstr>
      <vt:lpstr>Civic</vt:lpstr>
      <vt:lpstr>MARKETING MANAGEMENT (MBA4051)</vt:lpstr>
      <vt:lpstr>1.1. Marketing and its core concepts</vt:lpstr>
      <vt:lpstr>Cont’d….</vt:lpstr>
      <vt:lpstr>The Marketing Process</vt:lpstr>
      <vt:lpstr> Core Concepts Of Marketing</vt:lpstr>
      <vt:lpstr>Cont’d….</vt:lpstr>
      <vt:lpstr>Cont’d….</vt:lpstr>
      <vt:lpstr>Cont’d….</vt:lpstr>
      <vt:lpstr>Market Offerings </vt:lpstr>
      <vt:lpstr>Cont’d….</vt:lpstr>
      <vt:lpstr>Cont’d….</vt:lpstr>
      <vt:lpstr>Cont’d….</vt:lpstr>
      <vt:lpstr>Cont’d….</vt:lpstr>
      <vt:lpstr>Cont’d….</vt:lpstr>
      <vt:lpstr>Cont’d….</vt:lpstr>
      <vt:lpstr>Value, Cost, and Satisfaction  </vt:lpstr>
      <vt:lpstr>Cont’d….</vt:lpstr>
      <vt:lpstr>Cont’d….</vt:lpstr>
      <vt:lpstr>Cont’d….</vt:lpstr>
      <vt:lpstr>Cont’d….</vt:lpstr>
      <vt:lpstr>Relationship and Networks</vt:lpstr>
      <vt:lpstr>Cont’d….</vt:lpstr>
      <vt:lpstr>Supply Chain and Competition</vt:lpstr>
      <vt:lpstr>Marketing Channels</vt:lpstr>
      <vt:lpstr>Marketing Channels</vt:lpstr>
      <vt:lpstr>Marketing Environment</vt:lpstr>
      <vt:lpstr>What is Market?</vt:lpstr>
      <vt:lpstr>Cont’d…..</vt:lpstr>
      <vt:lpstr>Cont’d…..</vt:lpstr>
      <vt:lpstr>Cont’d…..</vt:lpstr>
      <vt:lpstr>Cont’d…..</vt:lpstr>
      <vt:lpstr>Marketplaces, Market-spaces and Meta-markets </vt:lpstr>
      <vt:lpstr>1.2. Importance Of Marketing</vt:lpstr>
      <vt:lpstr>Cont’d…..</vt:lpstr>
      <vt:lpstr>Cont’d…..</vt:lpstr>
      <vt:lpstr>Cont’d…..</vt:lpstr>
      <vt:lpstr>1.3 Market Orientation/ philosophies </vt:lpstr>
      <vt:lpstr>A. The Production Concept </vt:lpstr>
      <vt:lpstr>B. The Product Concept </vt:lpstr>
      <vt:lpstr>C. The Selling Concept </vt:lpstr>
      <vt:lpstr>Cont’d…..</vt:lpstr>
      <vt:lpstr>D. The Marketing Concept </vt:lpstr>
      <vt:lpstr>Cont’d…..</vt:lpstr>
      <vt:lpstr>Comparison b/n M &amp; S Concept  </vt:lpstr>
      <vt:lpstr>E. The Societal Marketing Concept </vt:lpstr>
      <vt:lpstr>Cont’d…..</vt:lpstr>
      <vt:lpstr>F. The Holistic Marketing Concept</vt:lpstr>
      <vt:lpstr>Cont’d…..</vt:lpstr>
      <vt:lpstr>Fig. Holistic Marketing Dimensions</vt:lpstr>
      <vt:lpstr>Thank you for your Attention.</vt:lpstr>
      <vt:lpstr>MARKETING MANAGEMENT (MBA4051)</vt:lpstr>
      <vt:lpstr>Cont’d…..</vt:lpstr>
      <vt:lpstr>Cont’d…..</vt:lpstr>
      <vt:lpstr>The Company</vt:lpstr>
      <vt:lpstr>Suppliers:</vt:lpstr>
      <vt:lpstr>Marketing Intermediaries:</vt:lpstr>
      <vt:lpstr>Customers:</vt:lpstr>
      <vt:lpstr>Competitors:</vt:lpstr>
      <vt:lpstr>Publics:</vt:lpstr>
      <vt:lpstr>Types of Public:</vt:lpstr>
      <vt:lpstr>Cont’d…..</vt:lpstr>
      <vt:lpstr>The Company’s Macro environment </vt:lpstr>
      <vt:lpstr>Cont’d…..</vt:lpstr>
      <vt:lpstr>Cont’d…..</vt:lpstr>
      <vt:lpstr>Cont’d…..</vt:lpstr>
      <vt:lpstr>Cont’d…..</vt:lpstr>
      <vt:lpstr>Cont’d…..</vt:lpstr>
      <vt:lpstr>Cont’d…..</vt:lpstr>
      <vt:lpstr>Cont’d…..</vt:lpstr>
      <vt:lpstr>Cont’d…..</vt:lpstr>
      <vt:lpstr>Cont’d…..</vt:lpstr>
      <vt:lpstr>Thank you for your Attention.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RESEARCH METHODS: AN INTRODUCTION                           BY: Yissa H.                                                                    March,2018</dc:title>
  <dc:creator>0wner</dc:creator>
  <cp:lastModifiedBy>Kindey</cp:lastModifiedBy>
  <cp:revision>154</cp:revision>
  <dcterms:created xsi:type="dcterms:W3CDTF">2018-03-04T11:29:35Z</dcterms:created>
  <dcterms:modified xsi:type="dcterms:W3CDTF">2020-04-27T07:48:11Z</dcterms:modified>
</cp:coreProperties>
</file>