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0" r:id="rId2"/>
    <p:sldId id="261" r:id="rId3"/>
    <p:sldId id="262" r:id="rId4"/>
    <p:sldId id="257" r:id="rId5"/>
    <p:sldId id="258" r:id="rId6"/>
    <p:sldId id="259" r:id="rId7"/>
    <p:sldId id="263" r:id="rId8"/>
    <p:sldId id="264" r:id="rId9"/>
    <p:sldId id="265" r:id="rId10"/>
    <p:sldId id="267" r:id="rId11"/>
    <p:sldId id="272" r:id="rId12"/>
    <p:sldId id="268" r:id="rId13"/>
    <p:sldId id="269" r:id="rId14"/>
    <p:sldId id="273" r:id="rId15"/>
    <p:sldId id="271" r:id="rId16"/>
    <p:sldId id="275" r:id="rId17"/>
    <p:sldId id="276" r:id="rId18"/>
    <p:sldId id="277" r:id="rId19"/>
    <p:sldId id="283" r:id="rId20"/>
    <p:sldId id="281" r:id="rId21"/>
    <p:sldId id="282" r:id="rId22"/>
    <p:sldId id="279"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C8ECE-0225-4EFF-83A0-D701E00694E7}" type="doc">
      <dgm:prSet loTypeId="urn:microsoft.com/office/officeart/2005/8/layout/bProcess3" loCatId="process" qsTypeId="urn:microsoft.com/office/officeart/2005/8/quickstyle/3d3" qsCatId="3D" csTypeId="urn:microsoft.com/office/officeart/2005/8/colors/colorful1" csCatId="colorful" phldr="1"/>
      <dgm:spPr/>
    </dgm:pt>
    <dgm:pt modelId="{E284DA55-615C-42CB-8A7C-E4E8347638C3}">
      <dgm:prSet phldrT="[Text]" custT="1"/>
      <dgm:spPr/>
      <dgm:t>
        <a:bodyPr/>
        <a:lstStyle/>
        <a:p>
          <a:r>
            <a:rPr lang="en-GB" sz="2000" b="1" dirty="0" smtClean="0"/>
            <a:t>Seller </a:t>
          </a:r>
          <a:endParaRPr lang="en-GB" sz="2000" b="1" dirty="0"/>
        </a:p>
      </dgm:t>
    </dgm:pt>
    <dgm:pt modelId="{9314F0E8-120F-4942-9FCF-A02C73856BC2}" type="parTrans" cxnId="{2CE4019D-EC04-42F3-A6BD-589172E10AF5}">
      <dgm:prSet/>
      <dgm:spPr/>
      <dgm:t>
        <a:bodyPr/>
        <a:lstStyle/>
        <a:p>
          <a:endParaRPr lang="en-GB" b="1"/>
        </a:p>
      </dgm:t>
    </dgm:pt>
    <dgm:pt modelId="{E9EB3A45-8E7F-4F3C-A810-11495E5F86D0}" type="sibTrans" cxnId="{2CE4019D-EC04-42F3-A6BD-589172E10AF5}">
      <dgm:prSet/>
      <dgm:spPr>
        <a:ln w="57150"/>
      </dgm:spPr>
      <dgm:t>
        <a:bodyPr/>
        <a:lstStyle/>
        <a:p>
          <a:endParaRPr lang="en-GB" b="1"/>
        </a:p>
      </dgm:t>
    </dgm:pt>
    <dgm:pt modelId="{9F6536BB-678F-4C89-8B5B-572098B3804D}">
      <dgm:prSet phldrT="[Text]"/>
      <dgm:spPr/>
      <dgm:t>
        <a:bodyPr/>
        <a:lstStyle/>
        <a:p>
          <a:r>
            <a:rPr lang="en-GB" b="1" dirty="0" smtClean="0"/>
            <a:t>Seller's International Marketing Headquarters</a:t>
          </a:r>
          <a:endParaRPr lang="en-GB" b="1" dirty="0"/>
        </a:p>
      </dgm:t>
    </dgm:pt>
    <dgm:pt modelId="{0464C8A8-AFAC-46BA-B0F2-7F205BB01E4E}" type="parTrans" cxnId="{A3DE4A85-8055-43EA-854F-F4A33EBE8828}">
      <dgm:prSet/>
      <dgm:spPr/>
      <dgm:t>
        <a:bodyPr/>
        <a:lstStyle/>
        <a:p>
          <a:endParaRPr lang="en-GB" b="1"/>
        </a:p>
      </dgm:t>
    </dgm:pt>
    <dgm:pt modelId="{540269DD-7260-4744-AAA3-5A0D80DCCB0C}" type="sibTrans" cxnId="{A3DE4A85-8055-43EA-854F-F4A33EBE8828}">
      <dgm:prSet/>
      <dgm:spPr>
        <a:ln w="57150">
          <a:solidFill>
            <a:srgbClr val="00B0F0"/>
          </a:solidFill>
        </a:ln>
      </dgm:spPr>
      <dgm:t>
        <a:bodyPr/>
        <a:lstStyle/>
        <a:p>
          <a:endParaRPr lang="en-GB" b="1"/>
        </a:p>
      </dgm:t>
    </dgm:pt>
    <dgm:pt modelId="{2BADCC33-F947-49D6-AFC9-EAFD89F680BD}">
      <dgm:prSet phldrT="[Text]"/>
      <dgm:spPr/>
      <dgm:t>
        <a:bodyPr/>
        <a:lstStyle/>
        <a:p>
          <a:r>
            <a:rPr lang="en-GB" b="1" dirty="0" smtClean="0"/>
            <a:t>Final</a:t>
          </a:r>
        </a:p>
        <a:p>
          <a:r>
            <a:rPr lang="en-GB" b="1" dirty="0" smtClean="0"/>
            <a:t>Buyers</a:t>
          </a:r>
          <a:endParaRPr lang="en-GB" b="1" dirty="0"/>
        </a:p>
      </dgm:t>
    </dgm:pt>
    <dgm:pt modelId="{D3B78909-8B19-4566-ABF9-E10C4FC4C0EF}" type="parTrans" cxnId="{933D67B6-D73D-46DB-B6FC-E6AB4E1EAA93}">
      <dgm:prSet/>
      <dgm:spPr/>
      <dgm:t>
        <a:bodyPr/>
        <a:lstStyle/>
        <a:p>
          <a:endParaRPr lang="en-GB" b="1"/>
        </a:p>
      </dgm:t>
    </dgm:pt>
    <dgm:pt modelId="{15BD4ABA-B263-46A0-9844-364B0EF75B09}" type="sibTrans" cxnId="{933D67B6-D73D-46DB-B6FC-E6AB4E1EAA93}">
      <dgm:prSet/>
      <dgm:spPr/>
      <dgm:t>
        <a:bodyPr/>
        <a:lstStyle/>
        <a:p>
          <a:endParaRPr lang="en-GB" b="1"/>
        </a:p>
      </dgm:t>
    </dgm:pt>
    <dgm:pt modelId="{F9528EA6-8C0F-4E5E-8D20-ABA9D2A59325}">
      <dgm:prSet/>
      <dgm:spPr/>
      <dgm:t>
        <a:bodyPr/>
        <a:lstStyle/>
        <a:p>
          <a:r>
            <a:rPr lang="en-GB" b="1" dirty="0" smtClean="0"/>
            <a:t>Channels within Foreign Nations</a:t>
          </a:r>
          <a:endParaRPr lang="en-GB" b="1" dirty="0"/>
        </a:p>
      </dgm:t>
    </dgm:pt>
    <dgm:pt modelId="{9F0C7BB5-E285-479E-8833-8E4538636ECC}" type="parTrans" cxnId="{DA1A3DFB-03A3-4828-BB36-DE4F3D5FAA5A}">
      <dgm:prSet/>
      <dgm:spPr/>
      <dgm:t>
        <a:bodyPr/>
        <a:lstStyle/>
        <a:p>
          <a:endParaRPr lang="en-GB" b="1"/>
        </a:p>
      </dgm:t>
    </dgm:pt>
    <dgm:pt modelId="{55A4204F-D40C-4E95-B713-FCF4E3BE567B}" type="sibTrans" cxnId="{DA1A3DFB-03A3-4828-BB36-DE4F3D5FAA5A}">
      <dgm:prSet/>
      <dgm:spPr>
        <a:ln w="57150">
          <a:solidFill>
            <a:srgbClr val="FFC000"/>
          </a:solidFill>
        </a:ln>
      </dgm:spPr>
      <dgm:t>
        <a:bodyPr/>
        <a:lstStyle/>
        <a:p>
          <a:endParaRPr lang="en-GB" b="1"/>
        </a:p>
      </dgm:t>
    </dgm:pt>
    <dgm:pt modelId="{DB2CDED6-717C-4391-B1F0-849D8D068065}">
      <dgm:prSet/>
      <dgm:spPr/>
      <dgm:t>
        <a:bodyPr/>
        <a:lstStyle/>
        <a:p>
          <a:r>
            <a:rPr lang="en-GB" b="1" dirty="0" smtClean="0"/>
            <a:t>Channels between Nations</a:t>
          </a:r>
          <a:endParaRPr lang="en-GB" b="1" dirty="0"/>
        </a:p>
      </dgm:t>
    </dgm:pt>
    <dgm:pt modelId="{63FA7ADC-903A-4B0C-A490-FEC67B3C6B1D}" type="parTrans" cxnId="{4FCCA03A-3EF4-4DF9-ADCF-1970F4A6144C}">
      <dgm:prSet/>
      <dgm:spPr/>
      <dgm:t>
        <a:bodyPr/>
        <a:lstStyle/>
        <a:p>
          <a:endParaRPr lang="en-GB" b="1"/>
        </a:p>
      </dgm:t>
    </dgm:pt>
    <dgm:pt modelId="{EBBB6080-E957-430F-AD17-548477DB05DA}" type="sibTrans" cxnId="{4FCCA03A-3EF4-4DF9-ADCF-1970F4A6144C}">
      <dgm:prSet/>
      <dgm:spPr>
        <a:ln w="57150">
          <a:solidFill>
            <a:srgbClr val="FF0000"/>
          </a:solidFill>
        </a:ln>
      </dgm:spPr>
      <dgm:t>
        <a:bodyPr/>
        <a:lstStyle/>
        <a:p>
          <a:endParaRPr lang="en-GB" b="1"/>
        </a:p>
      </dgm:t>
    </dgm:pt>
    <dgm:pt modelId="{15EFBF33-FBDF-4BCE-A6C1-39126AE7794E}" type="pres">
      <dgm:prSet presAssocID="{A9AC8ECE-0225-4EFF-83A0-D701E00694E7}" presName="Name0" presStyleCnt="0">
        <dgm:presLayoutVars>
          <dgm:dir/>
          <dgm:resizeHandles val="exact"/>
        </dgm:presLayoutVars>
      </dgm:prSet>
      <dgm:spPr/>
    </dgm:pt>
    <dgm:pt modelId="{96256C5F-6121-4D62-98A4-EB8ADA5B1C73}" type="pres">
      <dgm:prSet presAssocID="{E284DA55-615C-42CB-8A7C-E4E8347638C3}" presName="node" presStyleLbl="node1" presStyleIdx="0" presStyleCnt="5">
        <dgm:presLayoutVars>
          <dgm:bulletEnabled val="1"/>
        </dgm:presLayoutVars>
      </dgm:prSet>
      <dgm:spPr/>
      <dgm:t>
        <a:bodyPr/>
        <a:lstStyle/>
        <a:p>
          <a:endParaRPr lang="en-GB"/>
        </a:p>
      </dgm:t>
    </dgm:pt>
    <dgm:pt modelId="{D91691D5-3336-421A-A0CF-63D8CA657AB9}" type="pres">
      <dgm:prSet presAssocID="{E9EB3A45-8E7F-4F3C-A810-11495E5F86D0}" presName="sibTrans" presStyleLbl="sibTrans1D1" presStyleIdx="0" presStyleCnt="4"/>
      <dgm:spPr/>
      <dgm:t>
        <a:bodyPr/>
        <a:lstStyle/>
        <a:p>
          <a:endParaRPr lang="en-GB"/>
        </a:p>
      </dgm:t>
    </dgm:pt>
    <dgm:pt modelId="{7FB5BB21-8564-467C-90A0-71CC6F2DAB60}" type="pres">
      <dgm:prSet presAssocID="{E9EB3A45-8E7F-4F3C-A810-11495E5F86D0}" presName="connectorText" presStyleLbl="sibTrans1D1" presStyleIdx="0" presStyleCnt="4"/>
      <dgm:spPr/>
      <dgm:t>
        <a:bodyPr/>
        <a:lstStyle/>
        <a:p>
          <a:endParaRPr lang="en-GB"/>
        </a:p>
      </dgm:t>
    </dgm:pt>
    <dgm:pt modelId="{44618D7B-7ED0-4F35-B675-582F637404E5}" type="pres">
      <dgm:prSet presAssocID="{9F6536BB-678F-4C89-8B5B-572098B3804D}" presName="node" presStyleLbl="node1" presStyleIdx="1" presStyleCnt="5">
        <dgm:presLayoutVars>
          <dgm:bulletEnabled val="1"/>
        </dgm:presLayoutVars>
      </dgm:prSet>
      <dgm:spPr/>
      <dgm:t>
        <a:bodyPr/>
        <a:lstStyle/>
        <a:p>
          <a:endParaRPr lang="en-GB"/>
        </a:p>
      </dgm:t>
    </dgm:pt>
    <dgm:pt modelId="{FCAAD1FD-F8C3-4E1F-BCE9-7CDED28DD12E}" type="pres">
      <dgm:prSet presAssocID="{540269DD-7260-4744-AAA3-5A0D80DCCB0C}" presName="sibTrans" presStyleLbl="sibTrans1D1" presStyleIdx="1" presStyleCnt="4"/>
      <dgm:spPr/>
      <dgm:t>
        <a:bodyPr/>
        <a:lstStyle/>
        <a:p>
          <a:endParaRPr lang="en-GB"/>
        </a:p>
      </dgm:t>
    </dgm:pt>
    <dgm:pt modelId="{CB0E9F87-5BBB-4D27-8920-0689946A56E8}" type="pres">
      <dgm:prSet presAssocID="{540269DD-7260-4744-AAA3-5A0D80DCCB0C}" presName="connectorText" presStyleLbl="sibTrans1D1" presStyleIdx="1" presStyleCnt="4"/>
      <dgm:spPr/>
      <dgm:t>
        <a:bodyPr/>
        <a:lstStyle/>
        <a:p>
          <a:endParaRPr lang="en-GB"/>
        </a:p>
      </dgm:t>
    </dgm:pt>
    <dgm:pt modelId="{77FD982F-EC9C-479E-9B8E-B30401C9D63B}" type="pres">
      <dgm:prSet presAssocID="{DB2CDED6-717C-4391-B1F0-849D8D068065}" presName="node" presStyleLbl="node1" presStyleIdx="2" presStyleCnt="5">
        <dgm:presLayoutVars>
          <dgm:bulletEnabled val="1"/>
        </dgm:presLayoutVars>
      </dgm:prSet>
      <dgm:spPr/>
      <dgm:t>
        <a:bodyPr/>
        <a:lstStyle/>
        <a:p>
          <a:endParaRPr lang="en-GB"/>
        </a:p>
      </dgm:t>
    </dgm:pt>
    <dgm:pt modelId="{F3260BFF-CD9D-47B7-9777-C8FCDD20EFC5}" type="pres">
      <dgm:prSet presAssocID="{EBBB6080-E957-430F-AD17-548477DB05DA}" presName="sibTrans" presStyleLbl="sibTrans1D1" presStyleIdx="2" presStyleCnt="4"/>
      <dgm:spPr/>
      <dgm:t>
        <a:bodyPr/>
        <a:lstStyle/>
        <a:p>
          <a:endParaRPr lang="en-GB"/>
        </a:p>
      </dgm:t>
    </dgm:pt>
    <dgm:pt modelId="{B5969504-39C4-40FB-8776-8CB5F40734E1}" type="pres">
      <dgm:prSet presAssocID="{EBBB6080-E957-430F-AD17-548477DB05DA}" presName="connectorText" presStyleLbl="sibTrans1D1" presStyleIdx="2" presStyleCnt="4"/>
      <dgm:spPr/>
      <dgm:t>
        <a:bodyPr/>
        <a:lstStyle/>
        <a:p>
          <a:endParaRPr lang="en-GB"/>
        </a:p>
      </dgm:t>
    </dgm:pt>
    <dgm:pt modelId="{F2157DC6-5FFC-4101-AB8E-48CC3AB41EED}" type="pres">
      <dgm:prSet presAssocID="{F9528EA6-8C0F-4E5E-8D20-ABA9D2A59325}" presName="node" presStyleLbl="node1" presStyleIdx="3" presStyleCnt="5">
        <dgm:presLayoutVars>
          <dgm:bulletEnabled val="1"/>
        </dgm:presLayoutVars>
      </dgm:prSet>
      <dgm:spPr/>
      <dgm:t>
        <a:bodyPr/>
        <a:lstStyle/>
        <a:p>
          <a:endParaRPr lang="en-GB"/>
        </a:p>
      </dgm:t>
    </dgm:pt>
    <dgm:pt modelId="{E8ED9292-06A6-4A1E-A7CF-DC5B55D7B9C3}" type="pres">
      <dgm:prSet presAssocID="{55A4204F-D40C-4E95-B713-FCF4E3BE567B}" presName="sibTrans" presStyleLbl="sibTrans1D1" presStyleIdx="3" presStyleCnt="4"/>
      <dgm:spPr/>
      <dgm:t>
        <a:bodyPr/>
        <a:lstStyle/>
        <a:p>
          <a:endParaRPr lang="en-GB"/>
        </a:p>
      </dgm:t>
    </dgm:pt>
    <dgm:pt modelId="{1E9F858E-0DA7-4A7F-BE5D-8D7F8AD18396}" type="pres">
      <dgm:prSet presAssocID="{55A4204F-D40C-4E95-B713-FCF4E3BE567B}" presName="connectorText" presStyleLbl="sibTrans1D1" presStyleIdx="3" presStyleCnt="4"/>
      <dgm:spPr/>
      <dgm:t>
        <a:bodyPr/>
        <a:lstStyle/>
        <a:p>
          <a:endParaRPr lang="en-GB"/>
        </a:p>
      </dgm:t>
    </dgm:pt>
    <dgm:pt modelId="{AF82539D-1037-4E5A-B1E9-8EED7FDD8D6F}" type="pres">
      <dgm:prSet presAssocID="{2BADCC33-F947-49D6-AFC9-EAFD89F680BD}" presName="node" presStyleLbl="node1" presStyleIdx="4" presStyleCnt="5">
        <dgm:presLayoutVars>
          <dgm:bulletEnabled val="1"/>
        </dgm:presLayoutVars>
      </dgm:prSet>
      <dgm:spPr/>
      <dgm:t>
        <a:bodyPr/>
        <a:lstStyle/>
        <a:p>
          <a:endParaRPr lang="en-GB"/>
        </a:p>
      </dgm:t>
    </dgm:pt>
  </dgm:ptLst>
  <dgm:cxnLst>
    <dgm:cxn modelId="{D3ABB11B-51C3-4968-9D70-78F7275E1125}" type="presOf" srcId="{EBBB6080-E957-430F-AD17-548477DB05DA}" destId="{B5969504-39C4-40FB-8776-8CB5F40734E1}" srcOrd="1" destOrd="0" presId="urn:microsoft.com/office/officeart/2005/8/layout/bProcess3"/>
    <dgm:cxn modelId="{409DA9B7-837C-4F98-96C4-C6E069AAC7B3}" type="presOf" srcId="{2BADCC33-F947-49D6-AFC9-EAFD89F680BD}" destId="{AF82539D-1037-4E5A-B1E9-8EED7FDD8D6F}" srcOrd="0" destOrd="0" presId="urn:microsoft.com/office/officeart/2005/8/layout/bProcess3"/>
    <dgm:cxn modelId="{F1BA5CD5-E670-4DAF-A110-54F309F8ED49}" type="presOf" srcId="{E9EB3A45-8E7F-4F3C-A810-11495E5F86D0}" destId="{D91691D5-3336-421A-A0CF-63D8CA657AB9}" srcOrd="0" destOrd="0" presId="urn:microsoft.com/office/officeart/2005/8/layout/bProcess3"/>
    <dgm:cxn modelId="{6F099D8D-D1DE-41CA-9207-37691AEC658C}" type="presOf" srcId="{F9528EA6-8C0F-4E5E-8D20-ABA9D2A59325}" destId="{F2157DC6-5FFC-4101-AB8E-48CC3AB41EED}" srcOrd="0" destOrd="0" presId="urn:microsoft.com/office/officeart/2005/8/layout/bProcess3"/>
    <dgm:cxn modelId="{4FCCA03A-3EF4-4DF9-ADCF-1970F4A6144C}" srcId="{A9AC8ECE-0225-4EFF-83A0-D701E00694E7}" destId="{DB2CDED6-717C-4391-B1F0-849D8D068065}" srcOrd="2" destOrd="0" parTransId="{63FA7ADC-903A-4B0C-A490-FEC67B3C6B1D}" sibTransId="{EBBB6080-E957-430F-AD17-548477DB05DA}"/>
    <dgm:cxn modelId="{270677ED-EAFF-4D8C-B4B1-AAE55A56D083}" type="presOf" srcId="{540269DD-7260-4744-AAA3-5A0D80DCCB0C}" destId="{CB0E9F87-5BBB-4D27-8920-0689946A56E8}" srcOrd="1" destOrd="0" presId="urn:microsoft.com/office/officeart/2005/8/layout/bProcess3"/>
    <dgm:cxn modelId="{8501BF53-F145-414C-9E10-119323BFA620}" type="presOf" srcId="{EBBB6080-E957-430F-AD17-548477DB05DA}" destId="{F3260BFF-CD9D-47B7-9777-C8FCDD20EFC5}" srcOrd="0" destOrd="0" presId="urn:microsoft.com/office/officeart/2005/8/layout/bProcess3"/>
    <dgm:cxn modelId="{74C6AD47-AC0A-452B-865D-69547071C2F6}" type="presOf" srcId="{E9EB3A45-8E7F-4F3C-A810-11495E5F86D0}" destId="{7FB5BB21-8564-467C-90A0-71CC6F2DAB60}" srcOrd="1" destOrd="0" presId="urn:microsoft.com/office/officeart/2005/8/layout/bProcess3"/>
    <dgm:cxn modelId="{4B45575E-5BCB-48BA-BB88-346F6D8ACE9C}" type="presOf" srcId="{540269DD-7260-4744-AAA3-5A0D80DCCB0C}" destId="{FCAAD1FD-F8C3-4E1F-BCE9-7CDED28DD12E}" srcOrd="0" destOrd="0" presId="urn:microsoft.com/office/officeart/2005/8/layout/bProcess3"/>
    <dgm:cxn modelId="{2CE4019D-EC04-42F3-A6BD-589172E10AF5}" srcId="{A9AC8ECE-0225-4EFF-83A0-D701E00694E7}" destId="{E284DA55-615C-42CB-8A7C-E4E8347638C3}" srcOrd="0" destOrd="0" parTransId="{9314F0E8-120F-4942-9FCF-A02C73856BC2}" sibTransId="{E9EB3A45-8E7F-4F3C-A810-11495E5F86D0}"/>
    <dgm:cxn modelId="{933D67B6-D73D-46DB-B6FC-E6AB4E1EAA93}" srcId="{A9AC8ECE-0225-4EFF-83A0-D701E00694E7}" destId="{2BADCC33-F947-49D6-AFC9-EAFD89F680BD}" srcOrd="4" destOrd="0" parTransId="{D3B78909-8B19-4566-ABF9-E10C4FC4C0EF}" sibTransId="{15BD4ABA-B263-46A0-9844-364B0EF75B09}"/>
    <dgm:cxn modelId="{D679FF0A-CD63-4473-A1FA-467DAF37FBB1}" type="presOf" srcId="{DB2CDED6-717C-4391-B1F0-849D8D068065}" destId="{77FD982F-EC9C-479E-9B8E-B30401C9D63B}" srcOrd="0" destOrd="0" presId="urn:microsoft.com/office/officeart/2005/8/layout/bProcess3"/>
    <dgm:cxn modelId="{55A2E183-AC8D-4829-915C-5AECF7301803}" type="presOf" srcId="{A9AC8ECE-0225-4EFF-83A0-D701E00694E7}" destId="{15EFBF33-FBDF-4BCE-A6C1-39126AE7794E}" srcOrd="0" destOrd="0" presId="urn:microsoft.com/office/officeart/2005/8/layout/bProcess3"/>
    <dgm:cxn modelId="{E549A5BA-B17D-4232-BD65-32CA944C5FC2}" type="presOf" srcId="{9F6536BB-678F-4C89-8B5B-572098B3804D}" destId="{44618D7B-7ED0-4F35-B675-582F637404E5}" srcOrd="0" destOrd="0" presId="urn:microsoft.com/office/officeart/2005/8/layout/bProcess3"/>
    <dgm:cxn modelId="{DA1A3DFB-03A3-4828-BB36-DE4F3D5FAA5A}" srcId="{A9AC8ECE-0225-4EFF-83A0-D701E00694E7}" destId="{F9528EA6-8C0F-4E5E-8D20-ABA9D2A59325}" srcOrd="3" destOrd="0" parTransId="{9F0C7BB5-E285-479E-8833-8E4538636ECC}" sibTransId="{55A4204F-D40C-4E95-B713-FCF4E3BE567B}"/>
    <dgm:cxn modelId="{A7F9FF9D-AE36-4D11-98BA-56D4190623CF}" type="presOf" srcId="{55A4204F-D40C-4E95-B713-FCF4E3BE567B}" destId="{1E9F858E-0DA7-4A7F-BE5D-8D7F8AD18396}" srcOrd="1" destOrd="0" presId="urn:microsoft.com/office/officeart/2005/8/layout/bProcess3"/>
    <dgm:cxn modelId="{F4C5FFCF-7C2B-409B-8028-863DFA772ECD}" type="presOf" srcId="{55A4204F-D40C-4E95-B713-FCF4E3BE567B}" destId="{E8ED9292-06A6-4A1E-A7CF-DC5B55D7B9C3}" srcOrd="0" destOrd="0" presId="urn:microsoft.com/office/officeart/2005/8/layout/bProcess3"/>
    <dgm:cxn modelId="{C1E8420D-8A43-4F7F-94A4-7A8C9C2DEE61}" type="presOf" srcId="{E284DA55-615C-42CB-8A7C-E4E8347638C3}" destId="{96256C5F-6121-4D62-98A4-EB8ADA5B1C73}" srcOrd="0" destOrd="0" presId="urn:microsoft.com/office/officeart/2005/8/layout/bProcess3"/>
    <dgm:cxn modelId="{A3DE4A85-8055-43EA-854F-F4A33EBE8828}" srcId="{A9AC8ECE-0225-4EFF-83A0-D701E00694E7}" destId="{9F6536BB-678F-4C89-8B5B-572098B3804D}" srcOrd="1" destOrd="0" parTransId="{0464C8A8-AFAC-46BA-B0F2-7F205BB01E4E}" sibTransId="{540269DD-7260-4744-AAA3-5A0D80DCCB0C}"/>
    <dgm:cxn modelId="{EB587D97-4B59-494B-8FD4-09A662D73D69}" type="presParOf" srcId="{15EFBF33-FBDF-4BCE-A6C1-39126AE7794E}" destId="{96256C5F-6121-4D62-98A4-EB8ADA5B1C73}" srcOrd="0" destOrd="0" presId="urn:microsoft.com/office/officeart/2005/8/layout/bProcess3"/>
    <dgm:cxn modelId="{757E116D-FCAB-49B7-8B24-2ABE351AE811}" type="presParOf" srcId="{15EFBF33-FBDF-4BCE-A6C1-39126AE7794E}" destId="{D91691D5-3336-421A-A0CF-63D8CA657AB9}" srcOrd="1" destOrd="0" presId="urn:microsoft.com/office/officeart/2005/8/layout/bProcess3"/>
    <dgm:cxn modelId="{D38A2F1B-34FC-437E-983A-FC5C52849F3D}" type="presParOf" srcId="{D91691D5-3336-421A-A0CF-63D8CA657AB9}" destId="{7FB5BB21-8564-467C-90A0-71CC6F2DAB60}" srcOrd="0" destOrd="0" presId="urn:microsoft.com/office/officeart/2005/8/layout/bProcess3"/>
    <dgm:cxn modelId="{50AB0BE5-73D9-4D2D-897A-4B54D87F4FF5}" type="presParOf" srcId="{15EFBF33-FBDF-4BCE-A6C1-39126AE7794E}" destId="{44618D7B-7ED0-4F35-B675-582F637404E5}" srcOrd="2" destOrd="0" presId="urn:microsoft.com/office/officeart/2005/8/layout/bProcess3"/>
    <dgm:cxn modelId="{1BD28CC6-57E8-492B-998A-A55AF1C7946E}" type="presParOf" srcId="{15EFBF33-FBDF-4BCE-A6C1-39126AE7794E}" destId="{FCAAD1FD-F8C3-4E1F-BCE9-7CDED28DD12E}" srcOrd="3" destOrd="0" presId="urn:microsoft.com/office/officeart/2005/8/layout/bProcess3"/>
    <dgm:cxn modelId="{25283A9B-064E-4E62-9097-F13FD5344064}" type="presParOf" srcId="{FCAAD1FD-F8C3-4E1F-BCE9-7CDED28DD12E}" destId="{CB0E9F87-5BBB-4D27-8920-0689946A56E8}" srcOrd="0" destOrd="0" presId="urn:microsoft.com/office/officeart/2005/8/layout/bProcess3"/>
    <dgm:cxn modelId="{66447445-0C3B-46EF-AA50-179006C27848}" type="presParOf" srcId="{15EFBF33-FBDF-4BCE-A6C1-39126AE7794E}" destId="{77FD982F-EC9C-479E-9B8E-B30401C9D63B}" srcOrd="4" destOrd="0" presId="urn:microsoft.com/office/officeart/2005/8/layout/bProcess3"/>
    <dgm:cxn modelId="{1AF8D18D-21C8-4A32-9FAB-C92CF5136E7A}" type="presParOf" srcId="{15EFBF33-FBDF-4BCE-A6C1-39126AE7794E}" destId="{F3260BFF-CD9D-47B7-9777-C8FCDD20EFC5}" srcOrd="5" destOrd="0" presId="urn:microsoft.com/office/officeart/2005/8/layout/bProcess3"/>
    <dgm:cxn modelId="{39B6217A-DA1B-4F2B-9991-F288928343E9}" type="presParOf" srcId="{F3260BFF-CD9D-47B7-9777-C8FCDD20EFC5}" destId="{B5969504-39C4-40FB-8776-8CB5F40734E1}" srcOrd="0" destOrd="0" presId="urn:microsoft.com/office/officeart/2005/8/layout/bProcess3"/>
    <dgm:cxn modelId="{F312F8EC-07F9-481D-A4E0-9CC26B27BB32}" type="presParOf" srcId="{15EFBF33-FBDF-4BCE-A6C1-39126AE7794E}" destId="{F2157DC6-5FFC-4101-AB8E-48CC3AB41EED}" srcOrd="6" destOrd="0" presId="urn:microsoft.com/office/officeart/2005/8/layout/bProcess3"/>
    <dgm:cxn modelId="{96C8C1FA-2DE1-4149-BEEA-A337B7D2B1AC}" type="presParOf" srcId="{15EFBF33-FBDF-4BCE-A6C1-39126AE7794E}" destId="{E8ED9292-06A6-4A1E-A7CF-DC5B55D7B9C3}" srcOrd="7" destOrd="0" presId="urn:microsoft.com/office/officeart/2005/8/layout/bProcess3"/>
    <dgm:cxn modelId="{8DBFCF3A-E5C9-4120-B9D6-4C4419433DD4}" type="presParOf" srcId="{E8ED9292-06A6-4A1E-A7CF-DC5B55D7B9C3}" destId="{1E9F858E-0DA7-4A7F-BE5D-8D7F8AD18396}" srcOrd="0" destOrd="0" presId="urn:microsoft.com/office/officeart/2005/8/layout/bProcess3"/>
    <dgm:cxn modelId="{941183B8-346B-45A1-9AE6-67FDF1BE6D24}" type="presParOf" srcId="{15EFBF33-FBDF-4BCE-A6C1-39126AE7794E}" destId="{AF82539D-1037-4E5A-B1E9-8EED7FDD8D6F}"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691D5-3336-421A-A0CF-63D8CA657AB9}">
      <dsp:nvSpPr>
        <dsp:cNvPr id="0" name=""/>
        <dsp:cNvSpPr/>
      </dsp:nvSpPr>
      <dsp:spPr>
        <a:xfrm>
          <a:off x="2996696" y="1490531"/>
          <a:ext cx="657227" cy="91440"/>
        </a:xfrm>
        <a:custGeom>
          <a:avLst/>
          <a:gdLst/>
          <a:ahLst/>
          <a:cxnLst/>
          <a:rect l="0" t="0" r="0" b="0"/>
          <a:pathLst>
            <a:path>
              <a:moveTo>
                <a:pt x="0" y="45720"/>
              </a:moveTo>
              <a:lnTo>
                <a:pt x="657227" y="45720"/>
              </a:lnTo>
            </a:path>
          </a:pathLst>
        </a:custGeom>
        <a:noFill/>
        <a:ln w="57150" cap="flat" cmpd="sng" algn="ctr">
          <a:solidFill>
            <a:scrgbClr r="0" g="0" b="0">
              <a:shade val="60000"/>
            </a:scrgb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3308114" y="1532812"/>
        <a:ext cx="34391" cy="6878"/>
      </dsp:txXfrm>
    </dsp:sp>
    <dsp:sp modelId="{96256C5F-6121-4D62-98A4-EB8ADA5B1C73}">
      <dsp:nvSpPr>
        <dsp:cNvPr id="0" name=""/>
        <dsp:cNvSpPr/>
      </dsp:nvSpPr>
      <dsp:spPr>
        <a:xfrm>
          <a:off x="7944" y="639086"/>
          <a:ext cx="2990552" cy="1794331"/>
        </a:xfrm>
        <a:prstGeom prst="rect">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Seller </a:t>
          </a:r>
          <a:endParaRPr lang="en-GB" sz="2000" b="1" kern="1200" dirty="0"/>
        </a:p>
      </dsp:txBody>
      <dsp:txXfrm>
        <a:off x="7944" y="639086"/>
        <a:ext cx="2990552" cy="1794331"/>
      </dsp:txXfrm>
    </dsp:sp>
    <dsp:sp modelId="{FCAAD1FD-F8C3-4E1F-BCE9-7CDED28DD12E}">
      <dsp:nvSpPr>
        <dsp:cNvPr id="0" name=""/>
        <dsp:cNvSpPr/>
      </dsp:nvSpPr>
      <dsp:spPr>
        <a:xfrm>
          <a:off x="6675076" y="1490531"/>
          <a:ext cx="657227" cy="91440"/>
        </a:xfrm>
        <a:custGeom>
          <a:avLst/>
          <a:gdLst/>
          <a:ahLst/>
          <a:cxnLst/>
          <a:rect l="0" t="0" r="0" b="0"/>
          <a:pathLst>
            <a:path>
              <a:moveTo>
                <a:pt x="0" y="45720"/>
              </a:moveTo>
              <a:lnTo>
                <a:pt x="657227" y="45720"/>
              </a:lnTo>
            </a:path>
          </a:pathLst>
        </a:custGeom>
        <a:noFill/>
        <a:ln w="57150" cap="flat" cmpd="sng" algn="ctr">
          <a:solidFill>
            <a:srgbClr val="00B0F0"/>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6986494" y="1532812"/>
        <a:ext cx="34391" cy="6878"/>
      </dsp:txXfrm>
    </dsp:sp>
    <dsp:sp modelId="{44618D7B-7ED0-4F35-B675-582F637404E5}">
      <dsp:nvSpPr>
        <dsp:cNvPr id="0" name=""/>
        <dsp:cNvSpPr/>
      </dsp:nvSpPr>
      <dsp:spPr>
        <a:xfrm>
          <a:off x="3686323" y="639086"/>
          <a:ext cx="2990552" cy="1794331"/>
        </a:xfrm>
        <a:prstGeom prst="rect">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1" kern="1200" dirty="0" smtClean="0"/>
            <a:t>Seller's International Marketing Headquarters</a:t>
          </a:r>
          <a:endParaRPr lang="en-GB" sz="2800" b="1" kern="1200" dirty="0"/>
        </a:p>
      </dsp:txBody>
      <dsp:txXfrm>
        <a:off x="3686323" y="639086"/>
        <a:ext cx="2990552" cy="1794331"/>
      </dsp:txXfrm>
    </dsp:sp>
    <dsp:sp modelId="{F3260BFF-CD9D-47B7-9777-C8FCDD20EFC5}">
      <dsp:nvSpPr>
        <dsp:cNvPr id="0" name=""/>
        <dsp:cNvSpPr/>
      </dsp:nvSpPr>
      <dsp:spPr>
        <a:xfrm>
          <a:off x="1503220" y="2431617"/>
          <a:ext cx="7356758" cy="657227"/>
        </a:xfrm>
        <a:custGeom>
          <a:avLst/>
          <a:gdLst/>
          <a:ahLst/>
          <a:cxnLst/>
          <a:rect l="0" t="0" r="0" b="0"/>
          <a:pathLst>
            <a:path>
              <a:moveTo>
                <a:pt x="7356758" y="0"/>
              </a:moveTo>
              <a:lnTo>
                <a:pt x="7356758" y="345713"/>
              </a:lnTo>
              <a:lnTo>
                <a:pt x="0" y="345713"/>
              </a:lnTo>
              <a:lnTo>
                <a:pt x="0" y="657227"/>
              </a:lnTo>
            </a:path>
          </a:pathLst>
        </a:custGeom>
        <a:noFill/>
        <a:ln w="57150" cap="flat" cmpd="sng" algn="ctr">
          <a:solidFill>
            <a:srgbClr val="FF0000"/>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4996878" y="2756791"/>
        <a:ext cx="369442" cy="6878"/>
      </dsp:txXfrm>
    </dsp:sp>
    <dsp:sp modelId="{77FD982F-EC9C-479E-9B8E-B30401C9D63B}">
      <dsp:nvSpPr>
        <dsp:cNvPr id="0" name=""/>
        <dsp:cNvSpPr/>
      </dsp:nvSpPr>
      <dsp:spPr>
        <a:xfrm>
          <a:off x="7364703" y="639086"/>
          <a:ext cx="2990552" cy="1794331"/>
        </a:xfrm>
        <a:prstGeom prst="rect">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1" kern="1200" dirty="0" smtClean="0"/>
            <a:t>Channels between Nations</a:t>
          </a:r>
          <a:endParaRPr lang="en-GB" sz="2800" b="1" kern="1200" dirty="0"/>
        </a:p>
      </dsp:txBody>
      <dsp:txXfrm>
        <a:off x="7364703" y="639086"/>
        <a:ext cx="2990552" cy="1794331"/>
      </dsp:txXfrm>
    </dsp:sp>
    <dsp:sp modelId="{E8ED9292-06A6-4A1E-A7CF-DC5B55D7B9C3}">
      <dsp:nvSpPr>
        <dsp:cNvPr id="0" name=""/>
        <dsp:cNvSpPr/>
      </dsp:nvSpPr>
      <dsp:spPr>
        <a:xfrm>
          <a:off x="2996696" y="3972690"/>
          <a:ext cx="657227" cy="91440"/>
        </a:xfrm>
        <a:custGeom>
          <a:avLst/>
          <a:gdLst/>
          <a:ahLst/>
          <a:cxnLst/>
          <a:rect l="0" t="0" r="0" b="0"/>
          <a:pathLst>
            <a:path>
              <a:moveTo>
                <a:pt x="0" y="45720"/>
              </a:moveTo>
              <a:lnTo>
                <a:pt x="657227" y="45720"/>
              </a:lnTo>
            </a:path>
          </a:pathLst>
        </a:custGeom>
        <a:noFill/>
        <a:ln w="57150" cap="flat" cmpd="sng" algn="ctr">
          <a:solidFill>
            <a:srgbClr val="FFC000"/>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3308114" y="4014971"/>
        <a:ext cx="34391" cy="6878"/>
      </dsp:txXfrm>
    </dsp:sp>
    <dsp:sp modelId="{F2157DC6-5FFC-4101-AB8E-48CC3AB41EED}">
      <dsp:nvSpPr>
        <dsp:cNvPr id="0" name=""/>
        <dsp:cNvSpPr/>
      </dsp:nvSpPr>
      <dsp:spPr>
        <a:xfrm>
          <a:off x="7944" y="3121244"/>
          <a:ext cx="2990552" cy="1794331"/>
        </a:xfrm>
        <a:prstGeom prst="rect">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1" kern="1200" dirty="0" smtClean="0"/>
            <a:t>Channels within Foreign Nations</a:t>
          </a:r>
          <a:endParaRPr lang="en-GB" sz="2800" b="1" kern="1200" dirty="0"/>
        </a:p>
      </dsp:txBody>
      <dsp:txXfrm>
        <a:off x="7944" y="3121244"/>
        <a:ext cx="2990552" cy="1794331"/>
      </dsp:txXfrm>
    </dsp:sp>
    <dsp:sp modelId="{AF82539D-1037-4E5A-B1E9-8EED7FDD8D6F}">
      <dsp:nvSpPr>
        <dsp:cNvPr id="0" name=""/>
        <dsp:cNvSpPr/>
      </dsp:nvSpPr>
      <dsp:spPr>
        <a:xfrm>
          <a:off x="3686323" y="3121244"/>
          <a:ext cx="2990552" cy="1794331"/>
        </a:xfrm>
        <a:prstGeom prst="rect">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1" kern="1200" dirty="0" smtClean="0"/>
            <a:t>Final</a:t>
          </a:r>
        </a:p>
        <a:p>
          <a:pPr lvl="0" algn="ctr" defTabSz="1244600">
            <a:lnSpc>
              <a:spcPct val="90000"/>
            </a:lnSpc>
            <a:spcBef>
              <a:spcPct val="0"/>
            </a:spcBef>
            <a:spcAft>
              <a:spcPct val="35000"/>
            </a:spcAft>
          </a:pPr>
          <a:r>
            <a:rPr lang="en-GB" sz="2800" b="1" kern="1200" dirty="0" smtClean="0"/>
            <a:t>Buyers</a:t>
          </a:r>
          <a:endParaRPr lang="en-GB" sz="2800" b="1" kern="1200" dirty="0"/>
        </a:p>
      </dsp:txBody>
      <dsp:txXfrm>
        <a:off x="3686323" y="3121244"/>
        <a:ext cx="2990552" cy="179433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861C14-3D19-4B73-B649-86795C0F2A5B}" type="datetimeFigureOut">
              <a:rPr lang="en-GB" smtClean="0"/>
              <a:t>04/02/2018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3004133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1C14-3D19-4B73-B649-86795C0F2A5B}" type="datetimeFigureOut">
              <a:rPr lang="en-GB" smtClean="0"/>
              <a:t>04/02/2018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2514163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1C14-3D19-4B73-B649-86795C0F2A5B}" type="datetimeFigureOut">
              <a:rPr lang="en-GB" smtClean="0"/>
              <a:t>04/02/2018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493476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1C14-3D19-4B73-B649-86795C0F2A5B}" type="datetimeFigureOut">
              <a:rPr lang="en-GB" smtClean="0"/>
              <a:t>04/02/2018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CAF54-C976-46DF-ABE7-E5768699DC48}"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15841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1C14-3D19-4B73-B649-86795C0F2A5B}" type="datetimeFigureOut">
              <a:rPr lang="en-GB" smtClean="0"/>
              <a:t>04/02/2018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3052827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1861C14-3D19-4B73-B649-86795C0F2A5B}" type="datetimeFigureOut">
              <a:rPr lang="en-GB" smtClean="0"/>
              <a:t>04/02/2018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17252843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1861C14-3D19-4B73-B649-86795C0F2A5B}" type="datetimeFigureOut">
              <a:rPr lang="en-GB" smtClean="0"/>
              <a:t>04/02/2018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9721027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861C14-3D19-4B73-B649-86795C0F2A5B}" type="datetimeFigureOut">
              <a:rPr lang="en-GB" smtClean="0"/>
              <a:t>04/02/2018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30856450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861C14-3D19-4B73-B649-86795C0F2A5B}" type="datetimeFigureOut">
              <a:rPr lang="en-GB" smtClean="0"/>
              <a:t>04/02/2018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2641415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861C14-3D19-4B73-B649-86795C0F2A5B}" type="datetimeFigureOut">
              <a:rPr lang="en-GB" smtClean="0"/>
              <a:t>04/02/2018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3582302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61C14-3D19-4B73-B649-86795C0F2A5B}" type="datetimeFigureOut">
              <a:rPr lang="en-GB" smtClean="0"/>
              <a:t>04/02/2018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3836987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861C14-3D19-4B73-B649-86795C0F2A5B}" type="datetimeFigureOut">
              <a:rPr lang="en-GB" smtClean="0"/>
              <a:t>04/02/2018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18771255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861C14-3D19-4B73-B649-86795C0F2A5B}" type="datetimeFigureOut">
              <a:rPr lang="en-GB" smtClean="0"/>
              <a:t>04/02/2018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8025715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861C14-3D19-4B73-B649-86795C0F2A5B}" type="datetimeFigureOut">
              <a:rPr lang="en-GB" smtClean="0"/>
              <a:t>04/02/2018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3049698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1861C14-3D19-4B73-B649-86795C0F2A5B}" type="datetimeFigureOut">
              <a:rPr lang="en-GB" smtClean="0"/>
              <a:t>04/02/2018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37913842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1C14-3D19-4B73-B649-86795C0F2A5B}" type="datetimeFigureOut">
              <a:rPr lang="en-GB" smtClean="0"/>
              <a:t>04/02/2018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7413659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1C14-3D19-4B73-B649-86795C0F2A5B}" type="datetimeFigureOut">
              <a:rPr lang="en-GB" smtClean="0"/>
              <a:t>04/02/2018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CAF54-C976-46DF-ABE7-E5768699DC48}" type="slidenum">
              <a:rPr lang="en-GB" smtClean="0"/>
              <a:t>‹#›</a:t>
            </a:fld>
            <a:endParaRPr lang="en-GB"/>
          </a:p>
        </p:txBody>
      </p:sp>
    </p:spTree>
    <p:extLst>
      <p:ext uri="{BB962C8B-B14F-4D97-AF65-F5344CB8AC3E}">
        <p14:creationId xmlns:p14="http://schemas.microsoft.com/office/powerpoint/2010/main" val="1181052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1861C14-3D19-4B73-B649-86795C0F2A5B}" type="datetimeFigureOut">
              <a:rPr lang="en-GB" smtClean="0"/>
              <a:t>04/02/2018</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6ACAF54-C976-46DF-ABE7-E5768699DC48}" type="slidenum">
              <a:rPr lang="en-GB" smtClean="0"/>
              <a:t>‹#›</a:t>
            </a:fld>
            <a:endParaRPr lang="en-GB"/>
          </a:p>
        </p:txBody>
      </p:sp>
    </p:spTree>
    <p:extLst>
      <p:ext uri="{BB962C8B-B14F-4D97-AF65-F5344CB8AC3E}">
        <p14:creationId xmlns:p14="http://schemas.microsoft.com/office/powerpoint/2010/main" val="16879623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file:///G:\kindye\Islamic\nn\03%20Track%2002.mp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20180122_074038.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90287"/>
            <a:ext cx="10364451" cy="1045027"/>
          </a:xfrm>
        </p:spPr>
        <p:txBody>
          <a:bodyPr>
            <a:normAutofit/>
          </a:bodyPr>
          <a:lstStyle/>
          <a:p>
            <a:r>
              <a:rPr lang="en-GB" sz="5400" b="1" cap="none" dirty="0" smtClean="0"/>
              <a:t>Chapter 7 – International Marketing </a:t>
            </a:r>
            <a:endParaRPr lang="en-GB" sz="5400" cap="none" dirty="0"/>
          </a:p>
        </p:txBody>
      </p:sp>
      <p:sp>
        <p:nvSpPr>
          <p:cNvPr id="3" name="Content Placeholder 2"/>
          <p:cNvSpPr>
            <a:spLocks noGrp="1"/>
          </p:cNvSpPr>
          <p:nvPr>
            <p:ph sz="quarter" idx="13"/>
          </p:nvPr>
        </p:nvSpPr>
        <p:spPr>
          <a:xfrm>
            <a:off x="246743" y="1611086"/>
            <a:ext cx="11698514" cy="4862285"/>
          </a:xfrm>
        </p:spPr>
        <p:txBody>
          <a:bodyPr>
            <a:normAutofit fontScale="92500"/>
          </a:bodyPr>
          <a:lstStyle/>
          <a:p>
            <a:pPr lvl="1">
              <a:lnSpc>
                <a:spcPct val="200000"/>
              </a:lnSpc>
            </a:pPr>
            <a:r>
              <a:rPr lang="en-US" sz="4000" cap="none" dirty="0" smtClean="0">
                <a:latin typeface="Times New Roman" panose="02020603050405020304" pitchFamily="18" charset="0"/>
                <a:cs typeface="Times New Roman" panose="02020603050405020304" pitchFamily="18" charset="0"/>
              </a:rPr>
              <a:t>Meaning of International Marketing.</a:t>
            </a:r>
            <a:endParaRPr lang="en-GB" sz="3200" cap="none" dirty="0" smtClean="0">
              <a:latin typeface="Times New Roman" panose="02020603050405020304" pitchFamily="18" charset="0"/>
              <a:cs typeface="Times New Roman" panose="02020603050405020304" pitchFamily="18" charset="0"/>
            </a:endParaRPr>
          </a:p>
          <a:p>
            <a:pPr lvl="1">
              <a:lnSpc>
                <a:spcPct val="200000"/>
              </a:lnSpc>
            </a:pPr>
            <a:r>
              <a:rPr lang="en-US" sz="4000" cap="none" dirty="0" smtClean="0">
                <a:latin typeface="Times New Roman" panose="02020603050405020304" pitchFamily="18" charset="0"/>
                <a:cs typeface="Times New Roman" panose="02020603050405020304" pitchFamily="18" charset="0"/>
              </a:rPr>
              <a:t>Benefits of International Marketing.</a:t>
            </a:r>
            <a:endParaRPr lang="en-GB" sz="3200" cap="none" dirty="0" smtClean="0">
              <a:latin typeface="Times New Roman" panose="02020603050405020304" pitchFamily="18" charset="0"/>
              <a:cs typeface="Times New Roman" panose="02020603050405020304" pitchFamily="18" charset="0"/>
            </a:endParaRPr>
          </a:p>
          <a:p>
            <a:pPr lvl="1">
              <a:lnSpc>
                <a:spcPct val="200000"/>
              </a:lnSpc>
            </a:pPr>
            <a:r>
              <a:rPr lang="en-GB" sz="4000" cap="none" dirty="0" smtClean="0">
                <a:latin typeface="Times New Roman" panose="02020603050405020304" pitchFamily="18" charset="0"/>
                <a:cs typeface="Times New Roman" panose="02020603050405020304" pitchFamily="18" charset="0"/>
              </a:rPr>
              <a:t>Techniques of </a:t>
            </a:r>
            <a:r>
              <a:rPr lang="en-GB" sz="4000" cap="none" dirty="0">
                <a:latin typeface="Times New Roman" panose="02020603050405020304" pitchFamily="18" charset="0"/>
                <a:cs typeface="Times New Roman" panose="02020603050405020304" pitchFamily="18" charset="0"/>
              </a:rPr>
              <a:t>E</a:t>
            </a:r>
            <a:r>
              <a:rPr lang="en-GB" sz="4000" cap="none" dirty="0" smtClean="0">
                <a:latin typeface="Times New Roman" panose="02020603050405020304" pitchFamily="18" charset="0"/>
                <a:cs typeface="Times New Roman" panose="02020603050405020304" pitchFamily="18" charset="0"/>
              </a:rPr>
              <a:t>ntering in International Marketing.</a:t>
            </a:r>
          </a:p>
          <a:p>
            <a:pPr lvl="1">
              <a:lnSpc>
                <a:spcPct val="200000"/>
              </a:lnSpc>
            </a:pPr>
            <a:r>
              <a:rPr lang="en-US" sz="4000" cap="none" dirty="0">
                <a:latin typeface="Times New Roman" panose="02020603050405020304" pitchFamily="18" charset="0"/>
                <a:cs typeface="Times New Roman" panose="02020603050405020304" pitchFamily="18" charset="0"/>
              </a:rPr>
              <a:t>Firm’s Strategies to International </a:t>
            </a:r>
            <a:r>
              <a:rPr lang="en-US" sz="4000" cap="none" dirty="0" smtClean="0">
                <a:latin typeface="Times New Roman" panose="02020603050405020304" pitchFamily="18" charset="0"/>
                <a:cs typeface="Times New Roman" panose="02020603050405020304" pitchFamily="18" charset="0"/>
              </a:rPr>
              <a:t>Marketing.</a:t>
            </a:r>
            <a:endParaRPr lang="en-GB"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8791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6860" y="242047"/>
            <a:ext cx="11241740" cy="6400800"/>
          </a:xfrm>
        </p:spPr>
        <p:txBody>
          <a:bodyPr>
            <a:normAutofit fontScale="85000" lnSpcReduction="20000"/>
          </a:bodyPr>
          <a:lstStyle/>
          <a:p>
            <a:pPr marL="0" indent="0" algn="just">
              <a:lnSpc>
                <a:spcPct val="170000"/>
              </a:lnSpc>
              <a:buNone/>
            </a:pPr>
            <a:r>
              <a:rPr lang="en-US" sz="2900" b="1" i="1" cap="none" dirty="0" smtClean="0">
                <a:latin typeface="Times New Roman" panose="02020603050405020304" pitchFamily="18" charset="0"/>
                <a:cs typeface="Times New Roman" panose="02020603050405020304" pitchFamily="18" charset="0"/>
              </a:rPr>
              <a:t>No Direct Foreign Marketing</a:t>
            </a:r>
            <a:endParaRPr lang="en-GB" sz="2900" cap="none" dirty="0" smtClean="0">
              <a:latin typeface="Times New Roman" panose="02020603050405020304" pitchFamily="18" charset="0"/>
              <a:cs typeface="Times New Roman" panose="02020603050405020304" pitchFamily="18" charset="0"/>
            </a:endParaRPr>
          </a:p>
          <a:p>
            <a:pPr algn="just">
              <a:lnSpc>
                <a:spcPct val="170000"/>
              </a:lnSpc>
            </a:pPr>
            <a:r>
              <a:rPr lang="en-US" sz="2900" cap="none" dirty="0" smtClean="0">
                <a:latin typeface="Times New Roman" panose="02020603050405020304" pitchFamily="18" charset="0"/>
                <a:cs typeface="Times New Roman" panose="02020603050405020304" pitchFamily="18" charset="0"/>
              </a:rPr>
              <a:t>a company in this stage does not actively cultivate customers outside national boundaries; however, this company’s products may reach foreign markets. sales may be made to trading companies as well as foreign customers who directly contact the firm. web sites on the internet, many receive orders from international internet users. </a:t>
            </a:r>
          </a:p>
          <a:p>
            <a:pPr marL="0" indent="0" algn="just">
              <a:lnSpc>
                <a:spcPct val="170000"/>
              </a:lnSpc>
              <a:buNone/>
            </a:pPr>
            <a:r>
              <a:rPr lang="en-US" sz="2900" b="1" i="1" cap="none" dirty="0" smtClean="0">
                <a:latin typeface="Times New Roman" panose="02020603050405020304" pitchFamily="18" charset="0"/>
                <a:cs typeface="Times New Roman" panose="02020603050405020304" pitchFamily="18" charset="0"/>
              </a:rPr>
              <a:t>Infrequent Foreign Marketing</a:t>
            </a:r>
            <a:endParaRPr lang="en-GB" sz="2900" cap="none" dirty="0" smtClean="0">
              <a:latin typeface="Times New Roman" panose="02020603050405020304" pitchFamily="18" charset="0"/>
              <a:cs typeface="Times New Roman" panose="02020603050405020304" pitchFamily="18" charset="0"/>
            </a:endParaRPr>
          </a:p>
          <a:p>
            <a:pPr algn="just">
              <a:lnSpc>
                <a:spcPct val="170000"/>
              </a:lnSpc>
            </a:pPr>
            <a:r>
              <a:rPr lang="en-US" sz="2900" cap="none" dirty="0" smtClean="0">
                <a:latin typeface="Times New Roman" panose="02020603050405020304" pitchFamily="18" charset="0"/>
                <a:cs typeface="Times New Roman" panose="02020603050405020304" pitchFamily="18" charset="0"/>
              </a:rPr>
              <a:t>temporary surpluses caused by variations in production levels or demand may result in infrequent marketing overseas. therefore, sales to foreign markets are made as goods become available, as domestic demand increases and absorbs surpluses, foreign sales activity is reduced or even withdrawn. </a:t>
            </a:r>
            <a:endParaRPr lang="en-GB" dirty="0"/>
          </a:p>
          <a:p>
            <a:endParaRPr lang="en-GB" dirty="0"/>
          </a:p>
        </p:txBody>
      </p:sp>
    </p:spTree>
    <p:extLst>
      <p:ext uri="{BB962C8B-B14F-4D97-AF65-F5344CB8AC3E}">
        <p14:creationId xmlns:p14="http://schemas.microsoft.com/office/powerpoint/2010/main" val="1647997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21975" y="833718"/>
            <a:ext cx="10161495" cy="5741894"/>
          </a:xfrm>
        </p:spPr>
        <p:txBody>
          <a:bodyPr/>
          <a:lstStyle/>
          <a:p>
            <a:pPr marL="0" indent="0" algn="just">
              <a:lnSpc>
                <a:spcPct val="170000"/>
              </a:lnSpc>
              <a:buNone/>
            </a:pPr>
            <a:r>
              <a:rPr lang="en-US" sz="2800" b="1" i="1" cap="none" dirty="0">
                <a:latin typeface="Times New Roman" panose="02020603050405020304" pitchFamily="18" charset="0"/>
                <a:cs typeface="Times New Roman" panose="02020603050405020304" pitchFamily="18" charset="0"/>
              </a:rPr>
              <a:t>Regular Foreign Marketing</a:t>
            </a:r>
            <a:endParaRPr lang="en-GB" sz="2800" cap="none" dirty="0">
              <a:latin typeface="Times New Roman" panose="02020603050405020304" pitchFamily="18" charset="0"/>
              <a:cs typeface="Times New Roman" panose="02020603050405020304" pitchFamily="18" charset="0"/>
            </a:endParaRPr>
          </a:p>
          <a:p>
            <a:pPr algn="just">
              <a:lnSpc>
                <a:spcPct val="170000"/>
              </a:lnSpc>
            </a:pPr>
            <a:r>
              <a:rPr lang="en-US" sz="2800" cap="none" dirty="0">
                <a:latin typeface="Times New Roman" panose="02020603050405020304" pitchFamily="18" charset="0"/>
                <a:cs typeface="Times New Roman" panose="02020603050405020304" pitchFamily="18" charset="0"/>
              </a:rPr>
              <a:t>at this level, the firm has permanent productive capacity devoted to the production of goods and services to be marketed in foreign markets. a firm may employ foreign or domestic overseas intermediaries, or it may have its own sales force or sales subsidiaries in important foreign markets. the primary focus of operations and production is to service domestic market </a:t>
            </a:r>
            <a:r>
              <a:rPr lang="en-US" sz="2800" cap="none" dirty="0" smtClean="0">
                <a:latin typeface="Times New Roman" panose="02020603050405020304" pitchFamily="18" charset="0"/>
                <a:cs typeface="Times New Roman" panose="02020603050405020304" pitchFamily="18" charset="0"/>
              </a:rPr>
              <a:t>needs.</a:t>
            </a:r>
          </a:p>
          <a:p>
            <a:pPr algn="just">
              <a:lnSpc>
                <a:spcPct val="170000"/>
              </a:lnSpc>
            </a:pPr>
            <a:endParaRPr lang="en-US" cap="none"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30360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15106"/>
            <a:ext cx="10364451" cy="457248"/>
          </a:xfrm>
        </p:spPr>
        <p:txBody>
          <a:bodyPr>
            <a:normAutofit fontScale="90000"/>
          </a:bodyPr>
          <a:lstStyle/>
          <a:p>
            <a:r>
              <a:rPr lang="en-GB" dirty="0" err="1" smtClean="0"/>
              <a:t>Cont</a:t>
            </a:r>
            <a:r>
              <a:rPr lang="en-GB" dirty="0" smtClean="0"/>
              <a:t>…</a:t>
            </a:r>
            <a:endParaRPr lang="en-GB" dirty="0"/>
          </a:p>
        </p:txBody>
      </p:sp>
      <p:sp>
        <p:nvSpPr>
          <p:cNvPr id="3" name="Content Placeholder 2"/>
          <p:cNvSpPr>
            <a:spLocks noGrp="1"/>
          </p:cNvSpPr>
          <p:nvPr>
            <p:ph sz="quarter" idx="13"/>
          </p:nvPr>
        </p:nvSpPr>
        <p:spPr>
          <a:xfrm>
            <a:off x="322729" y="215106"/>
            <a:ext cx="11430000" cy="6468082"/>
          </a:xfrm>
        </p:spPr>
        <p:txBody>
          <a:bodyPr>
            <a:normAutofit/>
          </a:bodyPr>
          <a:lstStyle/>
          <a:p>
            <a:pPr marL="0" indent="0" algn="just">
              <a:lnSpc>
                <a:spcPct val="160000"/>
              </a:lnSpc>
              <a:buNone/>
            </a:pPr>
            <a:r>
              <a:rPr lang="en-US" sz="2200" b="1" i="1" cap="none" dirty="0" smtClean="0">
                <a:latin typeface="Times New Roman" panose="02020603050405020304" pitchFamily="18" charset="0"/>
                <a:cs typeface="Times New Roman" panose="02020603050405020304" pitchFamily="18" charset="0"/>
              </a:rPr>
              <a:t>Global Marketing</a:t>
            </a:r>
            <a:endParaRPr lang="en-GB" sz="2200" cap="none" dirty="0" smtClean="0">
              <a:latin typeface="Times New Roman" panose="02020603050405020304" pitchFamily="18" charset="0"/>
              <a:cs typeface="Times New Roman" panose="02020603050405020304" pitchFamily="18" charset="0"/>
            </a:endParaRPr>
          </a:p>
          <a:p>
            <a:pPr algn="just">
              <a:lnSpc>
                <a:spcPct val="160000"/>
              </a:lnSpc>
            </a:pPr>
            <a:r>
              <a:rPr lang="en-US" sz="2200" cap="none" dirty="0" smtClean="0">
                <a:latin typeface="Times New Roman" panose="02020603050405020304" pitchFamily="18" charset="0"/>
                <a:cs typeface="Times New Roman" panose="02020603050405020304" pitchFamily="18" charset="0"/>
              </a:rPr>
              <a:t>At the global marketing level, the most profound change is the orientation of the company toward markets and associated planning activities. at this stage, companies treat the world, including their home market, as one market. market segmentation decisions are no longer focused on national borders. instead, market segments are defined by income levels, usage patterns, or other factors that frequently span countries and regions. </a:t>
            </a:r>
          </a:p>
          <a:p>
            <a:pPr marL="0" indent="0" algn="just">
              <a:lnSpc>
                <a:spcPct val="160000"/>
              </a:lnSpc>
              <a:buNone/>
            </a:pPr>
            <a:r>
              <a:rPr lang="en-US" sz="2200" b="1" i="1" cap="none" dirty="0" smtClean="0">
                <a:latin typeface="Times New Roman" panose="02020603050405020304" pitchFamily="18" charset="0"/>
                <a:cs typeface="Times New Roman" panose="02020603050405020304" pitchFamily="18" charset="0"/>
              </a:rPr>
              <a:t>International Marketing</a:t>
            </a:r>
            <a:endParaRPr lang="en-GB" sz="2200" cap="none" dirty="0" smtClean="0">
              <a:latin typeface="Times New Roman" panose="02020603050405020304" pitchFamily="18" charset="0"/>
              <a:cs typeface="Times New Roman" panose="02020603050405020304" pitchFamily="18" charset="0"/>
            </a:endParaRPr>
          </a:p>
          <a:p>
            <a:pPr algn="just">
              <a:lnSpc>
                <a:spcPct val="160000"/>
              </a:lnSpc>
            </a:pPr>
            <a:r>
              <a:rPr lang="en-US" sz="2200" cap="none" dirty="0" smtClean="0">
                <a:latin typeface="Times New Roman" panose="02020603050405020304" pitchFamily="18" charset="0"/>
                <a:cs typeface="Times New Roman" panose="02020603050405020304" pitchFamily="18" charset="0"/>
              </a:rPr>
              <a:t>Companies in this stage are fully committed to and involved in international marketing activities. such companies seek markets all over the world and sell products that are a result of planned production for markets in various countries. this planning generally entails not only the marketing but also the production of goods outside the home market. </a:t>
            </a:r>
          </a:p>
          <a:p>
            <a:endParaRPr lang="en-GB" dirty="0"/>
          </a:p>
        </p:txBody>
      </p:sp>
    </p:spTree>
    <p:extLst>
      <p:ext uri="{BB962C8B-B14F-4D97-AF65-F5344CB8AC3E}">
        <p14:creationId xmlns:p14="http://schemas.microsoft.com/office/powerpoint/2010/main" val="12828511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645411"/>
            <a:ext cx="10364451" cy="739636"/>
          </a:xfrm>
        </p:spPr>
        <p:txBody>
          <a:bodyPr>
            <a:normAutofit fontScale="90000"/>
          </a:bodyPr>
          <a:lstStyle/>
          <a:p>
            <a:r>
              <a:rPr lang="en-GB" sz="4000" cap="none" dirty="0">
                <a:latin typeface="Times New Roman" panose="02020603050405020304" pitchFamily="18" charset="0"/>
                <a:cs typeface="Times New Roman" panose="02020603050405020304" pitchFamily="18" charset="0"/>
              </a:rPr>
              <a:t>A</a:t>
            </a:r>
            <a:r>
              <a:rPr lang="en-GB" sz="4000" cap="none" dirty="0" smtClean="0">
                <a:latin typeface="Times New Roman" panose="02020603050405020304" pitchFamily="18" charset="0"/>
                <a:cs typeface="Times New Roman" panose="02020603050405020304" pitchFamily="18" charset="0"/>
              </a:rPr>
              <a:t>lternative Forms of Entering in International Market </a:t>
            </a:r>
            <a:endParaRPr lang="en-GB" sz="4000"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149" y="1600202"/>
            <a:ext cx="10363826" cy="4486834"/>
          </a:xfrm>
        </p:spPr>
        <p:txBody>
          <a:bodyPr>
            <a:noAutofit/>
          </a:bodyPr>
          <a:lstStyle/>
          <a:p>
            <a:pPr marL="0" indent="0">
              <a:lnSpc>
                <a:spcPct val="150000"/>
              </a:lnSpc>
              <a:buNone/>
            </a:pPr>
            <a:r>
              <a:rPr lang="en-GB" sz="2800" cap="none" dirty="0" smtClean="0">
                <a:latin typeface="Times New Roman" panose="02020603050405020304" pitchFamily="18" charset="0"/>
                <a:cs typeface="Times New Roman" panose="02020603050405020304" pitchFamily="18" charset="0"/>
              </a:rPr>
              <a:t>Read About Forms of Entering in International Market </a:t>
            </a:r>
          </a:p>
          <a:p>
            <a:pPr marL="1250950" indent="-538163">
              <a:lnSpc>
                <a:spcPct val="150000"/>
              </a:lnSpc>
              <a:buAutoNum type="arabicPeriod"/>
            </a:pPr>
            <a:r>
              <a:rPr lang="en-GB" sz="2800" cap="none" dirty="0" smtClean="0">
                <a:latin typeface="Times New Roman" panose="02020603050405020304" pitchFamily="18" charset="0"/>
                <a:cs typeface="Times New Roman" panose="02020603050405020304" pitchFamily="18" charset="0"/>
              </a:rPr>
              <a:t>Licensing </a:t>
            </a:r>
          </a:p>
          <a:p>
            <a:pPr marL="1250950" indent="-538163">
              <a:lnSpc>
                <a:spcPct val="150000"/>
              </a:lnSpc>
              <a:buAutoNum type="arabicPeriod"/>
            </a:pPr>
            <a:r>
              <a:rPr lang="en-GB" sz="2800" cap="none" dirty="0" smtClean="0">
                <a:latin typeface="Times New Roman" panose="02020603050405020304" pitchFamily="18" charset="0"/>
                <a:cs typeface="Times New Roman" panose="02020603050405020304" pitchFamily="18" charset="0"/>
              </a:rPr>
              <a:t>Contractual Agreements  </a:t>
            </a:r>
          </a:p>
          <a:p>
            <a:pPr marL="1250950" indent="-538163">
              <a:lnSpc>
                <a:spcPct val="150000"/>
              </a:lnSpc>
              <a:buAutoNum type="arabicPeriod"/>
            </a:pPr>
            <a:r>
              <a:rPr lang="en-GB" sz="2800" cap="none" dirty="0" smtClean="0">
                <a:latin typeface="Times New Roman" panose="02020603050405020304" pitchFamily="18" charset="0"/>
                <a:cs typeface="Times New Roman" panose="02020603050405020304" pitchFamily="18" charset="0"/>
              </a:rPr>
              <a:t>International Alliances </a:t>
            </a:r>
          </a:p>
          <a:p>
            <a:pPr marL="1250950" indent="-538163">
              <a:lnSpc>
                <a:spcPct val="150000"/>
              </a:lnSpc>
              <a:buAutoNum type="arabicPeriod"/>
            </a:pPr>
            <a:r>
              <a:rPr lang="en-GB" sz="2800" cap="none" dirty="0" smtClean="0">
                <a:latin typeface="Times New Roman" panose="02020603050405020304" pitchFamily="18" charset="0"/>
                <a:cs typeface="Times New Roman" panose="02020603050405020304" pitchFamily="18" charset="0"/>
              </a:rPr>
              <a:t>Foreign Direct Investment </a:t>
            </a:r>
            <a:endParaRPr lang="en-GB"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4637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7277" y="107857"/>
            <a:ext cx="11673029" cy="66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211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55447"/>
            <a:ext cx="10364451" cy="685848"/>
          </a:xfrm>
        </p:spPr>
        <p:txBody>
          <a:bodyPr>
            <a:normAutofit fontScale="90000"/>
          </a:bodyPr>
          <a:lstStyle/>
          <a:p>
            <a:r>
              <a:rPr lang="en-GB" dirty="0" smtClean="0"/>
              <a:t>Marketing Strategies in international marketing </a:t>
            </a:r>
            <a:endParaRPr lang="en-GB" dirty="0"/>
          </a:p>
        </p:txBody>
      </p:sp>
      <p:sp>
        <p:nvSpPr>
          <p:cNvPr id="3" name="Content Placeholder 2"/>
          <p:cNvSpPr>
            <a:spLocks noGrp="1"/>
          </p:cNvSpPr>
          <p:nvPr>
            <p:ph sz="quarter" idx="13"/>
          </p:nvPr>
        </p:nvSpPr>
        <p:spPr>
          <a:xfrm>
            <a:off x="712068" y="1076175"/>
            <a:ext cx="10363826" cy="5526331"/>
          </a:xfrm>
        </p:spPr>
        <p:txBody>
          <a:bodyPr>
            <a:noAutofit/>
          </a:bodyPr>
          <a:lstStyle/>
          <a:p>
            <a:pPr marL="0" indent="0">
              <a:buNone/>
            </a:pPr>
            <a:r>
              <a:rPr lang="en-GB" sz="2800" b="1" dirty="0">
                <a:latin typeface="Times New Roman" panose="02020603050405020304" pitchFamily="18" charset="0"/>
                <a:cs typeface="Times New Roman" panose="02020603050405020304" pitchFamily="18" charset="0"/>
              </a:rPr>
              <a:t>Global Product </a:t>
            </a:r>
            <a:r>
              <a:rPr lang="en-GB" sz="2800" b="1" dirty="0" smtClean="0">
                <a:latin typeface="Times New Roman" panose="02020603050405020304" pitchFamily="18" charset="0"/>
                <a:cs typeface="Times New Roman" panose="02020603050405020304" pitchFamily="18" charset="0"/>
              </a:rPr>
              <a:t>Strategies</a:t>
            </a:r>
          </a:p>
          <a:p>
            <a:r>
              <a:rPr lang="en-GB" sz="2800" cap="none" dirty="0">
                <a:latin typeface="Times New Roman" panose="02020603050405020304" pitchFamily="18" charset="0"/>
                <a:cs typeface="Times New Roman" panose="02020603050405020304" pitchFamily="18" charset="0"/>
              </a:rPr>
              <a:t>D</a:t>
            </a:r>
            <a:r>
              <a:rPr lang="en-GB" sz="2800" cap="none" dirty="0" smtClean="0">
                <a:latin typeface="Times New Roman" panose="02020603050405020304" pitchFamily="18" charset="0"/>
                <a:cs typeface="Times New Roman" panose="02020603050405020304" pitchFamily="18" charset="0"/>
              </a:rPr>
              <a:t>eveloping global product strategies requires knowing what types of products or services are </a:t>
            </a:r>
            <a:r>
              <a:rPr lang="en-GB" sz="2800" cap="none" dirty="0" smtClean="0">
                <a:solidFill>
                  <a:srgbClr val="FF0000"/>
                </a:solidFill>
                <a:latin typeface="Times New Roman" panose="02020603050405020304" pitchFamily="18" charset="0"/>
                <a:cs typeface="Times New Roman" panose="02020603050405020304" pitchFamily="18" charset="0"/>
              </a:rPr>
              <a:t>product standardized </a:t>
            </a:r>
            <a:r>
              <a:rPr lang="en-GB" sz="2800" cap="none" dirty="0" smtClean="0">
                <a:latin typeface="Times New Roman" panose="02020603050405020304" pitchFamily="18" charset="0"/>
                <a:cs typeface="Times New Roman" panose="02020603050405020304" pitchFamily="18" charset="0"/>
              </a:rPr>
              <a:t>and </a:t>
            </a:r>
            <a:r>
              <a:rPr lang="en-GB" sz="2800" cap="none" dirty="0" smtClean="0">
                <a:solidFill>
                  <a:srgbClr val="FF0000"/>
                </a:solidFill>
                <a:latin typeface="Times New Roman" panose="02020603050405020304" pitchFamily="18" charset="0"/>
                <a:cs typeface="Times New Roman" panose="02020603050405020304" pitchFamily="18" charset="0"/>
              </a:rPr>
              <a:t>appropriate adaptation strategies</a:t>
            </a:r>
            <a:r>
              <a:rPr lang="en-GB" sz="2800" cap="none" dirty="0" smtClean="0">
                <a:latin typeface="Times New Roman" panose="02020603050405020304" pitchFamily="18" charset="0"/>
                <a:cs typeface="Times New Roman" panose="02020603050405020304" pitchFamily="18" charset="0"/>
              </a:rPr>
              <a:t>.</a:t>
            </a:r>
          </a:p>
          <a:p>
            <a:pPr marL="457200" indent="-457200" algn="just">
              <a:lnSpc>
                <a:spcPct val="150000"/>
              </a:lnSpc>
              <a:buAutoNum type="arabicPeriod"/>
            </a:pPr>
            <a:r>
              <a:rPr lang="en-GB" sz="2800" b="1" dirty="0" smtClean="0">
                <a:latin typeface="Times New Roman" panose="02020603050405020304" pitchFamily="18" charset="0"/>
                <a:cs typeface="Times New Roman" panose="02020603050405020304" pitchFamily="18" charset="0"/>
              </a:rPr>
              <a:t>PRODUCT STANDARDIZATION</a:t>
            </a:r>
            <a:r>
              <a:rPr lang="en-GB" sz="2800" dirty="0" smtClean="0">
                <a:latin typeface="Times New Roman" panose="02020603050405020304" pitchFamily="18" charset="0"/>
                <a:cs typeface="Times New Roman" panose="02020603050405020304" pitchFamily="18" charset="0"/>
              </a:rPr>
              <a:t>: </a:t>
            </a:r>
          </a:p>
          <a:p>
            <a:pPr marL="0" indent="0" algn="just">
              <a:lnSpc>
                <a:spcPct val="150000"/>
              </a:lnSpc>
              <a:buNone/>
            </a:pPr>
            <a:r>
              <a:rPr lang="en-GB" sz="2800" cap="none" dirty="0" smtClean="0">
                <a:latin typeface="Times New Roman" panose="02020603050405020304" pitchFamily="18" charset="0"/>
                <a:cs typeface="Times New Roman" panose="02020603050405020304" pitchFamily="18" charset="0"/>
              </a:rPr>
              <a:t>High-end products also benefit from standardization, because quality and prestige often can be marketed similarly across countries. food and beverage marketers find it more challenging to standardize given widely varying tastes and cultural habits.</a:t>
            </a:r>
          </a:p>
        </p:txBody>
      </p:sp>
    </p:spTree>
    <p:extLst>
      <p:ext uri="{BB962C8B-B14F-4D97-AF65-F5344CB8AC3E}">
        <p14:creationId xmlns:p14="http://schemas.microsoft.com/office/powerpoint/2010/main" val="31505107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28552"/>
            <a:ext cx="10364451" cy="645507"/>
          </a:xfrm>
        </p:spPr>
        <p:txBody>
          <a:bodyPr/>
          <a:lstStyle/>
          <a:p>
            <a:r>
              <a:rPr lang="en-GB" cap="none" dirty="0" smtClean="0">
                <a:latin typeface="Times New Roman" panose="02020603050405020304" pitchFamily="18" charset="0"/>
                <a:cs typeface="Times New Roman" panose="02020603050405020304" pitchFamily="18" charset="0"/>
              </a:rPr>
              <a:t>Product Adaptation Strategies</a:t>
            </a:r>
            <a:endParaRPr lang="en-GB" cap="none"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045709262"/>
              </p:ext>
            </p:extLst>
          </p:nvPr>
        </p:nvGraphicFramePr>
        <p:xfrm>
          <a:off x="376515" y="1203658"/>
          <a:ext cx="11228298" cy="4323083"/>
        </p:xfrm>
        <a:graphic>
          <a:graphicData uri="http://schemas.openxmlformats.org/drawingml/2006/table">
            <a:tbl>
              <a:tblPr firstRow="1" bandRow="1">
                <a:tableStyleId>{16D9F66E-5EB9-4882-86FB-DCBF35E3C3E4}</a:tableStyleId>
              </a:tblPr>
              <a:tblGrid>
                <a:gridCol w="1709554"/>
                <a:gridCol w="2466567"/>
                <a:gridCol w="2304547"/>
                <a:gridCol w="1662067"/>
                <a:gridCol w="3085563"/>
              </a:tblGrid>
              <a:tr h="1095789">
                <a:tc>
                  <a:txBody>
                    <a:bodyPr/>
                    <a:lstStyle/>
                    <a:p>
                      <a:pPr algn="l"/>
                      <a:r>
                        <a:rPr lang="en-GB" sz="2000" dirty="0" smtClean="0">
                          <a:latin typeface="Times New Roman" panose="02020603050405020304" pitchFamily="18" charset="0"/>
                          <a:cs typeface="Times New Roman" panose="02020603050405020304" pitchFamily="18" charset="0"/>
                        </a:rPr>
                        <a:t>Product </a:t>
                      </a:r>
                    </a:p>
                    <a:p>
                      <a:pPr algn="l"/>
                      <a:r>
                        <a:rPr lang="en-GB" sz="2000" dirty="0" smtClean="0">
                          <a:latin typeface="Times New Roman" panose="02020603050405020304" pitchFamily="18" charset="0"/>
                          <a:cs typeface="Times New Roman" panose="02020603050405020304" pitchFamily="18" charset="0"/>
                        </a:rPr>
                        <a:t>Adaptation </a:t>
                      </a:r>
                    </a:p>
                    <a:p>
                      <a:pPr algn="l"/>
                      <a:r>
                        <a:rPr lang="en-GB" sz="2000" dirty="0" smtClean="0">
                          <a:latin typeface="Times New Roman" panose="02020603050405020304" pitchFamily="18" charset="0"/>
                          <a:cs typeface="Times New Roman" panose="02020603050405020304" pitchFamily="18" charset="0"/>
                        </a:rPr>
                        <a:t>Strategies</a:t>
                      </a:r>
                    </a:p>
                  </a:txBody>
                  <a:tcPr/>
                </a:tc>
                <a:tc gridSpan="4">
                  <a:txBody>
                    <a:bodyPr/>
                    <a:lstStyle/>
                    <a:p>
                      <a:pPr algn="ctr"/>
                      <a:endParaRPr lang="en-GB" sz="2400" dirty="0" smtClean="0">
                        <a:latin typeface="Times New Roman" panose="02020603050405020304" pitchFamily="18" charset="0"/>
                        <a:cs typeface="Times New Roman" panose="02020603050405020304" pitchFamily="18" charset="0"/>
                      </a:endParaRPr>
                    </a:p>
                    <a:p>
                      <a:pPr algn="ctr"/>
                      <a:r>
                        <a:rPr lang="en-GB" sz="2400" dirty="0" smtClean="0">
                          <a:latin typeface="Times New Roman" panose="02020603050405020304" pitchFamily="18" charset="0"/>
                          <a:cs typeface="Times New Roman" panose="02020603050405020304" pitchFamily="18" charset="0"/>
                        </a:rPr>
                        <a:t>Product </a:t>
                      </a:r>
                      <a:endParaRPr lang="en-GB" sz="24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r>
              <a:tr h="1133601">
                <a:tc rowSpan="3">
                  <a:txBody>
                    <a:bodyPr/>
                    <a:lstStyle/>
                    <a:p>
                      <a:pPr algn="ctr"/>
                      <a:endParaRPr lang="en-GB" sz="2400" baseline="0" dirty="0" smtClean="0">
                        <a:latin typeface="Times New Roman" panose="02020603050405020304" pitchFamily="18" charset="0"/>
                        <a:cs typeface="Times New Roman" panose="02020603050405020304" pitchFamily="18" charset="0"/>
                      </a:endParaRPr>
                    </a:p>
                    <a:p>
                      <a:pPr algn="ctr"/>
                      <a:endParaRPr lang="en-GB" sz="2400" baseline="0" dirty="0" smtClean="0">
                        <a:latin typeface="Times New Roman" panose="02020603050405020304" pitchFamily="18" charset="0"/>
                        <a:cs typeface="Times New Roman" panose="02020603050405020304" pitchFamily="18" charset="0"/>
                      </a:endParaRPr>
                    </a:p>
                    <a:p>
                      <a:pPr algn="ctr"/>
                      <a:r>
                        <a:rPr lang="en-GB" sz="2400" b="1" baseline="0" dirty="0" smtClean="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Communication            </a:t>
                      </a:r>
                    </a:p>
                    <a:p>
                      <a:pPr algn="ctr"/>
                      <a:endParaRPr lang="en-GB" sz="2400" dirty="0">
                        <a:latin typeface="Times New Roman" panose="02020603050405020304" pitchFamily="18" charset="0"/>
                        <a:cs typeface="Times New Roman" panose="02020603050405020304" pitchFamily="18" charset="0"/>
                      </a:endParaRPr>
                    </a:p>
                  </a:txBody>
                  <a:tcPr vert="vert270"/>
                </a:tc>
                <a:tc>
                  <a:txBody>
                    <a:bodyPr/>
                    <a:lstStyle/>
                    <a:p>
                      <a:endParaRPr lang="en-GB"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Times New Roman" panose="02020603050405020304" pitchFamily="18" charset="0"/>
                          <a:cs typeface="Times New Roman" panose="02020603050405020304" pitchFamily="18" charset="0"/>
                        </a:rPr>
                        <a:t>Do not Change product</a:t>
                      </a:r>
                      <a:r>
                        <a:rPr lang="en-GB" sz="2400" baseline="0" dirty="0" smtClean="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Adapt product </a:t>
                      </a:r>
                      <a:endParaRPr lang="en-GB"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Develop new product </a:t>
                      </a:r>
                      <a:endParaRPr lang="en-GB" sz="2400" dirty="0">
                        <a:latin typeface="Times New Roman" panose="02020603050405020304" pitchFamily="18" charset="0"/>
                        <a:cs typeface="Times New Roman" panose="02020603050405020304" pitchFamily="18" charset="0"/>
                      </a:endParaRPr>
                    </a:p>
                  </a:txBody>
                  <a:tcPr/>
                </a:tc>
              </a:tr>
              <a:tr h="1133601">
                <a:tc vMerge="1">
                  <a:txBody>
                    <a:bodyPr/>
                    <a:lstStyle/>
                    <a:p>
                      <a:endParaRPr lang="en-GB" dirty="0"/>
                    </a:p>
                  </a:txBody>
                  <a:tcPr/>
                </a:tc>
                <a:tc>
                  <a:txBody>
                    <a:bodyPr/>
                    <a:lstStyle/>
                    <a:p>
                      <a:r>
                        <a:rPr lang="en-GB" sz="2400" dirty="0" smtClean="0">
                          <a:latin typeface="Times New Roman" panose="02020603050405020304" pitchFamily="18" charset="0"/>
                          <a:cs typeface="Times New Roman" panose="02020603050405020304" pitchFamily="18" charset="0"/>
                        </a:rPr>
                        <a:t>Do not Change Communications </a:t>
                      </a:r>
                      <a:endParaRPr lang="en-GB" sz="2400" dirty="0">
                        <a:latin typeface="Times New Roman" panose="02020603050405020304" pitchFamily="18" charset="0"/>
                        <a:cs typeface="Times New Roman" panose="02020603050405020304" pitchFamily="18" charset="0"/>
                      </a:endParaRPr>
                    </a:p>
                  </a:txBody>
                  <a:tcPr/>
                </a:tc>
                <a:tc>
                  <a:txBody>
                    <a:bodyPr/>
                    <a:lstStyle/>
                    <a:p>
                      <a:pPr algn="l"/>
                      <a:r>
                        <a:rPr lang="en-GB" sz="2400" b="0" i="0" u="none" strike="noStrike" baseline="0" dirty="0" smtClean="0">
                          <a:latin typeface="Times New Roman" panose="02020603050405020304" pitchFamily="18" charset="0"/>
                          <a:cs typeface="Times New Roman" panose="02020603050405020304" pitchFamily="18" charset="0"/>
                        </a:rPr>
                        <a:t>Straight</a:t>
                      </a:r>
                    </a:p>
                    <a:p>
                      <a:pPr algn="l"/>
                      <a:r>
                        <a:rPr lang="en-GB" sz="2400" b="0" i="0" u="none" strike="noStrike" baseline="0" dirty="0" smtClean="0">
                          <a:latin typeface="Times New Roman" panose="02020603050405020304" pitchFamily="18" charset="0"/>
                          <a:cs typeface="Times New Roman" panose="02020603050405020304" pitchFamily="18" charset="0"/>
                        </a:rPr>
                        <a:t>extension</a:t>
                      </a:r>
                    </a:p>
                  </a:txBody>
                  <a:tcPr>
                    <a:solidFill>
                      <a:srgbClr val="00B050"/>
                    </a:solidFill>
                  </a:tcPr>
                </a:tc>
                <a:tc>
                  <a:txBody>
                    <a:bodyPr/>
                    <a:lstStyle/>
                    <a:p>
                      <a:pPr algn="l"/>
                      <a:r>
                        <a:rPr lang="en-GB" sz="2400" b="0" i="0" u="none" strike="noStrike" baseline="0" dirty="0" smtClean="0">
                          <a:latin typeface="Times New Roman" panose="02020603050405020304" pitchFamily="18" charset="0"/>
                          <a:cs typeface="Times New Roman" panose="02020603050405020304" pitchFamily="18" charset="0"/>
                        </a:rPr>
                        <a:t>Product</a:t>
                      </a:r>
                    </a:p>
                    <a:p>
                      <a:pPr algn="l"/>
                      <a:r>
                        <a:rPr lang="en-GB" sz="2400" b="0" i="0" u="none" strike="noStrike" baseline="0" dirty="0" smtClean="0">
                          <a:latin typeface="Times New Roman" panose="02020603050405020304" pitchFamily="18" charset="0"/>
                          <a:cs typeface="Times New Roman" panose="02020603050405020304" pitchFamily="18" charset="0"/>
                        </a:rPr>
                        <a:t>adaptation</a:t>
                      </a:r>
                      <a:endParaRPr lang="en-GB" sz="2400" dirty="0">
                        <a:latin typeface="Times New Roman" panose="02020603050405020304" pitchFamily="18" charset="0"/>
                        <a:cs typeface="Times New Roman" panose="02020603050405020304" pitchFamily="18" charset="0"/>
                      </a:endParaRPr>
                    </a:p>
                  </a:txBody>
                  <a:tcPr>
                    <a:solidFill>
                      <a:srgbClr val="FFFF00"/>
                    </a:solidFill>
                  </a:tcPr>
                </a:tc>
                <a:tc rowSpan="2">
                  <a:txBody>
                    <a:bodyPr/>
                    <a:lstStyle/>
                    <a:p>
                      <a:r>
                        <a:rPr lang="en-GB"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Product  invention</a:t>
                      </a:r>
                    </a:p>
                    <a:p>
                      <a:pPr marL="342900" indent="-342900">
                        <a:buFont typeface="Arial" panose="020B0604020202020204" pitchFamily="34" charset="0"/>
                        <a:buChar char="•"/>
                      </a:pPr>
                      <a:r>
                        <a:rPr lang="en-GB"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Backward invention </a:t>
                      </a:r>
                    </a:p>
                    <a:p>
                      <a:pPr marL="342900" indent="-342900">
                        <a:buFont typeface="Arial" panose="020B0604020202020204" pitchFamily="34" charset="0"/>
                        <a:buChar char="•"/>
                      </a:pPr>
                      <a:r>
                        <a:rPr lang="en-GB"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Forward invention </a:t>
                      </a:r>
                      <a:endParaRPr lang="en-GB"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r h="960092">
                <a:tc vMerge="1">
                  <a:txBody>
                    <a:bodyPr/>
                    <a:lstStyle/>
                    <a:p>
                      <a:endParaRPr lang="en-GB" dirty="0"/>
                    </a:p>
                  </a:txBody>
                  <a:tcPr/>
                </a:tc>
                <a:tc>
                  <a:txBody>
                    <a:bodyPr/>
                    <a:lstStyle/>
                    <a:p>
                      <a:r>
                        <a:rPr lang="en-GB" sz="2400" dirty="0" smtClean="0">
                          <a:latin typeface="Times New Roman" panose="02020603050405020304" pitchFamily="18" charset="0"/>
                          <a:cs typeface="Times New Roman" panose="02020603050405020304" pitchFamily="18" charset="0"/>
                        </a:rPr>
                        <a:t>Adapt communications </a:t>
                      </a:r>
                      <a:endParaRPr lang="en-GB" sz="2400" dirty="0">
                        <a:latin typeface="Times New Roman" panose="02020603050405020304" pitchFamily="18" charset="0"/>
                        <a:cs typeface="Times New Roman" panose="02020603050405020304" pitchFamily="18" charset="0"/>
                      </a:endParaRPr>
                    </a:p>
                  </a:txBody>
                  <a:tcPr/>
                </a:tc>
                <a:tc>
                  <a:txBody>
                    <a:bodyPr/>
                    <a:lstStyle/>
                    <a:p>
                      <a:r>
                        <a:rPr lang="en-GB"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Communication</a:t>
                      </a:r>
                    </a:p>
                    <a:p>
                      <a:r>
                        <a:rPr lang="en-GB"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adaptation</a:t>
                      </a:r>
                      <a:endParaRPr lang="en-GB" sz="24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r>
                        <a:rPr lang="en-GB"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Dual</a:t>
                      </a:r>
                    </a:p>
                    <a:p>
                      <a:r>
                        <a:rPr lang="en-GB"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adaptation</a:t>
                      </a:r>
                      <a:endParaRPr lang="en-GB" sz="2400" dirty="0">
                        <a:latin typeface="Times New Roman" panose="02020603050405020304" pitchFamily="18" charset="0"/>
                        <a:cs typeface="Times New Roman" panose="02020603050405020304" pitchFamily="18" charset="0"/>
                      </a:endParaRPr>
                    </a:p>
                  </a:txBody>
                  <a:tcPr>
                    <a:solidFill>
                      <a:srgbClr val="00B0F0"/>
                    </a:solidFill>
                  </a:tcPr>
                </a:tc>
                <a:tc vMerge="1">
                  <a:txBody>
                    <a:bodyPr/>
                    <a:lstStyle/>
                    <a:p>
                      <a:endParaRPr lang="en-GB" dirty="0"/>
                    </a:p>
                  </a:txBody>
                  <a:tcPr/>
                </a:tc>
              </a:tr>
            </a:tbl>
          </a:graphicData>
        </a:graphic>
      </p:graphicFrame>
    </p:spTree>
    <p:extLst>
      <p:ext uri="{BB962C8B-B14F-4D97-AF65-F5344CB8AC3E}">
        <p14:creationId xmlns:p14="http://schemas.microsoft.com/office/powerpoint/2010/main" val="1799497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6129"/>
            <a:ext cx="10364451" cy="618612"/>
          </a:xfrm>
        </p:spPr>
        <p:txBody>
          <a:bodyPr/>
          <a:lstStyle/>
          <a:p>
            <a:r>
              <a:rPr lang="en-GB" dirty="0"/>
              <a:t>Global Pricing Strategies</a:t>
            </a:r>
          </a:p>
        </p:txBody>
      </p:sp>
      <p:sp>
        <p:nvSpPr>
          <p:cNvPr id="3" name="Content Placeholder 2"/>
          <p:cNvSpPr>
            <a:spLocks noGrp="1"/>
          </p:cNvSpPr>
          <p:nvPr>
            <p:ph sz="quarter" idx="13"/>
          </p:nvPr>
        </p:nvSpPr>
        <p:spPr>
          <a:xfrm>
            <a:off x="913774" y="954741"/>
            <a:ext cx="10363826" cy="5634317"/>
          </a:xfrm>
        </p:spPr>
        <p:txBody>
          <a:bodyPr>
            <a:normAutofit/>
          </a:bodyPr>
          <a:lstStyle/>
          <a:p>
            <a:pPr marL="0" indent="0">
              <a:lnSpc>
                <a:spcPct val="150000"/>
              </a:lnSpc>
              <a:buNone/>
            </a:pPr>
            <a:r>
              <a:rPr lang="en-GB" sz="3200" cap="none" dirty="0" smtClean="0">
                <a:latin typeface="Times New Roman" panose="02020603050405020304" pitchFamily="18" charset="0"/>
                <a:cs typeface="Times New Roman" panose="02020603050405020304" pitchFamily="18" charset="0"/>
              </a:rPr>
              <a:t>Companies Have Three Choices For Setting Prices In Different Countries:</a:t>
            </a:r>
          </a:p>
          <a:p>
            <a:pPr>
              <a:lnSpc>
                <a:spcPct val="150000"/>
              </a:lnSpc>
            </a:pPr>
            <a:r>
              <a:rPr lang="en-GB" sz="3200" cap="none" dirty="0" smtClean="0">
                <a:latin typeface="Times New Roman" panose="02020603050405020304" pitchFamily="18" charset="0"/>
                <a:cs typeface="Times New Roman" panose="02020603050405020304" pitchFamily="18" charset="0"/>
              </a:rPr>
              <a:t>Set A Uniform Price Everywhere</a:t>
            </a:r>
          </a:p>
          <a:p>
            <a:pPr>
              <a:lnSpc>
                <a:spcPct val="150000"/>
              </a:lnSpc>
            </a:pPr>
            <a:r>
              <a:rPr lang="en-GB" sz="3200" cap="none" dirty="0" smtClean="0">
                <a:latin typeface="Times New Roman" panose="02020603050405020304" pitchFamily="18" charset="0"/>
                <a:cs typeface="Times New Roman" panose="02020603050405020304" pitchFamily="18" charset="0"/>
              </a:rPr>
              <a:t>Set A Market-based Price In Each Country</a:t>
            </a:r>
          </a:p>
          <a:p>
            <a:pPr>
              <a:lnSpc>
                <a:spcPct val="150000"/>
              </a:lnSpc>
            </a:pPr>
            <a:r>
              <a:rPr lang="en-GB" sz="3200" cap="none" dirty="0" smtClean="0">
                <a:latin typeface="Times New Roman" panose="02020603050405020304" pitchFamily="18" charset="0"/>
                <a:cs typeface="Times New Roman" panose="02020603050405020304" pitchFamily="18" charset="0"/>
              </a:rPr>
              <a:t>Set A Cost-based Price In Each Country</a:t>
            </a:r>
            <a:endParaRPr lang="en-GB"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6576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15106"/>
            <a:ext cx="10364451" cy="591718"/>
          </a:xfrm>
        </p:spPr>
        <p:txBody>
          <a:bodyPr>
            <a:normAutofit fontScale="90000"/>
          </a:bodyPr>
          <a:lstStyle/>
          <a:p>
            <a:r>
              <a:rPr lang="en-GB" sz="4000" cap="none" dirty="0" smtClean="0"/>
              <a:t>Distribution Strategy for International Marketing</a:t>
            </a:r>
            <a:endParaRPr lang="en-GB" sz="4000" cap="none"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224560349"/>
              </p:ext>
            </p:extLst>
          </p:nvPr>
        </p:nvGraphicFramePr>
        <p:xfrm>
          <a:off x="914400" y="954088"/>
          <a:ext cx="10363200" cy="5554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501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8224" y="1394029"/>
            <a:ext cx="10959352" cy="6001643"/>
          </a:xfrm>
          <a:prstGeom prst="rect">
            <a:avLst/>
          </a:prstGeom>
          <a:noFill/>
        </p:spPr>
        <p:txBody>
          <a:bodyPr wrap="square" lIns="91440" tIns="45720" rIns="91440" bIns="45720">
            <a:spAutoFit/>
          </a:bodyPr>
          <a:lstStyle/>
          <a:p>
            <a:pPr algn="ctr"/>
            <a:r>
              <a:rPr lang="en-GB" sz="6600" b="1" dirty="0">
                <a:ln w="9525">
                  <a:solidFill>
                    <a:schemeClr val="bg1"/>
                  </a:solidFill>
                  <a:prstDash val="solid"/>
                </a:ln>
                <a:effectLst>
                  <a:outerShdw blurRad="12700" dist="38100" dir="2700000" algn="tl" rotWithShape="0">
                    <a:schemeClr val="bg1">
                      <a:lumMod val="50000"/>
                    </a:schemeClr>
                  </a:outerShdw>
                </a:effectLst>
              </a:rPr>
              <a:t>Paradigm Shift </a:t>
            </a:r>
            <a:endParaRPr lang="en-GB" sz="66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GB" sz="6600" b="1" dirty="0" smtClean="0">
                <a:ln w="9525">
                  <a:solidFill>
                    <a:schemeClr val="bg1"/>
                  </a:solidFill>
                  <a:prstDash val="solid"/>
                </a:ln>
                <a:effectLst>
                  <a:outerShdw blurRad="12700" dist="38100" dir="2700000" algn="tl" rotWithShape="0">
                    <a:schemeClr val="bg1">
                      <a:lumMod val="50000"/>
                    </a:schemeClr>
                  </a:outerShdw>
                </a:effectLst>
              </a:rPr>
              <a:t>In </a:t>
            </a:r>
            <a:r>
              <a:rPr lang="en-GB" sz="6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Marketing Practice</a:t>
            </a:r>
            <a:r>
              <a:rPr lang="en-GB" sz="6600" b="1" dirty="0">
                <a:ln w="9525">
                  <a:solidFill>
                    <a:schemeClr val="bg1"/>
                  </a:solidFill>
                  <a:prstDash val="solid"/>
                </a:ln>
                <a:effectLst>
                  <a:outerShdw blurRad="12700" dist="38100" dir="2700000" algn="tl" rotWithShape="0">
                    <a:schemeClr val="bg1">
                      <a:lumMod val="50000"/>
                    </a:schemeClr>
                  </a:outerShdw>
                </a:effectLst>
              </a:rPr>
              <a:t> </a:t>
            </a:r>
            <a:endParaRPr lang="en-GB" sz="66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GB" sz="6600" b="1" dirty="0" smtClean="0">
                <a:ln w="9525">
                  <a:solidFill>
                    <a:schemeClr val="bg1"/>
                  </a:solidFill>
                  <a:prstDash val="solid"/>
                </a:ln>
                <a:effectLst>
                  <a:outerShdw blurRad="12700" dist="38100" dir="2700000" algn="tl" rotWithShape="0">
                    <a:schemeClr val="bg1">
                      <a:lumMod val="50000"/>
                    </a:schemeClr>
                  </a:outerShdw>
                </a:effectLst>
              </a:rPr>
              <a:t>Around </a:t>
            </a:r>
            <a:r>
              <a:rPr lang="en-GB" sz="6600" b="1" dirty="0">
                <a:ln w="9525">
                  <a:solidFill>
                    <a:schemeClr val="bg1"/>
                  </a:solidFill>
                  <a:prstDash val="solid"/>
                </a:ln>
                <a:effectLst>
                  <a:outerShdw blurRad="12700" dist="38100" dir="2700000" algn="tl" rotWithShape="0">
                    <a:schemeClr val="bg1">
                      <a:lumMod val="50000"/>
                    </a:schemeClr>
                  </a:outerShdw>
                </a:effectLst>
              </a:rPr>
              <a:t>The Globe </a:t>
            </a:r>
          </a:p>
          <a:p>
            <a:pPr algn="ctr"/>
            <a:endParaRPr lang="en-GB" sz="66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GB" sz="6600" b="1" dirty="0" smtClean="0">
                <a:ln w="9525">
                  <a:solidFill>
                    <a:schemeClr val="bg1"/>
                  </a:solidFill>
                  <a:prstDash val="solid"/>
                </a:ln>
                <a:effectLst>
                  <a:outerShdw blurRad="12700" dist="38100" dir="2700000" algn="tl" rotWithShape="0">
                    <a:schemeClr val="bg1">
                      <a:lumMod val="50000"/>
                    </a:schemeClr>
                  </a:outerShdw>
                </a:effectLst>
              </a:rPr>
              <a:t>                           </a:t>
            </a:r>
            <a:r>
              <a:rPr lang="en-GB" sz="5400" b="1" dirty="0" smtClean="0">
                <a:ln w="9525">
                  <a:solidFill>
                    <a:schemeClr val="bg1"/>
                  </a:solidFill>
                  <a:prstDash val="solid"/>
                </a:ln>
                <a:effectLst>
                  <a:outerShdw blurRad="12700" dist="38100" dir="2700000" algn="tl" rotWithShape="0">
                    <a:schemeClr val="bg1">
                      <a:lumMod val="50000"/>
                    </a:schemeClr>
                  </a:outerShdw>
                </a:effectLst>
              </a:rPr>
              <a:t>By </a:t>
            </a:r>
            <a:r>
              <a:rPr lang="en-GB" sz="5400" b="1" dirty="0">
                <a:ln w="9525">
                  <a:solidFill>
                    <a:schemeClr val="bg1"/>
                  </a:solidFill>
                  <a:prstDash val="solid"/>
                </a:ln>
                <a:effectLst>
                  <a:outerShdw blurRad="12700" dist="38100" dir="2700000" algn="tl" rotWithShape="0">
                    <a:schemeClr val="bg1">
                      <a:lumMod val="50000"/>
                    </a:schemeClr>
                  </a:outerShdw>
                </a:effectLst>
              </a:rPr>
              <a:t>Philip Kotler  </a:t>
            </a:r>
            <a:endParaRPr lang="en-GB" sz="6600" b="1" dirty="0">
              <a:ln w="9525">
                <a:solidFill>
                  <a:schemeClr val="bg1"/>
                </a:solidFill>
                <a:prstDash val="solid"/>
              </a:ln>
              <a:effectLst>
                <a:outerShdw blurRad="12700" dist="38100" dir="2700000" algn="tl" rotWithShape="0">
                  <a:schemeClr val="bg1">
                    <a:lumMod val="50000"/>
                  </a:schemeClr>
                </a:outerShdw>
              </a:effectLst>
            </a:endParaRPr>
          </a:p>
          <a:p>
            <a:pPr algn="ct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13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88686"/>
            <a:ext cx="10364451" cy="972457"/>
          </a:xfrm>
        </p:spPr>
        <p:txBody>
          <a:bodyPr>
            <a:normAutofit/>
          </a:bodyPr>
          <a:lstStyle/>
          <a:p>
            <a:r>
              <a:rPr lang="en-US" sz="4400" cap="none" dirty="0" smtClean="0">
                <a:latin typeface="Times New Roman" panose="02020603050405020304" pitchFamily="18" charset="0"/>
                <a:cs typeface="Times New Roman" panose="02020603050405020304" pitchFamily="18" charset="0"/>
              </a:rPr>
              <a:t>1. Meaning </a:t>
            </a:r>
            <a:r>
              <a:rPr lang="en-US" sz="4400" cap="none" dirty="0">
                <a:latin typeface="Times New Roman" panose="02020603050405020304" pitchFamily="18" charset="0"/>
                <a:cs typeface="Times New Roman" panose="02020603050405020304" pitchFamily="18" charset="0"/>
              </a:rPr>
              <a:t>of International Marketing</a:t>
            </a:r>
            <a:r>
              <a:rPr lang="en-US" sz="4400" cap="none" dirty="0" smtClean="0">
                <a:latin typeface="Times New Roman" panose="02020603050405020304" pitchFamily="18" charset="0"/>
                <a:cs typeface="Times New Roman" panose="02020603050405020304" pitchFamily="18" charset="0"/>
              </a:rPr>
              <a:t>.</a:t>
            </a:r>
            <a:endParaRPr lang="en-GB" sz="4400" dirty="0"/>
          </a:p>
        </p:txBody>
      </p:sp>
      <p:sp>
        <p:nvSpPr>
          <p:cNvPr id="3" name="Content Placeholder 2"/>
          <p:cNvSpPr>
            <a:spLocks noGrp="1"/>
          </p:cNvSpPr>
          <p:nvPr>
            <p:ph sz="quarter" idx="13"/>
          </p:nvPr>
        </p:nvSpPr>
        <p:spPr>
          <a:xfrm>
            <a:off x="667657" y="1291771"/>
            <a:ext cx="11088914" cy="5152571"/>
          </a:xfrm>
        </p:spPr>
        <p:txBody>
          <a:bodyPr>
            <a:noAutofit/>
          </a:bodyPr>
          <a:lstStyle/>
          <a:p>
            <a:pPr algn="just">
              <a:lnSpc>
                <a:spcPct val="150000"/>
              </a:lnSpc>
            </a:pPr>
            <a:r>
              <a:rPr lang="en-US" sz="2800" b="1" cap="none" dirty="0" smtClean="0">
                <a:solidFill>
                  <a:srgbClr val="FF0000"/>
                </a:solidFill>
                <a:latin typeface="Times New Roman" panose="02020603050405020304" pitchFamily="18" charset="0"/>
                <a:cs typeface="Times New Roman" panose="02020603050405020304" pitchFamily="18" charset="0"/>
              </a:rPr>
              <a:t>International Marketing</a:t>
            </a:r>
            <a:r>
              <a:rPr lang="en-US" sz="2800" cap="none" dirty="0" smtClean="0">
                <a:latin typeface="Times New Roman" panose="02020603050405020304" pitchFamily="18" charset="0"/>
                <a:cs typeface="Times New Roman" panose="02020603050405020304" pitchFamily="18" charset="0"/>
              </a:rPr>
              <a:t>: is the performance of business activities designed to plan, price, promote, and direct the flow of a company’s goods and services to consumers or users in </a:t>
            </a:r>
            <a:r>
              <a:rPr lang="en-US" sz="2800" cap="none" dirty="0" smtClean="0">
                <a:solidFill>
                  <a:srgbClr val="FF0000"/>
                </a:solidFill>
                <a:latin typeface="Times New Roman" panose="02020603050405020304" pitchFamily="18" charset="0"/>
                <a:cs typeface="Times New Roman" panose="02020603050405020304" pitchFamily="18" charset="0"/>
              </a:rPr>
              <a:t>more than one </a:t>
            </a:r>
            <a:r>
              <a:rPr lang="en-US" sz="2800" cap="none" dirty="0" smtClean="0">
                <a:latin typeface="Times New Roman" panose="02020603050405020304" pitchFamily="18" charset="0"/>
                <a:cs typeface="Times New Roman" panose="02020603050405020304" pitchFamily="18" charset="0"/>
              </a:rPr>
              <a:t>nation for a profit. </a:t>
            </a:r>
          </a:p>
          <a:p>
            <a:pPr algn="just">
              <a:lnSpc>
                <a:spcPct val="160000"/>
              </a:lnSpc>
            </a:pPr>
            <a:r>
              <a:rPr lang="en-US" sz="2800" cap="none" dirty="0">
                <a:solidFill>
                  <a:srgbClr val="002060"/>
                </a:solidFill>
                <a:latin typeface="Times New Roman" panose="02020603050405020304" pitchFamily="18" charset="0"/>
                <a:cs typeface="Times New Roman" panose="02020603050405020304" pitchFamily="18" charset="0"/>
              </a:rPr>
              <a:t>I</a:t>
            </a:r>
            <a:r>
              <a:rPr lang="en-US" sz="2800" cap="none" dirty="0" smtClean="0">
                <a:solidFill>
                  <a:srgbClr val="002060"/>
                </a:solidFill>
                <a:latin typeface="Times New Roman" panose="02020603050405020304" pitchFamily="18" charset="0"/>
                <a:cs typeface="Times New Roman" panose="02020603050405020304" pitchFamily="18" charset="0"/>
              </a:rPr>
              <a:t>nternational marketing: </a:t>
            </a:r>
            <a:r>
              <a:rPr lang="en-US" sz="2800" cap="none" dirty="0" smtClean="0">
                <a:latin typeface="Times New Roman" panose="02020603050405020304" pitchFamily="18" charset="0"/>
                <a:cs typeface="Times New Roman" panose="02020603050405020304" pitchFamily="18" charset="0"/>
              </a:rPr>
              <a:t>consists of finding and satisfying global customer needs better than the competition in both domestic and international, and of coordinating marketing activities within the constraints of the global environment. (</a:t>
            </a:r>
            <a:r>
              <a:rPr lang="en-US" sz="2800" cap="none" dirty="0" err="1">
                <a:latin typeface="Times New Roman" panose="02020603050405020304" pitchFamily="18" charset="0"/>
                <a:cs typeface="Times New Roman" panose="02020603050405020304" pitchFamily="18" charset="0"/>
              </a:rPr>
              <a:t>T</a:t>
            </a:r>
            <a:r>
              <a:rPr lang="en-US" sz="2800" cap="none" dirty="0" err="1" smtClean="0">
                <a:latin typeface="Times New Roman" panose="02020603050405020304" pitchFamily="18" charset="0"/>
                <a:cs typeface="Times New Roman" panose="02020603050405020304" pitchFamily="18" charset="0"/>
              </a:rPr>
              <a:t>erpstra</a:t>
            </a:r>
            <a:r>
              <a:rPr lang="en-US" sz="2800" cap="none" dirty="0" smtClean="0">
                <a:latin typeface="Times New Roman" panose="02020603050405020304" pitchFamily="18" charset="0"/>
                <a:cs typeface="Times New Roman" panose="02020603050405020304" pitchFamily="18" charset="0"/>
              </a:rPr>
              <a:t> and </a:t>
            </a:r>
            <a:r>
              <a:rPr lang="en-US" sz="2800" cap="none" dirty="0" err="1">
                <a:latin typeface="Times New Roman" panose="02020603050405020304" pitchFamily="18" charset="0"/>
                <a:cs typeface="Times New Roman" panose="02020603050405020304" pitchFamily="18" charset="0"/>
              </a:rPr>
              <a:t>S</a:t>
            </a:r>
            <a:r>
              <a:rPr lang="en-US" sz="2800" cap="none" dirty="0" err="1" smtClean="0">
                <a:latin typeface="Times New Roman" panose="02020603050405020304" pitchFamily="18" charset="0"/>
                <a:cs typeface="Times New Roman" panose="02020603050405020304" pitchFamily="18" charset="0"/>
              </a:rPr>
              <a:t>arathy</a:t>
            </a:r>
            <a:r>
              <a:rPr lang="en-US" sz="2800" cap="none" dirty="0" smtClean="0">
                <a:latin typeface="Times New Roman" panose="02020603050405020304" pitchFamily="18" charset="0"/>
                <a:cs typeface="Times New Roman" panose="02020603050405020304" pitchFamily="18" charset="0"/>
              </a:rPr>
              <a:t>, 2000). </a:t>
            </a:r>
          </a:p>
        </p:txBody>
      </p:sp>
    </p:spTree>
    <p:extLst>
      <p:ext uri="{BB962C8B-B14F-4D97-AF65-F5344CB8AC3E}">
        <p14:creationId xmlns:p14="http://schemas.microsoft.com/office/powerpoint/2010/main" val="47329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95836"/>
            <a:ext cx="10364451" cy="874058"/>
          </a:xfrm>
        </p:spPr>
        <p:txBody>
          <a:bodyPr>
            <a:noAutofit/>
          </a:bodyPr>
          <a:lstStyle/>
          <a:p>
            <a:r>
              <a:rPr lang="en-GB" sz="4400" b="1" dirty="0"/>
              <a:t>Paradigm Shift in Marketing</a:t>
            </a:r>
            <a:endParaRPr lang="en-GB" sz="4400" dirty="0"/>
          </a:p>
        </p:txBody>
      </p:sp>
      <p:sp>
        <p:nvSpPr>
          <p:cNvPr id="3" name="Content Placeholder 2"/>
          <p:cNvSpPr>
            <a:spLocks noGrp="1"/>
          </p:cNvSpPr>
          <p:nvPr>
            <p:ph sz="quarter" idx="13"/>
          </p:nvPr>
        </p:nvSpPr>
        <p:spPr>
          <a:xfrm>
            <a:off x="913774" y="1169894"/>
            <a:ext cx="10363826" cy="5472953"/>
          </a:xfrm>
        </p:spPr>
        <p:txBody>
          <a:bodyPr>
            <a:normAutofit fontScale="92500"/>
          </a:bodyPr>
          <a:lstStyle/>
          <a:p>
            <a:r>
              <a:rPr lang="en-GB" sz="3200" i="1" cap="none" dirty="0" smtClean="0">
                <a:latin typeface="Times New Roman" panose="02020603050405020304" pitchFamily="18" charset="0"/>
                <a:cs typeface="Times New Roman" panose="02020603050405020304" pitchFamily="18" charset="0"/>
              </a:rPr>
              <a:t>From make-and-sell marketing to sense-and-respond marketing</a:t>
            </a:r>
          </a:p>
          <a:p>
            <a:r>
              <a:rPr lang="en-GB" sz="3200" i="1" cap="none" dirty="0" smtClean="0">
                <a:latin typeface="Times New Roman" panose="02020603050405020304" pitchFamily="18" charset="0"/>
                <a:cs typeface="Times New Roman" panose="02020603050405020304" pitchFamily="18" charset="0"/>
              </a:rPr>
              <a:t>From owning assets to owning brands</a:t>
            </a:r>
          </a:p>
          <a:p>
            <a:r>
              <a:rPr lang="en-GB" sz="3200" i="1" cap="none" dirty="0" smtClean="0">
                <a:latin typeface="Times New Roman" panose="02020603050405020304" pitchFamily="18" charset="0"/>
                <a:cs typeface="Times New Roman" panose="02020603050405020304" pitchFamily="18" charset="0"/>
              </a:rPr>
              <a:t>From vertical integration to virtual integration (outsourcing)</a:t>
            </a:r>
          </a:p>
          <a:p>
            <a:r>
              <a:rPr lang="en-GB" sz="3200" i="1" cap="none" dirty="0" smtClean="0">
                <a:latin typeface="Times New Roman" panose="02020603050405020304" pitchFamily="18" charset="0"/>
                <a:cs typeface="Times New Roman" panose="02020603050405020304" pitchFamily="18" charset="0"/>
              </a:rPr>
              <a:t>From mass marketing to customised marketing</a:t>
            </a:r>
          </a:p>
          <a:p>
            <a:r>
              <a:rPr lang="en-GB" sz="3200" i="1" cap="none" dirty="0" smtClean="0">
                <a:latin typeface="Times New Roman" panose="02020603050405020304" pitchFamily="18" charset="0"/>
                <a:cs typeface="Times New Roman" panose="02020603050405020304" pitchFamily="18" charset="0"/>
              </a:rPr>
              <a:t>From operating only in marketplace to operating in cyberspace</a:t>
            </a:r>
          </a:p>
          <a:p>
            <a:r>
              <a:rPr lang="en-GB" sz="3200" i="1" cap="none" dirty="0" smtClean="0">
                <a:latin typeface="Times New Roman" panose="02020603050405020304" pitchFamily="18" charset="0"/>
                <a:cs typeface="Times New Roman" panose="02020603050405020304" pitchFamily="18" charset="0"/>
              </a:rPr>
              <a:t>From pursuing market-share to pursuing customer share</a:t>
            </a:r>
          </a:p>
          <a:p>
            <a:r>
              <a:rPr lang="en-GB" sz="3200" i="1" cap="none" dirty="0" smtClean="0">
                <a:latin typeface="Times New Roman" panose="02020603050405020304" pitchFamily="18" charset="0"/>
                <a:cs typeface="Times New Roman" panose="02020603050405020304" pitchFamily="18" charset="0"/>
              </a:rPr>
              <a:t>From transaction marketing to relationship marketing</a:t>
            </a:r>
            <a:endParaRPr lang="en-GB" sz="3200"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327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15105"/>
            <a:ext cx="10364451" cy="551377"/>
          </a:xfrm>
        </p:spPr>
        <p:txBody>
          <a:bodyPr>
            <a:normAutofit fontScale="90000"/>
          </a:bodyPr>
          <a:lstStyle/>
          <a:p>
            <a:r>
              <a:rPr lang="en-GB" b="1" dirty="0"/>
              <a:t>Paradigm Shift in </a:t>
            </a:r>
            <a:r>
              <a:rPr lang="en-GB" b="1" dirty="0" smtClean="0"/>
              <a:t>Marketing </a:t>
            </a:r>
            <a:r>
              <a:rPr lang="en-GB" b="1" dirty="0" err="1" smtClean="0"/>
              <a:t>cont</a:t>
            </a:r>
            <a:r>
              <a:rPr lang="en-GB" b="1" dirty="0" smtClean="0"/>
              <a:t>…</a:t>
            </a:r>
            <a:endParaRPr lang="en-GB" dirty="0"/>
          </a:p>
        </p:txBody>
      </p:sp>
      <p:sp>
        <p:nvSpPr>
          <p:cNvPr id="3" name="Content Placeholder 2"/>
          <p:cNvSpPr>
            <a:spLocks noGrp="1"/>
          </p:cNvSpPr>
          <p:nvPr>
            <p:ph sz="quarter" idx="13"/>
          </p:nvPr>
        </p:nvSpPr>
        <p:spPr>
          <a:xfrm>
            <a:off x="913774" y="766482"/>
            <a:ext cx="10838955" cy="5795682"/>
          </a:xfrm>
        </p:spPr>
        <p:txBody>
          <a:bodyPr>
            <a:noAutofit/>
          </a:bodyPr>
          <a:lstStyle/>
          <a:p>
            <a:r>
              <a:rPr lang="en-GB" sz="2800" i="1" cap="none" dirty="0" smtClean="0">
                <a:latin typeface="Times New Roman" panose="02020603050405020304" pitchFamily="18" charset="0"/>
                <a:cs typeface="Times New Roman" panose="02020603050405020304" pitchFamily="18" charset="0"/>
              </a:rPr>
              <a:t>From customer acquisition to customer retention and customer satisfaction</a:t>
            </a:r>
          </a:p>
          <a:p>
            <a:r>
              <a:rPr lang="en-GB" sz="2800" i="1" cap="none" dirty="0" smtClean="0">
                <a:latin typeface="Times New Roman" panose="02020603050405020304" pitchFamily="18" charset="0"/>
                <a:cs typeface="Times New Roman" panose="02020603050405020304" pitchFamily="18" charset="0"/>
              </a:rPr>
              <a:t>From mediated marketing to direct marketing</a:t>
            </a:r>
          </a:p>
          <a:p>
            <a:r>
              <a:rPr lang="en-GB" sz="2800" i="1" cap="none" dirty="0" smtClean="0">
                <a:latin typeface="Times New Roman" panose="02020603050405020304" pitchFamily="18" charset="0"/>
                <a:cs typeface="Times New Roman" panose="02020603050405020304" pitchFamily="18" charset="0"/>
              </a:rPr>
              <a:t>From marketer monologue to customer dialogue</a:t>
            </a:r>
          </a:p>
          <a:p>
            <a:r>
              <a:rPr lang="en-GB" sz="2800" i="1" cap="none" dirty="0" smtClean="0">
                <a:latin typeface="Times New Roman" panose="02020603050405020304" pitchFamily="18" charset="0"/>
                <a:cs typeface="Times New Roman" panose="02020603050405020304" pitchFamily="18" charset="0"/>
              </a:rPr>
              <a:t>From single channel marketing to multi-channel marketing</a:t>
            </a:r>
          </a:p>
          <a:p>
            <a:r>
              <a:rPr lang="en-GB" sz="2800" i="1" cap="none" dirty="0" smtClean="0">
                <a:latin typeface="Times New Roman" panose="02020603050405020304" pitchFamily="18" charset="0"/>
                <a:cs typeface="Times New Roman" panose="02020603050405020304" pitchFamily="18" charset="0"/>
              </a:rPr>
              <a:t>From product-centric marketing to customer-centric marketing</a:t>
            </a:r>
          </a:p>
          <a:p>
            <a:r>
              <a:rPr lang="en-GB" sz="2800" i="1" cap="none" dirty="0" smtClean="0">
                <a:latin typeface="Times New Roman" panose="02020603050405020304" pitchFamily="18" charset="0"/>
                <a:cs typeface="Times New Roman" panose="02020603050405020304" pitchFamily="18" charset="0"/>
              </a:rPr>
              <a:t>From marketing department doing marketing to everyone in the company doing marketing</a:t>
            </a:r>
          </a:p>
          <a:p>
            <a:r>
              <a:rPr lang="en-GB" sz="2800" i="1" cap="none" dirty="0" smtClean="0">
                <a:latin typeface="Times New Roman" panose="02020603050405020304" pitchFamily="18" charset="0"/>
                <a:cs typeface="Times New Roman" panose="02020603050405020304" pitchFamily="18" charset="0"/>
              </a:rPr>
              <a:t>From exploiting suppliers and distributors to partnering with them</a:t>
            </a:r>
            <a:endParaRPr lang="en-GB" sz="2800"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3940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2362201" y="2362201"/>
            <a:ext cx="7693025" cy="3724275"/>
          </a:xfrm>
          <a:prstGeom prst="rect">
            <a:avLst/>
          </a:prstGeom>
        </p:spPr>
        <p:txBody>
          <a:bodyPr/>
          <a:lstStyle/>
          <a:p>
            <a:r>
              <a:rPr lang="en-GB" altLang="en-US" dirty="0" smtClean="0">
                <a:hlinkClick r:id="rId2" action="ppaction://hlinkfile"/>
              </a:rPr>
              <a:t>G:\kindye\Islamic\nn\03 Track 02.mp3</a:t>
            </a:r>
            <a:endParaRPr lang="en-GB" altLang="en-US" dirty="0" smtClean="0"/>
          </a:p>
        </p:txBody>
      </p:sp>
      <p:pic>
        <p:nvPicPr>
          <p:cNvPr id="44035" name="Picture 3" descr="C:\WINDOWS\Application Data\Microsoft\Media Catalog\Rose.jpg"/>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108511" y="76374"/>
            <a:ext cx="6843618" cy="678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72953" y="181321"/>
            <a:ext cx="6602506" cy="5078313"/>
          </a:xfrm>
          <a:prstGeom prst="rect">
            <a:avLst/>
          </a:prstGeom>
        </p:spPr>
        <p:txBody>
          <a:bodyPr wrap="square">
            <a:spAutoFit/>
          </a:bodyPr>
          <a:lstStyle/>
          <a:p>
            <a:pPr algn="ctr" eaLnBrk="1" hangingPunct="1">
              <a:lnSpc>
                <a:spcPct val="150000"/>
              </a:lnSpc>
              <a:defRPr/>
            </a:pPr>
            <a:r>
              <a:rPr lang="en-US" sz="7200" b="1" spc="50" dirty="0">
                <a:ln w="12700" cmpd="sng">
                  <a:solidFill>
                    <a:schemeClr val="tx2">
                      <a:lumMod val="60000"/>
                      <a:lumOff val="40000"/>
                    </a:schemeClr>
                  </a:solidFill>
                  <a:prstDash val="solid"/>
                </a:ln>
                <a:solidFill>
                  <a:srgbClr val="002060"/>
                </a:solidFill>
                <a:effectLst>
                  <a:glow rad="53100">
                    <a:schemeClr val="accent6">
                      <a:satMod val="180000"/>
                      <a:alpha val="30000"/>
                    </a:schemeClr>
                  </a:glow>
                </a:effectLst>
                <a:latin typeface="Algerian" pitchFamily="82" charset="0"/>
                <a:cs typeface="Arabic Typesetting" pitchFamily="66" charset="-78"/>
              </a:rPr>
              <a:t>I </a:t>
            </a:r>
          </a:p>
          <a:p>
            <a:pPr algn="ctr" eaLnBrk="1" hangingPunct="1">
              <a:lnSpc>
                <a:spcPct val="150000"/>
              </a:lnSpc>
              <a:defRPr/>
            </a:pPr>
            <a:r>
              <a:rPr lang="en-US" sz="7200" b="1" spc="50" dirty="0">
                <a:ln w="12700" cmpd="sng">
                  <a:solidFill>
                    <a:schemeClr val="tx2">
                      <a:lumMod val="60000"/>
                      <a:lumOff val="40000"/>
                    </a:schemeClr>
                  </a:solidFill>
                  <a:prstDash val="solid"/>
                </a:ln>
                <a:solidFill>
                  <a:srgbClr val="002060"/>
                </a:solidFill>
                <a:effectLst>
                  <a:glow rad="53100">
                    <a:schemeClr val="accent6">
                      <a:satMod val="180000"/>
                      <a:alpha val="30000"/>
                    </a:schemeClr>
                  </a:glow>
                </a:effectLst>
                <a:latin typeface="Algerian" pitchFamily="82" charset="0"/>
                <a:cs typeface="Arabic Typesetting" pitchFamily="66" charset="-78"/>
              </a:rPr>
              <a:t>thank </a:t>
            </a:r>
          </a:p>
          <a:p>
            <a:pPr algn="ctr" eaLnBrk="1" hangingPunct="1">
              <a:lnSpc>
                <a:spcPct val="150000"/>
              </a:lnSpc>
              <a:defRPr/>
            </a:pPr>
            <a:r>
              <a:rPr lang="en-US" sz="7200" b="1" spc="50" dirty="0">
                <a:ln w="12700" cmpd="sng">
                  <a:solidFill>
                    <a:schemeClr val="tx2">
                      <a:lumMod val="60000"/>
                      <a:lumOff val="40000"/>
                    </a:schemeClr>
                  </a:solidFill>
                  <a:prstDash val="solid"/>
                </a:ln>
                <a:solidFill>
                  <a:srgbClr val="002060"/>
                </a:solidFill>
                <a:effectLst>
                  <a:glow rad="53100">
                    <a:schemeClr val="accent6">
                      <a:satMod val="180000"/>
                      <a:alpha val="30000"/>
                    </a:schemeClr>
                  </a:glow>
                </a:effectLst>
                <a:latin typeface="Algerian" pitchFamily="82" charset="0"/>
                <a:cs typeface="Arabic Typesetting" pitchFamily="66" charset="-78"/>
              </a:rPr>
              <a:t>you !</a:t>
            </a:r>
          </a:p>
        </p:txBody>
      </p:sp>
    </p:spTree>
    <p:extLst>
      <p:ext uri="{BB962C8B-B14F-4D97-AF65-F5344CB8AC3E}">
        <p14:creationId xmlns:p14="http://schemas.microsoft.com/office/powerpoint/2010/main" val="1959505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hlinkClick r:id="rId2" action="ppaction://hlinkfile"/>
              </a:rPr>
              <a:t>20180122_074038.mp4</a:t>
            </a:r>
            <a:endParaRPr lang="en-GB"/>
          </a:p>
        </p:txBody>
      </p:sp>
      <p:sp>
        <p:nvSpPr>
          <p:cNvPr id="3" name="Content Placeholder 2"/>
          <p:cNvSpPr>
            <a:spLocks noGrp="1"/>
          </p:cNvSpPr>
          <p:nvPr>
            <p:ph sz="quarter" idx="13"/>
          </p:nvPr>
        </p:nvSpPr>
        <p:spPr/>
        <p:txBody>
          <a:bodyPr/>
          <a:lstStyle/>
          <a:p>
            <a:endParaRPr lang="en-GB"/>
          </a:p>
        </p:txBody>
      </p:sp>
    </p:spTree>
    <p:extLst>
      <p:ext uri="{BB962C8B-B14F-4D97-AF65-F5344CB8AC3E}">
        <p14:creationId xmlns:p14="http://schemas.microsoft.com/office/powerpoint/2010/main" val="30165039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60" y="226632"/>
            <a:ext cx="10364451" cy="731312"/>
          </a:xfrm>
        </p:spPr>
        <p:txBody>
          <a:bodyPr/>
          <a:lstStyle/>
          <a:p>
            <a:r>
              <a:rPr lang="en-GB" dirty="0" err="1" smtClean="0"/>
              <a:t>Cont</a:t>
            </a:r>
            <a:r>
              <a:rPr lang="en-GB" dirty="0" smtClean="0"/>
              <a:t>… </a:t>
            </a:r>
            <a:endParaRPr lang="en-GB" dirty="0"/>
          </a:p>
        </p:txBody>
      </p:sp>
      <p:sp>
        <p:nvSpPr>
          <p:cNvPr id="3" name="Content Placeholder 2"/>
          <p:cNvSpPr>
            <a:spLocks noGrp="1"/>
          </p:cNvSpPr>
          <p:nvPr>
            <p:ph sz="quarter" idx="13"/>
          </p:nvPr>
        </p:nvSpPr>
        <p:spPr>
          <a:xfrm>
            <a:off x="493485" y="957944"/>
            <a:ext cx="11277600" cy="5602513"/>
          </a:xfrm>
        </p:spPr>
        <p:txBody>
          <a:bodyPr>
            <a:normAutofit/>
          </a:bodyPr>
          <a:lstStyle/>
          <a:p>
            <a:pPr algn="just" hangingPunct="0">
              <a:lnSpc>
                <a:spcPct val="150000"/>
              </a:lnSpc>
            </a:pPr>
            <a:r>
              <a:rPr lang="en-US" cap="none" dirty="0" smtClean="0">
                <a:effectLst>
                  <a:outerShdw blurRad="50800" dist="38100" algn="tr" rotWithShape="0">
                    <a:prstClr val="black">
                      <a:alpha val="40000"/>
                    </a:prstClr>
                  </a:outerShdw>
                </a:effectLst>
              </a:rPr>
              <a:t>The </a:t>
            </a:r>
            <a:r>
              <a:rPr lang="en-US" sz="2400" cap="none" dirty="0" smtClean="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American Marketing Association (AMA):- defines the term international marketing as follows:</a:t>
            </a:r>
            <a:endParaRPr lang="en-GB" sz="2400" cap="none" dirty="0" smtClean="0">
              <a:latin typeface="Times New Roman" panose="02020603050405020304" pitchFamily="18" charset="0"/>
              <a:cs typeface="Times New Roman" panose="02020603050405020304" pitchFamily="18" charset="0"/>
            </a:endParaRPr>
          </a:p>
          <a:p>
            <a:pPr algn="just">
              <a:lnSpc>
                <a:spcPct val="150000"/>
              </a:lnSpc>
            </a:pPr>
            <a:r>
              <a:rPr lang="en-US" sz="2400" i="1" cap="none" dirty="0" smtClean="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a:t>
            </a:r>
            <a:r>
              <a:rPr lang="en-US" sz="2400" b="1" i="1" cap="none" dirty="0">
                <a:solidFill>
                  <a:srgbClr val="FF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I</a:t>
            </a:r>
            <a:r>
              <a:rPr lang="en-US" sz="2400" b="1" i="1" cap="none" dirty="0" smtClean="0">
                <a:solidFill>
                  <a:srgbClr val="FF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nternational Marketing </a:t>
            </a:r>
            <a:r>
              <a:rPr lang="en-US" sz="2400" b="1" i="1" cap="none" dirty="0" smtClean="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is the multinational process of planning and executing the conception, pricing, promotion and distribution of ideas, goods, and services to create an exchange tha1t satisfy individual and organizational objectives.</a:t>
            </a:r>
            <a:r>
              <a:rPr lang="en-US" sz="2400" cap="none" dirty="0" smtClean="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a:t>
            </a:r>
            <a:endParaRPr lang="en-GB" sz="2400" cap="none" dirty="0" smtClean="0">
              <a:latin typeface="Times New Roman" panose="02020603050405020304" pitchFamily="18" charset="0"/>
              <a:cs typeface="Times New Roman" panose="02020603050405020304" pitchFamily="18" charset="0"/>
            </a:endParaRPr>
          </a:p>
          <a:p>
            <a:pPr algn="just">
              <a:lnSpc>
                <a:spcPct val="150000"/>
              </a:lnSpc>
            </a:pPr>
            <a:r>
              <a:rPr lang="en-US" sz="2400" cap="none" dirty="0" smtClean="0">
                <a:latin typeface="Times New Roman" panose="02020603050405020304" pitchFamily="18" charset="0"/>
                <a:cs typeface="Times New Roman" panose="02020603050405020304" pitchFamily="18" charset="0"/>
              </a:rPr>
              <a:t>Marketing </a:t>
            </a:r>
            <a:r>
              <a:rPr lang="en-US" sz="2400" cap="none" dirty="0">
                <a:solidFill>
                  <a:srgbClr val="FF0000"/>
                </a:solidFill>
                <a:latin typeface="Times New Roman" panose="02020603050405020304" pitchFamily="18" charset="0"/>
                <a:cs typeface="Times New Roman" panose="02020603050405020304" pitchFamily="18" charset="0"/>
              </a:rPr>
              <a:t>concepts</a:t>
            </a:r>
            <a:r>
              <a:rPr lang="en-US" sz="2400" cap="none" dirty="0">
                <a:latin typeface="Times New Roman" panose="02020603050405020304" pitchFamily="18" charset="0"/>
                <a:cs typeface="Times New Roman" panose="02020603050405020304" pitchFamily="18" charset="0"/>
              </a:rPr>
              <a:t>, </a:t>
            </a:r>
            <a:r>
              <a:rPr lang="en-US" sz="2400" cap="none" dirty="0">
                <a:solidFill>
                  <a:srgbClr val="00B0F0"/>
                </a:solidFill>
                <a:latin typeface="Times New Roman" panose="02020603050405020304" pitchFamily="18" charset="0"/>
                <a:cs typeface="Times New Roman" panose="02020603050405020304" pitchFamily="18" charset="0"/>
              </a:rPr>
              <a:t>processes</a:t>
            </a:r>
            <a:r>
              <a:rPr lang="en-US" sz="2400" cap="none" dirty="0">
                <a:latin typeface="Times New Roman" panose="02020603050405020304" pitchFamily="18" charset="0"/>
                <a:cs typeface="Times New Roman" panose="02020603050405020304" pitchFamily="18" charset="0"/>
              </a:rPr>
              <a:t>, and </a:t>
            </a:r>
            <a:r>
              <a:rPr lang="en-US" sz="2400" cap="none" dirty="0">
                <a:solidFill>
                  <a:schemeClr val="accent5"/>
                </a:solidFill>
                <a:latin typeface="Times New Roman" panose="02020603050405020304" pitchFamily="18" charset="0"/>
                <a:cs typeface="Times New Roman" panose="02020603050405020304" pitchFamily="18" charset="0"/>
              </a:rPr>
              <a:t>principles</a:t>
            </a:r>
            <a:r>
              <a:rPr lang="en-US" sz="2400" cap="none" dirty="0">
                <a:latin typeface="Times New Roman" panose="02020603050405020304" pitchFamily="18" charset="0"/>
                <a:cs typeface="Times New Roman" panose="02020603050405020304" pitchFamily="18" charset="0"/>
              </a:rPr>
              <a:t> are universally applicable, and the marketer’s task is the same, whether doing business in </a:t>
            </a:r>
            <a:r>
              <a:rPr lang="en-US" sz="2400" cap="none" dirty="0" err="1">
                <a:latin typeface="Times New Roman" panose="02020603050405020304" pitchFamily="18" charset="0"/>
                <a:cs typeface="Times New Roman" panose="02020603050405020304" pitchFamily="18" charset="0"/>
              </a:rPr>
              <a:t>Jimma</a:t>
            </a:r>
            <a:r>
              <a:rPr lang="en-US" sz="2400" cap="none" dirty="0">
                <a:latin typeface="Times New Roman" panose="02020603050405020304" pitchFamily="18" charset="0"/>
                <a:cs typeface="Times New Roman" panose="02020603050405020304" pitchFamily="18" charset="0"/>
              </a:rPr>
              <a:t>, Texas, or </a:t>
            </a:r>
            <a:r>
              <a:rPr lang="en-US" sz="2400" cap="none" dirty="0" smtClean="0">
                <a:latin typeface="Times New Roman" panose="02020603050405020304" pitchFamily="18" charset="0"/>
                <a:cs typeface="Times New Roman" panose="02020603050405020304" pitchFamily="18" charset="0"/>
              </a:rPr>
              <a:t>Dar- </a:t>
            </a:r>
            <a:r>
              <a:rPr lang="en-US" sz="2400" cap="none" dirty="0" err="1" smtClean="0">
                <a:latin typeface="Times New Roman" panose="02020603050405020304" pitchFamily="18" charset="0"/>
                <a:cs typeface="Times New Roman" panose="02020603050405020304" pitchFamily="18" charset="0"/>
              </a:rPr>
              <a:t>es</a:t>
            </a:r>
            <a:r>
              <a:rPr lang="en-US" sz="2400" cap="none" dirty="0" smtClean="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salaam, </a:t>
            </a:r>
            <a:r>
              <a:rPr lang="en-US" sz="2400" cap="none" dirty="0" err="1">
                <a:latin typeface="Times New Roman" panose="02020603050405020304" pitchFamily="18" charset="0"/>
                <a:cs typeface="Times New Roman" panose="02020603050405020304" pitchFamily="18" charset="0"/>
              </a:rPr>
              <a:t>Nirobi</a:t>
            </a:r>
            <a:r>
              <a:rPr lang="en-US" sz="2400" cap="none" dirty="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Business’s </a:t>
            </a:r>
            <a:r>
              <a:rPr lang="en-US" sz="2400" cap="none" dirty="0">
                <a:latin typeface="Times New Roman" panose="02020603050405020304" pitchFamily="18" charset="0"/>
                <a:cs typeface="Times New Roman" panose="02020603050405020304" pitchFamily="18" charset="0"/>
              </a:rPr>
              <a:t>goal is to make a profit by promoting, pricing, and distributing products for which there is a market. </a:t>
            </a:r>
            <a:endParaRPr lang="en-GB" sz="2400" cap="none"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203871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40175"/>
            <a:ext cx="10364451" cy="914401"/>
          </a:xfrm>
        </p:spPr>
        <p:txBody>
          <a:bodyPr>
            <a:normAutofit/>
          </a:bodyPr>
          <a:lstStyle/>
          <a:p>
            <a:r>
              <a:rPr lang="en-GB" sz="4800" b="1" cap="none" dirty="0" smtClean="0">
                <a:solidFill>
                  <a:srgbClr val="FF0000"/>
                </a:solidFill>
              </a:rPr>
              <a:t>        International Vs Domestic Market </a:t>
            </a:r>
            <a:endParaRPr lang="en-GB" sz="4800" b="1" cap="none" dirty="0">
              <a:solidFill>
                <a:srgbClr val="FF0000"/>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804455445"/>
              </p:ext>
            </p:extLst>
          </p:nvPr>
        </p:nvGraphicFramePr>
        <p:xfrm>
          <a:off x="159657" y="1154576"/>
          <a:ext cx="11466286" cy="5669280"/>
        </p:xfrm>
        <a:graphic>
          <a:graphicData uri="http://schemas.openxmlformats.org/drawingml/2006/table">
            <a:tbl>
              <a:tblPr firstRow="1" firstCol="1" bandRow="1"/>
              <a:tblGrid>
                <a:gridCol w="6151185"/>
                <a:gridCol w="5315101"/>
              </a:tblGrid>
              <a:tr h="311367">
                <a:tc>
                  <a:txBody>
                    <a:bodyPr/>
                    <a:lstStyle/>
                    <a:p>
                      <a:pPr algn="just">
                        <a:lnSpc>
                          <a:spcPct val="150000"/>
                        </a:lnSpc>
                        <a:spcAft>
                          <a:spcPts val="0"/>
                        </a:spcAft>
                      </a:pP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International Marketing </a:t>
                      </a:r>
                      <a:endPar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50000"/>
                        </a:lnSpc>
                        <a:spcAft>
                          <a:spcPts val="0"/>
                        </a:spcAft>
                      </a:pP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Domestic Marketing </a:t>
                      </a:r>
                      <a:endPar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72817">
                <a:tc>
                  <a:txBody>
                    <a:bodyPr/>
                    <a:lstStyle/>
                    <a:p>
                      <a:pPr marL="0" lvl="0" indent="0" algn="just">
                        <a:lnSpc>
                          <a:spcPct val="150000"/>
                        </a:lnSpc>
                        <a:spcAft>
                          <a:spcPts val="0"/>
                        </a:spcAft>
                        <a:buFont typeface="+mj-lt"/>
                        <a:buNone/>
                        <a:tabLst>
                          <a:tab pos="228600" algn="l"/>
                        </a:tabLst>
                      </a:pPr>
                      <a:r>
                        <a:rPr lang="en-US" sz="2200" dirty="0">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Many languages, many nations, many cultures</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lvl="0" indent="0" algn="just">
                        <a:lnSpc>
                          <a:spcPct val="150000"/>
                        </a:lnSpc>
                        <a:spcAft>
                          <a:spcPts val="0"/>
                        </a:spcAft>
                        <a:buFont typeface="+mj-lt"/>
                        <a:buNone/>
                        <a:tabLst>
                          <a:tab pos="457200" algn="l"/>
                        </a:tabLst>
                      </a:pPr>
                      <a:r>
                        <a:rPr lang="en-US" sz="2200" dirty="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One language, one  nation, one culture </a:t>
                      </a:r>
                      <a:endParaRPr lang="en-GB"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72817">
                <a:tc>
                  <a:txBody>
                    <a:bodyPr/>
                    <a:lstStyle/>
                    <a:p>
                      <a:pPr marL="0" lvl="0" indent="0" algn="just">
                        <a:lnSpc>
                          <a:spcPct val="150000"/>
                        </a:lnSpc>
                        <a:spcAft>
                          <a:spcPts val="0"/>
                        </a:spcAft>
                        <a:buFont typeface="+mj-lt"/>
                        <a:buNone/>
                        <a:tabLst>
                          <a:tab pos="228600" algn="l"/>
                        </a:tabLst>
                      </a:pPr>
                      <a:r>
                        <a:rPr lang="en-US" sz="2200" dirty="0">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Markets are diverse and fragmented</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lvl="0" indent="0" algn="just">
                        <a:lnSpc>
                          <a:spcPct val="150000"/>
                        </a:lnSpc>
                        <a:spcAft>
                          <a:spcPts val="0"/>
                        </a:spcAft>
                        <a:buFont typeface="+mj-lt"/>
                        <a:buNone/>
                        <a:tabLst>
                          <a:tab pos="457200" algn="l"/>
                        </a:tabLst>
                      </a:pPr>
                      <a:r>
                        <a:rPr lang="en-US" sz="2200" dirty="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Market is much more homogeneous </a:t>
                      </a:r>
                      <a:r>
                        <a:rPr lang="en-US" sz="2200" dirty="0" smtClean="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Similar</a:t>
                      </a:r>
                      <a:endParaRPr lang="en-GB"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72817">
                <a:tc>
                  <a:txBody>
                    <a:bodyPr/>
                    <a:lstStyle/>
                    <a:p>
                      <a:pPr marL="0" lvl="0" indent="0" algn="just">
                        <a:lnSpc>
                          <a:spcPct val="150000"/>
                        </a:lnSpc>
                        <a:spcAft>
                          <a:spcPts val="0"/>
                        </a:spcAft>
                        <a:buFont typeface="+mj-lt"/>
                        <a:buNone/>
                        <a:tabLst>
                          <a:tab pos="228600" algn="l"/>
                        </a:tabLst>
                      </a:pPr>
                      <a:r>
                        <a:rPr lang="en-US" sz="2200" dirty="0">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Multiple </a:t>
                      </a:r>
                      <a:r>
                        <a:rPr lang="en-US" sz="2200" dirty="0" smtClean="0">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Currencies</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lvl="0" indent="0" algn="just">
                        <a:lnSpc>
                          <a:spcPct val="150000"/>
                        </a:lnSpc>
                        <a:spcAft>
                          <a:spcPts val="0"/>
                        </a:spcAft>
                        <a:buFont typeface="+mj-lt"/>
                        <a:buNone/>
                        <a:tabLst>
                          <a:tab pos="457200" algn="l"/>
                        </a:tabLst>
                      </a:pPr>
                      <a:r>
                        <a:rPr lang="en-US" sz="2200" dirty="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Single </a:t>
                      </a:r>
                      <a:r>
                        <a:rPr lang="en-US" sz="2200" dirty="0" smtClean="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Currency</a:t>
                      </a:r>
                      <a:endParaRPr lang="en-GB"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83950">
                <a:tc>
                  <a:txBody>
                    <a:bodyPr/>
                    <a:lstStyle/>
                    <a:p>
                      <a:pPr marL="0" lvl="0" indent="0" algn="just">
                        <a:lnSpc>
                          <a:spcPct val="150000"/>
                        </a:lnSpc>
                        <a:spcAft>
                          <a:spcPts val="0"/>
                        </a:spcAft>
                        <a:buFont typeface="+mj-lt"/>
                        <a:buNone/>
                        <a:tabLst>
                          <a:tab pos="228600" algn="l"/>
                        </a:tabLst>
                      </a:pPr>
                      <a:r>
                        <a:rPr lang="en-US" sz="2200" dirty="0">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Exchange controls and tariffs normal obstacles</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lvl="0" indent="0" algn="just">
                        <a:lnSpc>
                          <a:spcPct val="150000"/>
                        </a:lnSpc>
                        <a:spcAft>
                          <a:spcPts val="0"/>
                        </a:spcAft>
                        <a:buFont typeface="+mj-lt"/>
                        <a:buNone/>
                        <a:tabLst>
                          <a:tab pos="457200" algn="l"/>
                        </a:tabLst>
                      </a:pPr>
                      <a:r>
                        <a:rPr lang="en-US" sz="2200" dirty="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No problems of exchange </a:t>
                      </a:r>
                      <a:r>
                        <a:rPr lang="en-US" sz="2200" dirty="0" smtClean="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controls</a:t>
                      </a:r>
                      <a:r>
                        <a:rPr lang="en-US" sz="2200" baseline="0" dirty="0" smtClean="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 and </a:t>
                      </a:r>
                      <a:r>
                        <a:rPr lang="en-US" sz="2200" dirty="0" smtClean="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tariffs</a:t>
                      </a:r>
                      <a:endParaRPr lang="en-GB"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72817">
                <a:tc>
                  <a:txBody>
                    <a:bodyPr/>
                    <a:lstStyle/>
                    <a:p>
                      <a:pPr marL="0" lvl="0" indent="0" algn="just">
                        <a:lnSpc>
                          <a:spcPct val="150000"/>
                        </a:lnSpc>
                        <a:spcAft>
                          <a:spcPts val="0"/>
                        </a:spcAft>
                        <a:buFont typeface="+mj-lt"/>
                        <a:buNone/>
                        <a:tabLst>
                          <a:tab pos="228600" algn="l"/>
                        </a:tabLst>
                      </a:pPr>
                      <a:r>
                        <a:rPr lang="en-US" sz="2200" dirty="0">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Multiple and unstable business environments</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just" defTabSz="914400" rtl="0" eaLnBrk="1" fontAlgn="auto" latinLnBrk="0" hangingPunct="1">
                        <a:lnSpc>
                          <a:spcPct val="150000"/>
                        </a:lnSpc>
                        <a:spcBef>
                          <a:spcPts val="0"/>
                        </a:spcBef>
                        <a:spcAft>
                          <a:spcPts val="0"/>
                        </a:spcAft>
                        <a:buClrTx/>
                        <a:buSzTx/>
                        <a:buFont typeface="+mj-lt"/>
                        <a:buNone/>
                        <a:tabLst>
                          <a:tab pos="457200" algn="l"/>
                        </a:tabLst>
                        <a:defRPr/>
                      </a:pPr>
                      <a:r>
                        <a:rPr lang="en-US" sz="2200" dirty="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Relatively stable </a:t>
                      </a:r>
                      <a:r>
                        <a:rPr lang="en-US" sz="2200" dirty="0" smtClean="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business environments</a:t>
                      </a:r>
                      <a:endParaRPr lang="en-GB" sz="2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45633">
                <a:tc>
                  <a:txBody>
                    <a:bodyPr/>
                    <a:lstStyle/>
                    <a:p>
                      <a:pPr marL="0" lvl="0" indent="0" algn="just">
                        <a:lnSpc>
                          <a:spcPct val="150000"/>
                        </a:lnSpc>
                        <a:spcAft>
                          <a:spcPts val="0"/>
                        </a:spcAft>
                        <a:buFont typeface="+mj-lt"/>
                        <a:buNone/>
                        <a:tabLst>
                          <a:tab pos="228600" algn="l"/>
                        </a:tabLst>
                      </a:pPr>
                      <a:r>
                        <a:rPr lang="en-US" sz="2200" dirty="0">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Due to national economic plans government influence usual in business decisions</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lvl="0" indent="0" algn="just">
                        <a:lnSpc>
                          <a:spcPct val="150000"/>
                        </a:lnSpc>
                        <a:spcAft>
                          <a:spcPts val="0"/>
                        </a:spcAft>
                        <a:buFont typeface="+mj-lt"/>
                        <a:buNone/>
                        <a:tabLst>
                          <a:tab pos="457200" algn="l"/>
                        </a:tabLst>
                      </a:pPr>
                      <a:r>
                        <a:rPr lang="en-US" sz="2200" dirty="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Minimum government interference in business decision</a:t>
                      </a:r>
                      <a:endParaRPr lang="en-GB"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45633">
                <a:tc>
                  <a:txBody>
                    <a:bodyPr/>
                    <a:lstStyle/>
                    <a:p>
                      <a:pPr marL="0" lvl="0" indent="0" algn="just">
                        <a:lnSpc>
                          <a:spcPct val="150000"/>
                        </a:lnSpc>
                        <a:spcAft>
                          <a:spcPts val="0"/>
                        </a:spcAft>
                        <a:buFont typeface="+mj-lt"/>
                        <a:buNone/>
                        <a:tabLst>
                          <a:tab pos="228600" algn="l"/>
                        </a:tabLst>
                      </a:pPr>
                      <a:r>
                        <a:rPr lang="en-US" sz="2200" dirty="0">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Marketing research very difficult, costly and cannot give desired accuracy, etc.  </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lvl="0" indent="0" algn="just">
                        <a:lnSpc>
                          <a:spcPct val="115000"/>
                        </a:lnSpc>
                        <a:spcAft>
                          <a:spcPts val="1000"/>
                        </a:spcAft>
                        <a:buFont typeface="+mj-lt"/>
                        <a:buNone/>
                        <a:tabLst>
                          <a:tab pos="457200" algn="l"/>
                        </a:tabLst>
                      </a:pPr>
                      <a:r>
                        <a:rPr lang="en-US" sz="2200" dirty="0">
                          <a:solidFill>
                            <a:schemeClr val="tx1"/>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Data in marketing research available, easily collected, and accurate </a:t>
                      </a:r>
                      <a:endParaRPr lang="en-GB"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07125">
                <a:tc>
                  <a:txBody>
                    <a:bodyPr/>
                    <a:lstStyle/>
                    <a:p>
                      <a:pPr marL="0" lvl="0" indent="0" algn="just">
                        <a:lnSpc>
                          <a:spcPct val="150000"/>
                        </a:lnSpc>
                        <a:spcAft>
                          <a:spcPts val="0"/>
                        </a:spcAft>
                        <a:buFont typeface="+mj-lt"/>
                        <a:buNone/>
                        <a:tabLst>
                          <a:tab pos="228600" algn="l"/>
                        </a:tabLst>
                      </a:pPr>
                      <a:r>
                        <a:rPr lang="en-GB" sz="2200" b="1" dirty="0" smtClean="0">
                          <a:effectLst/>
                          <a:latin typeface="Times New Roman" panose="02020603050405020304" pitchFamily="18" charset="0"/>
                          <a:ea typeface="Calibri" panose="020F0502020204030204" pitchFamily="34" charset="0"/>
                          <a:cs typeface="Times New Roman" panose="02020603050405020304" pitchFamily="18" charset="0"/>
                        </a:rPr>
                        <a:t>Marketing is more difficult </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just" defTabSz="914400" rtl="0" eaLnBrk="1" fontAlgn="auto" latinLnBrk="0" hangingPunct="1">
                        <a:lnSpc>
                          <a:spcPct val="115000"/>
                        </a:lnSpc>
                        <a:spcBef>
                          <a:spcPts val="0"/>
                        </a:spcBef>
                        <a:spcAft>
                          <a:spcPts val="1000"/>
                        </a:spcAft>
                        <a:buClrTx/>
                        <a:buSzTx/>
                        <a:buFont typeface="+mj-lt"/>
                        <a:buNone/>
                        <a:tabLst>
                          <a:tab pos="457200" algn="l"/>
                        </a:tabLst>
                        <a:defRPr/>
                      </a:pPr>
                      <a:r>
                        <a:rPr lang="en-GB" sz="2200" b="1" dirty="0" smtClean="0">
                          <a:effectLst/>
                          <a:latin typeface="Times New Roman" panose="02020603050405020304" pitchFamily="18" charset="0"/>
                          <a:ea typeface="Calibri" panose="020F0502020204030204" pitchFamily="34" charset="0"/>
                          <a:cs typeface="Times New Roman" panose="02020603050405020304" pitchFamily="18" charset="0"/>
                        </a:rPr>
                        <a:t>Marketing is less difficult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1084076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416811"/>
            <a:ext cx="10364451" cy="968236"/>
          </a:xfrm>
        </p:spPr>
        <p:txBody>
          <a:bodyPr>
            <a:normAutofit/>
          </a:bodyPr>
          <a:lstStyle/>
          <a:p>
            <a:r>
              <a:rPr lang="en-GB" sz="4400" cap="none" dirty="0" smtClean="0">
                <a:latin typeface="Times New Roman" panose="02020603050405020304" pitchFamily="18" charset="0"/>
                <a:cs typeface="Times New Roman" panose="02020603050405020304" pitchFamily="18" charset="0"/>
              </a:rPr>
              <a:t>Terminologies </a:t>
            </a:r>
            <a:endParaRPr lang="en-GB" sz="4400"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277471"/>
            <a:ext cx="10363826" cy="5311587"/>
          </a:xfrm>
        </p:spPr>
        <p:txBody>
          <a:bodyPr>
            <a:normAutofit lnSpcReduction="10000"/>
          </a:bodyPr>
          <a:lstStyle/>
          <a:p>
            <a:pPr marL="0" indent="0">
              <a:lnSpc>
                <a:spcPct val="200000"/>
              </a:lnSpc>
              <a:buNone/>
            </a:pPr>
            <a:r>
              <a:rPr lang="en-GB" sz="3200" cap="none" dirty="0" smtClean="0">
                <a:latin typeface="Times New Roman" panose="02020603050405020304" pitchFamily="18" charset="0"/>
                <a:cs typeface="Times New Roman" panose="02020603050405020304" pitchFamily="18" charset="0"/>
              </a:rPr>
              <a:t>What Is The Difference Between </a:t>
            </a:r>
          </a:p>
          <a:p>
            <a:pPr marL="1169988" indent="-457200">
              <a:lnSpc>
                <a:spcPct val="200000"/>
              </a:lnSpc>
            </a:pPr>
            <a:r>
              <a:rPr lang="en-GB" sz="3200" cap="none" dirty="0" smtClean="0">
                <a:latin typeface="Times New Roman" panose="02020603050405020304" pitchFamily="18" charset="0"/>
                <a:cs typeface="Times New Roman" panose="02020603050405020304" pitchFamily="18" charset="0"/>
              </a:rPr>
              <a:t>International Trade </a:t>
            </a:r>
          </a:p>
          <a:p>
            <a:pPr marL="1169988" indent="-457200">
              <a:lnSpc>
                <a:spcPct val="200000"/>
              </a:lnSpc>
            </a:pPr>
            <a:r>
              <a:rPr lang="en-GB" sz="3200" cap="none" dirty="0" smtClean="0">
                <a:latin typeface="Times New Roman" panose="02020603050405020304" pitchFamily="18" charset="0"/>
                <a:cs typeface="Times New Roman" panose="02020603050405020304" pitchFamily="18" charset="0"/>
              </a:rPr>
              <a:t>International Market </a:t>
            </a:r>
          </a:p>
          <a:p>
            <a:pPr marL="1169988" indent="-457200">
              <a:lnSpc>
                <a:spcPct val="200000"/>
              </a:lnSpc>
            </a:pPr>
            <a:r>
              <a:rPr lang="en-GB" sz="3200" cap="none" dirty="0" smtClean="0">
                <a:latin typeface="Times New Roman" panose="02020603050405020304" pitchFamily="18" charset="0"/>
                <a:cs typeface="Times New Roman" panose="02020603050405020304" pitchFamily="18" charset="0"/>
              </a:rPr>
              <a:t>Global Market </a:t>
            </a:r>
          </a:p>
          <a:p>
            <a:pPr marL="1169988" indent="-457200">
              <a:lnSpc>
                <a:spcPct val="200000"/>
              </a:lnSpc>
            </a:pPr>
            <a:r>
              <a:rPr lang="en-GB" sz="3200" cap="none" dirty="0" smtClean="0">
                <a:latin typeface="Times New Roman" panose="02020603050405020304" pitchFamily="18" charset="0"/>
                <a:cs typeface="Times New Roman" panose="02020603050405020304" pitchFamily="18" charset="0"/>
              </a:rPr>
              <a:t>Multinational Corporation </a:t>
            </a:r>
          </a:p>
          <a:p>
            <a:endParaRPr lang="en-GB" dirty="0"/>
          </a:p>
        </p:txBody>
      </p:sp>
    </p:spTree>
    <p:extLst>
      <p:ext uri="{BB962C8B-B14F-4D97-AF65-F5344CB8AC3E}">
        <p14:creationId xmlns:p14="http://schemas.microsoft.com/office/powerpoint/2010/main" val="15024697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03200"/>
            <a:ext cx="10364451" cy="563282"/>
          </a:xfrm>
        </p:spPr>
        <p:txBody>
          <a:bodyPr>
            <a:normAutofit fontScale="90000"/>
          </a:bodyPr>
          <a:lstStyle/>
          <a:p>
            <a:r>
              <a:rPr lang="en-US" b="1" cap="none" dirty="0" smtClean="0"/>
              <a:t>Benefits of International Marketing </a:t>
            </a:r>
            <a:endParaRPr lang="en-GB" cap="none" dirty="0"/>
          </a:p>
        </p:txBody>
      </p:sp>
      <p:sp>
        <p:nvSpPr>
          <p:cNvPr id="3" name="Content Placeholder 2"/>
          <p:cNvSpPr>
            <a:spLocks noGrp="1"/>
          </p:cNvSpPr>
          <p:nvPr>
            <p:ph sz="quarter" idx="13"/>
          </p:nvPr>
        </p:nvSpPr>
        <p:spPr>
          <a:xfrm>
            <a:off x="537028" y="658907"/>
            <a:ext cx="11148465" cy="6010834"/>
          </a:xfrm>
        </p:spPr>
        <p:txBody>
          <a:bodyPr>
            <a:normAutofit fontScale="92500"/>
          </a:bodyPr>
          <a:lstStyle/>
          <a:p>
            <a:pPr marL="0" indent="0">
              <a:buNone/>
            </a:pPr>
            <a:r>
              <a:rPr lang="en-US" b="1" cap="none" dirty="0" smtClean="0"/>
              <a:t>     </a:t>
            </a:r>
            <a:r>
              <a:rPr lang="en-US" sz="2400" b="1" cap="none" dirty="0" smtClean="0"/>
              <a:t>Survival And Growth</a:t>
            </a:r>
            <a:endParaRPr lang="en-GB" cap="none" dirty="0" smtClean="0"/>
          </a:p>
          <a:p>
            <a:pPr algn="just">
              <a:lnSpc>
                <a:spcPct val="170000"/>
              </a:lnSpc>
            </a:pPr>
            <a:r>
              <a:rPr lang="en-US" sz="2400" cap="none" dirty="0"/>
              <a:t>F</a:t>
            </a:r>
            <a:r>
              <a:rPr lang="en-US" sz="2400" cap="none" dirty="0" smtClean="0"/>
              <a:t>or companies to survive, they need to grow. because most countries are not as fortunate as the USA and China in terms of market size, resources, and opportunities, they must trade with others to survive. Most European nations are relatively small in size, they need foreign markets to achieve economies of scale so as to be competitive with American  and Chinese firms. </a:t>
            </a:r>
          </a:p>
          <a:p>
            <a:pPr marL="0" indent="0">
              <a:buNone/>
            </a:pPr>
            <a:r>
              <a:rPr lang="en-US" sz="2400" b="1" cap="none" dirty="0" smtClean="0"/>
              <a:t>    Sales And Profits</a:t>
            </a:r>
            <a:endParaRPr lang="en-GB" sz="2400" cap="none" dirty="0" smtClean="0"/>
          </a:p>
          <a:p>
            <a:pPr algn="just">
              <a:lnSpc>
                <a:spcPct val="160000"/>
              </a:lnSpc>
            </a:pPr>
            <a:r>
              <a:rPr lang="en-US" sz="2400" cap="none" dirty="0"/>
              <a:t>F</a:t>
            </a:r>
            <a:r>
              <a:rPr lang="en-US" sz="2400" cap="none" dirty="0" smtClean="0"/>
              <a:t>oreign markets constitute a large share of the total business of many firms that have wisely cultivated markets abroad. the case of Coca-Cola clearly emphasizes the importance of overseas markets. international sales account for more than 80 percent of the firm’s operating profits. </a:t>
            </a:r>
            <a:endParaRPr lang="en-GB" sz="2400" cap="none" dirty="0" smtClean="0"/>
          </a:p>
          <a:p>
            <a:pPr marL="0" indent="0">
              <a:buNone/>
            </a:pPr>
            <a:endParaRPr lang="en-GB" cap="none" dirty="0"/>
          </a:p>
        </p:txBody>
      </p:sp>
    </p:spTree>
    <p:extLst>
      <p:ext uri="{BB962C8B-B14F-4D97-AF65-F5344CB8AC3E}">
        <p14:creationId xmlns:p14="http://schemas.microsoft.com/office/powerpoint/2010/main" val="13173891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74764"/>
            <a:ext cx="10364451" cy="645507"/>
          </a:xfrm>
        </p:spPr>
        <p:txBody>
          <a:bodyPr/>
          <a:lstStyle/>
          <a:p>
            <a:r>
              <a:rPr lang="en-GB" dirty="0" err="1" smtClean="0"/>
              <a:t>Cont</a:t>
            </a:r>
            <a:r>
              <a:rPr lang="en-GB" dirty="0" smtClean="0"/>
              <a:t>---</a:t>
            </a:r>
            <a:endParaRPr lang="en-GB" dirty="0"/>
          </a:p>
        </p:txBody>
      </p:sp>
      <p:sp>
        <p:nvSpPr>
          <p:cNvPr id="3" name="Content Placeholder 2"/>
          <p:cNvSpPr>
            <a:spLocks noGrp="1"/>
          </p:cNvSpPr>
          <p:nvPr>
            <p:ph sz="quarter" idx="13"/>
          </p:nvPr>
        </p:nvSpPr>
        <p:spPr>
          <a:xfrm>
            <a:off x="578224" y="537882"/>
            <a:ext cx="11080376" cy="6145306"/>
          </a:xfrm>
        </p:spPr>
        <p:txBody>
          <a:bodyPr>
            <a:normAutofit lnSpcReduction="10000"/>
          </a:bodyPr>
          <a:lstStyle/>
          <a:p>
            <a:pPr marL="0" indent="0" algn="just">
              <a:lnSpc>
                <a:spcPct val="160000"/>
              </a:lnSpc>
              <a:buNone/>
            </a:pPr>
            <a:r>
              <a:rPr lang="en-US" b="1" cap="none" dirty="0">
                <a:latin typeface="Times New Roman" panose="02020603050405020304" pitchFamily="18" charset="0"/>
                <a:cs typeface="Times New Roman" panose="02020603050405020304" pitchFamily="18" charset="0"/>
              </a:rPr>
              <a:t>Diversification</a:t>
            </a:r>
            <a:endParaRPr lang="en-GB" cap="none" dirty="0">
              <a:latin typeface="Times New Roman" panose="02020603050405020304" pitchFamily="18" charset="0"/>
              <a:cs typeface="Times New Roman" panose="02020603050405020304" pitchFamily="18" charset="0"/>
            </a:endParaRPr>
          </a:p>
          <a:p>
            <a:pPr algn="just">
              <a:lnSpc>
                <a:spcPct val="160000"/>
              </a:lnSpc>
            </a:pPr>
            <a:r>
              <a:rPr lang="en-US" cap="none" dirty="0">
                <a:latin typeface="Times New Roman" panose="02020603050405020304" pitchFamily="18" charset="0"/>
                <a:cs typeface="Times New Roman" panose="02020603050405020304" pitchFamily="18" charset="0"/>
              </a:rPr>
              <a:t>Demand for most products is affected by such cyclical factors as recession and such seasonal factors as climate. the unfortunate consequence of these variables is sales fluctuations, which can frequently be substantial enough to cause layoffs of personnel. </a:t>
            </a:r>
            <a:r>
              <a:rPr lang="en-US" cap="none" dirty="0" smtClean="0">
                <a:latin typeface="Times New Roman" panose="02020603050405020304" pitchFamily="18" charset="0"/>
                <a:cs typeface="Times New Roman" panose="02020603050405020304" pitchFamily="18" charset="0"/>
              </a:rPr>
              <a:t>One </a:t>
            </a:r>
            <a:r>
              <a:rPr lang="en-US" cap="none" dirty="0">
                <a:latin typeface="Times New Roman" panose="02020603050405020304" pitchFamily="18" charset="0"/>
                <a:cs typeface="Times New Roman" panose="02020603050405020304" pitchFamily="18" charset="0"/>
              </a:rPr>
              <a:t>way to diversify a company’s risk is to consider foreign markets as a solution to variable demand. </a:t>
            </a:r>
          </a:p>
          <a:p>
            <a:pPr marL="0" indent="0">
              <a:buNone/>
            </a:pPr>
            <a:r>
              <a:rPr lang="en-US" b="1" cap="none" dirty="0" smtClean="0">
                <a:latin typeface="Times New Roman" panose="02020603050405020304" pitchFamily="18" charset="0"/>
                <a:cs typeface="Times New Roman" panose="02020603050405020304" pitchFamily="18" charset="0"/>
              </a:rPr>
              <a:t>Inflation and Price Moderation</a:t>
            </a:r>
          </a:p>
          <a:p>
            <a:pPr>
              <a:lnSpc>
                <a:spcPct val="150000"/>
              </a:lnSpc>
            </a:pPr>
            <a:r>
              <a:rPr lang="en-US" cap="none" dirty="0">
                <a:latin typeface="Times New Roman" panose="02020603050405020304" pitchFamily="18" charset="0"/>
                <a:cs typeface="Times New Roman" panose="02020603050405020304" pitchFamily="18" charset="0"/>
              </a:rPr>
              <a:t>I</a:t>
            </a:r>
            <a:r>
              <a:rPr lang="en-US" cap="none" dirty="0" smtClean="0">
                <a:latin typeface="Times New Roman" panose="02020603050405020304" pitchFamily="18" charset="0"/>
                <a:cs typeface="Times New Roman" panose="02020603050405020304" pitchFamily="18" charset="0"/>
              </a:rPr>
              <a:t>mports can also be highly beneficial to a country because they constitute reserve capacity for the local economy. the lack of imported product alternatives forces consumers to pay more, resulting in inflation and excessive profits for local firms.</a:t>
            </a:r>
          </a:p>
          <a:p>
            <a:pPr marL="0" indent="0">
              <a:lnSpc>
                <a:spcPct val="160000"/>
              </a:lnSpc>
              <a:buNone/>
            </a:pPr>
            <a:r>
              <a:rPr lang="en-US" b="1" cap="none" dirty="0" smtClean="0">
                <a:latin typeface="Times New Roman" panose="02020603050405020304" pitchFamily="18" charset="0"/>
                <a:cs typeface="Times New Roman" panose="02020603050405020304" pitchFamily="18" charset="0"/>
              </a:rPr>
              <a:t>Standards of Living</a:t>
            </a:r>
            <a:endParaRPr lang="en-GB" cap="none" dirty="0" smtClean="0">
              <a:latin typeface="Times New Roman" panose="02020603050405020304" pitchFamily="18" charset="0"/>
              <a:cs typeface="Times New Roman" panose="02020603050405020304" pitchFamily="18" charset="0"/>
            </a:endParaRPr>
          </a:p>
          <a:p>
            <a:pPr>
              <a:lnSpc>
                <a:spcPct val="170000"/>
              </a:lnSpc>
            </a:pPr>
            <a:r>
              <a:rPr lang="en-US" cap="none" dirty="0">
                <a:latin typeface="Times New Roman" panose="02020603050405020304" pitchFamily="18" charset="0"/>
                <a:cs typeface="Times New Roman" panose="02020603050405020304" pitchFamily="18" charset="0"/>
              </a:rPr>
              <a:t>T</a:t>
            </a:r>
            <a:r>
              <a:rPr lang="en-US" cap="none" dirty="0" smtClean="0">
                <a:latin typeface="Times New Roman" panose="02020603050405020304" pitchFamily="18" charset="0"/>
                <a:cs typeface="Times New Roman" panose="02020603050405020304" pitchFamily="18" charset="0"/>
              </a:rPr>
              <a:t>rade affords countries and their citizens higher standards of living than otherwise possible. without trade, product shortages force people to pay more for less. </a:t>
            </a:r>
            <a:endParaRPr lang="en-GB" cap="none" dirty="0" smtClean="0">
              <a:latin typeface="Times New Roman" panose="02020603050405020304" pitchFamily="18" charset="0"/>
              <a:cs typeface="Times New Roman" panose="02020603050405020304" pitchFamily="18" charset="0"/>
            </a:endParaRPr>
          </a:p>
          <a:p>
            <a:pPr marL="0" indent="0">
              <a:buNone/>
            </a:pPr>
            <a:endParaRPr lang="en-GB" cap="none" dirty="0"/>
          </a:p>
        </p:txBody>
      </p:sp>
    </p:spTree>
    <p:extLst>
      <p:ext uri="{BB962C8B-B14F-4D97-AF65-F5344CB8AC3E}">
        <p14:creationId xmlns:p14="http://schemas.microsoft.com/office/powerpoint/2010/main" val="2361675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1524405131"/>
              </p:ext>
            </p:extLst>
          </p:nvPr>
        </p:nvGraphicFramePr>
        <p:xfrm>
          <a:off x="1588" y="0"/>
          <a:ext cx="12188825" cy="6856413"/>
        </p:xfrm>
        <a:graphic>
          <a:graphicData uri="http://schemas.openxmlformats.org/presentationml/2006/ole">
            <mc:AlternateContent xmlns:mc="http://schemas.openxmlformats.org/markup-compatibility/2006">
              <mc:Choice xmlns:v="urn:schemas-microsoft-com:vml" Requires="v">
                <p:oleObj spid="_x0000_s1083" name="Bitmap Image" r:id="rId3" imgW="7743960" imgH="5810400" progId="Paint.Picture">
                  <p:embed/>
                </p:oleObj>
              </mc:Choice>
              <mc:Fallback>
                <p:oleObj name="Bitmap Image" r:id="rId3" imgW="7743960" imgH="5810400" progId="Paint.Picture">
                  <p:embed/>
                  <p:pic>
                    <p:nvPicPr>
                      <p:cNvPr id="0" name="Object 1"/>
                      <p:cNvPicPr>
                        <a:picLocks noChangeAspect="1" noChangeArrowheads="1"/>
                      </p:cNvPicPr>
                      <p:nvPr/>
                    </p:nvPicPr>
                    <p:blipFill>
                      <a:blip r:embed="rId4"/>
                      <a:srcRect/>
                      <a:stretch>
                        <a:fillRect/>
                      </a:stretch>
                    </p:blipFill>
                    <p:spPr bwMode="auto">
                      <a:xfrm>
                        <a:off x="1588" y="0"/>
                        <a:ext cx="12188825" cy="6856413"/>
                      </a:xfrm>
                      <a:prstGeom prst="rect">
                        <a:avLst/>
                      </a:prstGeom>
                      <a:noFill/>
                    </p:spPr>
                  </p:pic>
                </p:oleObj>
              </mc:Fallback>
            </mc:AlternateContent>
          </a:graphicData>
        </a:graphic>
      </p:graphicFrame>
    </p:spTree>
    <p:extLst>
      <p:ext uri="{BB962C8B-B14F-4D97-AF65-F5344CB8AC3E}">
        <p14:creationId xmlns:p14="http://schemas.microsoft.com/office/powerpoint/2010/main" val="2515720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693" y="430259"/>
            <a:ext cx="10364451" cy="726188"/>
          </a:xfrm>
        </p:spPr>
        <p:txBody>
          <a:bodyPr>
            <a:noAutofit/>
          </a:bodyPr>
          <a:lstStyle/>
          <a:p>
            <a:r>
              <a:rPr lang="en-US" sz="4000" cap="none" dirty="0" smtClean="0">
                <a:latin typeface="Times New Roman" panose="02020603050405020304" pitchFamily="18" charset="0"/>
                <a:cs typeface="Times New Roman" panose="02020603050405020304" pitchFamily="18" charset="0"/>
              </a:rPr>
              <a:t>Stages of International Marketing Involvement</a:t>
            </a:r>
            <a:endParaRPr lang="en-GB" sz="4000"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456574" y="1304364"/>
            <a:ext cx="10969570" cy="5163671"/>
          </a:xfrm>
        </p:spPr>
        <p:txBody>
          <a:bodyPr>
            <a:normAutofit fontScale="92500"/>
          </a:bodyPr>
          <a:lstStyle/>
          <a:p>
            <a:pPr algn="just">
              <a:lnSpc>
                <a:spcPct val="150000"/>
              </a:lnSpc>
            </a:pPr>
            <a:r>
              <a:rPr lang="en-US" sz="2400" cap="none" dirty="0">
                <a:latin typeface="Times New Roman" panose="02020603050405020304" pitchFamily="18" charset="0"/>
                <a:cs typeface="Times New Roman" panose="02020603050405020304" pitchFamily="18" charset="0"/>
              </a:rPr>
              <a:t>O</a:t>
            </a:r>
            <a:r>
              <a:rPr lang="en-US" sz="2400" cap="none" dirty="0" smtClean="0">
                <a:latin typeface="Times New Roman" panose="02020603050405020304" pitchFamily="18" charset="0"/>
                <a:cs typeface="Times New Roman" panose="02020603050405020304" pitchFamily="18" charset="0"/>
              </a:rPr>
              <a:t>nce a company has decided to go international, it has to decide the degree of marketing involvement and commitment. These decisions should reflect considerable study and analysis of market potential and company capabilities.  In general, one of five (sometimes overlapping) stages can describe the international marketing involvement of a company.</a:t>
            </a:r>
          </a:p>
          <a:p>
            <a:pPr marL="901700" indent="-269875" algn="just">
              <a:lnSpc>
                <a:spcPct val="170000"/>
              </a:lnSpc>
            </a:pPr>
            <a:r>
              <a:rPr lang="en-US" sz="1900" b="1" i="1" cap="none" dirty="0">
                <a:latin typeface="Times New Roman" panose="02020603050405020304" pitchFamily="18" charset="0"/>
                <a:cs typeface="Times New Roman" panose="02020603050405020304" pitchFamily="18" charset="0"/>
              </a:rPr>
              <a:t>Infrequent Foreign Marketing</a:t>
            </a:r>
            <a:endParaRPr lang="en-GB" sz="1900" cap="none" dirty="0">
              <a:latin typeface="Times New Roman" panose="02020603050405020304" pitchFamily="18" charset="0"/>
              <a:cs typeface="Times New Roman" panose="02020603050405020304" pitchFamily="18" charset="0"/>
            </a:endParaRPr>
          </a:p>
          <a:p>
            <a:pPr marL="901700" indent="-269875" algn="just">
              <a:lnSpc>
                <a:spcPct val="170000"/>
              </a:lnSpc>
            </a:pPr>
            <a:r>
              <a:rPr lang="en-US" sz="1900" b="1" i="1" cap="none" dirty="0">
                <a:latin typeface="Times New Roman" panose="02020603050405020304" pitchFamily="18" charset="0"/>
                <a:cs typeface="Times New Roman" panose="02020603050405020304" pitchFamily="18" charset="0"/>
              </a:rPr>
              <a:t>No Direct Foreign Marketing</a:t>
            </a:r>
            <a:endParaRPr lang="en-GB" sz="1900" cap="none" dirty="0">
              <a:latin typeface="Times New Roman" panose="02020603050405020304" pitchFamily="18" charset="0"/>
              <a:cs typeface="Times New Roman" panose="02020603050405020304" pitchFamily="18" charset="0"/>
            </a:endParaRPr>
          </a:p>
          <a:p>
            <a:pPr marL="901700" indent="-269875" algn="just">
              <a:lnSpc>
                <a:spcPct val="170000"/>
              </a:lnSpc>
            </a:pPr>
            <a:r>
              <a:rPr lang="en-US" sz="1900" b="1" i="1" cap="none" dirty="0">
                <a:latin typeface="Times New Roman" panose="02020603050405020304" pitchFamily="18" charset="0"/>
                <a:cs typeface="Times New Roman" panose="02020603050405020304" pitchFamily="18" charset="0"/>
              </a:rPr>
              <a:t>Regular Foreign </a:t>
            </a:r>
            <a:r>
              <a:rPr lang="en-US" sz="1900" b="1" i="1" cap="none" dirty="0" smtClean="0">
                <a:latin typeface="Times New Roman" panose="02020603050405020304" pitchFamily="18" charset="0"/>
                <a:cs typeface="Times New Roman" panose="02020603050405020304" pitchFamily="18" charset="0"/>
              </a:rPr>
              <a:t>Marketing</a:t>
            </a:r>
          </a:p>
          <a:p>
            <a:pPr marL="901700" indent="-269875" algn="just">
              <a:lnSpc>
                <a:spcPct val="160000"/>
              </a:lnSpc>
            </a:pPr>
            <a:r>
              <a:rPr lang="en-US" sz="1900" b="1" i="1" cap="none" dirty="0">
                <a:latin typeface="Times New Roman" panose="02020603050405020304" pitchFamily="18" charset="0"/>
                <a:cs typeface="Times New Roman" panose="02020603050405020304" pitchFamily="18" charset="0"/>
              </a:rPr>
              <a:t>Global Marketing</a:t>
            </a:r>
            <a:endParaRPr lang="en-GB" sz="1900" cap="none" dirty="0">
              <a:latin typeface="Times New Roman" panose="02020603050405020304" pitchFamily="18" charset="0"/>
              <a:cs typeface="Times New Roman" panose="02020603050405020304" pitchFamily="18" charset="0"/>
            </a:endParaRPr>
          </a:p>
          <a:p>
            <a:pPr marL="901700" indent="-269875" algn="just">
              <a:lnSpc>
                <a:spcPct val="160000"/>
              </a:lnSpc>
            </a:pPr>
            <a:r>
              <a:rPr lang="en-US" sz="1900" b="1" i="1" cap="none" dirty="0">
                <a:latin typeface="Times New Roman" panose="02020603050405020304" pitchFamily="18" charset="0"/>
                <a:cs typeface="Times New Roman" panose="02020603050405020304" pitchFamily="18" charset="0"/>
              </a:rPr>
              <a:t>International Marketing</a:t>
            </a:r>
            <a:endParaRPr lang="en-GB" sz="1900" cap="none" dirty="0">
              <a:latin typeface="Times New Roman" panose="02020603050405020304" pitchFamily="18" charset="0"/>
              <a:cs typeface="Times New Roman" panose="02020603050405020304" pitchFamily="18" charset="0"/>
            </a:endParaRPr>
          </a:p>
          <a:p>
            <a:pPr marL="0" indent="0" algn="just">
              <a:lnSpc>
                <a:spcPct val="170000"/>
              </a:lnSpc>
              <a:buNone/>
            </a:pPr>
            <a:endParaRPr lang="en-GB" sz="2400" cap="none" dirty="0">
              <a:latin typeface="Times New Roman" panose="02020603050405020304" pitchFamily="18" charset="0"/>
              <a:cs typeface="Times New Roman" panose="02020603050405020304" pitchFamily="18" charset="0"/>
            </a:endParaRPr>
          </a:p>
          <a:p>
            <a:pPr algn="just">
              <a:lnSpc>
                <a:spcPct val="150000"/>
              </a:lnSpc>
            </a:pPr>
            <a:endParaRPr lang="en-US" sz="2400" cap="none" dirty="0">
              <a:latin typeface="Times New Roman" panose="02020603050405020304" pitchFamily="18" charset="0"/>
              <a:cs typeface="Times New Roman" panose="02020603050405020304" pitchFamily="18" charset="0"/>
            </a:endParaRPr>
          </a:p>
          <a:p>
            <a:pPr algn="just">
              <a:lnSpc>
                <a:spcPct val="150000"/>
              </a:lnSpc>
            </a:pPr>
            <a:endParaRPr lang="en-US" sz="2400" cap="none" dirty="0" smtClean="0">
              <a:latin typeface="Times New Roman" panose="02020603050405020304" pitchFamily="18" charset="0"/>
              <a:cs typeface="Times New Roman" panose="02020603050405020304" pitchFamily="18" charset="0"/>
            </a:endParaRPr>
          </a:p>
          <a:p>
            <a:pPr algn="just">
              <a:lnSpc>
                <a:spcPct val="150000"/>
              </a:lnSpc>
            </a:pPr>
            <a:endParaRPr lang="en-GB"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4008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1596</TotalTime>
  <Words>1330</Words>
  <Application>Microsoft Office PowerPoint</Application>
  <PresentationFormat>Widescreen</PresentationFormat>
  <Paragraphs>143</Paragraphs>
  <Slides>23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Algerian</vt:lpstr>
      <vt:lpstr>Arabic Typesetting</vt:lpstr>
      <vt:lpstr>Arial</vt:lpstr>
      <vt:lpstr>Calibri</vt:lpstr>
      <vt:lpstr>Times New Roman</vt:lpstr>
      <vt:lpstr>Tw Cen MT</vt:lpstr>
      <vt:lpstr>Droplet</vt:lpstr>
      <vt:lpstr>Bitmap Image</vt:lpstr>
      <vt:lpstr>Chapter 7 – International Marketing </vt:lpstr>
      <vt:lpstr>1. Meaning of International Marketing.</vt:lpstr>
      <vt:lpstr>Cont… </vt:lpstr>
      <vt:lpstr>        International Vs Domestic Market </vt:lpstr>
      <vt:lpstr>Terminologies </vt:lpstr>
      <vt:lpstr>Benefits of International Marketing </vt:lpstr>
      <vt:lpstr>Cont---</vt:lpstr>
      <vt:lpstr>PowerPoint Presentation</vt:lpstr>
      <vt:lpstr>Stages of International Marketing Involvement</vt:lpstr>
      <vt:lpstr>PowerPoint Presentation</vt:lpstr>
      <vt:lpstr>PowerPoint Presentation</vt:lpstr>
      <vt:lpstr>Cont…</vt:lpstr>
      <vt:lpstr>Alternative Forms of Entering in International Market </vt:lpstr>
      <vt:lpstr>PowerPoint Presentation</vt:lpstr>
      <vt:lpstr>Marketing Strategies in international marketing </vt:lpstr>
      <vt:lpstr>Product Adaptation Strategies</vt:lpstr>
      <vt:lpstr>Global Pricing Strategies</vt:lpstr>
      <vt:lpstr>Distribution Strategy for International Marketing</vt:lpstr>
      <vt:lpstr>PowerPoint Presentation</vt:lpstr>
      <vt:lpstr>Paradigm Shift in Marketing</vt:lpstr>
      <vt:lpstr>Paradigm Shift in Marketing cont…</vt:lpstr>
      <vt:lpstr>PowerPoint Presentation</vt:lpstr>
      <vt:lpstr>20180122_074038.mp4</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 International Marketing </dc:title>
  <dc:creator>hi</dc:creator>
  <cp:lastModifiedBy>hi</cp:lastModifiedBy>
  <cp:revision>59</cp:revision>
  <dcterms:created xsi:type="dcterms:W3CDTF">2018-01-18T13:19:12Z</dcterms:created>
  <dcterms:modified xsi:type="dcterms:W3CDTF">2018-02-04T13:07:40Z</dcterms:modified>
</cp:coreProperties>
</file>