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6"/>
  </p:notesMasterIdLst>
  <p:sldIdLst>
    <p:sldId id="256" r:id="rId2"/>
    <p:sldId id="313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62" r:id="rId20"/>
    <p:sldId id="356" r:id="rId21"/>
    <p:sldId id="357" r:id="rId22"/>
    <p:sldId id="358" r:id="rId23"/>
    <p:sldId id="359" r:id="rId24"/>
    <p:sldId id="36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75020-021B-4AE4-866C-3B643007BA2B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25684-7492-4AAB-AC69-CBE4B484EA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78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7808D-D37A-4889-8CF6-4ADDADE5DA18}" type="slidenum">
              <a:rPr lang="en-US"/>
              <a:pPr/>
              <a:t>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95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11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7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41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51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189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812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007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86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065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52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FBAE9CD-1BBC-41B7-BA67-E5B0D8836B68}" type="datetimeFigureOut">
              <a:rPr lang="en-IN" smtClean="0"/>
              <a:t>19-03-2020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1990A05-5ED8-4FD7-88E5-534E3BD34AF6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37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49548-918C-43CE-828F-AA322C92FF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45DBB8-16FC-4738-ADDA-38CB537075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865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Logistics &amp; Distribution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Logistics: getting the right material to the right place at the right time in the right quantity:</a:t>
            </a:r>
          </a:p>
          <a:p>
            <a:pPr lvl="1" eaLnBrk="1" hangingPunct="1"/>
            <a:r>
              <a:rPr lang="en-US" sz="2400"/>
              <a:t>Traffic Management: </a:t>
            </a:r>
          </a:p>
          <a:p>
            <a:pPr lvl="2" eaLnBrk="1" hangingPunct="1"/>
            <a:r>
              <a:rPr lang="en-US" sz="2000"/>
              <a:t>The selection, scheduling &amp; control of carriers (e.g.: trucks &amp; rail) for both incoming &amp; outgoing materials &amp; products </a:t>
            </a:r>
          </a:p>
          <a:p>
            <a:pPr lvl="1" eaLnBrk="1" hangingPunct="1"/>
            <a:r>
              <a:rPr lang="en-US" sz="2400"/>
              <a:t>Distribution Management: </a:t>
            </a:r>
          </a:p>
          <a:p>
            <a:pPr lvl="2" eaLnBrk="1" hangingPunct="1"/>
            <a:r>
              <a:rPr lang="en-US" sz="2000"/>
              <a:t>The packaging, storing &amp; handling of products in transit to the end-user.</a:t>
            </a:r>
          </a:p>
        </p:txBody>
      </p:sp>
    </p:spTree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Dairy Products Supply Chain</a:t>
            </a:r>
          </a:p>
        </p:txBody>
      </p:sp>
      <p:pic>
        <p:nvPicPr>
          <p:cNvPr id="13317" name="Picture 3" descr="04_02copy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4801" y="1692593"/>
            <a:ext cx="7912100" cy="4535487"/>
          </a:xfr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Vertical Integration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 measure of how much of the supply chain is controlled by the manufacturer.</a:t>
            </a:r>
          </a:p>
          <a:p>
            <a:pPr lvl="1" eaLnBrk="1" hangingPunct="1"/>
            <a:r>
              <a:rPr lang="en-US"/>
              <a:t>Backward integration: </a:t>
            </a:r>
          </a:p>
          <a:p>
            <a:pPr lvl="2" eaLnBrk="1" hangingPunct="1"/>
            <a:r>
              <a:rPr lang="en-US"/>
              <a:t>Acquiring control of raw material suppliers.</a:t>
            </a:r>
          </a:p>
          <a:p>
            <a:pPr lvl="1" eaLnBrk="1" hangingPunct="1"/>
            <a:r>
              <a:rPr lang="en-US"/>
              <a:t>Forward integration: </a:t>
            </a:r>
          </a:p>
          <a:p>
            <a:pPr lvl="2" eaLnBrk="1" hangingPunct="1"/>
            <a:r>
              <a:rPr lang="en-US"/>
              <a:t>Acquiring control of distribution channels.</a:t>
            </a:r>
          </a:p>
        </p:txBody>
      </p:sp>
    </p:spTree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Outsourcing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Entails paying third-party suppliers to provide raw materials and services, rather than making them in-house.</a:t>
            </a:r>
          </a:p>
          <a:p>
            <a:pPr eaLnBrk="1" hangingPunct="1"/>
            <a:r>
              <a:rPr lang="en-US" sz="2800"/>
              <a:t>Outsourcing is increasing as many firms try to focus their internal operations on what they do best.</a:t>
            </a:r>
          </a:p>
        </p:txBody>
      </p:sp>
    </p:spTree>
  </p:cSld>
  <p:clrMapOvr>
    <a:masterClrMapping/>
  </p:clrMapOvr>
  <p:transition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Insourcing vs. Outsourcing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>
                <a:solidFill>
                  <a:schemeClr val="folHlink"/>
                </a:solidFill>
              </a:rPr>
              <a:t>What questions need to be asked before sourcing decisions are made?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Is product/service technology critical to firm’s success?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Is operation a core competency?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Do you have the capital to provide capacity &amp; keep the process current?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Will outsourcing extend lead times and limit flexibility?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Can others do it for less cost and better quality?</a:t>
            </a:r>
          </a:p>
          <a:p>
            <a:pPr lvl="1" eaLnBrk="1" hangingPunct="1">
              <a:lnSpc>
                <a:spcPct val="90000"/>
              </a:lnSpc>
            </a:pPr>
            <a:endParaRPr lang="en-US" sz="2400"/>
          </a:p>
          <a:p>
            <a:pPr lvl="1" eaLnBrk="1" hangingPunct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Purchasing’s Role in SCM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b="1">
                <a:solidFill>
                  <a:schemeClr val="folHlink"/>
                </a:solidFill>
              </a:rPr>
              <a:t>Purchasing role has attained increased importance since material costs represent 50-60% of cost of goods sold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Ethics considerations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Developing supplier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Determining how many suppliers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Developing partnerships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Industry trend is to a much smaller supplier base. Why?</a:t>
            </a:r>
          </a:p>
          <a:p>
            <a:pPr eaLnBrk="1" hangingPunct="1">
              <a:lnSpc>
                <a:spcPct val="90000"/>
              </a:lnSpc>
            </a:pPr>
            <a:endParaRPr lang="en-US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Partnering with Suppliers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Involves developing a long-term, mutually-beneficial relationship:</a:t>
            </a:r>
          </a:p>
          <a:p>
            <a:pPr lvl="1" eaLnBrk="1" hangingPunct="1"/>
            <a:r>
              <a:rPr lang="en-US"/>
              <a:t>Requires trust to share information, risk, opportunities, &amp; investing in compatible technology</a:t>
            </a:r>
          </a:p>
          <a:p>
            <a:pPr lvl="1" eaLnBrk="1" hangingPunct="1"/>
            <a:r>
              <a:rPr lang="en-US"/>
              <a:t>Work together to reduce waste and inefficiency &amp; develop new products</a:t>
            </a:r>
          </a:p>
          <a:p>
            <a:pPr lvl="1" eaLnBrk="1" hangingPunct="1"/>
            <a:r>
              <a:rPr lang="en-US"/>
              <a:t>Agree to share the gains</a:t>
            </a:r>
          </a:p>
        </p:txBody>
      </p:sp>
    </p:spTree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Supplier Relationships and JIT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782320" y="1641794"/>
            <a:ext cx="11127317" cy="48402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/>
              <a:t>Use single-source suppliers when possible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/>
              <a:t>Build long-term relationships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/>
              <a:t>Work together to certify processes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/>
              <a:t>Co-locate facilities to reduce transport if possible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/>
              <a:t>Stabilize delivery schedules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/>
              <a:t>Share cost &amp; other information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/>
              <a:t>Early involvement during new product designs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Role of Warehouses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General Warehouses: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Used for long-term storage of goods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Distribution Warehouses: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Transportation consolidation: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/>
              <a:t>Consolidate LTL into TL deliveries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Product mixing &amp; blending: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/>
              <a:t>Group multiple items from various suppliers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Improve service: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/>
              <a:t>Reduced response 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/>
              <a:t>Allow for last-minute customization</a:t>
            </a:r>
          </a:p>
        </p:txBody>
      </p:sp>
    </p:spTree>
  </p:cSld>
  <p:clrMapOvr>
    <a:masterClrMapping/>
  </p:clrMapOvr>
  <p:transition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Flow in Supply Chains</a:t>
            </a:r>
          </a:p>
        </p:txBody>
      </p:sp>
      <p:pic>
        <p:nvPicPr>
          <p:cNvPr id="6" name="Picture 3" descr="04_03copy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9537" y="1615440"/>
            <a:ext cx="11806425" cy="358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>
                <a:solidFill>
                  <a:schemeClr val="hlink"/>
                </a:solidFill>
              </a:rPr>
              <a:t>Chapter 7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Supply Chain, Procurement and Logistics Management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Information Sharing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Supply chain partners can benefit by sharing information on sales, demand forecasts, inventory levels &amp; marketing campaigns</a:t>
            </a:r>
          </a:p>
          <a:p>
            <a:pPr eaLnBrk="1" hangingPunct="1"/>
            <a:r>
              <a:rPr lang="en-US"/>
              <a:t>Inaccurate or distorted information leads to the </a:t>
            </a:r>
            <a:r>
              <a:rPr lang="en-US" u="sng">
                <a:solidFill>
                  <a:srgbClr val="CC0000"/>
                </a:solidFill>
              </a:rPr>
              <a:t>Bullwhip Effect</a:t>
            </a:r>
          </a:p>
        </p:txBody>
      </p:sp>
    </p:spTree>
  </p:cSld>
  <p:clrMapOvr>
    <a:masterClrMapping/>
  </p:clrMapOvr>
  <p:transition>
    <p:zoom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Bullwhip Effect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76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If information isn’t shared, everyone has to guess what is going on downstream.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Guessing wrong leads to too much or too little inventory: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If too much, firms hold off buying more until inventories fall (leading suppliers to think demand has fallen).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If too little, firms demand a rush order &amp; order more than usual to avoid being caught short in the future (leading suppliers to think demand has risen).</a:t>
            </a:r>
          </a:p>
        </p:txBody>
      </p:sp>
    </p:spTree>
  </p:cSld>
  <p:clrMapOvr>
    <a:masterClrMapping/>
  </p:clrMapOvr>
  <p:transition>
    <p:zoom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Short-Circuit the Bullwhip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Make information transparent:</a:t>
            </a:r>
          </a:p>
          <a:p>
            <a:pPr lvl="1" eaLnBrk="1" hangingPunct="1"/>
            <a:r>
              <a:rPr lang="en-US"/>
              <a:t>Use Electronic Data Interchange (EDI) to support Just-In-Time supplier replenishment</a:t>
            </a:r>
          </a:p>
          <a:p>
            <a:pPr lvl="1" eaLnBrk="1" hangingPunct="1"/>
            <a:r>
              <a:rPr lang="en-US"/>
              <a:t>Use bar codes &amp; electronic scanning to capture &amp; share point-of-sale data</a:t>
            </a:r>
          </a:p>
          <a:p>
            <a:pPr eaLnBrk="1" hangingPunct="1"/>
            <a:r>
              <a:rPr lang="en-US"/>
              <a:t>Eliminate wholesale price promotions &amp; quantity discounts</a:t>
            </a:r>
          </a:p>
        </p:txBody>
      </p:sp>
    </p:spTree>
  </p:cSld>
  <p:clrMapOvr>
    <a:masterClrMapping/>
  </p:clrMapOvr>
  <p:transition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Electronic Data Interchange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/>
              <a:t>The most common method of using computer-to-computer links to exchange data between supply chain partners in a standardized format.  </a:t>
            </a:r>
          </a:p>
          <a:p>
            <a:pPr eaLnBrk="1" hangingPunct="1"/>
            <a:r>
              <a:rPr lang="en-US" sz="2800"/>
              <a:t>Benefits include:</a:t>
            </a:r>
          </a:p>
          <a:p>
            <a:pPr lvl="1" eaLnBrk="1" hangingPunct="1"/>
            <a:r>
              <a:rPr lang="en-US" sz="2400"/>
              <a:t>Quick transfer of information</a:t>
            </a:r>
          </a:p>
          <a:p>
            <a:pPr lvl="1" eaLnBrk="1" hangingPunct="1"/>
            <a:r>
              <a:rPr lang="en-US" sz="2400"/>
              <a:t>Reduced paperwork &amp; administration</a:t>
            </a:r>
          </a:p>
          <a:p>
            <a:pPr lvl="1" eaLnBrk="1" hangingPunct="1"/>
            <a:r>
              <a:rPr lang="en-US" sz="2400"/>
              <a:t>Improved data accuracy &amp; tracking capability</a:t>
            </a:r>
          </a:p>
        </p:txBody>
      </p:sp>
    </p:spTree>
  </p:cSld>
  <p:clrMapOvr>
    <a:masterClrMapping/>
  </p:clrMapOvr>
  <p:transition>
    <p:zoom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SCM</a:t>
            </a: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12BE97-FF62-40CB-8773-F86C4874F8B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975360" y="1784034"/>
            <a:ext cx="10314517" cy="171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Implementing integrated SCM requires: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Analyzing the whole supply chain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Starting by integrating internal functions first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Integrating external suppliers through partnerships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926677" y="3500120"/>
            <a:ext cx="10363200" cy="25146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</a:rPr>
              <a:t>Possible Supply Chain Objectives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</a:rPr>
              <a:t>Reduce costs, improve quality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</a:rPr>
              <a:t>Reduce lead time and inventory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</a:rPr>
              <a:t>Reduce time to market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</a:rPr>
              <a:t>Increase sales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</a:rPr>
              <a:t>Improve demand data/forecasting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Basic Supply Chain</a:t>
            </a:r>
          </a:p>
        </p:txBody>
      </p:sp>
      <p:pic>
        <p:nvPicPr>
          <p:cNvPr id="5125" name="Picture 3" descr="04_01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9600" y="1828800"/>
            <a:ext cx="6197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Supply Chain Management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CC0000"/>
                </a:solidFill>
              </a:rPr>
              <a:t>Supply Chain Management</a:t>
            </a:r>
            <a:r>
              <a:rPr lang="en-US"/>
              <a:t> entails:</a:t>
            </a:r>
          </a:p>
          <a:p>
            <a:pPr lvl="1" eaLnBrk="1" hangingPunct="1"/>
            <a:r>
              <a:rPr lang="en-US"/>
              <a:t>Making decisions regarding the structure of the supply chain</a:t>
            </a:r>
          </a:p>
          <a:p>
            <a:pPr lvl="1" eaLnBrk="1" hangingPunct="1"/>
            <a:r>
              <a:rPr lang="en-US"/>
              <a:t>Coordinating the movement of goods and delivery of services</a:t>
            </a:r>
          </a:p>
          <a:p>
            <a:pPr lvl="1" eaLnBrk="1" hangingPunct="1"/>
            <a:r>
              <a:rPr lang="en-US"/>
              <a:t>Sharing information between members of the supply chain. </a:t>
            </a:r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SCM Factors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>
                <a:solidFill>
                  <a:schemeClr val="folHlink"/>
                </a:solidFill>
              </a:rPr>
              <a:t>SCM</a:t>
            </a:r>
            <a:r>
              <a:rPr lang="en-US" sz="2800">
                <a:solidFill>
                  <a:schemeClr val="folHlink"/>
                </a:solidFill>
              </a:rPr>
              <a:t> must consider the following trends, improved capabilities, &amp; realities:</a:t>
            </a:r>
          </a:p>
          <a:p>
            <a:pPr lvl="1" eaLnBrk="1" hangingPunct="1"/>
            <a:r>
              <a:rPr lang="en-US" sz="2400" b="1"/>
              <a:t>Consumer Expectations and Competition</a:t>
            </a:r>
            <a:r>
              <a:rPr lang="en-US" sz="2400"/>
              <a:t> – power has shifted to the consumer</a:t>
            </a:r>
          </a:p>
          <a:p>
            <a:pPr lvl="1" eaLnBrk="1" hangingPunct="1"/>
            <a:r>
              <a:rPr lang="en-US" sz="2400" b="1"/>
              <a:t>Globalization</a:t>
            </a:r>
            <a:r>
              <a:rPr lang="en-US" sz="2400"/>
              <a:t> – capitalize on emerging markets</a:t>
            </a:r>
          </a:p>
          <a:p>
            <a:pPr lvl="1" eaLnBrk="1" hangingPunct="1"/>
            <a:r>
              <a:rPr lang="en-US" sz="2400" b="1"/>
              <a:t>Information Technology</a:t>
            </a:r>
            <a:r>
              <a:rPr lang="en-US" sz="2400"/>
              <a:t> – e-commerce, Internet, EDI, scanning data, intranets</a:t>
            </a:r>
          </a:p>
          <a:p>
            <a:pPr lvl="1" eaLnBrk="1" hangingPunct="1"/>
            <a:r>
              <a:rPr lang="en-US" sz="2400" b="1"/>
              <a:t>Government Regulations - </a:t>
            </a:r>
            <a:r>
              <a:rPr lang="en-US" sz="2400"/>
              <a:t>like trade barriers</a:t>
            </a:r>
          </a:p>
          <a:p>
            <a:pPr lvl="1" eaLnBrk="1" hangingPunct="1"/>
            <a:r>
              <a:rPr lang="en-US" sz="2400" b="1"/>
              <a:t>Environment Issues </a:t>
            </a:r>
            <a:r>
              <a:rPr lang="en-US" sz="2400"/>
              <a:t>– e.g. waste minimization</a:t>
            </a:r>
          </a:p>
          <a:p>
            <a:pPr eaLnBrk="1" hangingPunct="1"/>
            <a:endParaRPr lang="en-US" sz="28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/>
              <a:t>Components of a </a:t>
            </a:r>
            <a:br>
              <a:rPr lang="en-US"/>
            </a:br>
            <a:r>
              <a:rPr lang="en-US"/>
              <a:t>Typical Supply Chain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1625600" y="2590800"/>
            <a:ext cx="2438400" cy="1447800"/>
          </a:xfrm>
          <a:prstGeom prst="rect">
            <a:avLst/>
          </a:prstGeom>
          <a:solidFill>
            <a:srgbClr val="9999FF"/>
          </a:solidFill>
          <a:ln w="38100">
            <a:solidFill>
              <a:srgbClr val="99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Arial" charset="0"/>
              </a:rPr>
              <a:t>External</a:t>
            </a:r>
          </a:p>
          <a:p>
            <a:pPr algn="ctr" eaLnBrk="1" hangingPunct="1"/>
            <a:r>
              <a:rPr lang="en-US" sz="2400">
                <a:latin typeface="Arial" charset="0"/>
              </a:rPr>
              <a:t>Suppliers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978400" y="2590800"/>
            <a:ext cx="2438400" cy="1447800"/>
          </a:xfrm>
          <a:prstGeom prst="rect">
            <a:avLst/>
          </a:prstGeom>
          <a:solidFill>
            <a:srgbClr val="9999FF"/>
          </a:solidFill>
          <a:ln w="38100">
            <a:solidFill>
              <a:srgbClr val="99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Arial" charset="0"/>
              </a:rPr>
              <a:t>Internal</a:t>
            </a:r>
          </a:p>
          <a:p>
            <a:pPr algn="ctr" eaLnBrk="1" hangingPunct="1"/>
            <a:r>
              <a:rPr lang="en-US" sz="2400">
                <a:latin typeface="Arial" charset="0"/>
              </a:rPr>
              <a:t>Functions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331200" y="2590800"/>
            <a:ext cx="2438400" cy="1447800"/>
          </a:xfrm>
          <a:prstGeom prst="rect">
            <a:avLst/>
          </a:prstGeom>
          <a:solidFill>
            <a:srgbClr val="9999FF"/>
          </a:solidFill>
          <a:ln w="38100">
            <a:solidFill>
              <a:srgbClr val="99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Arial" charset="0"/>
              </a:rPr>
              <a:t>External</a:t>
            </a:r>
          </a:p>
          <a:p>
            <a:pPr algn="ctr" eaLnBrk="1" hangingPunct="1"/>
            <a:r>
              <a:rPr lang="en-US" sz="2400">
                <a:latin typeface="Arial" charset="0"/>
              </a:rPr>
              <a:t>Distributors</a:t>
            </a:r>
          </a:p>
        </p:txBody>
      </p:sp>
      <p:cxnSp>
        <p:nvCxnSpPr>
          <p:cNvPr id="55302" name="AutoShape 6"/>
          <p:cNvCxnSpPr>
            <a:cxnSpLocks noChangeShapeType="1"/>
            <a:stCxn id="55299" idx="3"/>
            <a:endCxn id="55300" idx="1"/>
          </p:cNvCxnSpPr>
          <p:nvPr/>
        </p:nvCxnSpPr>
        <p:spPr bwMode="auto">
          <a:xfrm>
            <a:off x="4089400" y="3314700"/>
            <a:ext cx="863600" cy="0"/>
          </a:xfrm>
          <a:prstGeom prst="straightConnector1">
            <a:avLst/>
          </a:prstGeom>
          <a:noFill/>
          <a:ln w="76200">
            <a:solidFill>
              <a:srgbClr val="FF9900"/>
            </a:solidFill>
            <a:round/>
            <a:headEnd/>
            <a:tailEnd type="triangle" w="med" len="med"/>
          </a:ln>
        </p:spPr>
      </p:cxnSp>
      <p:cxnSp>
        <p:nvCxnSpPr>
          <p:cNvPr id="55303" name="AutoShape 7"/>
          <p:cNvCxnSpPr>
            <a:cxnSpLocks noChangeShapeType="1"/>
            <a:stCxn id="55300" idx="3"/>
            <a:endCxn id="55301" idx="1"/>
          </p:cNvCxnSpPr>
          <p:nvPr/>
        </p:nvCxnSpPr>
        <p:spPr bwMode="auto">
          <a:xfrm>
            <a:off x="7442200" y="3314700"/>
            <a:ext cx="863600" cy="0"/>
          </a:xfrm>
          <a:prstGeom prst="straightConnector1">
            <a:avLst/>
          </a:prstGeom>
          <a:noFill/>
          <a:ln w="76200">
            <a:solidFill>
              <a:srgbClr val="FF9900"/>
            </a:solidFill>
            <a:round/>
            <a:headEnd/>
            <a:tailEnd type="triangle" w="med" len="med"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44800" y="4038601"/>
            <a:ext cx="6705600" cy="1204913"/>
            <a:chOff x="1344" y="2544"/>
            <a:chExt cx="3168" cy="759"/>
          </a:xfrm>
        </p:grpSpPr>
        <p:cxnSp>
          <p:nvCxnSpPr>
            <p:cNvPr id="8203" name="AutoShape 9"/>
            <p:cNvCxnSpPr>
              <a:cxnSpLocks noChangeShapeType="1"/>
            </p:cNvCxnSpPr>
            <p:nvPr/>
          </p:nvCxnSpPr>
          <p:spPr bwMode="auto">
            <a:xfrm rot="5400000">
              <a:off x="3719" y="1753"/>
              <a:ext cx="1" cy="1584"/>
            </a:xfrm>
            <a:prstGeom prst="bentConnector3">
              <a:avLst>
                <a:gd name="adj1" fmla="val 42199986"/>
              </a:avLst>
            </a:prstGeom>
            <a:noFill/>
            <a:ln w="38100">
              <a:solidFill>
                <a:srgbClr val="FF9900"/>
              </a:solidFill>
              <a:prstDash val="dash"/>
              <a:miter lim="800000"/>
              <a:headEnd type="triangle" w="med" len="med"/>
              <a:tailEnd type="triangle" w="med" len="med"/>
            </a:ln>
          </p:spPr>
        </p:cxn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344" y="2544"/>
              <a:ext cx="2208" cy="759"/>
              <a:chOff x="1344" y="2544"/>
              <a:chExt cx="2208" cy="759"/>
            </a:xfrm>
          </p:grpSpPr>
          <p:cxnSp>
            <p:nvCxnSpPr>
              <p:cNvPr id="8205" name="AutoShape 11"/>
              <p:cNvCxnSpPr>
                <a:cxnSpLocks noChangeShapeType="1"/>
              </p:cNvCxnSpPr>
              <p:nvPr/>
            </p:nvCxnSpPr>
            <p:spPr bwMode="auto">
              <a:xfrm rot="5400000">
                <a:off x="2135" y="1753"/>
                <a:ext cx="1" cy="1584"/>
              </a:xfrm>
              <a:prstGeom prst="bentConnector3">
                <a:avLst>
                  <a:gd name="adj1" fmla="val 42199986"/>
                </a:avLst>
              </a:prstGeom>
              <a:noFill/>
              <a:ln w="38100">
                <a:solidFill>
                  <a:srgbClr val="FF9900"/>
                </a:solidFill>
                <a:prstDash val="dash"/>
                <a:miter lim="800000"/>
                <a:headEnd type="triangle" w="med" len="med"/>
                <a:tailEnd type="triangle" w="med" len="med"/>
              </a:ln>
            </p:spPr>
          </p:cxnSp>
          <p:sp>
            <p:nvSpPr>
              <p:cNvPr id="8206" name="Text Box 12"/>
              <p:cNvSpPr txBox="1">
                <a:spLocks noChangeArrowheads="1"/>
              </p:cNvSpPr>
              <p:nvPr/>
            </p:nvSpPr>
            <p:spPr bwMode="auto">
              <a:xfrm>
                <a:off x="2352" y="3072"/>
                <a:ext cx="1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INFORMATION</a:t>
                </a:r>
              </a:p>
            </p:txBody>
          </p:sp>
        </p:grp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 autoUpdateAnimBg="0"/>
      <p:bldP spid="55300" grpId="0" animBg="1" autoUpdateAnimBg="0"/>
      <p:bldP spid="5530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External Suppliers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External suppliers provide the necessary raw materials, services, and component parts.</a:t>
            </a:r>
          </a:p>
          <a:p>
            <a:pPr eaLnBrk="1" hangingPunct="1"/>
            <a:r>
              <a:rPr lang="en-US" sz="2800"/>
              <a:t>Purchased materials &amp; services frequently represent 50% (or more) of the costs of goods sold.</a:t>
            </a:r>
          </a:p>
          <a:p>
            <a:pPr eaLnBrk="1" hangingPunct="1"/>
            <a:r>
              <a:rPr lang="en-US" sz="2800"/>
              <a:t>Suppliers are frequently members of several supply chains – often in different roles.</a:t>
            </a:r>
          </a:p>
        </p:txBody>
      </p:sp>
    </p:spTree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External Suppliers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871200" cy="4114800"/>
          </a:xfrm>
        </p:spPr>
        <p:txBody>
          <a:bodyPr/>
          <a:lstStyle/>
          <a:p>
            <a:pPr eaLnBrk="1" hangingPunct="1"/>
            <a:r>
              <a:rPr lang="en-US" sz="2800"/>
              <a:t>Tier one suppliers:</a:t>
            </a:r>
          </a:p>
          <a:p>
            <a:pPr lvl="1" eaLnBrk="1" hangingPunct="1"/>
            <a:r>
              <a:rPr lang="en-US" sz="2400"/>
              <a:t>Directly supplies materials or services to the firm that does business with the final customer </a:t>
            </a:r>
          </a:p>
          <a:p>
            <a:pPr eaLnBrk="1" hangingPunct="1"/>
            <a:r>
              <a:rPr lang="en-US" sz="2800"/>
              <a:t>Tier two suppliers:</a:t>
            </a:r>
          </a:p>
          <a:p>
            <a:pPr lvl="1" eaLnBrk="1" hangingPunct="1"/>
            <a:r>
              <a:rPr lang="en-US" sz="2400"/>
              <a:t>Provides materials or services to tier one suppliers</a:t>
            </a:r>
          </a:p>
          <a:p>
            <a:pPr eaLnBrk="1" hangingPunct="1"/>
            <a:r>
              <a:rPr lang="en-US" sz="2800"/>
              <a:t>Tier three suppliers:</a:t>
            </a:r>
          </a:p>
          <a:p>
            <a:pPr lvl="1" eaLnBrk="1" hangingPunct="1"/>
            <a:r>
              <a:rPr lang="en-US" sz="2400"/>
              <a:t>Providers materials or services to tier two suppliers</a:t>
            </a:r>
          </a:p>
        </p:txBody>
      </p:sp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Internal Functions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769600" cy="4114800"/>
          </a:xfrm>
        </p:spPr>
        <p:txBody>
          <a:bodyPr/>
          <a:lstStyle/>
          <a:p>
            <a:pPr eaLnBrk="1" hangingPunct="1"/>
            <a:r>
              <a:rPr lang="en-US"/>
              <a:t>Vary by industry &amp; firm, but might include:</a:t>
            </a:r>
          </a:p>
          <a:p>
            <a:pPr lvl="1" eaLnBrk="1" hangingPunct="1"/>
            <a:r>
              <a:rPr lang="en-US"/>
              <a:t>Processing</a:t>
            </a:r>
          </a:p>
          <a:p>
            <a:pPr lvl="1" eaLnBrk="1" hangingPunct="1"/>
            <a:r>
              <a:rPr lang="en-US"/>
              <a:t>Purchasing</a:t>
            </a:r>
          </a:p>
          <a:p>
            <a:pPr lvl="1" eaLnBrk="1" hangingPunct="1"/>
            <a:r>
              <a:rPr lang="en-US"/>
              <a:t>Production Planning &amp; Control</a:t>
            </a:r>
          </a:p>
          <a:p>
            <a:pPr lvl="1" eaLnBrk="1" hangingPunct="1"/>
            <a:r>
              <a:rPr lang="en-US"/>
              <a:t>Quality Assurance</a:t>
            </a:r>
          </a:p>
          <a:p>
            <a:pPr lvl="1" eaLnBrk="1" hangingPunct="1"/>
            <a:r>
              <a:rPr lang="en-US"/>
              <a:t>Shipping</a:t>
            </a:r>
          </a:p>
        </p:txBody>
      </p:sp>
    </p:spTree>
  </p:cSld>
  <p:clrMapOvr>
    <a:masterClrMapping/>
  </p:clrMapOvr>
  <p:transition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</TotalTime>
  <Words>859</Words>
  <Application>Microsoft Office PowerPoint</Application>
  <PresentationFormat>Widescreen</PresentationFormat>
  <Paragraphs>128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Palatino Linotype</vt:lpstr>
      <vt:lpstr>Tw Cen MT</vt:lpstr>
      <vt:lpstr>Tw Cen MT Condensed</vt:lpstr>
      <vt:lpstr>Wingdings</vt:lpstr>
      <vt:lpstr>Wingdings 3</vt:lpstr>
      <vt:lpstr>Integral</vt:lpstr>
      <vt:lpstr>PowerPoint Presentation</vt:lpstr>
      <vt:lpstr>Chapter 7</vt:lpstr>
      <vt:lpstr>A Basic Supply Chain</vt:lpstr>
      <vt:lpstr>Supply Chain Management</vt:lpstr>
      <vt:lpstr>SCM Factors</vt:lpstr>
      <vt:lpstr>Components of a  Typical Supply Chain</vt:lpstr>
      <vt:lpstr>External Suppliers</vt:lpstr>
      <vt:lpstr>External Suppliers</vt:lpstr>
      <vt:lpstr>Internal Functions</vt:lpstr>
      <vt:lpstr>Logistics &amp; Distribution</vt:lpstr>
      <vt:lpstr>Dairy Products Supply Chain</vt:lpstr>
      <vt:lpstr>Vertical Integration</vt:lpstr>
      <vt:lpstr>Outsourcing</vt:lpstr>
      <vt:lpstr>Insourcing vs. Outsourcing</vt:lpstr>
      <vt:lpstr>Purchasing’s Role in SCM</vt:lpstr>
      <vt:lpstr>Partnering with Suppliers</vt:lpstr>
      <vt:lpstr>Supplier Relationships and JIT</vt:lpstr>
      <vt:lpstr>The Role of Warehouses</vt:lpstr>
      <vt:lpstr>Information Flow in Supply Chains</vt:lpstr>
      <vt:lpstr>Information Sharing</vt:lpstr>
      <vt:lpstr>The Bullwhip Effect</vt:lpstr>
      <vt:lpstr>Short-Circuit the Bullwhip</vt:lpstr>
      <vt:lpstr>Electronic Data Interchange</vt:lpstr>
      <vt:lpstr>Integrated SCM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manju shree</dc:creator>
  <cp:lastModifiedBy>manju shree</cp:lastModifiedBy>
  <cp:revision>3</cp:revision>
  <dcterms:created xsi:type="dcterms:W3CDTF">2020-03-19T10:59:33Z</dcterms:created>
  <dcterms:modified xsi:type="dcterms:W3CDTF">2020-03-19T11:01:03Z</dcterms:modified>
</cp:coreProperties>
</file>