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39"/>
  </p:notesMasterIdLst>
  <p:handoutMasterIdLst>
    <p:handoutMasterId r:id="rId40"/>
  </p:handoutMasterIdLst>
  <p:sldIdLst>
    <p:sldId id="378" r:id="rId2"/>
    <p:sldId id="376" r:id="rId3"/>
    <p:sldId id="377" r:id="rId4"/>
    <p:sldId id="258" r:id="rId5"/>
    <p:sldId id="294" r:id="rId6"/>
    <p:sldId id="365" r:id="rId7"/>
    <p:sldId id="259" r:id="rId8"/>
    <p:sldId id="329" r:id="rId9"/>
    <p:sldId id="293" r:id="rId10"/>
    <p:sldId id="264" r:id="rId11"/>
    <p:sldId id="265" r:id="rId12"/>
    <p:sldId id="374" r:id="rId13"/>
    <p:sldId id="375" r:id="rId14"/>
    <p:sldId id="331" r:id="rId15"/>
    <p:sldId id="332" r:id="rId16"/>
    <p:sldId id="340" r:id="rId17"/>
    <p:sldId id="266" r:id="rId18"/>
    <p:sldId id="379" r:id="rId19"/>
    <p:sldId id="346" r:id="rId20"/>
    <p:sldId id="347" r:id="rId21"/>
    <p:sldId id="366" r:id="rId22"/>
    <p:sldId id="368" r:id="rId23"/>
    <p:sldId id="369" r:id="rId24"/>
    <p:sldId id="367" r:id="rId25"/>
    <p:sldId id="371" r:id="rId26"/>
    <p:sldId id="372" r:id="rId27"/>
    <p:sldId id="381" r:id="rId28"/>
    <p:sldId id="382" r:id="rId29"/>
    <p:sldId id="383" r:id="rId30"/>
    <p:sldId id="384" r:id="rId31"/>
    <p:sldId id="385" r:id="rId32"/>
    <p:sldId id="386" r:id="rId33"/>
    <p:sldId id="348" r:id="rId34"/>
    <p:sldId id="349" r:id="rId35"/>
    <p:sldId id="352" r:id="rId36"/>
    <p:sldId id="355" r:id="rId37"/>
    <p:sldId id="35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F2B54F-B75C-4982-98ED-9175847606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Course title: Development planning and project analysis II            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B8BF7B-2AC2-4F8F-BD1B-7A069E4B8A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59765-F3C5-4017-87D0-A98415A6644F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55D4-F168-47D3-BEA7-25140589A8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CA4B75-88FB-4C04-87B5-B72E9D529D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C14B5-8BD1-4BE2-A96F-B5A65BDF9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1613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Course title: Development planning and project analysis II            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F563E-1219-4A32-A0BD-83D9CB7A19D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FAECE-3DE7-421A-AA71-9C1004913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329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036A1-BA3A-4792-A8A8-6EEA85AFE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7D704-7140-4E63-9E92-F55AA1941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4CF69-E7D6-4C17-B694-3AF4A2422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F289-10AA-44A5-958F-A1589769E807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8F45C-30C2-4853-9D23-237C46678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C1D26-6243-4CC9-B7DF-739A81D1F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6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F132-931D-4152-A4E4-D474DBA6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4540A9-EC80-4C31-A635-B4E7499D4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1FE3F-A1C4-4220-A212-7BB6E58A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1E22-CCCF-426A-AA17-AA2EE53BBF3D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FBEE6-ACA5-464C-85B8-F137DA90C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2AD54-2B08-4503-8ABB-54963EEBB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A3B24F-DD32-4095-B52D-D2DC963B9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C76FC-2F2E-4886-A584-0175260FF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2BB52-2339-4873-8641-25D450C45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B3D4-DCF6-4042-BCB3-53A975E1BF9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F5445-2346-4E67-9ED5-F92E9ECB2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2C50F-8F7C-468A-9E97-3F86443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9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17C7F-F9D1-48CB-9734-CE66FB58C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43F5A-7851-42DC-B268-B2BADC2EE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41152-F716-4C2E-9AF5-9C7F792F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D78B-BDA6-4FAF-9422-E8E200A8C9C2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6620-E22D-491A-95E5-81DF0C2C0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BA293-3B06-4EF2-B918-39896778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2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7A1D-5AC7-40D5-ACE8-D567E4F18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DBFEC-ABB6-430D-AEC2-84E42FEC2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294A2-2A7D-49C4-A57F-DA8646CD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954C2-A580-4A64-9E91-0FE05D9AB43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97A79-45BD-4C07-853B-8E14CEA1E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17F7B-EF98-4330-80B6-63E781DA9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1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3BC9B-E4A4-4E51-A071-72A64D0F1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D5DA6-B431-45DC-BFF0-1BC63F1F5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3F16E-3C2C-4374-B5D8-555805E2F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FFD82-716A-4244-AFF3-26671CCDB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0851-E5EA-463B-9A12-7385D9A5E30B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0B832A-13C3-4196-ABA8-954B22A1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D428D-AFE5-44B6-B974-C3DED24EA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4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AF52-FA57-4D41-AA6A-E64E7280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7A129-3612-44F4-BE40-42EA4F4F3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11133-A1B8-4A6B-A14F-BCFF69959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90B70D-A25E-4477-9654-1F7BDDE09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C156D4-B0F8-4A91-A850-41BDBA4548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B6A724-DC63-4302-80A3-67F8EBA3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6E8F-3C79-4AE9-B65B-5DF394E58B2A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DE1FFD-E280-46BD-873D-873CA6000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D7AFC0-E787-4A40-AEC5-6233C838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0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255AD-16B9-4E6B-8B50-60F34D9A8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0AF531-833F-469D-9435-E59483E44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9B6E-0565-421D-8C91-44A35523F921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456F3-01D7-4F75-970D-C3C950B06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BE2912-1327-4F52-A6BC-AEF818E3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F4BED6-7539-4C12-97FF-7143DB4D9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448D-539E-49B8-9606-152D7FD53899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C9E9FA-41ED-48BA-B8DC-B844C46C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74805F-CDC5-4643-9917-FF883C06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9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F8985-6D75-42E5-9A86-C435C1A55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A3AE7-66BA-4A2C-8883-5CD78A5DA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86B40-53EB-4B0A-BFF7-F49CC119F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7A68B-5772-4C69-A7AE-879E77A4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80BDF-7D53-40CE-86D4-527E28EE0975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3E7CF-8E58-46F3-9863-E456F782F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373C9-B177-43F0-BA96-AC391871F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0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91437-CBF8-48C6-A7E3-D371E63DB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5B79F8-FF9F-4E61-9FC1-B56CAB917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E46CF5-CA43-451D-9F3E-5D753837F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029A0-751C-4617-82F5-2A83CDE2E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F2A2-CA9B-40F4-8FC3-D6E99A388EAF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DF6E2-39A6-4667-AB8A-028D8DE28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35C74-5B2E-4E08-B79C-31486E54D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F473BC-AD9E-4E50-B857-EBAF13E8F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B16E9-A003-4802-A28B-A66D33EE6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81B7B-8F2F-48F7-A499-AB1081959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2EEBB-E010-4AFB-82C2-A84C8A073BAB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F3D2F-4A6A-441C-8DB8-9AB258F98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Course title: Development planning and project analysis II             BY: Abebe M.         Academic Year, 2018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CADFC-2D98-4677-9037-725025E71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10EF0-FBED-4470-A603-DADAD9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8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A44FD-4BE1-479D-8FCD-9D49182E5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032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1: Introduction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B0C16-9BE0-4516-8F24-1CA107A94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content of the chapter are: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Project concepts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project Cycle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4477A-485E-4C8C-92D2-E75BF181A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8D028-A354-42F4-8F6B-2ADFA147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869557" cy="36512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Course title: Development planning and project analysis II             BY: Solomon k .      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44134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0315B-616C-445F-8D03-43AA9C294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359"/>
            <a:ext cx="10515600" cy="69504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Difficulties of capital investment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3990F-1F84-4435-B479-F999B2748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408"/>
            <a:ext cx="10515600" cy="539363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Although capital investments are so important, they are not without difficulties.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These difficulties may arise from two major sources; namely,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Measurement problems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Uncertainty :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impossible to predict exactly what will happen in the future.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7DFDD-7BC6-4F96-B71C-172FCA04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3EA74-9F44-43C4-8C07-6AB2CDE96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55573" y="6265863"/>
            <a:ext cx="692094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227624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1AF48-CC80-48EA-AEC1-F99DBB9B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success criteria (Parameters)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6E75-603A-491A-A279-AA51ACF8F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34207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1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During a project’s life, project management should give attention to three basic parameters: quality, cost and time.</a:t>
            </a:r>
          </a:p>
          <a:p>
            <a:pPr algn="just">
              <a:lnSpc>
                <a:spcPct val="21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successfully managed project is one that is completed at the specified level of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or before the deadline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and within the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budget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Whatever  its size, a project’s success is based on these three main criteria.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A0B4F-AB06-434B-96FB-A8F4223DB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CE2E4-400C-4743-AC74-7A9D38A5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4661" y="6356350"/>
            <a:ext cx="691763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        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88806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9D0FF-5544-4D0C-AC3D-DD3CF54D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779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Cont...,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2AD15-0B19-45FD-88D1-DCE22B6D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12</a:t>
            </a:fld>
            <a:endParaRPr lang="en-US"/>
          </a:p>
        </p:txBody>
      </p:sp>
      <p:pic>
        <p:nvPicPr>
          <p:cNvPr id="5" name="Content Placeholder 7" descr="Screen Clipping">
            <a:extLst>
              <a:ext uri="{FF2B5EF4-FFF2-40B4-BE49-F238E27FC236}">
                <a16:creationId xmlns:a16="http://schemas.microsoft.com/office/drawing/2014/main" id="{79F784B3-64D7-4CDE-95DA-468C96F3D5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617" y="1222597"/>
            <a:ext cx="7924400" cy="44790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AC1EAD-77F8-4375-A71F-915191BB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9531" y="6356350"/>
            <a:ext cx="8269356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3473085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2B10-C6B6-4724-B189-8B0E66C7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Cont...,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BC390-FDE9-4B37-80FD-A9682C019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531557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Therefore, project will suppose to be successful if it: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Delivers the outcome with an agreed upon quality.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Does not overrun its end date.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Remains within budget (cost of resources).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19933-BFED-4664-8528-A5F2DD24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DE4E-F656-4AC8-87E9-B9649C8C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21565" y="6356350"/>
            <a:ext cx="8176591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</a:t>
            </a:r>
          </a:p>
        </p:txBody>
      </p:sp>
    </p:spTree>
    <p:extLst>
      <p:ext uri="{BB962C8B-B14F-4D97-AF65-F5344CB8AC3E}">
        <p14:creationId xmlns:p14="http://schemas.microsoft.com/office/powerpoint/2010/main" val="2786661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83770-E471-46CE-902C-64C0C2BD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Cont...,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9205A-7525-406B-817C-F55BDE5BF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1148"/>
            <a:ext cx="10515600" cy="545520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1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addition,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client satisfaction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indicate success and possibility for replication or sustainability.  </a:t>
            </a:r>
          </a:p>
          <a:p>
            <a:pPr algn="just">
              <a:lnSpc>
                <a:spcPct val="21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Generally, to create a successful project, a project manager must consider; </a:t>
            </a:r>
          </a:p>
          <a:p>
            <a:pPr algn="just">
              <a:lnSpc>
                <a:spcPct val="210000"/>
              </a:lnSpc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Scope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What work will be done or what unique product, service?</a:t>
            </a:r>
          </a:p>
          <a:p>
            <a:pPr lvl="0" algn="just">
              <a:lnSpc>
                <a:spcPct val="210000"/>
              </a:lnSpc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How long should it take to complete the project? </a:t>
            </a:r>
          </a:p>
          <a:p>
            <a:pPr marL="0" lvl="0" indent="0" algn="just">
              <a:lnSpc>
                <a:spcPct val="21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What is the project’s schedule?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84725-9AC9-4D88-9742-3128D545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03992-23A9-4649-ACB4-81509240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0" y="6356350"/>
            <a:ext cx="8070574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BY:s k        Academic Year, 2012 </a:t>
            </a:r>
          </a:p>
        </p:txBody>
      </p:sp>
    </p:spTree>
    <p:extLst>
      <p:ext uri="{BB962C8B-B14F-4D97-AF65-F5344CB8AC3E}">
        <p14:creationId xmlns:p14="http://schemas.microsoft.com/office/powerpoint/2010/main" val="3188801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ADFC6-CA58-4F35-BEE1-8625342AB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Cont...,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50B2-6AED-4104-97A2-5E2312404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8626"/>
            <a:ext cx="10624930" cy="5395085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Cost: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What should it cost to complete the project? Or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en-US" sz="9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project’s budget?</a:t>
            </a:r>
            <a:r>
              <a:rPr lang="en-US" sz="9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</a:t>
            </a:r>
          </a:p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How good does the quality of the products or services 		need to be? 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What do we need to do to satisfy the customer?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Risk: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How much risks are we willing to accept on the project?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8BA4C-DA8C-4B01-AC02-79C4BDBD3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7F945-6E55-474E-93B4-2CE268D96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2626" y="6356350"/>
            <a:ext cx="732845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</a:t>
            </a:r>
          </a:p>
        </p:txBody>
      </p:sp>
    </p:spTree>
    <p:extLst>
      <p:ext uri="{BB962C8B-B14F-4D97-AF65-F5344CB8AC3E}">
        <p14:creationId xmlns:p14="http://schemas.microsoft.com/office/powerpoint/2010/main" val="3185988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0E10-2FF3-4DAF-881C-1543CD3CE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and Program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1BF47-9CA4-43B4-9C66-84A036E6A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530231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FF3D5CB1-58DC-4E90-BFF2-EE852D5CB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874644"/>
            <a:ext cx="10371082" cy="5481707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3543D9-DE12-4257-8E8D-73D22594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FBA26-D814-45DD-97ED-B1E8F3CD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2717" y="6356350"/>
            <a:ext cx="915519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</p:spTree>
    <p:extLst>
      <p:ext uri="{BB962C8B-B14F-4D97-AF65-F5344CB8AC3E}">
        <p14:creationId xmlns:p14="http://schemas.microsoft.com/office/powerpoint/2010/main" val="418296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8371-BBED-42F0-9B2C-BF4757B3E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 The project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F5F98-C4FA-493A-A94E-521F39C82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5143293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cycle refers to the various stages through which project planning proceeds from the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inception to implementation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Or,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it is the life cycle through which a project advances from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infancy to maturity.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features of this cycle are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 gathering, analysis, and decision–making.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6A8B-3C5A-48E0-A871-DBD19070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62BB8-0C63-4630-A160-1AB2C21CE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0105" y="6356350"/>
            <a:ext cx="755373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</p:spTree>
    <p:extLst>
      <p:ext uri="{BB962C8B-B14F-4D97-AF65-F5344CB8AC3E}">
        <p14:creationId xmlns:p14="http://schemas.microsoft.com/office/powerpoint/2010/main" val="3461818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4DAB5-5E06-4A3D-94CC-CF5157B95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 the following diagram:</a:t>
            </a:r>
            <a:endParaRPr lang="en-US" sz="24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9554728-5ADA-45EB-9C9E-FCA56D1CA9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183" y="901148"/>
            <a:ext cx="8931965" cy="512859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5F315-67E2-4CE4-9DE1-1D286629D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1C7D99-CD63-483B-B537-E51A8D2F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56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469B5-0770-4107-996D-FDA11B23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Project identification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993AC-5F48-4251-844B-EA0415EF6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922"/>
            <a:ext cx="10399643" cy="513004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this stage, projects that can contribute towards achieving the specified objectives are identified (listed).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ideas may come from:</a:t>
            </a: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leaders</a:t>
            </a:r>
          </a:p>
          <a:p>
            <a:pPr lvl="2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Entrepreneurs</a:t>
            </a:r>
          </a:p>
          <a:p>
            <a:pPr lvl="2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Government policy and plans</a:t>
            </a:r>
          </a:p>
          <a:p>
            <a:pPr lvl="2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Replication of successful project tested elsewhere</a:t>
            </a:r>
          </a:p>
          <a:p>
            <a:pPr lvl="2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 sources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A8DD8-CD14-4965-8D6B-440EA1DF5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B5823-E32A-4D52-8212-7CA5CAFF5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6278" y="6356350"/>
            <a:ext cx="836212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</a:t>
            </a:r>
          </a:p>
        </p:txBody>
      </p:sp>
    </p:spTree>
    <p:extLst>
      <p:ext uri="{BB962C8B-B14F-4D97-AF65-F5344CB8AC3E}">
        <p14:creationId xmlns:p14="http://schemas.microsoft.com/office/powerpoint/2010/main" val="310028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A1BC7-2A80-45F2-8283-26DA99FBA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B959F-F5C7-4DA7-8FFC-317A4F48A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objectives of this chapter is to familiarizes the students with:</a:t>
            </a:r>
          </a:p>
          <a:p>
            <a:pPr lvl="1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D/t concepts of the Project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project Cycle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C8DA4-93E5-45F1-89A5-14E5420E1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142AC-437E-4BC5-A984-B4464E9AA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479" y="6356350"/>
            <a:ext cx="6930886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Solomon k.        Academic Year, 2012  </a:t>
            </a:r>
          </a:p>
        </p:txBody>
      </p:sp>
    </p:spTree>
    <p:extLst>
      <p:ext uri="{BB962C8B-B14F-4D97-AF65-F5344CB8AC3E}">
        <p14:creationId xmlns:p14="http://schemas.microsoft.com/office/powerpoint/2010/main" val="1235290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1BF7-3A01-495E-9F7A-E8136885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779"/>
          </a:xfrm>
        </p:spPr>
        <p:txBody>
          <a:bodyPr>
            <a:noAutofit/>
          </a:bodyPr>
          <a:lstStyle/>
          <a:p>
            <a:pPr algn="just">
              <a:lnSpc>
                <a:spcPct val="220000"/>
              </a:lnSpc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Project preparation and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9D638-C002-409B-B529-03C59496A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515600" cy="544664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Once project ideas have been identified the process of project preparation and analysis starts.  </a:t>
            </a:r>
          </a:p>
          <a:p>
            <a:pPr algn="just" hangingPunct="0"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preparation must cover the full range of technical, institutional, economic, and financial conditions necessary to achieve the project’s objective. </a:t>
            </a:r>
          </a:p>
          <a:p>
            <a:pPr algn="just" hangingPunct="0">
              <a:lnSpc>
                <a:spcPct val="200000"/>
              </a:lnSpc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Critical element of project preparation is identifying and comparing technical and institutional alternatives for achieving the project’s objectives. </a:t>
            </a:r>
          </a:p>
          <a:p>
            <a:pPr marL="0" indent="0" algn="just">
              <a:lnSpc>
                <a:spcPct val="220000"/>
              </a:lnSpc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6D1D2-4883-4840-AF7F-1B7248B6D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9FA18-86C1-4F94-9014-DCE4A244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19131" y="6356350"/>
            <a:ext cx="7964556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</a:t>
            </a:r>
          </a:p>
        </p:txBody>
      </p:sp>
    </p:spTree>
    <p:extLst>
      <p:ext uri="{BB962C8B-B14F-4D97-AF65-F5344CB8AC3E}">
        <p14:creationId xmlns:p14="http://schemas.microsoft.com/office/powerpoint/2010/main" val="1365018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2B8D0-583D-4A93-B467-FD913BF7E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52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4B7F1-8937-45A8-8006-940922EA6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342076"/>
          </a:xfrm>
        </p:spPr>
        <p:txBody>
          <a:bodyPr>
            <a:normAutofit/>
          </a:bodyPr>
          <a:lstStyle/>
          <a:p>
            <a:pPr algn="just" hangingPunct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D/t alternatives may be available and therefore, resource endowment (labor or capital) would have to be considered in the preparation of projects. </a:t>
            </a:r>
          </a:p>
          <a:p>
            <a:pPr algn="just" hangingPunct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involves generally two steps:</a:t>
            </a:r>
          </a:p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Pre-feasibility studies </a:t>
            </a:r>
          </a:p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Feasibility studies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E41B3-1E24-4E46-AA01-C0ED0466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2612C-4D48-438F-A9BB-8494F9BF4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6678" y="6356349"/>
            <a:ext cx="877293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</a:t>
            </a:r>
          </a:p>
        </p:txBody>
      </p:sp>
    </p:spTree>
    <p:extLst>
      <p:ext uri="{BB962C8B-B14F-4D97-AF65-F5344CB8AC3E}">
        <p14:creationId xmlns:p14="http://schemas.microsoft.com/office/powerpoint/2010/main" val="2640647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A523-05FD-44B8-9379-0A99541A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E29A2-67C4-4D4D-8D26-49C46DF3B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342075"/>
          </a:xfrm>
        </p:spPr>
        <p:txBody>
          <a:bodyPr>
            <a:normAutofit/>
          </a:bodyPr>
          <a:lstStyle/>
          <a:p>
            <a:pPr lvl="0" algn="just">
              <a:lnSpc>
                <a:spcPct val="220000"/>
              </a:lnSpc>
              <a:buFont typeface="Wingdings" panose="05000000000000000000" pitchFamily="2" charset="2"/>
              <a:buChar char="q"/>
            </a:pP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Pre-feasibility Study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hangingPunct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the pre-feasibility study stage the analyst obtains approximate valuation of the major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components of the projects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benefits. </a:t>
            </a:r>
          </a:p>
          <a:p>
            <a:pPr algn="just" hangingPunct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this preliminary data a preliminary financial and economic analysis will be conducted. </a:t>
            </a:r>
          </a:p>
          <a:p>
            <a:pPr algn="just" hangingPunct="0">
              <a:lnSpc>
                <a:spcPct val="220000"/>
              </a:lnSpc>
              <a:buFont typeface="Wingdings" panose="05000000000000000000" pitchFamily="2" charset="2"/>
              <a:buChar char="§"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C2CD2-3A00-4392-927F-8E60853EE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229"/>
            <a:ext cx="2743200" cy="365125"/>
          </a:xfrm>
        </p:spPr>
        <p:txBody>
          <a:bodyPr/>
          <a:lstStyle/>
          <a:p>
            <a:fld id="{3FB10EF0-FBED-4470-A603-DADAD9B65751}" type="slidenum">
              <a:rPr lang="en-US" smtClean="0"/>
              <a:t>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050D8-3A99-48CE-B485-56B39EAE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583" y="6356350"/>
            <a:ext cx="8004313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</p:spTree>
    <p:extLst>
      <p:ext uri="{BB962C8B-B14F-4D97-AF65-F5344CB8AC3E}">
        <p14:creationId xmlns:p14="http://schemas.microsoft.com/office/powerpoint/2010/main" val="2863833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A43EC-AEAE-4AF9-82C0-FDF8D2B4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00EFC-7BF6-4A86-ABEE-7BEF57D95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130"/>
            <a:ext cx="10515600" cy="5697745"/>
          </a:xfrm>
        </p:spPr>
        <p:txBody>
          <a:bodyPr>
            <a:normAutofit fontScale="25000" lnSpcReduction="20000"/>
          </a:bodyPr>
          <a:lstStyle/>
          <a:p>
            <a:pPr algn="just" hangingPunct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the project appear viable form in this preliminary assessment, the analysis will be carried to the feasibly stage.</a:t>
            </a: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Feasibility Study</a:t>
            </a:r>
            <a:endParaRPr 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hangingPunct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major d/</a:t>
            </a:r>
            <a:r>
              <a:rPr lang="en-US" sz="9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b/n the pre-feasibility and feasibility studies is the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amount of work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 in order to determine whether a project is likely to be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viable or not.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71924-0A6E-48D4-B5AA-6BAA53750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96EEC-2B2D-4941-A30C-5E30A886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74575" y="6356350"/>
            <a:ext cx="842838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</a:t>
            </a:r>
          </a:p>
        </p:txBody>
      </p:sp>
    </p:spTree>
    <p:extLst>
      <p:ext uri="{BB962C8B-B14F-4D97-AF65-F5344CB8AC3E}">
        <p14:creationId xmlns:p14="http://schemas.microsoft.com/office/powerpoint/2010/main" val="4098056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F0488-76C4-46C7-B0D8-619B8DAF3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ED893-C091-4731-BD84-BB66C235D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6"/>
            <a:ext cx="10515600" cy="5355327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the preliminary screening suggests that the project is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prima facie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worthwhile, a detailed analysis of the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marketing, technical, financial, economic, and ecological aspects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will undertaken. </a:t>
            </a: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focus of this phase of capital budgeting is on gathering, preparing, and summarizing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relevant information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about various project proposals, which are being considered for inclusion in the capital investment.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1A849-4707-4E5B-AC81-3A3F7FC7E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D1C9E-AA66-40D8-ADE6-3CFB9AC7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1965" y="6356350"/>
            <a:ext cx="877293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1579991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0CB58-A0F3-4261-AED4-F8C97C001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793A3-C995-4F31-86CD-FA69D287A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342075"/>
          </a:xfrm>
        </p:spPr>
        <p:txBody>
          <a:bodyPr>
            <a:normAutofit/>
          </a:bodyPr>
          <a:lstStyle/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this stage a team of specialists (i.e. engineers, economists, scientists, sociologists &amp; etc.) will need to work together.</a:t>
            </a: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this stage more accurate data need to be obtained and the final product of this stage is a feasibility report. </a:t>
            </a:r>
          </a:p>
          <a:p>
            <a:pPr lvl="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feasibility report should contain the following elements/ aspect:</a:t>
            </a:r>
          </a:p>
          <a:p>
            <a:pPr lvl="0" algn="just">
              <a:lnSpc>
                <a:spcPct val="200000"/>
              </a:lnSpc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4F386-D298-4545-B530-A34038D59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27DF8-B6C8-421B-B2A9-B49114EB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5548" y="6356350"/>
            <a:ext cx="7765774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 </a:t>
            </a:r>
          </a:p>
        </p:txBody>
      </p:sp>
    </p:spTree>
    <p:extLst>
      <p:ext uri="{BB962C8B-B14F-4D97-AF65-F5344CB8AC3E}">
        <p14:creationId xmlns:p14="http://schemas.microsoft.com/office/powerpoint/2010/main" val="1252190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098AA-4E62-4C68-AA87-F5B740B6E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Autofit/>
          </a:bodyPr>
          <a:lstStyle/>
          <a:p>
            <a:pPr marL="457200" indent="-457200">
              <a:lnSpc>
                <a:spcPct val="220000"/>
              </a:lnSpc>
              <a:buAutoNum type="arabicPeriod"/>
            </a:pP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Technical Aspects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CE8D9-7335-4894-BA74-19A104EC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337"/>
            <a:ext cx="10515600" cy="539201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may include the works </a:t>
            </a:r>
            <a:r>
              <a:rPr lang="en-US" sz="9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engineers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soil scientists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9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agronomists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case of, say, </a:t>
            </a:r>
            <a:r>
              <a:rPr lang="en-US" sz="9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agricultural projects. </a:t>
            </a: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concerned with the technology of production and processing.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Poor technical analysis would eventually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 to spurious </a:t>
            </a:r>
            <a:r>
              <a:rPr lang="en-US" sz="9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 estimates.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Therefore, coordination of </a:t>
            </a:r>
            <a:r>
              <a:rPr lang="en-US" sz="9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creative,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committed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competent specialists from d/t fields are needed.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3E7CEA-C34D-4EA0-8241-D973B961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A04D9-1499-4A2D-8D4D-4202BF55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81809" y="6356350"/>
            <a:ext cx="7779026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</p:spTree>
    <p:extLst>
      <p:ext uri="{BB962C8B-B14F-4D97-AF65-F5344CB8AC3E}">
        <p14:creationId xmlns:p14="http://schemas.microsoft.com/office/powerpoint/2010/main" val="37335624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13A3B-F05C-41E1-A9AA-A55F77D1E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8788"/>
          </a:xfrm>
        </p:spPr>
        <p:txBody>
          <a:bodyPr>
            <a:normAutofit/>
          </a:bodyPr>
          <a:lstStyle/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 </a:t>
            </a:r>
            <a:r>
              <a:rPr lang="en-US" sz="2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 Aspects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A2FAD-3667-4C0B-A1F6-9CC6E6B0B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3914"/>
            <a:ext cx="10515600" cy="5183049"/>
          </a:xfrm>
        </p:spPr>
        <p:txBody>
          <a:bodyPr/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aspect analysis needs to ensure the existence of effective demand at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remunerative price. </a:t>
            </a:r>
          </a:p>
          <a:p>
            <a:pPr algn="just" hangingPunct="0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Similar arrangements need to be done on the input side too (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input supplies).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2B8808-235E-4C37-9CED-FD03EB9F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19E6A-94DF-4E91-BE8E-D80FB97A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41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475DE-E8C6-4147-9121-05E3C4278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/>
          </a:bodyPr>
          <a:lstStyle/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 </a:t>
            </a:r>
            <a:r>
              <a:rPr lang="en-US" sz="2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Institutional-Organizational-Managerial Aspects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8F6D3-1626-4B0F-B279-EB3B909D2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5302319"/>
          </a:xfrm>
        </p:spPr>
        <p:txBody>
          <a:bodyPr/>
          <a:lstStyle/>
          <a:p>
            <a:pPr algn="just" hangingPunct="0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about detail analysis of project organization and management.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project should be implemented by competent, responsible and committed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managers. 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D7CCE-185C-4A99-AAD8-4D656456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k.         Academic Year, 2012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20A606-763F-4E00-89B8-A1613CA7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66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9804-2216-459B-B8F7-73118174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5292"/>
          </a:xfrm>
        </p:spPr>
        <p:txBody>
          <a:bodyPr>
            <a:normAutofit/>
          </a:bodyPr>
          <a:lstStyle/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</a:t>
            </a:r>
            <a:r>
              <a:rPr lang="en-US" sz="2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 Aspects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9207D-8904-4450-8B72-242A98045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/>
          </a:bodyPr>
          <a:lstStyle/>
          <a:p>
            <a:pPr algn="just" hangingPunct="0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 analysis seeks to determine whether the proposed project will 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financially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viable or 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not. </a:t>
            </a:r>
          </a:p>
          <a:p>
            <a:pPr algn="just" hangingPunct="0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analysis will be the basis for evaluating the project </a:t>
            </a:r>
            <a:r>
              <a:rPr lang="en-US" sz="2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profitability. </a:t>
            </a:r>
          </a:p>
          <a:p>
            <a:pPr algn="just" hangingPunct="0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profitability depends on a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comparison of </a:t>
            </a:r>
            <a:r>
              <a:rPr lang="en-US" sz="2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costs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versus </a:t>
            </a:r>
            <a:r>
              <a:rPr 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revenues.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A376B-89C2-4439-A601-1BB0AA3C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EC725-CCDE-49E2-A2C2-2F0DCECA8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1707E-0319-4974-9EE5-F40C80A26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2284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Project concepts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351FC-CEF7-48C5-956D-2871DD5D2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410"/>
            <a:ext cx="10515600" cy="520955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is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group of activities that are planned and executed in a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certain sequence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create a unique product and services. Or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a </a:t>
            </a:r>
            <a:r>
              <a:rPr lang="en-US" sz="9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complex</a:t>
            </a: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set of economic activities in which scarce resources are committed in expectation of benefits that exceed the costs of resources consumed</a:t>
            </a:r>
            <a:r>
              <a:rPr lang="en-US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1F6D24-0FE6-4D11-939E-A21E11DD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93A4C-92DC-48D7-A74B-4D3F5157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02226" y="6356350"/>
            <a:ext cx="773927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</a:t>
            </a:r>
            <a:r>
              <a:rPr lang="en-US" dirty="0" err="1"/>
              <a:t>olomon</a:t>
            </a:r>
            <a:r>
              <a:rPr lang="en-US" dirty="0"/>
              <a:t> k       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409062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B4225-558E-4D16-8D58-EBBD66687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Economic Aspects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08CE7-6C9C-4ED1-8D3B-26CF0F5D7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8"/>
            <a:ext cx="10515600" cy="5342075"/>
          </a:xfrm>
        </p:spPr>
        <p:txBody>
          <a:bodyPr>
            <a:normAutofit/>
          </a:bodyPr>
          <a:lstStyle/>
          <a:p>
            <a:pPr algn="just" hangingPunct="0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about the </a:t>
            </a:r>
            <a:r>
              <a:rPr lang="en-US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costs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a project, which may often be different from its monetary or financial costs, and benefits. The financial analysis views </a:t>
            </a:r>
          </a:p>
          <a:p>
            <a:pPr algn="just" hangingPunct="0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project from the participants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(or owners) point of view, while the economic analysis form 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society’s point of view.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FB829-0088-4CBF-82F4-55C953A2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A32DC-1C87-41C2-B866-3BF4ADABC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96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C4646-F242-4E67-AC2C-56CE37EF3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rmAutofit/>
          </a:bodyPr>
          <a:lstStyle/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 </a:t>
            </a:r>
            <a:r>
              <a:rPr lang="en-US" sz="2400" b="1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Aspects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A37C6-717B-4897-A5D1-CC4D9F1B5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2"/>
            <a:ext cx="10515600" cy="5315571"/>
          </a:xfrm>
        </p:spPr>
        <p:txBody>
          <a:bodyPr/>
          <a:lstStyle/>
          <a:p>
            <a:pPr hangingPunct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about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examine 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broader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implications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proposed project.</a:t>
            </a:r>
          </a:p>
          <a:p>
            <a:pPr hangingPunct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social aspect analysis should address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income distribution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implications of a project and aspect of </a:t>
            </a:r>
            <a:r>
              <a:rPr lang="en-US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employment opportunities &amp; etc.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2998C-CF27-4678-9E26-3215CFED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ADA65-7D02-4423-930C-3C891F4C8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783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24A8-F66A-4023-9204-37F34922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779"/>
          </a:xfrm>
        </p:spPr>
        <p:txBody>
          <a:bodyPr>
            <a:normAutofit/>
          </a:bodyPr>
          <a:lstStyle/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 </a:t>
            </a:r>
            <a:r>
              <a:rPr lang="en-US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Environmental aspect analysis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286A8-B75D-40B9-9D05-5D8B28D7A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515600" cy="5236059"/>
          </a:xfrm>
        </p:spPr>
        <p:txBody>
          <a:bodyPr>
            <a:normAutofit/>
          </a:bodyPr>
          <a:lstStyle/>
          <a:p>
            <a:pPr algn="just" hangingPunct="0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recent years environmental concerns have assumed a great deal of significance. </a:t>
            </a: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assessment is about effect of a project on the world of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animals,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plants,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water,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air,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humans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existing in the project area.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E81E8-ED1A-4EE0-A805-8BC021B0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Course title: Development planning and project analysis II             BY: s k.         Academic Year, 2012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15F67-7596-4E6F-9909-0B59EDB9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04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0526D-FE58-4AAC-AA07-73953B14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</a:t>
            </a:r>
            <a:r>
              <a:rPr 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Appraisal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B397D-6857-43CE-9CC7-9699DEBEC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0515600" cy="530231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prime objective of project appraisal should be to 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 the </a:t>
            </a:r>
            <a:r>
              <a:rPr lang="en-US" sz="9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weaknesses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identify means of </a:t>
            </a:r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strengthening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it </a:t>
            </a:r>
            <a:r>
              <a:rPr lang="en-US" sz="9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adequately to ensure final success of the project.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objective is then to </a:t>
            </a:r>
            <a:r>
              <a:rPr lang="en-US" sz="9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improve the project</a:t>
            </a:r>
            <a:r>
              <a:rPr lang="en-US" sz="9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 algn="just">
              <a:lnSpc>
                <a:spcPct val="220000"/>
              </a:lnSpc>
              <a:buNone/>
            </a:pPr>
            <a:endParaRPr lang="en-US" sz="96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83E37-BDD0-4913-AF6C-3418953D0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33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16B76-DC6B-4C96-934E-DAAC9FA54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6521" y="6356350"/>
            <a:ext cx="8640417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</a:t>
            </a:r>
          </a:p>
        </p:txBody>
      </p:sp>
    </p:spTree>
    <p:extLst>
      <p:ext uri="{BB962C8B-B14F-4D97-AF65-F5344CB8AC3E}">
        <p14:creationId xmlns:p14="http://schemas.microsoft.com/office/powerpoint/2010/main" val="25975038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C3692-AA3C-4B39-864F-1092345E8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 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93597-743F-4E7B-BB81-862E55C56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2"/>
            <a:ext cx="10515600" cy="531557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the stage at which the conclusions are reached &amp; decisions made are put into action.</a:t>
            </a:r>
          </a:p>
          <a:p>
            <a:pPr lvl="0"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 of the major activities in during project implementation phase include: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Detailed designs; 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Tender documents are prepared; 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Bids are  evaluated,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0A13D-B92A-443B-A708-16EE3188F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34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80B5F-D30C-4789-892C-289C8ADF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34817" y="6356350"/>
            <a:ext cx="760674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3529842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5734E-F882-4F89-9D1F-FD60C5FA4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51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D0254-6D3E-4A87-A700-BA5B71E24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6"/>
            <a:ext cx="10515600" cy="5355327"/>
          </a:xfrm>
        </p:spPr>
        <p:txBody>
          <a:bodyPr>
            <a:normAutofit fontScale="25000" lnSpcReduction="20000"/>
          </a:bodyPr>
          <a:lstStyle/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Contracts are signed; workers are hired, training;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Materials are moved to sites &amp; etc.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</a:t>
            </a:r>
            <a:r>
              <a:rPr lang="en-US" sz="9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Evaluation</a:t>
            </a: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phase is followed by supervision and follow up.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execution of the project should be </a:t>
            </a:r>
            <a:r>
              <a:rPr lang="en-US" sz="9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supervised closely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progress should be </a:t>
            </a:r>
            <a:r>
              <a:rPr lang="en-US" sz="9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reported regularly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§"/>
            </a:pP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3F36E-42A7-4082-B2AC-C0F5AE0E5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35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9F95F-A899-46E8-A20D-6C8B13FD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6678" y="6356350"/>
            <a:ext cx="882594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3746615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C1223-328C-455A-B211-F77EDD720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40C85-2565-4FB7-A2A0-D3C3ABEA1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3" y="901148"/>
            <a:ext cx="10840277" cy="527581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evaluation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a monitoring (checking) activity in order to: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 out how things </a:t>
            </a:r>
            <a:r>
              <a:rPr lang="en-US" sz="9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going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Encourage the </a:t>
            </a:r>
            <a:r>
              <a:rPr lang="en-US" sz="9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team 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 that promised resources are in fact working on project tasks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Rapidly learn about concerns and difficulties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ü"/>
            </a:pP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1F346-3570-4E70-B853-7A4E9BD74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36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5C0E5-98BE-44B6-B0FC-92914281E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3025" y="6356350"/>
            <a:ext cx="801756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</p:spTree>
    <p:extLst>
      <p:ext uri="{BB962C8B-B14F-4D97-AF65-F5344CB8AC3E}">
        <p14:creationId xmlns:p14="http://schemas.microsoft.com/office/powerpoint/2010/main" val="24311119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26C51-1677-4451-BD9E-801A256AB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Cont…,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95499-57F1-49B8-9BFB-8E83F84AD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1148"/>
            <a:ext cx="10515600" cy="5275815"/>
          </a:xfrm>
        </p:spPr>
        <p:txBody>
          <a:bodyPr>
            <a:normAutofit/>
          </a:bodyPr>
          <a:lstStyle/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 concern for the success of the project</a:t>
            </a:r>
          </a:p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Take corrective action if things go wrong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project management, the sponsoring agency, or other bodies may do the evaluation.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endParaRPr lang="en-US" sz="10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358A0-582E-446E-BF5E-73442EEA0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37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3FC51-DC0D-462A-92F0-D96E81A8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251" y="6356350"/>
            <a:ext cx="8110331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 </a:t>
            </a:r>
          </a:p>
        </p:txBody>
      </p:sp>
    </p:spTree>
    <p:extLst>
      <p:ext uri="{BB962C8B-B14F-4D97-AF65-F5344CB8AC3E}">
        <p14:creationId xmlns:p14="http://schemas.microsoft.com/office/powerpoint/2010/main" val="388686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E172E-03D5-46A7-933C-FD83CB077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Cont...,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BC1A4-7D8D-41FE-8E0B-52D45B774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5617"/>
            <a:ext cx="10797209" cy="546134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project is also defined as </a:t>
            </a:r>
            <a:r>
              <a:rPr lang="en-US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 </a:t>
            </a: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temporary</a:t>
            </a:r>
            <a:r>
              <a:rPr lang="en-US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endeavor undertaken to create or provide a </a:t>
            </a: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unique</a:t>
            </a:r>
            <a:r>
              <a:rPr lang="en-US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Goods or Services.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project involves </a:t>
            </a:r>
            <a:r>
              <a:rPr lang="en-US" sz="9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96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</a:t>
            </a:r>
            <a:r>
              <a:rPr lang="en-US" sz="9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scarce resources 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(physical, financial, and human) in the expectation of </a:t>
            </a: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a </a:t>
            </a:r>
            <a:r>
              <a:rPr lang="en-US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group of tasks performed in a definable time period in order to meet a specific set of objectives.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220000"/>
              </a:lnSpc>
              <a:buNone/>
            </a:pPr>
            <a:endParaRPr lang="en-US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D4480-78F0-43F9-8C69-CC284EE82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E2708-7935-4BD8-BD0A-BC8FEEB73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8729" y="6356350"/>
            <a:ext cx="7195932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Academic Year, 2012 </a:t>
            </a:r>
          </a:p>
        </p:txBody>
      </p:sp>
    </p:spTree>
    <p:extLst>
      <p:ext uri="{BB962C8B-B14F-4D97-AF65-F5344CB8AC3E}">
        <p14:creationId xmlns:p14="http://schemas.microsoft.com/office/powerpoint/2010/main" val="331469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A180E-3E4D-4818-A56D-4F64A0D9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05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Cont...,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4903D-66F2-446D-B634-00B564B1F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2"/>
            <a:ext cx="10515600" cy="5406887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Projects are said to be desirable if their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 are greater than the costs incurred on them.</a:t>
            </a:r>
            <a:endParaRPr lang="en-US" sz="24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Projects can be: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public, private, small, large, agricultural, industrial,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etc.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7D4DD-4562-4262-9D0F-71B1B4FD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34623-C543-4C4D-AEAD-3387A03B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8730" y="6356350"/>
            <a:ext cx="6944140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 </a:t>
            </a:r>
          </a:p>
        </p:txBody>
      </p:sp>
    </p:spTree>
    <p:extLst>
      <p:ext uri="{BB962C8B-B14F-4D97-AF65-F5344CB8AC3E}">
        <p14:creationId xmlns:p14="http://schemas.microsoft.com/office/powerpoint/2010/main" val="148664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0CA0-DD48-4AC8-9DA5-DFE030917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Cont.…,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5C01C-D8BA-46C4-8F2D-26288AA01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is a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conversion process which serves in transforming inputs into outputs.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just">
              <a:lnSpc>
                <a:spcPct val="200000"/>
              </a:lnSpc>
            </a:pPr>
            <a:endParaRPr 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05288-293B-4909-A910-834081BFF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6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65DAEF5-6197-4F47-97DC-6F5A32D268D1}"/>
              </a:ext>
            </a:extLst>
          </p:cNvPr>
          <p:cNvGrpSpPr/>
          <p:nvPr/>
        </p:nvGrpSpPr>
        <p:grpSpPr>
          <a:xfrm>
            <a:off x="2723966" y="2425149"/>
            <a:ext cx="7215164" cy="3617840"/>
            <a:chOff x="3333564" y="2362908"/>
            <a:chExt cx="7120373" cy="273917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2EFF76F-279B-4598-B373-76D4A2C567F3}"/>
                </a:ext>
              </a:extLst>
            </p:cNvPr>
            <p:cNvSpPr/>
            <p:nvPr/>
          </p:nvSpPr>
          <p:spPr>
            <a:xfrm>
              <a:off x="5745776" y="3160644"/>
              <a:ext cx="2040835" cy="9144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Project 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E29524A-27C0-4BA7-9401-A3216CA7F45F}"/>
                </a:ext>
              </a:extLst>
            </p:cNvPr>
            <p:cNvSpPr/>
            <p:nvPr/>
          </p:nvSpPr>
          <p:spPr>
            <a:xfrm>
              <a:off x="5486398" y="2362908"/>
              <a:ext cx="2570922" cy="5231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Constraint 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A125F6D-8378-498A-A71E-0A6EF8129AEE}"/>
                </a:ext>
              </a:extLst>
            </p:cNvPr>
            <p:cNvSpPr/>
            <p:nvPr/>
          </p:nvSpPr>
          <p:spPr>
            <a:xfrm>
              <a:off x="3333564" y="3275896"/>
              <a:ext cx="2040835" cy="6600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Input 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9C91554-5D7C-437B-B438-5DAECE931A37}"/>
                </a:ext>
              </a:extLst>
            </p:cNvPr>
            <p:cNvSpPr/>
            <p:nvPr/>
          </p:nvSpPr>
          <p:spPr>
            <a:xfrm>
              <a:off x="8413102" y="3352799"/>
              <a:ext cx="2040835" cy="583096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Output 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B5D26D-8906-42C8-A821-51898C6582C6}"/>
                </a:ext>
              </a:extLst>
            </p:cNvPr>
            <p:cNvSpPr/>
            <p:nvPr/>
          </p:nvSpPr>
          <p:spPr>
            <a:xfrm>
              <a:off x="5274363" y="4442083"/>
              <a:ext cx="2981739" cy="6600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200000"/>
                </a:lnSpc>
              </a:pPr>
              <a:r>
                <a:rPr lang="en-U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Mechanism 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96DE9FE-05CE-4ADE-8D65-83887208298F}"/>
                </a:ext>
              </a:extLst>
            </p:cNvPr>
            <p:cNvCxnSpPr>
              <a:cxnSpLocks/>
              <a:stCxn id="10" idx="6"/>
            </p:cNvCxnSpPr>
            <p:nvPr/>
          </p:nvCxnSpPr>
          <p:spPr>
            <a:xfrm>
              <a:off x="5374399" y="3605896"/>
              <a:ext cx="371377" cy="11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D723C7E-455A-4F1A-B418-E643210695F4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6766195" y="2886008"/>
              <a:ext cx="5664" cy="2746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E7A7743-41ED-4931-9933-BDF4235EC8F7}"/>
                </a:ext>
              </a:extLst>
            </p:cNvPr>
            <p:cNvCxnSpPr>
              <a:cxnSpLocks/>
              <a:stCxn id="12" idx="0"/>
              <a:endCxn id="8" idx="4"/>
            </p:cNvCxnSpPr>
            <p:nvPr/>
          </p:nvCxnSpPr>
          <p:spPr>
            <a:xfrm flipV="1">
              <a:off x="6765233" y="4075044"/>
              <a:ext cx="961" cy="3670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2D77D06-4761-46EE-9560-31A353BE4454}"/>
                </a:ext>
              </a:extLst>
            </p:cNvPr>
            <p:cNvCxnSpPr>
              <a:cxnSpLocks/>
              <a:endCxn id="11" idx="2"/>
            </p:cNvCxnSpPr>
            <p:nvPr/>
          </p:nvCxnSpPr>
          <p:spPr>
            <a:xfrm>
              <a:off x="7786611" y="3617844"/>
              <a:ext cx="626491" cy="265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24BB6-350B-4C45-91AA-EDD06FA64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4330" y="6356350"/>
            <a:ext cx="8030818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Academic Year, 2012    </a:t>
            </a:r>
          </a:p>
        </p:txBody>
      </p:sp>
    </p:spTree>
    <p:extLst>
      <p:ext uri="{BB962C8B-B14F-4D97-AF65-F5344CB8AC3E}">
        <p14:creationId xmlns:p14="http://schemas.microsoft.com/office/powerpoint/2010/main" val="3566375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AD0F9-8F6F-4EEC-938D-230784A73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Autofit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Basic characteristics of a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85883-1C35-46AB-851D-3D24A36F0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2"/>
            <a:ext cx="10399643" cy="563148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Regardless of the size of a project, projects have common characteristics</a:t>
            </a: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just">
              <a:lnSpc>
                <a:spcPct val="220000"/>
              </a:lnSpc>
              <a:buFont typeface="Wingdings" panose="05000000000000000000" pitchFamily="2" charset="2"/>
              <a:buChar char="§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 of these characteristics are: </a:t>
            </a:r>
          </a:p>
          <a:p>
            <a:pPr lvl="2" algn="just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project has a unique purpose</a:t>
            </a:r>
          </a:p>
          <a:p>
            <a:pPr lvl="2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project is temporary. </a:t>
            </a:r>
          </a:p>
          <a:p>
            <a:pPr lvl="2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project is developed using progressive elaboration. </a:t>
            </a:r>
          </a:p>
          <a:p>
            <a:pPr lvl="2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831B0-F61D-4A75-8A9D-852BD47F7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A9FDD-2C6F-42BC-9769-3A607085C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0591" y="6356350"/>
            <a:ext cx="7779025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k.         Academic Year, 2012 </a:t>
            </a:r>
          </a:p>
        </p:txBody>
      </p:sp>
    </p:spTree>
    <p:extLst>
      <p:ext uri="{BB962C8B-B14F-4D97-AF65-F5344CB8AC3E}">
        <p14:creationId xmlns:p14="http://schemas.microsoft.com/office/powerpoint/2010/main" val="1237137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B6115-ED70-4CF7-A360-1F7B67826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2527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Cont.…,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79108-37A1-4A06-A9E3-6D6D13EE7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652"/>
            <a:ext cx="10515600" cy="5249311"/>
          </a:xfrm>
        </p:spPr>
        <p:txBody>
          <a:bodyPr>
            <a:normAutofit fontScale="25000" lnSpcReduction="20000"/>
          </a:bodyPr>
          <a:lstStyle/>
          <a:p>
            <a:pPr lvl="2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project requires </a:t>
            </a:r>
            <a:r>
              <a:rPr lang="en-US" sz="9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resources,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often from various areas. </a:t>
            </a:r>
          </a:p>
          <a:p>
            <a:pPr lvl="2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project should have a primary customer or sponsor. </a:t>
            </a:r>
          </a:p>
          <a:p>
            <a:pPr lvl="2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definite location and target group (beneficiaries).</a:t>
            </a:r>
          </a:p>
          <a:p>
            <a:pPr lvl="2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project involves uncertainty.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AB1AA-9765-44FF-8DE2-62FAA5A1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6C4A1-28ED-456E-B4BA-01C5E8FBE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43270" y="6356350"/>
            <a:ext cx="8256104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 Academic Year, 2012 </a:t>
            </a:r>
          </a:p>
        </p:txBody>
      </p:sp>
    </p:spTree>
    <p:extLst>
      <p:ext uri="{BB962C8B-B14F-4D97-AF65-F5344CB8AC3E}">
        <p14:creationId xmlns:p14="http://schemas.microsoft.com/office/powerpoint/2010/main" val="1367242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1644C-125C-460F-8326-F2EAF92E0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Classification of project /capital investment/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4C8AE-24BE-47FA-809D-FB1944334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61392"/>
            <a:ext cx="10651435" cy="5315571"/>
          </a:xfrm>
        </p:spPr>
        <p:txBody>
          <a:bodyPr>
            <a:normAutofit/>
          </a:bodyPr>
          <a:lstStyle/>
          <a:p>
            <a:pPr algn="just">
              <a:lnSpc>
                <a:spcPct val="21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Projects may be classified into:</a:t>
            </a:r>
          </a:p>
          <a:p>
            <a:pPr lvl="1" algn="just">
              <a:lnSpc>
                <a:spcPct val="210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 projects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21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projects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 hangingPunct="0">
              <a:lnSpc>
                <a:spcPct val="20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94CAB-B833-4708-95AB-8AA541702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0EF0-FBED-4470-A603-DADAD9B65751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0DB0B-978D-41FC-B167-F43A36497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0591" y="6356350"/>
            <a:ext cx="8044069" cy="365125"/>
          </a:xfrm>
        </p:spPr>
        <p:txBody>
          <a:bodyPr/>
          <a:lstStyle/>
          <a:p>
            <a:r>
              <a:rPr lang="en-US" dirty="0"/>
              <a:t>Course title: Development planning and project analysis II             BY: s k        Academic Year, 2012 </a:t>
            </a:r>
          </a:p>
        </p:txBody>
      </p:sp>
    </p:spTree>
    <p:extLst>
      <p:ext uri="{BB962C8B-B14F-4D97-AF65-F5344CB8AC3E}">
        <p14:creationId xmlns:p14="http://schemas.microsoft.com/office/powerpoint/2010/main" val="220434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1944</TotalTime>
  <Words>2265</Words>
  <Application>Microsoft Office PowerPoint</Application>
  <PresentationFormat>Widescreen</PresentationFormat>
  <Paragraphs>231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Office Theme</vt:lpstr>
      <vt:lpstr>Chapter 1: Introduction</vt:lpstr>
      <vt:lpstr>Cont…,</vt:lpstr>
      <vt:lpstr>The Project concepts</vt:lpstr>
      <vt:lpstr>       Cont...,</vt:lpstr>
      <vt:lpstr>Cont...,</vt:lpstr>
      <vt:lpstr>Cont.…,</vt:lpstr>
      <vt:lpstr>Basic characteristics of a project</vt:lpstr>
      <vt:lpstr>Cont.…, </vt:lpstr>
      <vt:lpstr>Classification of project /capital investment/</vt:lpstr>
      <vt:lpstr>Difficulties of capital investment </vt:lpstr>
      <vt:lpstr>Project success criteria (Parameters)</vt:lpstr>
      <vt:lpstr>Cont...,</vt:lpstr>
      <vt:lpstr>Cont...,</vt:lpstr>
      <vt:lpstr>Cont...,</vt:lpstr>
      <vt:lpstr>Cont...,</vt:lpstr>
      <vt:lpstr>Project and Program</vt:lpstr>
      <vt:lpstr>1.2 The project Cycle</vt:lpstr>
      <vt:lpstr>See the following diagram:</vt:lpstr>
      <vt:lpstr>1. Project identification</vt:lpstr>
      <vt:lpstr>2. Project preparation and analysis</vt:lpstr>
      <vt:lpstr>Cont…,</vt:lpstr>
      <vt:lpstr>Cont…,</vt:lpstr>
      <vt:lpstr>Cont…,</vt:lpstr>
      <vt:lpstr>Cost…,</vt:lpstr>
      <vt:lpstr>Cont…,</vt:lpstr>
      <vt:lpstr>Technical Aspects</vt:lpstr>
      <vt:lpstr>2.  Market Aspects</vt:lpstr>
      <vt:lpstr>3.  Institutional-Organizational-Managerial Aspects</vt:lpstr>
      <vt:lpstr>4.Financial Aspects</vt:lpstr>
      <vt:lpstr>5. Economic Aspects</vt:lpstr>
      <vt:lpstr>6. Social Aspects</vt:lpstr>
      <vt:lpstr>7. Environmental aspect analysis</vt:lpstr>
      <vt:lpstr>3. Project Appraisal</vt:lpstr>
      <vt:lpstr>4.  Project implementation</vt:lpstr>
      <vt:lpstr>Cont…,</vt:lpstr>
      <vt:lpstr>Cont…,</vt:lpstr>
      <vt:lpstr>Cont…,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user</cp:lastModifiedBy>
  <cp:revision>249</cp:revision>
  <dcterms:created xsi:type="dcterms:W3CDTF">2018-02-20T22:44:53Z</dcterms:created>
  <dcterms:modified xsi:type="dcterms:W3CDTF">2020-02-26T14:51:11Z</dcterms:modified>
</cp:coreProperties>
</file>