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1" r:id="rId38"/>
    <p:sldId id="303" r:id="rId39"/>
    <p:sldId id="304" r:id="rId40"/>
    <p:sldId id="302" r:id="rId41"/>
    <p:sldId id="299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6" r:id="rId69"/>
    <p:sldId id="337" r:id="rId70"/>
    <p:sldId id="338" r:id="rId71"/>
    <p:sldId id="339" r:id="rId72"/>
    <p:sldId id="331" r:id="rId73"/>
    <p:sldId id="332" r:id="rId74"/>
    <p:sldId id="333" r:id="rId75"/>
    <p:sldId id="374" r:id="rId76"/>
    <p:sldId id="375" r:id="rId77"/>
    <p:sldId id="376" r:id="rId78"/>
    <p:sldId id="377" r:id="rId79"/>
    <p:sldId id="378" r:id="rId80"/>
    <p:sldId id="379" r:id="rId81"/>
    <p:sldId id="380" r:id="rId82"/>
    <p:sldId id="381" r:id="rId83"/>
    <p:sldId id="382" r:id="rId84"/>
    <p:sldId id="383" r:id="rId85"/>
    <p:sldId id="384" r:id="rId86"/>
    <p:sldId id="385" r:id="rId87"/>
    <p:sldId id="386" r:id="rId88"/>
    <p:sldId id="387" r:id="rId89"/>
    <p:sldId id="388" r:id="rId90"/>
    <p:sldId id="389" r:id="rId91"/>
    <p:sldId id="390" r:id="rId92"/>
    <p:sldId id="391" r:id="rId93"/>
    <p:sldId id="392" r:id="rId94"/>
    <p:sldId id="393" r:id="rId95"/>
    <p:sldId id="394" r:id="rId96"/>
    <p:sldId id="395" r:id="rId97"/>
    <p:sldId id="396" r:id="rId98"/>
    <p:sldId id="397" r:id="rId99"/>
    <p:sldId id="398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407" r:id="rId109"/>
    <p:sldId id="408" r:id="rId110"/>
    <p:sldId id="409" r:id="rId111"/>
    <p:sldId id="410" r:id="rId112"/>
    <p:sldId id="411" r:id="rId113"/>
    <p:sldId id="412" r:id="rId114"/>
    <p:sldId id="413" r:id="rId115"/>
    <p:sldId id="414" r:id="rId116"/>
    <p:sldId id="415" r:id="rId117"/>
    <p:sldId id="416" r:id="rId118"/>
    <p:sldId id="417" r:id="rId119"/>
    <p:sldId id="418" r:id="rId120"/>
    <p:sldId id="419" r:id="rId121"/>
    <p:sldId id="420" r:id="rId122"/>
    <p:sldId id="421" r:id="rId123"/>
    <p:sldId id="422" r:id="rId124"/>
    <p:sldId id="423" r:id="rId125"/>
    <p:sldId id="424" r:id="rId126"/>
    <p:sldId id="425" r:id="rId127"/>
    <p:sldId id="426" r:id="rId128"/>
    <p:sldId id="427" r:id="rId129"/>
    <p:sldId id="428" r:id="rId130"/>
    <p:sldId id="429" r:id="rId131"/>
    <p:sldId id="430" r:id="rId132"/>
    <p:sldId id="431" r:id="rId133"/>
    <p:sldId id="433" r:id="rId134"/>
    <p:sldId id="434" r:id="rId135"/>
    <p:sldId id="435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7F31-EE6A-47BD-8B6D-C298DDFD50F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BCF2-989F-435B-93B9-4DA069E2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BCF2-989F-435B-93B9-4DA069E29F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BCF2-989F-435B-93B9-4DA069E29F9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3BC1D-C2E2-450E-BF5E-741B4BCFA42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E60E3-122A-4A1A-AC24-263100C5BB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6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9A008-B29B-4414-96CC-D662C49754A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BFC24-976D-4217-BC7F-C9CE1516EE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75437-BCB3-42FC-A079-0368EEEB45D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9A15D-66CE-4999-B6A5-4435F74FE3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1203AC-6ED6-4664-B266-337D098AA6B5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35DC6A-49BD-4EFD-9708-6FF12CD95B61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402F12-759F-4B9E-A214-E84AD6AD776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A40AD-D59C-450F-989F-7395A81D274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DAF66-64D2-49BE-A088-9C6C1E211B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691C-9302-4F4B-ACD7-AE5739790C3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618F4-6FC7-4C20-BAF0-03B3C6CDD3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6ADA8-6EF8-41B3-8002-F803DED9F50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EBA45-715D-4F91-BABC-E66234F3D7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6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41D15-2759-42CD-9512-4A924E9207F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7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6CA35-ABA1-448F-BCFA-3CD23575C6E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BA64A-46D4-4D60-9190-13BCF49A53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8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9A979-D8CC-485F-B2CA-25F217D9D91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7AA6F-5F5B-4C8F-8530-224C17C8E9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73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D6CFC-4C1E-4FD4-B7CF-978E4695CFC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FE4E8-1746-49D9-A235-2E27E27064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DE72A-0A6A-4BA9-9E63-EB823452D3F4}" type="datetime1">
              <a:rPr lang="en-US" smtClean="0">
                <a:solidFill>
                  <a:srgbClr val="000000"/>
                </a:solidFill>
                <a:latin typeface="Arial Black" pitchFamily="34" charset="0"/>
              </a:rPr>
              <a:t>3/6/2020</a:t>
            </a:fld>
            <a:endParaRPr lang="en-GB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EFC319-3CA7-444B-8672-E8C87EBE70C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6.w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9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0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2.emf"/><Relationship Id="rId4" Type="http://schemas.openxmlformats.org/officeDocument/2006/relationships/image" Target="../media/image51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4.emf"/><Relationship Id="rId4" Type="http://schemas.openxmlformats.org/officeDocument/2006/relationships/image" Target="../media/image53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5.wmf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7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8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0.wm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2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3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5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6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7.wmf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9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3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5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78" y="321297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Introduction</a:t>
            </a:r>
            <a:b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DTU</a:t>
            </a:r>
            <a:b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2019/20</a:t>
            </a:r>
            <a: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</a:br>
            <a:endParaRPr lang="en-US" sz="4800" dirty="0">
              <a:solidFill>
                <a:srgbClr val="002060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1155626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dobe Caslon Pro" panose="0205050205050A020403" pitchFamily="18" charset="0"/>
              </a:rPr>
              <a:t>ECONOMETRICS </a:t>
            </a:r>
            <a:endParaRPr lang="en-US" sz="5400" b="1" dirty="0">
              <a:solidFill>
                <a:srgbClr val="FF000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DAF66-64D2-49BE-A088-9C6C1E211B1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6F4AB-2E28-45B5-B1DE-4C63B91899E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 dirty="0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2440" cy="64807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66FF"/>
                </a:solidFill>
              </a:rPr>
              <a:t/>
            </a:r>
            <a:br>
              <a:rPr lang="en-US" sz="4400" dirty="0">
                <a:solidFill>
                  <a:srgbClr val="0066FF"/>
                </a:solidFill>
              </a:rPr>
            </a:br>
            <a:r>
              <a:rPr lang="en-US" sz="4400" dirty="0" smtClean="0">
                <a:solidFill>
                  <a:srgbClr val="0066FF"/>
                </a:solidFill>
              </a:rPr>
              <a:t>1.3. Methodology </a:t>
            </a:r>
            <a:r>
              <a:rPr lang="en-US" sz="4400" dirty="0">
                <a:solidFill>
                  <a:srgbClr val="0066FF"/>
                </a:solidFill>
              </a:rPr>
              <a:t>of Econometrics </a:t>
            </a:r>
            <a:br>
              <a:rPr lang="en-US" sz="4400" dirty="0">
                <a:solidFill>
                  <a:srgbClr val="0066FF"/>
                </a:solidFill>
              </a:rPr>
            </a:br>
            <a:endParaRPr lang="en-US" sz="4400" dirty="0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35224"/>
            <a:ext cx="8826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NewRoman"/>
              </a:rPr>
              <a:t>Starting with the postulated 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theoretical relationships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among economic variables, econometric research or 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inquiry generally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proceeds along the following lines/stages.</a:t>
            </a:r>
          </a:p>
          <a:p>
            <a:pPr marL="1428750" lvl="2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Specification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the model</a:t>
            </a:r>
          </a:p>
          <a:p>
            <a:pPr marL="1428750" lvl="2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Estimation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of the model</a:t>
            </a:r>
          </a:p>
          <a:p>
            <a:pPr marL="1428750" lvl="2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Evaluation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of the estimates</a:t>
            </a:r>
          </a:p>
          <a:p>
            <a:pPr marL="1428750" lvl="2" indent="-5143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Evaluation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of </a:t>
            </a:r>
            <a:r>
              <a:rPr lang="en-US" sz="2800" dirty="0" smtClean="0">
                <a:solidFill>
                  <a:prstClr val="black"/>
                </a:solidFill>
                <a:latin typeface="TimesNewRoman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TimesNewRoman"/>
              </a:rPr>
              <a:t>forecasting power of the estimated model</a:t>
            </a:r>
            <a:endParaRPr 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74E3A-5627-4228-BC72-5B3B2D13698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Exclusion Restrictions (cont)</a:t>
            </a:r>
          </a:p>
        </p:txBody>
      </p:sp>
      <p:sp>
        <p:nvSpPr>
          <p:cNvPr id="112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772400" cy="2514600"/>
          </a:xfrm>
        </p:spPr>
        <p:txBody>
          <a:bodyPr>
            <a:normAutofit lnSpcReduction="10000"/>
          </a:bodyPr>
          <a:lstStyle/>
          <a:p>
            <a:r>
              <a:rPr lang="en-US" sz="2800"/>
              <a:t> To do the test we need to estimate the “restricted model” without </a:t>
            </a:r>
            <a:r>
              <a:rPr lang="en-US" sz="2800" i="1"/>
              <a:t>x</a:t>
            </a:r>
            <a:r>
              <a:rPr lang="en-US" sz="2800" baseline="-25000"/>
              <a:t>k-q+1</a:t>
            </a:r>
            <a:r>
              <a:rPr lang="en-US" sz="2800"/>
              <a:t>,</a:t>
            </a:r>
            <a:r>
              <a:rPr lang="en-US" sz="2800" baseline="-25000"/>
              <a:t>, </a:t>
            </a:r>
            <a:r>
              <a:rPr lang="en-US" sz="2800"/>
              <a:t>…, </a:t>
            </a:r>
            <a:r>
              <a:rPr lang="en-US" sz="2800" i="1"/>
              <a:t>x</a:t>
            </a:r>
            <a:r>
              <a:rPr lang="en-US" sz="2800" baseline="-25000"/>
              <a:t>k</a:t>
            </a:r>
            <a:r>
              <a:rPr lang="en-US" sz="2800"/>
              <a:t> included, as well as the “unrestricted model” with all </a:t>
            </a:r>
            <a:r>
              <a:rPr lang="en-US" sz="2800" i="1"/>
              <a:t>x</a:t>
            </a:r>
            <a:r>
              <a:rPr lang="en-US" sz="2800"/>
              <a:t>’s included</a:t>
            </a:r>
          </a:p>
          <a:p>
            <a:r>
              <a:rPr lang="en-US" sz="2800"/>
              <a:t> Intuitively, we want to know if the change in SSR is big enough to warrant inclusion of </a:t>
            </a:r>
            <a:r>
              <a:rPr lang="en-US" sz="2800" i="1"/>
              <a:t>x</a:t>
            </a:r>
            <a:r>
              <a:rPr lang="en-US" sz="2800" baseline="-25000"/>
              <a:t>k-q+1</a:t>
            </a:r>
            <a:r>
              <a:rPr lang="en-US" sz="2800"/>
              <a:t>,</a:t>
            </a:r>
            <a:r>
              <a:rPr lang="en-US" sz="2800" baseline="-25000"/>
              <a:t>, </a:t>
            </a:r>
            <a:r>
              <a:rPr lang="en-US" sz="2800"/>
              <a:t>…, </a:t>
            </a:r>
            <a:r>
              <a:rPr lang="en-US" sz="2800" i="1"/>
              <a:t>x</a:t>
            </a:r>
            <a:r>
              <a:rPr lang="en-US" sz="2800" baseline="-25000"/>
              <a:t>k</a:t>
            </a:r>
            <a:r>
              <a:rPr lang="en-US" sz="2800"/>
              <a:t> </a:t>
            </a:r>
          </a:p>
        </p:txBody>
      </p:sp>
      <p:graphicFrame>
        <p:nvGraphicFramePr>
          <p:cNvPr id="1126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67250" y="4921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49212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16B5-CDA7-4305-A432-81BF0158F4C7}" type="slidenum">
              <a:rPr lang="en-US"/>
              <a:pPr/>
              <a:t>100</a:t>
            </a:fld>
            <a:endParaRPr lang="en-US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1066800" y="4267200"/>
          <a:ext cx="70866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5" imgW="2120760" imgH="634680" progId="Equation.3">
                  <p:embed/>
                </p:oleObj>
              </mc:Choice>
              <mc:Fallback>
                <p:oleObj name="Equation" r:id="rId5" imgW="2120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866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4891-897D-4959-8C38-678E9C500F6B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F</a:t>
            </a:r>
            <a:r>
              <a:rPr lang="en-US"/>
              <a:t> statistic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The </a:t>
            </a:r>
            <a:r>
              <a:rPr lang="en-US" i="1"/>
              <a:t>F </a:t>
            </a:r>
            <a:r>
              <a:rPr lang="en-US"/>
              <a:t>statistic is always positive, since the SSR from the restricted model can’t be less than the SSR from the unrestricted</a:t>
            </a:r>
          </a:p>
          <a:p>
            <a:pPr>
              <a:lnSpc>
                <a:spcPct val="90000"/>
              </a:lnSpc>
            </a:pPr>
            <a:r>
              <a:rPr lang="en-US"/>
              <a:t> Essentially the</a:t>
            </a:r>
            <a:r>
              <a:rPr lang="en-US" i="1"/>
              <a:t> F</a:t>
            </a:r>
            <a:r>
              <a:rPr lang="en-US"/>
              <a:t> statistic is measuring the relative increase in SSR when moving from the unrestricted to restricted model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 = number of restrictions, or </a:t>
            </a:r>
            <a:r>
              <a:rPr lang="en-US" i="1"/>
              <a:t>df</a:t>
            </a:r>
            <a:r>
              <a:rPr lang="en-US" baseline="-25000"/>
              <a:t>r</a:t>
            </a:r>
            <a:r>
              <a:rPr lang="en-US"/>
              <a:t> – </a:t>
            </a:r>
            <a:r>
              <a:rPr lang="en-US" i="1"/>
              <a:t>df</a:t>
            </a:r>
            <a:r>
              <a:rPr lang="en-US" baseline="-25000"/>
              <a:t>ur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 </a:t>
            </a:r>
            <a:r>
              <a:rPr lang="en-US" i="1"/>
              <a:t>n – k</a:t>
            </a:r>
            <a:r>
              <a:rPr lang="en-US"/>
              <a:t> – 1 =  </a:t>
            </a:r>
            <a:r>
              <a:rPr lang="en-US" i="1"/>
              <a:t>df</a:t>
            </a:r>
            <a:r>
              <a:rPr lang="en-US" baseline="-25000"/>
              <a:t>ur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24DB-0CD6-4096-AA94-E8AB3690E407}" type="slidenum">
              <a:rPr lang="en-US"/>
              <a:pPr/>
              <a:t>101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ACFA6-65FA-4E13-B537-6795EB3A92C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F</a:t>
            </a:r>
            <a:r>
              <a:rPr lang="en-US"/>
              <a:t> statistic (cont)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To decide if the increase in SSR when we move to a restricted model is “big enough” to reject the exclusions, we need to know about the sampling distribution of our </a:t>
            </a:r>
            <a:r>
              <a:rPr lang="en-US" i="1"/>
              <a:t>F</a:t>
            </a:r>
            <a:r>
              <a:rPr lang="en-US"/>
              <a:t> stat</a:t>
            </a:r>
          </a:p>
          <a:p>
            <a:r>
              <a:rPr lang="en-US"/>
              <a:t> Not surprisingly, </a:t>
            </a:r>
            <a:r>
              <a:rPr lang="en-US" i="1"/>
              <a:t>F</a:t>
            </a:r>
            <a:r>
              <a:rPr lang="en-US"/>
              <a:t> ~ </a:t>
            </a:r>
            <a:r>
              <a:rPr lang="en-US" i="1"/>
              <a:t>F</a:t>
            </a:r>
            <a:r>
              <a:rPr lang="en-US" i="1" baseline="-25000"/>
              <a:t>q,n-k-1</a:t>
            </a:r>
            <a:r>
              <a:rPr lang="en-US"/>
              <a:t>, where </a:t>
            </a:r>
            <a:r>
              <a:rPr lang="en-US" i="1"/>
              <a:t>q</a:t>
            </a:r>
            <a:r>
              <a:rPr lang="en-US"/>
              <a:t> is referred to as the numerator degrees of freedom and </a:t>
            </a:r>
            <a:r>
              <a:rPr lang="en-US" i="1"/>
              <a:t>n – k –</a:t>
            </a:r>
            <a:r>
              <a:rPr lang="en-US"/>
              <a:t> 1 as the denominator degrees of freedom </a:t>
            </a:r>
            <a:endParaRPr lang="en-US" i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B613-DDE6-405B-AC9C-24989BA0CA8A}" type="slidenum">
              <a:rPr lang="en-US"/>
              <a:pPr/>
              <a:t>102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11E73-2232-44DB-A467-85CA340E647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3829941-FA54-407B-AD1A-5A385FF6B37A}" type="slidenum">
              <a:rPr lang="en-US"/>
              <a:pPr/>
              <a:t>103</a:t>
            </a:fld>
            <a:endParaRPr lang="en-US"/>
          </a:p>
        </p:txBody>
      </p:sp>
      <p:pic>
        <p:nvPicPr>
          <p:cNvPr id="1157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3721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969963" y="5278438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597275" y="5316538"/>
            <a:ext cx="3619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i="1">
                <a:solidFill>
                  <a:schemeClr val="tx1"/>
                </a:solidFill>
              </a:rPr>
              <a:t>c</a:t>
            </a:r>
            <a:endParaRPr lang="en-US" sz="3200" i="1" baseline="-25000">
              <a:solidFill>
                <a:schemeClr val="tx1"/>
              </a:solidFill>
            </a:endParaRP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4192588" y="4614863"/>
            <a:ext cx="469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385888" y="4633913"/>
            <a:ext cx="1482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(1 - a)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701675" y="1611313"/>
            <a:ext cx="863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f(</a:t>
            </a:r>
            <a:r>
              <a:rPr lang="en-US" sz="3200">
                <a:solidFill>
                  <a:schemeClr val="tx1"/>
                </a:solidFill>
              </a:rPr>
              <a:t>F</a:t>
            </a:r>
            <a:r>
              <a:rPr lang="en-US" sz="3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089650" y="5394325"/>
            <a:ext cx="434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/>
              <a:t>The </a:t>
            </a:r>
            <a:r>
              <a:rPr lang="en-US" i="1"/>
              <a:t>F</a:t>
            </a:r>
            <a:r>
              <a:rPr lang="en-US"/>
              <a:t> statistic (cont)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4708525" y="4210050"/>
            <a:ext cx="1087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reject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1736725" y="2457450"/>
            <a:ext cx="2147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fail to reject</a:t>
            </a:r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>
            <a:off x="5410200" y="4724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 flipH="1">
            <a:off x="2362200" y="3048000"/>
            <a:ext cx="228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181600" y="1752600"/>
            <a:ext cx="3511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Reject H</a:t>
            </a:r>
            <a:r>
              <a:rPr lang="en-US" sz="3600" baseline="-25000"/>
              <a:t>0</a:t>
            </a:r>
            <a:r>
              <a:rPr lang="en-US" sz="3600"/>
              <a:t> at </a:t>
            </a:r>
            <a:r>
              <a:rPr lang="en-US" sz="3600">
                <a:latin typeface="Symbol" pitchFamily="18" charset="2"/>
              </a:rPr>
              <a:t>a</a:t>
            </a:r>
          </a:p>
          <a:p>
            <a:pPr>
              <a:buFont typeface="Symbol" pitchFamily="18" charset="2"/>
              <a:buNone/>
            </a:pPr>
            <a:r>
              <a:rPr lang="en-US" sz="3600"/>
              <a:t> significance level</a:t>
            </a:r>
          </a:p>
          <a:p>
            <a:pPr>
              <a:buFont typeface="Symbol" pitchFamily="18" charset="2"/>
              <a:buNone/>
            </a:pPr>
            <a:r>
              <a:rPr lang="en-US" sz="3600"/>
              <a:t> if </a:t>
            </a:r>
            <a:r>
              <a:rPr lang="en-US" sz="3600" i="1"/>
              <a:t>F</a:t>
            </a:r>
            <a:r>
              <a:rPr lang="en-US" sz="3600"/>
              <a:t> &gt; </a:t>
            </a:r>
            <a:r>
              <a:rPr lang="en-US" sz="3600" i="1"/>
              <a:t>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8CCBF-BC0D-4A3B-A7F4-BDAC587C944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form of the </a:t>
            </a:r>
            <a:r>
              <a:rPr lang="en-US" i="1"/>
              <a:t>F</a:t>
            </a:r>
            <a:r>
              <a:rPr lang="en-US"/>
              <a:t> statistic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 Because the SSR’s may be large and unwieldy, an alternative form of the formula is useful</a:t>
            </a:r>
          </a:p>
          <a:p>
            <a:r>
              <a:rPr lang="en-US" sz="2800"/>
              <a:t> We use the fact that SSR = SST(1 – R</a:t>
            </a:r>
            <a:r>
              <a:rPr lang="en-US" sz="2800" baseline="30000"/>
              <a:t>2</a:t>
            </a:r>
            <a:r>
              <a:rPr lang="en-US" sz="2800"/>
              <a:t>) for any regression, so can substitute in for SSR</a:t>
            </a:r>
            <a:r>
              <a:rPr lang="en-US" sz="2800" baseline="-25000"/>
              <a:t>u</a:t>
            </a:r>
            <a:r>
              <a:rPr lang="en-US" sz="2800"/>
              <a:t> and SSR</a:t>
            </a:r>
            <a:r>
              <a:rPr lang="en-US" sz="2800" baseline="-25000"/>
              <a:t>ur</a:t>
            </a:r>
          </a:p>
        </p:txBody>
      </p:sp>
      <p:graphicFrame>
        <p:nvGraphicFramePr>
          <p:cNvPr id="1167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3962400"/>
          <a:ext cx="777081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3" imgW="2273040" imgH="660240" progId="Equation.3">
                  <p:embed/>
                </p:oleObj>
              </mc:Choice>
              <mc:Fallback>
                <p:oleObj name="Equation" r:id="rId3" imgW="2273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7770813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6537-BA33-45FE-BA6F-E330CA40443C}" type="slidenum">
              <a:rPr lang="en-US"/>
              <a:pPr/>
              <a:t>104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9139-3060-49A7-B0EF-1144D4E7944D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Significance</a:t>
            </a:r>
          </a:p>
        </p:txBody>
      </p:sp>
      <p:sp>
        <p:nvSpPr>
          <p:cNvPr id="117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A special case of exclusion restrictions is to test H</a:t>
            </a:r>
            <a:r>
              <a:rPr lang="en-US" sz="2800" baseline="-25000" dirty="0"/>
              <a:t>0</a:t>
            </a:r>
            <a:r>
              <a:rPr lang="en-US" sz="2800" dirty="0"/>
              <a:t>: </a:t>
            </a:r>
            <a:r>
              <a:rPr lang="en-US" sz="2800" i="1" dirty="0">
                <a:latin typeface="Symbol" pitchFamily="18" charset="2"/>
              </a:rPr>
              <a:t>b</a:t>
            </a:r>
            <a:r>
              <a:rPr lang="en-US" sz="2800" baseline="-25000" dirty="0"/>
              <a:t>1</a:t>
            </a:r>
            <a:r>
              <a:rPr lang="en-US" sz="2800" dirty="0"/>
              <a:t> =  </a:t>
            </a:r>
            <a:r>
              <a:rPr lang="en-US" sz="2800" i="1" dirty="0">
                <a:latin typeface="Symbol" pitchFamily="18" charset="2"/>
              </a:rPr>
              <a:t>b</a:t>
            </a:r>
            <a:r>
              <a:rPr lang="en-US" sz="2800" baseline="-25000" dirty="0"/>
              <a:t>2</a:t>
            </a:r>
            <a:r>
              <a:rPr lang="en-US" sz="2800" dirty="0"/>
              <a:t> =…=  </a:t>
            </a:r>
            <a:r>
              <a:rPr lang="en-US" sz="2800" i="1" dirty="0" err="1">
                <a:latin typeface="Symbol" pitchFamily="18" charset="2"/>
              </a:rPr>
              <a:t>b</a:t>
            </a:r>
            <a:r>
              <a:rPr lang="en-US" sz="2800" baseline="-25000" dirty="0" err="1"/>
              <a:t>k</a:t>
            </a:r>
            <a:r>
              <a:rPr lang="en-US" sz="2800" dirty="0"/>
              <a:t> = 0</a:t>
            </a:r>
          </a:p>
          <a:p>
            <a:r>
              <a:rPr lang="en-US" sz="2800" dirty="0"/>
              <a:t> Since the R</a:t>
            </a:r>
            <a:r>
              <a:rPr lang="en-US" sz="2800" baseline="30000" dirty="0"/>
              <a:t>2</a:t>
            </a:r>
            <a:r>
              <a:rPr lang="en-US" sz="2800" dirty="0"/>
              <a:t> from a model with only an intercept will be zero, the </a:t>
            </a:r>
            <a:r>
              <a:rPr lang="en-US" sz="2800" i="1" dirty="0"/>
              <a:t>F</a:t>
            </a:r>
            <a:r>
              <a:rPr lang="en-US" sz="2800" dirty="0"/>
              <a:t> statistic is simply</a:t>
            </a:r>
            <a:endParaRPr lang="en-US" sz="2800" baseline="-25000" dirty="0"/>
          </a:p>
        </p:txBody>
      </p:sp>
      <p:graphicFrame>
        <p:nvGraphicFramePr>
          <p:cNvPr id="11776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1142541"/>
              </p:ext>
            </p:extLst>
          </p:nvPr>
        </p:nvGraphicFramePr>
        <p:xfrm>
          <a:off x="3276600" y="4114800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Equation" r:id="rId3" imgW="1396800" imgH="457200" progId="Equation.3">
                  <p:embed/>
                </p:oleObj>
              </mc:Choice>
              <mc:Fallback>
                <p:oleObj name="Equation" r:id="rId3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32766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D3EC-155F-4E7C-9481-10D35B07E691}" type="slidenum">
              <a:rPr lang="en-US"/>
              <a:pPr/>
              <a:t>105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DB1-69EF-464E-B149-8023E99A700D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Linear Restrictions</a:t>
            </a: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basic form of the </a:t>
            </a:r>
            <a:r>
              <a:rPr lang="en-US" i="1" dirty="0"/>
              <a:t>F</a:t>
            </a:r>
            <a:r>
              <a:rPr lang="en-US" dirty="0"/>
              <a:t> statistic will work for any set of linear restrictions</a:t>
            </a:r>
          </a:p>
          <a:p>
            <a:r>
              <a:rPr lang="en-US" dirty="0"/>
              <a:t> First estimate the unrestricted model and then estimate the restricted model</a:t>
            </a:r>
          </a:p>
          <a:p>
            <a:r>
              <a:rPr lang="en-US" dirty="0"/>
              <a:t> In each case, make note of the SSR</a:t>
            </a:r>
          </a:p>
          <a:p>
            <a:r>
              <a:rPr lang="en-US" dirty="0"/>
              <a:t> Imposing the restrictions can be tricky – will likely have to redefine variables again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5B24BFD-5AFA-4099-892C-2D7A10BB8323}" type="slidenum">
              <a:rPr lang="en-US"/>
              <a:pPr/>
              <a:t>106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EDD02-32B1-42E9-B534-B151F608884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119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Use same voting model as before</a:t>
            </a:r>
          </a:p>
          <a:p>
            <a:pPr>
              <a:lnSpc>
                <a:spcPct val="90000"/>
              </a:lnSpc>
            </a:pPr>
            <a:r>
              <a:rPr lang="en-US" dirty="0"/>
              <a:t> Model is </a:t>
            </a:r>
            <a:r>
              <a:rPr lang="en-US" i="1" dirty="0" err="1"/>
              <a:t>voteA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1</a:t>
            </a:r>
            <a:r>
              <a:rPr lang="en-US" dirty="0"/>
              <a:t>log(</a:t>
            </a:r>
            <a:r>
              <a:rPr lang="en-US" i="1" dirty="0" err="1"/>
              <a:t>expendA</a:t>
            </a:r>
            <a:r>
              <a:rPr lang="en-US" dirty="0"/>
              <a:t>) +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2</a:t>
            </a:r>
            <a:r>
              <a:rPr lang="en-US" dirty="0"/>
              <a:t>log(</a:t>
            </a:r>
            <a:r>
              <a:rPr lang="en-US" i="1" dirty="0" err="1"/>
              <a:t>expendB</a:t>
            </a:r>
            <a:r>
              <a:rPr lang="en-US" dirty="0"/>
              <a:t>) +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3</a:t>
            </a:r>
            <a:r>
              <a:rPr lang="en-US" i="1" dirty="0"/>
              <a:t>prtystrA</a:t>
            </a:r>
            <a:r>
              <a:rPr lang="en-US" dirty="0"/>
              <a:t> + </a:t>
            </a:r>
            <a:r>
              <a:rPr lang="en-US" i="1" dirty="0"/>
              <a:t>u</a:t>
            </a:r>
          </a:p>
          <a:p>
            <a:pPr>
              <a:lnSpc>
                <a:spcPct val="90000"/>
              </a:lnSpc>
            </a:pPr>
            <a:r>
              <a:rPr lang="en-US" dirty="0"/>
              <a:t> now null is H</a:t>
            </a:r>
            <a:r>
              <a:rPr lang="en-US" baseline="-25000" dirty="0"/>
              <a:t>0</a:t>
            </a:r>
            <a:r>
              <a:rPr lang="en-US" dirty="0"/>
              <a:t>: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1</a:t>
            </a:r>
            <a:r>
              <a:rPr lang="en-US" dirty="0"/>
              <a:t> = 1,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>
                <a:latin typeface="Symbol" pitchFamily="18" charset="2"/>
              </a:rPr>
              <a:t>3</a:t>
            </a:r>
            <a:r>
              <a:rPr lang="en-US" dirty="0"/>
              <a:t> = 0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 Substituting in the restrictions:</a:t>
            </a:r>
            <a:r>
              <a:rPr lang="en-US" dirty="0"/>
              <a:t>  </a:t>
            </a:r>
            <a:r>
              <a:rPr lang="en-US" i="1" dirty="0" err="1"/>
              <a:t>voteA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 + log(</a:t>
            </a:r>
            <a:r>
              <a:rPr lang="en-US" i="1" dirty="0" err="1"/>
              <a:t>expendA</a:t>
            </a:r>
            <a:r>
              <a:rPr lang="en-US" dirty="0"/>
              <a:t>) +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2</a:t>
            </a:r>
            <a:r>
              <a:rPr lang="en-US" dirty="0"/>
              <a:t>log(</a:t>
            </a:r>
            <a:r>
              <a:rPr lang="en-US" i="1" dirty="0" err="1"/>
              <a:t>expendB</a:t>
            </a:r>
            <a:r>
              <a:rPr lang="en-US" dirty="0"/>
              <a:t>) + </a:t>
            </a:r>
            <a:r>
              <a:rPr lang="en-US" i="1" dirty="0"/>
              <a:t>u</a:t>
            </a:r>
            <a:r>
              <a:rPr lang="en-US" dirty="0"/>
              <a:t>, so</a:t>
            </a:r>
          </a:p>
          <a:p>
            <a:pPr>
              <a:lnSpc>
                <a:spcPct val="90000"/>
              </a:lnSpc>
            </a:pPr>
            <a:r>
              <a:rPr lang="en-US" dirty="0"/>
              <a:t> Use </a:t>
            </a:r>
            <a:r>
              <a:rPr lang="en-US" i="1" dirty="0" err="1"/>
              <a:t>voteA</a:t>
            </a:r>
            <a:r>
              <a:rPr lang="en-US" i="1" dirty="0"/>
              <a:t> - </a:t>
            </a:r>
            <a:r>
              <a:rPr lang="en-US" dirty="0"/>
              <a:t>log(</a:t>
            </a:r>
            <a:r>
              <a:rPr lang="en-US" i="1" dirty="0" err="1"/>
              <a:t>expendA</a:t>
            </a:r>
            <a:r>
              <a:rPr lang="en-US" dirty="0"/>
              <a:t>) =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baseline="-25000" dirty="0"/>
              <a:t>2</a:t>
            </a:r>
            <a:r>
              <a:rPr lang="en-US" dirty="0"/>
              <a:t>log(</a:t>
            </a:r>
            <a:r>
              <a:rPr lang="en-US" i="1" dirty="0" err="1"/>
              <a:t>expendB</a:t>
            </a:r>
            <a:r>
              <a:rPr lang="en-US" dirty="0"/>
              <a:t>) + </a:t>
            </a:r>
            <a:r>
              <a:rPr lang="en-US" i="1" dirty="0"/>
              <a:t>u</a:t>
            </a:r>
            <a:r>
              <a:rPr lang="en-US" dirty="0"/>
              <a:t> as restricted model</a:t>
            </a:r>
            <a:endParaRPr lang="en-US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0EFD08E-D273-4848-9B14-5F4DFF070856}" type="slidenum">
              <a:rPr lang="en-US"/>
              <a:pPr/>
              <a:t>107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63722-C9A3-4668-AE97-47BFB3EE82C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</a:t>
            </a:r>
            <a:r>
              <a:rPr lang="en-US"/>
              <a:t> Statistic Summary</a:t>
            </a:r>
          </a:p>
        </p:txBody>
      </p:sp>
      <p:sp>
        <p:nvSpPr>
          <p:cNvPr id="120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Just as with </a:t>
            </a:r>
            <a:r>
              <a:rPr lang="en-US" i="1" dirty="0"/>
              <a:t>t</a:t>
            </a:r>
            <a:r>
              <a:rPr lang="en-US" dirty="0"/>
              <a:t> statistics, p-values can be calculated by looking up the percentile in the appropriate </a:t>
            </a:r>
            <a:r>
              <a:rPr lang="en-US" i="1" dirty="0"/>
              <a:t>F</a:t>
            </a:r>
            <a:r>
              <a:rPr lang="en-US" dirty="0"/>
              <a:t> distribution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/>
              <a:t>Stata</a:t>
            </a:r>
            <a:r>
              <a:rPr lang="en-US" dirty="0"/>
              <a:t> will do this by entering: display </a:t>
            </a:r>
            <a:r>
              <a:rPr lang="en-US" b="1" dirty="0" err="1">
                <a:solidFill>
                  <a:srgbClr val="00B0F0"/>
                </a:solidFill>
              </a:rPr>
              <a:t>fprob</a:t>
            </a:r>
            <a:r>
              <a:rPr lang="en-US" b="1" dirty="0">
                <a:solidFill>
                  <a:srgbClr val="00B0F0"/>
                </a:solidFill>
              </a:rPr>
              <a:t>(</a:t>
            </a:r>
            <a:r>
              <a:rPr lang="en-US" b="1" i="1" dirty="0">
                <a:solidFill>
                  <a:srgbClr val="00B0F0"/>
                </a:solidFill>
              </a:rPr>
              <a:t>q, n – k –</a:t>
            </a:r>
            <a:r>
              <a:rPr lang="en-US" b="1" dirty="0">
                <a:solidFill>
                  <a:srgbClr val="00B0F0"/>
                </a:solidFill>
              </a:rPr>
              <a:t> 1, </a:t>
            </a:r>
            <a:r>
              <a:rPr lang="en-US" b="1" i="1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)</a:t>
            </a:r>
            <a:r>
              <a:rPr lang="en-US" dirty="0"/>
              <a:t>, where the appropriate values of </a:t>
            </a:r>
            <a:r>
              <a:rPr lang="en-US" i="1" dirty="0"/>
              <a:t>F, </a:t>
            </a:r>
            <a:r>
              <a:rPr lang="en-US" i="1" dirty="0" err="1"/>
              <a:t>q,</a:t>
            </a:r>
            <a:r>
              <a:rPr lang="en-US" dirty="0" err="1"/>
              <a:t>and</a:t>
            </a:r>
            <a:r>
              <a:rPr lang="en-US" i="1" dirty="0"/>
              <a:t> n – k –</a:t>
            </a:r>
            <a:r>
              <a:rPr lang="en-US" dirty="0"/>
              <a:t> 1 are used</a:t>
            </a:r>
          </a:p>
          <a:p>
            <a:pPr>
              <a:lnSpc>
                <a:spcPct val="90000"/>
              </a:lnSpc>
            </a:pPr>
            <a:r>
              <a:rPr lang="en-US" dirty="0"/>
              <a:t> If only one exclusion is being tested, then </a:t>
            </a:r>
            <a:r>
              <a:rPr lang="en-US" i="1" dirty="0"/>
              <a:t>F</a:t>
            </a:r>
            <a:r>
              <a:rPr lang="en-US" dirty="0"/>
              <a:t> = 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, and the </a:t>
            </a:r>
            <a:r>
              <a:rPr lang="en-US" i="1" dirty="0"/>
              <a:t>p</a:t>
            </a:r>
            <a:r>
              <a:rPr lang="en-US" dirty="0"/>
              <a:t>-values will be the same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68DFB95-2EB7-4B3A-9B87-07B716755288}" type="slidenum">
              <a:rPr lang="en-US"/>
              <a:pPr/>
              <a:t>108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61182-E3B9-4E8B-AB8A-C63BD0EEF07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VIOLATIONS OF THE CLASSICAL ASSUMPTIONS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endParaRPr lang="en-US" dirty="0"/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Many social research studies use a large number of predictors.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arise when the various predictors are highly and linearly related (highly collinear).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that, in a multiple regression, only the independent variation in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regressor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(an X) is used in estimating the coefficient of that 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presence of multicollinearity (an approximate linear relationship among some of the regressors) leads to estimation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48D3A-9FB2-4759-9A4F-D5687308AB4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665264"/>
          </a:xfrm>
        </p:spPr>
        <p:txBody>
          <a:bodyPr>
            <a:normAutofit fontScale="90000"/>
          </a:bodyPr>
          <a:lstStyle/>
          <a:p>
            <a:r>
              <a:rPr lang="en-US" dirty="0"/>
              <a:t>1. Specification of the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763692"/>
            <a:ext cx="8751204" cy="6043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Specification of the model is the most important and the most difficult stage of any econometric research. </a:t>
            </a:r>
            <a:endParaRPr lang="en-US" sz="2600" dirty="0" smtClean="0">
              <a:solidFill>
                <a:prstClr val="black"/>
              </a:solidFill>
              <a:latin typeface="Abyssinica SIL" panose="02000603020000020004" pitchFamily="2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Specifying the theoretical relationship of variables in </a:t>
            </a: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mathematical </a:t>
            </a: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form. It </a:t>
            </a: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involves the determination of : 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dependent and independent (explanatory) </a:t>
            </a: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variables of the model.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A priori </a:t>
            </a: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theoretical expectations about the size and sign of the parameters of the </a:t>
            </a: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function.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Abyssinica SIL" panose="02000603020000020004" pitchFamily="2" charset="0"/>
                <a:cs typeface="Times New Roman" panose="02020603050405020304" pitchFamily="18" charset="0"/>
              </a:rPr>
              <a:t>mathematical form of the model (number of equations, specific form of the equations,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3FCC6-78EB-45E8-8CCF-23777B01A39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Intuitively, when any two explanatory variables are changing in nearly the same way, it becomes extremely difficult to establish the influence of each regressor on the dependent variable separately. </a:t>
            </a:r>
          </a:p>
          <a:p>
            <a:pPr marL="0" indent="0" algn="just">
              <a:buNone/>
            </a:pPr>
            <a:r>
              <a:rPr lang="en-US" dirty="0"/>
              <a:t>Consider the consumption–income </a:t>
            </a:r>
            <a:r>
              <a:rPr lang="en-US" dirty="0" smtClean="0"/>
              <a:t>model:</a:t>
            </a:r>
            <a:endParaRPr lang="en-US" i="1" dirty="0"/>
          </a:p>
          <a:p>
            <a:pPr algn="just"/>
            <a:r>
              <a:rPr lang="en-US" sz="2800" i="1" dirty="0" err="1"/>
              <a:t>Consumption</a:t>
            </a:r>
            <a:r>
              <a:rPr lang="en-US" sz="2800" i="1" baseline="-25000" dirty="0" err="1"/>
              <a:t>i</a:t>
            </a:r>
            <a:r>
              <a:rPr lang="en-US" sz="2800" i="1" dirty="0"/>
              <a:t> = β</a:t>
            </a:r>
            <a:r>
              <a:rPr lang="en-US" sz="2800" i="1" baseline="-25000" dirty="0"/>
              <a:t>0</a:t>
            </a:r>
            <a:r>
              <a:rPr lang="en-US" sz="2800" i="1" dirty="0"/>
              <a:t> + β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en-US" sz="2800" i="1" dirty="0" err="1"/>
              <a:t>Income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β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i="1" dirty="0" err="1"/>
              <a:t>Wealth</a:t>
            </a:r>
            <a:r>
              <a:rPr lang="en-US" sz="2800" i="1" baseline="-25000" dirty="0" err="1"/>
              <a:t>i</a:t>
            </a:r>
            <a:r>
              <a:rPr lang="en-US" sz="2800" i="1" dirty="0"/>
              <a:t> + </a:t>
            </a:r>
            <a:r>
              <a:rPr lang="en-US" sz="2800" i="1" dirty="0" err="1" smtClean="0"/>
              <a:t>u</a:t>
            </a:r>
            <a:r>
              <a:rPr lang="en-US" sz="2800" i="1" baseline="-25000" dirty="0" err="1" smtClean="0"/>
              <a:t>i</a:t>
            </a:r>
            <a:endParaRPr lang="en-US" sz="2800" i="1" baseline="-25000" dirty="0" smtClean="0"/>
          </a:p>
          <a:p>
            <a:pPr algn="just"/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Wealthier people generally tend to have higher incomes. 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7DF1F-09EF-4473-AFCC-09E642A5077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A. The </a:t>
            </a:r>
            <a:r>
              <a:rPr lang="en-US" b="1" dirty="0"/>
              <a:t>case of perfect </a:t>
            </a:r>
            <a:r>
              <a:rPr lang="en-US" b="1" dirty="0" smtClean="0"/>
              <a:t>multicollinearity:</a:t>
            </a:r>
          </a:p>
          <a:p>
            <a:r>
              <a:rPr lang="en-US" dirty="0"/>
              <a:t>consider a three-variable regression model in  deviation </a:t>
            </a:r>
            <a:r>
              <a:rPr lang="en-US" dirty="0" smtClean="0"/>
              <a:t>form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12423"/>
              </p:ext>
            </p:extLst>
          </p:nvPr>
        </p:nvGraphicFramePr>
        <p:xfrm>
          <a:off x="3048000" y="3302000"/>
          <a:ext cx="2590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3" imgW="1358640" imgH="253800" progId="Equation.3">
                  <p:embed/>
                </p:oleObj>
              </mc:Choice>
              <mc:Fallback>
                <p:oleObj name="Equation" r:id="rId3" imgW="1358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3302000"/>
                        <a:ext cx="2590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BAE3F-8E74-4E40-8E44-289267CEEA3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k is non zero constant.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              where K is positive constant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is an indeterminate expression. It can also be shown that the expression for is indeterminate.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75591"/>
              </p:ext>
            </p:extLst>
          </p:nvPr>
        </p:nvGraphicFramePr>
        <p:xfrm>
          <a:off x="2286000" y="22860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286000"/>
                        <a:ext cx="1371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772400" cy="138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E7F84-7983-4076-B859-C6715A436E8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Recall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gives the rate of change in the average value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changes by a unit, holding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constant.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if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perfectly collinear, there is no way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be kept constant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changes, so does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the factor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What it means, then, is that there is no way of disentangling the separate influences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the given sample.</a:t>
            </a:r>
          </a:p>
          <a:p>
            <a:pPr algn="just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46973"/>
              </p:ext>
            </p:extLst>
          </p:nvPr>
        </p:nvGraphicFramePr>
        <p:xfrm>
          <a:off x="2133600" y="15240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Equation" r:id="rId3" imgW="190440" imgH="304560" progId="Equation.3">
                  <p:embed/>
                </p:oleObj>
              </mc:Choice>
              <mc:Fallback>
                <p:oleObj name="Equation" r:id="rId3" imgW="19044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524000"/>
                        <a:ext cx="381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F8C50-A6C5-46E7-A6C9-44C4FADBE05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9296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4E276-92D2-4E6E-BD47-9E4A086BF6D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b="1" dirty="0"/>
              <a:t>Therefore, in the case of perfect multicollinearity, the regression coefficients remain </a:t>
            </a:r>
            <a:r>
              <a:rPr lang="en-US" sz="2800" b="1" i="1" dirty="0"/>
              <a:t>indeterminate</a:t>
            </a:r>
            <a:r>
              <a:rPr lang="en-US" sz="2800" b="1" dirty="0"/>
              <a:t> and their standard errors are </a:t>
            </a:r>
            <a:r>
              <a:rPr lang="en-US" sz="2800" b="1" i="1" dirty="0"/>
              <a:t>infinite</a:t>
            </a:r>
            <a:r>
              <a:rPr lang="en-US" sz="2800" b="1" dirty="0" smtClean="0"/>
              <a:t>.</a:t>
            </a:r>
          </a:p>
          <a:p>
            <a:pPr lvl="0" algn="just"/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B. </a:t>
            </a:r>
            <a:r>
              <a:rPr lang="en-US" b="1" dirty="0"/>
              <a:t>High but imperfect multicollinearity</a:t>
            </a:r>
            <a:endParaRPr lang="en-US" dirty="0"/>
          </a:p>
          <a:p>
            <a:pPr algn="just"/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However, in the case of near or high multicollinearity, one is likely to encounter the following consequences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 Although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BLUE, the OLS estimators have large variances and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covariance,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making precise estimation difficult.</a:t>
            </a:r>
          </a:p>
          <a:p>
            <a:pPr algn="just"/>
            <a:endParaRPr lang="en-US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A8524-7FF8-457C-956E-6050677455C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97463"/>
              </p:ext>
            </p:extLst>
          </p:nvPr>
        </p:nvGraphicFramePr>
        <p:xfrm>
          <a:off x="2438400" y="1066800"/>
          <a:ext cx="2743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3" imgW="1460160" imgH="469800" progId="Equation.3">
                  <p:embed/>
                </p:oleObj>
              </mc:Choice>
              <mc:Fallback>
                <p:oleObj name="Equation" r:id="rId3" imgW="14601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066800"/>
                        <a:ext cx="2743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286000"/>
            <a:ext cx="8458200" cy="506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sz="3200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12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(which is the coefficient of correlation between X</a:t>
            </a:r>
            <a:r>
              <a:rPr lang="en-US" sz="3200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and X</a:t>
            </a:r>
            <a:r>
              <a:rPr lang="en-US" sz="3200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tends towards 1, that is, as </a:t>
            </a:r>
            <a:r>
              <a:rPr lang="en-US" sz="32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collinearity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increases, the variance of the estimator increases</a:t>
            </a:r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en-US" sz="32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Because of consequence (1), the confidence intervals tend to be much wider, leading to the acceptance of the “Zero null hypothesis” (i.e., the true population coefficient is zero).</a:t>
            </a:r>
            <a:endParaRPr lang="en-US" sz="32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261EB-2801-4709-B90F-F2A589DEB1D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consequence (1), the t-ratio of one or more coefficients tends to be statistically insignificant. </a:t>
            </a:r>
          </a:p>
          <a:p>
            <a:pPr marL="0" lvl="0" indent="0"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Although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t-ratio of one or more coefficients is statistically insignificant, R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overall measure of goodness of fit, can be very high.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OLS estimators and their standard errors can be sensitive to small changes in the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E8612-8290-4E93-A592-5C5C3C2F7BF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Detecting </a:t>
            </a:r>
            <a:r>
              <a:rPr lang="en-US" b="1" u="sng" dirty="0"/>
              <a:t>Multicollinearity:</a:t>
            </a:r>
            <a:endParaRPr lang="en-US" u="sng" dirty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classic case of multicollinearity occurs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R-square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 (&amp; significant), but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X's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commonly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for detecting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multicollinearity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VIF (Variance Inflation Factor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Tolerance(TOL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VIF shows how the variance of an estimator is inflated by the presence of multicollinearity.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681156"/>
              </p:ext>
            </p:extLst>
          </p:nvPr>
        </p:nvGraphicFramePr>
        <p:xfrm>
          <a:off x="1828800" y="5943600"/>
          <a:ext cx="2286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Equation" r:id="rId3" imgW="888840" imgH="431640" progId="Equation.3">
                  <p:embed/>
                </p:oleObj>
              </mc:Choice>
              <mc:Fallback>
                <p:oleObj name="Equation" r:id="rId3" imgW="888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943600"/>
                        <a:ext cx="2286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DB174-D47B-4602-99E4-666B4CC68F68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17585"/>
              </p:ext>
            </p:extLst>
          </p:nvPr>
        </p:nvGraphicFramePr>
        <p:xfrm>
          <a:off x="457200" y="1712913"/>
          <a:ext cx="82296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3" imgW="2260440" imgH="1180800" progId="Equation.3">
                  <p:embed/>
                </p:oleObj>
              </mc:Choice>
              <mc:Fallback>
                <p:oleObj name="Equation" r:id="rId3" imgW="2260440" imgH="118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12913"/>
                        <a:ext cx="8229600" cy="429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119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45604-5998-43A9-B3D6-F7ADAED2014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The most common errors of specification are: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Omissions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of some important variables from the function.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The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omissions of some equations (for example, in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simultaneous equations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model).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The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mistaken mathematical form of the functions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"/>
              </a:rPr>
              <a:t>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C5AE0-903D-435A-B154-EC47B956D46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Similarly, </a:t>
            </a:r>
            <a:r>
              <a:rPr lang="en-US" dirty="0">
                <a:solidFill>
                  <a:srgbClr val="FF0000"/>
                </a:solidFill>
              </a:rPr>
              <a:t>for 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-variable </a:t>
            </a:r>
            <a:r>
              <a:rPr lang="en-US" dirty="0"/>
              <a:t>model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65492"/>
              </p:ext>
            </p:extLst>
          </p:nvPr>
        </p:nvGraphicFramePr>
        <p:xfrm>
          <a:off x="609600" y="2362200"/>
          <a:ext cx="8534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8" name="Equation" r:id="rId3" imgW="4101840" imgH="711000" progId="Equation.3">
                  <p:embed/>
                </p:oleObj>
              </mc:Choice>
              <mc:Fallback>
                <p:oleObj name="Equation" r:id="rId3" imgW="410184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362200"/>
                        <a:ext cx="8534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72003"/>
              </p:ext>
            </p:extLst>
          </p:nvPr>
        </p:nvGraphicFramePr>
        <p:xfrm>
          <a:off x="1447800" y="38862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9" name="Equation" r:id="rId5" imgW="1396800" imgH="431640" progId="Equation.3">
                  <p:embed/>
                </p:oleObj>
              </mc:Choice>
              <mc:Fallback>
                <p:oleObj name="Equation" r:id="rId5" imgW="1396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886200"/>
                        <a:ext cx="3581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4724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As a rule of thumb</a:t>
            </a:r>
            <a:r>
              <a:rPr lang="en-US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the VIF of a variable exceeds </a:t>
            </a:r>
            <a:r>
              <a:rPr lang="en-US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10 that variable is said to be highly collinear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12589-1C39-4817-9930-C462133564E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MULTICOLLINEARITY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Remedial Measures</a:t>
            </a:r>
          </a:p>
          <a:p>
            <a:pPr algn="just"/>
            <a:r>
              <a:rPr lang="en-US" dirty="0" smtClean="0"/>
              <a:t>1.</a:t>
            </a:r>
            <a:r>
              <a:rPr lang="en-US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Drop a variable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 increase the sample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4486D-EF44-4E98-A276-C67EFEB734A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Heteroskedasticity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Var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= E{(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E(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)}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E(u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variance of each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the same for all values of the explanatory variable.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the above condition is not satisfied in any particular case, we say that the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’s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are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hetroscedastic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That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is,Var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16D1E-EF39-4771-9D74-ECCB0400251B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consequence of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Heteroscedasticity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the assumption of homoscedastic disturbance is not fulfilled we have the following consequences: 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Heteroskedasticity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does not destroy the unbiasedness and consistency properties of OLS estimators.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OLS estimates do not have the minimum variance property in the class of unbiased estimators. That is, they are not BLUE.</a:t>
            </a:r>
          </a:p>
          <a:p>
            <a:pPr marL="571500" lvl="0" indent="-571500" algn="just">
              <a:buFont typeface="+mj-lt"/>
              <a:buAutoNum type="romanU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presence of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heteroskedasticity,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variances of OLS estimators are not provided by the usual OLS formulas. But if we persist in using the usual OLS formulas, the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tests based on them can be highly misleading, resulting in erroneous 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07F18-86CD-47F5-A973-F82C8527951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Detecting the problem of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Heteroscedasticity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b="1" i="1" u="sng" dirty="0" smtClean="0"/>
              <a:t>A</a:t>
            </a:r>
            <a:r>
              <a:rPr lang="en-US" b="1" i="1" u="sng" dirty="0"/>
              <a:t>. Graphical Method</a:t>
            </a:r>
            <a:endParaRPr lang="en-US" u="sng" dirty="0"/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OLS and plot squared residuals versus fitted value of Y (Ŷ) or against each 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this approach examines whether the error term depicts some systematic pattern or not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graph may show some relationship (linear, quadratic, …), which provides clues as to the nature of the problem and a possible remedy.</a:t>
            </a:r>
          </a:p>
          <a:p>
            <a:pPr marL="0" indent="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stata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(after regression): </a:t>
            </a:r>
            <a:r>
              <a:rPr lang="en-US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rvfplot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78196-BB3E-4FDC-8EEE-319C32F689B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 smtClean="0"/>
              <a:t>B.</a:t>
            </a:r>
            <a:r>
              <a:rPr lang="en-US" b="1" u="sng" dirty="0" smtClean="0"/>
              <a:t> Formal methods</a:t>
            </a:r>
            <a:endParaRPr lang="en-US" u="sng" dirty="0" smtClean="0"/>
          </a:p>
          <a:p>
            <a:pPr marL="0" indent="0">
              <a:buNone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Park Test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Park formalizes the graphical method by suggesting that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some function of the explanatory variable 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functional form he suggests is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Var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vi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which could be written in logarithmic form as                 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=  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lnX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v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                   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where v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the stochastic disturbance form.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5F25A-4865-4027-A664-2C335C3CCBD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06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Since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generally not known, park suggests using  as a proxy and running the following regression:</a:t>
            </a: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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lnX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v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 	   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just">
              <a:buNone/>
            </a:pP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  <a:r>
              <a:rPr lang="en-US" baseline="-25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=    α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lnX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 v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                    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turns out to be statistically significant, it would suggest that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heteroscedasticity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present in the data.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it turns out to be insignificant, we may accept the assumption of homoscedasticity.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20248"/>
              </p:ext>
            </p:extLst>
          </p:nvPr>
        </p:nvGraphicFramePr>
        <p:xfrm>
          <a:off x="1828800" y="27432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" imgW="177480" imgH="241200" progId="Equation.3">
                  <p:embed/>
                </p:oleObj>
              </mc:Choice>
              <mc:Fallback>
                <p:oleObj name="Equation" r:id="rId3" imgW="177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743200"/>
                        <a:ext cx="457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459850"/>
              </p:ext>
            </p:extLst>
          </p:nvPr>
        </p:nvGraphicFramePr>
        <p:xfrm>
          <a:off x="1600200" y="17526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752600"/>
                        <a:ext cx="330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126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2B946-66D9-4716-97F2-883E6C1FAFD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In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the first stage we run the OLS regression disregarding the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heteroscedasticity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question. We obtain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 from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this regression, and then in the second stage we run the regression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 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ln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sym typeface="Symbol"/>
              </a:rPr>
              <a:t>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  <a:sym typeface="Symbol"/>
              </a:rPr>
              <a:t>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lnX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+ V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i</a:t>
            </a:r>
            <a:r>
              <a:rPr lang="en-US" baseline="-25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Times New Roman"/>
              </a:rPr>
              <a:t> finally, test the significance of Xi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/>
              <a:ea typeface="Times New Roman"/>
            </a:endParaRP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82578"/>
              </p:ext>
            </p:extLst>
          </p:nvPr>
        </p:nvGraphicFramePr>
        <p:xfrm>
          <a:off x="1752600" y="2895600"/>
          <a:ext cx="25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Equation" r:id="rId3" imgW="177480" imgH="241200" progId="Equation.3">
                  <p:embed/>
                </p:oleObj>
              </mc:Choice>
              <mc:Fallback>
                <p:oleObj name="Equation" r:id="rId3" imgW="177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95600"/>
                        <a:ext cx="254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93567"/>
              </p:ext>
            </p:extLst>
          </p:nvPr>
        </p:nvGraphicFramePr>
        <p:xfrm>
          <a:off x="6858000" y="35052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6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0" y="3505200"/>
                        <a:ext cx="381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EC545-C689-4A40-AB95-29B930CCD9A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Heteroskedasticity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Goldfeld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US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Quandt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Test </a:t>
            </a:r>
            <a:endParaRPr lang="en-US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popular method is applicable if one assumes that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heteroscedastic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variance,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sym typeface="Symbol"/>
              </a:rPr>
              <a:t></a:t>
            </a:r>
            <a:r>
              <a:rPr lang="en-US" baseline="-25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aseline="30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positively related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explanatory variables in the regression model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The test assumes normality and serially independent disturbance term, </a:t>
            </a:r>
            <a:r>
              <a:rPr lang="en-US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700D0-6D55-481C-9782-614BD0F2169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Heteroskedasticity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…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+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hypothesis to be tested is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H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’s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are homoscedastic</a:t>
            </a: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Ui’s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are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heteroscedastic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(with increasing variance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To test this, Goldfeld-Quandt perform the following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129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85DF2-602B-4E84-BB29-1E44239AC1BB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568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NewRoman"/>
              </a:rPr>
              <a:t>2.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Estimation of the model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280" y="684736"/>
            <a:ext cx="85711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technical stage which requires knowledge of the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various econometric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methods, their assumptions and the economic implications for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estimates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parameters. This stage includes the following activities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Gathering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for variables in the model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identification conditions of the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 (especially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simultaneous equations models).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problem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multicollinearity……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Choice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appropriate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method of estimation: such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as, OLS,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MLE,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Logit, and Probit.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E810F-9008-449E-AE1B-5DB57E7C498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Heteroskedasticity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algn="just"/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Step 1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 The observations are ordered according to the magnitude of the independent variable thought to be related to the variance of the disturbances.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Step2: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certain number of central observations (represented by c) are omitted, leaving two equal-sized groups of observations,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Step 3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We fit separate regression to each sub-sample, and we obtain the sum of squared residuals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D09EE5-79FC-42D7-BA2D-87BDEA28135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Step IV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: Compute the ratio of the two variances given by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If the two variances are the same (that is, if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they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homoscedasticc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the value of F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will tend to one.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Rule: reject H0 if the computed F is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greter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than F table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15025"/>
              </p:ext>
            </p:extLst>
          </p:nvPr>
        </p:nvGraphicFramePr>
        <p:xfrm>
          <a:off x="1676400" y="2743200"/>
          <a:ext cx="426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3" imgW="2260440" imgH="507960" progId="Equation.3">
                  <p:embed/>
                </p:oleObj>
              </mc:Choice>
              <mc:Fallback>
                <p:oleObj name="Equation" r:id="rId3" imgW="22604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743200"/>
                        <a:ext cx="42672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AB4F9-3111-4906-AA37-A42F3EAD1F8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i="1" u="sng" dirty="0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Example; Suppose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that we have data on consumption expenditure in relation to income for a cross section of 30 families.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Suppose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we postulate that consumption expenditure is linearly related to income but that </a:t>
            </a:r>
            <a:r>
              <a:rPr lang="en-US" sz="28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heteroscedasticity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is present in the data.  Suppose further that the middle 4 observations are dropped after the necessary reordering of the data.  Suppose we obtain the following result after we perform a separate regression based on the two 13 observations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endParaRPr lang="en-US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en-US" sz="28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critical F value for 11 numerator and 11 denominator </a:t>
            </a:r>
            <a:r>
              <a:rPr lang="en-US" sz="28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df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at the 5% level is 2.82.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669259"/>
              </p:ext>
            </p:extLst>
          </p:nvPr>
        </p:nvGraphicFramePr>
        <p:xfrm>
          <a:off x="2286000" y="4343400"/>
          <a:ext cx="304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3" imgW="1447560" imgH="609480" progId="Equation.3">
                  <p:embed/>
                </p:oleObj>
              </mc:Choice>
              <mc:Fallback>
                <p:oleObj name="Equation" r:id="rId3" imgW="144756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4343400"/>
                        <a:ext cx="3048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698AA-F36E-465E-9E9F-8DD10E5FE18B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Breusch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-Pagan(BP)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 the k-variable linear regression model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Y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……………………………….. (1)     </a:t>
            </a:r>
            <a:endParaRPr lang="en-US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Breusch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-Pagan test for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heteroscedasticity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is carried out as follows:</a:t>
            </a:r>
            <a:endParaRPr lang="en-US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Estimate equation (1) by OLS, and obtain the residual,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Run the auxiliary regression  and obtain the R-squared from this regression,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Form either the F statistic: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i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null hypothesis,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 distributed asymptotically as , that is, chi-square with degrees of freedom equal to number of regressors (excluding the intercept). If the p-value is sufficiently small, that is, below the chosen significance level, then we reject the null hypothesis of homoscedasticity.</a:t>
            </a:r>
            <a:endParaRPr lang="en-US" i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004109"/>
              </p:ext>
            </p:extLst>
          </p:nvPr>
        </p:nvGraphicFramePr>
        <p:xfrm>
          <a:off x="4114800" y="3505200"/>
          <a:ext cx="1593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2" name="Equation" r:id="rId3" imgW="1206360" imgH="457200" progId="Equation.3">
                  <p:embed/>
                </p:oleObj>
              </mc:Choice>
              <mc:Fallback>
                <p:oleObj name="Equation" r:id="rId3" imgW="12063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505200"/>
                        <a:ext cx="15938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55447"/>
              </p:ext>
            </p:extLst>
          </p:nvPr>
        </p:nvGraphicFramePr>
        <p:xfrm>
          <a:off x="2071688" y="3886200"/>
          <a:ext cx="11906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Equation" r:id="rId5" imgW="609480" imgH="253800" progId="Equation.3">
                  <p:embed/>
                </p:oleObj>
              </mc:Choice>
              <mc:Fallback>
                <p:oleObj name="Equation" r:id="rId5" imgW="6094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1688" y="3886200"/>
                        <a:ext cx="11906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161CB-DB2B-448B-9F1A-6D073C7DB50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The White Test</a:t>
            </a:r>
            <a:r>
              <a:rPr lang="en-US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839200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D11E5-7122-4118-8B71-AD62FEA2A7D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i="1" u="sng"/>
              <a:t>Heteroskedasticity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i="1" u="sng" dirty="0" smtClean="0"/>
              <a:t>Solutions </a:t>
            </a:r>
            <a:r>
              <a:rPr lang="en-US" b="1" i="1" u="sng" dirty="0"/>
              <a:t>to (or Estimation with) Heteroskedasticity</a:t>
            </a:r>
            <a:endParaRPr lang="en-US" u="sng" dirty="0"/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heteroskedasticity is detected, first check for some other specification error in the model (omitted variables, wrong functional form, …).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persists even after correcting for other specification errors, use one of the following:</a:t>
            </a: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1.Use better method of estimation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WLS);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2.Stick to OLS but use robust (heteroskedasticity consistent) standard errors. 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stata: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regY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X1…XK, robust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OK even with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homoskedastic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errors.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97ACD-6BA3-44EE-B7BC-E98273482E7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54072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Evaluation of the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estimates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72" y="527648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 econometricians evaluates whether the estimates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parameters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theoretically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 and statistically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satisfactory i.e. determine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of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results.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criteria that helps to evaluate the estimation results: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priori criteria: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evaluates the size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sign of the parameters of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relationships.</a:t>
            </a:r>
          </a:p>
          <a:p>
            <a:pPr marL="400050" indent="-4000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(first-order tests):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uses correlation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test, standard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test, t-test, F-test, and R2-test are some of the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statistical tests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Econometric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(second-order tests):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aims at the detection of the violation or validity of the assumptions of the various econometric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techniques. It helps to establish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the estimates have the desirable properties of unbiasedness, consistency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22EA6-8E59-43A4-BBDB-3C0694C67B8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64096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4. Evaluation </a:t>
            </a:r>
            <a:r>
              <a:rPr lang="en-US" sz="3400" dirty="0">
                <a:solidFill>
                  <a:srgbClr val="FF0000"/>
                </a:solidFill>
              </a:rPr>
              <a:t>of the forecasting power of the </a:t>
            </a:r>
            <a:r>
              <a:rPr lang="en-US" sz="3400" dirty="0" smtClean="0">
                <a:solidFill>
                  <a:srgbClr val="FF0000"/>
                </a:solidFill>
              </a:rPr>
              <a:t>model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210" y="899401"/>
            <a:ext cx="85329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Forecasting 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is one of the aims of econometric research</a:t>
            </a: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 At this 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stage involves the investigation of the stability of the estimates and their sensitivity to changes in the size of the sample. </a:t>
            </a:r>
            <a:endParaRPr lang="en-US" sz="3200" dirty="0" smtClean="0">
              <a:solidFill>
                <a:prstClr val="black"/>
              </a:solidFill>
              <a:latin typeface="TimesNewRoman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Consequently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, we must establish whether the estimated function performs adequately outside the sample of data. i.e. we must test an extra sample performance the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3A753-4CAE-4160-957A-3F03C951FB7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0112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Desirable properties of an econometric model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3401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‘goodness’ of an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econometric model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judged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desirable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properties:</a:t>
            </a:r>
            <a:endParaRPr lang="en-US" sz="3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plausibility.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be compatible with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postulates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economic theory. </a:t>
            </a:r>
            <a:endParaRPr lang="en-US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Explanatory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ability.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be able to explain the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of the actual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world. </a:t>
            </a:r>
            <a:endParaRPr lang="en-US" sz="3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estimates of the parameters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estimates should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possible possess the desirable properties of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unbiasedness, consistency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A1CEA-EDA9-41FB-A52F-F4E6F05F681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784128"/>
          </a:xfrm>
        </p:spPr>
        <p:txBody>
          <a:bodyPr>
            <a:normAutofit/>
          </a:bodyPr>
          <a:lstStyle/>
          <a:p>
            <a:r>
              <a:rPr lang="en-US" dirty="0" smtClean="0"/>
              <a:t>Cont.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278" y="908720"/>
            <a:ext cx="86902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Forecasting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ability. 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produce satisfactory predictions of future values of he dependent (endogenous) variables.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Simplicity</a:t>
            </a:r>
            <a:r>
              <a:rPr lang="en-US" sz="3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should represent the economic relationships with maximum simplicity. The fewer the equations and the simpler their mathematical form, the better the model is considered, ceteris paribus.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2F8B6-5285-4A88-AE4E-F35CCC9BD30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6" y="188640"/>
            <a:ext cx="8170676" cy="57606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NewRoman"/>
              </a:rPr>
              <a:t>Goals </a:t>
            </a:r>
            <a:r>
              <a:rPr lang="en-US" sz="4000" b="1" dirty="0">
                <a:latin typeface="TimesNewRoman"/>
              </a:rPr>
              <a:t>of </a:t>
            </a:r>
            <a:r>
              <a:rPr lang="en-US" sz="4000" b="1" dirty="0" smtClean="0">
                <a:latin typeface="TimesNewRoman"/>
              </a:rPr>
              <a:t>Econometrics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764704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Three </a:t>
            </a:r>
            <a:r>
              <a:rPr lang="en-US" sz="3600" dirty="0">
                <a:solidFill>
                  <a:prstClr val="black"/>
                </a:solidFill>
                <a:latin typeface="TimesNewRoman"/>
              </a:rPr>
              <a:t>main goals of Econometrics are identified: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TimesNewRoman"/>
              </a:rPr>
              <a:t>Analysis 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i.e. testing economic theory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  <a:latin typeface="TimesNewRoman"/>
              </a:rPr>
              <a:t>Policy making 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i.e. Obtaining numerical estimates of the coefficients of economic relationships for policy simulations.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  <a:latin typeface="TimesNewRoman"/>
              </a:rPr>
              <a:t>Forecasting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 i.e. using the numerical estimates of the coefficients in order to forecast the future values of economic magnitudes.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0E3D-DE2E-4E31-BEF5-D774FD8910F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7733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1.4</a:t>
            </a:r>
            <a:r>
              <a:rPr lang="en-US" b="1" dirty="0"/>
              <a:t>. </a:t>
            </a:r>
            <a:r>
              <a:rPr lang="en-US" dirty="0"/>
              <a:t>The Sources, Types and Nature of Data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031829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The success of any econometric </a:t>
            </a:r>
            <a:r>
              <a:rPr lang="en-US" sz="3800" dirty="0" smtClean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analysis ultimately </a:t>
            </a:r>
            <a:r>
              <a:rPr lang="en-US" sz="3800" dirty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depends on the availability of the appropriate </a:t>
            </a:r>
            <a:r>
              <a:rPr lang="en-US" sz="3800" dirty="0" smtClean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data.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2060"/>
                </a:solidFill>
                <a:latin typeface="Rockwell Condensed"/>
                <a:ea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2060"/>
                </a:solidFill>
                <a:latin typeface="Rockwell Condensed"/>
                <a:ea typeface="Times New Roman" panose="02020603050405020304" pitchFamily="18" charset="0"/>
              </a:rPr>
              <a:t>1.4.1. Types of Data 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are three types of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  <a:endParaRPr lang="en-US" sz="3800" b="1" dirty="0" smtClean="0">
              <a:solidFill>
                <a:srgbClr val="002060"/>
              </a:solidFill>
              <a:latin typeface="Rockwell Condensed"/>
              <a:ea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800" dirty="0" smtClean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1. </a:t>
            </a:r>
            <a:r>
              <a:rPr lang="en-US" sz="3800" b="1" dirty="0" smtClean="0">
                <a:solidFill>
                  <a:srgbClr val="0070C0"/>
                </a:solidFill>
                <a:latin typeface="Rockwell Condensed"/>
                <a:ea typeface="Times New Roman" panose="02020603050405020304" pitchFamily="18" charset="0"/>
              </a:rPr>
              <a:t>Cross-section </a:t>
            </a:r>
            <a:r>
              <a:rPr lang="en-US" sz="3800" b="1" dirty="0">
                <a:solidFill>
                  <a:srgbClr val="0070C0"/>
                </a:solidFill>
                <a:latin typeface="Rockwell Condensed"/>
                <a:ea typeface="Times New Roman" panose="02020603050405020304" pitchFamily="18" charset="0"/>
              </a:rPr>
              <a:t>data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Values of one or more variables are collected for several sample units/economic entities </a:t>
            </a:r>
            <a:r>
              <a:rPr lang="en-US" sz="3600" dirty="0">
                <a:solidFill>
                  <a:srgbClr val="FF0000"/>
                </a:solidFill>
                <a:latin typeface="Rockwell Condensed"/>
                <a:ea typeface="Times New Roman" panose="02020603050405020304" pitchFamily="18" charset="0"/>
              </a:rPr>
              <a:t>at the same point in time.</a:t>
            </a:r>
            <a:r>
              <a:rPr lang="en-US" sz="3600" dirty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 Hence, it is a snapshot at a point in </a:t>
            </a:r>
            <a:r>
              <a:rPr lang="en-US" sz="3600" dirty="0" smtClean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time. Example</a:t>
            </a:r>
            <a:r>
              <a:rPr lang="en-US" sz="3600" dirty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: Household survey data for </a:t>
            </a:r>
            <a:r>
              <a:rPr lang="en-US" sz="3600" dirty="0" smtClean="0">
                <a:solidFill>
                  <a:prstClr val="black"/>
                </a:solidFill>
                <a:latin typeface="Rockwell Condensed"/>
                <a:ea typeface="Times New Roman" panose="02020603050405020304" pitchFamily="18" charset="0"/>
              </a:rPr>
              <a:t>Ethiopia. </a:t>
            </a:r>
            <a:endParaRPr lang="en-US" sz="3600" dirty="0">
              <a:solidFill>
                <a:prstClr val="black"/>
              </a:solidFill>
              <a:latin typeface="Rockwell Condensed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8BDF9-29C5-4389-B0C0-2F40E5867A38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0" y="61206"/>
            <a:ext cx="8944145" cy="634082"/>
          </a:xfrm>
        </p:spPr>
        <p:txBody>
          <a:bodyPr>
            <a:normAutofit fontScale="90000"/>
          </a:bodyPr>
          <a:lstStyle/>
          <a:p>
            <a:pPr lvl="1"/>
            <a:r>
              <a:rPr lang="en-US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Definition 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Scope of Econometrics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6464" y="669223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economic theories </a:t>
            </a: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learn in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various economics courses suggest many relationships among economic </a:t>
            </a: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variables. For instance the relationship between: </a:t>
            </a:r>
          </a:p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Quantity demand and price</a:t>
            </a:r>
          </a:p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Consumption and income</a:t>
            </a:r>
          </a:p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Investment and rate of interest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57300" lvl="2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inflation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econometricians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different ways of wordings to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define econometrics. But, the concept are the same: ‘metrics’ means “measurement”. Hence,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Econometrics deals with the measurement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economic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1DE5B-364E-4897-A445-DB49B58DBA4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96" y="692696"/>
            <a:ext cx="8451761" cy="58326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000" b="1" dirty="0" smtClean="0"/>
              <a:t>2</a:t>
            </a:r>
            <a:r>
              <a:rPr lang="en-US" sz="3000" b="1" dirty="0"/>
              <a:t>. </a:t>
            </a:r>
            <a:r>
              <a:rPr lang="en-US" sz="3000" b="1" dirty="0">
                <a:solidFill>
                  <a:srgbClr val="002060"/>
                </a:solidFill>
              </a:rPr>
              <a:t>Time series data</a:t>
            </a:r>
          </a:p>
          <a:p>
            <a:pPr algn="just" fontAlgn="auto">
              <a:spcAft>
                <a:spcPts val="0"/>
              </a:spcAft>
            </a:pPr>
            <a:r>
              <a:rPr lang="en-US" sz="3000" b="1" dirty="0"/>
              <a:t>Observe the values of one or more variables over time e.g. GDP, money supply for several </a:t>
            </a:r>
            <a:r>
              <a:rPr lang="en-US" sz="3000" b="1" dirty="0" smtClean="0"/>
              <a:t>years. It </a:t>
            </a:r>
            <a:r>
              <a:rPr lang="en-US" sz="3000" b="1" dirty="0"/>
              <a:t>is like a </a:t>
            </a:r>
            <a:r>
              <a:rPr lang="en-US" sz="3000" b="1" dirty="0" smtClean="0"/>
              <a:t>movie.</a:t>
            </a:r>
          </a:p>
          <a:p>
            <a:pPr algn="just">
              <a:buNone/>
            </a:pPr>
            <a:r>
              <a:rPr lang="en-US" sz="3000" b="1" dirty="0" smtClean="0"/>
              <a:t>3. </a:t>
            </a:r>
            <a:r>
              <a:rPr lang="en-US" sz="3000" b="1" dirty="0">
                <a:solidFill>
                  <a:srgbClr val="0070C0"/>
                </a:solidFill>
              </a:rPr>
              <a:t>Panel data (cross-section and time series)</a:t>
            </a:r>
          </a:p>
          <a:p>
            <a:pPr algn="just"/>
            <a:r>
              <a:rPr lang="en-US" sz="3000" b="1" dirty="0"/>
              <a:t>Cross-section repeatedly sampled over time but where the same economic agent has been followed throughout the period of the sample.</a:t>
            </a:r>
          </a:p>
          <a:p>
            <a:pPr algn="just"/>
            <a:r>
              <a:rPr lang="en-US" sz="3000" b="1" dirty="0"/>
              <a:t>Example : Average growth rates for east African countries from 2000-2005. or household survey data for several years. </a:t>
            </a:r>
          </a:p>
          <a:p>
            <a:pPr marL="0" indent="0" algn="just" fontAlgn="auto">
              <a:spcAft>
                <a:spcPts val="0"/>
              </a:spcAft>
              <a:buNone/>
            </a:pPr>
            <a:endParaRPr lang="en-US" sz="3000" b="1" dirty="0" smtClean="0"/>
          </a:p>
          <a:p>
            <a:pPr algn="just" fontAlgn="auto">
              <a:spcAft>
                <a:spcPts val="0"/>
              </a:spcAft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 Black" pitchFamily="34" charset="0"/>
              </a:rPr>
              <a:t>Cont.…. </a:t>
            </a:r>
            <a:endParaRPr lang="en-US" sz="36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AE28E-A262-4F21-979C-B358292FF9F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6693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3600" b="1" dirty="0">
                <a:solidFill>
                  <a:srgbClr val="0070C0"/>
                </a:solidFill>
              </a:rPr>
              <a:t>Data may be qualitative or quantitative</a:t>
            </a:r>
          </a:p>
          <a:p>
            <a:pPr marL="182880" indent="-182880" algn="just" fontAlgn="base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Qualitative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data are sometimes called dummy variables or categorical variable. These are variables that cannot be quantified. </a:t>
            </a:r>
          </a:p>
          <a:p>
            <a:pPr marL="182880" indent="-182880" algn="just" fontAlgn="base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en-US" sz="3600" dirty="0">
                <a:solidFill>
                  <a:srgbClr val="9B2D1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Example: male or female, married or unmarried, religion, </a:t>
            </a:r>
            <a:r>
              <a:rPr lang="en-US" sz="3600" dirty="0" err="1">
                <a:solidFill>
                  <a:srgbClr val="9B2D1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etc</a:t>
            </a:r>
            <a:endParaRPr lang="en-US" sz="3600" dirty="0">
              <a:solidFill>
                <a:srgbClr val="9B2D1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880" indent="-182880" algn="just" fontAlgn="base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Quantitative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data are data that can be quantified</a:t>
            </a:r>
          </a:p>
          <a:p>
            <a:pPr marL="182880" indent="-182880" algn="just" fontAlgn="base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en-US" sz="3600" dirty="0">
                <a:solidFill>
                  <a:srgbClr val="9B2D1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Example: income, prices, money etc.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CA9A9-0328-499C-82C1-AA8A82D02D0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78412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1.4.2 </a:t>
            </a:r>
            <a:r>
              <a:rPr lang="en-US" sz="4800" dirty="0"/>
              <a:t>The Sources of </a:t>
            </a:r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002060"/>
                </a:solidFill>
                <a:latin typeface="Rockwell Condensed"/>
              </a:rPr>
              <a:t>A </a:t>
            </a:r>
            <a:r>
              <a:rPr lang="en-US" sz="3800" dirty="0">
                <a:solidFill>
                  <a:srgbClr val="002060"/>
                </a:solidFill>
                <a:latin typeface="Rockwell Condensed"/>
              </a:rPr>
              <a:t>governmental agency, an international agency, a private organization or an individual may collect the data used in empirical analysis. 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  <a:latin typeface="Rockwell Condensed"/>
              </a:rPr>
              <a:t>Example. Governmental in Ethiopia: - MEDAC, MOF, CSA, NBE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7030A0"/>
                </a:solidFill>
                <a:latin typeface="Rockwell Condensed"/>
              </a:rPr>
              <a:t>International </a:t>
            </a:r>
            <a:r>
              <a:rPr lang="en-US" sz="3800" dirty="0">
                <a:solidFill>
                  <a:srgbClr val="7030A0"/>
                </a:solidFill>
                <a:latin typeface="Rockwell Condensed"/>
              </a:rPr>
              <a:t>agencies: - International Monetary Fund (IMF), World Bank (WB)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prstClr val="black"/>
                </a:solidFill>
                <a:latin typeface="Rockwell Condensed"/>
              </a:rPr>
              <a:t>The </a:t>
            </a:r>
            <a:r>
              <a:rPr lang="en-US" sz="3800" dirty="0">
                <a:solidFill>
                  <a:prstClr val="black"/>
                </a:solidFill>
                <a:latin typeface="Rockwell Condensed"/>
              </a:rPr>
              <a:t>individual (researcher) himself may collect data through interviews or using questionnaire.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A96D1-C44C-445B-971C-98C179228C0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Limitations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296" y="692696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600" b="1" dirty="0">
                <a:solidFill>
                  <a:prstClr val="black"/>
                </a:solidFill>
              </a:rPr>
              <a:t>Although there is plenty of data available for economic research, the quality of the data is often not that good. Reasons are: </a:t>
            </a:r>
          </a:p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>
                <a:solidFill>
                  <a:prstClr val="black"/>
                </a:solidFill>
              </a:rPr>
              <a:t>Since most social science data are not experimental in nature, there is the possibility of observational errors.</a:t>
            </a:r>
          </a:p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>
                <a:solidFill>
                  <a:prstClr val="black"/>
                </a:solidFill>
              </a:rPr>
              <a:t>Errors of measurement arising from approximations and round offs. </a:t>
            </a:r>
          </a:p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>
                <a:solidFill>
                  <a:prstClr val="black"/>
                </a:solidFill>
              </a:rPr>
              <a:t>In questionnaire type surveys, there is the problem of </a:t>
            </a:r>
            <a:r>
              <a:rPr lang="en-US" sz="2600" b="1" dirty="0" smtClean="0">
                <a:solidFill>
                  <a:prstClr val="black"/>
                </a:solidFill>
              </a:rPr>
              <a:t>non-response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12BA3-8A34-4D2D-8E7A-70F64651418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96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3284" y="1340768"/>
            <a:ext cx="842493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Respondents 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not answer all the questions correctly</a:t>
            </a:r>
          </a:p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Sampling methods used in obtaining data</a:t>
            </a:r>
          </a:p>
          <a:p>
            <a:pPr marL="742950" lvl="1" indent="-285750" algn="just" fontAlgn="base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Economic data is generally available at a highly aggregate level. For example most macro data like GNP, </a:t>
            </a:r>
            <a:r>
              <a:rPr lang="en-US" sz="2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unemp’t</a:t>
            </a:r>
            <a:r>
              <a:rPr lang="en-US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available for the economy as a whole.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A5C75-EE7B-4783-87F8-05DA50088D4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92" y="188640"/>
            <a:ext cx="7772400" cy="496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14" y="684736"/>
            <a:ext cx="885698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50000"/>
              </a:lnSpc>
              <a:tabLst>
                <a:tab pos="304800" algn="l"/>
              </a:tabLst>
            </a:pP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confidentiality, certain data can be published only in highly aggregate form For example, data on individual tax, production, employment </a:t>
            </a:r>
            <a:r>
              <a:rPr lang="en-US" sz="2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firm level are usually available in aggregate form.</a:t>
            </a:r>
          </a:p>
          <a:p>
            <a:pPr algn="just" fontAlgn="base"/>
            <a:r>
              <a:rPr lang="en-US" sz="2600" dirty="0">
                <a:solidFill>
                  <a:prstClr val="black"/>
                </a:solidFill>
                <a:latin typeface="Arial Black" pitchFamily="34" charset="0"/>
              </a:rPr>
              <a:t> </a:t>
            </a:r>
          </a:p>
          <a:p>
            <a:pPr algn="just" fontAlgn="base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all these and many other problems, the researcher should always keep in mind that the results of research are only as good as the quality of the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DED62-475A-4B04-94F6-CCFBC0A2907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linear regression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Regression analysis </a:t>
            </a:r>
            <a:r>
              <a:rPr lang="en-US" dirty="0"/>
              <a:t>is used to:</a:t>
            </a:r>
          </a:p>
          <a:p>
            <a:pPr algn="just"/>
            <a:r>
              <a:rPr lang="en-US" dirty="0"/>
              <a:t> Predict the </a:t>
            </a:r>
            <a:r>
              <a:rPr lang="en-US" dirty="0" smtClean="0"/>
              <a:t>mean value </a:t>
            </a:r>
            <a:r>
              <a:rPr lang="en-US" dirty="0"/>
              <a:t>of a dependent variable based </a:t>
            </a:r>
            <a:r>
              <a:rPr lang="en-US" dirty="0" smtClean="0"/>
              <a:t>on the </a:t>
            </a:r>
            <a:r>
              <a:rPr lang="en-US" dirty="0"/>
              <a:t>value of </a:t>
            </a:r>
            <a:r>
              <a:rPr lang="en-US" dirty="0">
                <a:solidFill>
                  <a:srgbClr val="FF0000"/>
                </a:solidFill>
              </a:rPr>
              <a:t>at least one </a:t>
            </a:r>
            <a:r>
              <a:rPr lang="en-US" dirty="0"/>
              <a:t>independent </a:t>
            </a:r>
            <a:r>
              <a:rPr lang="en-US" dirty="0" smtClean="0"/>
              <a:t>variable.</a:t>
            </a:r>
            <a:endParaRPr lang="en-US" dirty="0"/>
          </a:p>
          <a:p>
            <a:pPr algn="just"/>
            <a:r>
              <a:rPr lang="en-US" dirty="0"/>
              <a:t> Explain the impact of changes in an </a:t>
            </a:r>
            <a:r>
              <a:rPr lang="en-US" dirty="0" smtClean="0"/>
              <a:t>independent variable </a:t>
            </a:r>
            <a:r>
              <a:rPr lang="en-US" dirty="0"/>
              <a:t>on the dependent </a:t>
            </a:r>
            <a:r>
              <a:rPr lang="en-US" dirty="0" smtClean="0"/>
              <a:t>variable.</a:t>
            </a: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Dependent variable</a:t>
            </a:r>
            <a:r>
              <a:rPr lang="en-US" dirty="0"/>
              <a:t>: the variable we wish </a:t>
            </a:r>
            <a:r>
              <a:rPr lang="en-US" dirty="0" smtClean="0"/>
              <a:t>to explain</a:t>
            </a: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Independent variable</a:t>
            </a:r>
            <a:r>
              <a:rPr lang="en-US" dirty="0"/>
              <a:t>: the variable used </a:t>
            </a:r>
            <a:r>
              <a:rPr lang="en-US" dirty="0" smtClean="0"/>
              <a:t>to explain </a:t>
            </a:r>
            <a:r>
              <a:rPr lang="en-US" dirty="0"/>
              <a:t>the dependent variable</a:t>
            </a:r>
            <a:endParaRPr lang="en-US" i="1" dirty="0" smtClean="0"/>
          </a:p>
          <a:p>
            <a:pPr marL="0" indent="0" algn="just">
              <a:buNone/>
            </a:pPr>
            <a:r>
              <a:rPr lang="en-US" i="1" dirty="0" smtClean="0"/>
              <a:t>                             y</a:t>
            </a:r>
            <a:r>
              <a:rPr lang="en-US" dirty="0" smtClean="0"/>
              <a:t> =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1560D-2668-4B0C-81A8-BB971B403D1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/>
              <a:t>Ordinary least squares estimation: assumptions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The </a:t>
                </a:r>
                <a:r>
                  <a:rPr lang="en-US" dirty="0"/>
                  <a:t>average value of </a:t>
                </a:r>
                <a:r>
                  <a:rPr lang="en-US" i="1" dirty="0"/>
                  <a:t>u</a:t>
                </a:r>
                <a:r>
                  <a:rPr lang="en-US" dirty="0"/>
                  <a:t>, the error term, in the population is 0.  That is</a:t>
                </a:r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E(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) </a:t>
                </a:r>
                <a:r>
                  <a:rPr lang="en-US" dirty="0"/>
                  <a:t>= </a:t>
                </a:r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 </a:t>
                </a:r>
                <a:r>
                  <a:rPr lang="en-US" dirty="0"/>
                  <a:t>which is necessary to ensure that on average </a:t>
                </a:r>
                <a:r>
                  <a:rPr lang="en-US" dirty="0" smtClean="0"/>
                  <a:t>we  are </a:t>
                </a:r>
                <a:r>
                  <a:rPr lang="en-US" dirty="0"/>
                  <a:t>always on the true line.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</a:t>
                </a:r>
                <a:r>
                  <a:rPr lang="en-US" dirty="0"/>
                  <a:t> </a:t>
                </a:r>
                <a:r>
                  <a:rPr lang="en-US" dirty="0" err="1"/>
                  <a:t>Homoskedasticity</a:t>
                </a:r>
                <a:r>
                  <a:rPr lang="en-US" dirty="0" smtClean="0"/>
                  <a:t>: constant error variance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3. </a:t>
                </a:r>
                <a:r>
                  <a:rPr lang="en-US" dirty="0"/>
                  <a:t>No autocorrelation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    E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ui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uj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cov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ui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uj</a:t>
                </a:r>
                <a:r>
                  <a:rPr lang="en-US" dirty="0" smtClean="0"/>
                  <a:t>) =0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830" r="-1704" b="-2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53B06-AA03-4C89-A222-7973F4BCFA2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Ordinary least squares estimation: assumptions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4.</a:t>
                </a:r>
                <a:r>
                  <a:rPr lang="en-US" dirty="0"/>
                  <a:t> No corr. with regressor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5. Normality 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(0,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43486"/>
              </p:ext>
            </p:extLst>
          </p:nvPr>
        </p:nvGraphicFramePr>
        <p:xfrm>
          <a:off x="2590800" y="26098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4" imgW="888840" imgH="228600" progId="Equation.3">
                  <p:embed/>
                </p:oleObj>
              </mc:Choice>
              <mc:Fallback>
                <p:oleObj name="Equation" r:id="rId4" imgW="888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2609850"/>
                        <a:ext cx="1981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A53B0-6915-45B2-8814-707BDAE54FFF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Matrix notation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      </m:t>
                      </m:r>
                      <m:r>
                        <a:rPr lang="en-US" b="1" i="1" smtClean="0">
                          <a:latin typeface="Cambria Math"/>
                        </a:rPr>
                        <m:t>𝒀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r>
                  <a:rPr lang="en-US" b="1" dirty="0" smtClean="0"/>
                  <a:t>ASSUMPTIONS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𝑬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𝐈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𝑬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𝒄𝒐𝒗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𝑪𝑶𝑽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𝜺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𝒋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∀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𝒋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𝑰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b="-2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A4823-1C69-4A3B-9228-BA04358AE3A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64" y="116632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Cont.….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76" y="620688"/>
            <a:ext cx="8397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Econometrics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considered as the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economics,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purpose of providing numerical values for the parameters of economic relationships and verifying economic theories. 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it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completely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each one of these three branches of science.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FFF06-5455-4FBA-A4C1-E1FA6DC02FA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To derive the </a:t>
            </a:r>
            <a:r>
              <a:rPr lang="en-US" sz="3600" dirty="0" err="1" smtClean="0"/>
              <a:t>MoM</a:t>
            </a:r>
            <a:r>
              <a:rPr lang="en-US" sz="3600" dirty="0" smtClean="0"/>
              <a:t> </a:t>
            </a:r>
            <a:r>
              <a:rPr lang="en-US" sz="3600" dirty="0"/>
              <a:t>estimates we need to realize that our main assumption of </a:t>
            </a:r>
            <a:endParaRPr lang="en-US" sz="3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E(</a:t>
            </a:r>
            <a:r>
              <a:rPr lang="en-US" sz="3600" i="1" dirty="0" err="1" smtClean="0"/>
              <a:t>u</a:t>
            </a:r>
            <a:r>
              <a:rPr lang="en-US" sz="3600" dirty="0" err="1" smtClean="0"/>
              <a:t>|</a:t>
            </a:r>
            <a:r>
              <a:rPr lang="en-US" sz="3600" i="1" dirty="0" err="1" smtClean="0"/>
              <a:t>x</a:t>
            </a:r>
            <a:r>
              <a:rPr lang="en-US" sz="3600" dirty="0"/>
              <a:t>) = E(</a:t>
            </a:r>
            <a:r>
              <a:rPr lang="en-US" sz="3600" i="1" dirty="0"/>
              <a:t>u</a:t>
            </a:r>
            <a:r>
              <a:rPr lang="en-US" sz="3600" dirty="0"/>
              <a:t>) = 0 </a:t>
            </a:r>
            <a:r>
              <a:rPr lang="en-US" sz="3600" dirty="0" smtClean="0"/>
              <a:t>………………….…..(1)</a:t>
            </a:r>
            <a:endParaRPr lang="en-US" sz="3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       </a:t>
            </a:r>
            <a:r>
              <a:rPr lang="en-US" sz="3600" dirty="0" err="1"/>
              <a:t>Cov</a:t>
            </a:r>
            <a:r>
              <a:rPr lang="en-US" sz="3600" dirty="0"/>
              <a:t>(</a:t>
            </a:r>
            <a:r>
              <a:rPr lang="en-US" sz="3600" i="1" dirty="0" err="1"/>
              <a:t>x,u</a:t>
            </a:r>
            <a:r>
              <a:rPr lang="en-US" sz="3600" dirty="0"/>
              <a:t>) = E(</a:t>
            </a:r>
            <a:r>
              <a:rPr lang="en-US" sz="3600" i="1" dirty="0" err="1"/>
              <a:t>xu</a:t>
            </a:r>
            <a:r>
              <a:rPr lang="en-US" sz="3600" dirty="0"/>
              <a:t>) = 0 </a:t>
            </a:r>
            <a:r>
              <a:rPr lang="en-US" sz="3600" dirty="0" smtClean="0"/>
              <a:t>……………..…..(2)</a:t>
            </a:r>
            <a:endParaRPr lang="en-US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Why? Remember from basic probability that </a:t>
            </a:r>
            <a:r>
              <a:rPr lang="en-US" sz="3600" dirty="0" err="1"/>
              <a:t>Cov</a:t>
            </a:r>
            <a:r>
              <a:rPr lang="en-US" sz="3600" dirty="0"/>
              <a:t>(X,Y) = E(XY) – E(X)E(Y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735FD-100B-4146-963A-0C46D68937B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write our 2 restrictions just in terms of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0</a:t>
            </a:r>
            <a:r>
              <a:rPr lang="en-US" dirty="0"/>
              <a:t> and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 , since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y 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0</a:t>
            </a:r>
            <a:r>
              <a:rPr lang="en-US" i="1" dirty="0"/>
              <a:t> 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1</a:t>
            </a:r>
            <a:r>
              <a:rPr lang="en-US" i="1" dirty="0"/>
              <a:t>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E(</a:t>
            </a:r>
            <a:r>
              <a:rPr lang="en-US" i="1" dirty="0" smtClean="0"/>
              <a:t>y </a:t>
            </a:r>
            <a:r>
              <a:rPr lang="en-US" i="1" dirty="0"/>
              <a:t>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0</a:t>
            </a:r>
            <a:r>
              <a:rPr lang="en-US" i="1" dirty="0"/>
              <a:t> 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1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dirty="0" smtClean="0"/>
              <a:t>0……………………..3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	 </a:t>
            </a:r>
            <a:r>
              <a:rPr lang="en-US" dirty="0"/>
              <a:t>E[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y 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0</a:t>
            </a:r>
            <a:r>
              <a:rPr lang="en-US" i="1" dirty="0"/>
              <a:t> –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/>
              <a:t>1</a:t>
            </a:r>
            <a:r>
              <a:rPr lang="en-US" i="1" dirty="0"/>
              <a:t>x</a:t>
            </a:r>
            <a:r>
              <a:rPr lang="en-US" dirty="0"/>
              <a:t>)] = </a:t>
            </a:r>
            <a:r>
              <a:rPr lang="en-US" dirty="0" smtClean="0"/>
              <a:t>0…………………..4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are called moment restrictions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AE5A9-701F-4C10-8C86-304A8FAFBD9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OLS using M.O.M.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The method of moments approach to estimation implies </a:t>
            </a:r>
            <a:r>
              <a:rPr lang="en-US" dirty="0">
                <a:solidFill>
                  <a:srgbClr val="FF0000"/>
                </a:solidFill>
              </a:rPr>
              <a:t>imposing the population moment restrictions on the sample </a:t>
            </a:r>
            <a:r>
              <a:rPr lang="en-US" dirty="0" smtClean="0">
                <a:solidFill>
                  <a:srgbClr val="FF0000"/>
                </a:solidFill>
              </a:rPr>
              <a:t>moments.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sample moments = population moment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dirty="0"/>
              <a:t> What does this mean?  Recall that for E(X), the mean of a population distribution, a sample estimator of E(X) is simply the arithmetic mean of the </a:t>
            </a:r>
            <a:r>
              <a:rPr lang="en-US" dirty="0" smtClean="0"/>
              <a:t>sample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8534"/>
              </p:ext>
            </p:extLst>
          </p:nvPr>
        </p:nvGraphicFramePr>
        <p:xfrm>
          <a:off x="3503613" y="5410200"/>
          <a:ext cx="2822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3" imgW="990360" imgH="419040" progId="Equation.3">
                  <p:embed/>
                </p:oleObj>
              </mc:Choice>
              <mc:Fallback>
                <p:oleObj name="Equation" r:id="rId3" imgW="990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613" y="5410200"/>
                        <a:ext cx="28225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DF96D-6A4C-46EF-B1AB-1EE65428ADB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Deriving OLS using M.O.M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54525"/>
              </p:ext>
            </p:extLst>
          </p:nvPr>
        </p:nvGraphicFramePr>
        <p:xfrm>
          <a:off x="1296988" y="1828800"/>
          <a:ext cx="5635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3" imgW="2120760" imgH="888840" progId="Equation.3">
                  <p:embed/>
                </p:oleObj>
              </mc:Choice>
              <mc:Fallback>
                <p:oleObj name="Equation" r:id="rId3" imgW="212076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1828800"/>
                        <a:ext cx="56356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07446"/>
              </p:ext>
            </p:extLst>
          </p:nvPr>
        </p:nvGraphicFramePr>
        <p:xfrm>
          <a:off x="1179513" y="4597400"/>
          <a:ext cx="629443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5" imgW="1396800" imgH="507960" progId="Equation.3">
                  <p:embed/>
                </p:oleObj>
              </mc:Choice>
              <mc:Fallback>
                <p:oleObj name="Equation" r:id="rId5" imgW="13968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597400"/>
                        <a:ext cx="6294437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1BC3D-D079-40EC-85C5-D864B4F84EC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</a:t>
            </a:r>
            <a:r>
              <a:rPr lang="en-US" dirty="0" smtClean="0"/>
              <a:t> </a:t>
            </a:r>
            <a:r>
              <a:rPr lang="en-US" dirty="0"/>
              <a:t>using M.O.M.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573407"/>
              </p:ext>
            </p:extLst>
          </p:nvPr>
        </p:nvGraphicFramePr>
        <p:xfrm>
          <a:off x="2317750" y="1676400"/>
          <a:ext cx="38211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3" imgW="2070000" imgH="1320480" progId="Equation.3">
                  <p:embed/>
                </p:oleObj>
              </mc:Choice>
              <mc:Fallback>
                <p:oleObj name="Equation" r:id="rId3" imgW="207000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676400"/>
                        <a:ext cx="38211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16629"/>
              </p:ext>
            </p:extLst>
          </p:nvPr>
        </p:nvGraphicFramePr>
        <p:xfrm>
          <a:off x="904875" y="4114800"/>
          <a:ext cx="74088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5" imgW="2260440" imgH="1295280" progId="Equation.3">
                  <p:embed/>
                </p:oleObj>
              </mc:Choice>
              <mc:Fallback>
                <p:oleObj name="Equation" r:id="rId5" imgW="2260440" imgH="1295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114800"/>
                        <a:ext cx="74088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DA728-5310-46EA-8BB9-155AF2BF878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of </a:t>
            </a:r>
            <a:r>
              <a:rPr lang="en-US" dirty="0"/>
              <a:t>slope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dirty="0"/>
              <a:t>The slope estimate is the sample covariance between </a:t>
            </a:r>
            <a:r>
              <a:rPr lang="en-US" sz="3600" i="1" dirty="0"/>
              <a:t>x</a:t>
            </a:r>
            <a:r>
              <a:rPr lang="en-US" sz="3600" dirty="0"/>
              <a:t> and </a:t>
            </a:r>
            <a:r>
              <a:rPr lang="en-US" sz="3600" i="1" dirty="0"/>
              <a:t>y</a:t>
            </a:r>
            <a:r>
              <a:rPr lang="en-US" sz="3600" dirty="0"/>
              <a:t> divided by the sample variance of </a:t>
            </a:r>
            <a:r>
              <a:rPr lang="en-US" sz="3600" i="1" dirty="0" smtClean="0"/>
              <a:t>x.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sz="3600" dirty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dirty="0"/>
              <a:t> If </a:t>
            </a:r>
            <a:r>
              <a:rPr lang="en-US" sz="3600" i="1" dirty="0"/>
              <a:t>x</a:t>
            </a:r>
            <a:r>
              <a:rPr lang="en-US" sz="3600" dirty="0"/>
              <a:t> and </a:t>
            </a:r>
            <a:r>
              <a:rPr lang="en-US" sz="3600" i="1" dirty="0"/>
              <a:t>y</a:t>
            </a:r>
            <a:r>
              <a:rPr lang="en-US" sz="3600" dirty="0"/>
              <a:t> are positively correlated, the slope will be </a:t>
            </a:r>
            <a:r>
              <a:rPr lang="en-US" sz="3600" dirty="0" smtClean="0"/>
              <a:t>positive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sz="3600" dirty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dirty="0"/>
              <a:t> If </a:t>
            </a:r>
            <a:r>
              <a:rPr lang="en-US" sz="3600" i="1" dirty="0"/>
              <a:t>x</a:t>
            </a:r>
            <a:r>
              <a:rPr lang="en-US" sz="3600" dirty="0"/>
              <a:t> and </a:t>
            </a:r>
            <a:r>
              <a:rPr lang="en-US" sz="3600" i="1" dirty="0"/>
              <a:t>y</a:t>
            </a:r>
            <a:r>
              <a:rPr lang="en-US" sz="3600" dirty="0"/>
              <a:t> are negatively correlated, the slope will be negative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i="1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E372C-7D53-4A3B-90A9-148AA968C22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Intuitively, OLS is fitting a line through the sample points such that the </a:t>
            </a:r>
            <a:r>
              <a:rPr lang="en-US" dirty="0">
                <a:solidFill>
                  <a:srgbClr val="FF0000"/>
                </a:solidFill>
              </a:rPr>
              <a:t>sum of squared residuals is as small as possible</a:t>
            </a:r>
            <a:r>
              <a:rPr lang="en-US" dirty="0"/>
              <a:t>, hence the term least squares</a:t>
            </a:r>
          </a:p>
          <a:p>
            <a:pPr algn="just"/>
            <a:r>
              <a:rPr lang="en-US" dirty="0"/>
              <a:t>The residual, </a:t>
            </a:r>
            <a:r>
              <a:rPr lang="en-US" i="1" dirty="0">
                <a:cs typeface="Times New Roman" pitchFamily="18" charset="0"/>
              </a:rPr>
              <a:t>û</a:t>
            </a:r>
            <a:r>
              <a:rPr lang="en-US" dirty="0">
                <a:cs typeface="Times New Roman" pitchFamily="18" charset="0"/>
              </a:rPr>
              <a:t>, is an estimate of the error term, u, and is the difference between the fitted line (sample regression function) and the sample point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5B668-0E8C-4C8C-B161-5E43CC0D279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regression line, </a:t>
            </a:r>
            <a:r>
              <a:rPr lang="en-US" dirty="0" smtClean="0"/>
              <a:t>and the </a:t>
            </a:r>
            <a:r>
              <a:rPr lang="en-US" dirty="0"/>
              <a:t>associated estimated error terms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589B5C-EFF6-4CB5-8B1C-B785D6948D31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358900" y="1539875"/>
            <a:ext cx="0" cy="43100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346200" y="5851525"/>
            <a:ext cx="736758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358900" y="5360988"/>
            <a:ext cx="1277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636838" y="5360988"/>
            <a:ext cx="0" cy="4905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4017963" y="3852863"/>
            <a:ext cx="0" cy="1985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1333500" y="3843338"/>
            <a:ext cx="26844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410200" y="3581400"/>
            <a:ext cx="0" cy="22431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1346200" y="3568700"/>
            <a:ext cx="4064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6778625" y="2019300"/>
            <a:ext cx="0" cy="3819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1371600" y="2362200"/>
            <a:ext cx="5562600" cy="33099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1260475" y="2294317"/>
            <a:ext cx="54324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611938" y="1566863"/>
            <a:ext cx="307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245100" y="3125788"/>
            <a:ext cx="307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860800" y="3386138"/>
            <a:ext cx="307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474913" y="4897438"/>
            <a:ext cx="307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285875" y="357822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285875" y="2039938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285875" y="5359400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285875" y="38385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811213" y="1789113"/>
            <a:ext cx="4587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  <a:r>
              <a:rPr lang="en-US" sz="2800" i="1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820738" y="5068888"/>
            <a:ext cx="4587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  <a:r>
              <a:rPr lang="en-US" sz="2800" i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01688" y="3606800"/>
            <a:ext cx="4587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  <a:r>
              <a:rPr lang="en-US" sz="2800" i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82638" y="3201988"/>
            <a:ext cx="4587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  <a:r>
              <a:rPr lang="en-US" sz="2800" i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436813" y="5819775"/>
            <a:ext cx="4587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i="1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783013" y="5818188"/>
            <a:ext cx="4794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i="1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178425" y="5837238"/>
            <a:ext cx="4794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i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543675" y="5829300"/>
            <a:ext cx="4794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i="1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332413" y="3209925"/>
            <a:ext cx="3524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514600" y="4876800"/>
            <a:ext cx="376238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687763" y="3714750"/>
            <a:ext cx="3524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477000" y="1905000"/>
            <a:ext cx="400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792413" y="4840288"/>
            <a:ext cx="4794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cs typeface="Times New Roman" pitchFamily="18" charset="0"/>
              </a:rPr>
              <a:t>û</a:t>
            </a:r>
            <a:r>
              <a:rPr lang="en-US" sz="2800" i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370263" y="3705225"/>
            <a:ext cx="479425" cy="515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cs typeface="Times New Roman" pitchFamily="18" charset="0"/>
              </a:rPr>
              <a:t>û</a:t>
            </a:r>
            <a:r>
              <a:rPr lang="en-US" sz="2800" i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673772" y="3111334"/>
            <a:ext cx="479425" cy="515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cs typeface="Times New Roman" pitchFamily="18" charset="0"/>
              </a:rPr>
              <a:t>û</a:t>
            </a:r>
            <a:r>
              <a:rPr lang="en-US" sz="2800" i="1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6170613" y="1973263"/>
            <a:ext cx="479425" cy="5159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 dirty="0">
                <a:solidFill>
                  <a:schemeClr val="tx1"/>
                </a:solidFill>
                <a:cs typeface="Times New Roman" pitchFamily="18" charset="0"/>
              </a:rPr>
              <a:t>û</a:t>
            </a:r>
            <a:r>
              <a:rPr lang="en-US" sz="2800" i="1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2624138" y="5802313"/>
            <a:ext cx="0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6767513" y="5794375"/>
            <a:ext cx="0" cy="9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V="1">
            <a:off x="5400675" y="5794375"/>
            <a:ext cx="0" cy="9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3995738" y="5794375"/>
            <a:ext cx="0" cy="9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8153400" y="5867400"/>
            <a:ext cx="4794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990600" y="1371600"/>
            <a:ext cx="3381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781800" y="2590800"/>
          <a:ext cx="19050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3" imgW="799920" imgH="253800" progId="Equation.3">
                  <p:embed/>
                </p:oleObj>
              </mc:Choice>
              <mc:Fallback>
                <p:oleObj name="Equation" r:id="rId3" imgW="79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590800"/>
                        <a:ext cx="19050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D1B9F-AC68-4347-B236-6E5A5AB02E5F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Given the intuitive idea of fitting a line, we can set up a formal minimization problem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That is, we want to choose our parameters such that we minimize the following: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5363" y="4122738"/>
          <a:ext cx="7458075" cy="181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3" imgW="1777229" imgH="431613" progId="Equation.3">
                  <p:embed/>
                </p:oleObj>
              </mc:Choice>
              <mc:Fallback>
                <p:oleObj name="Equation" r:id="rId3" imgW="177722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122738"/>
                        <a:ext cx="7458075" cy="181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C24F3-52C3-497A-ACC7-A507DBDE8D3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OLS,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If one uses calculus to solve the minimization problem for the two parameters you obtain the following </a:t>
            </a:r>
            <a:r>
              <a:rPr lang="en-US" dirty="0">
                <a:solidFill>
                  <a:srgbClr val="FF0000"/>
                </a:solidFill>
              </a:rPr>
              <a:t>first order conditions</a:t>
            </a:r>
            <a:r>
              <a:rPr lang="en-US" dirty="0"/>
              <a:t>, which are the same as we obtained </a:t>
            </a:r>
            <a:r>
              <a:rPr lang="en-US" dirty="0" smtClean="0"/>
              <a:t>before, multiplied </a:t>
            </a:r>
            <a:r>
              <a:rPr lang="en-US" dirty="0"/>
              <a:t>by </a:t>
            </a:r>
            <a:r>
              <a:rPr lang="en-US" i="1" dirty="0" smtClean="0"/>
              <a:t>n.</a:t>
            </a:r>
          </a:p>
          <a:p>
            <a:pPr algn="just"/>
            <a:endParaRPr lang="en-US" i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38004"/>
              </p:ext>
            </p:extLst>
          </p:nvPr>
        </p:nvGraphicFramePr>
        <p:xfrm>
          <a:off x="609600" y="4038600"/>
          <a:ext cx="7621587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Equation" r:id="rId3" imgW="2273040" imgH="888840" progId="Equation.3">
                  <p:embed/>
                </p:oleObj>
              </mc:Choice>
              <mc:Fallback>
                <p:oleObj name="Equation" r:id="rId3" imgW="227304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7621587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0E780-3F01-4932-8868-8E075C6F971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" y="98376"/>
            <a:ext cx="8856984" cy="81034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A. </a:t>
            </a:r>
            <a:r>
              <a:rPr lang="en-US" sz="4000" b="1" dirty="0" smtClean="0">
                <a:solidFill>
                  <a:schemeClr val="tx1"/>
                </a:solidFill>
              </a:rPr>
              <a:t>Econometrics</a:t>
            </a:r>
            <a:r>
              <a:rPr lang="en-US" sz="4000" b="1" dirty="0" smtClean="0">
                <a:solidFill>
                  <a:srgbClr val="FF0000"/>
                </a:solidFill>
              </a:rPr>
              <a:t> Vs </a:t>
            </a:r>
            <a:r>
              <a:rPr lang="en-US" sz="4000" b="1" dirty="0" smtClean="0">
                <a:solidFill>
                  <a:srgbClr val="002060"/>
                </a:solidFill>
              </a:rPr>
              <a:t>Economic Theory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0348" y="873448"/>
                <a:ext cx="8692132" cy="578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 algn="just" fontAlgn="base">
                  <a:buFont typeface="Arial" panose="020B0604020202020204" pitchFamily="34" charset="0"/>
                  <a:buChar char="•"/>
                  <a:tabLst>
                    <a:tab pos="228600" algn="l"/>
                  </a:tabLst>
                </a:pPr>
                <a:r>
                  <a:rPr lang="en-US" sz="3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Economic theory:</a:t>
                </a:r>
                <a:r>
                  <a:rPr lang="en-US" sz="3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makes statements or hypotheses that are mostly </a:t>
                </a:r>
                <a:r>
                  <a:rPr lang="en-US" sz="3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qualitative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 nature</a:t>
                </a:r>
              </a:p>
              <a:p>
                <a:pPr marL="628650" lvl="1" indent="-171450" algn="just" fontAlgn="base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Example: Assume other things remaining the same,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 the commodity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</m:t>
                    </m:r>
                    <m:r>
                      <a:rPr lang="en-US" sz="3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 the </a:t>
                </a:r>
                <a14:m>
                  <m:oMath xmlns:m="http://schemas.openxmlformats.org/officeDocument/2006/math">
                    <m:r>
                      <a:rPr lang="en-US" sz="3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𝑄𝑑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expected to increase. But, it doesn’t provide numerical value that by how much it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changes.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LAW OF DEMAND </a:t>
                </a:r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1450" indent="-171450" algn="just" fontAlgn="base">
                  <a:buFont typeface="Arial" panose="020B0604020202020204" pitchFamily="34" charset="0"/>
                  <a:buChar char="•"/>
                </a:pPr>
                <a:r>
                  <a:rPr lang="en-US" sz="3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Econometrics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provides the relationships with numerical </a:t>
                </a:r>
                <a:r>
                  <a:rPr lang="en-US" sz="3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statements.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8" y="873448"/>
                <a:ext cx="8692132" cy="5786199"/>
              </a:xfrm>
              <a:prstGeom prst="rect">
                <a:avLst/>
              </a:prstGeom>
              <a:blipFill rotWithShape="1">
                <a:blip r:embed="rId2"/>
                <a:stretch>
                  <a:fillRect l="-2104" t="-1686" r="-3647" b="-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36E8D-D5EB-4854-ACC7-8333E36EA91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Properties of 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/>
              <a:t>The sum of the OLS residuals is </a:t>
            </a:r>
            <a:r>
              <a:rPr lang="en-US" dirty="0">
                <a:solidFill>
                  <a:srgbClr val="FF0000"/>
                </a:solidFill>
              </a:rPr>
              <a:t>zero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 Thus, the </a:t>
            </a:r>
            <a:r>
              <a:rPr lang="en-US" dirty="0">
                <a:solidFill>
                  <a:srgbClr val="FF0000"/>
                </a:solidFill>
              </a:rPr>
              <a:t>sample average </a:t>
            </a:r>
            <a:r>
              <a:rPr lang="en-US" dirty="0"/>
              <a:t>of the OLS residuals is zero as well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 The sample covariance between the regressors and the OLS residuals is zero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 The OLS regression line always goes through the mean of the sample</a:t>
            </a:r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584A-ABB1-46FB-9F41-9BDA463518D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Properties (precise)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33632"/>
              </p:ext>
            </p:extLst>
          </p:nvPr>
        </p:nvGraphicFramePr>
        <p:xfrm>
          <a:off x="609600" y="2317750"/>
          <a:ext cx="65532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3" imgW="2882880" imgH="1346040" progId="Equation.3">
                  <p:embed/>
                </p:oleObj>
              </mc:Choice>
              <mc:Fallback>
                <p:oleObj name="Equation" r:id="rId3" imgW="2882880" imgH="1346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17750"/>
                        <a:ext cx="65532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BC5E9-830F-4833-B031-3018AD9C13E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smtClean="0"/>
              <a:t>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154445"/>
              </p:ext>
            </p:extLst>
          </p:nvPr>
        </p:nvGraphicFramePr>
        <p:xfrm>
          <a:off x="1143000" y="1600200"/>
          <a:ext cx="5943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3" imgW="3035300" imgH="1701800" progId="Equation.3">
                  <p:embed/>
                </p:oleObj>
              </mc:Choice>
              <mc:Fallback>
                <p:oleObj name="Equation" r:id="rId3" imgW="3035300" imgH="170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59436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A6F38-3A08-4817-827D-6FECFA1EEB0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SST = SSE + SSR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507818"/>
              </p:ext>
            </p:extLst>
          </p:nvPr>
        </p:nvGraphicFramePr>
        <p:xfrm>
          <a:off x="1676400" y="1763712"/>
          <a:ext cx="54102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3" imgW="2273300" imgH="1397000" progId="Equation.3">
                  <p:embed/>
                </p:oleObj>
              </mc:Choice>
              <mc:Fallback>
                <p:oleObj name="Equation" r:id="rId3" imgW="2273300" imgH="1397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63712"/>
                        <a:ext cx="5410200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D8D38-F6DB-48A5-A768-2042AB1A9AF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Goodness-of-Fit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How do we think about how well our sample regression line fits our sample data?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1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 Can compute the fraction of the total sum of squares (SST) that is explained by the model, call this the R-squared of regression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 R</a:t>
                </a:r>
                <a:r>
                  <a:rPr lang="en-US" baseline="30000" dirty="0"/>
                  <a:t>2</a:t>
                </a:r>
                <a:r>
                  <a:rPr lang="en-US" dirty="0"/>
                  <a:t> = SSE/SST = 1 – SSR/SST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C0012-4E9E-454D-9F5D-A9ADDBBE6058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Stata</a:t>
            </a:r>
            <a:r>
              <a:rPr lang="en-US" dirty="0"/>
              <a:t> for OLS regressions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Now that we’ve derived the formula for calculating the OLS estimates of our parameters, you’ll be happy to know you don’t have to compute them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Regressions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very simple, to run the regression of y on x, just type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reg y x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BF77-DB33-419B-84E3-ED62A0F09DC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Gauss–Markov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GMT: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the assumptions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classical linear regression model, the least-squares estimators, in the class of unbiased linear estimators, have minimum variance, that is, they are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695C5C-8523-48EE-9AE2-2D41712555A8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1. </a:t>
            </a:r>
            <a:r>
              <a:rPr lang="en-US" b="1" dirty="0"/>
              <a:t>Linear Estimator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696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01F2A-9ADB-461E-A540-85BC3646C09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Linear Estimator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43" y="1600200"/>
            <a:ext cx="7583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AA52C-71CB-4DBE-A063-1D6DE995C26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2. Unbiased </a:t>
            </a:r>
            <a:r>
              <a:rPr lang="en-US" b="1" dirty="0"/>
              <a:t>estimator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04" y="1600200"/>
            <a:ext cx="79233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B1F45-4DDF-4B55-9EA6-78C148FAB92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12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B. </a:t>
            </a:r>
            <a:r>
              <a:rPr lang="en-US" sz="3400" b="1" dirty="0" smtClean="0">
                <a:solidFill>
                  <a:schemeClr val="tx1"/>
                </a:solidFill>
              </a:rPr>
              <a:t>Econometrics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>
                <a:solidFill>
                  <a:srgbClr val="FF0000"/>
                </a:solidFill>
              </a:rPr>
              <a:t>Vs </a:t>
            </a:r>
            <a:r>
              <a:rPr lang="en-US" sz="3400" b="1" dirty="0">
                <a:solidFill>
                  <a:schemeClr val="tx1"/>
                </a:solidFill>
              </a:rPr>
              <a:t>mathematical </a:t>
            </a:r>
            <a:r>
              <a:rPr lang="en-US" sz="3400" b="1" dirty="0" smtClean="0">
                <a:solidFill>
                  <a:schemeClr val="tx1"/>
                </a:solidFill>
              </a:rPr>
              <a:t>Economics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712120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ME: 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express 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economic theory in mathematical form (equations) without regard to measurability or empirical verification of the 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theory.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Both Eco. theory and ME </a:t>
            </a:r>
            <a:r>
              <a:rPr lang="en-US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not allow for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random elements which might affect the relationship and make it stochastic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Moreover, they 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not provide numerical values for the coefficients of the </a:t>
            </a:r>
            <a:r>
              <a:rPr lang="en-US" sz="3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relationships.</a:t>
            </a: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9CFD6-5C06-4A3F-9A27-AE71585B836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Unbiased estimator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514601"/>
            <a:ext cx="7939240" cy="209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09DD5-41D1-448B-BA77-03DE49CC749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3.</a:t>
            </a:r>
            <a:r>
              <a:rPr lang="en-US" b="1" dirty="0"/>
              <a:t> Minimum Variance estimator (or best estimator)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510298"/>
            <a:ext cx="7939240" cy="270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2416B-5E94-4D8A-A88F-8FC50286008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Estimator of the error variance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the proof…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486893"/>
              </p:ext>
            </p:extLst>
          </p:nvPr>
        </p:nvGraphicFramePr>
        <p:xfrm>
          <a:off x="2438400" y="2743200"/>
          <a:ext cx="46482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" imgW="2247840" imgH="685800" progId="Equation.3">
                  <p:embed/>
                </p:oleObj>
              </mc:Choice>
              <mc:Fallback>
                <p:oleObj name="Equation" r:id="rId3" imgW="224784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743200"/>
                        <a:ext cx="46482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6C2CF-D3D2-4F4F-88D4-F010F349D17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/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. . . </a:t>
            </a:r>
            <a:r>
              <a:rPr lang="en-US" i="1" dirty="0" err="1" smtClean="0">
                <a:latin typeface="Symbol" pitchFamily="18" charset="2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u</a:t>
            </a:r>
          </a:p>
          <a:p>
            <a:pPr algn="just"/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simple OLS technique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Minimize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RSS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set equal to zero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Finally solve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K+1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equations to find the estimators of the true population parameters.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3E722-8D16-435A-80DD-0310FEA8AA8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Parallels with Simple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i="1" dirty="0">
                <a:latin typeface="Symbol" pitchFamily="18" charset="2"/>
              </a:rPr>
              <a:t>b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still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intercept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i="1" dirty="0" err="1" smtClean="0">
                <a:latin typeface="Symbol" pitchFamily="18" charset="2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slope parameters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still the error term (or disturbance)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Still need to make 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zero conditional mean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assumption, so now assume that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E(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u|x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…,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= 0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Still minimizing the sum of squared residuals, so have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k+1 first order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conditions.</a:t>
            </a:r>
            <a:endParaRPr 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B015B-A4DC-4EF5-B1DB-60623A9519F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Interpreting Multiple </a:t>
            </a:r>
            <a:r>
              <a:rPr lang="en-US" dirty="0" smtClean="0"/>
              <a:t>Regression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78844"/>
              </p:ext>
            </p:extLst>
          </p:nvPr>
        </p:nvGraphicFramePr>
        <p:xfrm>
          <a:off x="914400" y="1066800"/>
          <a:ext cx="64690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3" imgW="2273300" imgH="1231900" progId="Equation.3">
                  <p:embed/>
                </p:oleObj>
              </mc:Choice>
              <mc:Fallback>
                <p:oleObj name="Equation" r:id="rId3" imgW="2273300" imgH="1231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646906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4724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sym typeface="Symbol"/>
              </a:rPr>
              <a:t></a:t>
            </a:r>
            <a:r>
              <a:rPr lang="en-US" sz="3200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measures the change in the mean value</a:t>
            </a:r>
            <a:r>
              <a:rPr lang="en-US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of Y, E(Y), per unit change in X</a:t>
            </a:r>
            <a:r>
              <a:rPr lang="en-US" sz="3200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holding the value of </a:t>
            </a:r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sz="3200" baseline="-25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……</a:t>
            </a:r>
            <a:r>
              <a:rPr lang="en-US" sz="3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Xk</a:t>
            </a:r>
            <a:r>
              <a:rPr lang="en-U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constant</a:t>
            </a:r>
            <a:r>
              <a:rPr lang="en-U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32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BDCE-063F-45DD-AEEF-1D4511C3683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MULTIPLE LINEAR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ASSUMPTIONS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eriod"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Zero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 value of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3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33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Homoscedasticity: </a:t>
            </a: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Normality: </a:t>
            </a: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serial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correlation</a:t>
            </a:r>
          </a:p>
          <a:p>
            <a:pPr marL="514350" lvl="0" indent="-514350">
              <a:buAutoNum type="arabicPeriod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Independence of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3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3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perfect multicollinearity (No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collinearity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the X variables): </a:t>
            </a:r>
            <a:r>
              <a:rPr lang="en-US" dirty="0"/>
              <a:t>The explanatory variables are not perfectly linearly correlated. That is, there is no exact linear relationship between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514350" lvl="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1C7D7-5574-4683-B960-FC47BD38CD6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Estimation: the method of least squares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351509"/>
            <a:ext cx="7939240" cy="302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DEABB-5727-495E-A5E2-384EF1D4858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Estimation…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6A499-FB81-4986-864C-08BD21ABCF4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Estimation…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1828800"/>
            <a:ext cx="793924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F0FEA-659F-4A67-9467-DCDC995B7A1B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8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Cont.….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51489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fontAlgn="base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Econometrics,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does not assume that economic relationships are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exact (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deterministic). </a:t>
            </a:r>
          </a:p>
          <a:p>
            <a:pPr marL="742950" lvl="1" indent="-285750" algn="just" fontAlgn="base"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assumes that relationships are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exact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designed to take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to account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random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disturbances.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>
              <a:buFont typeface="Times New Roman" panose="02020603050405020304" pitchFamily="18" charset="0"/>
              <a:buChar char="-"/>
              <a:tabLst>
                <a:tab pos="304800" algn="l"/>
              </a:tabLst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provides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numerical values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coefficients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economic phenomena.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87E21-6A12-439D-8280-BD94C7108EA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Estimation…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1735407"/>
            <a:ext cx="7939240" cy="425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FBEF7-0C02-452D-B4EC-605D251A0D2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Estimation…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180" y="1600200"/>
            <a:ext cx="67996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7D98D-07DD-4F4C-9281-2412D19BCCB8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multiple coefficient of determination (R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 and the Adjusted 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a two variable regression model, the coefficient of determination (r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measures the goodness of fit of the regression equation.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notion of r</a:t>
            </a:r>
            <a:r>
              <a:rPr lang="en-US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can be easily extended to regression models containing more than two variables. </a:t>
            </a:r>
          </a:p>
          <a:p>
            <a:pPr algn="just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 the three-variable model, we would like to know the proportion of the variation in Y explained by the variables 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and X</a:t>
            </a:r>
            <a:r>
              <a:rPr lang="en-US" baseline="-25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jointly. 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quantity that gives this information is known as the </a:t>
            </a:r>
            <a:r>
              <a:rPr lang="en-US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multiple coefficient of determination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DCFED-BA8F-4B87-83FF-AB089CEE83A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6062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21B61-82A3-4D79-A99B-D1D57ABD71E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02" y="1600200"/>
            <a:ext cx="783559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4B4A6-1113-486A-98ED-C808D70F13B0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1600200"/>
            <a:ext cx="793924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EFE25-E53A-4E52-8A75-973659B7BFE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US" b="1" baseline="30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of R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 between 0 and 1.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R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greater the percentage of the variation of Y explained by the regression plane, that is, the better the goodness of fit of the regression plane to the sample observations.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closer R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zero, the worse the fit 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1862-246A-47D5-829F-DD4896EEE487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adjusted R2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immediately apparent from the above equation that for k &gt; 1,  </a:t>
            </a:r>
            <a:r>
              <a:rPr lang="en-US" dirty="0" smtClean="0"/>
              <a:t>adj.</a:t>
            </a:r>
            <a:r>
              <a:rPr lang="en-US" dirty="0"/>
              <a:t> R2 </a:t>
            </a:r>
            <a:r>
              <a:rPr lang="en-US" dirty="0" smtClean="0"/>
              <a:t>&lt; </a:t>
            </a:r>
            <a:r>
              <a:rPr lang="en-US" dirty="0"/>
              <a:t>R2 which implies that as the number of explanatory variables increases, the adjusted R2 is </a:t>
            </a:r>
            <a:r>
              <a:rPr lang="en-US" dirty="0" smtClean="0"/>
              <a:t>increase </a:t>
            </a:r>
            <a:r>
              <a:rPr lang="en-US" dirty="0"/>
              <a:t>less than the unadjusted R2.</a:t>
            </a:r>
          </a:p>
          <a:p>
            <a:r>
              <a:rPr lang="en-US" dirty="0"/>
              <a:t> The adjusted R2, i.e. , can be negative, although R2 is necessarily non-negative. In this case its value is taken as zero. </a:t>
            </a:r>
          </a:p>
          <a:p>
            <a:r>
              <a:rPr lang="en-US" dirty="0"/>
              <a:t> If n is large,  and R2 will not differ much. But with small samples, if the number of regressors (X’s) is large in relation to the sample observations,   will be much smaller than R2. </a:t>
            </a:r>
          </a:p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769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CF2E2-262D-4F1A-ADA3-5EA55234466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Standard Errors of Least Squares Estimates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732603"/>
            <a:ext cx="7939240" cy="22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60D84-C65A-4358-814F-CFB3D9A5EF9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Standard Errors of Least Squares Estimates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713548"/>
            <a:ext cx="7939240" cy="22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912C-08A5-4307-9C85-38047A8F38F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49609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C.</a:t>
            </a:r>
            <a:r>
              <a:rPr lang="en-US" sz="4400" dirty="0" smtClean="0"/>
              <a:t> Econometrics </a:t>
            </a:r>
            <a:r>
              <a:rPr lang="en-US" sz="4400" dirty="0">
                <a:solidFill>
                  <a:srgbClr val="FF0000"/>
                </a:solidFill>
              </a:rPr>
              <a:t>vs. </a:t>
            </a:r>
            <a:r>
              <a:rPr lang="en-US" sz="4400" dirty="0">
                <a:solidFill>
                  <a:srgbClr val="0066FF"/>
                </a:solidFill>
              </a:rPr>
              <a:t>statistics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83671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Economic 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Statistics is mainly concerned with </a:t>
            </a:r>
            <a:r>
              <a:rPr lang="en-US" sz="3200" dirty="0">
                <a:solidFill>
                  <a:srgbClr val="FF0000"/>
                </a:solidFill>
                <a:latin typeface="TimesNewRoman"/>
              </a:rPr>
              <a:t>collecting, processing, and presenting economic data in the form of charts and tables. </a:t>
            </a: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It 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is mainly a descriptive aspect of economics. </a:t>
            </a:r>
            <a:endParaRPr lang="en-US" sz="3200" dirty="0" smtClean="0">
              <a:solidFill>
                <a:prstClr val="black"/>
              </a:solidFill>
              <a:latin typeface="TimesNewRoman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NewRoman"/>
              </a:rPr>
              <a:t>It </a:t>
            </a:r>
            <a:r>
              <a:rPr lang="en-US" sz="3200" dirty="0">
                <a:solidFill>
                  <a:prstClr val="black"/>
                </a:solidFill>
                <a:latin typeface="TimesNewRoman"/>
              </a:rPr>
              <a:t>does not provide explanations of the development of the various variables and it does </a:t>
            </a:r>
            <a:r>
              <a:rPr lang="en-US" sz="3200" dirty="0">
                <a:solidFill>
                  <a:srgbClr val="FF0000"/>
                </a:solidFill>
                <a:latin typeface="TimesNewRoman"/>
              </a:rPr>
              <a:t>not provide measurement of the parameters of economic relationships.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14B6F-77B0-4528-87CA-FD1111446C7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Standard Errors of Least Squares Estimates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364212"/>
            <a:ext cx="7939240" cy="299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F3041-FBC5-443A-BF33-2254280E4E0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Standard Errors of Least Squares Estimates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1676400"/>
            <a:ext cx="793924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76F29-15F2-47B6-ACB0-602F8678629F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Testing the Overall Significance of 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69908"/>
              </p:ext>
            </p:extLst>
          </p:nvPr>
        </p:nvGraphicFramePr>
        <p:xfrm>
          <a:off x="685800" y="1752600"/>
          <a:ext cx="769619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Document" r:id="rId3" imgW="6087167" imgH="2317380" progId="Word.Document.12">
                  <p:embed/>
                </p:oleObj>
              </mc:Choice>
              <mc:Fallback>
                <p:oleObj name="Document" r:id="rId3" imgW="6087167" imgH="2317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752600"/>
                        <a:ext cx="7696199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F0E81-82E3-472D-BF50-D35A34A30F6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1989470"/>
            <a:ext cx="7939240" cy="37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73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85A19-1E69-4E1D-A2F8-B00CFC67682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80" y="2148259"/>
            <a:ext cx="7939240" cy="342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4E168-F304-4319-AD52-D69A3DCA0813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8131E-E7FF-41B5-8504-36B9C991549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B44D-B2AD-4449-A9CD-60DDB6E10ABC}" type="slidenum">
              <a:rPr lang="en-US"/>
              <a:pPr/>
              <a:t>75</a:t>
            </a:fld>
            <a:endParaRPr 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571500" indent="-571500">
              <a:buBlip>
                <a:blip r:embed="rId2"/>
              </a:buBlip>
            </a:pPr>
            <a:endParaRPr lang="en-US" sz="3600" b="1" dirty="0" smtClean="0"/>
          </a:p>
          <a:p>
            <a:pPr marL="571500" indent="-571500">
              <a:buBlip>
                <a:blip r:embed="rId2"/>
              </a:buBlip>
            </a:pPr>
            <a:endParaRPr lang="en-US" sz="3600" b="1" dirty="0"/>
          </a:p>
          <a:p>
            <a:r>
              <a:rPr lang="en-US" sz="3600" b="1" dirty="0" smtClean="0"/>
              <a:t>Multiple </a:t>
            </a:r>
            <a:r>
              <a:rPr lang="en-US" sz="3600" b="1" dirty="0"/>
              <a:t>Regression Analysis</a:t>
            </a: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v"/>
            </a:pPr>
            <a:r>
              <a:rPr lang="en-US" sz="3200" i="1" dirty="0">
                <a:solidFill>
                  <a:schemeClr val="tx1"/>
                </a:solidFill>
              </a:rPr>
              <a:t> y = </a:t>
            </a:r>
            <a:r>
              <a:rPr lang="en-US" sz="32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i="1" baseline="-25000" dirty="0">
                <a:solidFill>
                  <a:schemeClr val="tx1"/>
                </a:solidFill>
              </a:rPr>
              <a:t>0</a:t>
            </a:r>
            <a:r>
              <a:rPr lang="en-US" sz="3200" i="1" dirty="0">
                <a:solidFill>
                  <a:schemeClr val="tx1"/>
                </a:solidFill>
              </a:rPr>
              <a:t> + </a:t>
            </a:r>
            <a:r>
              <a:rPr lang="en-US" sz="32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i="1" baseline="-25000" dirty="0">
                <a:solidFill>
                  <a:schemeClr val="tx1"/>
                </a:solidFill>
              </a:rPr>
              <a:t>1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  <a:r>
              <a:rPr lang="en-US" sz="3200" i="1" baseline="-25000" dirty="0">
                <a:solidFill>
                  <a:schemeClr val="tx1"/>
                </a:solidFill>
              </a:rPr>
              <a:t>1</a:t>
            </a:r>
            <a:r>
              <a:rPr lang="en-US" sz="3200" i="1" dirty="0">
                <a:solidFill>
                  <a:schemeClr val="tx1"/>
                </a:solidFill>
              </a:rPr>
              <a:t> + </a:t>
            </a:r>
            <a:r>
              <a:rPr lang="en-US" sz="32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i="1" baseline="-25000" dirty="0">
                <a:solidFill>
                  <a:schemeClr val="tx1"/>
                </a:solidFill>
              </a:rPr>
              <a:t>2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  <a:r>
              <a:rPr lang="en-US" sz="3200" i="1" baseline="-25000" dirty="0">
                <a:solidFill>
                  <a:schemeClr val="tx1"/>
                </a:solidFill>
              </a:rPr>
              <a:t>2</a:t>
            </a:r>
            <a:r>
              <a:rPr lang="en-US" sz="3200" i="1" dirty="0">
                <a:solidFill>
                  <a:schemeClr val="tx1"/>
                </a:solidFill>
              </a:rPr>
              <a:t> + . . . </a:t>
            </a:r>
            <a:r>
              <a:rPr lang="en-US" sz="3200" i="1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3200" i="1" baseline="-25000" dirty="0" err="1">
                <a:solidFill>
                  <a:schemeClr val="tx1"/>
                </a:solidFill>
              </a:rPr>
              <a:t>k</a:t>
            </a:r>
            <a:r>
              <a:rPr lang="en-US" sz="3200" i="1" dirty="0" err="1">
                <a:solidFill>
                  <a:schemeClr val="tx1"/>
                </a:solidFill>
              </a:rPr>
              <a:t>x</a:t>
            </a:r>
            <a:r>
              <a:rPr lang="en-US" sz="3200" i="1" baseline="-25000" dirty="0" err="1">
                <a:solidFill>
                  <a:schemeClr val="tx1"/>
                </a:solidFill>
              </a:rPr>
              <a:t>k</a:t>
            </a:r>
            <a:r>
              <a:rPr lang="en-US" sz="3200" i="1" dirty="0">
                <a:solidFill>
                  <a:schemeClr val="tx1"/>
                </a:solidFill>
              </a:rPr>
              <a:t> + u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3200" i="1" dirty="0">
              <a:solidFill>
                <a:schemeClr val="tx1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</a:rPr>
              <a:t> 2. Inference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D55D1-9791-401D-A136-00EB009EE4A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Assumptions of the Classical Linear Model (CLM)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 far, we know that given the Gauss-Markov assumptions, OLS is BLUE, 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In order to do classical hypothesis testing, we need to add another assumption (beyond the Gauss-Markov assumptions)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Assume that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independent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normally distributed with zero mean and variance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~ Normal(0,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614-2F40-4D3F-8195-D1058B88E391}" type="slidenum">
              <a:rPr lang="en-US"/>
              <a:pPr/>
              <a:t>76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B687E-465F-49AA-AE4C-D7225C52B5A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CLM Assumptions (cont)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 CLM, OLS is not only BLUE, but is the minimum variance unbiased estimator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We can summarize the population assumptions of CLM as follows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y|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~ Normal(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+…+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While for now we just assume normality, clear that sometimes not the case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Large samples will let us drop normality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9EB9-091D-44A0-9914-F5D52C0F3A09}" type="slidenum">
              <a:rPr lang="en-US"/>
              <a:pPr/>
              <a:t>77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25445-85D5-49B5-B984-ED078D65572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76B7-0AF1-4A09-A45A-8A36D56345EE}" type="slidenum">
              <a:rPr lang="en-US"/>
              <a:pPr/>
              <a:t>78</a:t>
            </a:fld>
            <a:endParaRPr lang="en-US"/>
          </a:p>
        </p:txBody>
      </p:sp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974725" y="5705475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 flipV="1">
            <a:off x="974725" y="1666875"/>
            <a:ext cx="403860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V="1">
            <a:off x="2498725" y="1666875"/>
            <a:ext cx="40386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4022725" y="1666875"/>
            <a:ext cx="4038600" cy="403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1508125" y="2886075"/>
            <a:ext cx="6553200" cy="225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056313" y="2898775"/>
            <a:ext cx="3524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741738" y="3689350"/>
            <a:ext cx="3524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209800" y="5791200"/>
            <a:ext cx="4587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baseline="-25000">
                <a:solidFill>
                  <a:schemeClr val="tx1"/>
                </a:solidFill>
              </a:rPr>
              <a:t>1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733800" y="5791200"/>
            <a:ext cx="4587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x</a:t>
            </a:r>
            <a:r>
              <a:rPr lang="en-US" sz="2800" baseline="-25000">
                <a:solidFill>
                  <a:schemeClr val="tx1"/>
                </a:solidFill>
              </a:rPr>
              <a:t>2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990600" y="22860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3003550" y="3449638"/>
            <a:ext cx="1673225" cy="1731962"/>
            <a:chOff x="2238" y="1651"/>
            <a:chExt cx="1054" cy="1091"/>
          </a:xfrm>
        </p:grpSpPr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V="1">
              <a:off x="2238" y="2713"/>
              <a:ext cx="31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 flipV="1">
              <a:off x="2251" y="1694"/>
              <a:ext cx="1041" cy="10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auto">
            <a:xfrm>
              <a:off x="2244" y="1651"/>
              <a:ext cx="1041" cy="1068"/>
            </a:xfrm>
            <a:custGeom>
              <a:avLst/>
              <a:gdLst>
                <a:gd name="T0" fmla="*/ 1 w 1041"/>
                <a:gd name="T1" fmla="*/ 1067 h 1068"/>
                <a:gd name="T2" fmla="*/ 19 w 1041"/>
                <a:gd name="T3" fmla="*/ 1051 h 1068"/>
                <a:gd name="T4" fmla="*/ 31 w 1041"/>
                <a:gd name="T5" fmla="*/ 1029 h 1068"/>
                <a:gd name="T6" fmla="*/ 47 w 1041"/>
                <a:gd name="T7" fmla="*/ 1013 h 1068"/>
                <a:gd name="T8" fmla="*/ 60 w 1041"/>
                <a:gd name="T9" fmla="*/ 991 h 1068"/>
                <a:gd name="T10" fmla="*/ 70 w 1041"/>
                <a:gd name="T11" fmla="*/ 964 h 1068"/>
                <a:gd name="T12" fmla="*/ 83 w 1041"/>
                <a:gd name="T13" fmla="*/ 942 h 1068"/>
                <a:gd name="T14" fmla="*/ 92 w 1041"/>
                <a:gd name="T15" fmla="*/ 916 h 1068"/>
                <a:gd name="T16" fmla="*/ 102 w 1041"/>
                <a:gd name="T17" fmla="*/ 892 h 1068"/>
                <a:gd name="T18" fmla="*/ 105 w 1041"/>
                <a:gd name="T19" fmla="*/ 861 h 1068"/>
                <a:gd name="T20" fmla="*/ 114 w 1041"/>
                <a:gd name="T21" fmla="*/ 826 h 1068"/>
                <a:gd name="T22" fmla="*/ 118 w 1041"/>
                <a:gd name="T23" fmla="*/ 795 h 1068"/>
                <a:gd name="T24" fmla="*/ 121 w 1041"/>
                <a:gd name="T25" fmla="*/ 763 h 1068"/>
                <a:gd name="T26" fmla="*/ 118 w 1041"/>
                <a:gd name="T27" fmla="*/ 723 h 1068"/>
                <a:gd name="T28" fmla="*/ 114 w 1041"/>
                <a:gd name="T29" fmla="*/ 683 h 1068"/>
                <a:gd name="T30" fmla="*/ 112 w 1041"/>
                <a:gd name="T31" fmla="*/ 647 h 1068"/>
                <a:gd name="T32" fmla="*/ 101 w 1041"/>
                <a:gd name="T33" fmla="*/ 597 h 1068"/>
                <a:gd name="T34" fmla="*/ 92 w 1041"/>
                <a:gd name="T35" fmla="*/ 553 h 1068"/>
                <a:gd name="T36" fmla="*/ 80 w 1041"/>
                <a:gd name="T37" fmla="*/ 507 h 1068"/>
                <a:gd name="T38" fmla="*/ 70 w 1041"/>
                <a:gd name="T39" fmla="*/ 459 h 1068"/>
                <a:gd name="T40" fmla="*/ 53 w 1041"/>
                <a:gd name="T41" fmla="*/ 407 h 1068"/>
                <a:gd name="T42" fmla="*/ 42 w 1041"/>
                <a:gd name="T43" fmla="*/ 359 h 1068"/>
                <a:gd name="T44" fmla="*/ 31 w 1041"/>
                <a:gd name="T45" fmla="*/ 310 h 1068"/>
                <a:gd name="T46" fmla="*/ 19 w 1041"/>
                <a:gd name="T47" fmla="*/ 265 h 1068"/>
                <a:gd name="T48" fmla="*/ 12 w 1041"/>
                <a:gd name="T49" fmla="*/ 220 h 1068"/>
                <a:gd name="T50" fmla="*/ 4 w 1041"/>
                <a:gd name="T51" fmla="*/ 176 h 1068"/>
                <a:gd name="T52" fmla="*/ 0 w 1041"/>
                <a:gd name="T53" fmla="*/ 138 h 1068"/>
                <a:gd name="T54" fmla="*/ 0 w 1041"/>
                <a:gd name="T55" fmla="*/ 104 h 1068"/>
                <a:gd name="T56" fmla="*/ 6 w 1041"/>
                <a:gd name="T57" fmla="*/ 73 h 1068"/>
                <a:gd name="T58" fmla="*/ 13 w 1041"/>
                <a:gd name="T59" fmla="*/ 47 h 1068"/>
                <a:gd name="T60" fmla="*/ 32 w 1041"/>
                <a:gd name="T61" fmla="*/ 29 h 1068"/>
                <a:gd name="T62" fmla="*/ 50 w 1041"/>
                <a:gd name="T63" fmla="*/ 13 h 1068"/>
                <a:gd name="T64" fmla="*/ 74 w 1041"/>
                <a:gd name="T65" fmla="*/ 3 h 1068"/>
                <a:gd name="T66" fmla="*/ 105 w 1041"/>
                <a:gd name="T67" fmla="*/ 0 h 1068"/>
                <a:gd name="T68" fmla="*/ 137 w 1041"/>
                <a:gd name="T69" fmla="*/ 0 h 1068"/>
                <a:gd name="T70" fmla="*/ 176 w 1041"/>
                <a:gd name="T71" fmla="*/ 6 h 1068"/>
                <a:gd name="T72" fmla="*/ 217 w 1041"/>
                <a:gd name="T73" fmla="*/ 16 h 1068"/>
                <a:gd name="T74" fmla="*/ 260 w 1041"/>
                <a:gd name="T75" fmla="*/ 24 h 1068"/>
                <a:gd name="T76" fmla="*/ 306 w 1041"/>
                <a:gd name="T77" fmla="*/ 37 h 1068"/>
                <a:gd name="T78" fmla="*/ 350 w 1041"/>
                <a:gd name="T79" fmla="*/ 51 h 1068"/>
                <a:gd name="T80" fmla="*/ 397 w 1041"/>
                <a:gd name="T81" fmla="*/ 66 h 1068"/>
                <a:gd name="T82" fmla="*/ 448 w 1041"/>
                <a:gd name="T83" fmla="*/ 82 h 1068"/>
                <a:gd name="T84" fmla="*/ 492 w 1041"/>
                <a:gd name="T85" fmla="*/ 96 h 1068"/>
                <a:gd name="T86" fmla="*/ 538 w 1041"/>
                <a:gd name="T87" fmla="*/ 109 h 1068"/>
                <a:gd name="T88" fmla="*/ 581 w 1041"/>
                <a:gd name="T89" fmla="*/ 118 h 1068"/>
                <a:gd name="T90" fmla="*/ 630 w 1041"/>
                <a:gd name="T91" fmla="*/ 129 h 1068"/>
                <a:gd name="T92" fmla="*/ 668 w 1041"/>
                <a:gd name="T93" fmla="*/ 132 h 1068"/>
                <a:gd name="T94" fmla="*/ 705 w 1041"/>
                <a:gd name="T95" fmla="*/ 137 h 1068"/>
                <a:gd name="T96" fmla="*/ 742 w 1041"/>
                <a:gd name="T97" fmla="*/ 143 h 1068"/>
                <a:gd name="T98" fmla="*/ 776 w 1041"/>
                <a:gd name="T99" fmla="*/ 143 h 1068"/>
                <a:gd name="T100" fmla="*/ 807 w 1041"/>
                <a:gd name="T101" fmla="*/ 140 h 1068"/>
                <a:gd name="T102" fmla="*/ 834 w 1041"/>
                <a:gd name="T103" fmla="*/ 134 h 1068"/>
                <a:gd name="T104" fmla="*/ 864 w 1041"/>
                <a:gd name="T105" fmla="*/ 131 h 1068"/>
                <a:gd name="T106" fmla="*/ 890 w 1041"/>
                <a:gd name="T107" fmla="*/ 123 h 1068"/>
                <a:gd name="T108" fmla="*/ 916 w 1041"/>
                <a:gd name="T109" fmla="*/ 113 h 1068"/>
                <a:gd name="T110" fmla="*/ 938 w 1041"/>
                <a:gd name="T111" fmla="*/ 101 h 1068"/>
                <a:gd name="T112" fmla="*/ 961 w 1041"/>
                <a:gd name="T113" fmla="*/ 94 h 1068"/>
                <a:gd name="T114" fmla="*/ 985 w 1041"/>
                <a:gd name="T115" fmla="*/ 81 h 1068"/>
                <a:gd name="T116" fmla="*/ 1001 w 1041"/>
                <a:gd name="T117" fmla="*/ 62 h 1068"/>
                <a:gd name="T118" fmla="*/ 1022 w 1041"/>
                <a:gd name="T119" fmla="*/ 51 h 1068"/>
                <a:gd name="T120" fmla="*/ 1040 w 1041"/>
                <a:gd name="T121" fmla="*/ 32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1" h="1068">
                  <a:moveTo>
                    <a:pt x="1" y="1067"/>
                  </a:moveTo>
                  <a:lnTo>
                    <a:pt x="19" y="1051"/>
                  </a:lnTo>
                  <a:lnTo>
                    <a:pt x="31" y="1029"/>
                  </a:lnTo>
                  <a:lnTo>
                    <a:pt x="47" y="1013"/>
                  </a:lnTo>
                  <a:lnTo>
                    <a:pt x="60" y="991"/>
                  </a:lnTo>
                  <a:lnTo>
                    <a:pt x="70" y="964"/>
                  </a:lnTo>
                  <a:lnTo>
                    <a:pt x="83" y="942"/>
                  </a:lnTo>
                  <a:lnTo>
                    <a:pt x="92" y="916"/>
                  </a:lnTo>
                  <a:lnTo>
                    <a:pt x="102" y="892"/>
                  </a:lnTo>
                  <a:lnTo>
                    <a:pt x="105" y="861"/>
                  </a:lnTo>
                  <a:lnTo>
                    <a:pt x="114" y="826"/>
                  </a:lnTo>
                  <a:lnTo>
                    <a:pt x="118" y="795"/>
                  </a:lnTo>
                  <a:lnTo>
                    <a:pt x="121" y="763"/>
                  </a:lnTo>
                  <a:lnTo>
                    <a:pt x="118" y="723"/>
                  </a:lnTo>
                  <a:lnTo>
                    <a:pt x="114" y="683"/>
                  </a:lnTo>
                  <a:lnTo>
                    <a:pt x="112" y="647"/>
                  </a:lnTo>
                  <a:lnTo>
                    <a:pt x="101" y="597"/>
                  </a:lnTo>
                  <a:lnTo>
                    <a:pt x="92" y="553"/>
                  </a:lnTo>
                  <a:lnTo>
                    <a:pt x="80" y="507"/>
                  </a:lnTo>
                  <a:lnTo>
                    <a:pt x="70" y="459"/>
                  </a:lnTo>
                  <a:lnTo>
                    <a:pt x="53" y="407"/>
                  </a:lnTo>
                  <a:lnTo>
                    <a:pt x="42" y="359"/>
                  </a:lnTo>
                  <a:lnTo>
                    <a:pt x="31" y="310"/>
                  </a:lnTo>
                  <a:lnTo>
                    <a:pt x="19" y="265"/>
                  </a:lnTo>
                  <a:lnTo>
                    <a:pt x="12" y="220"/>
                  </a:lnTo>
                  <a:lnTo>
                    <a:pt x="4" y="176"/>
                  </a:lnTo>
                  <a:lnTo>
                    <a:pt x="0" y="138"/>
                  </a:lnTo>
                  <a:lnTo>
                    <a:pt x="0" y="104"/>
                  </a:lnTo>
                  <a:lnTo>
                    <a:pt x="6" y="73"/>
                  </a:lnTo>
                  <a:lnTo>
                    <a:pt x="13" y="47"/>
                  </a:lnTo>
                  <a:lnTo>
                    <a:pt x="32" y="29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5" y="0"/>
                  </a:lnTo>
                  <a:lnTo>
                    <a:pt x="137" y="0"/>
                  </a:lnTo>
                  <a:lnTo>
                    <a:pt x="176" y="6"/>
                  </a:lnTo>
                  <a:lnTo>
                    <a:pt x="217" y="16"/>
                  </a:lnTo>
                  <a:lnTo>
                    <a:pt x="260" y="24"/>
                  </a:lnTo>
                  <a:lnTo>
                    <a:pt x="306" y="37"/>
                  </a:lnTo>
                  <a:lnTo>
                    <a:pt x="350" y="51"/>
                  </a:lnTo>
                  <a:lnTo>
                    <a:pt x="397" y="66"/>
                  </a:lnTo>
                  <a:lnTo>
                    <a:pt x="448" y="82"/>
                  </a:lnTo>
                  <a:lnTo>
                    <a:pt x="492" y="96"/>
                  </a:lnTo>
                  <a:lnTo>
                    <a:pt x="538" y="109"/>
                  </a:lnTo>
                  <a:lnTo>
                    <a:pt x="581" y="118"/>
                  </a:lnTo>
                  <a:lnTo>
                    <a:pt x="630" y="129"/>
                  </a:lnTo>
                  <a:lnTo>
                    <a:pt x="668" y="132"/>
                  </a:lnTo>
                  <a:lnTo>
                    <a:pt x="705" y="137"/>
                  </a:lnTo>
                  <a:lnTo>
                    <a:pt x="742" y="143"/>
                  </a:lnTo>
                  <a:lnTo>
                    <a:pt x="776" y="143"/>
                  </a:lnTo>
                  <a:lnTo>
                    <a:pt x="807" y="140"/>
                  </a:lnTo>
                  <a:lnTo>
                    <a:pt x="834" y="134"/>
                  </a:lnTo>
                  <a:lnTo>
                    <a:pt x="864" y="131"/>
                  </a:lnTo>
                  <a:lnTo>
                    <a:pt x="890" y="123"/>
                  </a:lnTo>
                  <a:lnTo>
                    <a:pt x="916" y="113"/>
                  </a:lnTo>
                  <a:lnTo>
                    <a:pt x="938" y="101"/>
                  </a:lnTo>
                  <a:lnTo>
                    <a:pt x="961" y="94"/>
                  </a:lnTo>
                  <a:lnTo>
                    <a:pt x="985" y="81"/>
                  </a:lnTo>
                  <a:lnTo>
                    <a:pt x="1001" y="62"/>
                  </a:lnTo>
                  <a:lnTo>
                    <a:pt x="1022" y="51"/>
                  </a:lnTo>
                  <a:lnTo>
                    <a:pt x="1040" y="32"/>
                  </a:lnTo>
                </a:path>
              </a:pathLst>
            </a:custGeom>
            <a:noFill/>
            <a:ln w="28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5302250" y="2698750"/>
            <a:ext cx="1673225" cy="1731963"/>
            <a:chOff x="3686" y="1178"/>
            <a:chExt cx="1054" cy="1091"/>
          </a:xfrm>
        </p:grpSpPr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 flipV="1">
              <a:off x="3686" y="2240"/>
              <a:ext cx="31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 flipV="1">
              <a:off x="3699" y="1221"/>
              <a:ext cx="1041" cy="10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>
              <a:off x="3692" y="1178"/>
              <a:ext cx="1041" cy="1068"/>
            </a:xfrm>
            <a:custGeom>
              <a:avLst/>
              <a:gdLst>
                <a:gd name="T0" fmla="*/ 1 w 1041"/>
                <a:gd name="T1" fmla="*/ 1067 h 1068"/>
                <a:gd name="T2" fmla="*/ 19 w 1041"/>
                <a:gd name="T3" fmla="*/ 1051 h 1068"/>
                <a:gd name="T4" fmla="*/ 31 w 1041"/>
                <a:gd name="T5" fmla="*/ 1029 h 1068"/>
                <a:gd name="T6" fmla="*/ 47 w 1041"/>
                <a:gd name="T7" fmla="*/ 1013 h 1068"/>
                <a:gd name="T8" fmla="*/ 60 w 1041"/>
                <a:gd name="T9" fmla="*/ 991 h 1068"/>
                <a:gd name="T10" fmla="*/ 70 w 1041"/>
                <a:gd name="T11" fmla="*/ 964 h 1068"/>
                <a:gd name="T12" fmla="*/ 83 w 1041"/>
                <a:gd name="T13" fmla="*/ 942 h 1068"/>
                <a:gd name="T14" fmla="*/ 92 w 1041"/>
                <a:gd name="T15" fmla="*/ 916 h 1068"/>
                <a:gd name="T16" fmla="*/ 102 w 1041"/>
                <a:gd name="T17" fmla="*/ 892 h 1068"/>
                <a:gd name="T18" fmla="*/ 105 w 1041"/>
                <a:gd name="T19" fmla="*/ 861 h 1068"/>
                <a:gd name="T20" fmla="*/ 114 w 1041"/>
                <a:gd name="T21" fmla="*/ 826 h 1068"/>
                <a:gd name="T22" fmla="*/ 118 w 1041"/>
                <a:gd name="T23" fmla="*/ 795 h 1068"/>
                <a:gd name="T24" fmla="*/ 121 w 1041"/>
                <a:gd name="T25" fmla="*/ 763 h 1068"/>
                <a:gd name="T26" fmla="*/ 118 w 1041"/>
                <a:gd name="T27" fmla="*/ 723 h 1068"/>
                <a:gd name="T28" fmla="*/ 114 w 1041"/>
                <a:gd name="T29" fmla="*/ 683 h 1068"/>
                <a:gd name="T30" fmla="*/ 112 w 1041"/>
                <a:gd name="T31" fmla="*/ 647 h 1068"/>
                <a:gd name="T32" fmla="*/ 101 w 1041"/>
                <a:gd name="T33" fmla="*/ 597 h 1068"/>
                <a:gd name="T34" fmla="*/ 92 w 1041"/>
                <a:gd name="T35" fmla="*/ 553 h 1068"/>
                <a:gd name="T36" fmla="*/ 80 w 1041"/>
                <a:gd name="T37" fmla="*/ 507 h 1068"/>
                <a:gd name="T38" fmla="*/ 70 w 1041"/>
                <a:gd name="T39" fmla="*/ 459 h 1068"/>
                <a:gd name="T40" fmla="*/ 53 w 1041"/>
                <a:gd name="T41" fmla="*/ 407 h 1068"/>
                <a:gd name="T42" fmla="*/ 42 w 1041"/>
                <a:gd name="T43" fmla="*/ 359 h 1068"/>
                <a:gd name="T44" fmla="*/ 31 w 1041"/>
                <a:gd name="T45" fmla="*/ 310 h 1068"/>
                <a:gd name="T46" fmla="*/ 19 w 1041"/>
                <a:gd name="T47" fmla="*/ 265 h 1068"/>
                <a:gd name="T48" fmla="*/ 12 w 1041"/>
                <a:gd name="T49" fmla="*/ 220 h 1068"/>
                <a:gd name="T50" fmla="*/ 4 w 1041"/>
                <a:gd name="T51" fmla="*/ 176 h 1068"/>
                <a:gd name="T52" fmla="*/ 0 w 1041"/>
                <a:gd name="T53" fmla="*/ 138 h 1068"/>
                <a:gd name="T54" fmla="*/ 0 w 1041"/>
                <a:gd name="T55" fmla="*/ 104 h 1068"/>
                <a:gd name="T56" fmla="*/ 6 w 1041"/>
                <a:gd name="T57" fmla="*/ 73 h 1068"/>
                <a:gd name="T58" fmla="*/ 13 w 1041"/>
                <a:gd name="T59" fmla="*/ 47 h 1068"/>
                <a:gd name="T60" fmla="*/ 32 w 1041"/>
                <a:gd name="T61" fmla="*/ 29 h 1068"/>
                <a:gd name="T62" fmla="*/ 50 w 1041"/>
                <a:gd name="T63" fmla="*/ 13 h 1068"/>
                <a:gd name="T64" fmla="*/ 74 w 1041"/>
                <a:gd name="T65" fmla="*/ 3 h 1068"/>
                <a:gd name="T66" fmla="*/ 105 w 1041"/>
                <a:gd name="T67" fmla="*/ 0 h 1068"/>
                <a:gd name="T68" fmla="*/ 137 w 1041"/>
                <a:gd name="T69" fmla="*/ 0 h 1068"/>
                <a:gd name="T70" fmla="*/ 176 w 1041"/>
                <a:gd name="T71" fmla="*/ 6 h 1068"/>
                <a:gd name="T72" fmla="*/ 217 w 1041"/>
                <a:gd name="T73" fmla="*/ 16 h 1068"/>
                <a:gd name="T74" fmla="*/ 260 w 1041"/>
                <a:gd name="T75" fmla="*/ 24 h 1068"/>
                <a:gd name="T76" fmla="*/ 306 w 1041"/>
                <a:gd name="T77" fmla="*/ 37 h 1068"/>
                <a:gd name="T78" fmla="*/ 350 w 1041"/>
                <a:gd name="T79" fmla="*/ 51 h 1068"/>
                <a:gd name="T80" fmla="*/ 397 w 1041"/>
                <a:gd name="T81" fmla="*/ 66 h 1068"/>
                <a:gd name="T82" fmla="*/ 448 w 1041"/>
                <a:gd name="T83" fmla="*/ 82 h 1068"/>
                <a:gd name="T84" fmla="*/ 492 w 1041"/>
                <a:gd name="T85" fmla="*/ 96 h 1068"/>
                <a:gd name="T86" fmla="*/ 538 w 1041"/>
                <a:gd name="T87" fmla="*/ 109 h 1068"/>
                <a:gd name="T88" fmla="*/ 581 w 1041"/>
                <a:gd name="T89" fmla="*/ 118 h 1068"/>
                <a:gd name="T90" fmla="*/ 630 w 1041"/>
                <a:gd name="T91" fmla="*/ 129 h 1068"/>
                <a:gd name="T92" fmla="*/ 668 w 1041"/>
                <a:gd name="T93" fmla="*/ 132 h 1068"/>
                <a:gd name="T94" fmla="*/ 705 w 1041"/>
                <a:gd name="T95" fmla="*/ 137 h 1068"/>
                <a:gd name="T96" fmla="*/ 742 w 1041"/>
                <a:gd name="T97" fmla="*/ 143 h 1068"/>
                <a:gd name="T98" fmla="*/ 776 w 1041"/>
                <a:gd name="T99" fmla="*/ 143 h 1068"/>
                <a:gd name="T100" fmla="*/ 807 w 1041"/>
                <a:gd name="T101" fmla="*/ 140 h 1068"/>
                <a:gd name="T102" fmla="*/ 834 w 1041"/>
                <a:gd name="T103" fmla="*/ 134 h 1068"/>
                <a:gd name="T104" fmla="*/ 864 w 1041"/>
                <a:gd name="T105" fmla="*/ 131 h 1068"/>
                <a:gd name="T106" fmla="*/ 890 w 1041"/>
                <a:gd name="T107" fmla="*/ 123 h 1068"/>
                <a:gd name="T108" fmla="*/ 916 w 1041"/>
                <a:gd name="T109" fmla="*/ 113 h 1068"/>
                <a:gd name="T110" fmla="*/ 938 w 1041"/>
                <a:gd name="T111" fmla="*/ 101 h 1068"/>
                <a:gd name="T112" fmla="*/ 961 w 1041"/>
                <a:gd name="T113" fmla="*/ 94 h 1068"/>
                <a:gd name="T114" fmla="*/ 985 w 1041"/>
                <a:gd name="T115" fmla="*/ 81 h 1068"/>
                <a:gd name="T116" fmla="*/ 1001 w 1041"/>
                <a:gd name="T117" fmla="*/ 62 h 1068"/>
                <a:gd name="T118" fmla="*/ 1022 w 1041"/>
                <a:gd name="T119" fmla="*/ 51 h 1068"/>
                <a:gd name="T120" fmla="*/ 1040 w 1041"/>
                <a:gd name="T121" fmla="*/ 32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1" h="1068">
                  <a:moveTo>
                    <a:pt x="1" y="1067"/>
                  </a:moveTo>
                  <a:lnTo>
                    <a:pt x="19" y="1051"/>
                  </a:lnTo>
                  <a:lnTo>
                    <a:pt x="31" y="1029"/>
                  </a:lnTo>
                  <a:lnTo>
                    <a:pt x="47" y="1013"/>
                  </a:lnTo>
                  <a:lnTo>
                    <a:pt x="60" y="991"/>
                  </a:lnTo>
                  <a:lnTo>
                    <a:pt x="70" y="964"/>
                  </a:lnTo>
                  <a:lnTo>
                    <a:pt x="83" y="942"/>
                  </a:lnTo>
                  <a:lnTo>
                    <a:pt x="92" y="916"/>
                  </a:lnTo>
                  <a:lnTo>
                    <a:pt x="102" y="892"/>
                  </a:lnTo>
                  <a:lnTo>
                    <a:pt x="105" y="861"/>
                  </a:lnTo>
                  <a:lnTo>
                    <a:pt x="114" y="826"/>
                  </a:lnTo>
                  <a:lnTo>
                    <a:pt x="118" y="795"/>
                  </a:lnTo>
                  <a:lnTo>
                    <a:pt x="121" y="763"/>
                  </a:lnTo>
                  <a:lnTo>
                    <a:pt x="118" y="723"/>
                  </a:lnTo>
                  <a:lnTo>
                    <a:pt x="114" y="683"/>
                  </a:lnTo>
                  <a:lnTo>
                    <a:pt x="112" y="647"/>
                  </a:lnTo>
                  <a:lnTo>
                    <a:pt x="101" y="597"/>
                  </a:lnTo>
                  <a:lnTo>
                    <a:pt x="92" y="553"/>
                  </a:lnTo>
                  <a:lnTo>
                    <a:pt x="80" y="507"/>
                  </a:lnTo>
                  <a:lnTo>
                    <a:pt x="70" y="459"/>
                  </a:lnTo>
                  <a:lnTo>
                    <a:pt x="53" y="407"/>
                  </a:lnTo>
                  <a:lnTo>
                    <a:pt x="42" y="359"/>
                  </a:lnTo>
                  <a:lnTo>
                    <a:pt x="31" y="310"/>
                  </a:lnTo>
                  <a:lnTo>
                    <a:pt x="19" y="265"/>
                  </a:lnTo>
                  <a:lnTo>
                    <a:pt x="12" y="220"/>
                  </a:lnTo>
                  <a:lnTo>
                    <a:pt x="4" y="176"/>
                  </a:lnTo>
                  <a:lnTo>
                    <a:pt x="0" y="138"/>
                  </a:lnTo>
                  <a:lnTo>
                    <a:pt x="0" y="104"/>
                  </a:lnTo>
                  <a:lnTo>
                    <a:pt x="6" y="73"/>
                  </a:lnTo>
                  <a:lnTo>
                    <a:pt x="13" y="47"/>
                  </a:lnTo>
                  <a:lnTo>
                    <a:pt x="32" y="29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5" y="0"/>
                  </a:lnTo>
                  <a:lnTo>
                    <a:pt x="137" y="0"/>
                  </a:lnTo>
                  <a:lnTo>
                    <a:pt x="176" y="6"/>
                  </a:lnTo>
                  <a:lnTo>
                    <a:pt x="217" y="16"/>
                  </a:lnTo>
                  <a:lnTo>
                    <a:pt x="260" y="24"/>
                  </a:lnTo>
                  <a:lnTo>
                    <a:pt x="306" y="37"/>
                  </a:lnTo>
                  <a:lnTo>
                    <a:pt x="350" y="51"/>
                  </a:lnTo>
                  <a:lnTo>
                    <a:pt x="397" y="66"/>
                  </a:lnTo>
                  <a:lnTo>
                    <a:pt x="448" y="82"/>
                  </a:lnTo>
                  <a:lnTo>
                    <a:pt x="492" y="96"/>
                  </a:lnTo>
                  <a:lnTo>
                    <a:pt x="538" y="109"/>
                  </a:lnTo>
                  <a:lnTo>
                    <a:pt x="581" y="118"/>
                  </a:lnTo>
                  <a:lnTo>
                    <a:pt x="630" y="129"/>
                  </a:lnTo>
                  <a:lnTo>
                    <a:pt x="668" y="132"/>
                  </a:lnTo>
                  <a:lnTo>
                    <a:pt x="705" y="137"/>
                  </a:lnTo>
                  <a:lnTo>
                    <a:pt x="742" y="143"/>
                  </a:lnTo>
                  <a:lnTo>
                    <a:pt x="776" y="143"/>
                  </a:lnTo>
                  <a:lnTo>
                    <a:pt x="807" y="140"/>
                  </a:lnTo>
                  <a:lnTo>
                    <a:pt x="834" y="134"/>
                  </a:lnTo>
                  <a:lnTo>
                    <a:pt x="864" y="131"/>
                  </a:lnTo>
                  <a:lnTo>
                    <a:pt x="890" y="123"/>
                  </a:lnTo>
                  <a:lnTo>
                    <a:pt x="916" y="113"/>
                  </a:lnTo>
                  <a:lnTo>
                    <a:pt x="938" y="101"/>
                  </a:lnTo>
                  <a:lnTo>
                    <a:pt x="961" y="94"/>
                  </a:lnTo>
                  <a:lnTo>
                    <a:pt x="985" y="81"/>
                  </a:lnTo>
                  <a:lnTo>
                    <a:pt x="1001" y="62"/>
                  </a:lnTo>
                  <a:lnTo>
                    <a:pt x="1022" y="51"/>
                  </a:lnTo>
                  <a:lnTo>
                    <a:pt x="1040" y="32"/>
                  </a:lnTo>
                </a:path>
              </a:pathLst>
            </a:custGeom>
            <a:noFill/>
            <a:ln w="285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669925" y="400050"/>
            <a:ext cx="7488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The homoskedastic normal distribution with </a:t>
            </a:r>
          </a:p>
          <a:p>
            <a:r>
              <a:rPr lang="en-US" sz="3200"/>
              <a:t>a single explanatory variable</a:t>
            </a: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6248400" y="3581400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E(</a:t>
            </a:r>
            <a:r>
              <a:rPr lang="en-US" sz="2400" i="1"/>
              <a:t>y</a:t>
            </a:r>
            <a:r>
              <a:rPr lang="en-US" sz="2400"/>
              <a:t>|</a:t>
            </a:r>
            <a:r>
              <a:rPr lang="en-US" sz="2400" i="1"/>
              <a:t>x</a:t>
            </a:r>
            <a:r>
              <a:rPr lang="en-US" sz="2400"/>
              <a:t>) = </a:t>
            </a:r>
            <a:r>
              <a:rPr lang="en-US" sz="2400" i="1">
                <a:latin typeface="Symbol" pitchFamily="18" charset="2"/>
              </a:rPr>
              <a:t>b</a:t>
            </a:r>
            <a:r>
              <a:rPr lang="en-US" sz="2400" i="1" baseline="-25000"/>
              <a:t>0</a:t>
            </a:r>
            <a:r>
              <a:rPr lang="en-US" sz="2400" i="1"/>
              <a:t> + </a:t>
            </a:r>
            <a:r>
              <a:rPr lang="en-US" sz="2400" i="1">
                <a:latin typeface="Symbol" pitchFamily="18" charset="2"/>
              </a:rPr>
              <a:t>b</a:t>
            </a:r>
            <a:r>
              <a:rPr lang="en-US" sz="2400" i="1" baseline="-25000"/>
              <a:t>1</a:t>
            </a:r>
            <a:r>
              <a:rPr lang="en-US" sz="2400" i="1"/>
              <a:t>x</a:t>
            </a: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77724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4267200" y="1447800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974725" y="2174875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f(</a:t>
            </a:r>
            <a:r>
              <a:rPr lang="en-US" sz="2400" i="1"/>
              <a:t>y|x</a:t>
            </a:r>
            <a:r>
              <a:rPr lang="en-US" sz="2400"/>
              <a:t>)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3429000" y="4800600"/>
            <a:ext cx="1706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Normal</a:t>
            </a:r>
          </a:p>
          <a:p>
            <a:r>
              <a:rPr lang="en-US" sz="2400"/>
              <a:t>distributions</a:t>
            </a: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V="1">
            <a:off x="4343400" y="4114800"/>
            <a:ext cx="990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H="1" flipV="1">
            <a:off x="3352800" y="4953000"/>
            <a:ext cx="76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E6CBF-6FB4-4418-ABE5-1B7DC5552E3B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Sampling Distributions</a:t>
            </a:r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63221"/>
              </p:ext>
            </p:extLst>
          </p:nvPr>
        </p:nvGraphicFramePr>
        <p:xfrm>
          <a:off x="1066800" y="1828800"/>
          <a:ext cx="7086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3" imgW="2857320" imgH="1676160" progId="Equation.3">
                  <p:embed/>
                </p:oleObj>
              </mc:Choice>
              <mc:Fallback>
                <p:oleObj name="Equation" r:id="rId3" imgW="285732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08660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0DAE-A5F9-4208-8766-46B370783010}" type="slidenum">
              <a:rPr lang="en-US"/>
              <a:pPr/>
              <a:t>79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26B77-2CB3-4383-80DC-4CD473287DC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28" y="332656"/>
            <a:ext cx="77724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Econometric models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036" y="1412776"/>
            <a:ext cx="8447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TimesNewRoman"/>
              </a:rPr>
              <a:t>The most important characteristic of economic relationships is that they contain 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a </a:t>
            </a:r>
            <a:r>
              <a:rPr lang="en-US" sz="3600" dirty="0" smtClean="0">
                <a:solidFill>
                  <a:srgbClr val="FF0000"/>
                </a:solidFill>
                <a:latin typeface="TimesNewRoman"/>
              </a:rPr>
              <a:t>random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NewRoman"/>
              </a:rPr>
              <a:t>element which is ignored by mathematical economic models </a:t>
            </a:r>
            <a:r>
              <a:rPr lang="en-US" sz="3600" dirty="0" smtClean="0">
                <a:solidFill>
                  <a:prstClr val="black"/>
                </a:solidFill>
                <a:latin typeface="TimesNewRoman"/>
              </a:rPr>
              <a:t>which postulate </a:t>
            </a:r>
            <a:r>
              <a:rPr lang="en-US" sz="3600" dirty="0">
                <a:solidFill>
                  <a:prstClr val="black"/>
                </a:solidFill>
                <a:latin typeface="TimesNewRoman"/>
              </a:rPr>
              <a:t>exact relationships between economic variables.</a:t>
            </a:r>
            <a:endParaRPr lang="en-US" sz="3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B30C6-C354-4A6C-9F83-F5AB89E09E4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</a:t>
            </a:r>
            <a:r>
              <a:rPr lang="en-US"/>
              <a:t> Test</a:t>
            </a:r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700213"/>
          <a:ext cx="71564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3" imgW="2374560" imgH="1409400" progId="Equation.3">
                  <p:embed/>
                </p:oleObj>
              </mc:Choice>
              <mc:Fallback>
                <p:oleObj name="Equation" r:id="rId3" imgW="2374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213"/>
                        <a:ext cx="715645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694C-A142-4959-9A5A-45C49A12E294}" type="slidenum">
              <a:rPr lang="en-US"/>
              <a:pPr/>
              <a:t>80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E624F-AA77-4247-815E-077C05B7958F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</a:t>
            </a:r>
            <a:r>
              <a:rPr lang="en-US"/>
              <a:t> Test (cont)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Knowing the sampling distribution for the standardized estimator allows us to carry out hypothesis tests</a:t>
            </a:r>
          </a:p>
          <a:p>
            <a:r>
              <a:rPr lang="en-US"/>
              <a:t> Start with a null hypothesis</a:t>
            </a:r>
          </a:p>
          <a:p>
            <a:r>
              <a:rPr lang="en-US"/>
              <a:t> For example, 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j</a:t>
            </a:r>
            <a:r>
              <a:rPr lang="en-US"/>
              <a:t>=0</a:t>
            </a:r>
          </a:p>
          <a:p>
            <a:r>
              <a:rPr lang="en-US"/>
              <a:t> If accept null, then accept that </a:t>
            </a:r>
            <a:r>
              <a:rPr lang="en-US" i="1"/>
              <a:t>x</a:t>
            </a:r>
            <a:r>
              <a:rPr lang="en-US" i="1" baseline="-25000"/>
              <a:t>j</a:t>
            </a:r>
            <a:r>
              <a:rPr lang="en-US"/>
              <a:t> has no effect on </a:t>
            </a:r>
            <a:r>
              <a:rPr lang="en-US" i="1"/>
              <a:t>y</a:t>
            </a:r>
            <a:r>
              <a:rPr lang="en-US"/>
              <a:t>, controlling for other </a:t>
            </a:r>
            <a:r>
              <a:rPr lang="en-US" i="1"/>
              <a:t>x</a:t>
            </a:r>
            <a:r>
              <a:rPr lang="en-US"/>
              <a:t>’s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3456-DCCD-474F-8199-20D97E13FAAD}" type="slidenum">
              <a:rPr lang="en-US"/>
              <a:pPr/>
              <a:t>81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4ADD7-1927-4C53-A3CF-E32CDB4182A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</a:t>
            </a:r>
            <a:r>
              <a:rPr lang="en-US"/>
              <a:t> Test (cont)</a:t>
            </a:r>
          </a:p>
        </p:txBody>
      </p:sp>
      <p:graphicFrame>
        <p:nvGraphicFramePr>
          <p:cNvPr id="911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09701"/>
              </p:ext>
            </p:extLst>
          </p:nvPr>
        </p:nvGraphicFramePr>
        <p:xfrm>
          <a:off x="228600" y="1524000"/>
          <a:ext cx="8229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3" imgW="2539800" imgH="1396800" progId="Equation.3">
                  <p:embed/>
                </p:oleObj>
              </mc:Choice>
              <mc:Fallback>
                <p:oleObj name="Equation" r:id="rId3" imgW="253980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82296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259D-B6DF-4BB1-8247-E49091ED46C8}" type="slidenum">
              <a:rPr lang="en-US"/>
              <a:pPr/>
              <a:t>82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376B9-791E-4B5B-96C2-29AAC5231846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</a:t>
            </a:r>
            <a:r>
              <a:rPr lang="en-US"/>
              <a:t> Test: One-Sided Alternatives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Besides our null,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we need an alternative hypothesis,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a significance level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be one-sided, or two-sided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 0 and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0 are one-sided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 is a two-sided alternative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If we want to have only a 5% probability of rejecting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if it is really true, then we say our significance level is 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313-6902-4163-B4EB-DF58CEAADFD3}" type="slidenum">
              <a:rPr lang="en-US"/>
              <a:pPr/>
              <a:t>83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D34A8-485D-4CEF-9885-6B38C03E1C7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Alternatives (cont)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Having picked a significance level,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, we look up the (1 –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)</a:t>
            </a:r>
            <a:r>
              <a:rPr lang="en-US" baseline="30000"/>
              <a:t>th</a:t>
            </a:r>
            <a:r>
              <a:rPr lang="en-US"/>
              <a:t> percentile in a </a:t>
            </a:r>
            <a:r>
              <a:rPr lang="en-US" i="1"/>
              <a:t>t</a:t>
            </a:r>
            <a:r>
              <a:rPr lang="en-US"/>
              <a:t> distribution with </a:t>
            </a:r>
            <a:r>
              <a:rPr lang="en-US" i="1"/>
              <a:t>n – k</a:t>
            </a:r>
            <a:r>
              <a:rPr lang="en-US"/>
              <a:t> – 1 df and call this </a:t>
            </a:r>
            <a:r>
              <a:rPr lang="en-US" i="1"/>
              <a:t>c</a:t>
            </a:r>
            <a:r>
              <a:rPr lang="en-US"/>
              <a:t>, the critical value </a:t>
            </a:r>
          </a:p>
          <a:p>
            <a:pPr>
              <a:lnSpc>
                <a:spcPct val="90000"/>
              </a:lnSpc>
            </a:pPr>
            <a:r>
              <a:rPr lang="en-US"/>
              <a:t> We can reject the null hypothesis if the </a:t>
            </a:r>
            <a:r>
              <a:rPr lang="en-US" i="1"/>
              <a:t>t</a:t>
            </a:r>
            <a:r>
              <a:rPr lang="en-US"/>
              <a:t> statistic is greater than the critical value</a:t>
            </a:r>
          </a:p>
          <a:p>
            <a:pPr>
              <a:lnSpc>
                <a:spcPct val="90000"/>
              </a:lnSpc>
            </a:pPr>
            <a:r>
              <a:rPr lang="en-US"/>
              <a:t> If the </a:t>
            </a:r>
            <a:r>
              <a:rPr lang="en-US" i="1"/>
              <a:t>t</a:t>
            </a:r>
            <a:r>
              <a:rPr lang="en-US"/>
              <a:t> statistic is less than the critical value then we fail to reject the null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473C-F27A-4715-AB0D-599D364C839B}" type="slidenum">
              <a:rPr lang="en-US"/>
              <a:pPr/>
              <a:t>84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5768A-83A9-4604-A9A9-0882FD76AB1C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3063-0174-4371-A1F1-6B48BED755EE}" type="slidenum">
              <a:rPr lang="en-US"/>
              <a:pPr/>
              <a:t>85</a:t>
            </a:fld>
            <a:endParaRPr lang="en-US"/>
          </a:p>
        </p:txBody>
      </p:sp>
      <p:pic>
        <p:nvPicPr>
          <p:cNvPr id="942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130675"/>
            <a:ext cx="8293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62000" y="1600200"/>
            <a:ext cx="71834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4000" i="1">
                <a:solidFill>
                  <a:schemeClr val="tx1"/>
                </a:solidFill>
              </a:rPr>
              <a:t>y</a:t>
            </a:r>
            <a:r>
              <a:rPr lang="en-US" sz="4000" i="1" baseline="-25000">
                <a:solidFill>
                  <a:schemeClr val="tx1"/>
                </a:solidFill>
              </a:rPr>
              <a:t>i</a:t>
            </a:r>
            <a:r>
              <a:rPr lang="en-US" sz="4000" i="1">
                <a:solidFill>
                  <a:schemeClr val="tx1"/>
                </a:solidFill>
              </a:rPr>
              <a:t>  = 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0</a:t>
            </a:r>
            <a:r>
              <a:rPr lang="en-US" sz="4000" i="1">
                <a:solidFill>
                  <a:schemeClr val="tx1"/>
                </a:solidFill>
              </a:rPr>
              <a:t>  + 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1</a:t>
            </a:r>
            <a:r>
              <a:rPr lang="en-US" sz="4000" i="1">
                <a:solidFill>
                  <a:schemeClr val="tx1"/>
                </a:solidFill>
              </a:rPr>
              <a:t>x</a:t>
            </a:r>
            <a:r>
              <a:rPr lang="en-US" sz="4000" i="1" baseline="-25000">
                <a:solidFill>
                  <a:schemeClr val="tx1"/>
                </a:solidFill>
              </a:rPr>
              <a:t>i1  </a:t>
            </a:r>
            <a:r>
              <a:rPr lang="en-US" sz="4000" i="1">
                <a:solidFill>
                  <a:schemeClr val="tx1"/>
                </a:solidFill>
              </a:rPr>
              <a:t>+ … </a:t>
            </a:r>
            <a:r>
              <a:rPr lang="en-US" sz="4000" i="1" baseline="-25000">
                <a:solidFill>
                  <a:schemeClr val="tx1"/>
                </a:solidFill>
              </a:rPr>
              <a:t> </a:t>
            </a:r>
            <a:r>
              <a:rPr lang="en-US" sz="4000" i="1">
                <a:solidFill>
                  <a:schemeClr val="tx1"/>
                </a:solidFill>
              </a:rPr>
              <a:t>+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k</a:t>
            </a:r>
            <a:r>
              <a:rPr lang="en-US" sz="4000" i="1">
                <a:solidFill>
                  <a:schemeClr val="tx1"/>
                </a:solidFill>
              </a:rPr>
              <a:t>x</a:t>
            </a:r>
            <a:r>
              <a:rPr lang="en-US" sz="4000" i="1" baseline="-25000">
                <a:solidFill>
                  <a:schemeClr val="tx1"/>
                </a:solidFill>
              </a:rPr>
              <a:t>ik </a:t>
            </a:r>
            <a:r>
              <a:rPr lang="en-US" sz="4000" i="1">
                <a:solidFill>
                  <a:schemeClr val="tx1"/>
                </a:solidFill>
              </a:rPr>
              <a:t>+ u</a:t>
            </a:r>
            <a:r>
              <a:rPr lang="en-US" sz="4000" i="1" baseline="-25000">
                <a:solidFill>
                  <a:schemeClr val="tx1"/>
                </a:solidFill>
              </a:rPr>
              <a:t>i</a:t>
            </a:r>
          </a:p>
          <a:p>
            <a:pPr eaLnBrk="0" hangingPunct="0"/>
            <a:endParaRPr lang="en-US" sz="4000">
              <a:solidFill>
                <a:schemeClr val="tx1"/>
              </a:solidFill>
            </a:endParaRPr>
          </a:p>
          <a:p>
            <a:pPr eaLnBrk="0" hangingPunct="0"/>
            <a:r>
              <a:rPr lang="en-US" sz="4000">
                <a:solidFill>
                  <a:schemeClr val="tx1"/>
                </a:solidFill>
              </a:rPr>
              <a:t>H</a:t>
            </a:r>
            <a:r>
              <a:rPr lang="en-US" sz="4000" baseline="-25000">
                <a:solidFill>
                  <a:schemeClr val="tx1"/>
                </a:solidFill>
              </a:rPr>
              <a:t>0</a:t>
            </a:r>
            <a:r>
              <a:rPr lang="en-US" sz="4000">
                <a:solidFill>
                  <a:schemeClr val="tx1"/>
                </a:solidFill>
              </a:rPr>
              <a:t>: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j</a:t>
            </a:r>
            <a:r>
              <a:rPr lang="en-US" sz="4000">
                <a:solidFill>
                  <a:schemeClr val="tx1"/>
                </a:solidFill>
              </a:rPr>
              <a:t> = 0                       H</a:t>
            </a:r>
            <a:r>
              <a:rPr lang="en-US" sz="4000" baseline="-25000">
                <a:solidFill>
                  <a:schemeClr val="tx1"/>
                </a:solidFill>
              </a:rPr>
              <a:t>1</a:t>
            </a:r>
            <a:r>
              <a:rPr lang="en-US" sz="4000">
                <a:solidFill>
                  <a:schemeClr val="tx1"/>
                </a:solidFill>
              </a:rPr>
              <a:t>: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j</a:t>
            </a:r>
            <a:r>
              <a:rPr lang="en-US" sz="4000">
                <a:solidFill>
                  <a:schemeClr val="tx1"/>
                </a:solidFill>
              </a:rPr>
              <a:t> &gt; 0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337300" y="5800725"/>
            <a:ext cx="384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4270375" y="5838825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7165975" y="4933950"/>
            <a:ext cx="469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540125" y="4770438"/>
            <a:ext cx="1482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(1 - a)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09600" y="533400"/>
            <a:ext cx="6916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One-Sided Alternatives (cont)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746125" y="4105275"/>
            <a:ext cx="1978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Fail to reject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765925" y="4562475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reject</a:t>
            </a: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1295400" y="4648200"/>
            <a:ext cx="990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7010400" y="5105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7C1C6-0A07-4A37-B16A-1A01378C60E4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vs Two-sided</a:t>
            </a:r>
          </a:p>
        </p:txBody>
      </p:sp>
      <p:sp>
        <p:nvSpPr>
          <p:cNvPr id="96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Because the </a:t>
            </a:r>
            <a:r>
              <a:rPr lang="en-US" i="1"/>
              <a:t>t</a:t>
            </a:r>
            <a:r>
              <a:rPr lang="en-US"/>
              <a:t> distribution is symmetric, testing H</a:t>
            </a:r>
            <a:r>
              <a:rPr lang="en-US" baseline="-25000"/>
              <a:t>1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j</a:t>
            </a:r>
            <a:r>
              <a:rPr lang="en-US"/>
              <a:t> &lt; 0 is straightforward.  The critical value is just the negative of before</a:t>
            </a:r>
          </a:p>
          <a:p>
            <a:pPr>
              <a:lnSpc>
                <a:spcPct val="90000"/>
              </a:lnSpc>
            </a:pPr>
            <a:r>
              <a:rPr lang="en-US"/>
              <a:t> We can reject the null if the </a:t>
            </a:r>
            <a:r>
              <a:rPr lang="en-US" i="1"/>
              <a:t>t</a:t>
            </a:r>
            <a:r>
              <a:rPr lang="en-US"/>
              <a:t> statistic &lt; –</a:t>
            </a:r>
            <a:r>
              <a:rPr lang="en-US" i="1"/>
              <a:t>c</a:t>
            </a:r>
            <a:r>
              <a:rPr lang="en-US"/>
              <a:t>, and if the </a:t>
            </a:r>
            <a:r>
              <a:rPr lang="en-US" i="1"/>
              <a:t>t</a:t>
            </a:r>
            <a:r>
              <a:rPr lang="en-US"/>
              <a:t> statistic &gt; than –</a:t>
            </a:r>
            <a:r>
              <a:rPr lang="en-US" i="1"/>
              <a:t>c</a:t>
            </a:r>
            <a:r>
              <a:rPr lang="en-US"/>
              <a:t> then we fail to reject the null</a:t>
            </a:r>
          </a:p>
          <a:p>
            <a:pPr>
              <a:lnSpc>
                <a:spcPct val="90000"/>
              </a:lnSpc>
            </a:pPr>
            <a:r>
              <a:rPr lang="en-US"/>
              <a:t> For a two-sided test, we set the critical value based on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/2 and reject H</a:t>
            </a:r>
            <a:r>
              <a:rPr lang="en-US" baseline="-25000"/>
              <a:t>1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j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</a:t>
            </a:r>
            <a:r>
              <a:rPr lang="en-US"/>
              <a:t> 0 if the </a:t>
            </a:r>
            <a:r>
              <a:rPr lang="en-US" u="sng"/>
              <a:t>absolute value</a:t>
            </a:r>
            <a:r>
              <a:rPr lang="en-US"/>
              <a:t> of the </a:t>
            </a:r>
            <a:r>
              <a:rPr lang="en-US" i="1"/>
              <a:t>t</a:t>
            </a:r>
            <a:r>
              <a:rPr lang="en-US"/>
              <a:t> statistic &gt; </a:t>
            </a:r>
            <a:r>
              <a:rPr lang="en-US" i="1"/>
              <a:t>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B1B-3971-4950-82D6-AAFD010725C9}" type="slidenum">
              <a:rPr lang="en-US"/>
              <a:pPr/>
              <a:t>86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812AF-E1D9-4CAC-8FA0-AAF34A654ABE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F1A9-D07E-4240-8CDA-C2302E9EA734}" type="slidenum">
              <a:rPr lang="en-US"/>
              <a:pPr/>
              <a:t>87</a:t>
            </a:fld>
            <a:endParaRPr lang="en-US"/>
          </a:p>
        </p:txBody>
      </p:sp>
      <p:pic>
        <p:nvPicPr>
          <p:cNvPr id="972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52900"/>
            <a:ext cx="8331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1676400"/>
            <a:ext cx="7881938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4000" i="1">
                <a:solidFill>
                  <a:schemeClr val="tx1"/>
                </a:solidFill>
              </a:rPr>
              <a:t>y</a:t>
            </a:r>
            <a:r>
              <a:rPr lang="en-US" sz="4000" i="1" baseline="-25000">
                <a:solidFill>
                  <a:schemeClr val="tx1"/>
                </a:solidFill>
              </a:rPr>
              <a:t>i</a:t>
            </a:r>
            <a:r>
              <a:rPr lang="en-US" sz="4000" i="1">
                <a:solidFill>
                  <a:schemeClr val="tx1"/>
                </a:solidFill>
              </a:rPr>
              <a:t>  = 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0</a:t>
            </a:r>
            <a:r>
              <a:rPr lang="en-US" sz="4000" i="1">
                <a:solidFill>
                  <a:schemeClr val="tx1"/>
                </a:solidFill>
              </a:rPr>
              <a:t>  + 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1</a:t>
            </a:r>
            <a:r>
              <a:rPr lang="en-US" sz="4000" i="1">
                <a:solidFill>
                  <a:schemeClr val="tx1"/>
                </a:solidFill>
              </a:rPr>
              <a:t>X</a:t>
            </a:r>
            <a:r>
              <a:rPr lang="en-US" sz="4000" i="1" baseline="-25000">
                <a:solidFill>
                  <a:schemeClr val="tx1"/>
                </a:solidFill>
              </a:rPr>
              <a:t>i1  </a:t>
            </a:r>
            <a:r>
              <a:rPr lang="en-US" sz="4000" i="1">
                <a:solidFill>
                  <a:schemeClr val="tx1"/>
                </a:solidFill>
              </a:rPr>
              <a:t>+ … </a:t>
            </a:r>
            <a:r>
              <a:rPr lang="en-US" sz="4000" i="1" baseline="-25000">
                <a:solidFill>
                  <a:schemeClr val="tx1"/>
                </a:solidFill>
              </a:rPr>
              <a:t> </a:t>
            </a:r>
            <a:r>
              <a:rPr lang="en-US" sz="4000" i="1">
                <a:solidFill>
                  <a:schemeClr val="tx1"/>
                </a:solidFill>
              </a:rPr>
              <a:t>+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k</a:t>
            </a:r>
            <a:r>
              <a:rPr lang="en-US" sz="4000" i="1">
                <a:solidFill>
                  <a:schemeClr val="tx1"/>
                </a:solidFill>
              </a:rPr>
              <a:t>X</a:t>
            </a:r>
            <a:r>
              <a:rPr lang="en-US" sz="4000" i="1" baseline="-25000">
                <a:solidFill>
                  <a:schemeClr val="tx1"/>
                </a:solidFill>
              </a:rPr>
              <a:t>ik </a:t>
            </a:r>
            <a:r>
              <a:rPr lang="en-US" sz="4000" i="1">
                <a:solidFill>
                  <a:schemeClr val="tx1"/>
                </a:solidFill>
              </a:rPr>
              <a:t>+ u</a:t>
            </a:r>
            <a:r>
              <a:rPr lang="en-US" sz="4000" i="1" baseline="-25000">
                <a:solidFill>
                  <a:schemeClr val="tx1"/>
                </a:solidFill>
              </a:rPr>
              <a:t>i</a:t>
            </a:r>
          </a:p>
          <a:p>
            <a:pPr eaLnBrk="0" hangingPunct="0"/>
            <a:endParaRPr lang="en-US" sz="4000" i="1" baseline="-25000">
              <a:solidFill>
                <a:schemeClr val="tx1"/>
              </a:solidFill>
            </a:endParaRPr>
          </a:p>
          <a:p>
            <a:pPr eaLnBrk="0" hangingPunct="0"/>
            <a:r>
              <a:rPr lang="en-US" sz="4000">
                <a:solidFill>
                  <a:schemeClr val="tx1"/>
                </a:solidFill>
              </a:rPr>
              <a:t>H</a:t>
            </a:r>
            <a:r>
              <a:rPr lang="en-US" sz="4000" baseline="-25000">
                <a:solidFill>
                  <a:schemeClr val="tx1"/>
                </a:solidFill>
              </a:rPr>
              <a:t>0</a:t>
            </a:r>
            <a:r>
              <a:rPr lang="en-US" sz="4000">
                <a:solidFill>
                  <a:schemeClr val="tx1"/>
                </a:solidFill>
              </a:rPr>
              <a:t>: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j</a:t>
            </a:r>
            <a:r>
              <a:rPr lang="en-US" sz="4000">
                <a:solidFill>
                  <a:schemeClr val="tx1"/>
                </a:solidFill>
              </a:rPr>
              <a:t> = 0                       H</a:t>
            </a:r>
            <a:r>
              <a:rPr lang="en-US" sz="4000" baseline="-25000">
                <a:solidFill>
                  <a:schemeClr val="tx1"/>
                </a:solidFill>
              </a:rPr>
              <a:t>1</a:t>
            </a:r>
            <a:r>
              <a:rPr lang="en-US" sz="4000">
                <a:solidFill>
                  <a:schemeClr val="tx1"/>
                </a:solidFill>
              </a:rPr>
              <a:t>: </a:t>
            </a:r>
            <a:r>
              <a:rPr lang="en-US" sz="4000" i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4000" i="1" baseline="-25000">
                <a:solidFill>
                  <a:schemeClr val="tx1"/>
                </a:solidFill>
              </a:rPr>
              <a:t>j</a:t>
            </a:r>
            <a:r>
              <a:rPr lang="en-US" sz="4000">
                <a:solidFill>
                  <a:schemeClr val="tx1"/>
                </a:solidFill>
              </a:rPr>
              <a:t> &gt; 0</a:t>
            </a:r>
          </a:p>
          <a:p>
            <a:pPr eaLnBrk="0" hangingPunct="0"/>
            <a:endParaRPr lang="en-US" sz="4000" i="1" baseline="-25000">
              <a:solidFill>
                <a:schemeClr val="tx1"/>
              </a:solidFill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6423025" y="5800725"/>
            <a:ext cx="384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c</a:t>
            </a:r>
            <a:endParaRPr lang="en-US" sz="3600" baseline="-25000">
              <a:solidFill>
                <a:schemeClr val="tx1"/>
              </a:solidFill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270375" y="5838825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7165975" y="4933950"/>
            <a:ext cx="8255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a/2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616325" y="4779963"/>
            <a:ext cx="1482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(1 - a)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2259013" y="5762625"/>
            <a:ext cx="536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</a:rPr>
              <a:t>-c</a:t>
            </a:r>
            <a:endParaRPr lang="en-US" sz="3600" baseline="-25000">
              <a:solidFill>
                <a:schemeClr val="tx1"/>
              </a:solidFill>
            </a:endParaRPr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1258888" y="4862513"/>
            <a:ext cx="828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600">
                <a:solidFill>
                  <a:schemeClr val="tx1"/>
                </a:solidFill>
                <a:latin typeface="Symbol" pitchFamily="18" charset="2"/>
              </a:rPr>
              <a:t>a/2</a:t>
            </a: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609600" y="533400"/>
            <a:ext cx="6916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Two-Sided Alternatives</a:t>
            </a:r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517525" y="4333875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reject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6781800" y="4495800"/>
            <a:ext cx="971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reject</a:t>
            </a:r>
          </a:p>
        </p:txBody>
      </p:sp>
      <p:sp>
        <p:nvSpPr>
          <p:cNvPr id="97306" name="Text Box 26"/>
          <p:cNvSpPr txBox="1">
            <a:spLocks noChangeArrowheads="1"/>
          </p:cNvSpPr>
          <p:nvPr/>
        </p:nvSpPr>
        <p:spPr bwMode="auto">
          <a:xfrm>
            <a:off x="3184525" y="3495675"/>
            <a:ext cx="189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fail to reject</a:t>
            </a:r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838200" y="4876800"/>
            <a:ext cx="304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H="1">
            <a:off x="6858000" y="50292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3581400" y="4038600"/>
            <a:ext cx="76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454C9-7672-4721-9CF6-E3448AD567B2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for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j</a:t>
            </a:r>
            <a:r>
              <a:rPr lang="en-US"/>
              <a:t> = 0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Unless otherwise stated, the alternative is assumed to be two-sided</a:t>
            </a:r>
          </a:p>
          <a:p>
            <a:r>
              <a:rPr lang="en-US"/>
              <a:t> If we reject the null, we typically say “</a:t>
            </a:r>
            <a:r>
              <a:rPr lang="en-US" i="1"/>
              <a:t>x</a:t>
            </a:r>
            <a:r>
              <a:rPr lang="en-US" baseline="-25000"/>
              <a:t>j</a:t>
            </a:r>
            <a:r>
              <a:rPr lang="en-US"/>
              <a:t> is statistically significant at the </a:t>
            </a:r>
            <a:r>
              <a:rPr lang="en-US">
                <a:latin typeface="Symbol" pitchFamily="18" charset="2"/>
              </a:rPr>
              <a:t>a </a:t>
            </a:r>
            <a:r>
              <a:rPr lang="en-US"/>
              <a:t>% level”</a:t>
            </a:r>
          </a:p>
          <a:p>
            <a:r>
              <a:rPr lang="en-US"/>
              <a:t> If we fail to reject the null, we typically say “</a:t>
            </a:r>
            <a:r>
              <a:rPr lang="en-US" i="1"/>
              <a:t>x</a:t>
            </a:r>
            <a:r>
              <a:rPr lang="en-US" baseline="-25000"/>
              <a:t>j</a:t>
            </a:r>
            <a:r>
              <a:rPr lang="en-US"/>
              <a:t> is statistically insignificant at the </a:t>
            </a:r>
            <a:r>
              <a:rPr lang="en-US">
                <a:latin typeface="Symbol" pitchFamily="18" charset="2"/>
              </a:rPr>
              <a:t>a </a:t>
            </a:r>
            <a:r>
              <a:rPr lang="en-US"/>
              <a:t>% level”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4DC-6675-4D23-8547-504649A23306}" type="slidenum">
              <a:rPr lang="en-US"/>
              <a:pPr/>
              <a:t>88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46FA6-BD0C-4082-B94F-E1505808950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other hypotheses</a:t>
            </a:r>
          </a:p>
        </p:txBody>
      </p:sp>
      <p:sp>
        <p:nvSpPr>
          <p:cNvPr id="10035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more general form of the </a:t>
            </a:r>
            <a:r>
              <a:rPr lang="en-US" i="1"/>
              <a:t>t</a:t>
            </a:r>
            <a:r>
              <a:rPr lang="en-US"/>
              <a:t> statistic recognizes that we may want to test something like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i="1" baseline="-25000"/>
              <a:t>j</a:t>
            </a:r>
            <a:r>
              <a:rPr lang="en-US" i="1"/>
              <a:t> = a</a:t>
            </a:r>
            <a:r>
              <a:rPr lang="en-US" i="1" baseline="-25000"/>
              <a:t>j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In this case, the appropriate </a:t>
            </a:r>
            <a:r>
              <a:rPr lang="en-US" i="1"/>
              <a:t>t</a:t>
            </a:r>
            <a:r>
              <a:rPr lang="en-US"/>
              <a:t> statistic is</a:t>
            </a:r>
          </a:p>
        </p:txBody>
      </p:sp>
      <p:graphicFrame>
        <p:nvGraphicFramePr>
          <p:cNvPr id="100356" name="Object 102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4636958"/>
              </p:ext>
            </p:extLst>
          </p:nvPr>
        </p:nvGraphicFramePr>
        <p:xfrm>
          <a:off x="3697288" y="4114800"/>
          <a:ext cx="37290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4114800"/>
                        <a:ext cx="372903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A456-F4DA-4014-9AAC-D55FE2A6719B}" type="slidenum">
              <a:rPr lang="en-US"/>
              <a:pPr/>
              <a:t>89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68F-4C1A-4133-85CE-4CD427A11703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3955"/>
            <a:ext cx="7772400" cy="5980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702917"/>
                <a:ext cx="8766596" cy="5216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Economic theory postulates that the demand for a commodity depends on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price, on the prices of other related commodities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,. It can be written mathematically as follows: </a:t>
                </a:r>
              </a:p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6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6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many more factors may affect demand. Thus, econometrics model includes these ‘other’ factors in the form of random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</a:t>
                </a:r>
              </a:p>
              <a:p>
                <a:pPr marL="457200" indent="-457200" algn="just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02917"/>
                <a:ext cx="8766596" cy="5216813"/>
              </a:xfrm>
              <a:prstGeom prst="rect">
                <a:avLst/>
              </a:prstGeom>
              <a:blipFill rotWithShape="1">
                <a:blip r:embed="rId2"/>
                <a:stretch>
                  <a:fillRect l="-1042" r="-2293" b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 rot="20020522">
            <a:off x="6788269" y="2554351"/>
            <a:ext cx="2188405" cy="949208"/>
          </a:xfrm>
          <a:custGeom>
            <a:avLst/>
            <a:gdLst>
              <a:gd name="connsiteX0" fmla="*/ 0 w 3535423"/>
              <a:gd name="connsiteY0" fmla="*/ 3041985 h 3041985"/>
              <a:gd name="connsiteX1" fmla="*/ 0 w 3535423"/>
              <a:gd name="connsiteY1" fmla="*/ 0 h 3041985"/>
              <a:gd name="connsiteX2" fmla="*/ 3535423 w 3535423"/>
              <a:gd name="connsiteY2" fmla="*/ 3041985 h 3041985"/>
              <a:gd name="connsiteX3" fmla="*/ 0 w 3535423"/>
              <a:gd name="connsiteY3" fmla="*/ 3041985 h 3041985"/>
              <a:gd name="connsiteX0" fmla="*/ 1187260 w 3535423"/>
              <a:gd name="connsiteY0" fmla="*/ 2065344 h 3041985"/>
              <a:gd name="connsiteX1" fmla="*/ 0 w 3535423"/>
              <a:gd name="connsiteY1" fmla="*/ 0 h 3041985"/>
              <a:gd name="connsiteX2" fmla="*/ 3535423 w 3535423"/>
              <a:gd name="connsiteY2" fmla="*/ 3041985 h 3041985"/>
              <a:gd name="connsiteX3" fmla="*/ 1187260 w 3535423"/>
              <a:gd name="connsiteY3" fmla="*/ 2065344 h 3041985"/>
              <a:gd name="connsiteX0" fmla="*/ 1187260 w 4238249"/>
              <a:gd name="connsiteY0" fmla="*/ 2065344 h 2065345"/>
              <a:gd name="connsiteX1" fmla="*/ 0 w 4238249"/>
              <a:gd name="connsiteY1" fmla="*/ 0 h 2065345"/>
              <a:gd name="connsiteX2" fmla="*/ 4238248 w 4238249"/>
              <a:gd name="connsiteY2" fmla="*/ 693665 h 2065345"/>
              <a:gd name="connsiteX3" fmla="*/ 1187260 w 4238249"/>
              <a:gd name="connsiteY3" fmla="*/ 2065344 h 2065345"/>
              <a:gd name="connsiteX0" fmla="*/ 1187260 w 4238248"/>
              <a:gd name="connsiteY0" fmla="*/ 2065344 h 2140456"/>
              <a:gd name="connsiteX1" fmla="*/ 0 w 4238248"/>
              <a:gd name="connsiteY1" fmla="*/ 0 h 2140456"/>
              <a:gd name="connsiteX2" fmla="*/ 4238248 w 4238248"/>
              <a:gd name="connsiteY2" fmla="*/ 693665 h 2140456"/>
              <a:gd name="connsiteX3" fmla="*/ 1187260 w 4238248"/>
              <a:gd name="connsiteY3" fmla="*/ 2065344 h 2140456"/>
              <a:gd name="connsiteX0" fmla="*/ 1187260 w 4238248"/>
              <a:gd name="connsiteY0" fmla="*/ 2065344 h 2140456"/>
              <a:gd name="connsiteX1" fmla="*/ 0 w 4238248"/>
              <a:gd name="connsiteY1" fmla="*/ 0 h 2140456"/>
              <a:gd name="connsiteX2" fmla="*/ 4238248 w 4238248"/>
              <a:gd name="connsiteY2" fmla="*/ 693665 h 2140456"/>
              <a:gd name="connsiteX3" fmla="*/ 1187260 w 4238248"/>
              <a:gd name="connsiteY3" fmla="*/ 2065344 h 2140456"/>
              <a:gd name="connsiteX0" fmla="*/ 1187260 w 4238248"/>
              <a:gd name="connsiteY0" fmla="*/ 2065344 h 2459214"/>
              <a:gd name="connsiteX1" fmla="*/ 0 w 4238248"/>
              <a:gd name="connsiteY1" fmla="*/ 0 h 2459214"/>
              <a:gd name="connsiteX2" fmla="*/ 4238248 w 4238248"/>
              <a:gd name="connsiteY2" fmla="*/ 693665 h 2459214"/>
              <a:gd name="connsiteX3" fmla="*/ 1187260 w 4238248"/>
              <a:gd name="connsiteY3" fmla="*/ 2065344 h 2459214"/>
              <a:gd name="connsiteX0" fmla="*/ 504693 w 4238248"/>
              <a:gd name="connsiteY0" fmla="*/ 2538768 h 2668191"/>
              <a:gd name="connsiteX1" fmla="*/ 0 w 4238248"/>
              <a:gd name="connsiteY1" fmla="*/ 0 h 2668191"/>
              <a:gd name="connsiteX2" fmla="*/ 4238248 w 4238248"/>
              <a:gd name="connsiteY2" fmla="*/ 693665 h 2668191"/>
              <a:gd name="connsiteX3" fmla="*/ 504693 w 4238248"/>
              <a:gd name="connsiteY3" fmla="*/ 2538768 h 2668191"/>
              <a:gd name="connsiteX0" fmla="*/ 504693 w 4360195"/>
              <a:gd name="connsiteY0" fmla="*/ 3108962 h 3238385"/>
              <a:gd name="connsiteX1" fmla="*/ 0 w 4360195"/>
              <a:gd name="connsiteY1" fmla="*/ 570194 h 3238385"/>
              <a:gd name="connsiteX2" fmla="*/ 3293271 w 4360195"/>
              <a:gd name="connsiteY2" fmla="*/ 22870 h 3238385"/>
              <a:gd name="connsiteX3" fmla="*/ 4238248 w 4360195"/>
              <a:gd name="connsiteY3" fmla="*/ 1263859 h 3238385"/>
              <a:gd name="connsiteX4" fmla="*/ 504693 w 4360195"/>
              <a:gd name="connsiteY4" fmla="*/ 3108962 h 3238385"/>
              <a:gd name="connsiteX0" fmla="*/ 504693 w 4044556"/>
              <a:gd name="connsiteY0" fmla="*/ 3108962 h 3985386"/>
              <a:gd name="connsiteX1" fmla="*/ 0 w 4044556"/>
              <a:gd name="connsiteY1" fmla="*/ 570194 h 3985386"/>
              <a:gd name="connsiteX2" fmla="*/ 3293271 w 4044556"/>
              <a:gd name="connsiteY2" fmla="*/ 22870 h 3985386"/>
              <a:gd name="connsiteX3" fmla="*/ 3857720 w 4044556"/>
              <a:gd name="connsiteY3" fmla="*/ 2465792 h 3985386"/>
              <a:gd name="connsiteX4" fmla="*/ 504693 w 4044556"/>
              <a:gd name="connsiteY4" fmla="*/ 3108962 h 3985386"/>
              <a:gd name="connsiteX0" fmla="*/ 0 w 3539863"/>
              <a:gd name="connsiteY0" fmla="*/ 3273647 h 4150071"/>
              <a:gd name="connsiteX1" fmla="*/ 519508 w 3539863"/>
              <a:gd name="connsiteY1" fmla="*/ 162589 h 4150071"/>
              <a:gd name="connsiteX2" fmla="*/ 2788578 w 3539863"/>
              <a:gd name="connsiteY2" fmla="*/ 187555 h 4150071"/>
              <a:gd name="connsiteX3" fmla="*/ 3353027 w 3539863"/>
              <a:gd name="connsiteY3" fmla="*/ 2630477 h 4150071"/>
              <a:gd name="connsiteX4" fmla="*/ 0 w 3539863"/>
              <a:gd name="connsiteY4" fmla="*/ 3273647 h 4150071"/>
              <a:gd name="connsiteX0" fmla="*/ 0 w 3539863"/>
              <a:gd name="connsiteY0" fmla="*/ 3240731 h 4117155"/>
              <a:gd name="connsiteX1" fmla="*/ 1170050 w 3539863"/>
              <a:gd name="connsiteY1" fmla="*/ 180299 h 4117155"/>
              <a:gd name="connsiteX2" fmla="*/ 2788578 w 3539863"/>
              <a:gd name="connsiteY2" fmla="*/ 154639 h 4117155"/>
              <a:gd name="connsiteX3" fmla="*/ 3353027 w 3539863"/>
              <a:gd name="connsiteY3" fmla="*/ 2597561 h 4117155"/>
              <a:gd name="connsiteX4" fmla="*/ 0 w 3539863"/>
              <a:gd name="connsiteY4" fmla="*/ 3240731 h 4117155"/>
              <a:gd name="connsiteX0" fmla="*/ 0 w 3260658"/>
              <a:gd name="connsiteY0" fmla="*/ 1543242 h 3745719"/>
              <a:gd name="connsiteX1" fmla="*/ 890845 w 3260658"/>
              <a:gd name="connsiteY1" fmla="*/ 180299 h 3745719"/>
              <a:gd name="connsiteX2" fmla="*/ 2509373 w 3260658"/>
              <a:gd name="connsiteY2" fmla="*/ 154639 h 3745719"/>
              <a:gd name="connsiteX3" fmla="*/ 3073822 w 3260658"/>
              <a:gd name="connsiteY3" fmla="*/ 2597561 h 3745719"/>
              <a:gd name="connsiteX4" fmla="*/ 0 w 3260658"/>
              <a:gd name="connsiteY4" fmla="*/ 1543242 h 3745719"/>
              <a:gd name="connsiteX0" fmla="*/ 0 w 3194329"/>
              <a:gd name="connsiteY0" fmla="*/ 1543242 h 3011757"/>
              <a:gd name="connsiteX1" fmla="*/ 890845 w 3194329"/>
              <a:gd name="connsiteY1" fmla="*/ 180299 h 3011757"/>
              <a:gd name="connsiteX2" fmla="*/ 2509373 w 3194329"/>
              <a:gd name="connsiteY2" fmla="*/ 154639 h 3011757"/>
              <a:gd name="connsiteX3" fmla="*/ 3073822 w 3194329"/>
              <a:gd name="connsiteY3" fmla="*/ 2597561 h 3011757"/>
              <a:gd name="connsiteX4" fmla="*/ 932059 w 3194329"/>
              <a:gd name="connsiteY4" fmla="*/ 2922575 h 3011757"/>
              <a:gd name="connsiteX5" fmla="*/ 0 w 3194329"/>
              <a:gd name="connsiteY5" fmla="*/ 1543242 h 3011757"/>
              <a:gd name="connsiteX0" fmla="*/ 0 w 3319581"/>
              <a:gd name="connsiteY0" fmla="*/ 1475189 h 3011757"/>
              <a:gd name="connsiteX1" fmla="*/ 1016097 w 3319581"/>
              <a:gd name="connsiteY1" fmla="*/ 180299 h 3011757"/>
              <a:gd name="connsiteX2" fmla="*/ 2634625 w 3319581"/>
              <a:gd name="connsiteY2" fmla="*/ 154639 h 3011757"/>
              <a:gd name="connsiteX3" fmla="*/ 3199074 w 3319581"/>
              <a:gd name="connsiteY3" fmla="*/ 2597561 h 3011757"/>
              <a:gd name="connsiteX4" fmla="*/ 1057311 w 3319581"/>
              <a:gd name="connsiteY4" fmla="*/ 2922575 h 3011757"/>
              <a:gd name="connsiteX5" fmla="*/ 0 w 3319581"/>
              <a:gd name="connsiteY5" fmla="*/ 1475189 h 3011757"/>
              <a:gd name="connsiteX0" fmla="*/ 0 w 3319581"/>
              <a:gd name="connsiteY0" fmla="*/ 1475189 h 3432930"/>
              <a:gd name="connsiteX1" fmla="*/ 1016097 w 3319581"/>
              <a:gd name="connsiteY1" fmla="*/ 180299 h 3432930"/>
              <a:gd name="connsiteX2" fmla="*/ 2634625 w 3319581"/>
              <a:gd name="connsiteY2" fmla="*/ 154639 h 3432930"/>
              <a:gd name="connsiteX3" fmla="*/ 3199074 w 3319581"/>
              <a:gd name="connsiteY3" fmla="*/ 2597561 h 3432930"/>
              <a:gd name="connsiteX4" fmla="*/ 1892386 w 3319581"/>
              <a:gd name="connsiteY4" fmla="*/ 3399256 h 3432930"/>
              <a:gd name="connsiteX5" fmla="*/ 0 w 3319581"/>
              <a:gd name="connsiteY5" fmla="*/ 1475189 h 3432930"/>
              <a:gd name="connsiteX0" fmla="*/ 0 w 3319581"/>
              <a:gd name="connsiteY0" fmla="*/ 1475189 h 3434416"/>
              <a:gd name="connsiteX1" fmla="*/ 1016097 w 3319581"/>
              <a:gd name="connsiteY1" fmla="*/ 180299 h 3434416"/>
              <a:gd name="connsiteX2" fmla="*/ 2634625 w 3319581"/>
              <a:gd name="connsiteY2" fmla="*/ 154639 h 3434416"/>
              <a:gd name="connsiteX3" fmla="*/ 3199074 w 3319581"/>
              <a:gd name="connsiteY3" fmla="*/ 2597561 h 3434416"/>
              <a:gd name="connsiteX4" fmla="*/ 1892386 w 3319581"/>
              <a:gd name="connsiteY4" fmla="*/ 3399256 h 3434416"/>
              <a:gd name="connsiteX5" fmla="*/ 0 w 3319581"/>
              <a:gd name="connsiteY5" fmla="*/ 1475189 h 3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9581" h="3434416">
                <a:moveTo>
                  <a:pt x="0" y="1475189"/>
                </a:moveTo>
                <a:lnTo>
                  <a:pt x="1016097" y="180299"/>
                </a:lnTo>
                <a:cubicBezTo>
                  <a:pt x="1411868" y="-138284"/>
                  <a:pt x="1928250" y="39028"/>
                  <a:pt x="2634625" y="154639"/>
                </a:cubicBezTo>
                <a:cubicBezTo>
                  <a:pt x="3341000" y="270250"/>
                  <a:pt x="3445364" y="2168518"/>
                  <a:pt x="3199074" y="2597561"/>
                </a:cubicBezTo>
                <a:cubicBezTo>
                  <a:pt x="2952784" y="3026604"/>
                  <a:pt x="2404690" y="3574976"/>
                  <a:pt x="1892386" y="3399256"/>
                </a:cubicBezTo>
                <a:cubicBezTo>
                  <a:pt x="1172845" y="3707449"/>
                  <a:pt x="23464" y="1899955"/>
                  <a:pt x="0" y="1475189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shows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7AC7D-EA89-49D2-AEFC-F4079C2528E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5246A-089B-40C6-B044-F984F7D91AB1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Intervals</a:t>
            </a:r>
          </a:p>
        </p:txBody>
      </p:sp>
      <p:sp>
        <p:nvSpPr>
          <p:cNvPr id="1034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 Another way to use classical statistical testing is to construct a confidence interval using the same critical value as was used for a two-sided test</a:t>
            </a:r>
          </a:p>
          <a:p>
            <a:r>
              <a:rPr lang="en-US" sz="2800"/>
              <a:t> A (1 - </a:t>
            </a:r>
            <a:r>
              <a:rPr lang="en-US" sz="2800" i="1">
                <a:latin typeface="Symbol" pitchFamily="18" charset="2"/>
              </a:rPr>
              <a:t>a</a:t>
            </a:r>
            <a:r>
              <a:rPr lang="en-US" sz="2800"/>
              <a:t>) % confidence interval is defined as</a:t>
            </a:r>
          </a:p>
        </p:txBody>
      </p:sp>
      <p:graphicFrame>
        <p:nvGraphicFramePr>
          <p:cNvPr id="1034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8719530"/>
              </p:ext>
            </p:extLst>
          </p:nvPr>
        </p:nvGraphicFramePr>
        <p:xfrm>
          <a:off x="1690688" y="4114800"/>
          <a:ext cx="52292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Equation" r:id="rId3" imgW="2831760" imgH="660240" progId="Equation.3">
                  <p:embed/>
                </p:oleObj>
              </mc:Choice>
              <mc:Fallback>
                <p:oleObj name="Equation" r:id="rId3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4114800"/>
                        <a:ext cx="522922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3A3-6831-49B4-A95A-3B066A65964A}" type="slidenum">
              <a:rPr lang="en-US"/>
              <a:pPr/>
              <a:t>90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7161-C273-4323-84B9-3E70905D0278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</a:t>
            </a:r>
            <a:r>
              <a:rPr lang="en-US" i="1"/>
              <a:t>p</a:t>
            </a:r>
            <a:r>
              <a:rPr lang="en-US"/>
              <a:t>-values for </a:t>
            </a:r>
            <a:r>
              <a:rPr lang="en-US" i="1"/>
              <a:t>t</a:t>
            </a:r>
            <a:r>
              <a:rPr lang="en-US"/>
              <a:t> tests</a:t>
            </a:r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An alternative to the classical approach is to ask, “</a:t>
            </a:r>
            <a:r>
              <a:rPr lang="en-US" dirty="0">
                <a:solidFill>
                  <a:srgbClr val="FF0000"/>
                </a:solidFill>
              </a:rPr>
              <a:t>what is the smallest significance level at which the null would be rejected?”</a:t>
            </a:r>
          </a:p>
          <a:p>
            <a:pPr>
              <a:lnSpc>
                <a:spcPct val="90000"/>
              </a:lnSpc>
            </a:pPr>
            <a:r>
              <a:rPr lang="en-US" dirty="0"/>
              <a:t> So, compute the </a:t>
            </a:r>
            <a:r>
              <a:rPr lang="en-US" i="1" dirty="0"/>
              <a:t>t</a:t>
            </a:r>
            <a:r>
              <a:rPr lang="en-US" dirty="0"/>
              <a:t> statistic, and then look up what percentile it is in the appropriate </a:t>
            </a:r>
            <a:r>
              <a:rPr lang="en-US" i="1" dirty="0"/>
              <a:t>t</a:t>
            </a:r>
            <a:r>
              <a:rPr lang="en-US" dirty="0"/>
              <a:t> distribution – this is the </a:t>
            </a:r>
            <a:r>
              <a:rPr lang="en-US" i="1" dirty="0"/>
              <a:t>p</a:t>
            </a:r>
            <a:r>
              <a:rPr lang="en-US" dirty="0"/>
              <a:t>-value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-value is the probability we would observe the </a:t>
            </a:r>
            <a:r>
              <a:rPr lang="en-US" i="1" dirty="0"/>
              <a:t>t</a:t>
            </a:r>
            <a:r>
              <a:rPr lang="en-US" dirty="0"/>
              <a:t> statistic we did, if the null were true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B28F-F322-4FDB-ABF0-D6AB9B41E25D}" type="slidenum">
              <a:rPr lang="en-US"/>
              <a:pPr/>
              <a:t>91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0D49F-8491-4D91-BA73-B67CA293AEB5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Stata and </a:t>
            </a:r>
            <a:r>
              <a:rPr lang="en-US" i="1"/>
              <a:t>p</a:t>
            </a:r>
            <a:r>
              <a:rPr lang="en-US"/>
              <a:t>-values, </a:t>
            </a:r>
            <a:r>
              <a:rPr lang="en-US" i="1"/>
              <a:t>t</a:t>
            </a:r>
            <a:r>
              <a:rPr lang="en-US"/>
              <a:t> tests, etc.</a:t>
            </a:r>
          </a:p>
        </p:txBody>
      </p:sp>
      <p:sp>
        <p:nvSpPr>
          <p:cNvPr id="102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Most computer packages will compute the </a:t>
            </a:r>
            <a:r>
              <a:rPr lang="en-US" i="1"/>
              <a:t>p</a:t>
            </a:r>
            <a:r>
              <a:rPr lang="en-US"/>
              <a:t>-value for you, assuming a two-sided test</a:t>
            </a:r>
          </a:p>
          <a:p>
            <a:pPr>
              <a:lnSpc>
                <a:spcPct val="90000"/>
              </a:lnSpc>
            </a:pPr>
            <a:r>
              <a:rPr lang="en-US"/>
              <a:t> If you really want a one-sided alternative, just divide the two-sided </a:t>
            </a:r>
            <a:r>
              <a:rPr lang="en-US" i="1"/>
              <a:t>p</a:t>
            </a:r>
            <a:r>
              <a:rPr lang="en-US"/>
              <a:t>-value by 2</a:t>
            </a:r>
          </a:p>
          <a:p>
            <a:pPr>
              <a:lnSpc>
                <a:spcPct val="90000"/>
              </a:lnSpc>
            </a:pPr>
            <a:r>
              <a:rPr lang="en-US"/>
              <a:t> Stata provides the </a:t>
            </a:r>
            <a:r>
              <a:rPr lang="en-US" i="1"/>
              <a:t>t</a:t>
            </a:r>
            <a:r>
              <a:rPr lang="en-US"/>
              <a:t> statistic, </a:t>
            </a:r>
            <a:r>
              <a:rPr lang="en-US" i="1"/>
              <a:t>p</a:t>
            </a:r>
            <a:r>
              <a:rPr lang="en-US"/>
              <a:t>-value, and 95% confidence interval for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j</a:t>
            </a:r>
            <a:r>
              <a:rPr lang="en-US"/>
              <a:t> = 0 for you, in columns labeled “t”, “P &gt; |t|” and “[95% Conf. Interval]”, respectively</a:t>
            </a:r>
            <a:endParaRPr lang="en-US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93E-2259-42E0-AD12-75B9A1816901}" type="slidenum">
              <a:rPr lang="en-US"/>
              <a:pPr/>
              <a:t>92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93E33-75BC-46E8-93CE-5335A9817BC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a Linear Combination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 Suppose instead of testing whether </a:t>
            </a:r>
            <a:r>
              <a:rPr lang="en-US" sz="2800" i="1">
                <a:latin typeface="Symbol" pitchFamily="18" charset="2"/>
              </a:rPr>
              <a:t>b</a:t>
            </a:r>
            <a:r>
              <a:rPr lang="en-US" sz="2800" baseline="-25000"/>
              <a:t>1</a:t>
            </a:r>
            <a:r>
              <a:rPr lang="en-US" sz="2800"/>
              <a:t> is equal to a constant, you want to test if it is equal to another parameter, that is H</a:t>
            </a:r>
            <a:r>
              <a:rPr lang="en-US" sz="2800" baseline="-25000"/>
              <a:t>0</a:t>
            </a:r>
            <a:r>
              <a:rPr lang="en-US" sz="2800"/>
              <a:t> : </a:t>
            </a:r>
            <a:r>
              <a:rPr lang="en-US" sz="2800" i="1">
                <a:latin typeface="Symbol" pitchFamily="18" charset="2"/>
              </a:rPr>
              <a:t>b</a:t>
            </a:r>
            <a:r>
              <a:rPr lang="en-US" sz="2800" baseline="-25000"/>
              <a:t>1</a:t>
            </a:r>
            <a:r>
              <a:rPr lang="en-US" sz="2800"/>
              <a:t> = </a:t>
            </a:r>
            <a:r>
              <a:rPr lang="en-US" sz="2800" i="1">
                <a:latin typeface="Symbol" pitchFamily="18" charset="2"/>
              </a:rPr>
              <a:t>b</a:t>
            </a:r>
            <a:r>
              <a:rPr lang="en-US" sz="2800" baseline="-25000"/>
              <a:t>2</a:t>
            </a:r>
            <a:endParaRPr lang="en-US" sz="2800"/>
          </a:p>
          <a:p>
            <a:r>
              <a:rPr lang="en-US" sz="2800"/>
              <a:t> Use same basic procedure for forming a t statistic </a:t>
            </a:r>
          </a:p>
        </p:txBody>
      </p:sp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436765"/>
              </p:ext>
            </p:extLst>
          </p:nvPr>
        </p:nvGraphicFramePr>
        <p:xfrm>
          <a:off x="4467225" y="4495800"/>
          <a:ext cx="1731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3" imgW="914400" imgH="482400" progId="Equation.3">
                  <p:embed/>
                </p:oleObj>
              </mc:Choice>
              <mc:Fallback>
                <p:oleObj name="Equation" r:id="rId3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495800"/>
                        <a:ext cx="17319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5806-883E-407F-B5C9-A40D667CAE43}" type="slidenum">
              <a:rPr lang="en-US"/>
              <a:pPr/>
              <a:t>93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70A2-B514-4F21-AF3A-B0730B49A2E8}" type="datetime1">
              <a:rPr lang="en-US" smtClean="0">
                <a:solidFill>
                  <a:srgbClr val="40458C"/>
                </a:solidFill>
              </a:rPr>
              <a:t>3/6/2020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Linear Combo (cont)</a:t>
            </a:r>
          </a:p>
        </p:txBody>
      </p:sp>
      <p:graphicFrame>
        <p:nvGraphicFramePr>
          <p:cNvPr id="10649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27038"/>
              </p:ext>
            </p:extLst>
          </p:nvPr>
        </p:nvGraphicFramePr>
        <p:xfrm>
          <a:off x="1295400" y="1600200"/>
          <a:ext cx="75438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3" imgW="2869920" imgH="1396800" progId="Equation.3">
                  <p:embed/>
                </p:oleObj>
              </mc:Choice>
              <mc:Fallback>
                <p:oleObj name="Equation" r:id="rId3" imgW="28699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7543800" cy="296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6C1A-B639-4F9F-A6C2-A07DBD05F0AF}" type="slidenum">
              <a:rPr lang="en-US"/>
              <a:pPr/>
              <a:t>94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C085A-678A-4101-9855-0DA3D4C9583D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a Linear Combo (cont)</a:t>
            </a:r>
          </a:p>
        </p:txBody>
      </p:sp>
      <p:sp>
        <p:nvSpPr>
          <p:cNvPr id="107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So, to use formula, need </a:t>
            </a:r>
            <a:r>
              <a:rPr lang="en-US" i="1"/>
              <a:t>s</a:t>
            </a:r>
            <a:r>
              <a:rPr lang="en-US" baseline="-25000"/>
              <a:t>12</a:t>
            </a:r>
            <a:r>
              <a:rPr lang="en-US"/>
              <a:t>, which standard output does not have</a:t>
            </a:r>
          </a:p>
          <a:p>
            <a:pPr>
              <a:lnSpc>
                <a:spcPct val="90000"/>
              </a:lnSpc>
            </a:pPr>
            <a:r>
              <a:rPr lang="en-US"/>
              <a:t> Many packages will have an option to get it, or will just perform the test for you</a:t>
            </a:r>
          </a:p>
          <a:p>
            <a:pPr>
              <a:lnSpc>
                <a:spcPct val="90000"/>
              </a:lnSpc>
            </a:pPr>
            <a:r>
              <a:rPr lang="en-US"/>
              <a:t> In Stata, after reg y x1 x2 … xk you would type test x1 = x2 to get a </a:t>
            </a:r>
            <a:r>
              <a:rPr lang="en-US" i="1"/>
              <a:t>p</a:t>
            </a:r>
            <a:r>
              <a:rPr lang="en-US"/>
              <a:t>-value for the test</a:t>
            </a:r>
          </a:p>
          <a:p>
            <a:pPr>
              <a:lnSpc>
                <a:spcPct val="90000"/>
              </a:lnSpc>
            </a:pPr>
            <a:r>
              <a:rPr lang="en-US"/>
              <a:t> More generally, you can always restate the problem to get the test you want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A482D-1B82-45FA-A03A-3A0601E15A01}" type="slidenum">
              <a:rPr lang="en-US"/>
              <a:pPr/>
              <a:t>95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156FB-91BD-4A51-943C-F25A6E5A09C9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108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r>
              <a:rPr lang="en-US"/>
              <a:t> Suppose you are interested in the effect of campaign expenditures on outcomes</a:t>
            </a:r>
          </a:p>
          <a:p>
            <a:r>
              <a:rPr lang="en-US"/>
              <a:t> Model is </a:t>
            </a:r>
            <a:r>
              <a:rPr lang="en-US" i="1"/>
              <a:t>voteA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log(</a:t>
            </a:r>
            <a:r>
              <a:rPr lang="en-US" i="1"/>
              <a:t>expendA</a:t>
            </a:r>
            <a:r>
              <a:rPr lang="en-US"/>
              <a:t>)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log(</a:t>
            </a:r>
            <a:r>
              <a:rPr lang="en-US" i="1"/>
              <a:t>expendB</a:t>
            </a:r>
            <a:r>
              <a:rPr lang="en-US"/>
              <a:t>)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3</a:t>
            </a:r>
            <a:r>
              <a:rPr lang="en-US" i="1"/>
              <a:t>prtystrA</a:t>
            </a:r>
            <a:r>
              <a:rPr lang="en-US"/>
              <a:t> + </a:t>
            </a:r>
            <a:r>
              <a:rPr lang="en-US" i="1"/>
              <a:t>u</a:t>
            </a:r>
          </a:p>
          <a:p>
            <a:r>
              <a:rPr lang="en-US" i="1"/>
              <a:t> </a:t>
            </a:r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-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, or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1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 = 0</a:t>
            </a:r>
          </a:p>
          <a:p>
            <a:r>
              <a:rPr lang="en-US"/>
              <a:t>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1</a:t>
            </a:r>
            <a:r>
              <a:rPr lang="en-US"/>
              <a:t> –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, so substitute in and rearrange </a:t>
            </a:r>
            <a:r>
              <a:rPr lang="en-US">
                <a:sym typeface="Symbol" pitchFamily="18" charset="2"/>
              </a:rPr>
              <a:t> </a:t>
            </a:r>
            <a:r>
              <a:rPr lang="en-US"/>
              <a:t> </a:t>
            </a:r>
            <a:r>
              <a:rPr lang="en-US" i="1"/>
              <a:t>voteA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1</a:t>
            </a:r>
            <a:r>
              <a:rPr lang="en-US"/>
              <a:t>log(</a:t>
            </a:r>
            <a:r>
              <a:rPr lang="en-US" i="1"/>
              <a:t>expendA</a:t>
            </a:r>
            <a:r>
              <a:rPr lang="en-US"/>
              <a:t>)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log(</a:t>
            </a:r>
            <a:r>
              <a:rPr lang="en-US" i="1"/>
              <a:t>expendB - expendA</a:t>
            </a:r>
            <a:r>
              <a:rPr lang="en-US"/>
              <a:t>)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3</a:t>
            </a:r>
            <a:r>
              <a:rPr lang="en-US" i="1"/>
              <a:t>prtystrA</a:t>
            </a:r>
            <a:r>
              <a:rPr lang="en-US"/>
              <a:t> + </a:t>
            </a:r>
            <a:r>
              <a:rPr lang="en-US" i="1"/>
              <a:t>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3963-3F9C-4193-9757-89B19E822156}" type="slidenum">
              <a:rPr lang="en-US"/>
              <a:pPr/>
              <a:t>96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74345-AF84-4AE1-8315-E4BED57822D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(cont):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This is the same model as originally, but now you get a standard error for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–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1</a:t>
            </a:r>
            <a:r>
              <a:rPr lang="en-US"/>
              <a:t> directly from the basic regression</a:t>
            </a:r>
          </a:p>
          <a:p>
            <a:pPr>
              <a:lnSpc>
                <a:spcPct val="90000"/>
              </a:lnSpc>
            </a:pPr>
            <a:r>
              <a:rPr lang="en-US"/>
              <a:t> Any linear combination of parameters could be tested in a similar manner</a:t>
            </a:r>
          </a:p>
          <a:p>
            <a:pPr>
              <a:lnSpc>
                <a:spcPct val="90000"/>
              </a:lnSpc>
            </a:pPr>
            <a:r>
              <a:rPr lang="en-US"/>
              <a:t> Other examples of hypotheses about a single linear combination of parameters: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1 +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 ;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5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 ;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-1/2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 </a:t>
            </a:r>
            <a:r>
              <a:rPr lang="en-US"/>
              <a:t>; etc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FE06-18E4-4E0A-BEA0-81B79F637370}" type="slidenum">
              <a:rPr lang="en-US"/>
              <a:pPr/>
              <a:t>97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AF1B4-A3AB-4A69-A3F9-82C63C6D8B3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Linear Restrictions</a:t>
            </a:r>
          </a:p>
        </p:txBody>
      </p:sp>
      <p:sp>
        <p:nvSpPr>
          <p:cNvPr id="110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Everything we’ve done so far has involved testing a single linear restriction, (e.g.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0</a:t>
            </a:r>
            <a:r>
              <a:rPr lang="en-US"/>
              <a:t>  or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1</a:t>
            </a:r>
            <a:r>
              <a:rPr lang="en-US"/>
              <a:t> =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baseline="-25000"/>
              <a:t>2</a:t>
            </a:r>
            <a:r>
              <a:rPr lang="en-US"/>
              <a:t> )</a:t>
            </a:r>
          </a:p>
          <a:p>
            <a:pPr>
              <a:lnSpc>
                <a:spcPct val="90000"/>
              </a:lnSpc>
            </a:pPr>
            <a:r>
              <a:rPr lang="en-US"/>
              <a:t> However, we may want to jointly test multiple hypotheses about our parameters</a:t>
            </a:r>
          </a:p>
          <a:p>
            <a:pPr>
              <a:lnSpc>
                <a:spcPct val="90000"/>
              </a:lnSpc>
            </a:pPr>
            <a:r>
              <a:rPr lang="en-US"/>
              <a:t> A typical example is testing “exclusion restrictions” – we want to know if a group of parameters are all equal to zero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DC4B-6438-4657-95E9-41F7F0527696}" type="slidenum">
              <a:rPr lang="en-US"/>
              <a:pPr/>
              <a:t>98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5DCC6-28CA-4C41-8CDC-017799D56D03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Exclusion Restrictions</a:t>
            </a:r>
          </a:p>
        </p:txBody>
      </p:sp>
      <p:sp>
        <p:nvSpPr>
          <p:cNvPr id="1116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Now the null hypothesis might be something like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i="1" baseline="-25000"/>
              <a:t>k-q+1</a:t>
            </a:r>
            <a:r>
              <a:rPr lang="en-US"/>
              <a:t> = 0, </a:t>
            </a:r>
            <a:r>
              <a:rPr lang="en-US" i="1">
                <a:latin typeface="Symbol" pitchFamily="18" charset="2"/>
              </a:rPr>
              <a:t>... </a:t>
            </a:r>
            <a:r>
              <a:rPr lang="en-US"/>
              <a:t>, </a:t>
            </a:r>
            <a:r>
              <a:rPr lang="en-US" i="1">
                <a:latin typeface="Symbol" pitchFamily="18" charset="2"/>
              </a:rPr>
              <a:t>b</a:t>
            </a:r>
            <a:r>
              <a:rPr lang="en-US" i="1" baseline="-25000"/>
              <a:t>k</a:t>
            </a:r>
            <a:r>
              <a:rPr lang="en-US"/>
              <a:t> = 0</a:t>
            </a:r>
          </a:p>
          <a:p>
            <a:pPr>
              <a:lnSpc>
                <a:spcPct val="90000"/>
              </a:lnSpc>
            </a:pPr>
            <a:r>
              <a:rPr lang="en-US"/>
              <a:t> The alternative is just H</a:t>
            </a:r>
            <a:r>
              <a:rPr lang="en-US" baseline="-25000"/>
              <a:t>1</a:t>
            </a:r>
            <a:r>
              <a:rPr lang="en-US"/>
              <a:t>: H</a:t>
            </a:r>
            <a:r>
              <a:rPr lang="en-US" baseline="-25000"/>
              <a:t>0</a:t>
            </a:r>
            <a:r>
              <a:rPr lang="en-US"/>
              <a:t> is not true</a:t>
            </a:r>
          </a:p>
          <a:p>
            <a:pPr>
              <a:lnSpc>
                <a:spcPct val="90000"/>
              </a:lnSpc>
            </a:pPr>
            <a:r>
              <a:rPr lang="en-US"/>
              <a:t> Can’t just check each </a:t>
            </a:r>
            <a:r>
              <a:rPr lang="en-US" i="1"/>
              <a:t>t</a:t>
            </a:r>
            <a:r>
              <a:rPr lang="en-US"/>
              <a:t> statistic separately, because we want to know if the </a:t>
            </a:r>
            <a:r>
              <a:rPr lang="en-US" i="1"/>
              <a:t>q</a:t>
            </a:r>
            <a:r>
              <a:rPr lang="en-US"/>
              <a:t> parameters are </a:t>
            </a:r>
            <a:r>
              <a:rPr lang="en-US" u="sng"/>
              <a:t>jointly</a:t>
            </a:r>
            <a:r>
              <a:rPr lang="en-US"/>
              <a:t> significant at a given level – it is possible for none to be individually significant at that level</a:t>
            </a:r>
            <a:endParaRPr lang="en-US" baseline="-250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236-62E9-4F09-BA1E-55F89314FAE0}" type="slidenum">
              <a:rPr lang="en-US"/>
              <a:pPr/>
              <a:t>99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D3C8D-0FD7-41B2-8637-BF334D869B2A}" type="datetime1">
              <a:rPr lang="en-US" smtClean="0">
                <a:solidFill>
                  <a:srgbClr val="D34817">
                    <a:lumMod val="50000"/>
                  </a:srgbClr>
                </a:solidFill>
              </a:rPr>
              <a:t>3/6/2020</a:t>
            </a:fld>
            <a:endParaRPr lang="en-GB">
              <a:solidFill>
                <a:srgbClr val="D3481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6450</Words>
  <Application>Microsoft Office PowerPoint</Application>
  <PresentationFormat>On-screen Show (4:3)</PresentationFormat>
  <Paragraphs>862</Paragraphs>
  <Slides>135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135</vt:i4>
      </vt:variant>
    </vt:vector>
  </HeadingPairs>
  <TitlesOfParts>
    <vt:vector size="138" baseType="lpstr">
      <vt:lpstr>Office Theme</vt:lpstr>
      <vt:lpstr>Equation</vt:lpstr>
      <vt:lpstr>Document</vt:lpstr>
      <vt:lpstr>Introduction DTU 2019/20 </vt:lpstr>
      <vt:lpstr>1.1. Definition and Scope of Econometrics </vt:lpstr>
      <vt:lpstr>Cont.….</vt:lpstr>
      <vt:lpstr>A. Econometrics Vs Economic Theory</vt:lpstr>
      <vt:lpstr>B. Econometrics Vs mathematical Economics</vt:lpstr>
      <vt:lpstr>Cont.….</vt:lpstr>
      <vt:lpstr>C. Econometrics vs. statistics</vt:lpstr>
      <vt:lpstr>Econometric models</vt:lpstr>
      <vt:lpstr>Example</vt:lpstr>
      <vt:lpstr> 1.3. Methodology of Econometrics  </vt:lpstr>
      <vt:lpstr>1. Specification of the model</vt:lpstr>
      <vt:lpstr>PowerPoint Presentation</vt:lpstr>
      <vt:lpstr>2. Estimation of the model</vt:lpstr>
      <vt:lpstr>3. Evaluation of the estimates</vt:lpstr>
      <vt:lpstr>4. Evaluation of the forecasting power of the model</vt:lpstr>
      <vt:lpstr>Desirable properties of an econometric model </vt:lpstr>
      <vt:lpstr>Cont. …</vt:lpstr>
      <vt:lpstr>Goals of Econometrics</vt:lpstr>
      <vt:lpstr>1.4. The Sources, Types and Nature of Data </vt:lpstr>
      <vt:lpstr>PowerPoint Presentation</vt:lpstr>
      <vt:lpstr>PowerPoint Presentation</vt:lpstr>
      <vt:lpstr>1.4.2 The Sources of Data</vt:lpstr>
      <vt:lpstr>Limitations</vt:lpstr>
      <vt:lpstr>Cont. …</vt:lpstr>
      <vt:lpstr>Cont. …</vt:lpstr>
      <vt:lpstr>Simple linear regression </vt:lpstr>
      <vt:lpstr>Ordinary least squares estimation: assumptions </vt:lpstr>
      <vt:lpstr>Ordinary least squares estimation: assumptions </vt:lpstr>
      <vt:lpstr>Matrix notation </vt:lpstr>
      <vt:lpstr>Deriving MOM Estimates</vt:lpstr>
      <vt:lpstr>Deriving MoM Estimates</vt:lpstr>
      <vt:lpstr>Deriving OLS using M.O.M.</vt:lpstr>
      <vt:lpstr>Deriving OLS using M.O.M.</vt:lpstr>
      <vt:lpstr>Deriving  using M.O.M.</vt:lpstr>
      <vt:lpstr>Summary of slope estimate</vt:lpstr>
      <vt:lpstr> OLS</vt:lpstr>
      <vt:lpstr>Sample regression line, and the associated estimated error terms </vt:lpstr>
      <vt:lpstr>OLS</vt:lpstr>
      <vt:lpstr>OLS, continued</vt:lpstr>
      <vt:lpstr>Algebraic Properties of OLS </vt:lpstr>
      <vt:lpstr>Algebraic Properties (precise)</vt:lpstr>
      <vt:lpstr>More terminology</vt:lpstr>
      <vt:lpstr>Proof that SST = SSE + SSR</vt:lpstr>
      <vt:lpstr>Goodness-of-Fit</vt:lpstr>
      <vt:lpstr>Using Stata for OLS regressions</vt:lpstr>
      <vt:lpstr>Gauss–Markov Theorem</vt:lpstr>
      <vt:lpstr>1. Linear Estimator  </vt:lpstr>
      <vt:lpstr>Linear Estimator  </vt:lpstr>
      <vt:lpstr>2. Unbiased estimator </vt:lpstr>
      <vt:lpstr>Unbiased estimator </vt:lpstr>
      <vt:lpstr>3. Minimum Variance estimator (or best estimator) </vt:lpstr>
      <vt:lpstr>Estimator of the error variance  see the proof…</vt:lpstr>
      <vt:lpstr>Multiple Regression Analysis</vt:lpstr>
      <vt:lpstr>Parallels with Simple Regression</vt:lpstr>
      <vt:lpstr>Interpreting Multiple Regression</vt:lpstr>
      <vt:lpstr>MULTIPLE LINEAR REGRESSION </vt:lpstr>
      <vt:lpstr>Estimation: the method of least squares </vt:lpstr>
      <vt:lpstr>Estimation…</vt:lpstr>
      <vt:lpstr>Estimation…</vt:lpstr>
      <vt:lpstr>Estimation…</vt:lpstr>
      <vt:lpstr>Estimation…</vt:lpstr>
      <vt:lpstr>The multiple coefficient of determination (R2) and the Adjusted R2</vt:lpstr>
      <vt:lpstr>R2</vt:lpstr>
      <vt:lpstr>R2</vt:lpstr>
      <vt:lpstr>R2</vt:lpstr>
      <vt:lpstr>R2</vt:lpstr>
      <vt:lpstr>adjusted R2</vt:lpstr>
      <vt:lpstr>Standard Errors of Least Squares Estimates</vt:lpstr>
      <vt:lpstr>Standard Errors of Least Squares Estimates</vt:lpstr>
      <vt:lpstr>Standard Errors of Least Squares Estimates</vt:lpstr>
      <vt:lpstr>Standard Errors of Least Squares Estimates</vt:lpstr>
      <vt:lpstr>Testing the Overall Significance of a Regression</vt:lpstr>
      <vt:lpstr>Cont…</vt:lpstr>
      <vt:lpstr>Cont…</vt:lpstr>
      <vt:lpstr>PowerPoint Presentation</vt:lpstr>
      <vt:lpstr>Assumptions of the Classical Linear Model (CLM)</vt:lpstr>
      <vt:lpstr>CLM Assumptions (cont)</vt:lpstr>
      <vt:lpstr>PowerPoint Presentation</vt:lpstr>
      <vt:lpstr>Normal Sampling Distributions</vt:lpstr>
      <vt:lpstr>The t Test</vt:lpstr>
      <vt:lpstr>The t Test (cont)</vt:lpstr>
      <vt:lpstr>The t Test (cont)</vt:lpstr>
      <vt:lpstr>t Test: One-Sided Alternatives</vt:lpstr>
      <vt:lpstr>One-Sided Alternatives (cont)</vt:lpstr>
      <vt:lpstr>PowerPoint Presentation</vt:lpstr>
      <vt:lpstr>One-sided vs Two-sided</vt:lpstr>
      <vt:lpstr>PowerPoint Presentation</vt:lpstr>
      <vt:lpstr>Summary for H0: bj = 0</vt:lpstr>
      <vt:lpstr>Testing other hypotheses</vt:lpstr>
      <vt:lpstr>Confidence Intervals</vt:lpstr>
      <vt:lpstr>Computing p-values for t tests</vt:lpstr>
      <vt:lpstr>Stata and p-values, t tests, etc.</vt:lpstr>
      <vt:lpstr>Testing a Linear Combination</vt:lpstr>
      <vt:lpstr>Testing Linear Combo (cont)</vt:lpstr>
      <vt:lpstr>Testing a Linear Combo (cont)</vt:lpstr>
      <vt:lpstr>Example:</vt:lpstr>
      <vt:lpstr>Example (cont):</vt:lpstr>
      <vt:lpstr>Multiple Linear Restrictions</vt:lpstr>
      <vt:lpstr>Testing Exclusion Restrictions</vt:lpstr>
      <vt:lpstr>Exclusion Restrictions (cont)</vt:lpstr>
      <vt:lpstr>The F statistic</vt:lpstr>
      <vt:lpstr>The F statistic (cont)</vt:lpstr>
      <vt:lpstr>PowerPoint Presentation</vt:lpstr>
      <vt:lpstr>The R2 form of the F statistic</vt:lpstr>
      <vt:lpstr>Overall Significance</vt:lpstr>
      <vt:lpstr>General Linear Restrictions</vt:lpstr>
      <vt:lpstr>Example:</vt:lpstr>
      <vt:lpstr>F Statistic Summary</vt:lpstr>
      <vt:lpstr>VIOLATIONS OF THE CLASSICAL ASSUMPTIONS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MULTICOLLINEARITY </vt:lpstr>
      <vt:lpstr>Heteroskedasticity  </vt:lpstr>
      <vt:lpstr>Heteroskedasticity</vt:lpstr>
      <vt:lpstr>Heteroskedasticity</vt:lpstr>
      <vt:lpstr>Heteroskedasticity</vt:lpstr>
      <vt:lpstr>Heteroskedasticity</vt:lpstr>
      <vt:lpstr>Heteroskedasticity</vt:lpstr>
      <vt:lpstr>Heteroskedasticity </vt:lpstr>
      <vt:lpstr>Heteroskedasticity  </vt:lpstr>
      <vt:lpstr>Heteroskedasticity  </vt:lpstr>
      <vt:lpstr>Heteroskedasticity</vt:lpstr>
      <vt:lpstr>Heteroskedasticity</vt:lpstr>
      <vt:lpstr>Breusch-Pagan(BP) test</vt:lpstr>
      <vt:lpstr>               The White Test </vt:lpstr>
      <vt:lpstr>Heteroskedasticity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user</cp:lastModifiedBy>
  <cp:revision>134</cp:revision>
  <dcterms:created xsi:type="dcterms:W3CDTF">2006-08-16T00:00:00Z</dcterms:created>
  <dcterms:modified xsi:type="dcterms:W3CDTF">2020-03-06T10:17:38Z</dcterms:modified>
</cp:coreProperties>
</file>