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40"/>
  </p:notesMasterIdLst>
  <p:sldIdLst>
    <p:sldId id="256" r:id="rId2"/>
    <p:sldId id="257" r:id="rId3"/>
    <p:sldId id="300" r:id="rId4"/>
    <p:sldId id="267" r:id="rId5"/>
    <p:sldId id="369" r:id="rId6"/>
    <p:sldId id="301" r:id="rId7"/>
    <p:sldId id="302" r:id="rId8"/>
    <p:sldId id="303" r:id="rId9"/>
    <p:sldId id="258" r:id="rId10"/>
    <p:sldId id="268" r:id="rId11"/>
    <p:sldId id="364" r:id="rId12"/>
    <p:sldId id="318" r:id="rId13"/>
    <p:sldId id="319" r:id="rId14"/>
    <p:sldId id="365" r:id="rId15"/>
    <p:sldId id="320" r:id="rId16"/>
    <p:sldId id="366" r:id="rId17"/>
    <p:sldId id="321" r:id="rId18"/>
    <p:sldId id="367" r:id="rId19"/>
    <p:sldId id="310" r:id="rId20"/>
    <p:sldId id="311" r:id="rId21"/>
    <p:sldId id="368" r:id="rId22"/>
    <p:sldId id="259" r:id="rId23"/>
    <p:sldId id="282" r:id="rId24"/>
    <p:sldId id="283" r:id="rId25"/>
    <p:sldId id="284" r:id="rId26"/>
    <p:sldId id="285" r:id="rId27"/>
    <p:sldId id="286" r:id="rId28"/>
    <p:sldId id="287" r:id="rId29"/>
    <p:sldId id="288" r:id="rId30"/>
    <p:sldId id="289" r:id="rId31"/>
    <p:sldId id="290" r:id="rId32"/>
    <p:sldId id="291" r:id="rId33"/>
    <p:sldId id="269" r:id="rId34"/>
    <p:sldId id="370" r:id="rId35"/>
    <p:sldId id="293" r:id="rId36"/>
    <p:sldId id="295" r:id="rId37"/>
    <p:sldId id="297" r:id="rId38"/>
    <p:sldId id="298"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5538" autoAdjust="0"/>
  </p:normalViewPr>
  <p:slideViewPr>
    <p:cSldViewPr snapToGrid="0">
      <p:cViewPr>
        <p:scale>
          <a:sx n="69" d="100"/>
          <a:sy n="69" d="100"/>
        </p:scale>
        <p:origin x="-774" y="-7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FA193-F00E-4117-8AF2-17F3F8251DF5}" type="datetimeFigureOut">
              <a:rPr lang="en-US" smtClean="0"/>
              <a:t>4/22/2020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7EE1A-5901-4B1C-9076-76E9842388C0}" type="slidenum">
              <a:rPr lang="en-US" smtClean="0"/>
              <a:t>‹#›</a:t>
            </a:fld>
            <a:endParaRPr lang="en-US"/>
          </a:p>
        </p:txBody>
      </p:sp>
    </p:spTree>
    <p:extLst>
      <p:ext uri="{BB962C8B-B14F-4D97-AF65-F5344CB8AC3E}">
        <p14:creationId xmlns:p14="http://schemas.microsoft.com/office/powerpoint/2010/main" val="111648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Thri</a:t>
            </a:r>
            <a:r>
              <a:rPr lang="en-GB" dirty="0" smtClean="0"/>
              <a:t>+</a:t>
            </a:r>
            <a:endParaRPr lang="en-US" dirty="0"/>
          </a:p>
        </p:txBody>
      </p:sp>
      <p:sp>
        <p:nvSpPr>
          <p:cNvPr id="4" name="Slide Number Placeholder 3"/>
          <p:cNvSpPr>
            <a:spLocks noGrp="1"/>
          </p:cNvSpPr>
          <p:nvPr>
            <p:ph type="sldNum" sz="quarter" idx="10"/>
          </p:nvPr>
        </p:nvSpPr>
        <p:spPr/>
        <p:txBody>
          <a:bodyPr/>
          <a:lstStyle/>
          <a:p>
            <a:fld id="{8BF7EE1A-5901-4B1C-9076-76E9842388C0}" type="slidenum">
              <a:rPr lang="en-US" smtClean="0"/>
              <a:t>19</a:t>
            </a:fld>
            <a:endParaRPr lang="en-US"/>
          </a:p>
        </p:txBody>
      </p:sp>
    </p:spTree>
    <p:extLst>
      <p:ext uri="{BB962C8B-B14F-4D97-AF65-F5344CB8AC3E}">
        <p14:creationId xmlns:p14="http://schemas.microsoft.com/office/powerpoint/2010/main" val="456815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30375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03323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78836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46375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55033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46596F-3C2E-4BFD-B531-91B97BEC469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166021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46596F-3C2E-4BFD-B531-91B97BEC4695}" type="datetimeFigureOut">
              <a:rPr lang="en-US" smtClean="0"/>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41362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46596F-3C2E-4BFD-B531-91B97BEC4695}" type="datetimeFigureOut">
              <a:rPr lang="en-US" smtClean="0"/>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52963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6596F-3C2E-4BFD-B531-91B97BEC4695}" type="datetimeFigureOut">
              <a:rPr lang="en-US" smtClean="0"/>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84809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6596F-3C2E-4BFD-B531-91B97BEC469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27296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6596F-3C2E-4BFD-B531-91B97BEC469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51506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6596F-3C2E-4BFD-B531-91B97BEC4695}" type="datetimeFigureOut">
              <a:rPr lang="en-US" smtClean="0"/>
              <a:t>4/22/2020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76376-4827-4749-BB42-57DC5AED77DD}" type="slidenum">
              <a:rPr lang="en-US" smtClean="0"/>
              <a:t>‹#›</a:t>
            </a:fld>
            <a:endParaRPr lang="en-US"/>
          </a:p>
        </p:txBody>
      </p:sp>
    </p:spTree>
    <p:extLst>
      <p:ext uri="{BB962C8B-B14F-4D97-AF65-F5344CB8AC3E}">
        <p14:creationId xmlns:p14="http://schemas.microsoft.com/office/powerpoint/2010/main" val="1815221943"/>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04219" y="1611006"/>
            <a:ext cx="9144000" cy="1655762"/>
          </a:xfrm>
        </p:spPr>
        <p:txBody>
          <a:bodyPr>
            <a:normAutofit/>
          </a:bodyPr>
          <a:lstStyle/>
          <a:p>
            <a:r>
              <a:rPr lang="en-GB" sz="4800" b="1" dirty="0"/>
              <a:t>Cooperative and organization management </a:t>
            </a:r>
            <a:endParaRPr lang="en-US" sz="4800" b="1" dirty="0"/>
          </a:p>
        </p:txBody>
      </p:sp>
    </p:spTree>
    <p:extLst>
      <p:ext uri="{BB962C8B-B14F-4D97-AF65-F5344CB8AC3E}">
        <p14:creationId xmlns:p14="http://schemas.microsoft.com/office/powerpoint/2010/main" val="1179196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9800"/>
            <a:ext cx="10414000" cy="5237163"/>
          </a:xfrm>
        </p:spPr>
        <p:txBody>
          <a:bodyPr>
            <a:normAutofit/>
          </a:bodyPr>
          <a:lstStyle/>
          <a:p>
            <a:pPr marL="0" indent="0">
              <a:buNone/>
            </a:pPr>
            <a:r>
              <a:rPr lang="bg-BG" b="1" dirty="0" smtClean="0"/>
              <a:t>2.2. Cooperative development in Ethiopia</a:t>
            </a:r>
            <a:endParaRPr lang="en-GB" b="1" dirty="0" smtClean="0"/>
          </a:p>
          <a:p>
            <a:r>
              <a:rPr lang="en-GB" dirty="0"/>
              <a:t>Ethiopia is known as a country with diversified nationalities.  </a:t>
            </a:r>
            <a:endParaRPr lang="en-GB" dirty="0" smtClean="0"/>
          </a:p>
          <a:p>
            <a:r>
              <a:rPr lang="en-GB" dirty="0" smtClean="0"/>
              <a:t>Each </a:t>
            </a:r>
            <a:r>
              <a:rPr lang="en-GB" dirty="0"/>
              <a:t>nation has its own unique culture and custom of living.  </a:t>
            </a:r>
            <a:endParaRPr lang="en-GB" dirty="0" smtClean="0"/>
          </a:p>
          <a:p>
            <a:r>
              <a:rPr lang="en-GB" dirty="0" smtClean="0"/>
              <a:t>The </a:t>
            </a:r>
            <a:r>
              <a:rPr lang="en-GB" dirty="0"/>
              <a:t>system of living is in cooperation that means; they work in group, habits of mailing commonly and living together in the nearby villages that contribute to the development of the society. </a:t>
            </a:r>
            <a:endParaRPr lang="en-GB" dirty="0" smtClean="0"/>
          </a:p>
          <a:p>
            <a:r>
              <a:rPr lang="en-GB" dirty="0" smtClean="0"/>
              <a:t>There </a:t>
            </a:r>
            <a:r>
              <a:rPr lang="en-GB" dirty="0"/>
              <a:t>are three well known forms of traditional cooperatives.  </a:t>
            </a:r>
            <a:endParaRPr lang="en-GB" dirty="0" smtClean="0"/>
          </a:p>
          <a:p>
            <a:pPr lvl="3">
              <a:buFont typeface="Wingdings" panose="05000000000000000000" pitchFamily="2" charset="2"/>
              <a:buChar char="Ø"/>
            </a:pPr>
            <a:r>
              <a:rPr lang="en-GB" sz="2800" dirty="0" smtClean="0"/>
              <a:t>These </a:t>
            </a:r>
            <a:r>
              <a:rPr lang="en-GB" sz="2800" dirty="0"/>
              <a:t>are: </a:t>
            </a:r>
            <a:r>
              <a:rPr lang="en-GB" sz="2800" b="1" dirty="0" err="1">
                <a:solidFill>
                  <a:srgbClr val="FF0000"/>
                </a:solidFill>
              </a:rPr>
              <a:t>Edir</a:t>
            </a:r>
            <a:r>
              <a:rPr lang="en-GB" sz="2800" b="1" dirty="0">
                <a:solidFill>
                  <a:srgbClr val="FF0000"/>
                </a:solidFill>
              </a:rPr>
              <a:t>, </a:t>
            </a:r>
            <a:r>
              <a:rPr lang="en-GB" sz="2800" b="1" dirty="0" err="1">
                <a:solidFill>
                  <a:srgbClr val="FF0000"/>
                </a:solidFill>
              </a:rPr>
              <a:t>Ekub</a:t>
            </a:r>
            <a:r>
              <a:rPr lang="en-GB" sz="2800" b="1" dirty="0">
                <a:solidFill>
                  <a:srgbClr val="FF0000"/>
                </a:solidFill>
              </a:rPr>
              <a:t>, </a:t>
            </a:r>
            <a:r>
              <a:rPr lang="en-GB" sz="2800" b="1" dirty="0" err="1">
                <a:solidFill>
                  <a:srgbClr val="FF0000"/>
                </a:solidFill>
              </a:rPr>
              <a:t>Debo</a:t>
            </a:r>
            <a:r>
              <a:rPr lang="en-GB" sz="2800" b="1" dirty="0" smtClean="0">
                <a:solidFill>
                  <a:srgbClr val="FF0000"/>
                </a:solidFill>
              </a:rPr>
              <a:t>.</a:t>
            </a:r>
            <a:endParaRPr lang="en-US" sz="2800" dirty="0">
              <a:solidFill>
                <a:srgbClr val="FF0000"/>
              </a:solidFill>
            </a:endParaRPr>
          </a:p>
        </p:txBody>
      </p:sp>
    </p:spTree>
    <p:extLst>
      <p:ext uri="{BB962C8B-B14F-4D97-AF65-F5344CB8AC3E}">
        <p14:creationId xmlns:p14="http://schemas.microsoft.com/office/powerpoint/2010/main" val="4062657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4600" y="939800"/>
            <a:ext cx="9918700" cy="5237163"/>
          </a:xfrm>
        </p:spPr>
        <p:txBody>
          <a:bodyPr/>
          <a:lstStyle/>
          <a:p>
            <a:r>
              <a:rPr lang="en-GB" b="1" dirty="0" err="1">
                <a:solidFill>
                  <a:srgbClr val="FF0000"/>
                </a:solidFill>
              </a:rPr>
              <a:t>Edir</a:t>
            </a:r>
            <a:r>
              <a:rPr lang="en-GB" dirty="0"/>
              <a:t> is one of the traditional forms of cooperatives still operating almost in all urban and rural areas of Ethiopia.  </a:t>
            </a:r>
            <a:endParaRPr lang="en-GB" dirty="0" smtClean="0"/>
          </a:p>
          <a:p>
            <a:r>
              <a:rPr lang="en-GB" dirty="0" smtClean="0"/>
              <a:t>Almost </a:t>
            </a:r>
            <a:r>
              <a:rPr lang="en-GB" dirty="0"/>
              <a:t>the majority of the people especially heads of a particular family are member of this </a:t>
            </a:r>
            <a:r>
              <a:rPr lang="en-GB" dirty="0" err="1"/>
              <a:t>Edir</a:t>
            </a:r>
            <a:r>
              <a:rPr lang="en-GB" dirty="0"/>
              <a:t>.  </a:t>
            </a:r>
            <a:endParaRPr lang="en-GB" dirty="0" smtClean="0"/>
          </a:p>
          <a:p>
            <a:r>
              <a:rPr lang="en-GB" dirty="0" smtClean="0"/>
              <a:t>The </a:t>
            </a:r>
            <a:r>
              <a:rPr lang="en-GB" dirty="0"/>
              <a:t>main objective for the establishment of this form of association (</a:t>
            </a:r>
            <a:r>
              <a:rPr lang="en-GB" dirty="0" err="1"/>
              <a:t>Edir</a:t>
            </a:r>
            <a:r>
              <a:rPr lang="en-GB" dirty="0"/>
              <a:t>) is to help a family who is the member of </a:t>
            </a:r>
            <a:r>
              <a:rPr lang="en-GB" dirty="0" err="1"/>
              <a:t>Edir</a:t>
            </a:r>
            <a:r>
              <a:rPr lang="en-GB" dirty="0"/>
              <a:t> in case of getting sorrow (Especially, when a family loses one of its members by death</a:t>
            </a:r>
            <a:r>
              <a:rPr lang="en-GB" dirty="0" smtClean="0"/>
              <a:t>).</a:t>
            </a:r>
            <a:endParaRPr lang="en-US" dirty="0"/>
          </a:p>
        </p:txBody>
      </p:sp>
    </p:spTree>
    <p:extLst>
      <p:ext uri="{BB962C8B-B14F-4D97-AF65-F5344CB8AC3E}">
        <p14:creationId xmlns:p14="http://schemas.microsoft.com/office/powerpoint/2010/main" val="4270699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622300"/>
            <a:ext cx="10845800" cy="5905500"/>
          </a:xfrm>
        </p:spPr>
        <p:txBody>
          <a:bodyPr/>
          <a:lstStyle/>
          <a:p>
            <a:r>
              <a:rPr lang="en-GB" b="1" dirty="0" err="1"/>
              <a:t>Edir</a:t>
            </a:r>
            <a:r>
              <a:rPr lang="en-GB" dirty="0"/>
              <a:t> shares </a:t>
            </a:r>
            <a:r>
              <a:rPr lang="en-GB" b="1" dirty="0">
                <a:solidFill>
                  <a:srgbClr val="FF0000"/>
                </a:solidFill>
              </a:rPr>
              <a:t>a lot of similarities </a:t>
            </a:r>
            <a:r>
              <a:rPr lang="en-GB" dirty="0" smtClean="0"/>
              <a:t>like:</a:t>
            </a:r>
          </a:p>
          <a:p>
            <a:pPr>
              <a:buFont typeface="Wingdings" panose="05000000000000000000" pitchFamily="2" charset="2"/>
              <a:buChar char="ü"/>
            </a:pPr>
            <a:r>
              <a:rPr lang="en-GB" dirty="0" smtClean="0"/>
              <a:t>voluntary </a:t>
            </a:r>
            <a:r>
              <a:rPr lang="en-GB" dirty="0"/>
              <a:t>membership, </a:t>
            </a:r>
            <a:endParaRPr lang="en-GB" dirty="0" smtClean="0"/>
          </a:p>
          <a:p>
            <a:pPr>
              <a:buFont typeface="Wingdings" panose="05000000000000000000" pitchFamily="2" charset="2"/>
              <a:buChar char="ü"/>
            </a:pPr>
            <a:r>
              <a:rPr lang="en-GB" dirty="0" smtClean="0"/>
              <a:t>democratic </a:t>
            </a:r>
            <a:r>
              <a:rPr lang="en-GB" dirty="0"/>
              <a:t>control and administration, </a:t>
            </a:r>
            <a:endParaRPr lang="en-GB" dirty="0" smtClean="0"/>
          </a:p>
          <a:p>
            <a:pPr>
              <a:buFont typeface="Wingdings" panose="05000000000000000000" pitchFamily="2" charset="2"/>
              <a:buChar char="ü"/>
            </a:pPr>
            <a:r>
              <a:rPr lang="en-GB" dirty="0" smtClean="0"/>
              <a:t>fair </a:t>
            </a:r>
            <a:r>
              <a:rPr lang="en-GB" dirty="0"/>
              <a:t>and equal payment of compensation for a family whose members is died and </a:t>
            </a:r>
            <a:endParaRPr lang="en-GB" dirty="0" smtClean="0"/>
          </a:p>
          <a:p>
            <a:pPr>
              <a:buFont typeface="Wingdings" panose="05000000000000000000" pitchFamily="2" charset="2"/>
              <a:buChar char="ü"/>
            </a:pPr>
            <a:r>
              <a:rPr lang="en-GB" dirty="0" smtClean="0"/>
              <a:t>participation </a:t>
            </a:r>
            <a:r>
              <a:rPr lang="en-GB" dirty="0"/>
              <a:t>of each member in accordance with the bylaws of that particular </a:t>
            </a:r>
            <a:r>
              <a:rPr lang="en-GB" dirty="0" err="1"/>
              <a:t>Edir</a:t>
            </a:r>
            <a:r>
              <a:rPr lang="en-GB" dirty="0"/>
              <a:t> with modern form of cooperative.</a:t>
            </a:r>
            <a:endParaRPr lang="en-US" dirty="0"/>
          </a:p>
          <a:p>
            <a:r>
              <a:rPr lang="en-GB" dirty="0"/>
              <a:t>Member participation is very high in </a:t>
            </a:r>
            <a:r>
              <a:rPr lang="en-GB" dirty="0" err="1"/>
              <a:t>Edir</a:t>
            </a:r>
            <a:r>
              <a:rPr lang="en-GB" dirty="0"/>
              <a:t> because its foundation is based up on the willingness of members.  </a:t>
            </a:r>
            <a:endParaRPr lang="en-GB" dirty="0" smtClean="0"/>
          </a:p>
          <a:p>
            <a:r>
              <a:rPr lang="en-GB" dirty="0" err="1" smtClean="0"/>
              <a:t>Edir</a:t>
            </a:r>
            <a:r>
              <a:rPr lang="en-GB" dirty="0" smtClean="0"/>
              <a:t> </a:t>
            </a:r>
            <a:r>
              <a:rPr lang="en-GB" dirty="0"/>
              <a:t>is ranking first, of all others form of traditional association in participating large classes of the people.</a:t>
            </a:r>
            <a:endParaRPr lang="en-US" dirty="0"/>
          </a:p>
          <a:p>
            <a:endParaRPr lang="en-US" dirty="0"/>
          </a:p>
        </p:txBody>
      </p:sp>
    </p:spTree>
    <p:extLst>
      <p:ext uri="{BB962C8B-B14F-4D97-AF65-F5344CB8AC3E}">
        <p14:creationId xmlns:p14="http://schemas.microsoft.com/office/powerpoint/2010/main" val="40950696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1054100"/>
            <a:ext cx="10883900" cy="5122863"/>
          </a:xfrm>
        </p:spPr>
        <p:txBody>
          <a:bodyPr>
            <a:normAutofit/>
          </a:bodyPr>
          <a:lstStyle/>
          <a:p>
            <a:pPr>
              <a:lnSpc>
                <a:spcPct val="100000"/>
              </a:lnSpc>
            </a:pPr>
            <a:r>
              <a:rPr lang="en-GB" b="1" dirty="0" err="1"/>
              <a:t>Ekub</a:t>
            </a:r>
            <a:r>
              <a:rPr lang="en-GB" dirty="0"/>
              <a:t> is the other traditional form of cooperative which is formed based on classes of men with identical (similar) earning. </a:t>
            </a:r>
            <a:endParaRPr lang="en-GB" dirty="0" smtClean="0"/>
          </a:p>
          <a:p>
            <a:pPr>
              <a:lnSpc>
                <a:spcPct val="100000"/>
              </a:lnSpc>
            </a:pPr>
            <a:r>
              <a:rPr lang="en-GB" dirty="0" smtClean="0"/>
              <a:t> </a:t>
            </a:r>
            <a:r>
              <a:rPr lang="en-GB" dirty="0"/>
              <a:t>Any community of people who do not have permanent earning to the extent of people with high earning can form ‘</a:t>
            </a:r>
            <a:r>
              <a:rPr lang="en-GB" dirty="0" err="1"/>
              <a:t>Ekub</a:t>
            </a:r>
            <a:r>
              <a:rPr lang="en-GB" dirty="0"/>
              <a:t>’.  </a:t>
            </a:r>
            <a:endParaRPr lang="en-GB" dirty="0" smtClean="0"/>
          </a:p>
          <a:p>
            <a:pPr>
              <a:lnSpc>
                <a:spcPct val="100000"/>
              </a:lnSpc>
            </a:pPr>
            <a:r>
              <a:rPr lang="en-GB" dirty="0" err="1" smtClean="0"/>
              <a:t>Ekub</a:t>
            </a:r>
            <a:r>
              <a:rPr lang="en-GB" dirty="0" smtClean="0"/>
              <a:t> </a:t>
            </a:r>
            <a:r>
              <a:rPr lang="en-GB" dirty="0"/>
              <a:t>is too similar to modern saving and credit societies but it does </a:t>
            </a:r>
            <a:r>
              <a:rPr lang="en-GB" dirty="0">
                <a:solidFill>
                  <a:srgbClr val="FF0000"/>
                </a:solidFill>
              </a:rPr>
              <a:t>not bear interest </a:t>
            </a:r>
            <a:r>
              <a:rPr lang="en-GB" dirty="0"/>
              <a:t>on the money saved and the data about the amount of money saved through this form of associations is not supported with evidence. </a:t>
            </a:r>
            <a:r>
              <a:rPr lang="en-GB" dirty="0" smtClean="0"/>
              <a:t> </a:t>
            </a:r>
          </a:p>
        </p:txBody>
      </p:sp>
    </p:spTree>
    <p:extLst>
      <p:ext uri="{BB962C8B-B14F-4D97-AF65-F5344CB8AC3E}">
        <p14:creationId xmlns:p14="http://schemas.microsoft.com/office/powerpoint/2010/main" val="2822102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9300" y="914400"/>
            <a:ext cx="10604500" cy="5262563"/>
          </a:xfrm>
        </p:spPr>
        <p:txBody>
          <a:bodyPr/>
          <a:lstStyle/>
          <a:p>
            <a:pPr>
              <a:lnSpc>
                <a:spcPct val="100000"/>
              </a:lnSpc>
            </a:pPr>
            <a:r>
              <a:rPr lang="en-GB" dirty="0"/>
              <a:t>The deposits of money in </a:t>
            </a:r>
            <a:r>
              <a:rPr lang="en-GB" dirty="0" err="1"/>
              <a:t>Ekub</a:t>
            </a:r>
            <a:r>
              <a:rPr lang="en-GB" dirty="0"/>
              <a:t> as a saving could be on daily, weekly or monthly basis and the cumulative of money being saved is refund back to members in turn basis.  </a:t>
            </a:r>
          </a:p>
          <a:p>
            <a:pPr>
              <a:lnSpc>
                <a:spcPct val="100000"/>
              </a:lnSpc>
            </a:pPr>
            <a:r>
              <a:rPr lang="en-GB" dirty="0"/>
              <a:t>The member can solve his immediate economic and social problem with the money being paid. </a:t>
            </a:r>
          </a:p>
          <a:p>
            <a:pPr>
              <a:lnSpc>
                <a:spcPct val="100000"/>
              </a:lnSpc>
            </a:pPr>
            <a:r>
              <a:rPr lang="en-GB" dirty="0"/>
              <a:t>Until now, there is no/ little effort made to use this money in economic development of the country</a:t>
            </a:r>
            <a:r>
              <a:rPr lang="en-GB" dirty="0" smtClean="0"/>
              <a:t>.</a:t>
            </a:r>
            <a:endParaRPr lang="en-US" dirty="0"/>
          </a:p>
        </p:txBody>
      </p:sp>
    </p:spTree>
    <p:extLst>
      <p:ext uri="{BB962C8B-B14F-4D97-AF65-F5344CB8AC3E}">
        <p14:creationId xmlns:p14="http://schemas.microsoft.com/office/powerpoint/2010/main" val="2631608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0" y="685800"/>
            <a:ext cx="10617200" cy="5491163"/>
          </a:xfrm>
        </p:spPr>
        <p:txBody>
          <a:bodyPr>
            <a:normAutofit/>
          </a:bodyPr>
          <a:lstStyle/>
          <a:p>
            <a:r>
              <a:rPr lang="en-GB" b="1" dirty="0" err="1"/>
              <a:t>Debo</a:t>
            </a:r>
            <a:r>
              <a:rPr lang="en-GB" b="1" dirty="0"/>
              <a:t> (</a:t>
            </a:r>
            <a:r>
              <a:rPr lang="en-GB" b="1" dirty="0" err="1"/>
              <a:t>Wenfal</a:t>
            </a:r>
            <a:r>
              <a:rPr lang="en-GB" b="1" dirty="0"/>
              <a:t>) </a:t>
            </a:r>
            <a:r>
              <a:rPr lang="en-GB" dirty="0"/>
              <a:t>is still another form of traditional form of </a:t>
            </a:r>
            <a:r>
              <a:rPr lang="en-GB" dirty="0" smtClean="0"/>
              <a:t>cooperation.</a:t>
            </a:r>
          </a:p>
          <a:p>
            <a:r>
              <a:rPr lang="en-GB" dirty="0" smtClean="0"/>
              <a:t>This </a:t>
            </a:r>
            <a:r>
              <a:rPr lang="en-GB" dirty="0"/>
              <a:t>is mainly a cooperation formed at rural areas where most of the people are farmers.  </a:t>
            </a:r>
            <a:endParaRPr lang="en-GB" dirty="0" smtClean="0"/>
          </a:p>
          <a:p>
            <a:r>
              <a:rPr lang="en-GB" dirty="0" smtClean="0"/>
              <a:t>Although</a:t>
            </a:r>
            <a:r>
              <a:rPr lang="en-GB" dirty="0"/>
              <a:t>, </a:t>
            </a:r>
            <a:r>
              <a:rPr lang="en-GB" dirty="0" err="1"/>
              <a:t>debo</a:t>
            </a:r>
            <a:r>
              <a:rPr lang="en-GB" dirty="0"/>
              <a:t> do not have a system of administration like other form of association, it is based on equivalent labour contributed by each farmer.  </a:t>
            </a:r>
            <a:endParaRPr lang="en-GB" dirty="0" smtClean="0"/>
          </a:p>
          <a:p>
            <a:r>
              <a:rPr lang="en-GB" dirty="0" err="1" smtClean="0"/>
              <a:t>Debo</a:t>
            </a:r>
            <a:r>
              <a:rPr lang="en-GB" dirty="0" smtClean="0"/>
              <a:t> </a:t>
            </a:r>
            <a:r>
              <a:rPr lang="en-GB" dirty="0"/>
              <a:t>is a system of farmer’s cooperation during the time of </a:t>
            </a:r>
            <a:r>
              <a:rPr lang="en-GB" b="1" dirty="0"/>
              <a:t>farming, weeding and harvesting</a:t>
            </a:r>
            <a:r>
              <a:rPr lang="en-GB" dirty="0"/>
              <a:t>.  </a:t>
            </a:r>
            <a:endParaRPr lang="en-GB" dirty="0" smtClean="0"/>
          </a:p>
          <a:p>
            <a:r>
              <a:rPr lang="en-GB" dirty="0" smtClean="0"/>
              <a:t>It </a:t>
            </a:r>
            <a:r>
              <a:rPr lang="en-GB" dirty="0"/>
              <a:t>is a mechanism by which all farmers helping each other on </a:t>
            </a:r>
            <a:r>
              <a:rPr lang="en-GB" dirty="0" smtClean="0"/>
              <a:t>turn basis</a:t>
            </a:r>
            <a:r>
              <a:rPr lang="en-GB" dirty="0"/>
              <a:t>.  </a:t>
            </a:r>
            <a:endParaRPr lang="en-GB" dirty="0" smtClean="0"/>
          </a:p>
          <a:p>
            <a:r>
              <a:rPr lang="en-GB" dirty="0" smtClean="0"/>
              <a:t>Since </a:t>
            </a:r>
            <a:r>
              <a:rPr lang="en-GB" dirty="0"/>
              <a:t>each types of work are being done in time, the productivity per farmers can be increased</a:t>
            </a:r>
            <a:r>
              <a:rPr lang="en-GB" dirty="0" smtClean="0"/>
              <a:t>.</a:t>
            </a:r>
            <a:endParaRPr lang="en-US" dirty="0"/>
          </a:p>
        </p:txBody>
      </p:sp>
    </p:spTree>
    <p:extLst>
      <p:ext uri="{BB962C8B-B14F-4D97-AF65-F5344CB8AC3E}">
        <p14:creationId xmlns:p14="http://schemas.microsoft.com/office/powerpoint/2010/main" val="349725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100"/>
            <a:ext cx="10515600" cy="5122863"/>
          </a:xfrm>
        </p:spPr>
        <p:txBody>
          <a:bodyPr/>
          <a:lstStyle/>
          <a:p>
            <a:r>
              <a:rPr lang="en-GB" dirty="0"/>
              <a:t>Generally, these three traditional form of association which are the values and customs of our society should be brought to modern form.</a:t>
            </a:r>
            <a:endParaRPr lang="en-US" dirty="0"/>
          </a:p>
        </p:txBody>
      </p:sp>
    </p:spTree>
    <p:extLst>
      <p:ext uri="{BB962C8B-B14F-4D97-AF65-F5344CB8AC3E}">
        <p14:creationId xmlns:p14="http://schemas.microsoft.com/office/powerpoint/2010/main" val="1035145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10515600" cy="5643563"/>
          </a:xfrm>
        </p:spPr>
        <p:txBody>
          <a:bodyPr>
            <a:normAutofit/>
          </a:bodyPr>
          <a:lstStyle/>
          <a:p>
            <a:pPr marL="0" indent="0">
              <a:buNone/>
            </a:pPr>
            <a:r>
              <a:rPr lang="en-GB" b="1" dirty="0">
                <a:solidFill>
                  <a:srgbClr val="FF0000"/>
                </a:solidFill>
              </a:rPr>
              <a:t>Modern cooperative development in Ethiopia </a:t>
            </a:r>
            <a:endParaRPr lang="en-GB" b="1" dirty="0" smtClean="0">
              <a:solidFill>
                <a:srgbClr val="FF0000"/>
              </a:solidFill>
            </a:endParaRPr>
          </a:p>
          <a:p>
            <a:r>
              <a:rPr lang="en-GB" dirty="0"/>
              <a:t>Modern form of Cooperatives was started in Ethiopia during the ruling era </a:t>
            </a:r>
            <a:r>
              <a:rPr lang="en-GB" dirty="0" smtClean="0"/>
              <a:t>of </a:t>
            </a:r>
            <a:r>
              <a:rPr lang="en-GB" b="1" dirty="0" smtClean="0">
                <a:solidFill>
                  <a:srgbClr val="FF0000"/>
                </a:solidFill>
              </a:rPr>
              <a:t>Emperor </a:t>
            </a:r>
            <a:r>
              <a:rPr lang="en-GB" b="1" dirty="0" err="1">
                <a:solidFill>
                  <a:srgbClr val="FF0000"/>
                </a:solidFill>
              </a:rPr>
              <a:t>Haileselassie</a:t>
            </a:r>
            <a:r>
              <a:rPr lang="en-GB" b="1" dirty="0">
                <a:solidFill>
                  <a:srgbClr val="FF0000"/>
                </a:solidFill>
              </a:rPr>
              <a:t> I </a:t>
            </a:r>
            <a:r>
              <a:rPr lang="en-GB" dirty="0"/>
              <a:t>in </a:t>
            </a:r>
            <a:r>
              <a:rPr lang="en-GB" b="1" dirty="0">
                <a:solidFill>
                  <a:srgbClr val="FF0000"/>
                </a:solidFill>
              </a:rPr>
              <a:t>1960 </a:t>
            </a:r>
            <a:r>
              <a:rPr lang="en-GB" dirty="0"/>
              <a:t>where the first legislative called “</a:t>
            </a:r>
            <a:r>
              <a:rPr lang="en-GB" b="1" dirty="0">
                <a:solidFill>
                  <a:srgbClr val="FF0000"/>
                </a:solidFill>
              </a:rPr>
              <a:t>Farm workers Cooperative decree</a:t>
            </a:r>
            <a:r>
              <a:rPr lang="en-GB" dirty="0"/>
              <a:t>” Number 44/1960 was declared. </a:t>
            </a:r>
            <a:endParaRPr lang="en-GB" dirty="0" smtClean="0"/>
          </a:p>
          <a:p>
            <a:r>
              <a:rPr lang="en-GB" dirty="0" smtClean="0"/>
              <a:t>Under </a:t>
            </a:r>
            <a:r>
              <a:rPr lang="en-GB" dirty="0"/>
              <a:t>this new legislative the governments had planned to establish </a:t>
            </a:r>
            <a:r>
              <a:rPr lang="en-GB" b="1" dirty="0">
                <a:solidFill>
                  <a:srgbClr val="FF0000"/>
                </a:solidFill>
              </a:rPr>
              <a:t>20 Cooperatives </a:t>
            </a:r>
            <a:r>
              <a:rPr lang="en-GB" dirty="0"/>
              <a:t>but of these </a:t>
            </a:r>
            <a:r>
              <a:rPr lang="en-GB" b="1" dirty="0">
                <a:solidFill>
                  <a:srgbClr val="FF0000"/>
                </a:solidFill>
              </a:rPr>
              <a:t>only 4 Cooperatives </a:t>
            </a:r>
            <a:r>
              <a:rPr lang="en-GB" dirty="0"/>
              <a:t>were formed. </a:t>
            </a:r>
            <a:endParaRPr lang="en-GB" dirty="0" smtClean="0"/>
          </a:p>
          <a:p>
            <a:r>
              <a:rPr lang="en-GB" dirty="0" smtClean="0"/>
              <a:t>They </a:t>
            </a:r>
            <a:r>
              <a:rPr lang="en-GB" dirty="0"/>
              <a:t>were established </a:t>
            </a:r>
            <a:endParaRPr lang="en-GB" dirty="0" smtClean="0"/>
          </a:p>
          <a:p>
            <a:pPr lvl="2">
              <a:buFont typeface="Wingdings" panose="05000000000000000000" pitchFamily="2" charset="2"/>
              <a:buChar char="Ø"/>
            </a:pPr>
            <a:r>
              <a:rPr lang="en-GB" sz="2800" dirty="0" smtClean="0"/>
              <a:t>to </a:t>
            </a:r>
            <a:r>
              <a:rPr lang="en-GB" sz="2800" dirty="0"/>
              <a:t>address unemployment, </a:t>
            </a:r>
          </a:p>
          <a:p>
            <a:pPr lvl="2">
              <a:buFont typeface="Wingdings" panose="05000000000000000000" pitchFamily="2" charset="2"/>
              <a:buChar char="Ø"/>
            </a:pPr>
            <a:r>
              <a:rPr lang="en-GB" sz="2800" dirty="0" smtClean="0"/>
              <a:t>immigration </a:t>
            </a:r>
            <a:r>
              <a:rPr lang="en-GB" sz="2800" dirty="0"/>
              <a:t>from rural to urban and </a:t>
            </a:r>
          </a:p>
          <a:p>
            <a:pPr lvl="2">
              <a:buFont typeface="Wingdings" panose="05000000000000000000" pitchFamily="2" charset="2"/>
              <a:buChar char="Ø"/>
            </a:pPr>
            <a:r>
              <a:rPr lang="en-GB" sz="2800" dirty="0" smtClean="0"/>
              <a:t>land </a:t>
            </a:r>
            <a:r>
              <a:rPr lang="en-GB" sz="2800" dirty="0"/>
              <a:t>tenure questions from different directions</a:t>
            </a:r>
            <a:r>
              <a:rPr lang="en-GB" sz="2800" dirty="0" smtClean="0"/>
              <a:t>.</a:t>
            </a:r>
          </a:p>
        </p:txBody>
      </p:sp>
    </p:spTree>
    <p:extLst>
      <p:ext uri="{BB962C8B-B14F-4D97-AF65-F5344CB8AC3E}">
        <p14:creationId xmlns:p14="http://schemas.microsoft.com/office/powerpoint/2010/main" val="2079017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700" y="1003300"/>
            <a:ext cx="10490200" cy="4394199"/>
          </a:xfrm>
        </p:spPr>
        <p:txBody>
          <a:bodyPr numCol="1"/>
          <a:lstStyle/>
          <a:p>
            <a:r>
              <a:rPr lang="en-GB" dirty="0"/>
              <a:t>At the beginning of the </a:t>
            </a:r>
            <a:r>
              <a:rPr lang="en-GB" b="1" dirty="0">
                <a:solidFill>
                  <a:srgbClr val="FF0000"/>
                </a:solidFill>
              </a:rPr>
              <a:t>era of </a:t>
            </a:r>
            <a:r>
              <a:rPr lang="en-GB" b="1" dirty="0" err="1">
                <a:solidFill>
                  <a:srgbClr val="FF0000"/>
                </a:solidFill>
              </a:rPr>
              <a:t>Derg</a:t>
            </a:r>
            <a:r>
              <a:rPr lang="en-GB" dirty="0"/>
              <a:t>, the government issued a </a:t>
            </a:r>
            <a:r>
              <a:rPr lang="en-GB" b="1" dirty="0"/>
              <a:t>land reform proclamation</a:t>
            </a:r>
            <a:r>
              <a:rPr lang="en-GB" dirty="0"/>
              <a:t> followed by another proclamation on the formation of </a:t>
            </a:r>
            <a:r>
              <a:rPr lang="en-GB" b="1" dirty="0">
                <a:solidFill>
                  <a:srgbClr val="FF0000"/>
                </a:solidFill>
              </a:rPr>
              <a:t>peasant Associations</a:t>
            </a:r>
            <a:r>
              <a:rPr lang="en-GB" dirty="0"/>
              <a:t>. </a:t>
            </a:r>
          </a:p>
          <a:p>
            <a:r>
              <a:rPr lang="en-GB" dirty="0"/>
              <a:t>The peasant associations were given legality by </a:t>
            </a:r>
            <a:r>
              <a:rPr lang="en-GB" i="1" dirty="0"/>
              <a:t>Proclamation No. 71/1975</a:t>
            </a:r>
            <a:r>
              <a:rPr lang="en-GB" dirty="0"/>
              <a:t>. </a:t>
            </a:r>
            <a:endParaRPr lang="en-GB" dirty="0" smtClean="0"/>
          </a:p>
          <a:p>
            <a:r>
              <a:rPr lang="en-GB" dirty="0" smtClean="0"/>
              <a:t>In </a:t>
            </a:r>
            <a:r>
              <a:rPr lang="en-GB" dirty="0"/>
              <a:t>this proclamation, the objectives, powers and duties of peasant associations, service Cooperatives were clearly stated. </a:t>
            </a:r>
          </a:p>
          <a:p>
            <a:r>
              <a:rPr lang="en-GB" dirty="0"/>
              <a:t>It was during this time that a number of </a:t>
            </a:r>
            <a:r>
              <a:rPr lang="en-GB" b="1" i="1" dirty="0"/>
              <a:t>“</a:t>
            </a:r>
            <a:r>
              <a:rPr lang="en-GB" b="1" i="1" dirty="0" err="1"/>
              <a:t>Ye’irshaMahber</a:t>
            </a:r>
            <a:r>
              <a:rPr lang="en-GB" b="1" i="1" dirty="0"/>
              <a:t>”</a:t>
            </a:r>
            <a:r>
              <a:rPr lang="en-GB" dirty="0"/>
              <a:t> was unwillingly organized in most of the then provinces. </a:t>
            </a:r>
            <a:endParaRPr lang="en-US" dirty="0"/>
          </a:p>
        </p:txBody>
      </p:sp>
    </p:spTree>
    <p:extLst>
      <p:ext uri="{BB962C8B-B14F-4D97-AF65-F5344CB8AC3E}">
        <p14:creationId xmlns:p14="http://schemas.microsoft.com/office/powerpoint/2010/main" val="3443479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700"/>
            <a:ext cx="10515600" cy="5275263"/>
          </a:xfrm>
        </p:spPr>
        <p:txBody>
          <a:bodyPr/>
          <a:lstStyle/>
          <a:p>
            <a:pPr>
              <a:lnSpc>
                <a:spcPct val="100000"/>
              </a:lnSpc>
            </a:pPr>
            <a:r>
              <a:rPr lang="en-GB" dirty="0"/>
              <a:t>The </a:t>
            </a:r>
            <a:r>
              <a:rPr lang="en-GB" b="1" i="1" dirty="0"/>
              <a:t>Proclamation No. 138/1978</a:t>
            </a:r>
            <a:r>
              <a:rPr lang="en-GB" b="1" dirty="0"/>
              <a:t> </a:t>
            </a:r>
            <a:r>
              <a:rPr lang="en-GB" dirty="0"/>
              <a:t>was issued later in order to include other types of Cooperatives like </a:t>
            </a:r>
            <a:r>
              <a:rPr lang="en-GB" b="1" dirty="0"/>
              <a:t>Housing</a:t>
            </a:r>
            <a:r>
              <a:rPr lang="en-GB" dirty="0"/>
              <a:t>, Thrift and credit and Handicrafts etc. </a:t>
            </a:r>
            <a:endParaRPr lang="en-GB" dirty="0" smtClean="0"/>
          </a:p>
          <a:p>
            <a:pPr algn="just">
              <a:lnSpc>
                <a:spcPct val="100000"/>
              </a:lnSpc>
            </a:pPr>
            <a:r>
              <a:rPr lang="en-GB" dirty="0" smtClean="0"/>
              <a:t>All </a:t>
            </a:r>
            <a:r>
              <a:rPr lang="en-GB" dirty="0"/>
              <a:t>the efforts made to restructure the Cooperative movement based on these proclamations were essentially geared towards </a:t>
            </a:r>
            <a:r>
              <a:rPr lang="en-GB" dirty="0" smtClean="0"/>
              <a:t>direct control </a:t>
            </a:r>
            <a:r>
              <a:rPr lang="en-GB" dirty="0"/>
              <a:t>of Cooperative and turning them into government </a:t>
            </a:r>
            <a:r>
              <a:rPr lang="en-GB" dirty="0" smtClean="0"/>
              <a:t>and political </a:t>
            </a:r>
            <a:r>
              <a:rPr lang="en-GB" dirty="0"/>
              <a:t>rather than socio economic development instruments that leads to failure of large proportion of the cooperatives established</a:t>
            </a:r>
            <a:r>
              <a:rPr lang="en-GB" dirty="0" smtClean="0"/>
              <a:t>.</a:t>
            </a:r>
            <a:endParaRPr lang="en-US" dirty="0"/>
          </a:p>
        </p:txBody>
      </p:sp>
    </p:spTree>
    <p:extLst>
      <p:ext uri="{BB962C8B-B14F-4D97-AF65-F5344CB8AC3E}">
        <p14:creationId xmlns:p14="http://schemas.microsoft.com/office/powerpoint/2010/main" val="2477339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88901"/>
            <a:ext cx="7112000" cy="774700"/>
          </a:xfrm>
        </p:spPr>
        <p:txBody>
          <a:bodyPr>
            <a:normAutofit/>
          </a:bodyPr>
          <a:lstStyle/>
          <a:p>
            <a:r>
              <a:rPr lang="bg-BG" sz="3200" b="1" dirty="0" smtClean="0"/>
              <a:t>Chapter 1:Introduction</a:t>
            </a:r>
            <a:endParaRPr lang="en-US" sz="3200" dirty="0"/>
          </a:p>
        </p:txBody>
      </p:sp>
      <p:sp>
        <p:nvSpPr>
          <p:cNvPr id="3" name="Content Placeholder 2"/>
          <p:cNvSpPr>
            <a:spLocks noGrp="1"/>
          </p:cNvSpPr>
          <p:nvPr>
            <p:ph idx="1"/>
          </p:nvPr>
        </p:nvSpPr>
        <p:spPr>
          <a:xfrm>
            <a:off x="736600" y="812800"/>
            <a:ext cx="10617200" cy="5364163"/>
          </a:xfrm>
        </p:spPr>
        <p:txBody>
          <a:bodyPr>
            <a:normAutofit/>
          </a:bodyPr>
          <a:lstStyle/>
          <a:p>
            <a:pPr marL="0" indent="0">
              <a:buNone/>
            </a:pPr>
            <a:r>
              <a:rPr lang="bg-BG" dirty="0" smtClean="0"/>
              <a:t>1.1</a:t>
            </a:r>
            <a:r>
              <a:rPr lang="bg-BG" dirty="0"/>
              <a:t>. Concept of </a:t>
            </a:r>
            <a:r>
              <a:rPr lang="bg-BG" dirty="0" smtClean="0"/>
              <a:t>cooperatives</a:t>
            </a:r>
            <a:endParaRPr lang="en-GB" dirty="0" smtClean="0"/>
          </a:p>
          <a:p>
            <a:pPr marL="0" indent="0">
              <a:buNone/>
            </a:pPr>
            <a:endParaRPr lang="en-US" dirty="0"/>
          </a:p>
          <a:p>
            <a:r>
              <a:rPr lang="en-GB" dirty="0" smtClean="0"/>
              <a:t> “</a:t>
            </a:r>
            <a:r>
              <a:rPr lang="en-GB" b="1" dirty="0" smtClean="0">
                <a:solidFill>
                  <a:srgbClr val="FF0000"/>
                </a:solidFill>
              </a:rPr>
              <a:t> A cooperative </a:t>
            </a:r>
            <a:r>
              <a:rPr lang="en-GB" dirty="0"/>
              <a:t>is an autonomous association of persons united </a:t>
            </a:r>
            <a:r>
              <a:rPr lang="en-GB" dirty="0" smtClean="0"/>
              <a:t>voluntarily</a:t>
            </a:r>
          </a:p>
          <a:p>
            <a:pPr lvl="1">
              <a:buFont typeface="Courier New" panose="02070309020205020404" pitchFamily="49" charset="0"/>
              <a:buChar char="o"/>
            </a:pPr>
            <a:r>
              <a:rPr lang="en-GB" sz="2800" dirty="0" smtClean="0"/>
              <a:t>to </a:t>
            </a:r>
            <a:r>
              <a:rPr lang="en-GB" sz="2800" dirty="0"/>
              <a:t>meet their </a:t>
            </a:r>
            <a:r>
              <a:rPr lang="en-GB" sz="2800" dirty="0" smtClean="0"/>
              <a:t>common </a:t>
            </a:r>
            <a:r>
              <a:rPr lang="en-GB" sz="2800" u="sng" dirty="0" smtClean="0"/>
              <a:t>economic</a:t>
            </a:r>
            <a:r>
              <a:rPr lang="en-GB" sz="2800" dirty="0"/>
              <a:t>, </a:t>
            </a:r>
            <a:r>
              <a:rPr lang="en-GB" sz="2800" u="sng" dirty="0"/>
              <a:t>social</a:t>
            </a:r>
            <a:r>
              <a:rPr lang="en-GB" sz="2800" dirty="0"/>
              <a:t>, and </a:t>
            </a:r>
            <a:r>
              <a:rPr lang="en-GB" sz="2800" u="sng" dirty="0"/>
              <a:t>cultural</a:t>
            </a:r>
            <a:r>
              <a:rPr lang="en-GB" sz="2800" dirty="0"/>
              <a:t> needs and aspirations through a</a:t>
            </a:r>
            <a:r>
              <a:rPr lang="en-GB" sz="2800" b="1" i="1" dirty="0">
                <a:solidFill>
                  <a:srgbClr val="FF0000"/>
                </a:solidFill>
              </a:rPr>
              <a:t> jointly-owned </a:t>
            </a:r>
            <a:r>
              <a:rPr lang="en-GB" sz="2800" dirty="0"/>
              <a:t>and </a:t>
            </a:r>
            <a:r>
              <a:rPr lang="en-GB" sz="2800" b="1" i="1" dirty="0" smtClean="0">
                <a:solidFill>
                  <a:srgbClr val="FF0000"/>
                </a:solidFill>
              </a:rPr>
              <a:t>democratically controlled </a:t>
            </a:r>
            <a:r>
              <a:rPr lang="en-GB" sz="2800" b="1" i="1" dirty="0">
                <a:solidFill>
                  <a:srgbClr val="FF0000"/>
                </a:solidFill>
              </a:rPr>
              <a:t>enterprise</a:t>
            </a:r>
            <a:r>
              <a:rPr lang="en-GB" sz="2800" dirty="0" smtClean="0"/>
              <a:t>”.</a:t>
            </a:r>
          </a:p>
          <a:p>
            <a:r>
              <a:rPr lang="en-GB" dirty="0" smtClean="0"/>
              <a:t>The </a:t>
            </a:r>
            <a:r>
              <a:rPr lang="en-GB" dirty="0"/>
              <a:t>word </a:t>
            </a:r>
            <a:r>
              <a:rPr lang="en-GB" b="1" dirty="0">
                <a:solidFill>
                  <a:srgbClr val="FF0000"/>
                </a:solidFill>
              </a:rPr>
              <a:t>cooperative</a:t>
            </a:r>
            <a:r>
              <a:rPr lang="en-GB" dirty="0"/>
              <a:t> is derived from the word </a:t>
            </a:r>
            <a:r>
              <a:rPr lang="en-GB" b="1" dirty="0">
                <a:solidFill>
                  <a:srgbClr val="FF0000"/>
                </a:solidFill>
              </a:rPr>
              <a:t>cooperate</a:t>
            </a:r>
            <a:r>
              <a:rPr lang="en-GB" dirty="0"/>
              <a:t> </a:t>
            </a:r>
            <a:endParaRPr lang="en-GB" dirty="0" smtClean="0"/>
          </a:p>
          <a:p>
            <a:pPr lvl="1">
              <a:buFont typeface="Courier New" panose="02070309020205020404" pitchFamily="49" charset="0"/>
              <a:buChar char="o"/>
            </a:pPr>
            <a:r>
              <a:rPr lang="en-GB" sz="2800" dirty="0" smtClean="0"/>
              <a:t>means </a:t>
            </a:r>
            <a:r>
              <a:rPr lang="en-GB" sz="2800" dirty="0"/>
              <a:t>to work or act together </a:t>
            </a:r>
            <a:r>
              <a:rPr lang="en-GB" sz="2800" dirty="0" smtClean="0"/>
              <a:t>or jointly </a:t>
            </a:r>
            <a:r>
              <a:rPr lang="en-GB" sz="2800" dirty="0"/>
              <a:t>for a </a:t>
            </a:r>
            <a:r>
              <a:rPr lang="en-GB" sz="2800" i="1" dirty="0">
                <a:solidFill>
                  <a:srgbClr val="FF0000"/>
                </a:solidFill>
              </a:rPr>
              <a:t>common purpose or benefi</a:t>
            </a:r>
            <a:r>
              <a:rPr lang="en-GB" sz="2800" dirty="0"/>
              <a:t>t</a:t>
            </a:r>
            <a:r>
              <a:rPr lang="en-GB" sz="2800" dirty="0" smtClean="0"/>
              <a:t>.</a:t>
            </a:r>
            <a:endParaRPr lang="en-US" sz="2800" dirty="0"/>
          </a:p>
        </p:txBody>
      </p:sp>
    </p:spTree>
    <p:extLst>
      <p:ext uri="{BB962C8B-B14F-4D97-AF65-F5344CB8AC3E}">
        <p14:creationId xmlns:p14="http://schemas.microsoft.com/office/powerpoint/2010/main" val="248953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700"/>
            <a:ext cx="10515600" cy="5529263"/>
          </a:xfrm>
        </p:spPr>
        <p:txBody>
          <a:bodyPr>
            <a:normAutofit/>
          </a:bodyPr>
          <a:lstStyle/>
          <a:p>
            <a:r>
              <a:rPr lang="en-GB" dirty="0"/>
              <a:t>After the downfall of the </a:t>
            </a:r>
            <a:r>
              <a:rPr lang="en-GB" dirty="0" err="1"/>
              <a:t>Derg</a:t>
            </a:r>
            <a:r>
              <a:rPr lang="en-GB" dirty="0"/>
              <a:t> regime, there was a gap in between </a:t>
            </a:r>
            <a:r>
              <a:rPr lang="en-GB" b="1" dirty="0" smtClean="0">
                <a:solidFill>
                  <a:srgbClr val="FF0000"/>
                </a:solidFill>
              </a:rPr>
              <a:t>1991-1995</a:t>
            </a:r>
            <a:r>
              <a:rPr lang="en-GB" dirty="0" smtClean="0"/>
              <a:t> </a:t>
            </a:r>
            <a:r>
              <a:rPr lang="en-GB" dirty="0"/>
              <a:t>in Cooperative movement of Ethiopia. </a:t>
            </a:r>
            <a:endParaRPr lang="en-GB" dirty="0" smtClean="0"/>
          </a:p>
          <a:p>
            <a:r>
              <a:rPr lang="en-GB" dirty="0" smtClean="0"/>
              <a:t>Later</a:t>
            </a:r>
            <a:r>
              <a:rPr lang="en-GB" dirty="0"/>
              <a:t>, due to Cooperative experts’ dedication and devotion, and the government’s commitment towards Cooperative development, it became necessary to enact new Cooperative proclamation which suits to the current economic system and </a:t>
            </a:r>
            <a:r>
              <a:rPr lang="en-GB" b="1" dirty="0" smtClean="0">
                <a:solidFill>
                  <a:srgbClr val="FF0000"/>
                </a:solidFill>
              </a:rPr>
              <a:t>the </a:t>
            </a:r>
            <a:r>
              <a:rPr lang="en-GB" b="1" dirty="0">
                <a:solidFill>
                  <a:srgbClr val="FF0000"/>
                </a:solidFill>
              </a:rPr>
              <a:t>agricultural Cooperative society’s proclamation No.85/1995 was issued</a:t>
            </a:r>
            <a:r>
              <a:rPr lang="en-GB" dirty="0"/>
              <a:t>. </a:t>
            </a:r>
          </a:p>
          <a:p>
            <a:r>
              <a:rPr lang="en-GB" dirty="0" smtClean="0"/>
              <a:t>The proclamation was however, meant to serve only agricultural Cooperatives. </a:t>
            </a:r>
          </a:p>
        </p:txBody>
      </p:sp>
    </p:spTree>
    <p:extLst>
      <p:ext uri="{BB962C8B-B14F-4D97-AF65-F5344CB8AC3E}">
        <p14:creationId xmlns:p14="http://schemas.microsoft.com/office/powerpoint/2010/main" val="36072753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3300"/>
            <a:ext cx="10515600" cy="5173663"/>
          </a:xfrm>
        </p:spPr>
        <p:txBody>
          <a:bodyPr/>
          <a:lstStyle/>
          <a:p>
            <a:r>
              <a:rPr lang="en-GB" dirty="0"/>
              <a:t>Other types of Cooperatives had no chance (legal ground) to adjust themselves to the newly created environment. </a:t>
            </a:r>
          </a:p>
          <a:p>
            <a:r>
              <a:rPr lang="en-GB" dirty="0"/>
              <a:t>Finally cooperative society’s proclamation No 147/1998 was issued in 1998 which was followed by Amendment proclamations No. 402/2004, 106/2004.  </a:t>
            </a:r>
          </a:p>
          <a:p>
            <a:r>
              <a:rPr lang="en-GB" dirty="0"/>
              <a:t>Hence, there have been significant improvements in the cooperative movement in Ethiopia.  </a:t>
            </a:r>
            <a:endParaRPr lang="en-US" dirty="0"/>
          </a:p>
          <a:p>
            <a:endParaRPr lang="en-US" dirty="0"/>
          </a:p>
        </p:txBody>
      </p:sp>
    </p:spTree>
    <p:extLst>
      <p:ext uri="{BB962C8B-B14F-4D97-AF65-F5344CB8AC3E}">
        <p14:creationId xmlns:p14="http://schemas.microsoft.com/office/powerpoint/2010/main" val="994446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bg-BG" b="1" dirty="0" smtClean="0"/>
              <a:t>Chapter 3: </a:t>
            </a:r>
            <a:r>
              <a:rPr lang="en-GB" b="1" dirty="0" smtClean="0"/>
              <a:t>P</a:t>
            </a:r>
            <a:r>
              <a:rPr lang="bg-BG" b="1" dirty="0" smtClean="0"/>
              <a:t>rinciples and Values of cooperatives</a:t>
            </a:r>
            <a:endParaRPr lang="en-US" dirty="0"/>
          </a:p>
        </p:txBody>
      </p:sp>
      <p:sp>
        <p:nvSpPr>
          <p:cNvPr id="3" name="Content Placeholder 2"/>
          <p:cNvSpPr>
            <a:spLocks noGrp="1"/>
          </p:cNvSpPr>
          <p:nvPr>
            <p:ph idx="1"/>
          </p:nvPr>
        </p:nvSpPr>
        <p:spPr>
          <a:xfrm>
            <a:off x="355600" y="1825624"/>
            <a:ext cx="10998200" cy="4803776"/>
          </a:xfrm>
        </p:spPr>
        <p:txBody>
          <a:bodyPr/>
          <a:lstStyle/>
          <a:p>
            <a:pPr marL="0" indent="0">
              <a:buNone/>
            </a:pPr>
            <a:r>
              <a:rPr lang="bg-BG" b="1" dirty="0" smtClean="0">
                <a:solidFill>
                  <a:srgbClr val="FF0000"/>
                </a:solidFill>
              </a:rPr>
              <a:t>3.1.</a:t>
            </a:r>
            <a:r>
              <a:rPr lang="en-GB" b="1" dirty="0" smtClean="0">
                <a:solidFill>
                  <a:srgbClr val="FF0000"/>
                </a:solidFill>
              </a:rPr>
              <a:t> P</a:t>
            </a:r>
            <a:r>
              <a:rPr lang="bg-BG" b="1" dirty="0" smtClean="0">
                <a:solidFill>
                  <a:srgbClr val="FF0000"/>
                </a:solidFill>
              </a:rPr>
              <a:t>rinciples of cooperatives</a:t>
            </a:r>
            <a:endParaRPr lang="en-US" b="1" dirty="0" smtClean="0">
              <a:solidFill>
                <a:srgbClr val="FF0000"/>
              </a:solidFill>
            </a:endParaRPr>
          </a:p>
          <a:p>
            <a:r>
              <a:rPr lang="en-US" dirty="0"/>
              <a:t>The term “principle”, derived from the Latin word </a:t>
            </a:r>
            <a:r>
              <a:rPr lang="en-US" b="1" dirty="0">
                <a:solidFill>
                  <a:srgbClr val="FF0000"/>
                </a:solidFill>
              </a:rPr>
              <a:t>“Principium</a:t>
            </a:r>
            <a:r>
              <a:rPr lang="en-US" dirty="0"/>
              <a:t>” meaning “</a:t>
            </a:r>
            <a:r>
              <a:rPr lang="en-US" b="1" dirty="0"/>
              <a:t>basis</a:t>
            </a:r>
            <a:r>
              <a:rPr lang="en-US" dirty="0"/>
              <a:t>” has different meanings: the primary idea, a certain thesis, a rule of an organization.  </a:t>
            </a:r>
            <a:endParaRPr lang="en-US" dirty="0" smtClean="0"/>
          </a:p>
          <a:p>
            <a:r>
              <a:rPr lang="en-US" dirty="0" smtClean="0"/>
              <a:t>The International </a:t>
            </a:r>
            <a:r>
              <a:rPr lang="en-US" dirty="0"/>
              <a:t>Co-operative </a:t>
            </a:r>
            <a:r>
              <a:rPr lang="en-US" dirty="0" smtClean="0"/>
              <a:t>Alliance (I.C.A) </a:t>
            </a:r>
            <a:r>
              <a:rPr lang="en-US" dirty="0"/>
              <a:t>Commission (1966) on Cooperative Principles faced the problem of defining the term “principle”.  </a:t>
            </a:r>
            <a:endParaRPr lang="en-US" dirty="0" smtClean="0"/>
          </a:p>
          <a:p>
            <a:r>
              <a:rPr lang="en-US" dirty="0" smtClean="0"/>
              <a:t>The </a:t>
            </a:r>
            <a:r>
              <a:rPr lang="en-US" dirty="0"/>
              <a:t>working definition adopted by the Commission was: “those practices which are essential, that is, absolutely indispensable to the achievement of the Cooperative Movement’s purpose”. </a:t>
            </a:r>
          </a:p>
        </p:txBody>
      </p:sp>
    </p:spTree>
    <p:extLst>
      <p:ext uri="{BB962C8B-B14F-4D97-AF65-F5344CB8AC3E}">
        <p14:creationId xmlns:p14="http://schemas.microsoft.com/office/powerpoint/2010/main" val="4053126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900" y="609600"/>
            <a:ext cx="10756900" cy="5905500"/>
          </a:xfrm>
        </p:spPr>
        <p:txBody>
          <a:bodyPr>
            <a:normAutofit fontScale="92500" lnSpcReduction="10000"/>
          </a:bodyPr>
          <a:lstStyle/>
          <a:p>
            <a:r>
              <a:rPr lang="en-US" dirty="0"/>
              <a:t>There were different principles adopted by cooperatives at different times the most popular ones include </a:t>
            </a:r>
            <a:endParaRPr lang="en-US" dirty="0" smtClean="0"/>
          </a:p>
          <a:p>
            <a:pPr lvl="5"/>
            <a:r>
              <a:rPr lang="en-US" sz="2800" b="1" dirty="0" err="1" smtClean="0"/>
              <a:t>Rochdale</a:t>
            </a:r>
            <a:r>
              <a:rPr lang="en-US" sz="2800" b="1" dirty="0" smtClean="0"/>
              <a:t> </a:t>
            </a:r>
            <a:r>
              <a:rPr lang="en-US" sz="2800" b="1" dirty="0"/>
              <a:t>principles, </a:t>
            </a:r>
            <a:endParaRPr lang="en-US" sz="2800" b="1" dirty="0" smtClean="0"/>
          </a:p>
          <a:p>
            <a:pPr lvl="5"/>
            <a:r>
              <a:rPr lang="en-US" sz="2800" b="1" dirty="0" err="1" smtClean="0"/>
              <a:t>Raiffessen</a:t>
            </a:r>
            <a:r>
              <a:rPr lang="en-US" sz="2800" b="1" dirty="0" smtClean="0"/>
              <a:t> </a:t>
            </a:r>
            <a:r>
              <a:rPr lang="en-US" sz="2800" b="1" dirty="0"/>
              <a:t>principles </a:t>
            </a:r>
            <a:r>
              <a:rPr lang="en-US" sz="2800" dirty="0"/>
              <a:t>and </a:t>
            </a:r>
            <a:endParaRPr lang="en-US" sz="2800" dirty="0" smtClean="0"/>
          </a:p>
          <a:p>
            <a:pPr lvl="5"/>
            <a:r>
              <a:rPr lang="en-US" sz="2800" b="1" dirty="0" smtClean="0"/>
              <a:t>Schulze-</a:t>
            </a:r>
            <a:r>
              <a:rPr lang="en-US" sz="2800" b="1" dirty="0" err="1" smtClean="0"/>
              <a:t>Delitsch</a:t>
            </a:r>
            <a:r>
              <a:rPr lang="en-US" sz="2800" b="1" dirty="0" smtClean="0"/>
              <a:t> </a:t>
            </a:r>
            <a:r>
              <a:rPr lang="en-US" sz="2800" dirty="0"/>
              <a:t>principles developed during their respective </a:t>
            </a:r>
            <a:r>
              <a:rPr lang="en-US" sz="2800" dirty="0" smtClean="0"/>
              <a:t>times.</a:t>
            </a:r>
          </a:p>
          <a:p>
            <a:r>
              <a:rPr lang="en-US" dirty="0" smtClean="0"/>
              <a:t>But </a:t>
            </a:r>
            <a:r>
              <a:rPr lang="en-US" dirty="0"/>
              <a:t>the currently applied principles are developed by ICA. </a:t>
            </a:r>
          </a:p>
          <a:p>
            <a:r>
              <a:rPr lang="en-US" dirty="0"/>
              <a:t>At the Vienna Congress of the I.C.A., in 1930, the </a:t>
            </a:r>
            <a:r>
              <a:rPr lang="en-US" b="1" dirty="0"/>
              <a:t>Central Committee </a:t>
            </a:r>
            <a:r>
              <a:rPr lang="en-US" dirty="0"/>
              <a:t>was asked to appoint a Special Committee to examine the conditions in which the </a:t>
            </a:r>
            <a:r>
              <a:rPr lang="en-US" b="1" dirty="0" err="1"/>
              <a:t>Rochdale</a:t>
            </a:r>
            <a:r>
              <a:rPr lang="en-US" b="1" dirty="0"/>
              <a:t> Principles </a:t>
            </a:r>
            <a:r>
              <a:rPr lang="en-US" dirty="0"/>
              <a:t>were applied in the member countries and to state these principles in their final form.  </a:t>
            </a:r>
            <a:endParaRPr lang="en-US" dirty="0" smtClean="0"/>
          </a:p>
          <a:p>
            <a:r>
              <a:rPr lang="en-US" dirty="0" smtClean="0"/>
              <a:t>This </a:t>
            </a:r>
            <a:r>
              <a:rPr lang="en-US" dirty="0"/>
              <a:t>special Committee was formed in </a:t>
            </a:r>
            <a:r>
              <a:rPr lang="en-US" b="1" dirty="0"/>
              <a:t>1934</a:t>
            </a:r>
            <a:r>
              <a:rPr lang="en-US" dirty="0"/>
              <a:t> at the London Congress of the I.C.A. </a:t>
            </a:r>
            <a:endParaRPr lang="en-US" dirty="0" smtClean="0"/>
          </a:p>
          <a:p>
            <a:r>
              <a:rPr lang="en-US" dirty="0" smtClean="0"/>
              <a:t>The </a:t>
            </a:r>
            <a:r>
              <a:rPr lang="en-US" dirty="0"/>
              <a:t>Paris Congress of the I.C.A. approved its report entitled “The Present Application of the </a:t>
            </a:r>
            <a:r>
              <a:rPr lang="en-US" dirty="0" err="1"/>
              <a:t>Rochdale</a:t>
            </a:r>
            <a:r>
              <a:rPr lang="en-US" dirty="0"/>
              <a:t> Principles of Cooperation” in </a:t>
            </a:r>
            <a:r>
              <a:rPr lang="en-US" b="1" dirty="0"/>
              <a:t>1937. </a:t>
            </a:r>
          </a:p>
          <a:p>
            <a:endParaRPr lang="en-US" dirty="0"/>
          </a:p>
        </p:txBody>
      </p:sp>
    </p:spTree>
    <p:extLst>
      <p:ext uri="{BB962C8B-B14F-4D97-AF65-F5344CB8AC3E}">
        <p14:creationId xmlns:p14="http://schemas.microsoft.com/office/powerpoint/2010/main" val="3591629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3174"/>
            <a:ext cx="10515600" cy="5483789"/>
          </a:xfrm>
        </p:spPr>
        <p:txBody>
          <a:bodyPr/>
          <a:lstStyle/>
          <a:p>
            <a:r>
              <a:rPr lang="en-US" dirty="0"/>
              <a:t>Since the initial adoption in 1937, the ICA has revised the principles twice – once in 1966 and once in 1995. </a:t>
            </a:r>
            <a:endParaRPr lang="en-US" dirty="0" smtClean="0"/>
          </a:p>
          <a:p>
            <a:r>
              <a:rPr lang="en-US" dirty="0" smtClean="0"/>
              <a:t>These </a:t>
            </a:r>
            <a:r>
              <a:rPr lang="en-US" dirty="0"/>
              <a:t>changes were inevitable in the middle of struggling with the changing socio-economic environment and trying to keep the cooperative relevant in a competitive economy. </a:t>
            </a:r>
            <a:endParaRPr lang="en-US" dirty="0" smtClean="0"/>
          </a:p>
          <a:p>
            <a:r>
              <a:rPr lang="en-US" dirty="0" smtClean="0"/>
              <a:t>Accordingly</a:t>
            </a:r>
            <a:r>
              <a:rPr lang="en-US" dirty="0"/>
              <a:t>, the principles could be changed in the future whenever need be. </a:t>
            </a:r>
            <a:endParaRPr lang="en-US" dirty="0" smtClean="0"/>
          </a:p>
          <a:p>
            <a:r>
              <a:rPr lang="en-US" dirty="0" smtClean="0"/>
              <a:t>The </a:t>
            </a:r>
            <a:r>
              <a:rPr lang="en-US" dirty="0"/>
              <a:t>definition, principles and values of cooperatives adopted by 1995 are discussed here under</a:t>
            </a:r>
            <a:r>
              <a:rPr lang="en-US" dirty="0" smtClean="0"/>
              <a:t>.</a:t>
            </a:r>
            <a:endParaRPr lang="en-US" dirty="0"/>
          </a:p>
        </p:txBody>
      </p:sp>
    </p:spTree>
    <p:extLst>
      <p:ext uri="{BB962C8B-B14F-4D97-AF65-F5344CB8AC3E}">
        <p14:creationId xmlns:p14="http://schemas.microsoft.com/office/powerpoint/2010/main" val="1222246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700"/>
            <a:ext cx="10515600" cy="5529263"/>
          </a:xfrm>
        </p:spPr>
        <p:txBody>
          <a:bodyPr/>
          <a:lstStyle/>
          <a:p>
            <a:r>
              <a:rPr lang="en-US" i="1" dirty="0"/>
              <a:t>A cooperative is an autonomous association of persons united voluntarily to meet their common economic, social and cultural needs and aspirations through a jointly owned and democratically controlled </a:t>
            </a:r>
            <a:r>
              <a:rPr lang="en-US" i="1" dirty="0" smtClean="0"/>
              <a:t>enterprise (ICA</a:t>
            </a:r>
            <a:r>
              <a:rPr lang="en-US" i="1" dirty="0"/>
              <a:t>, 1995)</a:t>
            </a:r>
            <a:endParaRPr lang="en-US" dirty="0"/>
          </a:p>
          <a:p>
            <a:r>
              <a:rPr lang="en-US" i="1" dirty="0"/>
              <a:t>Cooperatives are based on the values of self-help, self-responsibility, democracy, equality, equity, and solidarity.  </a:t>
            </a:r>
            <a:endParaRPr lang="en-US" i="1" dirty="0" smtClean="0"/>
          </a:p>
          <a:p>
            <a:r>
              <a:rPr lang="en-US" i="1" dirty="0" smtClean="0"/>
              <a:t>In </a:t>
            </a:r>
            <a:r>
              <a:rPr lang="en-US" i="1" dirty="0"/>
              <a:t>the tradition of their founders, cooperative members believe in the ethical values of honesty, openness, social responsibility, and caring for others</a:t>
            </a:r>
            <a:r>
              <a:rPr lang="en-US" dirty="0"/>
              <a:t>. </a:t>
            </a:r>
          </a:p>
        </p:txBody>
      </p:sp>
    </p:spTree>
    <p:extLst>
      <p:ext uri="{BB962C8B-B14F-4D97-AF65-F5344CB8AC3E}">
        <p14:creationId xmlns:p14="http://schemas.microsoft.com/office/powerpoint/2010/main" val="1124132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6129"/>
            <a:ext cx="10515600" cy="5987844"/>
          </a:xfrm>
        </p:spPr>
        <p:txBody>
          <a:bodyPr>
            <a:normAutofit/>
          </a:bodyPr>
          <a:lstStyle/>
          <a:p>
            <a:pPr>
              <a:buFont typeface="Wingdings" panose="05000000000000000000" pitchFamily="2" charset="2"/>
              <a:buChar char="v"/>
            </a:pPr>
            <a:r>
              <a:rPr lang="en-US" b="1" dirty="0"/>
              <a:t>Principle of Voluntary and Open Membership </a:t>
            </a:r>
            <a:endParaRPr lang="en-US" dirty="0"/>
          </a:p>
          <a:p>
            <a:r>
              <a:rPr lang="en-US" dirty="0" smtClean="0"/>
              <a:t>cooperative </a:t>
            </a:r>
            <a:r>
              <a:rPr lang="en-US" dirty="0"/>
              <a:t>is open to all persons who need and are able to use the services of cooperatives and willing to accept the responsibilities of membership without any </a:t>
            </a:r>
            <a:r>
              <a:rPr lang="en-US" dirty="0" smtClean="0"/>
              <a:t>artificial discrimination.</a:t>
            </a:r>
          </a:p>
          <a:p>
            <a:pPr lvl="3">
              <a:buFont typeface="Wingdings" panose="05000000000000000000" pitchFamily="2" charset="2"/>
              <a:buChar char="Ø"/>
            </a:pPr>
            <a:r>
              <a:rPr lang="en-US" sz="2800" dirty="0" smtClean="0"/>
              <a:t>Like gender</a:t>
            </a:r>
            <a:r>
              <a:rPr lang="en-US" sz="2800" dirty="0"/>
              <a:t>, social, racial, political or </a:t>
            </a:r>
            <a:r>
              <a:rPr lang="en-US" sz="2800" dirty="0" smtClean="0"/>
              <a:t>religious. </a:t>
            </a:r>
          </a:p>
          <a:p>
            <a:r>
              <a:rPr lang="en-US" dirty="0" smtClean="0"/>
              <a:t>But </a:t>
            </a:r>
            <a:r>
              <a:rPr lang="en-US" dirty="0"/>
              <a:t>where cooperatives are for specific purpose, e.g., housing, there may be understandable and acceptable reasons why cooperative may </a:t>
            </a:r>
            <a:r>
              <a:rPr lang="en-US" b="1" dirty="0"/>
              <a:t>impose a limit on membership. </a:t>
            </a:r>
            <a:endParaRPr lang="en-US" b="1" dirty="0" smtClean="0"/>
          </a:p>
          <a:p>
            <a:r>
              <a:rPr lang="en-US" dirty="0" smtClean="0"/>
              <a:t>“</a:t>
            </a:r>
            <a:r>
              <a:rPr lang="en-US" dirty="0"/>
              <a:t>Willing to accept responsibilities of membership,” reminds members that they have obligations to their cooperative</a:t>
            </a:r>
            <a:r>
              <a:rPr lang="en-US" dirty="0" smtClean="0"/>
              <a:t>.</a:t>
            </a:r>
            <a:endParaRPr lang="en-US" dirty="0"/>
          </a:p>
        </p:txBody>
      </p:sp>
    </p:spTree>
    <p:extLst>
      <p:ext uri="{BB962C8B-B14F-4D97-AF65-F5344CB8AC3E}">
        <p14:creationId xmlns:p14="http://schemas.microsoft.com/office/powerpoint/2010/main" val="1664711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6697"/>
            <a:ext cx="10515600" cy="5690266"/>
          </a:xfrm>
        </p:spPr>
        <p:txBody>
          <a:bodyPr/>
          <a:lstStyle/>
          <a:p>
            <a:pPr>
              <a:buFont typeface="Wingdings" panose="05000000000000000000" pitchFamily="2" charset="2"/>
              <a:buChar char="v"/>
            </a:pPr>
            <a:r>
              <a:rPr lang="en-US" b="1" dirty="0"/>
              <a:t>Principle of Democratic Member Control </a:t>
            </a:r>
            <a:endParaRPr lang="en-US" dirty="0"/>
          </a:p>
          <a:p>
            <a:r>
              <a:rPr lang="en-US" dirty="0"/>
              <a:t>Cooperatives are democratic organizations controlled by their members who actively participate in setting their policies and making decisions. </a:t>
            </a:r>
            <a:endParaRPr lang="en-US" dirty="0" smtClean="0"/>
          </a:p>
          <a:p>
            <a:r>
              <a:rPr lang="en-US" dirty="0" smtClean="0"/>
              <a:t>Men </a:t>
            </a:r>
            <a:r>
              <a:rPr lang="en-US" dirty="0"/>
              <a:t>and women serving as elected representatives are accountable to the </a:t>
            </a:r>
            <a:r>
              <a:rPr lang="en-US" dirty="0" smtClean="0"/>
              <a:t>membership.</a:t>
            </a:r>
          </a:p>
          <a:p>
            <a:r>
              <a:rPr lang="en-US" dirty="0" smtClean="0"/>
              <a:t>In </a:t>
            </a:r>
            <a:r>
              <a:rPr lang="en-US" dirty="0"/>
              <a:t>primary cooperatives members have equal voting rights by virtue of the “</a:t>
            </a:r>
            <a:r>
              <a:rPr lang="en-US" b="1" dirty="0"/>
              <a:t>one member, one vote”</a:t>
            </a:r>
            <a:r>
              <a:rPr lang="en-US" dirty="0"/>
              <a:t> rule; </a:t>
            </a:r>
            <a:endParaRPr lang="en-US" dirty="0" smtClean="0"/>
          </a:p>
          <a:p>
            <a:r>
              <a:rPr lang="en-US" dirty="0" smtClean="0"/>
              <a:t>cooperatives </a:t>
            </a:r>
            <a:r>
              <a:rPr lang="en-US" dirty="0"/>
              <a:t>at other levels are also organized in a democratic manner. </a:t>
            </a:r>
          </a:p>
          <a:p>
            <a:endParaRPr lang="en-US" dirty="0"/>
          </a:p>
        </p:txBody>
      </p:sp>
    </p:spTree>
    <p:extLst>
      <p:ext uri="{BB962C8B-B14F-4D97-AF65-F5344CB8AC3E}">
        <p14:creationId xmlns:p14="http://schemas.microsoft.com/office/powerpoint/2010/main" val="25544060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0438"/>
            <a:ext cx="10503310" cy="5707627"/>
          </a:xfrm>
        </p:spPr>
        <p:txBody>
          <a:bodyPr>
            <a:normAutofit/>
          </a:bodyPr>
          <a:lstStyle/>
          <a:p>
            <a:pPr>
              <a:buFont typeface="Wingdings" panose="05000000000000000000" pitchFamily="2" charset="2"/>
              <a:buChar char="v"/>
            </a:pPr>
            <a:r>
              <a:rPr lang="en-US" b="1" dirty="0"/>
              <a:t>Principle of Member Economic Participation</a:t>
            </a:r>
            <a:endParaRPr lang="en-US" dirty="0"/>
          </a:p>
          <a:p>
            <a:r>
              <a:rPr lang="en-US" dirty="0"/>
              <a:t>Members </a:t>
            </a:r>
            <a:r>
              <a:rPr lang="en-US" b="1" dirty="0"/>
              <a:t>contribute equitably </a:t>
            </a:r>
            <a:r>
              <a:rPr lang="en-US" dirty="0"/>
              <a:t>and democratically control the capital of their cooperative. </a:t>
            </a:r>
            <a:endParaRPr lang="en-US" dirty="0" smtClean="0"/>
          </a:p>
          <a:p>
            <a:r>
              <a:rPr lang="en-US" dirty="0" smtClean="0"/>
              <a:t>At </a:t>
            </a:r>
            <a:r>
              <a:rPr lang="en-US" dirty="0"/>
              <a:t>least, part of that capital is usually the </a:t>
            </a:r>
            <a:r>
              <a:rPr lang="en-US" b="1" dirty="0"/>
              <a:t>common property </a:t>
            </a:r>
            <a:r>
              <a:rPr lang="en-US" dirty="0"/>
              <a:t>of the cooperative. </a:t>
            </a:r>
            <a:endParaRPr lang="en-US" dirty="0" smtClean="0"/>
          </a:p>
          <a:p>
            <a:r>
              <a:rPr lang="en-US" dirty="0" smtClean="0"/>
              <a:t>Members </a:t>
            </a:r>
            <a:r>
              <a:rPr lang="en-US" dirty="0"/>
              <a:t>allocate surpluses for any or all of the following purposes: </a:t>
            </a:r>
            <a:endParaRPr lang="en-US" dirty="0" smtClean="0"/>
          </a:p>
          <a:p>
            <a:pPr lvl="2">
              <a:buFont typeface="Wingdings" panose="05000000000000000000" pitchFamily="2" charset="2"/>
              <a:buChar char="ü"/>
            </a:pPr>
            <a:r>
              <a:rPr lang="en-US" sz="3000" dirty="0" smtClean="0"/>
              <a:t>developing </a:t>
            </a:r>
            <a:r>
              <a:rPr lang="en-US" sz="3000" dirty="0"/>
              <a:t>their cooperative, </a:t>
            </a:r>
          </a:p>
          <a:p>
            <a:pPr lvl="2">
              <a:buFont typeface="Wingdings" panose="05000000000000000000" pitchFamily="2" charset="2"/>
              <a:buChar char="ü"/>
            </a:pPr>
            <a:r>
              <a:rPr lang="en-US" sz="3000" dirty="0" smtClean="0"/>
              <a:t>possibly </a:t>
            </a:r>
            <a:r>
              <a:rPr lang="en-US" sz="3000" dirty="0"/>
              <a:t>by setting up reserves, </a:t>
            </a:r>
          </a:p>
          <a:p>
            <a:pPr lvl="2">
              <a:buFont typeface="Wingdings" panose="05000000000000000000" pitchFamily="2" charset="2"/>
              <a:buChar char="ü"/>
            </a:pPr>
            <a:r>
              <a:rPr lang="en-US" sz="3000" dirty="0" smtClean="0"/>
              <a:t>part </a:t>
            </a:r>
            <a:r>
              <a:rPr lang="en-US" sz="3000" dirty="0"/>
              <a:t>of which at least would be indivisible; </a:t>
            </a:r>
            <a:r>
              <a:rPr lang="en-US" sz="3000" dirty="0" smtClean="0"/>
              <a:t>and </a:t>
            </a:r>
          </a:p>
          <a:p>
            <a:pPr lvl="2">
              <a:buFont typeface="Wingdings" panose="05000000000000000000" pitchFamily="2" charset="2"/>
              <a:buChar char="ü"/>
            </a:pPr>
            <a:r>
              <a:rPr lang="en-US" sz="3000" dirty="0" smtClean="0"/>
              <a:t>supporting </a:t>
            </a:r>
            <a:r>
              <a:rPr lang="en-US" sz="3000" dirty="0"/>
              <a:t>other activities approved by the membership</a:t>
            </a:r>
            <a:r>
              <a:rPr lang="en-US" sz="3000" dirty="0" smtClean="0"/>
              <a:t>.</a:t>
            </a:r>
            <a:endParaRPr lang="en-US" sz="3000" dirty="0"/>
          </a:p>
        </p:txBody>
      </p:sp>
    </p:spTree>
    <p:extLst>
      <p:ext uri="{BB962C8B-B14F-4D97-AF65-F5344CB8AC3E}">
        <p14:creationId xmlns:p14="http://schemas.microsoft.com/office/powerpoint/2010/main" val="4026209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4903"/>
            <a:ext cx="10515600" cy="5292060"/>
          </a:xfrm>
        </p:spPr>
        <p:txBody>
          <a:bodyPr/>
          <a:lstStyle/>
          <a:p>
            <a:pPr>
              <a:buFont typeface="Wingdings" panose="05000000000000000000" pitchFamily="2" charset="2"/>
              <a:buChar char="v"/>
            </a:pPr>
            <a:r>
              <a:rPr lang="en-US" b="1" dirty="0"/>
              <a:t>Principle of Autonomy and Independence </a:t>
            </a:r>
            <a:endParaRPr lang="en-US" dirty="0"/>
          </a:p>
          <a:p>
            <a:r>
              <a:rPr lang="en-US" dirty="0"/>
              <a:t>Cooperatives are autonomous, self-help organizations controlled by their members. </a:t>
            </a:r>
            <a:endParaRPr lang="en-US" dirty="0" smtClean="0"/>
          </a:p>
          <a:p>
            <a:r>
              <a:rPr lang="en-US" dirty="0" smtClean="0"/>
              <a:t>If </a:t>
            </a:r>
            <a:r>
              <a:rPr lang="en-US" dirty="0"/>
              <a:t>they enter in to agreements with other organizations, including governments, or raise capital from external sources, they do so on terms that ensure democratic control by their members and maintain their cooperative autonomy.</a:t>
            </a:r>
          </a:p>
          <a:p>
            <a:endParaRPr lang="en-US" dirty="0"/>
          </a:p>
        </p:txBody>
      </p:sp>
    </p:spTree>
    <p:extLst>
      <p:ext uri="{BB962C8B-B14F-4D97-AF65-F5344CB8AC3E}">
        <p14:creationId xmlns:p14="http://schemas.microsoft.com/office/powerpoint/2010/main" val="2019585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0" y="279400"/>
            <a:ext cx="10477500" cy="6578600"/>
          </a:xfrm>
        </p:spPr>
        <p:txBody>
          <a:bodyPr>
            <a:normAutofit/>
          </a:bodyPr>
          <a:lstStyle/>
          <a:p>
            <a:pPr algn="just">
              <a:buFont typeface="Wingdings" panose="05000000000000000000" pitchFamily="2" charset="2"/>
              <a:buChar char="ü"/>
            </a:pPr>
            <a:r>
              <a:rPr lang="en-GB" dirty="0"/>
              <a:t>In this definition, the following points highlight the unique characteristics required for an enterprise </a:t>
            </a:r>
            <a:r>
              <a:rPr lang="en-GB" dirty="0" smtClean="0"/>
              <a:t>to be </a:t>
            </a:r>
            <a:r>
              <a:rPr lang="en-GB" dirty="0"/>
              <a:t>classified as a </a:t>
            </a:r>
            <a:r>
              <a:rPr lang="en-GB" b="1" dirty="0">
                <a:solidFill>
                  <a:srgbClr val="FF0000"/>
                </a:solidFill>
              </a:rPr>
              <a:t>cooperative </a:t>
            </a:r>
            <a:r>
              <a:rPr lang="en-GB" b="1" dirty="0" smtClean="0">
                <a:solidFill>
                  <a:srgbClr val="FF0000"/>
                </a:solidFill>
              </a:rPr>
              <a:t>enterprise:</a:t>
            </a:r>
            <a:endParaRPr lang="en-GB" b="1" dirty="0">
              <a:solidFill>
                <a:srgbClr val="FF0000"/>
              </a:solidFill>
            </a:endParaRPr>
          </a:p>
          <a:p>
            <a:pPr>
              <a:buFont typeface="Wingdings" panose="05000000000000000000" pitchFamily="2" charset="2"/>
              <a:buChar char="§"/>
            </a:pPr>
            <a:r>
              <a:rPr lang="en-GB" b="1" dirty="0" smtClean="0"/>
              <a:t>Autonomous</a:t>
            </a:r>
            <a:r>
              <a:rPr lang="en-GB" dirty="0" smtClean="0"/>
              <a:t> </a:t>
            </a:r>
            <a:r>
              <a:rPr lang="en-GB" dirty="0"/>
              <a:t>- Independence and organization base of the </a:t>
            </a:r>
            <a:r>
              <a:rPr lang="en-GB" dirty="0" smtClean="0"/>
              <a:t>enterprise;</a:t>
            </a:r>
            <a:endParaRPr lang="en-GB" dirty="0"/>
          </a:p>
          <a:p>
            <a:pPr>
              <a:buFont typeface="Wingdings" panose="05000000000000000000" pitchFamily="2" charset="2"/>
              <a:buChar char="§"/>
            </a:pPr>
            <a:r>
              <a:rPr lang="en-GB" b="1" dirty="0" smtClean="0"/>
              <a:t>Volunteerism</a:t>
            </a:r>
            <a:r>
              <a:rPr lang="en-GB" dirty="0" smtClean="0"/>
              <a:t> </a:t>
            </a:r>
            <a:r>
              <a:rPr lang="en-GB" dirty="0"/>
              <a:t>- Open </a:t>
            </a:r>
            <a:r>
              <a:rPr lang="en-GB" dirty="0" smtClean="0"/>
              <a:t>membership;</a:t>
            </a:r>
            <a:endParaRPr lang="en-GB" dirty="0"/>
          </a:p>
          <a:p>
            <a:pPr>
              <a:buFont typeface="Wingdings" panose="05000000000000000000" pitchFamily="2" charset="2"/>
              <a:buChar char="§"/>
            </a:pPr>
            <a:r>
              <a:rPr lang="en-GB" b="1" dirty="0" smtClean="0"/>
              <a:t>Common </a:t>
            </a:r>
            <a:r>
              <a:rPr lang="en-GB" b="1" dirty="0"/>
              <a:t>needs </a:t>
            </a:r>
            <a:r>
              <a:rPr lang="en-GB" dirty="0"/>
              <a:t>– People come together to fulfil a mutual </a:t>
            </a:r>
            <a:r>
              <a:rPr lang="en-GB" dirty="0" smtClean="0"/>
              <a:t>need;</a:t>
            </a:r>
            <a:endParaRPr lang="en-GB" dirty="0"/>
          </a:p>
          <a:p>
            <a:pPr>
              <a:buFont typeface="Wingdings" panose="05000000000000000000" pitchFamily="2" charset="2"/>
              <a:buChar char="§"/>
            </a:pPr>
            <a:r>
              <a:rPr lang="en-GB" b="1" dirty="0" smtClean="0"/>
              <a:t>Ownership</a:t>
            </a:r>
            <a:r>
              <a:rPr lang="en-GB" dirty="0" smtClean="0"/>
              <a:t> </a:t>
            </a:r>
            <a:r>
              <a:rPr lang="en-GB" dirty="0"/>
              <a:t>- Members are owners (not merely customers or workers) </a:t>
            </a:r>
            <a:r>
              <a:rPr lang="en-GB" dirty="0" smtClean="0"/>
              <a:t>of the </a:t>
            </a:r>
            <a:r>
              <a:rPr lang="en-GB" dirty="0"/>
              <a:t>enterprise </a:t>
            </a:r>
            <a:r>
              <a:rPr lang="en-GB" dirty="0" smtClean="0"/>
              <a:t>and should </a:t>
            </a:r>
            <a:r>
              <a:rPr lang="en-GB" dirty="0"/>
              <a:t>invest wisely in its </a:t>
            </a:r>
            <a:r>
              <a:rPr lang="en-GB" dirty="0" smtClean="0"/>
              <a:t>growth;</a:t>
            </a:r>
            <a:endParaRPr lang="en-GB" dirty="0"/>
          </a:p>
          <a:p>
            <a:pPr>
              <a:buFont typeface="Wingdings" panose="05000000000000000000" pitchFamily="2" charset="2"/>
              <a:buChar char="§"/>
            </a:pPr>
            <a:r>
              <a:rPr lang="en-GB" b="1" dirty="0" smtClean="0"/>
              <a:t>Democratic </a:t>
            </a:r>
            <a:r>
              <a:rPr lang="en-GB" b="1" dirty="0"/>
              <a:t>control </a:t>
            </a:r>
            <a:r>
              <a:rPr lang="en-GB" dirty="0"/>
              <a:t>- Each member is given a single vote regardless </a:t>
            </a:r>
            <a:r>
              <a:rPr lang="en-GB" dirty="0" smtClean="0"/>
              <a:t>of contribution/wealth;</a:t>
            </a:r>
          </a:p>
          <a:p>
            <a:pPr>
              <a:buFont typeface="Wingdings" panose="05000000000000000000" pitchFamily="2" charset="2"/>
              <a:buChar char="§"/>
            </a:pPr>
            <a:r>
              <a:rPr lang="en-GB" b="1" dirty="0" smtClean="0"/>
              <a:t>Enterprise</a:t>
            </a:r>
            <a:r>
              <a:rPr lang="en-GB" dirty="0" smtClean="0"/>
              <a:t> </a:t>
            </a:r>
            <a:r>
              <a:rPr lang="en-GB" dirty="0"/>
              <a:t>- A cooperative is not only an association of people, but also </a:t>
            </a:r>
            <a:r>
              <a:rPr lang="en-GB" dirty="0" smtClean="0"/>
              <a:t>a business </a:t>
            </a:r>
            <a:r>
              <a:rPr lang="en-GB" dirty="0"/>
              <a:t>enterprise</a:t>
            </a:r>
            <a:r>
              <a:rPr lang="en-GB" dirty="0" smtClean="0"/>
              <a:t>.</a:t>
            </a:r>
            <a:endParaRPr lang="en-US" dirty="0"/>
          </a:p>
        </p:txBody>
      </p:sp>
    </p:spTree>
    <p:extLst>
      <p:ext uri="{BB962C8B-B14F-4D97-AF65-F5344CB8AC3E}">
        <p14:creationId xmlns:p14="http://schemas.microsoft.com/office/powerpoint/2010/main" val="322942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7923"/>
            <a:ext cx="10515600" cy="5469040"/>
          </a:xfrm>
        </p:spPr>
        <p:txBody>
          <a:bodyPr/>
          <a:lstStyle/>
          <a:p>
            <a:pPr>
              <a:buFont typeface="Wingdings" panose="05000000000000000000" pitchFamily="2" charset="2"/>
              <a:buChar char="v"/>
            </a:pPr>
            <a:r>
              <a:rPr lang="en-US" b="1" dirty="0"/>
              <a:t>Principle of Educations, Training and Information </a:t>
            </a:r>
            <a:endParaRPr lang="en-US" dirty="0"/>
          </a:p>
          <a:p>
            <a:r>
              <a:rPr lang="en-US" dirty="0"/>
              <a:t>Cooperatives provide education and training for </a:t>
            </a:r>
            <a:r>
              <a:rPr lang="en-US" dirty="0" smtClean="0"/>
              <a:t>their</a:t>
            </a:r>
          </a:p>
          <a:p>
            <a:pPr lvl="1">
              <a:buFont typeface="Wingdings" panose="05000000000000000000" pitchFamily="2" charset="2"/>
              <a:buChar char="ü"/>
            </a:pPr>
            <a:r>
              <a:rPr lang="en-US" sz="2800" dirty="0" smtClean="0"/>
              <a:t>members</a:t>
            </a:r>
            <a:r>
              <a:rPr lang="en-US" sz="2800" dirty="0"/>
              <a:t>, </a:t>
            </a:r>
            <a:endParaRPr lang="en-US" sz="2800" dirty="0" smtClean="0"/>
          </a:p>
          <a:p>
            <a:pPr lvl="1">
              <a:buFont typeface="Wingdings" panose="05000000000000000000" pitchFamily="2" charset="2"/>
              <a:buChar char="ü"/>
            </a:pPr>
            <a:r>
              <a:rPr lang="en-US" sz="2800" dirty="0" smtClean="0"/>
              <a:t>elected </a:t>
            </a:r>
            <a:r>
              <a:rPr lang="en-US" sz="2800" dirty="0"/>
              <a:t>representatives, </a:t>
            </a:r>
            <a:endParaRPr lang="en-US" sz="2800" dirty="0" smtClean="0"/>
          </a:p>
          <a:p>
            <a:pPr lvl="1">
              <a:buFont typeface="Wingdings" panose="05000000000000000000" pitchFamily="2" charset="2"/>
              <a:buChar char="ü"/>
            </a:pPr>
            <a:r>
              <a:rPr lang="en-US" sz="2800" dirty="0" smtClean="0"/>
              <a:t>managers and</a:t>
            </a:r>
          </a:p>
          <a:p>
            <a:pPr lvl="1">
              <a:buFont typeface="Wingdings" panose="05000000000000000000" pitchFamily="2" charset="2"/>
              <a:buChar char="ü"/>
            </a:pPr>
            <a:r>
              <a:rPr lang="en-US" sz="2800" dirty="0" smtClean="0"/>
              <a:t>employees </a:t>
            </a:r>
          </a:p>
          <a:p>
            <a:r>
              <a:rPr lang="en-US" dirty="0" smtClean="0"/>
              <a:t>so </a:t>
            </a:r>
            <a:r>
              <a:rPr lang="en-US" dirty="0"/>
              <a:t>that they can contribute effectively to the development of their cooperatives. </a:t>
            </a:r>
            <a:endParaRPr lang="en-US" dirty="0" smtClean="0"/>
          </a:p>
          <a:p>
            <a:r>
              <a:rPr lang="en-US" dirty="0" smtClean="0"/>
              <a:t>They </a:t>
            </a:r>
            <a:r>
              <a:rPr lang="en-US" dirty="0"/>
              <a:t>inform the general </a:t>
            </a:r>
            <a:r>
              <a:rPr lang="en-US" dirty="0" smtClean="0"/>
              <a:t>public speech, </a:t>
            </a:r>
            <a:r>
              <a:rPr lang="en-US" dirty="0"/>
              <a:t>particularly young people and opinion leaders, about the nature and benefits of cooperation.</a:t>
            </a:r>
          </a:p>
          <a:p>
            <a:endParaRPr lang="en-US" dirty="0"/>
          </a:p>
        </p:txBody>
      </p:sp>
    </p:spTree>
    <p:extLst>
      <p:ext uri="{BB962C8B-B14F-4D97-AF65-F5344CB8AC3E}">
        <p14:creationId xmlns:p14="http://schemas.microsoft.com/office/powerpoint/2010/main" val="2488050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1665"/>
            <a:ext cx="10515600" cy="5395298"/>
          </a:xfrm>
        </p:spPr>
        <p:txBody>
          <a:bodyPr/>
          <a:lstStyle/>
          <a:p>
            <a:pPr>
              <a:buFont typeface="Wingdings" panose="05000000000000000000" pitchFamily="2" charset="2"/>
              <a:buChar char="v"/>
            </a:pPr>
            <a:r>
              <a:rPr lang="en-US" b="1" dirty="0"/>
              <a:t>Principle of Cooperation among Cooperatives </a:t>
            </a:r>
            <a:endParaRPr lang="en-US" dirty="0"/>
          </a:p>
          <a:p>
            <a:r>
              <a:rPr lang="en-US" dirty="0"/>
              <a:t>Cooperatives must also recognize the necessity of strengthening their support organizations and activities. </a:t>
            </a:r>
            <a:endParaRPr lang="en-US" dirty="0" smtClean="0"/>
          </a:p>
          <a:p>
            <a:r>
              <a:rPr lang="en-US" dirty="0" smtClean="0"/>
              <a:t>It </a:t>
            </a:r>
            <a:r>
              <a:rPr lang="en-US" dirty="0"/>
              <a:t>is crucially important for different kinds of cooperatives to join together when speaking to government or promoting the cooperative way to the public. </a:t>
            </a:r>
            <a:endParaRPr lang="en-US" dirty="0" smtClean="0"/>
          </a:p>
          <a:p>
            <a:r>
              <a:rPr lang="en-US" dirty="0" smtClean="0"/>
              <a:t>In </a:t>
            </a:r>
            <a:r>
              <a:rPr lang="en-US" dirty="0"/>
              <a:t>order to build an integrated cooperative system it is necessary that cooperatives should </a:t>
            </a:r>
            <a:r>
              <a:rPr lang="en-US" b="1" dirty="0"/>
              <a:t>cooperate among themselves. </a:t>
            </a:r>
            <a:endParaRPr lang="en-US" b="1" dirty="0" smtClean="0"/>
          </a:p>
          <a:p>
            <a:r>
              <a:rPr lang="en-US" dirty="0" smtClean="0"/>
              <a:t>They </a:t>
            </a:r>
            <a:r>
              <a:rPr lang="en-US" dirty="0"/>
              <a:t>should not compete with their own constituent members.</a:t>
            </a:r>
          </a:p>
        </p:txBody>
      </p:sp>
    </p:spTree>
    <p:extLst>
      <p:ext uri="{BB962C8B-B14F-4D97-AF65-F5344CB8AC3E}">
        <p14:creationId xmlns:p14="http://schemas.microsoft.com/office/powerpoint/2010/main" val="2437536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v"/>
            </a:pPr>
            <a:r>
              <a:rPr lang="en-US" b="1" dirty="0"/>
              <a:t>Principle of Concern for Community </a:t>
            </a:r>
            <a:endParaRPr lang="en-US" dirty="0"/>
          </a:p>
          <a:p>
            <a:r>
              <a:rPr lang="en-US" dirty="0"/>
              <a:t>Cooperatives serve their members most effectively and strengthen the cooperative movement by working together through local, national, regional and international structures. </a:t>
            </a:r>
            <a:endParaRPr lang="en-US" dirty="0" smtClean="0"/>
          </a:p>
          <a:p>
            <a:r>
              <a:rPr lang="en-US" dirty="0" smtClean="0"/>
              <a:t>Cooperatives </a:t>
            </a:r>
            <a:r>
              <a:rPr lang="en-US" dirty="0"/>
              <a:t>work for the sustainable development of their communities through policies approved by their members</a:t>
            </a:r>
            <a:r>
              <a:rPr lang="en-US" dirty="0" smtClean="0"/>
              <a:t>.</a:t>
            </a:r>
            <a:endParaRPr lang="en-US" dirty="0"/>
          </a:p>
        </p:txBody>
      </p:sp>
    </p:spTree>
    <p:extLst>
      <p:ext uri="{BB962C8B-B14F-4D97-AF65-F5344CB8AC3E}">
        <p14:creationId xmlns:p14="http://schemas.microsoft.com/office/powerpoint/2010/main" val="11221132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6916" y="265471"/>
            <a:ext cx="10586884" cy="6268064"/>
          </a:xfrm>
        </p:spPr>
        <p:txBody>
          <a:bodyPr>
            <a:normAutofit/>
          </a:bodyPr>
          <a:lstStyle/>
          <a:p>
            <a:pPr marL="0" indent="0" algn="ctr">
              <a:buNone/>
            </a:pPr>
            <a:r>
              <a:rPr lang="bg-BG" b="1" dirty="0" smtClean="0">
                <a:solidFill>
                  <a:srgbClr val="FF0000"/>
                </a:solidFill>
              </a:rPr>
              <a:t>3.2. Values of cooperatives</a:t>
            </a:r>
            <a:endParaRPr lang="en-GB" b="1" dirty="0" smtClean="0">
              <a:solidFill>
                <a:srgbClr val="FF0000"/>
              </a:solidFill>
            </a:endParaRPr>
          </a:p>
          <a:p>
            <a:pPr>
              <a:buFont typeface="Wingdings" panose="05000000000000000000" pitchFamily="2" charset="2"/>
              <a:buChar char="ü"/>
            </a:pPr>
            <a:r>
              <a:rPr lang="en-US" b="1" dirty="0" smtClean="0">
                <a:solidFill>
                  <a:srgbClr val="C00000"/>
                </a:solidFill>
              </a:rPr>
              <a:t>Self-help</a:t>
            </a:r>
          </a:p>
          <a:p>
            <a:pPr>
              <a:buFont typeface="Wingdings" panose="05000000000000000000" pitchFamily="2" charset="2"/>
              <a:buChar char="ü"/>
            </a:pPr>
            <a:r>
              <a:rPr lang="en-US" b="1" dirty="0" smtClean="0">
                <a:solidFill>
                  <a:srgbClr val="C00000"/>
                </a:solidFill>
              </a:rPr>
              <a:t>Self-responsibility</a:t>
            </a:r>
          </a:p>
          <a:p>
            <a:pPr>
              <a:buFont typeface="Wingdings" panose="05000000000000000000" pitchFamily="2" charset="2"/>
              <a:buChar char="ü"/>
            </a:pPr>
            <a:r>
              <a:rPr lang="en-US" b="1" dirty="0" smtClean="0">
                <a:solidFill>
                  <a:srgbClr val="C00000"/>
                </a:solidFill>
              </a:rPr>
              <a:t>Democracy</a:t>
            </a:r>
          </a:p>
          <a:p>
            <a:pPr>
              <a:buFont typeface="Wingdings" panose="05000000000000000000" pitchFamily="2" charset="2"/>
              <a:buChar char="ü"/>
            </a:pPr>
            <a:r>
              <a:rPr lang="en-US" b="1" dirty="0" smtClean="0">
                <a:solidFill>
                  <a:srgbClr val="C00000"/>
                </a:solidFill>
              </a:rPr>
              <a:t>Equality</a:t>
            </a:r>
          </a:p>
          <a:p>
            <a:pPr>
              <a:buFont typeface="Wingdings" panose="05000000000000000000" pitchFamily="2" charset="2"/>
              <a:buChar char="ü"/>
            </a:pPr>
            <a:r>
              <a:rPr lang="en-US" b="1" dirty="0" smtClean="0">
                <a:solidFill>
                  <a:srgbClr val="C00000"/>
                </a:solidFill>
              </a:rPr>
              <a:t>Equity</a:t>
            </a:r>
          </a:p>
          <a:p>
            <a:pPr>
              <a:buFont typeface="Wingdings" panose="05000000000000000000" pitchFamily="2" charset="2"/>
              <a:buChar char="ü"/>
            </a:pPr>
            <a:r>
              <a:rPr lang="en-US" b="1" dirty="0" smtClean="0">
                <a:solidFill>
                  <a:srgbClr val="C00000"/>
                </a:solidFill>
              </a:rPr>
              <a:t>Solidarity</a:t>
            </a:r>
          </a:p>
          <a:p>
            <a:pPr>
              <a:buFont typeface="Wingdings" panose="05000000000000000000" pitchFamily="2" charset="2"/>
              <a:buChar char="ü"/>
            </a:pPr>
            <a:r>
              <a:rPr lang="en-US" b="1" dirty="0" smtClean="0">
                <a:solidFill>
                  <a:srgbClr val="C00000"/>
                </a:solidFill>
              </a:rPr>
              <a:t>Honesty</a:t>
            </a:r>
          </a:p>
          <a:p>
            <a:pPr>
              <a:buFont typeface="Wingdings" panose="05000000000000000000" pitchFamily="2" charset="2"/>
              <a:buChar char="ü"/>
            </a:pPr>
            <a:r>
              <a:rPr lang="en-US" b="1" dirty="0" smtClean="0">
                <a:solidFill>
                  <a:srgbClr val="C00000"/>
                </a:solidFill>
              </a:rPr>
              <a:t>Openness</a:t>
            </a:r>
          </a:p>
          <a:p>
            <a:pPr>
              <a:buFont typeface="Wingdings" panose="05000000000000000000" pitchFamily="2" charset="2"/>
              <a:buChar char="ü"/>
            </a:pPr>
            <a:r>
              <a:rPr lang="en-US" b="1" dirty="0" smtClean="0">
                <a:solidFill>
                  <a:srgbClr val="C00000"/>
                </a:solidFill>
              </a:rPr>
              <a:t>Social Responsibility</a:t>
            </a:r>
          </a:p>
          <a:p>
            <a:pPr>
              <a:buFont typeface="Wingdings" panose="05000000000000000000" pitchFamily="2" charset="2"/>
              <a:buChar char="ü"/>
            </a:pPr>
            <a:r>
              <a:rPr lang="en-US" b="1" dirty="0" smtClean="0">
                <a:solidFill>
                  <a:srgbClr val="C00000"/>
                </a:solidFill>
              </a:rPr>
              <a:t>Caring </a:t>
            </a:r>
            <a:r>
              <a:rPr lang="en-US" b="1" dirty="0">
                <a:solidFill>
                  <a:srgbClr val="C00000"/>
                </a:solidFill>
              </a:rPr>
              <a:t>for others</a:t>
            </a:r>
            <a:endParaRPr lang="en-US" b="1" dirty="0" smtClean="0">
              <a:solidFill>
                <a:srgbClr val="C00000"/>
              </a:solidFill>
            </a:endParaRPr>
          </a:p>
          <a:p>
            <a:pPr>
              <a:buFont typeface="Wingdings" panose="05000000000000000000" pitchFamily="2" charset="2"/>
              <a:buChar char="ü"/>
            </a:pPr>
            <a:endParaRPr lang="en-GB" b="1" dirty="0" smtClean="0">
              <a:solidFill>
                <a:srgbClr val="FF0000"/>
              </a:solidFill>
            </a:endParaRPr>
          </a:p>
        </p:txBody>
      </p:sp>
    </p:spTree>
    <p:extLst>
      <p:ext uri="{BB962C8B-B14F-4D97-AF65-F5344CB8AC3E}">
        <p14:creationId xmlns:p14="http://schemas.microsoft.com/office/powerpoint/2010/main" val="4231716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690" y="353961"/>
            <a:ext cx="10808110" cy="5823002"/>
          </a:xfrm>
        </p:spPr>
        <p:txBody>
          <a:bodyPr>
            <a:normAutofit lnSpcReduction="10000"/>
          </a:bodyPr>
          <a:lstStyle/>
          <a:p>
            <a:pPr>
              <a:buFont typeface="Wingdings" panose="05000000000000000000" pitchFamily="2" charset="2"/>
              <a:buChar char="v"/>
            </a:pPr>
            <a:r>
              <a:rPr lang="en-US" b="1" dirty="0">
                <a:solidFill>
                  <a:srgbClr val="C00000"/>
                </a:solidFill>
              </a:rPr>
              <a:t>Self-help: </a:t>
            </a:r>
            <a:r>
              <a:rPr lang="en-US" dirty="0"/>
              <a:t>It means one should try to solve his problems with his own efforts, means and resources available. </a:t>
            </a:r>
          </a:p>
          <a:p>
            <a:r>
              <a:rPr lang="en-US" dirty="0"/>
              <a:t>But self-help succeeds only up to a point.</a:t>
            </a:r>
          </a:p>
          <a:p>
            <a:r>
              <a:rPr lang="en-US" dirty="0"/>
              <a:t>Therefore, it needs joint- efforts with those who have the same problem. </a:t>
            </a:r>
          </a:p>
          <a:p>
            <a:r>
              <a:rPr lang="en-US" dirty="0"/>
              <a:t>They can pool small resources and means, so that they become more potential.</a:t>
            </a:r>
            <a:r>
              <a:rPr lang="en-US" b="1" dirty="0">
                <a:solidFill>
                  <a:srgbClr val="C00000"/>
                </a:solidFill>
              </a:rPr>
              <a:t> </a:t>
            </a:r>
          </a:p>
          <a:p>
            <a:pPr>
              <a:buFont typeface="Wingdings" panose="05000000000000000000" pitchFamily="2" charset="2"/>
              <a:buChar char="v"/>
            </a:pPr>
            <a:r>
              <a:rPr lang="en-US" b="1" dirty="0">
                <a:solidFill>
                  <a:srgbClr val="C00000"/>
                </a:solidFill>
              </a:rPr>
              <a:t>Self-responsibility</a:t>
            </a:r>
            <a:r>
              <a:rPr lang="en-US" dirty="0">
                <a:solidFill>
                  <a:srgbClr val="C00000"/>
                </a:solidFill>
              </a:rPr>
              <a:t>: </a:t>
            </a:r>
            <a:r>
              <a:rPr lang="en-US" dirty="0"/>
              <a:t>coupled with self-help and mutual self- help is the value of self-responsibility. </a:t>
            </a:r>
          </a:p>
          <a:p>
            <a:r>
              <a:rPr lang="en-US" dirty="0"/>
              <a:t>Every office-bearer, member and member of management must take responsibility </a:t>
            </a:r>
          </a:p>
          <a:p>
            <a:pPr lvl="2">
              <a:buFont typeface="Wingdings" panose="05000000000000000000" pitchFamily="2" charset="2"/>
              <a:buChar char="ü"/>
            </a:pPr>
            <a:r>
              <a:rPr lang="en-US" sz="2800" dirty="0"/>
              <a:t>for his personal actions, </a:t>
            </a:r>
          </a:p>
          <a:p>
            <a:pPr lvl="2">
              <a:buFont typeface="Wingdings" panose="05000000000000000000" pitchFamily="2" charset="2"/>
              <a:buChar char="ü"/>
            </a:pPr>
            <a:r>
              <a:rPr lang="en-US" sz="2800" dirty="0"/>
              <a:t>for the activity as whole and </a:t>
            </a:r>
          </a:p>
          <a:p>
            <a:pPr lvl="2">
              <a:buFont typeface="Wingdings" panose="05000000000000000000" pitchFamily="2" charset="2"/>
              <a:buChar char="ü"/>
            </a:pPr>
            <a:r>
              <a:rPr lang="en-US" sz="2800" dirty="0"/>
              <a:t>for its impact on society. </a:t>
            </a:r>
          </a:p>
          <a:p>
            <a:endParaRPr lang="en-US" dirty="0"/>
          </a:p>
        </p:txBody>
      </p:sp>
    </p:spTree>
    <p:extLst>
      <p:ext uri="{BB962C8B-B14F-4D97-AF65-F5344CB8AC3E}">
        <p14:creationId xmlns:p14="http://schemas.microsoft.com/office/powerpoint/2010/main" val="3111697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5910"/>
            <a:ext cx="10515600" cy="5351053"/>
          </a:xfrm>
        </p:spPr>
        <p:txBody>
          <a:bodyPr>
            <a:normAutofit/>
          </a:bodyPr>
          <a:lstStyle/>
          <a:p>
            <a:pPr>
              <a:buFont typeface="Wingdings" panose="05000000000000000000" pitchFamily="2" charset="2"/>
              <a:buChar char="v"/>
            </a:pPr>
            <a:r>
              <a:rPr lang="en-US" b="1" dirty="0">
                <a:solidFill>
                  <a:srgbClr val="C00000"/>
                </a:solidFill>
              </a:rPr>
              <a:t>Democracy: </a:t>
            </a:r>
            <a:r>
              <a:rPr lang="en-US" dirty="0"/>
              <a:t>Democracy is a basic value of cooperatives. </a:t>
            </a:r>
            <a:endParaRPr lang="en-US" dirty="0" smtClean="0"/>
          </a:p>
          <a:p>
            <a:r>
              <a:rPr lang="en-US" dirty="0" smtClean="0"/>
              <a:t>In </a:t>
            </a:r>
            <a:r>
              <a:rPr lang="en-US" dirty="0"/>
              <a:t>the context of cooperatives, the essence of democracy is </a:t>
            </a:r>
            <a:r>
              <a:rPr lang="en-US" i="1" dirty="0"/>
              <a:t>“conscious decision” </a:t>
            </a:r>
            <a:r>
              <a:rPr lang="en-US" dirty="0"/>
              <a:t>based on</a:t>
            </a:r>
            <a:r>
              <a:rPr lang="en-US" i="1" dirty="0"/>
              <a:t> “freewill”</a:t>
            </a:r>
            <a:r>
              <a:rPr lang="en-US" dirty="0"/>
              <a:t>.</a:t>
            </a:r>
            <a:r>
              <a:rPr lang="en-US" i="1" dirty="0"/>
              <a:t> </a:t>
            </a:r>
            <a:endParaRPr lang="en-US" i="1" dirty="0" smtClean="0"/>
          </a:p>
          <a:p>
            <a:r>
              <a:rPr lang="en-US" i="1" dirty="0" smtClean="0"/>
              <a:t>“</a:t>
            </a:r>
            <a:r>
              <a:rPr lang="en-US" i="1" dirty="0"/>
              <a:t>Conscious decision” </a:t>
            </a:r>
            <a:r>
              <a:rPr lang="en-US" dirty="0"/>
              <a:t>means understanding the logic or rationale of taking decisions and be aware of the possible consequences of the decisions and their impact on individual and institution</a:t>
            </a:r>
            <a:r>
              <a:rPr lang="en-US" dirty="0" smtClean="0"/>
              <a:t>.</a:t>
            </a:r>
          </a:p>
          <a:p>
            <a:pPr>
              <a:buFont typeface="Wingdings" panose="05000000000000000000" pitchFamily="2" charset="2"/>
              <a:buChar char="v"/>
            </a:pPr>
            <a:r>
              <a:rPr lang="en-US" b="1" dirty="0">
                <a:solidFill>
                  <a:srgbClr val="C00000"/>
                </a:solidFill>
              </a:rPr>
              <a:t>Equality: </a:t>
            </a:r>
            <a:r>
              <a:rPr lang="en-US" dirty="0"/>
              <a:t>Equality means equal right and opportunities, right of participation, a right to be informed, a right to be heard, a right to be involved in the decision making. </a:t>
            </a:r>
          </a:p>
          <a:p>
            <a:r>
              <a:rPr lang="en-US" dirty="0"/>
              <a:t>Members are to be associated as equal as possible, without any kind of discrimination of gender, religion, caste, creed, race, amount of share capital contribution, deposits, political affiliation etc. </a:t>
            </a:r>
          </a:p>
        </p:txBody>
      </p:sp>
    </p:spTree>
    <p:extLst>
      <p:ext uri="{BB962C8B-B14F-4D97-AF65-F5344CB8AC3E}">
        <p14:creationId xmlns:p14="http://schemas.microsoft.com/office/powerpoint/2010/main" val="437548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9213"/>
            <a:ext cx="10896600" cy="6253316"/>
          </a:xfrm>
        </p:spPr>
        <p:txBody>
          <a:bodyPr>
            <a:normAutofit lnSpcReduction="10000"/>
          </a:bodyPr>
          <a:lstStyle/>
          <a:p>
            <a:pPr>
              <a:buFont typeface="Wingdings" panose="05000000000000000000" pitchFamily="2" charset="2"/>
              <a:buChar char="v"/>
            </a:pPr>
            <a:r>
              <a:rPr lang="en-US" b="1" dirty="0">
                <a:solidFill>
                  <a:srgbClr val="C00000"/>
                </a:solidFill>
              </a:rPr>
              <a:t>Equity: </a:t>
            </a:r>
            <a:r>
              <a:rPr lang="en-US" dirty="0"/>
              <a:t>It refers to how members are treated within a cooperative. </a:t>
            </a:r>
            <a:endParaRPr lang="en-US" dirty="0" smtClean="0"/>
          </a:p>
          <a:p>
            <a:r>
              <a:rPr lang="en-US" dirty="0" smtClean="0"/>
              <a:t>It </a:t>
            </a:r>
            <a:r>
              <a:rPr lang="en-US" dirty="0"/>
              <a:t>means that members should be treated equal in how they are rewarded for their participation in the cooperative normally through patronage dividends, allocations to capital reserves in their name or reductions in charges. </a:t>
            </a:r>
            <a:endParaRPr lang="en-US" dirty="0" smtClean="0"/>
          </a:p>
          <a:p>
            <a:r>
              <a:rPr lang="en-US" dirty="0" smtClean="0"/>
              <a:t>Equity </a:t>
            </a:r>
            <a:r>
              <a:rPr lang="en-US" dirty="0"/>
              <a:t>ensures social justice</a:t>
            </a:r>
            <a:r>
              <a:rPr lang="en-US" dirty="0" smtClean="0"/>
              <a:t>.</a:t>
            </a:r>
          </a:p>
          <a:p>
            <a:pPr>
              <a:buFont typeface="Wingdings" panose="05000000000000000000" pitchFamily="2" charset="2"/>
              <a:buChar char="v"/>
            </a:pPr>
            <a:r>
              <a:rPr lang="en-US" b="1" dirty="0">
                <a:solidFill>
                  <a:srgbClr val="C00000"/>
                </a:solidFill>
              </a:rPr>
              <a:t>Solidarity: </a:t>
            </a:r>
            <a:r>
              <a:rPr lang="en-US" dirty="0"/>
              <a:t>It is an important base of cooperatives. </a:t>
            </a:r>
          </a:p>
          <a:p>
            <a:r>
              <a:rPr lang="en-US" dirty="0"/>
              <a:t>Solidarity is collectivity. </a:t>
            </a:r>
          </a:p>
          <a:p>
            <a:r>
              <a:rPr lang="en-US" dirty="0"/>
              <a:t>Management have the responsibility to ensure that all members are treated as fairly as possible, </a:t>
            </a:r>
          </a:p>
          <a:p>
            <a:pPr lvl="2">
              <a:buFont typeface="Wingdings" panose="05000000000000000000" pitchFamily="2" charset="2"/>
              <a:buChar char="Ø"/>
            </a:pPr>
            <a:r>
              <a:rPr lang="en-US" sz="2800" dirty="0"/>
              <a:t>that the general interest is always kept in mind, that there is consistent effort to deal with employees (members or non-members), as well as the non-members. </a:t>
            </a:r>
          </a:p>
          <a:p>
            <a:r>
              <a:rPr lang="en-US" dirty="0"/>
              <a:t>It also means that a cooperative has a responsibility for the collective interest of its members. </a:t>
            </a:r>
          </a:p>
        </p:txBody>
      </p:sp>
    </p:spTree>
    <p:extLst>
      <p:ext uri="{BB962C8B-B14F-4D97-AF65-F5344CB8AC3E}">
        <p14:creationId xmlns:p14="http://schemas.microsoft.com/office/powerpoint/2010/main" val="20212574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6697"/>
            <a:ext cx="10515600" cy="5690266"/>
          </a:xfrm>
        </p:spPr>
        <p:txBody>
          <a:bodyPr/>
          <a:lstStyle/>
          <a:p>
            <a:pPr>
              <a:buFont typeface="Wingdings" panose="05000000000000000000" pitchFamily="2" charset="2"/>
              <a:buChar char="v"/>
            </a:pPr>
            <a:r>
              <a:rPr lang="en-US" b="1" dirty="0">
                <a:solidFill>
                  <a:srgbClr val="C00000"/>
                </a:solidFill>
              </a:rPr>
              <a:t>Honesty: </a:t>
            </a:r>
            <a:r>
              <a:rPr lang="en-US" dirty="0"/>
              <a:t>Cooperatives ideal is honest dealing with members and non-members. </a:t>
            </a:r>
            <a:endParaRPr lang="en-US" dirty="0" smtClean="0"/>
          </a:p>
          <a:p>
            <a:r>
              <a:rPr lang="en-US" dirty="0" smtClean="0"/>
              <a:t>They </a:t>
            </a:r>
            <a:r>
              <a:rPr lang="en-US" dirty="0"/>
              <a:t>regularly reveal to their members and others information relating to their </a:t>
            </a:r>
            <a:r>
              <a:rPr lang="en-US" dirty="0" smtClean="0"/>
              <a:t>performance.</a:t>
            </a:r>
          </a:p>
          <a:p>
            <a:r>
              <a:rPr lang="en-US" dirty="0" smtClean="0"/>
              <a:t>Scope </a:t>
            </a:r>
            <a:r>
              <a:rPr lang="en-US" dirty="0"/>
              <a:t>of honesty in cooperatives refers to monetary honesty, honesty of thoughts, commitments, behavior and conduct, no hypocrisy or falsehood, no underhand dealings or false promises, no dishonesty in elections. </a:t>
            </a:r>
            <a:endParaRPr lang="en-US" dirty="0" smtClean="0"/>
          </a:p>
          <a:p>
            <a:r>
              <a:rPr lang="en-US" dirty="0" smtClean="0"/>
              <a:t>It </a:t>
            </a:r>
            <a:r>
              <a:rPr lang="en-US" dirty="0"/>
              <a:t>also encompasses correct maintenance of accounts and balance sheet, correct information to members, objectivity and fairness in personal matters.</a:t>
            </a:r>
          </a:p>
          <a:p>
            <a:endParaRPr lang="en-US" dirty="0"/>
          </a:p>
        </p:txBody>
      </p:sp>
    </p:spTree>
    <p:extLst>
      <p:ext uri="{BB962C8B-B14F-4D97-AF65-F5344CB8AC3E}">
        <p14:creationId xmlns:p14="http://schemas.microsoft.com/office/powerpoint/2010/main" val="26032723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219" y="339213"/>
            <a:ext cx="11073581" cy="6120581"/>
          </a:xfrm>
        </p:spPr>
        <p:txBody>
          <a:bodyPr>
            <a:normAutofit fontScale="92500"/>
          </a:bodyPr>
          <a:lstStyle/>
          <a:p>
            <a:pPr>
              <a:buFont typeface="Wingdings" panose="05000000000000000000" pitchFamily="2" charset="2"/>
              <a:buChar char="v"/>
            </a:pPr>
            <a:r>
              <a:rPr lang="en-US" b="1" dirty="0">
                <a:solidFill>
                  <a:srgbClr val="C00000"/>
                </a:solidFill>
              </a:rPr>
              <a:t>Openness: </a:t>
            </a:r>
            <a:r>
              <a:rPr lang="en-US" dirty="0"/>
              <a:t>It means that cooperatives are open to members of community they serve. </a:t>
            </a:r>
            <a:endParaRPr lang="en-US" dirty="0" smtClean="0"/>
          </a:p>
          <a:p>
            <a:r>
              <a:rPr lang="en-US" dirty="0" smtClean="0"/>
              <a:t>They </a:t>
            </a:r>
            <a:r>
              <a:rPr lang="en-US" dirty="0"/>
              <a:t>have a commitment to serve and assist individuals in helping themselves.</a:t>
            </a:r>
          </a:p>
          <a:p>
            <a:pPr>
              <a:buFont typeface="Wingdings" panose="05000000000000000000" pitchFamily="2" charset="2"/>
              <a:buChar char="v"/>
            </a:pPr>
            <a:r>
              <a:rPr lang="en-US" b="1" dirty="0">
                <a:solidFill>
                  <a:srgbClr val="C00000"/>
                </a:solidFill>
              </a:rPr>
              <a:t>Social Responsibility: </a:t>
            </a:r>
            <a:r>
              <a:rPr lang="en-US" dirty="0"/>
              <a:t>In fact Social Responsibility and caring for others are overlapping </a:t>
            </a:r>
            <a:r>
              <a:rPr lang="en-US" dirty="0" smtClean="0"/>
              <a:t>concepts.</a:t>
            </a:r>
          </a:p>
          <a:p>
            <a:r>
              <a:rPr lang="en-US" dirty="0" smtClean="0"/>
              <a:t>It </a:t>
            </a:r>
            <a:r>
              <a:rPr lang="en-US" dirty="0"/>
              <a:t>means that cooperatives should move beyond caring for members only. </a:t>
            </a:r>
            <a:endParaRPr lang="en-US" dirty="0" smtClean="0"/>
          </a:p>
          <a:p>
            <a:r>
              <a:rPr lang="en-US" dirty="0" smtClean="0"/>
              <a:t>They </a:t>
            </a:r>
            <a:r>
              <a:rPr lang="en-US" dirty="0"/>
              <a:t>should financially assist or organize activities beneficial to the entire </a:t>
            </a:r>
            <a:r>
              <a:rPr lang="en-US" dirty="0" smtClean="0"/>
              <a:t>community.</a:t>
            </a:r>
          </a:p>
          <a:p>
            <a:r>
              <a:rPr lang="en-US" dirty="0" smtClean="0"/>
              <a:t>However</a:t>
            </a:r>
            <a:r>
              <a:rPr lang="en-US" dirty="0"/>
              <a:t>, such activities can be taken up when cooperatives have surplus.</a:t>
            </a:r>
          </a:p>
          <a:p>
            <a:pPr>
              <a:buFont typeface="Wingdings" panose="05000000000000000000" pitchFamily="2" charset="2"/>
              <a:buChar char="v"/>
            </a:pPr>
            <a:r>
              <a:rPr lang="en-US" b="1" dirty="0">
                <a:solidFill>
                  <a:srgbClr val="C00000"/>
                </a:solidFill>
              </a:rPr>
              <a:t>Caring for others: </a:t>
            </a:r>
            <a:r>
              <a:rPr lang="en-US" dirty="0"/>
              <a:t>this value of cooperatives refers to taking interest in and care about other people. </a:t>
            </a:r>
          </a:p>
          <a:p>
            <a:r>
              <a:rPr lang="en-US" dirty="0"/>
              <a:t>This concept stems from humanism. </a:t>
            </a:r>
          </a:p>
          <a:p>
            <a:r>
              <a:rPr lang="en-US" dirty="0"/>
              <a:t>Cooperatives   are humane by nature though their main concern is to </a:t>
            </a:r>
            <a:r>
              <a:rPr lang="en-US" dirty="0" smtClean="0"/>
              <a:t>achieve</a:t>
            </a:r>
            <a:endParaRPr lang="en-US" dirty="0"/>
          </a:p>
        </p:txBody>
      </p:sp>
    </p:spTree>
    <p:extLst>
      <p:ext uri="{BB962C8B-B14F-4D97-AF65-F5344CB8AC3E}">
        <p14:creationId xmlns:p14="http://schemas.microsoft.com/office/powerpoint/2010/main" val="354057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11277600" cy="5867400"/>
          </a:xfrm>
        </p:spPr>
        <p:txBody>
          <a:bodyPr>
            <a:noAutofit/>
          </a:bodyPr>
          <a:lstStyle/>
          <a:p>
            <a:pPr marL="0" indent="0">
              <a:buNone/>
            </a:pPr>
            <a:r>
              <a:rPr lang="bg-BG" b="1" dirty="0" smtClean="0"/>
              <a:t>1.3. Objectives and Benefit of cooperatives</a:t>
            </a:r>
            <a:endParaRPr lang="en-US" b="1" dirty="0" smtClean="0"/>
          </a:p>
          <a:p>
            <a:pPr marL="385763" indent="-385763">
              <a:lnSpc>
                <a:spcPct val="150000"/>
              </a:lnSpc>
              <a:buAutoNum type="alphaLcParenR"/>
            </a:pPr>
            <a:r>
              <a:rPr lang="en-GB" dirty="0" smtClean="0"/>
              <a:t>Economies </a:t>
            </a:r>
            <a:r>
              <a:rPr lang="en-GB" dirty="0"/>
              <a:t>of </a:t>
            </a:r>
            <a:r>
              <a:rPr lang="en-GB" dirty="0" smtClean="0"/>
              <a:t>scale</a:t>
            </a:r>
          </a:p>
          <a:p>
            <a:pPr marL="385763" indent="-385763">
              <a:lnSpc>
                <a:spcPct val="150000"/>
              </a:lnSpc>
              <a:buFont typeface="Arial" panose="020B0604020202020204" pitchFamily="34" charset="0"/>
              <a:buAutoNum type="alphaLcParenR"/>
            </a:pPr>
            <a:r>
              <a:rPr lang="en-US" dirty="0"/>
              <a:t>Contributing to poverty </a:t>
            </a:r>
            <a:r>
              <a:rPr lang="en-US" dirty="0" smtClean="0"/>
              <a:t>reduction</a:t>
            </a:r>
          </a:p>
          <a:p>
            <a:pPr marL="385763" indent="-385763">
              <a:lnSpc>
                <a:spcPct val="150000"/>
              </a:lnSpc>
              <a:buFont typeface="Arial" panose="020B0604020202020204" pitchFamily="34" charset="0"/>
              <a:buAutoNum type="alphaLcParenR"/>
            </a:pPr>
            <a:r>
              <a:rPr lang="en-US" dirty="0" smtClean="0"/>
              <a:t>Employment creation</a:t>
            </a:r>
          </a:p>
          <a:p>
            <a:pPr marL="385763" indent="-385763">
              <a:lnSpc>
                <a:spcPct val="150000"/>
              </a:lnSpc>
              <a:buFont typeface="Arial" panose="020B0604020202020204" pitchFamily="34" charset="0"/>
              <a:buAutoNum type="alphaLcParenR"/>
            </a:pPr>
            <a:r>
              <a:rPr lang="en-US" dirty="0" smtClean="0"/>
              <a:t>Gender equality</a:t>
            </a:r>
          </a:p>
          <a:p>
            <a:pPr marL="385763" indent="-385763">
              <a:lnSpc>
                <a:spcPct val="150000"/>
              </a:lnSpc>
              <a:buFont typeface="Arial" panose="020B0604020202020204" pitchFamily="34" charset="0"/>
              <a:buAutoNum type="alphaLcParenR"/>
            </a:pPr>
            <a:r>
              <a:rPr lang="en-US" dirty="0"/>
              <a:t>Youth </a:t>
            </a:r>
            <a:r>
              <a:rPr lang="en-US" dirty="0" smtClean="0"/>
              <a:t>empowerment</a:t>
            </a:r>
          </a:p>
          <a:p>
            <a:pPr marL="385763" indent="-385763">
              <a:lnSpc>
                <a:spcPct val="150000"/>
              </a:lnSpc>
              <a:buFont typeface="Arial" panose="020B0604020202020204" pitchFamily="34" charset="0"/>
              <a:buAutoNum type="alphaLcParenR"/>
            </a:pPr>
            <a:r>
              <a:rPr lang="en-US" dirty="0"/>
              <a:t>Business </a:t>
            </a:r>
            <a:r>
              <a:rPr lang="en-US" dirty="0" smtClean="0"/>
              <a:t>development</a:t>
            </a:r>
            <a:endParaRPr lang="en-US" dirty="0"/>
          </a:p>
          <a:p>
            <a:pPr marL="385763" indent="-385763">
              <a:buFont typeface="Arial" panose="020B0604020202020204" pitchFamily="34" charset="0"/>
              <a:buAutoNum type="alphaLcParenR"/>
            </a:pPr>
            <a:endParaRPr lang="en-US" b="1" dirty="0"/>
          </a:p>
          <a:p>
            <a:pPr marL="385763" indent="-385763">
              <a:buFont typeface="Arial" panose="020B0604020202020204" pitchFamily="34" charset="0"/>
              <a:buAutoNum type="alphaLcParenR"/>
            </a:pPr>
            <a:endParaRPr lang="en-US" b="1" dirty="0"/>
          </a:p>
          <a:p>
            <a:pPr marL="385763" indent="-385763">
              <a:buAutoNum type="alphaLcParenR"/>
            </a:pPr>
            <a:endParaRPr lang="en-GB" b="1" dirty="0" smtClean="0"/>
          </a:p>
        </p:txBody>
      </p:sp>
    </p:spTree>
    <p:extLst>
      <p:ext uri="{BB962C8B-B14F-4D97-AF65-F5344CB8AC3E}">
        <p14:creationId xmlns:p14="http://schemas.microsoft.com/office/powerpoint/2010/main" val="188418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3300"/>
            <a:ext cx="10515600" cy="5173663"/>
          </a:xfrm>
        </p:spPr>
        <p:txBody>
          <a:bodyPr/>
          <a:lstStyle/>
          <a:p>
            <a:pPr marL="385763" indent="-385763">
              <a:buAutoNum type="alphaLcParenR"/>
            </a:pPr>
            <a:r>
              <a:rPr lang="en-US" b="1" dirty="0"/>
              <a:t>Contributing to poverty reduction</a:t>
            </a:r>
          </a:p>
          <a:p>
            <a:pPr>
              <a:buFont typeface="Wingdings" panose="05000000000000000000" pitchFamily="2" charset="2"/>
              <a:buChar char="v"/>
            </a:pPr>
            <a:r>
              <a:rPr lang="en-GB" dirty="0"/>
              <a:t>Cooperatives can be effective in reducing poverty because:</a:t>
            </a:r>
          </a:p>
          <a:p>
            <a:pPr lvl="1">
              <a:buFont typeface="Wingdings" panose="05000000000000000000" pitchFamily="2" charset="2"/>
              <a:buChar char="ü"/>
            </a:pPr>
            <a:r>
              <a:rPr lang="en-GB" sz="2800" dirty="0"/>
              <a:t>they provide common services which would have been costly if carried out by individual members,</a:t>
            </a:r>
          </a:p>
          <a:p>
            <a:pPr lvl="1">
              <a:buFont typeface="Wingdings" panose="05000000000000000000" pitchFamily="2" charset="2"/>
              <a:buChar char="ü"/>
            </a:pPr>
            <a:r>
              <a:rPr lang="en-GB" sz="2800" dirty="0"/>
              <a:t>if they operate efficiently they provide goods and services at competitive prices, thus saving the member some money,</a:t>
            </a:r>
          </a:p>
          <a:p>
            <a:pPr lvl="1">
              <a:buFont typeface="Wingdings" panose="05000000000000000000" pitchFamily="2" charset="2"/>
              <a:buChar char="ü"/>
            </a:pPr>
            <a:r>
              <a:rPr lang="en-GB" sz="2800" dirty="0"/>
              <a:t>some cooperatives provide credit to members which enable them to improve production and increase their incomes, and</a:t>
            </a:r>
          </a:p>
          <a:p>
            <a:pPr lvl="1">
              <a:buFont typeface="Wingdings" panose="05000000000000000000" pitchFamily="2" charset="2"/>
              <a:buChar char="ü"/>
            </a:pPr>
            <a:r>
              <a:rPr lang="en-GB" sz="2800" dirty="0"/>
              <a:t>the returns accruing from the cooperative business revert to members either in cash or in kind.</a:t>
            </a:r>
            <a:endParaRPr lang="en-US" sz="2800" dirty="0"/>
          </a:p>
          <a:p>
            <a:endParaRPr lang="en-US" dirty="0"/>
          </a:p>
        </p:txBody>
      </p:sp>
    </p:spTree>
    <p:extLst>
      <p:ext uri="{BB962C8B-B14F-4D97-AF65-F5344CB8AC3E}">
        <p14:creationId xmlns:p14="http://schemas.microsoft.com/office/powerpoint/2010/main" val="139708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800" y="596900"/>
            <a:ext cx="10795000" cy="5580063"/>
          </a:xfrm>
        </p:spPr>
        <p:txBody>
          <a:bodyPr>
            <a:normAutofit lnSpcReduction="10000"/>
          </a:bodyPr>
          <a:lstStyle/>
          <a:p>
            <a:pPr marL="0" indent="0">
              <a:buNone/>
            </a:pPr>
            <a:r>
              <a:rPr lang="en-US" b="1" dirty="0" smtClean="0"/>
              <a:t>C) Employment creation</a:t>
            </a:r>
          </a:p>
          <a:p>
            <a:pPr>
              <a:buFont typeface="Wingdings" panose="05000000000000000000" pitchFamily="2" charset="2"/>
              <a:buChar char="ü"/>
            </a:pPr>
            <a:r>
              <a:rPr lang="en-GB" dirty="0"/>
              <a:t>Cooperatives help create employment with employing million of people around the </a:t>
            </a:r>
            <a:r>
              <a:rPr lang="en-GB" dirty="0" smtClean="0"/>
              <a:t>world. </a:t>
            </a:r>
          </a:p>
          <a:p>
            <a:pPr>
              <a:buFont typeface="Wingdings" panose="05000000000000000000" pitchFamily="2" charset="2"/>
              <a:buChar char="ü"/>
            </a:pPr>
            <a:r>
              <a:rPr lang="en-GB" dirty="0" smtClean="0"/>
              <a:t>Producer</a:t>
            </a:r>
            <a:r>
              <a:rPr lang="en-GB" dirty="0"/>
              <a:t>, Consumer or Worker cooperatives have demonstrated capacity for creating </a:t>
            </a:r>
            <a:r>
              <a:rPr lang="en-GB" dirty="0" smtClean="0"/>
              <a:t>jobs in </a:t>
            </a:r>
            <a:r>
              <a:rPr lang="en-GB" dirty="0"/>
              <a:t>their respective economies. </a:t>
            </a:r>
            <a:endParaRPr lang="en-US" dirty="0" smtClean="0"/>
          </a:p>
          <a:p>
            <a:pPr marL="0" indent="0">
              <a:buNone/>
            </a:pPr>
            <a:r>
              <a:rPr lang="en-US" b="1" dirty="0" smtClean="0"/>
              <a:t>d) Gender equality</a:t>
            </a:r>
          </a:p>
          <a:p>
            <a:r>
              <a:rPr lang="en-GB" dirty="0"/>
              <a:t>Cooperatives provide a voice and a vehicle for </a:t>
            </a:r>
            <a:r>
              <a:rPr lang="en-GB" dirty="0">
                <a:solidFill>
                  <a:srgbClr val="FF0000"/>
                </a:solidFill>
              </a:rPr>
              <a:t>economic opportunities for women</a:t>
            </a:r>
            <a:r>
              <a:rPr lang="en-GB" dirty="0"/>
              <a:t> </a:t>
            </a:r>
            <a:r>
              <a:rPr lang="en-GB" dirty="0" smtClean="0"/>
              <a:t>otherwise disenfranchised </a:t>
            </a:r>
            <a:r>
              <a:rPr lang="en-GB" dirty="0"/>
              <a:t>and provided with few opportunities to break the cycle of </a:t>
            </a:r>
            <a:r>
              <a:rPr lang="en-GB" dirty="0" smtClean="0"/>
              <a:t>poverty.</a:t>
            </a:r>
          </a:p>
          <a:p>
            <a:r>
              <a:rPr lang="en-GB" dirty="0" smtClean="0"/>
              <a:t>Cooperatives </a:t>
            </a:r>
            <a:r>
              <a:rPr lang="en-GB" dirty="0"/>
              <a:t>are sometimes the </a:t>
            </a:r>
            <a:r>
              <a:rPr lang="en-GB" b="1" dirty="0">
                <a:solidFill>
                  <a:srgbClr val="FF0000"/>
                </a:solidFill>
              </a:rPr>
              <a:t>only avenue </a:t>
            </a:r>
            <a:r>
              <a:rPr lang="en-GB" dirty="0"/>
              <a:t>for women to gain education and training </a:t>
            </a:r>
            <a:r>
              <a:rPr lang="en-GB" dirty="0" smtClean="0"/>
              <a:t>in order </a:t>
            </a:r>
            <a:r>
              <a:rPr lang="en-GB" dirty="0"/>
              <a:t>to create employment opportunities and raise the standard of living for </a:t>
            </a:r>
            <a:r>
              <a:rPr lang="en-GB" dirty="0" smtClean="0"/>
              <a:t>themselves and </a:t>
            </a:r>
            <a:r>
              <a:rPr lang="en-GB" dirty="0"/>
              <a:t>their families.</a:t>
            </a:r>
            <a:br>
              <a:rPr lang="en-GB" dirty="0"/>
            </a:br>
            <a:endParaRPr lang="en-US" dirty="0"/>
          </a:p>
        </p:txBody>
      </p:sp>
    </p:spTree>
    <p:extLst>
      <p:ext uri="{BB962C8B-B14F-4D97-AF65-F5344CB8AC3E}">
        <p14:creationId xmlns:p14="http://schemas.microsoft.com/office/powerpoint/2010/main" val="3460081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3100"/>
            <a:ext cx="10515600" cy="5503863"/>
          </a:xfrm>
        </p:spPr>
        <p:txBody>
          <a:bodyPr>
            <a:normAutofit/>
          </a:bodyPr>
          <a:lstStyle/>
          <a:p>
            <a:pPr marL="0" indent="0">
              <a:buNone/>
            </a:pPr>
            <a:r>
              <a:rPr lang="en-US" b="1" dirty="0" smtClean="0"/>
              <a:t>e) Youth empowerment</a:t>
            </a:r>
          </a:p>
          <a:p>
            <a:pPr>
              <a:buFont typeface="Wingdings" panose="05000000000000000000" pitchFamily="2" charset="2"/>
              <a:buChar char="ü"/>
            </a:pPr>
            <a:r>
              <a:rPr lang="en-GB" dirty="0"/>
              <a:t>Cooperatives provide essential life skills by teaching and engaging young people on </a:t>
            </a:r>
            <a:r>
              <a:rPr lang="en-GB" dirty="0" smtClean="0"/>
              <a:t>topics such </a:t>
            </a:r>
            <a:r>
              <a:rPr lang="en-GB" dirty="0"/>
              <a:t>as money management, the importance of savings, and the power of </a:t>
            </a:r>
            <a:r>
              <a:rPr lang="en-GB" dirty="0" smtClean="0"/>
              <a:t>compound interest</a:t>
            </a:r>
            <a:r>
              <a:rPr lang="en-GB" dirty="0"/>
              <a:t>. </a:t>
            </a:r>
            <a:endParaRPr lang="en-GB" dirty="0" smtClean="0"/>
          </a:p>
          <a:p>
            <a:pPr>
              <a:buFont typeface="Wingdings" panose="05000000000000000000" pitchFamily="2" charset="2"/>
              <a:buChar char="ü"/>
            </a:pPr>
            <a:r>
              <a:rPr lang="en-GB" dirty="0" smtClean="0"/>
              <a:t>They </a:t>
            </a:r>
            <a:r>
              <a:rPr lang="en-GB" dirty="0"/>
              <a:t>also learn about important values and principles </a:t>
            </a:r>
            <a:r>
              <a:rPr lang="en-GB" dirty="0" smtClean="0"/>
              <a:t>including democracy,</a:t>
            </a:r>
            <a:r>
              <a:rPr lang="en-GB" dirty="0"/>
              <a:t> inclusion, honesty and fairness. </a:t>
            </a:r>
            <a:endParaRPr lang="en-GB" dirty="0" smtClean="0"/>
          </a:p>
          <a:p>
            <a:pPr>
              <a:buFont typeface="Wingdings" panose="05000000000000000000" pitchFamily="2" charset="2"/>
              <a:buChar char="ü"/>
            </a:pPr>
            <a:r>
              <a:rPr lang="en-GB" dirty="0" smtClean="0"/>
              <a:t>Cooperatives </a:t>
            </a:r>
            <a:r>
              <a:rPr lang="en-GB" dirty="0"/>
              <a:t>help shape and prepare global leaders </a:t>
            </a:r>
            <a:r>
              <a:rPr lang="en-GB" dirty="0" smtClean="0"/>
              <a:t>of tomorrow.</a:t>
            </a:r>
            <a:endParaRPr lang="en-US" dirty="0" smtClean="0"/>
          </a:p>
        </p:txBody>
      </p:sp>
    </p:spTree>
    <p:extLst>
      <p:ext uri="{BB962C8B-B14F-4D97-AF65-F5344CB8AC3E}">
        <p14:creationId xmlns:p14="http://schemas.microsoft.com/office/powerpoint/2010/main" val="3394224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900" y="469900"/>
            <a:ext cx="10502900" cy="5707063"/>
          </a:xfrm>
        </p:spPr>
        <p:txBody>
          <a:bodyPr>
            <a:normAutofit/>
          </a:bodyPr>
          <a:lstStyle/>
          <a:p>
            <a:pPr marL="0" indent="0">
              <a:buNone/>
            </a:pPr>
            <a:r>
              <a:rPr lang="en-US" b="1" dirty="0" smtClean="0"/>
              <a:t>f) Business development</a:t>
            </a:r>
          </a:p>
          <a:p>
            <a:pPr>
              <a:buFont typeface="Wingdings" panose="05000000000000000000" pitchFamily="2" charset="2"/>
              <a:buChar char="ü"/>
            </a:pPr>
            <a:r>
              <a:rPr lang="en-GB" dirty="0"/>
              <a:t>Cooperatives provide opportunities for very ordinary people to engage in business </a:t>
            </a:r>
            <a:r>
              <a:rPr lang="en-GB" dirty="0" smtClean="0"/>
              <a:t>activities – </a:t>
            </a:r>
            <a:r>
              <a:rPr lang="en-GB" dirty="0"/>
              <a:t>people who, as individuals, would never have been able to do so due to real </a:t>
            </a:r>
            <a:r>
              <a:rPr lang="en-GB" dirty="0" smtClean="0"/>
              <a:t>economic costs</a:t>
            </a:r>
            <a:r>
              <a:rPr lang="en-GB" dirty="0"/>
              <a:t>. </a:t>
            </a:r>
            <a:endParaRPr lang="en-GB" dirty="0" smtClean="0"/>
          </a:p>
          <a:p>
            <a:pPr>
              <a:buFont typeface="Wingdings" panose="05000000000000000000" pitchFamily="2" charset="2"/>
              <a:buChar char="ü"/>
            </a:pPr>
            <a:r>
              <a:rPr lang="en-GB" dirty="0" smtClean="0"/>
              <a:t>Participation </a:t>
            </a:r>
            <a:r>
              <a:rPr lang="en-GB" dirty="0"/>
              <a:t>in the cooperative pool enables them to reap economic benefits </a:t>
            </a:r>
            <a:r>
              <a:rPr lang="en-GB" dirty="0" smtClean="0"/>
              <a:t>and to </a:t>
            </a:r>
            <a:r>
              <a:rPr lang="en-GB" dirty="0"/>
              <a:t>acquire new knowledge and skills in </a:t>
            </a:r>
            <a:r>
              <a:rPr lang="en-GB" dirty="0" smtClean="0"/>
              <a:t>marketing, production</a:t>
            </a:r>
            <a:r>
              <a:rPr lang="en-GB" dirty="0"/>
              <a:t>, understanding </a:t>
            </a:r>
            <a:r>
              <a:rPr lang="en-GB" dirty="0" smtClean="0"/>
              <a:t>financial statements</a:t>
            </a:r>
            <a:r>
              <a:rPr lang="en-GB" dirty="0"/>
              <a:t>, organization and leadership which they can apply in their private and </a:t>
            </a:r>
            <a:r>
              <a:rPr lang="en-GB" dirty="0" smtClean="0"/>
              <a:t>other business </a:t>
            </a:r>
            <a:r>
              <a:rPr lang="en-GB" dirty="0"/>
              <a:t>lives.</a:t>
            </a:r>
            <a:br>
              <a:rPr lang="en-GB" dirty="0"/>
            </a:br>
            <a:endParaRPr lang="en-US" dirty="0" smtClean="0"/>
          </a:p>
          <a:p>
            <a:endParaRPr lang="en-US" dirty="0"/>
          </a:p>
        </p:txBody>
      </p:sp>
    </p:spTree>
    <p:extLst>
      <p:ext uri="{BB962C8B-B14F-4D97-AF65-F5344CB8AC3E}">
        <p14:creationId xmlns:p14="http://schemas.microsoft.com/office/powerpoint/2010/main" val="354848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1"/>
            <a:ext cx="10515600" cy="1041400"/>
          </a:xfrm>
        </p:spPr>
        <p:txBody>
          <a:bodyPr>
            <a:normAutofit/>
          </a:bodyPr>
          <a:lstStyle/>
          <a:p>
            <a:r>
              <a:rPr lang="bg-BG" sz="3600" b="1" dirty="0" smtClean="0"/>
              <a:t>Chapter 2:Evolution of cooperatives</a:t>
            </a:r>
            <a:endParaRPr lang="en-US" sz="3600" dirty="0"/>
          </a:p>
        </p:txBody>
      </p:sp>
      <p:sp>
        <p:nvSpPr>
          <p:cNvPr id="3" name="Content Placeholder 2"/>
          <p:cNvSpPr>
            <a:spLocks noGrp="1"/>
          </p:cNvSpPr>
          <p:nvPr>
            <p:ph idx="1"/>
          </p:nvPr>
        </p:nvSpPr>
        <p:spPr>
          <a:xfrm>
            <a:off x="838200" y="863600"/>
            <a:ext cx="10515600" cy="5313363"/>
          </a:xfrm>
        </p:spPr>
        <p:txBody>
          <a:bodyPr>
            <a:normAutofit/>
          </a:bodyPr>
          <a:lstStyle/>
          <a:p>
            <a:pPr marL="0" indent="0">
              <a:buNone/>
            </a:pPr>
            <a:r>
              <a:rPr lang="bg-BG" dirty="0" smtClean="0"/>
              <a:t>2.1</a:t>
            </a:r>
            <a:r>
              <a:rPr lang="bg-BG" dirty="0"/>
              <a:t>. Cooperative development in the </a:t>
            </a:r>
            <a:r>
              <a:rPr lang="bg-BG" dirty="0" smtClean="0"/>
              <a:t>world</a:t>
            </a:r>
            <a:endParaRPr lang="en-GB" dirty="0" smtClean="0"/>
          </a:p>
          <a:p>
            <a:r>
              <a:rPr lang="en-GB" dirty="0"/>
              <a:t>Cooperation means living, thinking &amp; working together. </a:t>
            </a:r>
            <a:endParaRPr lang="en-GB" dirty="0" smtClean="0"/>
          </a:p>
          <a:p>
            <a:r>
              <a:rPr lang="en-GB" dirty="0" smtClean="0"/>
              <a:t>Right </a:t>
            </a:r>
            <a:r>
              <a:rPr lang="en-GB" dirty="0"/>
              <a:t>from the hunting age up to the present day the progress of human being in all spheres, social, economic, religions and political is marked by sense of thinking, working &amp; living together. </a:t>
            </a:r>
            <a:endParaRPr lang="en-US" dirty="0"/>
          </a:p>
          <a:p>
            <a:r>
              <a:rPr lang="en-GB" dirty="0"/>
              <a:t>As </a:t>
            </a:r>
            <a:r>
              <a:rPr lang="en-GB" b="1" dirty="0"/>
              <a:t>Margaret </a:t>
            </a:r>
            <a:r>
              <a:rPr lang="en-GB" b="1" dirty="0" err="1"/>
              <a:t>Digby</a:t>
            </a:r>
            <a:r>
              <a:rPr lang="en-GB" dirty="0"/>
              <a:t> clearly stated; “</a:t>
            </a:r>
            <a:r>
              <a:rPr lang="en-GB" i="1" dirty="0"/>
              <a:t>Association in work as well as in play is natural to man, and that at a very early stage, mutual aid had extended beyond the family group and taken, on an organized and fairly permanent form</a:t>
            </a:r>
            <a:r>
              <a:rPr lang="en-GB" dirty="0"/>
              <a:t>”.  </a:t>
            </a:r>
            <a:endParaRPr lang="en-US" dirty="0"/>
          </a:p>
          <a:p>
            <a:r>
              <a:rPr lang="en-GB" dirty="0"/>
              <a:t>But the present development of cooperative is not achieved over night that there has been gradual development of the forms and workings of cooperation from time to time as it is discussed below</a:t>
            </a:r>
            <a:r>
              <a:rPr lang="en-GB" dirty="0" smtClean="0"/>
              <a:t>.</a:t>
            </a:r>
            <a:endParaRPr lang="en-US" dirty="0"/>
          </a:p>
          <a:p>
            <a:endParaRPr lang="en-US" dirty="0"/>
          </a:p>
        </p:txBody>
      </p:sp>
    </p:spTree>
    <p:extLst>
      <p:ext uri="{BB962C8B-B14F-4D97-AF65-F5344CB8AC3E}">
        <p14:creationId xmlns:p14="http://schemas.microsoft.com/office/powerpoint/2010/main" val="181523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2299</TotalTime>
  <Words>3009</Words>
  <Application>Microsoft Office PowerPoint</Application>
  <PresentationFormat>Custom</PresentationFormat>
  <Paragraphs>201</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Chapter 1:Introduction</vt:lpstr>
      <vt:lpstr>PowerPoint Presentation</vt:lpstr>
      <vt:lpstr>PowerPoint Presentation</vt:lpstr>
      <vt:lpstr>PowerPoint Presentation</vt:lpstr>
      <vt:lpstr>PowerPoint Presentation</vt:lpstr>
      <vt:lpstr>PowerPoint Presentation</vt:lpstr>
      <vt:lpstr>PowerPoint Presentation</vt:lpstr>
      <vt:lpstr>Chapter 2:Evolution of cooperatives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Chapter 3: Principles and Values of cooperatives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57</cp:revision>
  <dcterms:created xsi:type="dcterms:W3CDTF">2020-02-20T23:12:05Z</dcterms:created>
  <dcterms:modified xsi:type="dcterms:W3CDTF">2020-04-22T12:21:41Z</dcterms:modified>
</cp:coreProperties>
</file>