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94"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9" r:id="rId18"/>
    <p:sldId id="308" r:id="rId19"/>
    <p:sldId id="310" r:id="rId20"/>
    <p:sldId id="311" r:id="rId21"/>
    <p:sldId id="312" r:id="rId22"/>
    <p:sldId id="313" r:id="rId23"/>
    <p:sldId id="314" r:id="rId24"/>
    <p:sldId id="316" r:id="rId25"/>
    <p:sldId id="317" r:id="rId26"/>
    <p:sldId id="318" r:id="rId27"/>
    <p:sldId id="319" r:id="rId28"/>
    <p:sldId id="320" r:id="rId29"/>
    <p:sldId id="321" r:id="rId30"/>
    <p:sldId id="322" r:id="rId31"/>
    <p:sldId id="315" r:id="rId32"/>
    <p:sldId id="323" r:id="rId33"/>
    <p:sldId id="324" r:id="rId34"/>
    <p:sldId id="325" r:id="rId35"/>
    <p:sldId id="326" r:id="rId36"/>
    <p:sldId id="327" r:id="rId37"/>
    <p:sldId id="328" r:id="rId38"/>
    <p:sldId id="32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05EB"/>
    <a:srgbClr val="ED13BE"/>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2" d="100"/>
          <a:sy n="52" d="100"/>
        </p:scale>
        <p:origin x="1162"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E7BC7DC-5663-4D55-A350-D2B1ABA437B1}" type="datetimeFigureOut">
              <a:rPr lang="en-IN" smtClean="0"/>
              <a:t>21-12-2019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280949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7BC7DC-5663-4D55-A350-D2B1ABA437B1}" type="datetimeFigureOut">
              <a:rPr lang="en-IN" smtClean="0"/>
              <a:t>21-12-2019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234028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7BC7DC-5663-4D55-A350-D2B1ABA437B1}" type="datetimeFigureOut">
              <a:rPr lang="en-IN" smtClean="0"/>
              <a:t>21-12-2019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822979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E7BC7DC-5663-4D55-A350-D2B1ABA437B1}" type="datetimeFigureOut">
              <a:rPr lang="en-IN" smtClean="0"/>
              <a:t>21-12-2019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389139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7BC7DC-5663-4D55-A350-D2B1ABA437B1}" type="datetimeFigureOut">
              <a:rPr lang="en-IN" smtClean="0"/>
              <a:t>21-12-2019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106281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E7BC7DC-5663-4D55-A350-D2B1ABA437B1}" type="datetimeFigureOut">
              <a:rPr lang="en-IN" smtClean="0"/>
              <a:t>21-12-2019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316453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E7BC7DC-5663-4D55-A350-D2B1ABA437B1}" type="datetimeFigureOut">
              <a:rPr lang="en-IN" smtClean="0"/>
              <a:t>21-12-2019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12259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E7BC7DC-5663-4D55-A350-D2B1ABA437B1}" type="datetimeFigureOut">
              <a:rPr lang="en-IN" smtClean="0"/>
              <a:t>21-12-2019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820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BC7DC-5663-4D55-A350-D2B1ABA437B1}" type="datetimeFigureOut">
              <a:rPr lang="en-IN" smtClean="0"/>
              <a:t>21-12-2019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85637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E7BC7DC-5663-4D55-A350-D2B1ABA437B1}" type="datetimeFigureOut">
              <a:rPr lang="en-IN" smtClean="0"/>
              <a:t>21-12-2019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423507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E7BC7DC-5663-4D55-A350-D2B1ABA437B1}" type="datetimeFigureOut">
              <a:rPr lang="en-IN" smtClean="0"/>
              <a:t>21-12-2019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AE2576-A345-4A13-93BF-9F0CEF3298E7}" type="slidenum">
              <a:rPr lang="en-IN" smtClean="0"/>
              <a:t>‹#›</a:t>
            </a:fld>
            <a:endParaRPr lang="en-IN"/>
          </a:p>
        </p:txBody>
      </p:sp>
    </p:spTree>
    <p:extLst>
      <p:ext uri="{BB962C8B-B14F-4D97-AF65-F5344CB8AC3E}">
        <p14:creationId xmlns:p14="http://schemas.microsoft.com/office/powerpoint/2010/main" val="346421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7BC7DC-5663-4D55-A350-D2B1ABA437B1}" type="datetimeFigureOut">
              <a:rPr lang="en-IN" smtClean="0"/>
              <a:t>21-12-2019</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AE2576-A345-4A13-93BF-9F0CEF3298E7}" type="slidenum">
              <a:rPr lang="en-IN" smtClean="0"/>
              <a:t>‹#›</a:t>
            </a:fld>
            <a:endParaRPr lang="en-IN"/>
          </a:p>
        </p:txBody>
      </p:sp>
    </p:spTree>
    <p:extLst>
      <p:ext uri="{BB962C8B-B14F-4D97-AF65-F5344CB8AC3E}">
        <p14:creationId xmlns:p14="http://schemas.microsoft.com/office/powerpoint/2010/main" val="417130745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1490" y="2846439"/>
            <a:ext cx="6858000" cy="1209368"/>
          </a:xfrm>
          <a:solidFill>
            <a:srgbClr val="ED13BE"/>
          </a:solidFill>
        </p:spPr>
        <p:txBody>
          <a:bodyPr>
            <a:normAutofit/>
          </a:bodyPr>
          <a:lstStyle/>
          <a:p>
            <a:r>
              <a:rPr lang="en-IN" sz="4800" b="1" dirty="0" smtClean="0">
                <a:latin typeface="+mn-lt"/>
              </a:rPr>
              <a:t>Continued from Previous </a:t>
            </a:r>
            <a:endParaRPr lang="en-IN" sz="4800" b="1" dirty="0">
              <a:latin typeface="+mn-lt"/>
            </a:endParaRPr>
          </a:p>
        </p:txBody>
      </p:sp>
    </p:spTree>
    <p:extLst>
      <p:ext uri="{BB962C8B-B14F-4D97-AF65-F5344CB8AC3E}">
        <p14:creationId xmlns:p14="http://schemas.microsoft.com/office/powerpoint/2010/main" val="22204266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t>The BCG Matrix Limitations</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lnSpcReduction="10000"/>
          </a:bodyPr>
          <a:lstStyle/>
          <a:p>
            <a:pPr algn="just">
              <a:lnSpc>
                <a:spcPct val="150000"/>
              </a:lnSpc>
            </a:pPr>
            <a:r>
              <a:rPr lang="en-IN" dirty="0" smtClean="0"/>
              <a:t>Viewing </a:t>
            </a:r>
            <a:r>
              <a:rPr lang="en-IN" dirty="0"/>
              <a:t>every business as either a Star, Cash Cow, Dog, or Question Mark is an </a:t>
            </a:r>
            <a:r>
              <a:rPr lang="en-IN" dirty="0" smtClean="0"/>
              <a:t>oversimplification; many </a:t>
            </a:r>
            <a:r>
              <a:rPr lang="en-IN" dirty="0"/>
              <a:t>businesses fall right in the middle of the BCG Matrix and thus are not </a:t>
            </a:r>
            <a:r>
              <a:rPr lang="en-IN" dirty="0" smtClean="0"/>
              <a:t>easily classified</a:t>
            </a:r>
            <a:r>
              <a:rPr lang="en-IN" dirty="0"/>
              <a:t>. </a:t>
            </a:r>
            <a:endParaRPr lang="en-IN" dirty="0" smtClean="0"/>
          </a:p>
          <a:p>
            <a:pPr algn="just">
              <a:lnSpc>
                <a:spcPct val="150000"/>
              </a:lnSpc>
            </a:pPr>
            <a:r>
              <a:rPr lang="en-IN" dirty="0" smtClean="0"/>
              <a:t>Furthermore</a:t>
            </a:r>
            <a:r>
              <a:rPr lang="en-IN" dirty="0"/>
              <a:t>, the BCG Matrix does not reflect whether or not various divisions </a:t>
            </a:r>
            <a:r>
              <a:rPr lang="en-IN" dirty="0" smtClean="0"/>
              <a:t>or their </a:t>
            </a:r>
            <a:r>
              <a:rPr lang="en-IN" dirty="0"/>
              <a:t>industries are </a:t>
            </a:r>
            <a:r>
              <a:rPr lang="en-IN" b="1" dirty="0"/>
              <a:t>growing over time</a:t>
            </a:r>
            <a:r>
              <a:rPr lang="en-IN" dirty="0"/>
              <a:t>; that is, the matrix has no temporal qualities, but </a:t>
            </a:r>
            <a:r>
              <a:rPr lang="en-IN" dirty="0" smtClean="0"/>
              <a:t>rather it </a:t>
            </a:r>
            <a:r>
              <a:rPr lang="en-IN" dirty="0"/>
              <a:t>is a snapshot of an organization at a given point in time. </a:t>
            </a:r>
            <a:endParaRPr lang="en-IN" dirty="0" smtClean="0"/>
          </a:p>
          <a:p>
            <a:pPr algn="just">
              <a:lnSpc>
                <a:spcPct val="150000"/>
              </a:lnSpc>
            </a:pPr>
            <a:r>
              <a:rPr lang="en-IN" dirty="0" smtClean="0"/>
              <a:t>Finally</a:t>
            </a:r>
            <a:r>
              <a:rPr lang="en-IN" dirty="0"/>
              <a:t>, </a:t>
            </a:r>
            <a:r>
              <a:rPr lang="en-IN" b="1" dirty="0">
                <a:solidFill>
                  <a:srgbClr val="3605EB"/>
                </a:solidFill>
              </a:rPr>
              <a:t>other variables </a:t>
            </a:r>
            <a:r>
              <a:rPr lang="en-IN" dirty="0" smtClean="0"/>
              <a:t>besides relative </a:t>
            </a:r>
            <a:r>
              <a:rPr lang="en-IN" dirty="0"/>
              <a:t>market share position and industry growth rate in sales, such as size of the market </a:t>
            </a:r>
            <a:r>
              <a:rPr lang="en-IN" dirty="0" smtClean="0"/>
              <a:t>and competitive </a:t>
            </a:r>
            <a:r>
              <a:rPr lang="en-IN" dirty="0"/>
              <a:t>advantages, are important in making strategic decisions about various divisions.</a:t>
            </a:r>
            <a:endParaRPr lang="en-IN" sz="3600" dirty="0"/>
          </a:p>
        </p:txBody>
      </p:sp>
    </p:spTree>
    <p:extLst>
      <p:ext uri="{BB962C8B-B14F-4D97-AF65-F5344CB8AC3E}">
        <p14:creationId xmlns:p14="http://schemas.microsoft.com/office/powerpoint/2010/main" val="20667264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21982"/>
            <a:ext cx="8539316" cy="726253"/>
          </a:xfrm>
          <a:solidFill>
            <a:srgbClr val="FFFF00"/>
          </a:solidFill>
        </p:spPr>
        <p:txBody>
          <a:bodyPr>
            <a:normAutofit/>
          </a:bodyPr>
          <a:lstStyle/>
          <a:p>
            <a:r>
              <a:rPr lang="en-US" sz="3600" b="1" dirty="0" smtClean="0"/>
              <a:t>The Internal-External (IE) Matrix</a:t>
            </a:r>
            <a:endParaRPr lang="en-IN" sz="3600" dirty="0"/>
          </a:p>
        </p:txBody>
      </p:sp>
      <p:sp>
        <p:nvSpPr>
          <p:cNvPr id="3" name="Content Placeholder 2"/>
          <p:cNvSpPr>
            <a:spLocks noGrp="1"/>
          </p:cNvSpPr>
          <p:nvPr>
            <p:ph idx="1"/>
          </p:nvPr>
        </p:nvSpPr>
        <p:spPr>
          <a:xfrm>
            <a:off x="265471" y="777240"/>
            <a:ext cx="8539316" cy="5464769"/>
          </a:xfrm>
        </p:spPr>
        <p:txBody>
          <a:bodyPr>
            <a:noAutofit/>
          </a:bodyPr>
          <a:lstStyle/>
          <a:p>
            <a:pPr algn="just">
              <a:lnSpc>
                <a:spcPct val="150000"/>
              </a:lnSpc>
            </a:pPr>
            <a:r>
              <a:rPr lang="en-US" sz="2400" dirty="0" smtClean="0"/>
              <a:t>This </a:t>
            </a:r>
            <a:r>
              <a:rPr lang="en-US" sz="2400" dirty="0"/>
              <a:t>is also an important matrix of matching stage of strategy formulation. This matrix is already explained earlier. It relate to internal (IFE) and external factor evaluation (EFE). </a:t>
            </a:r>
            <a:endParaRPr lang="en-US" sz="2400" dirty="0" smtClean="0"/>
          </a:p>
          <a:p>
            <a:pPr algn="just">
              <a:lnSpc>
                <a:spcPct val="150000"/>
              </a:lnSpc>
            </a:pPr>
            <a:r>
              <a:rPr lang="en-US" sz="2400" dirty="0" smtClean="0"/>
              <a:t>The </a:t>
            </a:r>
            <a:r>
              <a:rPr lang="en-US" sz="2400" dirty="0"/>
              <a:t>findings form internal and external position and weighted score plot on it. It contains nine cells. Its characteristics is </a:t>
            </a:r>
            <a:r>
              <a:rPr lang="en-US" sz="2400" dirty="0" smtClean="0"/>
              <a:t>as follow:</a:t>
            </a:r>
            <a:endParaRPr lang="en-IN" sz="2400" dirty="0"/>
          </a:p>
          <a:p>
            <a:pPr lvl="0" algn="just">
              <a:lnSpc>
                <a:spcPct val="150000"/>
              </a:lnSpc>
              <a:buFont typeface="Wingdings" panose="05000000000000000000" pitchFamily="2" charset="2"/>
              <a:buChar char="Ø"/>
            </a:pPr>
            <a:r>
              <a:rPr lang="en-US" sz="2400" dirty="0"/>
              <a:t>Positions an organization’s various divisions in a </a:t>
            </a:r>
            <a:r>
              <a:rPr lang="en-US" sz="2400" b="1" i="1" dirty="0">
                <a:solidFill>
                  <a:srgbClr val="3605EB"/>
                </a:solidFill>
              </a:rPr>
              <a:t>nine-cell display</a:t>
            </a:r>
            <a:r>
              <a:rPr lang="en-US" sz="2400" dirty="0"/>
              <a:t>.</a:t>
            </a:r>
            <a:endParaRPr lang="en-IN" sz="2400" dirty="0"/>
          </a:p>
          <a:p>
            <a:pPr lvl="0" algn="just">
              <a:lnSpc>
                <a:spcPct val="150000"/>
              </a:lnSpc>
              <a:buFont typeface="Wingdings" panose="05000000000000000000" pitchFamily="2" charset="2"/>
              <a:buChar char="Ø"/>
            </a:pPr>
            <a:r>
              <a:rPr lang="en-US" sz="2400" dirty="0"/>
              <a:t>Similar to BCG Matrix except the IE </a:t>
            </a:r>
            <a:r>
              <a:rPr lang="en-US" sz="2400"/>
              <a:t>Matrix</a:t>
            </a:r>
            <a:r>
              <a:rPr lang="en-US" sz="2400" smtClean="0"/>
              <a:t>:</a:t>
            </a:r>
            <a:endParaRPr lang="en-IN" sz="2400" dirty="0"/>
          </a:p>
          <a:p>
            <a:pPr marL="808038" lvl="0" indent="-366713" algn="just">
              <a:lnSpc>
                <a:spcPct val="150000"/>
              </a:lnSpc>
              <a:buFont typeface="+mj-lt"/>
              <a:buAutoNum type="arabicPeriod"/>
            </a:pPr>
            <a:r>
              <a:rPr lang="en-US" sz="2400" dirty="0"/>
              <a:t>Requires more information about the </a:t>
            </a:r>
            <a:r>
              <a:rPr lang="en-US" sz="2400" dirty="0" smtClean="0"/>
              <a:t>divisions</a:t>
            </a:r>
            <a:endParaRPr lang="en-IN" sz="2400" dirty="0" smtClean="0"/>
          </a:p>
          <a:p>
            <a:pPr marL="808038" lvl="0" indent="-366713" algn="just">
              <a:lnSpc>
                <a:spcPct val="150000"/>
              </a:lnSpc>
              <a:buFont typeface="+mj-lt"/>
              <a:buAutoNum type="arabicPeriod"/>
            </a:pPr>
            <a:r>
              <a:rPr lang="en-US" sz="2400" dirty="0" smtClean="0"/>
              <a:t>Strategic </a:t>
            </a:r>
            <a:r>
              <a:rPr lang="en-US" sz="2400" dirty="0"/>
              <a:t>implications of each matrix are different</a:t>
            </a:r>
            <a:endParaRPr lang="en-IN" sz="2400" dirty="0"/>
          </a:p>
        </p:txBody>
      </p:sp>
    </p:spTree>
    <p:extLst>
      <p:ext uri="{BB962C8B-B14F-4D97-AF65-F5344CB8AC3E}">
        <p14:creationId xmlns:p14="http://schemas.microsoft.com/office/powerpoint/2010/main" val="40104741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960120"/>
            <a:ext cx="8539316" cy="5699760"/>
          </a:xfrm>
        </p:spPr>
        <p:txBody>
          <a:bodyPr>
            <a:noAutofit/>
          </a:bodyPr>
          <a:lstStyle/>
          <a:p>
            <a:pPr algn="just">
              <a:lnSpc>
                <a:spcPct val="150000"/>
              </a:lnSpc>
            </a:pPr>
            <a:r>
              <a:rPr lang="en-IN" sz="2800" dirty="0" smtClean="0"/>
              <a:t>For </a:t>
            </a:r>
            <a:r>
              <a:rPr lang="en-IN" sz="2800" dirty="0"/>
              <a:t>these reasons, strategists in multidivisional firms often develop both the </a:t>
            </a:r>
            <a:r>
              <a:rPr lang="en-IN" sz="2800" dirty="0" smtClean="0"/>
              <a:t>BCG Matrix </a:t>
            </a:r>
            <a:r>
              <a:rPr lang="en-IN" sz="2800" dirty="0"/>
              <a:t>and the IE Matrix in formulating alternative strategies. </a:t>
            </a:r>
            <a:endParaRPr lang="en-IN" sz="2800" dirty="0" smtClean="0"/>
          </a:p>
          <a:p>
            <a:pPr algn="just">
              <a:lnSpc>
                <a:spcPct val="150000"/>
              </a:lnSpc>
            </a:pPr>
            <a:r>
              <a:rPr lang="en-IN" sz="2800" dirty="0" smtClean="0"/>
              <a:t>A </a:t>
            </a:r>
            <a:r>
              <a:rPr lang="en-IN" sz="2800" dirty="0"/>
              <a:t>common practice is </a:t>
            </a:r>
            <a:r>
              <a:rPr lang="en-IN" sz="2800" dirty="0" smtClean="0"/>
              <a:t>to develop </a:t>
            </a:r>
            <a:r>
              <a:rPr lang="en-IN" sz="2800" dirty="0"/>
              <a:t>a BCG Matrix and an IE Matrix for the present and then develop projected </a:t>
            </a:r>
            <a:r>
              <a:rPr lang="en-IN" sz="2800" dirty="0" smtClean="0"/>
              <a:t>matrices to </a:t>
            </a:r>
            <a:r>
              <a:rPr lang="en-IN" sz="2800" dirty="0"/>
              <a:t>reflect expectations of the future. </a:t>
            </a:r>
            <a:endParaRPr lang="en-IN" sz="2800" dirty="0" smtClean="0"/>
          </a:p>
        </p:txBody>
      </p:sp>
    </p:spTree>
    <p:extLst>
      <p:ext uri="{BB962C8B-B14F-4D97-AF65-F5344CB8AC3E}">
        <p14:creationId xmlns:p14="http://schemas.microsoft.com/office/powerpoint/2010/main" val="7782631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srcRect l="16267" t="26876" r="15798" b="5832"/>
          <a:stretch/>
        </p:blipFill>
        <p:spPr>
          <a:xfrm>
            <a:off x="182879" y="960120"/>
            <a:ext cx="8839201" cy="5593080"/>
          </a:xfrm>
          <a:prstGeom prst="rect">
            <a:avLst/>
          </a:prstGeom>
        </p:spPr>
      </p:pic>
    </p:spTree>
    <p:extLst>
      <p:ext uri="{BB962C8B-B14F-4D97-AF65-F5344CB8AC3E}">
        <p14:creationId xmlns:p14="http://schemas.microsoft.com/office/powerpoint/2010/main" val="10794059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US" sz="3600" b="1" dirty="0" smtClean="0"/>
              <a:t>Steps for the development of IE matrix</a:t>
            </a:r>
            <a:endParaRPr lang="en-IN" sz="3600" dirty="0"/>
          </a:p>
        </p:txBody>
      </p:sp>
      <p:sp>
        <p:nvSpPr>
          <p:cNvPr id="3" name="Content Placeholder 2"/>
          <p:cNvSpPr>
            <a:spLocks noGrp="1"/>
          </p:cNvSpPr>
          <p:nvPr>
            <p:ph idx="1"/>
          </p:nvPr>
        </p:nvSpPr>
        <p:spPr>
          <a:xfrm>
            <a:off x="265471" y="1194619"/>
            <a:ext cx="8539316" cy="5397910"/>
          </a:xfrm>
        </p:spPr>
        <p:txBody>
          <a:bodyPr>
            <a:normAutofit/>
          </a:bodyPr>
          <a:lstStyle/>
          <a:p>
            <a:pPr lvl="0" algn="just"/>
            <a:r>
              <a:rPr lang="en-US" sz="2400" dirty="0" smtClean="0">
                <a:latin typeface="Times New Roman" panose="02020603050405020304" pitchFamily="18" charset="0"/>
                <a:cs typeface="Times New Roman" panose="02020603050405020304" pitchFamily="18" charset="0"/>
              </a:rPr>
              <a:t>Based </a:t>
            </a:r>
            <a:r>
              <a:rPr lang="en-US" sz="2400" dirty="0">
                <a:latin typeface="Times New Roman" panose="02020603050405020304" pitchFamily="18" charset="0"/>
                <a:cs typeface="Times New Roman" panose="02020603050405020304" pitchFamily="18" charset="0"/>
              </a:rPr>
              <a:t>on two key dimensions IFE and EFE.</a:t>
            </a:r>
            <a:endParaRPr lang="en-IN"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 Plot IFE total weighted scores on the </a:t>
            </a:r>
            <a:r>
              <a:rPr lang="en-US" sz="2400" i="1" dirty="0">
                <a:latin typeface="Times New Roman" panose="02020603050405020304" pitchFamily="18" charset="0"/>
                <a:cs typeface="Times New Roman" panose="02020603050405020304" pitchFamily="18" charset="0"/>
              </a:rPr>
              <a:t>x</a:t>
            </a:r>
            <a:r>
              <a:rPr lang="en-US" sz="2400" dirty="0">
                <a:latin typeface="Times New Roman" panose="02020603050405020304" pitchFamily="18" charset="0"/>
                <a:cs typeface="Times New Roman" panose="02020603050405020304" pitchFamily="18" charset="0"/>
              </a:rPr>
              <a:t>-axis and the EFE total weighted scores on the </a:t>
            </a:r>
            <a:r>
              <a:rPr lang="en-US" sz="2400" i="1" dirty="0">
                <a:latin typeface="Times New Roman" panose="02020603050405020304" pitchFamily="18" charset="0"/>
                <a:cs typeface="Times New Roman" panose="02020603050405020304" pitchFamily="18" charset="0"/>
              </a:rPr>
              <a:t>y </a:t>
            </a:r>
            <a:r>
              <a:rPr lang="en-US" sz="2400" dirty="0">
                <a:latin typeface="Times New Roman" panose="02020603050405020304" pitchFamily="18" charset="0"/>
                <a:cs typeface="Times New Roman" panose="02020603050405020304" pitchFamily="18" charset="0"/>
              </a:rPr>
              <a:t>axis</a:t>
            </a:r>
            <a:endParaRPr lang="en-IN"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 On the </a:t>
            </a:r>
            <a:r>
              <a:rPr lang="en-US" sz="2400" i="1" dirty="0">
                <a:latin typeface="Times New Roman" panose="02020603050405020304" pitchFamily="18" charset="0"/>
                <a:cs typeface="Times New Roman" panose="02020603050405020304" pitchFamily="18" charset="0"/>
              </a:rPr>
              <a:t>x</a:t>
            </a:r>
            <a:r>
              <a:rPr lang="en-US" sz="2400" dirty="0">
                <a:latin typeface="Times New Roman" panose="02020603050405020304" pitchFamily="18" charset="0"/>
                <a:cs typeface="Times New Roman" panose="02020603050405020304" pitchFamily="18" charset="0"/>
              </a:rPr>
              <a:t>-axis of the IE Matrix, an IFE total weighted score of 1.0 to 1.99 represents a weak internal position; a score of 2.0 to 2.99 is considered average; and a score of 3.0 to 4.0 is strong.</a:t>
            </a:r>
            <a:endParaRPr lang="en-IN"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On the </a:t>
            </a:r>
            <a:r>
              <a:rPr lang="en-US" sz="2400" i="1" dirty="0">
                <a:latin typeface="Times New Roman" panose="02020603050405020304" pitchFamily="18" charset="0"/>
                <a:cs typeface="Times New Roman" panose="02020603050405020304" pitchFamily="18" charset="0"/>
              </a:rPr>
              <a:t>y</a:t>
            </a:r>
            <a:r>
              <a:rPr lang="en-US" sz="2400" dirty="0">
                <a:latin typeface="Times New Roman" panose="02020603050405020304" pitchFamily="18" charset="0"/>
                <a:cs typeface="Times New Roman" panose="02020603050405020304" pitchFamily="18" charset="0"/>
              </a:rPr>
              <a:t>-axis, an EFE total weighted score of 1.0 to 1.99 is considered low; a score of 2.0 to 2.99 is medium; and a score of 3.0 to 4.0 is </a:t>
            </a:r>
            <a:r>
              <a:rPr lang="en-US" sz="2400" dirty="0" smtClean="0">
                <a:latin typeface="Times New Roman" panose="02020603050405020304" pitchFamily="18" charset="0"/>
                <a:cs typeface="Times New Roman" panose="02020603050405020304" pitchFamily="18" charset="0"/>
              </a:rPr>
              <a:t>high.</a:t>
            </a:r>
            <a:endParaRPr lang="en-IN" sz="2400" dirty="0" smtClean="0">
              <a:latin typeface="Times New Roman" panose="02020603050405020304" pitchFamily="18" charset="0"/>
              <a:cs typeface="Times New Roman" panose="02020603050405020304" pitchFamily="18" charset="0"/>
            </a:endParaRPr>
          </a:p>
          <a:p>
            <a:pPr lvl="0" algn="just"/>
            <a:r>
              <a:rPr lang="en-US" sz="2400" dirty="0" smtClean="0">
                <a:latin typeface="Times New Roman" panose="02020603050405020304" pitchFamily="18" charset="0"/>
                <a:cs typeface="Times New Roman" panose="02020603050405020304" pitchFamily="18" charset="0"/>
              </a:rPr>
              <a:t>IE </a:t>
            </a:r>
            <a:r>
              <a:rPr lang="en-US" sz="2400" dirty="0">
                <a:latin typeface="Times New Roman" panose="02020603050405020304" pitchFamily="18" charset="0"/>
                <a:cs typeface="Times New Roman" panose="02020603050405020304" pitchFamily="18" charset="0"/>
              </a:rPr>
              <a:t>Matrix divided into three major </a:t>
            </a:r>
            <a:r>
              <a:rPr lang="en-US" sz="2400" dirty="0" smtClean="0">
                <a:latin typeface="Times New Roman" panose="02020603050405020304" pitchFamily="18" charset="0"/>
                <a:cs typeface="Times New Roman" panose="02020603050405020304" pitchFamily="18" charset="0"/>
              </a:rPr>
              <a:t>regions.</a:t>
            </a:r>
            <a:endParaRPr lang="en-IN" sz="2400" dirty="0" smtClean="0">
              <a:latin typeface="Times New Roman" panose="02020603050405020304" pitchFamily="18" charset="0"/>
              <a:cs typeface="Times New Roman" panose="02020603050405020304" pitchFamily="18" charset="0"/>
            </a:endParaRPr>
          </a:p>
          <a:p>
            <a:pPr marL="808038" lvl="0" indent="-182563" algn="just"/>
            <a:r>
              <a:rPr lang="en-US" sz="2400" dirty="0" smtClean="0">
                <a:latin typeface="Times New Roman" panose="02020603050405020304" pitchFamily="18" charset="0"/>
                <a:cs typeface="Times New Roman" panose="02020603050405020304" pitchFamily="18" charset="0"/>
              </a:rPr>
              <a:t>Grow </a:t>
            </a:r>
            <a:r>
              <a:rPr lang="en-US" sz="2400" dirty="0">
                <a:latin typeface="Times New Roman" panose="02020603050405020304" pitchFamily="18" charset="0"/>
                <a:cs typeface="Times New Roman" panose="02020603050405020304" pitchFamily="18" charset="0"/>
              </a:rPr>
              <a:t>and build – Cells I, II, or </a:t>
            </a:r>
            <a:r>
              <a:rPr lang="en-US" sz="2400" dirty="0" smtClean="0">
                <a:latin typeface="Times New Roman" panose="02020603050405020304" pitchFamily="18" charset="0"/>
                <a:cs typeface="Times New Roman" panose="02020603050405020304" pitchFamily="18" charset="0"/>
              </a:rPr>
              <a:t>IV</a:t>
            </a:r>
            <a:r>
              <a:rPr lang="en-IN" sz="2400" dirty="0" smtClean="0">
                <a:latin typeface="Times New Roman" panose="02020603050405020304" pitchFamily="18" charset="0"/>
                <a:cs typeface="Times New Roman" panose="02020603050405020304" pitchFamily="18" charset="0"/>
              </a:rPr>
              <a:t> </a:t>
            </a:r>
          </a:p>
          <a:p>
            <a:pPr marL="808038" lvl="0" indent="-182563" algn="just"/>
            <a:r>
              <a:rPr lang="en-US" sz="2400" dirty="0" smtClean="0">
                <a:latin typeface="Times New Roman" panose="02020603050405020304" pitchFamily="18" charset="0"/>
                <a:cs typeface="Times New Roman" panose="02020603050405020304" pitchFamily="18" charset="0"/>
              </a:rPr>
              <a:t>Hold </a:t>
            </a:r>
            <a:r>
              <a:rPr lang="en-US" sz="2400" dirty="0">
                <a:latin typeface="Times New Roman" panose="02020603050405020304" pitchFamily="18" charset="0"/>
                <a:cs typeface="Times New Roman" panose="02020603050405020304" pitchFamily="18" charset="0"/>
              </a:rPr>
              <a:t>and maintain – Cells III, V, or </a:t>
            </a:r>
            <a:r>
              <a:rPr lang="en-US" sz="2400" dirty="0" smtClean="0">
                <a:latin typeface="Times New Roman" panose="02020603050405020304" pitchFamily="18" charset="0"/>
                <a:cs typeface="Times New Roman" panose="02020603050405020304" pitchFamily="18" charset="0"/>
              </a:rPr>
              <a:t>VII</a:t>
            </a:r>
            <a:endParaRPr lang="en-IN" sz="2400" dirty="0" smtClean="0">
              <a:latin typeface="Times New Roman" panose="02020603050405020304" pitchFamily="18" charset="0"/>
              <a:cs typeface="Times New Roman" panose="02020603050405020304" pitchFamily="18" charset="0"/>
            </a:endParaRPr>
          </a:p>
          <a:p>
            <a:pPr marL="808038" lvl="0" indent="-182563" algn="just"/>
            <a:r>
              <a:rPr lang="en-US" sz="2400" dirty="0" smtClean="0">
                <a:latin typeface="Times New Roman" panose="02020603050405020304" pitchFamily="18" charset="0"/>
                <a:cs typeface="Times New Roman" panose="02020603050405020304" pitchFamily="18" charset="0"/>
              </a:rPr>
              <a:t>Harvest </a:t>
            </a:r>
            <a:r>
              <a:rPr lang="en-US" sz="2400" dirty="0">
                <a:latin typeface="Times New Roman" panose="02020603050405020304" pitchFamily="18" charset="0"/>
                <a:cs typeface="Times New Roman" panose="02020603050405020304" pitchFamily="18" charset="0"/>
              </a:rPr>
              <a:t>or divest – Cells VI, VIII, or IX</a:t>
            </a:r>
            <a:endParaRPr lang="en-IN" sz="2400" dirty="0">
              <a:latin typeface="Times New Roman" panose="02020603050405020304" pitchFamily="18" charset="0"/>
              <a:cs typeface="Times New Roman" panose="02020603050405020304" pitchFamily="18" charset="0"/>
            </a:endParaRPr>
          </a:p>
          <a:p>
            <a:pPr algn="just"/>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5593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6501" t="12291" r="14978" b="13125"/>
          <a:stretch/>
        </p:blipFill>
        <p:spPr>
          <a:xfrm>
            <a:off x="137159" y="670560"/>
            <a:ext cx="8915401" cy="5821680"/>
          </a:xfrm>
          <a:prstGeom prst="rect">
            <a:avLst/>
          </a:prstGeom>
        </p:spPr>
      </p:pic>
    </p:spTree>
    <p:extLst>
      <p:ext uri="{BB962C8B-B14F-4D97-AF65-F5344CB8AC3E}">
        <p14:creationId xmlns:p14="http://schemas.microsoft.com/office/powerpoint/2010/main" val="332857488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b="1" dirty="0" smtClean="0"/>
              <a:t>The Grand Strategy Matrix</a:t>
            </a:r>
            <a:endParaRPr lang="en-IN" sz="3600" b="1" dirty="0"/>
          </a:p>
        </p:txBody>
      </p:sp>
      <p:sp>
        <p:nvSpPr>
          <p:cNvPr id="3" name="Content Placeholder 2"/>
          <p:cNvSpPr>
            <a:spLocks noGrp="1"/>
          </p:cNvSpPr>
          <p:nvPr>
            <p:ph idx="1"/>
          </p:nvPr>
        </p:nvSpPr>
        <p:spPr>
          <a:xfrm>
            <a:off x="265471" y="1194619"/>
            <a:ext cx="8539316" cy="5397910"/>
          </a:xfrm>
        </p:spPr>
        <p:txBody>
          <a:bodyPr>
            <a:normAutofit fontScale="77500" lnSpcReduction="20000"/>
          </a:bodyPr>
          <a:lstStyle/>
          <a:p>
            <a:pPr algn="just">
              <a:lnSpc>
                <a:spcPct val="150000"/>
              </a:lnSpc>
            </a:pPr>
            <a:r>
              <a:rPr lang="en-IN" sz="2800" dirty="0" smtClean="0"/>
              <a:t>In </a:t>
            </a:r>
            <a:r>
              <a:rPr lang="en-IN" sz="2800" dirty="0"/>
              <a:t>addition to the SWOT Matrix, SPACE Matrix, BCG Matrix, and IE Matrix, the </a:t>
            </a:r>
            <a:r>
              <a:rPr lang="en-IN" sz="2800" i="1" dirty="0" smtClean="0"/>
              <a:t>Grand Strategy </a:t>
            </a:r>
            <a:r>
              <a:rPr lang="en-IN" sz="2800" i="1" dirty="0"/>
              <a:t>Matrix </a:t>
            </a:r>
            <a:r>
              <a:rPr lang="en-IN" sz="2800" dirty="0"/>
              <a:t>has become a popular tool for formulating alternative strategies. </a:t>
            </a:r>
            <a:endParaRPr lang="en-IN" sz="2800" dirty="0" smtClean="0"/>
          </a:p>
          <a:p>
            <a:pPr algn="just">
              <a:lnSpc>
                <a:spcPct val="150000"/>
              </a:lnSpc>
            </a:pPr>
            <a:r>
              <a:rPr lang="en-IN" sz="2800" dirty="0" smtClean="0"/>
              <a:t>All organizations can </a:t>
            </a:r>
            <a:r>
              <a:rPr lang="en-IN" sz="2800" dirty="0"/>
              <a:t>be positioned in one of the Grand Strategy Matrix’s four strategy quadrants</a:t>
            </a:r>
            <a:r>
              <a:rPr lang="en-IN" sz="2800" dirty="0" smtClean="0"/>
              <a:t>.</a:t>
            </a:r>
            <a:r>
              <a:rPr lang="en-IN" sz="2800" dirty="0"/>
              <a:t> </a:t>
            </a:r>
            <a:endParaRPr lang="en-IN" sz="2800" dirty="0" smtClean="0"/>
          </a:p>
          <a:p>
            <a:pPr algn="just">
              <a:lnSpc>
                <a:spcPct val="150000"/>
              </a:lnSpc>
            </a:pPr>
            <a:r>
              <a:rPr lang="en-IN" sz="2800" dirty="0" smtClean="0"/>
              <a:t>Grand</a:t>
            </a:r>
            <a:r>
              <a:rPr lang="en-IN" sz="2800" dirty="0"/>
              <a:t> </a:t>
            </a:r>
            <a:r>
              <a:rPr lang="en-IN" sz="2800" dirty="0" smtClean="0"/>
              <a:t>Strategy </a:t>
            </a:r>
            <a:r>
              <a:rPr lang="en-IN" sz="2800" dirty="0"/>
              <a:t>Matrix is based on two evaluative dimensions: </a:t>
            </a:r>
            <a:r>
              <a:rPr lang="en-IN" sz="2800" b="1" dirty="0">
                <a:solidFill>
                  <a:srgbClr val="3605EB"/>
                </a:solidFill>
              </a:rPr>
              <a:t>competitive</a:t>
            </a:r>
            <a:r>
              <a:rPr lang="en-IN" sz="2800" dirty="0"/>
              <a:t> </a:t>
            </a:r>
            <a:r>
              <a:rPr lang="en-IN" sz="2800" b="1" dirty="0">
                <a:solidFill>
                  <a:srgbClr val="3605EB"/>
                </a:solidFill>
              </a:rPr>
              <a:t>position</a:t>
            </a:r>
            <a:r>
              <a:rPr lang="en-IN" sz="2800" dirty="0"/>
              <a:t> and </a:t>
            </a:r>
            <a:r>
              <a:rPr lang="en-IN" sz="2800" b="1" dirty="0" smtClean="0">
                <a:solidFill>
                  <a:srgbClr val="FF0000"/>
                </a:solidFill>
              </a:rPr>
              <a:t>market (industry</a:t>
            </a:r>
            <a:r>
              <a:rPr lang="en-IN" sz="2800" b="1" dirty="0">
                <a:solidFill>
                  <a:srgbClr val="FF0000"/>
                </a:solidFill>
              </a:rPr>
              <a:t>) growth</a:t>
            </a:r>
            <a:r>
              <a:rPr lang="en-IN" sz="2800" dirty="0"/>
              <a:t>. </a:t>
            </a:r>
            <a:endParaRPr lang="en-IN" sz="2800" dirty="0" smtClean="0"/>
          </a:p>
          <a:p>
            <a:pPr algn="just">
              <a:lnSpc>
                <a:spcPct val="150000"/>
              </a:lnSpc>
            </a:pPr>
            <a:r>
              <a:rPr lang="en-IN" sz="2800" dirty="0" smtClean="0"/>
              <a:t>Any </a:t>
            </a:r>
            <a:r>
              <a:rPr lang="en-IN" sz="2800" dirty="0"/>
              <a:t>industry whose annual growth in </a:t>
            </a:r>
            <a:r>
              <a:rPr lang="en-IN" sz="2800" b="1" dirty="0">
                <a:solidFill>
                  <a:srgbClr val="3605EB"/>
                </a:solidFill>
              </a:rPr>
              <a:t>sales exceeds 5 percent </a:t>
            </a:r>
            <a:r>
              <a:rPr lang="en-IN" sz="2800" dirty="0"/>
              <a:t>could </a:t>
            </a:r>
            <a:r>
              <a:rPr lang="en-IN" sz="2800" dirty="0" smtClean="0"/>
              <a:t>be considered </a:t>
            </a:r>
            <a:r>
              <a:rPr lang="en-IN" sz="2800" dirty="0"/>
              <a:t>to have </a:t>
            </a:r>
            <a:r>
              <a:rPr lang="en-IN" sz="2800" b="1" dirty="0"/>
              <a:t>rapid</a:t>
            </a:r>
            <a:r>
              <a:rPr lang="en-IN" sz="2800" dirty="0"/>
              <a:t> growth. </a:t>
            </a:r>
            <a:endParaRPr lang="en-IN" sz="2800" dirty="0" smtClean="0"/>
          </a:p>
          <a:p>
            <a:pPr algn="just">
              <a:lnSpc>
                <a:spcPct val="150000"/>
              </a:lnSpc>
            </a:pPr>
            <a:r>
              <a:rPr lang="en-IN" sz="2800" dirty="0" smtClean="0"/>
              <a:t>Appropriate </a:t>
            </a:r>
            <a:r>
              <a:rPr lang="en-IN" sz="2800" dirty="0"/>
              <a:t>strategies for an organization to consider </a:t>
            </a:r>
            <a:r>
              <a:rPr lang="en-IN" sz="2800" dirty="0" smtClean="0"/>
              <a:t>are listed </a:t>
            </a:r>
            <a:r>
              <a:rPr lang="en-IN" sz="2800" dirty="0"/>
              <a:t>in sequential order of attractiveness in each quadrant of the matrix.</a:t>
            </a:r>
            <a:endParaRPr lang="en-IN" sz="4400" dirty="0"/>
          </a:p>
        </p:txBody>
      </p:sp>
    </p:spTree>
    <p:extLst>
      <p:ext uri="{BB962C8B-B14F-4D97-AF65-F5344CB8AC3E}">
        <p14:creationId xmlns:p14="http://schemas.microsoft.com/office/powerpoint/2010/main" val="14198553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12959" t="16186" r="12975" b="7946"/>
          <a:stretch/>
        </p:blipFill>
        <p:spPr>
          <a:xfrm>
            <a:off x="173125" y="594360"/>
            <a:ext cx="8970875" cy="5989320"/>
          </a:xfrm>
          <a:prstGeom prst="rect">
            <a:avLst/>
          </a:prstGeom>
        </p:spPr>
      </p:pic>
    </p:spTree>
    <p:extLst>
      <p:ext uri="{BB962C8B-B14F-4D97-AF65-F5344CB8AC3E}">
        <p14:creationId xmlns:p14="http://schemas.microsoft.com/office/powerpoint/2010/main" val="19720744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Quadrant-I</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fontScale="92500" lnSpcReduction="10000"/>
          </a:bodyPr>
          <a:lstStyle/>
          <a:p>
            <a:pPr algn="just">
              <a:lnSpc>
                <a:spcPct val="150000"/>
              </a:lnSpc>
            </a:pPr>
            <a:r>
              <a:rPr lang="en-IN" dirty="0"/>
              <a:t>Firms located in Quadrant I of the Grand Strategy Matrix are in an excellent </a:t>
            </a:r>
            <a:r>
              <a:rPr lang="en-IN" dirty="0" smtClean="0"/>
              <a:t>strategic position</a:t>
            </a:r>
            <a:r>
              <a:rPr lang="en-IN" dirty="0"/>
              <a:t>. For these firms, continued concentration on current markets (market </a:t>
            </a:r>
            <a:r>
              <a:rPr lang="en-IN" dirty="0" smtClean="0"/>
              <a:t>penetration and </a:t>
            </a:r>
            <a:r>
              <a:rPr lang="en-IN" dirty="0"/>
              <a:t>market </a:t>
            </a:r>
            <a:r>
              <a:rPr lang="en-IN" dirty="0" smtClean="0"/>
              <a:t>development</a:t>
            </a:r>
            <a:r>
              <a:rPr lang="en-IN" dirty="0"/>
              <a:t>) and products (product development) is an appropriate strategy. </a:t>
            </a:r>
            <a:endParaRPr lang="en-IN" dirty="0" smtClean="0"/>
          </a:p>
          <a:p>
            <a:pPr algn="just">
              <a:lnSpc>
                <a:spcPct val="150000"/>
              </a:lnSpc>
            </a:pPr>
            <a:r>
              <a:rPr lang="en-IN" dirty="0" smtClean="0"/>
              <a:t>It is </a:t>
            </a:r>
            <a:r>
              <a:rPr lang="en-IN" dirty="0"/>
              <a:t>unwise for a Quadrant I firm to shift notably from its established competitive advantages.</a:t>
            </a:r>
          </a:p>
          <a:p>
            <a:pPr algn="just">
              <a:lnSpc>
                <a:spcPct val="150000"/>
              </a:lnSpc>
            </a:pPr>
            <a:r>
              <a:rPr lang="en-IN" dirty="0"/>
              <a:t>When a Quadrant I organization has </a:t>
            </a:r>
            <a:r>
              <a:rPr lang="en-IN" dirty="0">
                <a:solidFill>
                  <a:srgbClr val="FF0000"/>
                </a:solidFill>
              </a:rPr>
              <a:t>excessive resourc</a:t>
            </a:r>
            <a:r>
              <a:rPr lang="en-IN" dirty="0"/>
              <a:t>es, then backward, forward, </a:t>
            </a:r>
            <a:r>
              <a:rPr lang="en-IN" dirty="0" smtClean="0"/>
              <a:t>or horizontal </a:t>
            </a:r>
            <a:r>
              <a:rPr lang="en-IN" dirty="0"/>
              <a:t>integration may be effective strategies. </a:t>
            </a:r>
            <a:endParaRPr lang="en-IN" dirty="0" smtClean="0"/>
          </a:p>
          <a:p>
            <a:pPr algn="just">
              <a:lnSpc>
                <a:spcPct val="150000"/>
              </a:lnSpc>
            </a:pPr>
            <a:r>
              <a:rPr lang="en-IN" dirty="0" smtClean="0"/>
              <a:t>When </a:t>
            </a:r>
            <a:r>
              <a:rPr lang="en-IN" dirty="0"/>
              <a:t>a Quadrant I firm is too </a:t>
            </a:r>
            <a:r>
              <a:rPr lang="en-IN" dirty="0" smtClean="0"/>
              <a:t>heavily committed </a:t>
            </a:r>
            <a:r>
              <a:rPr lang="en-IN" dirty="0"/>
              <a:t>to a </a:t>
            </a:r>
            <a:r>
              <a:rPr lang="en-IN" b="1" dirty="0"/>
              <a:t>single product</a:t>
            </a:r>
            <a:r>
              <a:rPr lang="en-IN" dirty="0"/>
              <a:t>, then related diversification may reduce the risks </a:t>
            </a:r>
            <a:r>
              <a:rPr lang="en-IN" dirty="0" smtClean="0"/>
              <a:t>associated with </a:t>
            </a:r>
            <a:r>
              <a:rPr lang="en-IN" dirty="0"/>
              <a:t>a narrow product line</a:t>
            </a:r>
            <a:r>
              <a:rPr lang="en-IN" dirty="0" smtClean="0"/>
              <a:t>.</a:t>
            </a:r>
          </a:p>
          <a:p>
            <a:pPr algn="just">
              <a:lnSpc>
                <a:spcPct val="150000"/>
              </a:lnSpc>
            </a:pPr>
            <a:r>
              <a:rPr lang="en-IN" dirty="0" smtClean="0"/>
              <a:t> </a:t>
            </a:r>
            <a:r>
              <a:rPr lang="en-IN" dirty="0"/>
              <a:t>Quadrant I firms can afford to take advantage of </a:t>
            </a:r>
            <a:r>
              <a:rPr lang="en-IN" dirty="0" smtClean="0"/>
              <a:t>external opportunities </a:t>
            </a:r>
            <a:r>
              <a:rPr lang="en-IN" dirty="0"/>
              <a:t>in several areas. They can take risks </a:t>
            </a:r>
            <a:r>
              <a:rPr lang="en-IN" b="1" dirty="0"/>
              <a:t>aggressively</a:t>
            </a:r>
            <a:r>
              <a:rPr lang="en-IN" dirty="0"/>
              <a:t> when necessary.</a:t>
            </a:r>
            <a:endParaRPr lang="en-IN" sz="3600" dirty="0"/>
          </a:p>
        </p:txBody>
      </p:sp>
    </p:spTree>
    <p:extLst>
      <p:ext uri="{BB962C8B-B14F-4D97-AF65-F5344CB8AC3E}">
        <p14:creationId xmlns:p14="http://schemas.microsoft.com/office/powerpoint/2010/main" val="37779619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b="0" i="0" u="none" strike="noStrike" baseline="0" dirty="0" smtClean="0">
                <a:latin typeface="Times-Roman"/>
              </a:rPr>
              <a:t>Quadrant - II</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072699"/>
            <a:ext cx="8539316" cy="5397910"/>
          </a:xfrm>
        </p:spPr>
        <p:txBody>
          <a:bodyPr>
            <a:normAutofit fontScale="47500" lnSpcReduction="20000"/>
          </a:bodyPr>
          <a:lstStyle/>
          <a:p>
            <a:pPr algn="just">
              <a:lnSpc>
                <a:spcPct val="170000"/>
              </a:lnSpc>
            </a:pPr>
            <a:r>
              <a:rPr lang="en-IN" sz="3600" b="0" i="0" u="none" strike="noStrike" baseline="0" dirty="0" smtClean="0">
                <a:latin typeface="Times-Roman"/>
              </a:rPr>
              <a:t>Firms positioned in Quadrant II need to evaluate their present approach to the marketplace</a:t>
            </a:r>
            <a:r>
              <a:rPr lang="en-IN" sz="3600" b="0" i="0" u="none" strike="noStrike" dirty="0" smtClean="0">
                <a:latin typeface="Times-Roman"/>
              </a:rPr>
              <a:t> </a:t>
            </a:r>
            <a:r>
              <a:rPr lang="en-IN" sz="3600" b="0" i="0" u="none" strike="noStrike" baseline="0" dirty="0" smtClean="0">
                <a:latin typeface="Times-Roman"/>
              </a:rPr>
              <a:t>seriously. Although their industry is growing, they are unable to compete effectively, and they need to determine why the firm’s current approach is ineffective and how the company can best change to improve its competitiveness. </a:t>
            </a:r>
          </a:p>
          <a:p>
            <a:pPr algn="just">
              <a:lnSpc>
                <a:spcPct val="170000"/>
              </a:lnSpc>
            </a:pPr>
            <a:r>
              <a:rPr lang="en-IN" sz="3600" b="0" i="0" u="none" strike="noStrike" baseline="0" dirty="0" smtClean="0">
                <a:latin typeface="Times-Roman"/>
              </a:rPr>
              <a:t>Because Quadrant II firms are in a</a:t>
            </a:r>
            <a:r>
              <a:rPr lang="en-IN" sz="3600" b="0" i="0" u="none" strike="noStrike" dirty="0" smtClean="0">
                <a:latin typeface="Times-Roman"/>
              </a:rPr>
              <a:t> </a:t>
            </a:r>
            <a:r>
              <a:rPr lang="en-IN" sz="3600" b="0" i="0" u="none" strike="noStrike" baseline="0" dirty="0" smtClean="0">
                <a:latin typeface="Times-Roman"/>
              </a:rPr>
              <a:t>rapid-market-growth industry, an intensive strategy (as opposed to integrative or diversification) is usually the first option that should be considered. </a:t>
            </a:r>
          </a:p>
          <a:p>
            <a:pPr algn="just">
              <a:lnSpc>
                <a:spcPct val="170000"/>
              </a:lnSpc>
            </a:pPr>
            <a:r>
              <a:rPr lang="en-IN" sz="3600" b="0" i="0" u="none" strike="noStrike" baseline="0" dirty="0" smtClean="0">
                <a:latin typeface="Times-Roman"/>
              </a:rPr>
              <a:t>However, if the firm is lacking a distinctive competence or competitive advantage, then horizontal integration is often a desirable alternative. </a:t>
            </a:r>
          </a:p>
          <a:p>
            <a:pPr algn="just">
              <a:lnSpc>
                <a:spcPct val="170000"/>
              </a:lnSpc>
            </a:pPr>
            <a:r>
              <a:rPr lang="en-IN" sz="3600" b="0" i="0" u="none" strike="noStrike" baseline="0" dirty="0" smtClean="0">
                <a:latin typeface="Times-Roman"/>
              </a:rPr>
              <a:t>As a last resort, divestiture or liquidation should be considered.</a:t>
            </a:r>
            <a:r>
              <a:rPr lang="en-IN" sz="3600" b="0" i="0" u="none" strike="noStrike" dirty="0" smtClean="0">
                <a:latin typeface="Times-Roman"/>
              </a:rPr>
              <a:t> </a:t>
            </a:r>
            <a:r>
              <a:rPr lang="en-IN" sz="3600" b="0" i="0" u="none" strike="noStrike" baseline="0" dirty="0" smtClean="0">
                <a:latin typeface="Times-Roman"/>
              </a:rPr>
              <a:t>Divestiture</a:t>
            </a:r>
            <a:r>
              <a:rPr lang="en-IN" sz="3600" dirty="0" smtClean="0">
                <a:latin typeface="Times-Roman"/>
              </a:rPr>
              <a:t> </a:t>
            </a:r>
            <a:r>
              <a:rPr lang="en-IN" sz="3600" b="0" i="0" u="none" strike="noStrike" baseline="0" dirty="0" smtClean="0">
                <a:latin typeface="Times-Roman"/>
              </a:rPr>
              <a:t>can provide funds needed to acquire other businesses or buy back shares of stock</a:t>
            </a:r>
          </a:p>
        </p:txBody>
      </p:sp>
    </p:spTree>
    <p:extLst>
      <p:ext uri="{BB962C8B-B14F-4D97-AF65-F5344CB8AC3E}">
        <p14:creationId xmlns:p14="http://schemas.microsoft.com/office/powerpoint/2010/main" val="41126586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US" b="1" dirty="0" smtClean="0"/>
              <a:t>Boston </a:t>
            </a:r>
            <a:r>
              <a:rPr lang="en-US" b="1" dirty="0"/>
              <a:t>Consulting Group (BCG) Matrix</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fontScale="85000" lnSpcReduction="20000"/>
          </a:bodyPr>
          <a:lstStyle/>
          <a:p>
            <a:pPr algn="just">
              <a:lnSpc>
                <a:spcPct val="150000"/>
              </a:lnSpc>
            </a:pPr>
            <a:r>
              <a:rPr lang="en-US" sz="2800" b="1" dirty="0"/>
              <a:t>The Boston Consulting Group </a:t>
            </a:r>
            <a:r>
              <a:rPr lang="en-US" sz="2800" dirty="0"/>
              <a:t>(BCG) is a management consulting firm founded by Harvard Business School alum Bruce Henderson in 1963. </a:t>
            </a:r>
            <a:endParaRPr lang="en-US" sz="2800" dirty="0" smtClean="0"/>
          </a:p>
          <a:p>
            <a:pPr algn="just">
              <a:lnSpc>
                <a:spcPct val="150000"/>
              </a:lnSpc>
            </a:pPr>
            <a:r>
              <a:rPr lang="en-US" sz="2800" dirty="0" smtClean="0"/>
              <a:t>The </a:t>
            </a:r>
            <a:r>
              <a:rPr lang="en-US" sz="2800" b="1" dirty="0"/>
              <a:t>growth-share matrix </a:t>
            </a:r>
            <a:r>
              <a:rPr lang="en-US" sz="2800" dirty="0"/>
              <a:t>is a chart created by group in 1970 to help corporation analyze their business units or product lines, and decide where to </a:t>
            </a:r>
            <a:r>
              <a:rPr lang="en-US" sz="2800" b="1" dirty="0"/>
              <a:t>allocate </a:t>
            </a:r>
            <a:r>
              <a:rPr lang="en-US" sz="2800" b="1" dirty="0" smtClean="0"/>
              <a:t>cash</a:t>
            </a:r>
          </a:p>
          <a:p>
            <a:pPr algn="just">
              <a:lnSpc>
                <a:spcPct val="150000"/>
              </a:lnSpc>
            </a:pPr>
            <a:r>
              <a:rPr lang="en-US" sz="2800" dirty="0" smtClean="0"/>
              <a:t>To </a:t>
            </a:r>
            <a:r>
              <a:rPr lang="en-US" sz="2800" dirty="0"/>
              <a:t>use the chart, corporate analysts would plot a scatter graph of their business units, ranking their relative </a:t>
            </a:r>
            <a:r>
              <a:rPr lang="en-US" sz="2800" b="1" i="1" dirty="0"/>
              <a:t>market shares </a:t>
            </a:r>
            <a:r>
              <a:rPr lang="en-US" sz="2800" dirty="0"/>
              <a:t>and the </a:t>
            </a:r>
            <a:r>
              <a:rPr lang="en-US" sz="2800" b="1" dirty="0"/>
              <a:t>growth rates </a:t>
            </a:r>
            <a:r>
              <a:rPr lang="en-US" sz="2800" dirty="0"/>
              <a:t>of their respective </a:t>
            </a:r>
            <a:r>
              <a:rPr lang="en-US" sz="2800" b="1" dirty="0">
                <a:solidFill>
                  <a:srgbClr val="FF0000"/>
                </a:solidFill>
              </a:rPr>
              <a:t>industries</a:t>
            </a:r>
            <a:r>
              <a:rPr lang="en-US" sz="2800" dirty="0"/>
              <a:t>. This led to a categorization of four different types of businesses:</a:t>
            </a:r>
            <a:endParaRPr lang="en-IN" sz="2800" dirty="0"/>
          </a:p>
        </p:txBody>
      </p:sp>
    </p:spTree>
    <p:extLst>
      <p:ext uri="{BB962C8B-B14F-4D97-AF65-F5344CB8AC3E}">
        <p14:creationId xmlns:p14="http://schemas.microsoft.com/office/powerpoint/2010/main" val="5719063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t>Quadrant - III</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fontScale="85000" lnSpcReduction="10000"/>
          </a:bodyPr>
          <a:lstStyle/>
          <a:p>
            <a:pPr algn="just">
              <a:lnSpc>
                <a:spcPct val="150000"/>
              </a:lnSpc>
            </a:pPr>
            <a:r>
              <a:rPr lang="en-IN" sz="2800" dirty="0"/>
              <a:t>Quadrant III organizations compete in slow-growth industries and have weak </a:t>
            </a:r>
            <a:r>
              <a:rPr lang="en-IN" sz="2800" dirty="0" smtClean="0"/>
              <a:t>competitive positions</a:t>
            </a:r>
            <a:r>
              <a:rPr lang="en-IN" sz="2800" dirty="0"/>
              <a:t>. </a:t>
            </a:r>
            <a:endParaRPr lang="en-IN" sz="2800" dirty="0" smtClean="0"/>
          </a:p>
          <a:p>
            <a:pPr algn="just">
              <a:lnSpc>
                <a:spcPct val="150000"/>
              </a:lnSpc>
            </a:pPr>
            <a:r>
              <a:rPr lang="en-IN" sz="2800" dirty="0" smtClean="0"/>
              <a:t>These </a:t>
            </a:r>
            <a:r>
              <a:rPr lang="en-IN" sz="2800" dirty="0"/>
              <a:t>firms must make some drastic changes quickly to avoid </a:t>
            </a:r>
            <a:r>
              <a:rPr lang="en-IN" sz="2800" dirty="0" smtClean="0"/>
              <a:t>further decline </a:t>
            </a:r>
            <a:r>
              <a:rPr lang="en-IN" sz="2800" dirty="0"/>
              <a:t>and possible liquidation. </a:t>
            </a:r>
            <a:endParaRPr lang="en-IN" sz="2800" dirty="0" smtClean="0"/>
          </a:p>
          <a:p>
            <a:pPr algn="just">
              <a:lnSpc>
                <a:spcPct val="150000"/>
              </a:lnSpc>
            </a:pPr>
            <a:r>
              <a:rPr lang="en-IN" sz="2800" dirty="0" smtClean="0"/>
              <a:t>Extensive </a:t>
            </a:r>
            <a:r>
              <a:rPr lang="en-IN" sz="2800" dirty="0"/>
              <a:t>cost and asset reduction (retrenchment) </a:t>
            </a:r>
            <a:r>
              <a:rPr lang="en-IN" sz="2800" dirty="0" smtClean="0"/>
              <a:t>should be </a:t>
            </a:r>
            <a:r>
              <a:rPr lang="en-IN" sz="2800" dirty="0"/>
              <a:t>pursued first. An alternative strategy is to shift resources away from the current </a:t>
            </a:r>
            <a:r>
              <a:rPr lang="en-IN" sz="2800" dirty="0" smtClean="0"/>
              <a:t>business into </a:t>
            </a:r>
            <a:r>
              <a:rPr lang="en-IN" sz="2800" dirty="0"/>
              <a:t>different areas (diversify). </a:t>
            </a:r>
            <a:endParaRPr lang="en-IN" sz="2800" dirty="0" smtClean="0"/>
          </a:p>
          <a:p>
            <a:pPr algn="just">
              <a:lnSpc>
                <a:spcPct val="150000"/>
              </a:lnSpc>
            </a:pPr>
            <a:r>
              <a:rPr lang="en-IN" sz="2800" dirty="0" smtClean="0"/>
              <a:t>If </a:t>
            </a:r>
            <a:r>
              <a:rPr lang="en-IN" sz="2800" dirty="0"/>
              <a:t>all else fails, the final options for Quadrant III </a:t>
            </a:r>
            <a:r>
              <a:rPr lang="en-IN" sz="2800" dirty="0" smtClean="0"/>
              <a:t>businesses are </a:t>
            </a:r>
            <a:r>
              <a:rPr lang="en-IN" sz="2800" dirty="0"/>
              <a:t>divestiture or liquidation.</a:t>
            </a:r>
            <a:endParaRPr lang="en-IN" sz="4400" dirty="0"/>
          </a:p>
        </p:txBody>
      </p:sp>
    </p:spTree>
    <p:extLst>
      <p:ext uri="{BB962C8B-B14F-4D97-AF65-F5344CB8AC3E}">
        <p14:creationId xmlns:p14="http://schemas.microsoft.com/office/powerpoint/2010/main" val="113291027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t>Quadrant - IV</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Autofit/>
          </a:bodyPr>
          <a:lstStyle/>
          <a:p>
            <a:pPr algn="just">
              <a:lnSpc>
                <a:spcPct val="150000"/>
              </a:lnSpc>
            </a:pPr>
            <a:r>
              <a:rPr lang="en-IN" sz="2600" dirty="0" smtClean="0">
                <a:latin typeface="Times New Roman" panose="02020603050405020304" pitchFamily="18" charset="0"/>
                <a:cs typeface="Times New Roman" panose="02020603050405020304" pitchFamily="18" charset="0"/>
              </a:rPr>
              <a:t>Finally, Quadrant IV businesses have a strong competitive position but are in a slow growth industry. </a:t>
            </a:r>
          </a:p>
          <a:p>
            <a:pPr algn="just">
              <a:lnSpc>
                <a:spcPct val="150000"/>
              </a:lnSpc>
            </a:pPr>
            <a:r>
              <a:rPr lang="en-IN" sz="2600" dirty="0" smtClean="0">
                <a:latin typeface="Times New Roman" panose="02020603050405020304" pitchFamily="18" charset="0"/>
                <a:cs typeface="Times New Roman" panose="02020603050405020304" pitchFamily="18" charset="0"/>
              </a:rPr>
              <a:t>These firms have the strength to launch diversified programs into more promising growth areas: </a:t>
            </a:r>
          </a:p>
          <a:p>
            <a:pPr algn="just">
              <a:lnSpc>
                <a:spcPct val="150000"/>
              </a:lnSpc>
            </a:pPr>
            <a:r>
              <a:rPr lang="en-IN" sz="2600" dirty="0" smtClean="0">
                <a:latin typeface="Times New Roman" panose="02020603050405020304" pitchFamily="18" charset="0"/>
                <a:cs typeface="Times New Roman" panose="02020603050405020304" pitchFamily="18" charset="0"/>
              </a:rPr>
              <a:t>Quadrant IV firms have characteristically high cash-flow levels and limited internal growth needs and often can pursue related or unrelated diversification successfully. </a:t>
            </a:r>
          </a:p>
          <a:p>
            <a:pPr algn="just">
              <a:lnSpc>
                <a:spcPct val="150000"/>
              </a:lnSpc>
            </a:pPr>
            <a:r>
              <a:rPr lang="en-IN" sz="2600" dirty="0" smtClean="0">
                <a:latin typeface="Times New Roman" panose="02020603050405020304" pitchFamily="18" charset="0"/>
                <a:cs typeface="Times New Roman" panose="02020603050405020304" pitchFamily="18" charset="0"/>
              </a:rPr>
              <a:t>Quadrant IV firms also may pursue joint ventures.</a:t>
            </a:r>
            <a:endParaRPr lang="en-IN"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46982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b="1" dirty="0"/>
              <a:t>The Decision Stage</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lnSpcReduction="10000"/>
          </a:bodyPr>
          <a:lstStyle/>
          <a:p>
            <a:pPr algn="just">
              <a:lnSpc>
                <a:spcPct val="150000"/>
              </a:lnSpc>
            </a:pPr>
            <a:r>
              <a:rPr lang="en-IN" dirty="0"/>
              <a:t>Analysis and intuition provide a basis for making strategy-formulation decisions. </a:t>
            </a:r>
            <a:endParaRPr lang="en-IN" dirty="0" smtClean="0"/>
          </a:p>
          <a:p>
            <a:pPr algn="just">
              <a:lnSpc>
                <a:spcPct val="150000"/>
              </a:lnSpc>
            </a:pPr>
            <a:r>
              <a:rPr lang="en-IN" dirty="0" smtClean="0"/>
              <a:t>The matching </a:t>
            </a:r>
            <a:r>
              <a:rPr lang="en-IN" dirty="0"/>
              <a:t>techniques just discussed reveal feasible alternative strategies. </a:t>
            </a:r>
            <a:r>
              <a:rPr lang="en-IN" dirty="0" smtClean="0"/>
              <a:t>Many </a:t>
            </a:r>
            <a:r>
              <a:rPr lang="en-IN" dirty="0"/>
              <a:t>of </a:t>
            </a:r>
            <a:r>
              <a:rPr lang="en-IN" dirty="0" smtClean="0"/>
              <a:t>these strategies </a:t>
            </a:r>
            <a:r>
              <a:rPr lang="en-IN" dirty="0"/>
              <a:t>will likely have been proposed by managers and employees participating in </a:t>
            </a:r>
            <a:r>
              <a:rPr lang="en-IN" dirty="0" smtClean="0"/>
              <a:t>the strategy </a:t>
            </a:r>
            <a:r>
              <a:rPr lang="en-IN" dirty="0"/>
              <a:t>analysis and choice activity. </a:t>
            </a:r>
            <a:endParaRPr lang="en-IN" dirty="0" smtClean="0"/>
          </a:p>
          <a:p>
            <a:pPr algn="just">
              <a:lnSpc>
                <a:spcPct val="150000"/>
              </a:lnSpc>
            </a:pPr>
            <a:r>
              <a:rPr lang="en-IN" dirty="0" smtClean="0"/>
              <a:t>Any </a:t>
            </a:r>
            <a:r>
              <a:rPr lang="en-IN" dirty="0"/>
              <a:t>additional strategies resulting from the </a:t>
            </a:r>
            <a:r>
              <a:rPr lang="en-IN" dirty="0" smtClean="0"/>
              <a:t>matching analyses </a:t>
            </a:r>
            <a:r>
              <a:rPr lang="en-IN" dirty="0"/>
              <a:t>could be discussed and added to the list of feasible alternative options. </a:t>
            </a:r>
            <a:endParaRPr lang="en-IN" dirty="0" smtClean="0"/>
          </a:p>
          <a:p>
            <a:pPr algn="just">
              <a:lnSpc>
                <a:spcPct val="150000"/>
              </a:lnSpc>
            </a:pPr>
            <a:r>
              <a:rPr lang="en-IN" dirty="0" smtClean="0"/>
              <a:t>As indicated earlier </a:t>
            </a:r>
            <a:r>
              <a:rPr lang="en-IN" dirty="0"/>
              <a:t>in this chapter, participants could rate these strategies on a 1 to 4 scale so </a:t>
            </a:r>
            <a:r>
              <a:rPr lang="en-IN" dirty="0" smtClean="0"/>
              <a:t>that a </a:t>
            </a:r>
            <a:r>
              <a:rPr lang="en-IN" b="1" dirty="0">
                <a:solidFill>
                  <a:srgbClr val="FF0000"/>
                </a:solidFill>
              </a:rPr>
              <a:t>prioritized</a:t>
            </a:r>
            <a:r>
              <a:rPr lang="en-IN" dirty="0"/>
              <a:t> list of the best strategies could be achieved.</a:t>
            </a:r>
            <a:endParaRPr lang="en-IN" sz="3600" dirty="0"/>
          </a:p>
        </p:txBody>
      </p:sp>
    </p:spTree>
    <p:extLst>
      <p:ext uri="{BB962C8B-B14F-4D97-AF65-F5344CB8AC3E}">
        <p14:creationId xmlns:p14="http://schemas.microsoft.com/office/powerpoint/2010/main" val="7277914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726253"/>
          </a:xfrm>
          <a:solidFill>
            <a:srgbClr val="FFFF00"/>
          </a:solidFill>
        </p:spPr>
        <p:txBody>
          <a:bodyPr>
            <a:normAutofit fontScale="90000"/>
          </a:bodyPr>
          <a:lstStyle/>
          <a:p>
            <a:r>
              <a:rPr lang="en-IN" sz="3600" b="1" dirty="0" smtClean="0"/>
              <a:t>The Quantitative Strategic Planning Matrix (QSPM)</a:t>
            </a:r>
            <a:endParaRPr lang="en-IN" sz="3600" b="1" dirty="0"/>
          </a:p>
        </p:txBody>
      </p:sp>
      <p:sp>
        <p:nvSpPr>
          <p:cNvPr id="3" name="Content Placeholder 2"/>
          <p:cNvSpPr>
            <a:spLocks noGrp="1"/>
          </p:cNvSpPr>
          <p:nvPr>
            <p:ph idx="1"/>
          </p:nvPr>
        </p:nvSpPr>
        <p:spPr>
          <a:xfrm>
            <a:off x="265471" y="929640"/>
            <a:ext cx="8539316" cy="5662889"/>
          </a:xfrm>
        </p:spPr>
        <p:txBody>
          <a:bodyPr>
            <a:normAutofit fontScale="77500" lnSpcReduction="20000"/>
          </a:bodyPr>
          <a:lstStyle/>
          <a:p>
            <a:pPr algn="just">
              <a:lnSpc>
                <a:spcPct val="150000"/>
              </a:lnSpc>
            </a:pPr>
            <a:r>
              <a:rPr lang="en-IN" sz="2800" i="1" dirty="0" smtClean="0">
                <a:latin typeface="Times New Roman" panose="02020603050405020304" pitchFamily="18" charset="0"/>
                <a:cs typeface="Times New Roman" panose="02020603050405020304" pitchFamily="18" charset="0"/>
              </a:rPr>
              <a:t>Quantitative Strategic Planning Matrix (QSPM) is a technique </a:t>
            </a:r>
            <a:r>
              <a:rPr lang="en-IN" sz="2800" dirty="0" smtClean="0">
                <a:latin typeface="Times New Roman" panose="02020603050405020304" pitchFamily="18" charset="0"/>
                <a:cs typeface="Times New Roman" panose="02020603050405020304" pitchFamily="18" charset="0"/>
              </a:rPr>
              <a:t>used to determine the relative </a:t>
            </a:r>
            <a:r>
              <a:rPr lang="en-IN" sz="2800" dirty="0">
                <a:latin typeface="Times New Roman" panose="02020603050405020304" pitchFamily="18" charset="0"/>
                <a:cs typeface="Times New Roman" panose="02020603050405020304" pitchFamily="18" charset="0"/>
              </a:rPr>
              <a:t>attractiveness of </a:t>
            </a:r>
            <a:r>
              <a:rPr lang="en-IN" sz="2800" dirty="0" smtClean="0">
                <a:latin typeface="Times New Roman" panose="02020603050405020304" pitchFamily="18" charset="0"/>
                <a:cs typeface="Times New Roman" panose="02020603050405020304" pitchFamily="18" charset="0"/>
              </a:rPr>
              <a:t>feasible alternative </a:t>
            </a:r>
            <a:r>
              <a:rPr lang="en-IN" sz="2800" dirty="0">
                <a:latin typeface="Times New Roman" panose="02020603050405020304" pitchFamily="18" charset="0"/>
                <a:cs typeface="Times New Roman" panose="02020603050405020304" pitchFamily="18" charset="0"/>
              </a:rPr>
              <a:t>actions. </a:t>
            </a:r>
            <a:endParaRPr lang="en-IN" sz="2800" dirty="0" smtClean="0">
              <a:latin typeface="Times New Roman" panose="02020603050405020304" pitchFamily="18" charset="0"/>
              <a:cs typeface="Times New Roman" panose="02020603050405020304" pitchFamily="18" charset="0"/>
            </a:endParaRPr>
          </a:p>
          <a:p>
            <a:pPr algn="just">
              <a:lnSpc>
                <a:spcPct val="150000"/>
              </a:lnSpc>
            </a:pPr>
            <a:r>
              <a:rPr lang="en-IN" sz="2800" dirty="0" smtClean="0">
                <a:latin typeface="Times New Roman" panose="02020603050405020304" pitchFamily="18" charset="0"/>
                <a:cs typeface="Times New Roman" panose="02020603050405020304" pitchFamily="18" charset="0"/>
              </a:rPr>
              <a:t>This </a:t>
            </a:r>
            <a:r>
              <a:rPr lang="en-IN" sz="2800" dirty="0">
                <a:latin typeface="Times New Roman" panose="02020603050405020304" pitchFamily="18" charset="0"/>
                <a:cs typeface="Times New Roman" panose="02020603050405020304" pitchFamily="18" charset="0"/>
              </a:rPr>
              <a:t>technique is the </a:t>
            </a:r>
            <a:r>
              <a:rPr lang="en-IN" sz="2800" dirty="0" smtClean="0">
                <a:latin typeface="Times New Roman" panose="02020603050405020304" pitchFamily="18" charset="0"/>
                <a:cs typeface="Times New Roman" panose="02020603050405020304" pitchFamily="18" charset="0"/>
              </a:rPr>
              <a:t>which </a:t>
            </a:r>
            <a:r>
              <a:rPr lang="en-IN" sz="2800" dirty="0">
                <a:latin typeface="Times New Roman" panose="02020603050405020304" pitchFamily="18" charset="0"/>
                <a:cs typeface="Times New Roman" panose="02020603050405020304" pitchFamily="18" charset="0"/>
              </a:rPr>
              <a:t>comprises Stage 3 of the strategy-formulation analytical framework</a:t>
            </a:r>
            <a:r>
              <a:rPr lang="en-IN" sz="2800" dirty="0" smtClean="0">
                <a:latin typeface="Times New Roman" panose="02020603050405020304" pitchFamily="18" charset="0"/>
                <a:cs typeface="Times New Roman" panose="02020603050405020304" pitchFamily="18" charset="0"/>
              </a:rPr>
              <a:t>.</a:t>
            </a:r>
          </a:p>
          <a:p>
            <a:pPr algn="just">
              <a:lnSpc>
                <a:spcPct val="150000"/>
              </a:lnSpc>
            </a:pPr>
            <a:r>
              <a:rPr lang="en-IN" sz="2800" dirty="0" smtClean="0">
                <a:latin typeface="Times New Roman" panose="02020603050405020304" pitchFamily="18" charset="0"/>
                <a:cs typeface="Times New Roman" panose="02020603050405020304" pitchFamily="18" charset="0"/>
              </a:rPr>
              <a:t>It helps to judge  </a:t>
            </a:r>
            <a:r>
              <a:rPr lang="en-IN" sz="2800" b="1" dirty="0" smtClean="0">
                <a:solidFill>
                  <a:srgbClr val="3605EB"/>
                </a:solidFill>
                <a:latin typeface="Times New Roman" panose="02020603050405020304" pitchFamily="18" charset="0"/>
                <a:cs typeface="Times New Roman" panose="02020603050405020304" pitchFamily="18" charset="0"/>
              </a:rPr>
              <a:t>objectively </a:t>
            </a:r>
            <a:r>
              <a:rPr lang="en-IN" sz="2800" b="1" dirty="0">
                <a:solidFill>
                  <a:srgbClr val="3605EB"/>
                </a:solidFill>
                <a:latin typeface="Times New Roman" panose="02020603050405020304" pitchFamily="18" charset="0"/>
                <a:cs typeface="Times New Roman" panose="02020603050405020304" pitchFamily="18" charset="0"/>
              </a:rPr>
              <a:t>indicates </a:t>
            </a:r>
            <a:r>
              <a:rPr lang="en-IN" sz="2800" dirty="0">
                <a:latin typeface="Times New Roman" panose="02020603050405020304" pitchFamily="18" charset="0"/>
                <a:cs typeface="Times New Roman" panose="02020603050405020304" pitchFamily="18" charset="0"/>
              </a:rPr>
              <a:t>which alternative strategies are best</a:t>
            </a:r>
            <a:r>
              <a:rPr lang="en-IN" sz="2800" dirty="0" smtClean="0">
                <a:latin typeface="Times New Roman" panose="02020603050405020304" pitchFamily="18" charset="0"/>
                <a:cs typeface="Times New Roman" panose="02020603050405020304" pitchFamily="18" charset="0"/>
              </a:rPr>
              <a:t>.</a:t>
            </a:r>
          </a:p>
          <a:p>
            <a:pPr algn="just">
              <a:lnSpc>
                <a:spcPct val="170000"/>
              </a:lnSpc>
            </a:pPr>
            <a:r>
              <a:rPr lang="en-IN" sz="2800" dirty="0">
                <a:latin typeface="Times New Roman" panose="02020603050405020304" pitchFamily="18" charset="0"/>
                <a:cs typeface="Times New Roman" panose="02020603050405020304" pitchFamily="18" charset="0"/>
              </a:rPr>
              <a:t>The QSPM uses input from Stage 1 analyses and matching results from Stage 2 analyses to decide objectively among alternative strategies.</a:t>
            </a:r>
          </a:p>
          <a:p>
            <a:pPr algn="just">
              <a:lnSpc>
                <a:spcPct val="170000"/>
              </a:lnSpc>
            </a:pPr>
            <a:r>
              <a:rPr lang="en-IN" sz="2800" dirty="0">
                <a:latin typeface="Times New Roman" panose="02020603050405020304" pitchFamily="18" charset="0"/>
                <a:cs typeface="Times New Roman" panose="02020603050405020304" pitchFamily="18" charset="0"/>
              </a:rPr>
              <a:t>Like other strategy-formulation analytical tools, the QSPM requires </a:t>
            </a:r>
            <a:r>
              <a:rPr lang="en-IN" sz="2800" b="1" i="1" dirty="0">
                <a:latin typeface="Times New Roman" panose="02020603050405020304" pitchFamily="18" charset="0"/>
                <a:cs typeface="Times New Roman" panose="02020603050405020304" pitchFamily="18" charset="0"/>
              </a:rPr>
              <a:t>good intuitive judgment</a:t>
            </a:r>
          </a:p>
        </p:txBody>
      </p:sp>
    </p:spTree>
    <p:extLst>
      <p:ext uri="{BB962C8B-B14F-4D97-AF65-F5344CB8AC3E}">
        <p14:creationId xmlns:p14="http://schemas.microsoft.com/office/powerpoint/2010/main" val="3671286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Autofit/>
          </a:bodyPr>
          <a:lstStyle/>
          <a:p>
            <a:pPr algn="just">
              <a:lnSpc>
                <a:spcPct val="150000"/>
              </a:lnSpc>
            </a:pPr>
            <a:r>
              <a:rPr lang="en-IN" sz="2800" dirty="0"/>
              <a:t>Conceptually, the QSPM determines the </a:t>
            </a:r>
            <a:r>
              <a:rPr lang="en-IN" sz="2800" b="1" dirty="0">
                <a:solidFill>
                  <a:srgbClr val="FF0000"/>
                </a:solidFill>
              </a:rPr>
              <a:t>relative</a:t>
            </a:r>
            <a:r>
              <a:rPr lang="en-IN" sz="2800" dirty="0"/>
              <a:t> </a:t>
            </a:r>
            <a:r>
              <a:rPr lang="en-IN" sz="2800" b="1" dirty="0">
                <a:solidFill>
                  <a:srgbClr val="FF0000"/>
                </a:solidFill>
              </a:rPr>
              <a:t>attractiveness</a:t>
            </a:r>
            <a:r>
              <a:rPr lang="en-IN" sz="2800" dirty="0"/>
              <a:t> of various strategies </a:t>
            </a:r>
            <a:r>
              <a:rPr lang="en-IN" sz="2800" dirty="0" smtClean="0"/>
              <a:t>based on </a:t>
            </a:r>
            <a:r>
              <a:rPr lang="en-IN" sz="2800" dirty="0"/>
              <a:t>the extent to which key external and internal critical success factors are </a:t>
            </a:r>
            <a:r>
              <a:rPr lang="en-IN" sz="2800" b="1" dirty="0">
                <a:solidFill>
                  <a:srgbClr val="3605EB"/>
                </a:solidFill>
              </a:rPr>
              <a:t>capitalized upon </a:t>
            </a:r>
            <a:r>
              <a:rPr lang="en-IN" sz="2800" b="1" dirty="0" smtClean="0">
                <a:solidFill>
                  <a:srgbClr val="3605EB"/>
                </a:solidFill>
              </a:rPr>
              <a:t>or improved</a:t>
            </a:r>
            <a:r>
              <a:rPr lang="en-IN" sz="2800" dirty="0"/>
              <a:t>. </a:t>
            </a:r>
            <a:endParaRPr lang="en-IN" sz="2800" dirty="0" smtClean="0"/>
          </a:p>
          <a:p>
            <a:pPr algn="just">
              <a:lnSpc>
                <a:spcPct val="150000"/>
              </a:lnSpc>
            </a:pPr>
            <a:r>
              <a:rPr lang="en-IN" sz="2800" dirty="0" smtClean="0"/>
              <a:t>The </a:t>
            </a:r>
            <a:r>
              <a:rPr lang="en-IN" sz="2800" dirty="0"/>
              <a:t>relative attractiveness of each strategy within a set of alternatives is </a:t>
            </a:r>
            <a:r>
              <a:rPr lang="en-IN" sz="2800" dirty="0" smtClean="0"/>
              <a:t>computed by </a:t>
            </a:r>
            <a:r>
              <a:rPr lang="en-IN" sz="2800" dirty="0"/>
              <a:t>determining the </a:t>
            </a:r>
            <a:r>
              <a:rPr lang="en-IN" sz="2800" b="1" dirty="0">
                <a:solidFill>
                  <a:srgbClr val="3605EB"/>
                </a:solidFill>
              </a:rPr>
              <a:t>cumulative impact </a:t>
            </a:r>
            <a:r>
              <a:rPr lang="en-IN" sz="2800" dirty="0"/>
              <a:t>of each external and internal critical success factor. </a:t>
            </a:r>
            <a:endParaRPr lang="en-IN"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207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Example QSPM</a:t>
            </a:r>
            <a:endParaRPr lang="en-IN" sz="3600" b="1" dirty="0"/>
          </a:p>
        </p:txBody>
      </p:sp>
      <p:sp>
        <p:nvSpPr>
          <p:cNvPr id="3" name="Content Placeholder 2"/>
          <p:cNvSpPr>
            <a:spLocks noGrp="1"/>
          </p:cNvSpPr>
          <p:nvPr>
            <p:ph idx="1"/>
          </p:nvPr>
        </p:nvSpPr>
        <p:spPr>
          <a:xfrm>
            <a:off x="265471" y="929640"/>
            <a:ext cx="8539316" cy="5662889"/>
          </a:xfrm>
        </p:spPr>
        <p:txBody>
          <a:bodyPr>
            <a:noAutofit/>
          </a:bodyPr>
          <a:lstStyle/>
          <a:p>
            <a:pPr algn="just">
              <a:lnSpc>
                <a:spcPct val="150000"/>
              </a:lnSpc>
            </a:pPr>
            <a:r>
              <a:rPr lang="en-IN" sz="2400" dirty="0"/>
              <a:t>QSPM for a retail computer store is provided in </a:t>
            </a:r>
            <a:r>
              <a:rPr lang="en-IN" sz="2400" dirty="0" smtClean="0"/>
              <a:t>next. </a:t>
            </a:r>
            <a:r>
              <a:rPr lang="en-IN" sz="2400" dirty="0"/>
              <a:t>This example </a:t>
            </a:r>
            <a:r>
              <a:rPr lang="en-IN" sz="2400" dirty="0" smtClean="0"/>
              <a:t>illustrates all </a:t>
            </a:r>
            <a:r>
              <a:rPr lang="en-IN" sz="2400" dirty="0"/>
              <a:t>the components of the QSPM: Strategic Alternatives, Key Factors, </a:t>
            </a:r>
            <a:r>
              <a:rPr lang="en-IN" sz="2400" dirty="0" smtClean="0"/>
              <a:t>Weights, Attractiveness </a:t>
            </a:r>
            <a:r>
              <a:rPr lang="en-IN" sz="2400" dirty="0"/>
              <a:t>Scores (AS), Total Attractiveness Scores (TAS), and the Sum </a:t>
            </a:r>
            <a:r>
              <a:rPr lang="en-IN" sz="2400" dirty="0" smtClean="0"/>
              <a:t>Total Attractiveness </a:t>
            </a:r>
            <a:r>
              <a:rPr lang="en-IN" sz="2400" dirty="0"/>
              <a:t>Score. </a:t>
            </a:r>
            <a:r>
              <a:rPr lang="en-IN" sz="2400" dirty="0" smtClean="0"/>
              <a:t>The </a:t>
            </a:r>
            <a:r>
              <a:rPr lang="en-IN" sz="2400" dirty="0"/>
              <a:t>three new terms just introduced</a:t>
            </a:r>
            <a:r>
              <a:rPr lang="en-IN" sz="2400" dirty="0" smtClean="0"/>
              <a:t>—</a:t>
            </a:r>
          </a:p>
          <a:p>
            <a:pPr algn="just">
              <a:lnSpc>
                <a:spcPct val="150000"/>
              </a:lnSpc>
            </a:pPr>
            <a:r>
              <a:rPr lang="en-IN" sz="2400" dirty="0" smtClean="0"/>
              <a:t>(</a:t>
            </a:r>
            <a:r>
              <a:rPr lang="en-IN" sz="2400" dirty="0"/>
              <a:t>1) Attractiveness Scores, </a:t>
            </a:r>
            <a:endParaRPr lang="en-IN" sz="2400" dirty="0" smtClean="0"/>
          </a:p>
          <a:p>
            <a:pPr algn="just">
              <a:lnSpc>
                <a:spcPct val="150000"/>
              </a:lnSpc>
            </a:pPr>
            <a:r>
              <a:rPr lang="en-IN" sz="2400" dirty="0" smtClean="0"/>
              <a:t>(2) Total </a:t>
            </a:r>
            <a:r>
              <a:rPr lang="en-IN" sz="2400" dirty="0"/>
              <a:t>Attractiveness Scores, and </a:t>
            </a:r>
            <a:endParaRPr lang="en-IN" sz="2400" dirty="0" smtClean="0"/>
          </a:p>
          <a:p>
            <a:pPr algn="just">
              <a:lnSpc>
                <a:spcPct val="150000"/>
              </a:lnSpc>
            </a:pPr>
            <a:r>
              <a:rPr lang="en-IN" sz="2400" dirty="0" smtClean="0"/>
              <a:t>(</a:t>
            </a:r>
            <a:r>
              <a:rPr lang="en-IN" sz="2400" dirty="0"/>
              <a:t>3) the Sum Total Attractiveness Score—are defined </a:t>
            </a:r>
            <a:r>
              <a:rPr lang="en-IN" sz="2400" dirty="0" smtClean="0"/>
              <a:t>and explained </a:t>
            </a:r>
            <a:r>
              <a:rPr lang="en-IN" sz="2400" dirty="0"/>
              <a:t>as the six steps required to develop a QSPM are </a:t>
            </a:r>
            <a:r>
              <a:rPr lang="en-IN" sz="2400" dirty="0" smtClean="0"/>
              <a:t>discussed.</a:t>
            </a:r>
            <a:endParaRPr lang="en-IN"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5942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rmAutofit fontScale="92500" lnSpcReduction="20000"/>
          </a:bodyPr>
          <a:lstStyle/>
          <a:p>
            <a:pPr marL="514350" indent="-514350" algn="just">
              <a:lnSpc>
                <a:spcPct val="150000"/>
              </a:lnSpc>
              <a:buFont typeface="+mj-lt"/>
              <a:buAutoNum type="arabicPeriod"/>
            </a:pPr>
            <a:r>
              <a:rPr lang="en-IN" sz="2800" b="1" i="1" dirty="0" smtClean="0"/>
              <a:t>Make </a:t>
            </a:r>
            <a:r>
              <a:rPr lang="en-IN" sz="2800" b="1" i="1" dirty="0"/>
              <a:t>a list of the firm’s key external opportunities/threats and </a:t>
            </a:r>
            <a:r>
              <a:rPr lang="en-IN" sz="2800" b="1" i="1" dirty="0" smtClean="0"/>
              <a:t>internal strengths/weaknesses </a:t>
            </a:r>
            <a:r>
              <a:rPr lang="en-IN" sz="2800" b="1" i="1" dirty="0"/>
              <a:t>in the left column of the QSPM. </a:t>
            </a:r>
            <a:r>
              <a:rPr lang="en-IN" sz="2800" dirty="0"/>
              <a:t>This information should </a:t>
            </a:r>
            <a:r>
              <a:rPr lang="en-IN" sz="2800" dirty="0" smtClean="0"/>
              <a:t>be taken </a:t>
            </a:r>
            <a:r>
              <a:rPr lang="en-IN" sz="2800" dirty="0"/>
              <a:t>directly from the EFE Matrix and IFE Matrix. A minimum of 10 external </a:t>
            </a:r>
            <a:r>
              <a:rPr lang="en-IN" sz="2800" dirty="0" smtClean="0"/>
              <a:t>key success </a:t>
            </a:r>
            <a:r>
              <a:rPr lang="en-IN" sz="2800" dirty="0"/>
              <a:t>factors and 10 internal key success factors </a:t>
            </a:r>
            <a:endParaRPr lang="en-IN" sz="2800" dirty="0" smtClean="0"/>
          </a:p>
          <a:p>
            <a:pPr marL="514350" indent="-514350" algn="just">
              <a:lnSpc>
                <a:spcPct val="150000"/>
              </a:lnSpc>
              <a:buFont typeface="+mj-lt"/>
              <a:buAutoNum type="arabicPeriod"/>
            </a:pPr>
            <a:r>
              <a:rPr lang="en-IN" sz="2800" b="1" i="1" dirty="0" smtClean="0"/>
              <a:t>Assign </a:t>
            </a:r>
            <a:r>
              <a:rPr lang="en-IN" sz="2800" b="1" i="1" dirty="0"/>
              <a:t>weights to each key external and internal factor. </a:t>
            </a:r>
            <a:endParaRPr lang="en-IN" sz="2800" b="1" i="1" dirty="0" smtClean="0"/>
          </a:p>
          <a:p>
            <a:pPr marL="514350" indent="-514350" algn="just">
              <a:lnSpc>
                <a:spcPct val="150000"/>
              </a:lnSpc>
              <a:buFont typeface="+mj-lt"/>
              <a:buAutoNum type="arabicPeriod"/>
            </a:pPr>
            <a:r>
              <a:rPr lang="en-IN" sz="2800" b="1" i="1" dirty="0" smtClean="0"/>
              <a:t>Examine </a:t>
            </a:r>
            <a:r>
              <a:rPr lang="en-IN" sz="2800" b="1" i="1" dirty="0"/>
              <a:t>the Stage 2 (matching) matrices, and identify alternative strategies </a:t>
            </a:r>
            <a:r>
              <a:rPr lang="en-IN" sz="2800" b="1" i="1" dirty="0" smtClean="0"/>
              <a:t>that the </a:t>
            </a:r>
            <a:r>
              <a:rPr lang="en-IN" sz="2800" b="1" i="1" dirty="0"/>
              <a:t>organization should consider implementing. </a:t>
            </a:r>
            <a:endParaRPr lang="en-IN" sz="2800" dirty="0"/>
          </a:p>
        </p:txBody>
      </p:sp>
    </p:spTree>
    <p:extLst>
      <p:ext uri="{BB962C8B-B14F-4D97-AF65-F5344CB8AC3E}">
        <p14:creationId xmlns:p14="http://schemas.microsoft.com/office/powerpoint/2010/main" val="370576012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rmAutofit/>
          </a:bodyPr>
          <a:lstStyle/>
          <a:p>
            <a:pPr marL="457200" indent="-457200" algn="just">
              <a:lnSpc>
                <a:spcPct val="150000"/>
              </a:lnSpc>
              <a:buAutoNum type="arabicPlain" startAt="4"/>
            </a:pPr>
            <a:r>
              <a:rPr lang="en-IN" b="1" i="1" dirty="0" smtClean="0"/>
              <a:t>Determine </a:t>
            </a:r>
            <a:r>
              <a:rPr lang="en-IN" b="1" i="1" dirty="0"/>
              <a:t>the Attractiveness Scores (AS) </a:t>
            </a:r>
            <a:r>
              <a:rPr lang="en-IN" dirty="0"/>
              <a:t>defined as numerical values that </a:t>
            </a:r>
            <a:r>
              <a:rPr lang="en-IN" dirty="0" smtClean="0"/>
              <a:t>indicate the </a:t>
            </a:r>
            <a:r>
              <a:rPr lang="en-IN" dirty="0"/>
              <a:t>relative attractiveness of each strategy in a given set of </a:t>
            </a:r>
            <a:r>
              <a:rPr lang="en-IN" dirty="0" smtClean="0"/>
              <a:t>alternatives. </a:t>
            </a:r>
            <a:r>
              <a:rPr lang="en-IN" i="1" dirty="0" smtClean="0"/>
              <a:t>Attractiveness </a:t>
            </a:r>
            <a:r>
              <a:rPr lang="en-IN" i="1" dirty="0"/>
              <a:t>Scores (AS) </a:t>
            </a:r>
            <a:r>
              <a:rPr lang="en-IN" dirty="0"/>
              <a:t>are determined by examining each key external or </a:t>
            </a:r>
            <a:r>
              <a:rPr lang="en-IN" dirty="0" smtClean="0"/>
              <a:t>internal factor</a:t>
            </a:r>
            <a:r>
              <a:rPr lang="en-IN" dirty="0"/>
              <a:t>, one at a time, and asking the question </a:t>
            </a:r>
            <a:r>
              <a:rPr lang="en-IN" b="1" dirty="0">
                <a:solidFill>
                  <a:srgbClr val="3605EB"/>
                </a:solidFill>
              </a:rPr>
              <a:t>“Does this factor affect the </a:t>
            </a:r>
            <a:r>
              <a:rPr lang="en-IN" b="1" dirty="0" smtClean="0">
                <a:solidFill>
                  <a:srgbClr val="3605EB"/>
                </a:solidFill>
              </a:rPr>
              <a:t>choice of </a:t>
            </a:r>
            <a:r>
              <a:rPr lang="en-IN" b="1" dirty="0">
                <a:solidFill>
                  <a:srgbClr val="3605EB"/>
                </a:solidFill>
              </a:rPr>
              <a:t>strategies being made?” </a:t>
            </a:r>
            <a:endParaRPr lang="en-IN" b="1" dirty="0" smtClean="0">
              <a:solidFill>
                <a:srgbClr val="3605EB"/>
              </a:solidFill>
            </a:endParaRPr>
          </a:p>
          <a:p>
            <a:pPr marL="708025" indent="-342900" algn="just">
              <a:lnSpc>
                <a:spcPct val="150000"/>
              </a:lnSpc>
            </a:pPr>
            <a:r>
              <a:rPr lang="en-IN" dirty="0" smtClean="0"/>
              <a:t>If </a:t>
            </a:r>
            <a:r>
              <a:rPr lang="en-IN" dirty="0"/>
              <a:t>the answer to this question is </a:t>
            </a:r>
            <a:r>
              <a:rPr lang="en-IN" dirty="0" smtClean="0"/>
              <a:t>“YES”, </a:t>
            </a:r>
            <a:r>
              <a:rPr lang="en-IN" dirty="0"/>
              <a:t>then the </a:t>
            </a:r>
            <a:r>
              <a:rPr lang="en-IN" dirty="0" smtClean="0"/>
              <a:t>strategies should </a:t>
            </a:r>
            <a:r>
              <a:rPr lang="en-IN" dirty="0"/>
              <a:t>be compared relative to that key factor. </a:t>
            </a:r>
            <a:endParaRPr lang="en-IN" dirty="0" smtClean="0"/>
          </a:p>
          <a:p>
            <a:pPr marL="708025" indent="-342900" algn="just">
              <a:lnSpc>
                <a:spcPct val="150000"/>
              </a:lnSpc>
            </a:pPr>
            <a:r>
              <a:rPr lang="en-IN" dirty="0" smtClean="0"/>
              <a:t>Specifically</a:t>
            </a:r>
            <a:r>
              <a:rPr lang="en-IN" dirty="0"/>
              <a:t>, Attractiveness </a:t>
            </a:r>
            <a:r>
              <a:rPr lang="en-IN" dirty="0" smtClean="0"/>
              <a:t>Scores should </a:t>
            </a:r>
            <a:r>
              <a:rPr lang="en-IN" dirty="0"/>
              <a:t>be assigned to each strategy to indicate the </a:t>
            </a:r>
            <a:r>
              <a:rPr lang="en-IN" b="1" dirty="0">
                <a:solidFill>
                  <a:srgbClr val="FF0000"/>
                </a:solidFill>
              </a:rPr>
              <a:t>relative attractiveness of </a:t>
            </a:r>
            <a:r>
              <a:rPr lang="en-IN" b="1" dirty="0" smtClean="0">
                <a:solidFill>
                  <a:srgbClr val="FF0000"/>
                </a:solidFill>
              </a:rPr>
              <a:t>one strategy </a:t>
            </a:r>
            <a:r>
              <a:rPr lang="en-IN" b="1" dirty="0">
                <a:solidFill>
                  <a:srgbClr val="FF0000"/>
                </a:solidFill>
              </a:rPr>
              <a:t>over others</a:t>
            </a:r>
            <a:r>
              <a:rPr lang="en-IN" dirty="0"/>
              <a:t>, considering the particular factor.</a:t>
            </a:r>
            <a:endParaRPr lang="en-IN"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38669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rmAutofit/>
          </a:bodyPr>
          <a:lstStyle/>
          <a:p>
            <a:pPr algn="just"/>
            <a:r>
              <a:rPr lang="en-IN" sz="2400" dirty="0"/>
              <a:t>The range for </a:t>
            </a:r>
            <a:r>
              <a:rPr lang="en-IN" sz="2400" dirty="0" smtClean="0"/>
              <a:t>Attractiveness Scores </a:t>
            </a:r>
            <a:r>
              <a:rPr lang="en-IN" sz="2400" dirty="0"/>
              <a:t>is 1 = not attractive, 2 = somewhat attractive, 3 = reasonably attractive, </a:t>
            </a:r>
            <a:r>
              <a:rPr lang="en-IN" sz="2400" dirty="0" smtClean="0"/>
              <a:t>and </a:t>
            </a:r>
            <a:r>
              <a:rPr lang="en-IN" sz="2400" dirty="0"/>
              <a:t>4 = highly attractive. By attractive, we mean the extent that one strategy, </a:t>
            </a:r>
            <a:r>
              <a:rPr lang="en-IN" sz="2400" dirty="0" smtClean="0"/>
              <a:t>compared to </a:t>
            </a:r>
            <a:r>
              <a:rPr lang="en-IN" sz="2400" dirty="0"/>
              <a:t>others, enables the firm to either capitalize on the strength, improve on </a:t>
            </a:r>
            <a:r>
              <a:rPr lang="en-IN" sz="2400" dirty="0" smtClean="0"/>
              <a:t>the weakness</a:t>
            </a:r>
            <a:r>
              <a:rPr lang="en-IN" sz="2400" dirty="0"/>
              <a:t>, exploit the opportunity, or avoid the threat. </a:t>
            </a:r>
            <a:endParaRPr lang="en-IN" sz="2400" dirty="0" smtClean="0"/>
          </a:p>
          <a:p>
            <a:pPr algn="just"/>
            <a:r>
              <a:rPr lang="en-IN" sz="2400" dirty="0" smtClean="0"/>
              <a:t>Work </a:t>
            </a:r>
            <a:r>
              <a:rPr lang="en-IN" sz="2400" b="1" dirty="0">
                <a:solidFill>
                  <a:srgbClr val="3605EB"/>
                </a:solidFill>
              </a:rPr>
              <a:t>row by row </a:t>
            </a:r>
            <a:r>
              <a:rPr lang="en-IN" sz="2400" dirty="0"/>
              <a:t>in </a:t>
            </a:r>
            <a:r>
              <a:rPr lang="en-IN" sz="2400" dirty="0" smtClean="0"/>
              <a:t>developing a </a:t>
            </a:r>
            <a:r>
              <a:rPr lang="en-IN" sz="2400" dirty="0"/>
              <a:t>QSPM. If the answer to the previous question is </a:t>
            </a:r>
            <a:r>
              <a:rPr lang="en-IN" sz="2400" b="1" i="1" dirty="0" smtClean="0">
                <a:solidFill>
                  <a:srgbClr val="FF0000"/>
                </a:solidFill>
              </a:rPr>
              <a:t>“NO”, </a:t>
            </a:r>
            <a:r>
              <a:rPr lang="en-IN" sz="2400" dirty="0"/>
              <a:t>indicating that </a:t>
            </a:r>
            <a:r>
              <a:rPr lang="en-IN" sz="2400" dirty="0" smtClean="0"/>
              <a:t>the respective </a:t>
            </a:r>
            <a:r>
              <a:rPr lang="en-IN" sz="2400" dirty="0"/>
              <a:t>key factor has no effect upon the specific choice being made, then </a:t>
            </a:r>
            <a:r>
              <a:rPr lang="en-IN" sz="2400" dirty="0" smtClean="0"/>
              <a:t>do not </a:t>
            </a:r>
            <a:r>
              <a:rPr lang="en-IN" sz="2400" dirty="0"/>
              <a:t>assign Attractiveness Scores to the strategies in that set. Use a dash to </a:t>
            </a:r>
            <a:r>
              <a:rPr lang="en-IN" sz="2400" dirty="0" smtClean="0"/>
              <a:t>indicate that </a:t>
            </a:r>
            <a:r>
              <a:rPr lang="en-IN" sz="2400" dirty="0"/>
              <a:t>the key factor does not affect the choice being made. </a:t>
            </a:r>
            <a:endParaRPr lang="en-IN" sz="2400" dirty="0" smtClean="0"/>
          </a:p>
          <a:p>
            <a:pPr algn="just"/>
            <a:r>
              <a:rPr lang="en-IN" sz="3200" b="1" i="1" dirty="0" smtClean="0"/>
              <a:t>Note</a:t>
            </a:r>
            <a:r>
              <a:rPr lang="en-IN" sz="3200" b="1" i="1" dirty="0"/>
              <a:t>: </a:t>
            </a:r>
            <a:r>
              <a:rPr lang="en-IN" sz="2400" dirty="0"/>
              <a:t>If you assign </a:t>
            </a:r>
            <a:r>
              <a:rPr lang="en-IN" sz="2400" dirty="0" smtClean="0"/>
              <a:t>an AS </a:t>
            </a:r>
            <a:r>
              <a:rPr lang="en-IN" sz="2400" dirty="0"/>
              <a:t>score to one strategy, then assign AS score(s) to the other. In other words, </a:t>
            </a:r>
            <a:r>
              <a:rPr lang="en-IN" sz="2400" dirty="0" smtClean="0"/>
              <a:t>if one </a:t>
            </a:r>
            <a:r>
              <a:rPr lang="en-IN" sz="2400" dirty="0"/>
              <a:t>strategy receives a </a:t>
            </a:r>
            <a:r>
              <a:rPr lang="en-IN" sz="2400" b="1" i="1" dirty="0">
                <a:solidFill>
                  <a:srgbClr val="FF0000"/>
                </a:solidFill>
              </a:rPr>
              <a:t>dash</a:t>
            </a:r>
            <a:r>
              <a:rPr lang="en-IN" sz="2400" dirty="0"/>
              <a:t>, then all others must receive a dash in a given row.</a:t>
            </a:r>
            <a:endParaRPr lang="en-IN"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3713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rmAutofit fontScale="85000" lnSpcReduction="10000"/>
          </a:bodyPr>
          <a:lstStyle/>
          <a:p>
            <a:pPr marL="354013" indent="-354013" algn="just">
              <a:lnSpc>
                <a:spcPct val="150000"/>
              </a:lnSpc>
              <a:buNone/>
            </a:pPr>
            <a:r>
              <a:rPr lang="en-IN" sz="2800" b="1" dirty="0" smtClean="0"/>
              <a:t> 5  </a:t>
            </a:r>
            <a:r>
              <a:rPr lang="en-IN" sz="2800" b="1" i="1" dirty="0"/>
              <a:t>Compute the Total Attractiveness Scores. </a:t>
            </a:r>
            <a:r>
              <a:rPr lang="en-IN" sz="2800" i="1" dirty="0"/>
              <a:t>Total Attractiveness Scores (TAS) </a:t>
            </a:r>
            <a:r>
              <a:rPr lang="en-IN" sz="2800" dirty="0" smtClean="0"/>
              <a:t>are defined </a:t>
            </a:r>
            <a:r>
              <a:rPr lang="en-IN" sz="2800" dirty="0"/>
              <a:t>as the product of multiplying the weights (Step 2) by the </a:t>
            </a:r>
            <a:r>
              <a:rPr lang="en-IN" sz="2800" dirty="0" smtClean="0"/>
              <a:t>Attractiveness Scores </a:t>
            </a:r>
            <a:r>
              <a:rPr lang="en-IN" sz="2800" dirty="0"/>
              <a:t>(Step 4) in each row. </a:t>
            </a:r>
            <a:endParaRPr lang="en-IN" sz="2800" dirty="0" smtClean="0"/>
          </a:p>
          <a:p>
            <a:pPr algn="just">
              <a:lnSpc>
                <a:spcPct val="150000"/>
              </a:lnSpc>
            </a:pPr>
            <a:r>
              <a:rPr lang="en-IN" sz="2800" dirty="0" smtClean="0"/>
              <a:t>The </a:t>
            </a:r>
            <a:r>
              <a:rPr lang="en-IN" sz="2800" dirty="0"/>
              <a:t>Total Attractiveness Scores indicate the </a:t>
            </a:r>
            <a:r>
              <a:rPr lang="en-IN" sz="2800" dirty="0" smtClean="0"/>
              <a:t>relative attractiveness </a:t>
            </a:r>
            <a:r>
              <a:rPr lang="en-IN" sz="2800" dirty="0"/>
              <a:t>of each alternative strategy, considering only the impact of </a:t>
            </a:r>
            <a:r>
              <a:rPr lang="en-IN" sz="2800" dirty="0" smtClean="0"/>
              <a:t>the adjacent </a:t>
            </a:r>
            <a:r>
              <a:rPr lang="en-IN" sz="2800" dirty="0"/>
              <a:t>external or internal critical success factor. </a:t>
            </a:r>
            <a:endParaRPr lang="en-IN" sz="2800" dirty="0" smtClean="0"/>
          </a:p>
          <a:p>
            <a:pPr algn="just">
              <a:lnSpc>
                <a:spcPct val="150000"/>
              </a:lnSpc>
            </a:pPr>
            <a:r>
              <a:rPr lang="en-IN" sz="2800" dirty="0" smtClean="0"/>
              <a:t>The </a:t>
            </a:r>
            <a:r>
              <a:rPr lang="en-IN" sz="2800" dirty="0"/>
              <a:t>higher the </a:t>
            </a:r>
            <a:r>
              <a:rPr lang="en-IN" sz="2800" dirty="0" smtClean="0"/>
              <a:t>Total Attractiveness </a:t>
            </a:r>
            <a:r>
              <a:rPr lang="en-IN" sz="2800" dirty="0"/>
              <a:t>Score, the more attractive the strategic alternative (</a:t>
            </a:r>
            <a:r>
              <a:rPr lang="en-IN" sz="2800" dirty="0" smtClean="0"/>
              <a:t>considering only </a:t>
            </a:r>
            <a:r>
              <a:rPr lang="en-IN" sz="2800" dirty="0"/>
              <a:t>the adjacent critical success factor).</a:t>
            </a:r>
            <a:endParaRPr lang="en-IN"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9372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fontScale="85000" lnSpcReduction="10000"/>
          </a:bodyPr>
          <a:lstStyle/>
          <a:p>
            <a:pPr algn="just">
              <a:lnSpc>
                <a:spcPct val="150000"/>
              </a:lnSpc>
            </a:pPr>
            <a:r>
              <a:rPr lang="en-IN" sz="3200" dirty="0"/>
              <a:t>The BCG Matrix allows </a:t>
            </a:r>
            <a:r>
              <a:rPr lang="en-IN" sz="3200" dirty="0" smtClean="0"/>
              <a:t>a multidivisional </a:t>
            </a:r>
            <a:r>
              <a:rPr lang="en-IN" sz="3200" dirty="0"/>
              <a:t>organization to manage its </a:t>
            </a:r>
            <a:r>
              <a:rPr lang="en-IN" sz="3200" b="1" dirty="0">
                <a:solidFill>
                  <a:srgbClr val="3605EB"/>
                </a:solidFill>
              </a:rPr>
              <a:t>portfolio</a:t>
            </a:r>
            <a:r>
              <a:rPr lang="en-IN" sz="3200" dirty="0"/>
              <a:t> of businesses by examining </a:t>
            </a:r>
            <a:r>
              <a:rPr lang="en-IN" sz="3200" dirty="0" smtClean="0"/>
              <a:t>the relative </a:t>
            </a:r>
            <a:r>
              <a:rPr lang="en-IN" sz="3200" dirty="0"/>
              <a:t>market share position and the industry growth rate of each division relative </a:t>
            </a:r>
            <a:r>
              <a:rPr lang="en-IN" sz="3200" dirty="0" smtClean="0"/>
              <a:t>to all </a:t>
            </a:r>
            <a:r>
              <a:rPr lang="en-IN" sz="3200" dirty="0"/>
              <a:t>other divisions in the organization. </a:t>
            </a:r>
            <a:endParaRPr lang="en-IN" sz="3200" dirty="0" smtClean="0"/>
          </a:p>
          <a:p>
            <a:pPr algn="just">
              <a:lnSpc>
                <a:spcPct val="150000"/>
              </a:lnSpc>
            </a:pPr>
            <a:r>
              <a:rPr lang="en-IN" sz="3200" b="1" i="1" dirty="0" smtClean="0">
                <a:solidFill>
                  <a:srgbClr val="FF0000"/>
                </a:solidFill>
              </a:rPr>
              <a:t>Relative </a:t>
            </a:r>
            <a:r>
              <a:rPr lang="en-IN" sz="3200" b="1" i="1" dirty="0">
                <a:solidFill>
                  <a:srgbClr val="FF0000"/>
                </a:solidFill>
              </a:rPr>
              <a:t>market share position </a:t>
            </a:r>
            <a:r>
              <a:rPr lang="en-IN" sz="3200" dirty="0"/>
              <a:t>is defined as </a:t>
            </a:r>
            <a:r>
              <a:rPr lang="en-IN" sz="3200" dirty="0" smtClean="0"/>
              <a:t>the ratio </a:t>
            </a:r>
            <a:r>
              <a:rPr lang="en-IN" sz="3200" dirty="0"/>
              <a:t>of a division’s own market share (or revenues) in a particular industry to the </a:t>
            </a:r>
            <a:r>
              <a:rPr lang="en-IN" sz="3200" dirty="0" smtClean="0"/>
              <a:t>market share </a:t>
            </a:r>
            <a:r>
              <a:rPr lang="en-IN" sz="3200" dirty="0"/>
              <a:t>(or revenues) held by the largest rival firm in that industry</a:t>
            </a:r>
            <a:endParaRPr lang="en-IN" sz="4800" dirty="0"/>
          </a:p>
        </p:txBody>
      </p:sp>
    </p:spTree>
    <p:extLst>
      <p:ext uri="{BB962C8B-B14F-4D97-AF65-F5344CB8AC3E}">
        <p14:creationId xmlns:p14="http://schemas.microsoft.com/office/powerpoint/2010/main" val="26625924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r>
              <a:rPr lang="en-IN" sz="3600" b="1" dirty="0" smtClean="0"/>
              <a:t>Cont’d….</a:t>
            </a:r>
            <a:endParaRPr lang="en-IN" sz="3600" b="1" dirty="0"/>
          </a:p>
        </p:txBody>
      </p:sp>
      <p:sp>
        <p:nvSpPr>
          <p:cNvPr id="3" name="Content Placeholder 2"/>
          <p:cNvSpPr>
            <a:spLocks noGrp="1"/>
          </p:cNvSpPr>
          <p:nvPr>
            <p:ph idx="1"/>
          </p:nvPr>
        </p:nvSpPr>
        <p:spPr>
          <a:xfrm>
            <a:off x="265471" y="929640"/>
            <a:ext cx="8539316" cy="5662889"/>
          </a:xfrm>
        </p:spPr>
        <p:txBody>
          <a:bodyPr>
            <a:normAutofit fontScale="85000" lnSpcReduction="10000"/>
          </a:bodyPr>
          <a:lstStyle/>
          <a:p>
            <a:pPr marL="176213" indent="-176213" algn="just">
              <a:lnSpc>
                <a:spcPct val="150000"/>
              </a:lnSpc>
              <a:buNone/>
            </a:pPr>
            <a:r>
              <a:rPr lang="en-IN" sz="2800" b="1" dirty="0" smtClean="0"/>
              <a:t>6 </a:t>
            </a:r>
            <a:r>
              <a:rPr lang="en-IN" sz="2800" b="1" i="1" dirty="0"/>
              <a:t>Compute the Sum Total Attractiveness Score. </a:t>
            </a:r>
            <a:r>
              <a:rPr lang="en-IN" sz="2800" dirty="0"/>
              <a:t>Add Total Attractiveness Scores </a:t>
            </a:r>
            <a:r>
              <a:rPr lang="en-IN" sz="2800" dirty="0" smtClean="0"/>
              <a:t>in each </a:t>
            </a:r>
            <a:r>
              <a:rPr lang="en-IN" sz="2800" dirty="0"/>
              <a:t>strategy column of the QSPM. </a:t>
            </a:r>
            <a:endParaRPr lang="en-IN" sz="2800" dirty="0" smtClean="0"/>
          </a:p>
          <a:p>
            <a:pPr algn="just">
              <a:lnSpc>
                <a:spcPct val="150000"/>
              </a:lnSpc>
            </a:pPr>
            <a:r>
              <a:rPr lang="en-IN" sz="2800" dirty="0" smtClean="0"/>
              <a:t>The </a:t>
            </a:r>
            <a:r>
              <a:rPr lang="en-IN" sz="2800" i="1" dirty="0"/>
              <a:t>Sum Total Attractiveness Scores (</a:t>
            </a:r>
            <a:r>
              <a:rPr lang="en-IN" sz="2800" i="1" dirty="0" smtClean="0"/>
              <a:t>STAS) </a:t>
            </a:r>
            <a:r>
              <a:rPr lang="en-IN" sz="2800" dirty="0" smtClean="0"/>
              <a:t>reveal </a:t>
            </a:r>
            <a:r>
              <a:rPr lang="en-IN" sz="2800" dirty="0"/>
              <a:t>which strategy is most attractive in each set of alternatives. Higher </a:t>
            </a:r>
            <a:r>
              <a:rPr lang="en-IN" sz="2800" dirty="0" smtClean="0"/>
              <a:t>scores indicate </a:t>
            </a:r>
            <a:r>
              <a:rPr lang="en-IN" sz="2800" dirty="0"/>
              <a:t>more attractive strategies, considering all the relevant external and </a:t>
            </a:r>
            <a:r>
              <a:rPr lang="en-IN" sz="2800" dirty="0" smtClean="0"/>
              <a:t>internal factors </a:t>
            </a:r>
            <a:r>
              <a:rPr lang="en-IN" sz="2800" dirty="0"/>
              <a:t>that could affect the strategic decisions. </a:t>
            </a:r>
          </a:p>
          <a:p>
            <a:pPr algn="just">
              <a:lnSpc>
                <a:spcPct val="150000"/>
              </a:lnSpc>
            </a:pPr>
            <a:r>
              <a:rPr lang="en-IN" sz="2800" dirty="0" smtClean="0"/>
              <a:t>The </a:t>
            </a:r>
            <a:r>
              <a:rPr lang="en-IN" sz="2800" dirty="0"/>
              <a:t>magnitude of the </a:t>
            </a:r>
            <a:r>
              <a:rPr lang="en-IN" sz="2800" dirty="0" smtClean="0"/>
              <a:t>difference between </a:t>
            </a:r>
            <a:r>
              <a:rPr lang="en-IN" sz="2800" dirty="0"/>
              <a:t>the Sum Total Attractiveness Scores in a given set of strategic </a:t>
            </a:r>
            <a:r>
              <a:rPr lang="en-IN" sz="2800" dirty="0" smtClean="0"/>
              <a:t>alternatives indicates </a:t>
            </a:r>
            <a:r>
              <a:rPr lang="en-IN" sz="2800" b="1" i="1" dirty="0"/>
              <a:t>the relative desirability of one strategy over another</a:t>
            </a:r>
            <a:r>
              <a:rPr lang="en-IN" sz="2800" dirty="0"/>
              <a:t>.</a:t>
            </a:r>
            <a:endParaRPr lang="en-IN"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6530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726253"/>
          </a:xfrm>
          <a:solidFill>
            <a:srgbClr val="FFFF00"/>
          </a:solidFill>
        </p:spPr>
        <p:txBody>
          <a:bodyPr>
            <a:normAutofit/>
          </a:bodyPr>
          <a:lstStyle/>
          <a:p>
            <a:r>
              <a:rPr lang="en-IN" sz="2800" b="1" dirty="0" smtClean="0"/>
              <a:t>Format of  Quantitative Strategic Planning Matrix (QSPM)</a:t>
            </a:r>
            <a:endParaRPr lang="en-IN" sz="2800" b="1" dirty="0"/>
          </a:p>
        </p:txBody>
      </p:sp>
      <p:pic>
        <p:nvPicPr>
          <p:cNvPr id="4" name="Content Placeholder 3"/>
          <p:cNvPicPr>
            <a:picLocks noGrp="1" noChangeAspect="1"/>
          </p:cNvPicPr>
          <p:nvPr>
            <p:ph idx="1"/>
          </p:nvPr>
        </p:nvPicPr>
        <p:blipFill rotWithShape="1">
          <a:blip r:embed="rId2"/>
          <a:srcRect l="8492" t="24026" r="7448" b="10899"/>
          <a:stretch/>
        </p:blipFill>
        <p:spPr>
          <a:xfrm>
            <a:off x="265471" y="1005840"/>
            <a:ext cx="8649929" cy="5379720"/>
          </a:xfrm>
          <a:prstGeom prst="rect">
            <a:avLst/>
          </a:prstGeom>
        </p:spPr>
      </p:pic>
    </p:spTree>
    <p:extLst>
      <p:ext uri="{BB962C8B-B14F-4D97-AF65-F5344CB8AC3E}">
        <p14:creationId xmlns:p14="http://schemas.microsoft.com/office/powerpoint/2010/main" val="27378354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37222"/>
            <a:ext cx="8539316" cy="892418"/>
          </a:xfrm>
          <a:solidFill>
            <a:srgbClr val="FFFF00"/>
          </a:solidFill>
        </p:spPr>
        <p:txBody>
          <a:bodyPr>
            <a:normAutofit/>
          </a:bodyPr>
          <a:lstStyle/>
          <a:p>
            <a:pPr algn="ctr"/>
            <a:r>
              <a:rPr lang="en-IN" sz="3600" b="1" dirty="0" smtClean="0"/>
              <a:t>Example QSPM</a:t>
            </a:r>
            <a:endParaRPr lang="en-IN" sz="3600" b="1" dirty="0"/>
          </a:p>
        </p:txBody>
      </p:sp>
      <p:sp>
        <p:nvSpPr>
          <p:cNvPr id="3" name="Content Placeholder 2"/>
          <p:cNvSpPr>
            <a:spLocks noGrp="1"/>
          </p:cNvSpPr>
          <p:nvPr>
            <p:ph idx="1"/>
          </p:nvPr>
        </p:nvSpPr>
        <p:spPr>
          <a:xfrm>
            <a:off x="265471" y="929640"/>
            <a:ext cx="8539316" cy="5662889"/>
          </a:xfrm>
        </p:spPr>
        <p:txBody>
          <a:bodyPr>
            <a:normAutofit/>
          </a:bodyPr>
          <a:lstStyle/>
          <a:p>
            <a:pPr algn="just"/>
            <a:r>
              <a:rPr lang="en-IN" sz="2800" dirty="0" smtClean="0"/>
              <a:t>Two  </a:t>
            </a:r>
            <a:r>
              <a:rPr lang="en-IN" sz="2800" dirty="0"/>
              <a:t>alternative strategies</a:t>
            </a:r>
            <a:r>
              <a:rPr lang="en-IN" sz="2800" dirty="0" smtClean="0"/>
              <a:t>—</a:t>
            </a:r>
          </a:p>
          <a:p>
            <a:pPr marL="457200" indent="-457200" algn="just">
              <a:buFont typeface="+mj-lt"/>
              <a:buAutoNum type="arabicParenR"/>
            </a:pPr>
            <a:r>
              <a:rPr lang="en-IN" sz="2800" dirty="0" smtClean="0"/>
              <a:t>(</a:t>
            </a:r>
            <a:r>
              <a:rPr lang="en-IN" sz="2800" dirty="0"/>
              <a:t>1) buy new land and build new larger store and</a:t>
            </a:r>
          </a:p>
          <a:p>
            <a:pPr marL="457200" indent="-457200" algn="just">
              <a:buFont typeface="+mj-lt"/>
              <a:buAutoNum type="arabicParenR"/>
            </a:pPr>
            <a:r>
              <a:rPr lang="en-IN" sz="2800" dirty="0"/>
              <a:t>(2) fully renovate existing store—are being considered by a computer retail store. </a:t>
            </a:r>
            <a:endParaRPr lang="en-IN" sz="2800" dirty="0" smtClean="0"/>
          </a:p>
          <a:p>
            <a:pPr algn="just"/>
            <a:r>
              <a:rPr lang="en-IN" sz="2800" dirty="0" smtClean="0"/>
              <a:t>Note </a:t>
            </a:r>
            <a:r>
              <a:rPr lang="en-IN" sz="2800" dirty="0"/>
              <a:t>by </a:t>
            </a:r>
            <a:r>
              <a:rPr lang="en-IN" sz="2800" dirty="0" smtClean="0"/>
              <a:t>sum total </a:t>
            </a:r>
            <a:r>
              <a:rPr lang="en-IN" sz="2800" dirty="0"/>
              <a:t>attractiveness scores of 4.63 versus 3.27 that the analysis indicates the business should </a:t>
            </a:r>
            <a:r>
              <a:rPr lang="en-IN" sz="2800" dirty="0" smtClean="0"/>
              <a:t>buy new </a:t>
            </a:r>
            <a:r>
              <a:rPr lang="en-IN" sz="2800" dirty="0"/>
              <a:t>land and build a new larger store. Note the use of dashes to indicate which factors do </a:t>
            </a:r>
            <a:r>
              <a:rPr lang="en-IN" sz="2800" dirty="0" smtClean="0"/>
              <a:t>not affect </a:t>
            </a:r>
            <a:r>
              <a:rPr lang="en-IN" sz="2800" dirty="0"/>
              <a:t>the strategy choice being considered. </a:t>
            </a:r>
          </a:p>
          <a:p>
            <a:pPr algn="just"/>
            <a:r>
              <a:rPr lang="en-IN" sz="2800" dirty="0" smtClean="0"/>
              <a:t>If </a:t>
            </a:r>
            <a:r>
              <a:rPr lang="en-IN" sz="2800" dirty="0"/>
              <a:t>a particular factor affects one strategy but not </a:t>
            </a:r>
            <a:r>
              <a:rPr lang="en-IN" sz="2800" dirty="0" smtClean="0"/>
              <a:t>the other</a:t>
            </a:r>
            <a:r>
              <a:rPr lang="en-IN" sz="2800" dirty="0"/>
              <a:t>, it affects the choice being made, </a:t>
            </a:r>
            <a:r>
              <a:rPr lang="en-IN" sz="2800" b="1" i="1" dirty="0"/>
              <a:t>so attractiveness scores should be recorded for </a:t>
            </a:r>
            <a:r>
              <a:rPr lang="en-IN" sz="2800" b="1" i="1" dirty="0" smtClean="0"/>
              <a:t>both strategies</a:t>
            </a:r>
            <a:r>
              <a:rPr lang="en-IN" sz="2800" dirty="0"/>
              <a:t>. Never rate one strategy and not the </a:t>
            </a:r>
            <a:r>
              <a:rPr lang="en-IN" sz="2800" dirty="0" smtClean="0"/>
              <a:t>other.</a:t>
            </a:r>
            <a:endParaRPr lang="en-IN"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5327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6740" t="17730" r="6903" b="14073"/>
          <a:stretch/>
        </p:blipFill>
        <p:spPr>
          <a:xfrm>
            <a:off x="265470" y="1504334"/>
            <a:ext cx="8642555" cy="4807975"/>
          </a:xfrm>
          <a:prstGeom prst="rect">
            <a:avLst/>
          </a:prstGeom>
        </p:spPr>
      </p:pic>
    </p:spTree>
    <p:extLst>
      <p:ext uri="{BB962C8B-B14F-4D97-AF65-F5344CB8AC3E}">
        <p14:creationId xmlns:p14="http://schemas.microsoft.com/office/powerpoint/2010/main" val="36162168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l="9420" t="20463" r="5906" b="6956"/>
          <a:stretch/>
        </p:blipFill>
        <p:spPr>
          <a:xfrm>
            <a:off x="206477" y="914400"/>
            <a:ext cx="8686800" cy="5442155"/>
          </a:xfrm>
          <a:prstGeom prst="rect">
            <a:avLst/>
          </a:prstGeom>
        </p:spPr>
      </p:pic>
    </p:spTree>
    <p:extLst>
      <p:ext uri="{BB962C8B-B14F-4D97-AF65-F5344CB8AC3E}">
        <p14:creationId xmlns:p14="http://schemas.microsoft.com/office/powerpoint/2010/main" val="3594798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8967" t="17641" r="7493" b="39818"/>
          <a:stretch/>
        </p:blipFill>
        <p:spPr>
          <a:xfrm>
            <a:off x="280219" y="1165123"/>
            <a:ext cx="8465574" cy="4350773"/>
          </a:xfrm>
          <a:prstGeom prst="rect">
            <a:avLst/>
          </a:prstGeom>
        </p:spPr>
      </p:pic>
    </p:spTree>
    <p:extLst>
      <p:ext uri="{BB962C8B-B14F-4D97-AF65-F5344CB8AC3E}">
        <p14:creationId xmlns:p14="http://schemas.microsoft.com/office/powerpoint/2010/main" val="42250635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2168"/>
            <a:ext cx="8058150" cy="5424795"/>
          </a:xfrm>
        </p:spPr>
        <p:txBody>
          <a:bodyPr>
            <a:normAutofit fontScale="85000" lnSpcReduction="10000"/>
          </a:bodyPr>
          <a:lstStyle/>
          <a:p>
            <a:pPr marL="0" indent="0" algn="just">
              <a:lnSpc>
                <a:spcPct val="150000"/>
              </a:lnSpc>
              <a:buNone/>
            </a:pPr>
            <a:r>
              <a:rPr lang="en-US" sz="2800" b="1" dirty="0">
                <a:latin typeface="Times New Roman" panose="02020603050405020304" pitchFamily="18" charset="0"/>
                <a:cs typeface="Times New Roman" panose="02020603050405020304" pitchFamily="18" charset="0"/>
              </a:rPr>
              <a:t>Limitations</a:t>
            </a:r>
            <a:endParaRPr lang="en-IN" sz="28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Requires intuitive judgments and educated assumptions</a:t>
            </a:r>
            <a:endParaRPr lang="en-IN" sz="28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Only as good as the prerequisite inputs</a:t>
            </a:r>
            <a:endParaRPr lang="en-IN" sz="28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Only strategies within a given set are evaluated relative to each other</a:t>
            </a:r>
            <a:endParaRPr lang="en-IN" sz="2800" dirty="0">
              <a:latin typeface="Times New Roman" panose="02020603050405020304" pitchFamily="18" charset="0"/>
              <a:cs typeface="Times New Roman" panose="02020603050405020304" pitchFamily="18" charset="0"/>
            </a:endParaRPr>
          </a:p>
          <a:p>
            <a:pPr marL="0" indent="0" algn="just">
              <a:lnSpc>
                <a:spcPct val="150000"/>
              </a:lnSpc>
              <a:buNone/>
            </a:pPr>
            <a:r>
              <a:rPr lang="en-US" sz="2800" b="1" dirty="0">
                <a:latin typeface="Times New Roman" panose="02020603050405020304" pitchFamily="18" charset="0"/>
                <a:cs typeface="Times New Roman" panose="02020603050405020304" pitchFamily="18" charset="0"/>
              </a:rPr>
              <a:t>Advantages</a:t>
            </a:r>
            <a:endParaRPr lang="en-IN" sz="28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Sets of strategies considered simultaneously or sequentially</a:t>
            </a:r>
            <a:endParaRPr lang="en-IN" sz="28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Integration of pertinent external and internal factors in the decision making process</a:t>
            </a:r>
            <a:endParaRPr lang="en-IN" sz="2800" dirty="0">
              <a:latin typeface="Times New Roman" panose="02020603050405020304" pitchFamily="18" charset="0"/>
              <a:cs typeface="Times New Roman" panose="02020603050405020304" pitchFamily="18" charset="0"/>
            </a:endParaRPr>
          </a:p>
          <a:p>
            <a:pPr marL="0" indent="0" algn="just">
              <a:lnSpc>
                <a:spcPct val="150000"/>
              </a:lnSpc>
              <a:buNone/>
            </a:pP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1829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10" y="232391"/>
            <a:ext cx="8146640" cy="1139209"/>
          </a:xfrm>
        </p:spPr>
        <p:txBody>
          <a:bodyPr>
            <a:normAutofit/>
          </a:bodyPr>
          <a:lstStyle/>
          <a:p>
            <a:r>
              <a:rPr lang="en-IN" sz="4800" b="1" dirty="0" smtClean="0">
                <a:solidFill>
                  <a:srgbClr val="FF0000"/>
                </a:solidFill>
              </a:rPr>
              <a:t>Reading Assignment</a:t>
            </a:r>
            <a:endParaRPr lang="en-IN" sz="4800" b="1" dirty="0">
              <a:solidFill>
                <a:srgbClr val="FF0000"/>
              </a:solidFill>
            </a:endParaRPr>
          </a:p>
        </p:txBody>
      </p:sp>
      <p:sp>
        <p:nvSpPr>
          <p:cNvPr id="3" name="Content Placeholder 2"/>
          <p:cNvSpPr>
            <a:spLocks noGrp="1"/>
          </p:cNvSpPr>
          <p:nvPr>
            <p:ph idx="1"/>
          </p:nvPr>
        </p:nvSpPr>
        <p:spPr>
          <a:xfrm>
            <a:off x="368709" y="2212257"/>
            <a:ext cx="8509819" cy="3964705"/>
          </a:xfrm>
        </p:spPr>
        <p:txBody>
          <a:bodyPr>
            <a:normAutofit/>
          </a:bodyPr>
          <a:lstStyle/>
          <a:p>
            <a:pPr marL="857250" lvl="1" indent="-514350">
              <a:buFont typeface="+mj-lt"/>
              <a:buAutoNum type="arabicParenR"/>
            </a:pPr>
            <a:r>
              <a:rPr lang="en-US" sz="4000" dirty="0">
                <a:latin typeface="Times New Roman" panose="02020603050405020304" pitchFamily="18" charset="0"/>
                <a:cs typeface="Times New Roman" panose="02020603050405020304" pitchFamily="18" charset="0"/>
              </a:rPr>
              <a:t>BSC model </a:t>
            </a:r>
            <a:endParaRPr lang="en-IN" sz="4000" dirty="0">
              <a:latin typeface="Times New Roman" panose="02020603050405020304" pitchFamily="18" charset="0"/>
              <a:cs typeface="Times New Roman" panose="02020603050405020304" pitchFamily="18" charset="0"/>
            </a:endParaRPr>
          </a:p>
          <a:p>
            <a:pPr marL="857250" lvl="1" indent="-514350">
              <a:buFont typeface="+mj-lt"/>
              <a:buAutoNum type="arabicParenR"/>
            </a:pPr>
            <a:r>
              <a:rPr lang="en-US" sz="4000" dirty="0">
                <a:latin typeface="Times New Roman" panose="02020603050405020304" pitchFamily="18" charset="0"/>
                <a:cs typeface="Times New Roman" panose="02020603050405020304" pitchFamily="18" charset="0"/>
              </a:rPr>
              <a:t>The 7’S model   </a:t>
            </a:r>
            <a:endParaRPr lang="en-IN" sz="4000" dirty="0">
              <a:latin typeface="Times New Roman" panose="02020603050405020304" pitchFamily="18" charset="0"/>
              <a:cs typeface="Times New Roman" panose="02020603050405020304" pitchFamily="18" charset="0"/>
            </a:endParaRPr>
          </a:p>
          <a:p>
            <a:pPr marL="857250" lvl="1" indent="-514350">
              <a:buFont typeface="+mj-lt"/>
              <a:buAutoNum type="arabicParenR"/>
            </a:pPr>
            <a:r>
              <a:rPr lang="en-GB" sz="4000" dirty="0" smtClean="0">
                <a:latin typeface="Times New Roman" panose="02020603050405020304" pitchFamily="18" charset="0"/>
                <a:cs typeface="Times New Roman" panose="02020603050405020304" pitchFamily="18" charset="0"/>
              </a:rPr>
              <a:t>Concept </a:t>
            </a:r>
            <a:r>
              <a:rPr lang="en-GB" sz="4000" dirty="0">
                <a:latin typeface="Times New Roman" panose="02020603050405020304" pitchFamily="18" charset="0"/>
                <a:cs typeface="Times New Roman" panose="02020603050405020304" pitchFamily="18" charset="0"/>
              </a:rPr>
              <a:t>of Stretch, Leverage </a:t>
            </a:r>
            <a:r>
              <a:rPr lang="en-GB" sz="4000" dirty="0" smtClean="0">
                <a:latin typeface="Times New Roman" panose="02020603050405020304" pitchFamily="18" charset="0"/>
                <a:cs typeface="Times New Roman" panose="02020603050405020304" pitchFamily="18" charset="0"/>
              </a:rPr>
              <a:t>&amp; </a:t>
            </a:r>
            <a:r>
              <a:rPr lang="en-GB" sz="4000" dirty="0">
                <a:latin typeface="Times New Roman" panose="02020603050405020304" pitchFamily="18" charset="0"/>
                <a:cs typeface="Times New Roman" panose="02020603050405020304" pitchFamily="18" charset="0"/>
              </a:rPr>
              <a:t>fit</a:t>
            </a:r>
            <a:endParaRPr lang="en-IN" sz="4000" dirty="0">
              <a:latin typeface="Times New Roman" panose="02020603050405020304" pitchFamily="18" charset="0"/>
              <a:cs typeface="Times New Roman" panose="02020603050405020304" pitchFamily="18" charset="0"/>
            </a:endParaRPr>
          </a:p>
          <a:p>
            <a:pPr marL="0" indent="0">
              <a:buNone/>
            </a:pPr>
            <a:endParaRPr lang="en-IN" sz="3200" dirty="0"/>
          </a:p>
        </p:txBody>
      </p:sp>
    </p:spTree>
    <p:extLst>
      <p:ext uri="{BB962C8B-B14F-4D97-AF65-F5344CB8AC3E}">
        <p14:creationId xmlns:p14="http://schemas.microsoft.com/office/powerpoint/2010/main" val="763987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curtains"/>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496" y="1611466"/>
            <a:ext cx="6936658" cy="405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01458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973399"/>
            <a:ext cx="8539316" cy="5397910"/>
          </a:xfrm>
        </p:spPr>
        <p:txBody>
          <a:bodyPr>
            <a:noAutofit/>
          </a:bodyPr>
          <a:lstStyle/>
          <a:p>
            <a:pPr algn="just">
              <a:lnSpc>
                <a:spcPct val="150000"/>
              </a:lnSpc>
            </a:pPr>
            <a:r>
              <a:rPr lang="en-IN" sz="2400" dirty="0"/>
              <a:t>Relative market share position is given on the </a:t>
            </a:r>
            <a:r>
              <a:rPr lang="en-IN" sz="2400" i="1" dirty="0"/>
              <a:t>x</a:t>
            </a:r>
            <a:r>
              <a:rPr lang="en-IN" sz="2400" dirty="0"/>
              <a:t>-axis of the BCG Matrix. </a:t>
            </a:r>
            <a:endParaRPr lang="en-IN" sz="2400" dirty="0" smtClean="0"/>
          </a:p>
          <a:p>
            <a:pPr algn="just">
              <a:lnSpc>
                <a:spcPct val="150000"/>
              </a:lnSpc>
            </a:pPr>
            <a:r>
              <a:rPr lang="en-IN" sz="2400" dirty="0" smtClean="0"/>
              <a:t>The midpoint on </a:t>
            </a:r>
            <a:r>
              <a:rPr lang="en-IN" sz="2400" dirty="0"/>
              <a:t>the </a:t>
            </a:r>
            <a:r>
              <a:rPr lang="en-IN" sz="2400" i="1" dirty="0"/>
              <a:t>x</a:t>
            </a:r>
            <a:r>
              <a:rPr lang="en-IN" sz="2400" dirty="0"/>
              <a:t>-axis usually is set at .50, corresponding to a division that has half the </a:t>
            </a:r>
            <a:r>
              <a:rPr lang="en-IN" sz="2400" dirty="0" smtClean="0"/>
              <a:t>market share </a:t>
            </a:r>
            <a:r>
              <a:rPr lang="en-IN" sz="2400" dirty="0"/>
              <a:t>of the leading firm in the industry. </a:t>
            </a:r>
            <a:endParaRPr lang="en-IN" sz="2400" dirty="0" smtClean="0"/>
          </a:p>
          <a:p>
            <a:pPr algn="just">
              <a:lnSpc>
                <a:spcPct val="150000"/>
              </a:lnSpc>
            </a:pPr>
            <a:r>
              <a:rPr lang="en-IN" sz="2400" dirty="0" smtClean="0"/>
              <a:t>The </a:t>
            </a:r>
            <a:r>
              <a:rPr lang="en-IN" sz="2400" i="1" dirty="0"/>
              <a:t>y</a:t>
            </a:r>
            <a:r>
              <a:rPr lang="en-IN" sz="2400" dirty="0"/>
              <a:t>-axis represents the industry growth </a:t>
            </a:r>
            <a:r>
              <a:rPr lang="en-IN" sz="2400" dirty="0" smtClean="0"/>
              <a:t>rate in </a:t>
            </a:r>
            <a:r>
              <a:rPr lang="en-IN" sz="2400" dirty="0"/>
              <a:t>sales, measured in percentage terms. The growth rate percentages on the </a:t>
            </a:r>
            <a:r>
              <a:rPr lang="en-IN" sz="2400" i="1" dirty="0"/>
              <a:t>y</a:t>
            </a:r>
            <a:r>
              <a:rPr lang="en-IN" sz="2400" dirty="0"/>
              <a:t>-axis </a:t>
            </a:r>
            <a:r>
              <a:rPr lang="en-IN" sz="2400" dirty="0" smtClean="0"/>
              <a:t>could range </a:t>
            </a:r>
            <a:r>
              <a:rPr lang="en-IN" sz="2400" dirty="0"/>
              <a:t>from -20 to +20 percent, with 0.0 being the midpoint. The average annual </a:t>
            </a:r>
            <a:r>
              <a:rPr lang="en-IN" sz="2400" dirty="0" smtClean="0"/>
              <a:t>increase in </a:t>
            </a:r>
            <a:r>
              <a:rPr lang="en-IN" sz="2400" dirty="0"/>
              <a:t>revenues for several leading firms in the industry would be a good estimate of </a:t>
            </a:r>
            <a:r>
              <a:rPr lang="en-IN" sz="2400" dirty="0" smtClean="0"/>
              <a:t>the value</a:t>
            </a:r>
            <a:r>
              <a:rPr lang="en-IN" sz="2400" dirty="0"/>
              <a:t>.</a:t>
            </a:r>
          </a:p>
        </p:txBody>
      </p:sp>
    </p:spTree>
    <p:extLst>
      <p:ext uri="{BB962C8B-B14F-4D97-AF65-F5344CB8AC3E}">
        <p14:creationId xmlns:p14="http://schemas.microsoft.com/office/powerpoint/2010/main" val="262487537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973395"/>
            <a:ext cx="8539316" cy="5397910"/>
          </a:xfrm>
        </p:spPr>
        <p:txBody>
          <a:bodyPr>
            <a:noAutofit/>
          </a:bodyPr>
          <a:lstStyle/>
          <a:p>
            <a:pPr algn="just">
              <a:lnSpc>
                <a:spcPct val="150000"/>
              </a:lnSpc>
            </a:pPr>
            <a:r>
              <a:rPr lang="en-IN" sz="2400" dirty="0"/>
              <a:t>The </a:t>
            </a:r>
            <a:r>
              <a:rPr lang="en-IN" sz="2400" b="1" dirty="0">
                <a:solidFill>
                  <a:srgbClr val="3605EB"/>
                </a:solidFill>
              </a:rPr>
              <a:t>size of the circle </a:t>
            </a:r>
            <a:r>
              <a:rPr lang="en-IN" sz="2400" dirty="0"/>
              <a:t>corresponds to the proportion of corporate </a:t>
            </a:r>
            <a:r>
              <a:rPr lang="en-IN" sz="2400" b="1" dirty="0">
                <a:solidFill>
                  <a:srgbClr val="3605EB"/>
                </a:solidFill>
              </a:rPr>
              <a:t>revenue </a:t>
            </a:r>
            <a:r>
              <a:rPr lang="en-IN" sz="2400" b="1" dirty="0" smtClean="0">
                <a:solidFill>
                  <a:srgbClr val="3605EB"/>
                </a:solidFill>
              </a:rPr>
              <a:t>generated </a:t>
            </a:r>
            <a:r>
              <a:rPr lang="en-IN" sz="2400" dirty="0" smtClean="0"/>
              <a:t>by </a:t>
            </a:r>
            <a:r>
              <a:rPr lang="en-IN" sz="2400" dirty="0"/>
              <a:t>that business unit, and the </a:t>
            </a:r>
            <a:r>
              <a:rPr lang="en-IN" sz="2400" b="1" dirty="0">
                <a:solidFill>
                  <a:srgbClr val="00B0F0"/>
                </a:solidFill>
              </a:rPr>
              <a:t>pie slice </a:t>
            </a:r>
            <a:r>
              <a:rPr lang="en-IN" sz="2400" dirty="0"/>
              <a:t>indicates the proportion of </a:t>
            </a:r>
            <a:r>
              <a:rPr lang="en-IN" sz="2400" b="1" dirty="0">
                <a:solidFill>
                  <a:srgbClr val="00B0F0"/>
                </a:solidFill>
              </a:rPr>
              <a:t>corporate profits </a:t>
            </a:r>
            <a:r>
              <a:rPr lang="en-IN" sz="2400" b="1" dirty="0" smtClean="0">
                <a:solidFill>
                  <a:srgbClr val="00B0F0"/>
                </a:solidFill>
              </a:rPr>
              <a:t>generated </a:t>
            </a:r>
            <a:r>
              <a:rPr lang="en-IN" sz="2400" dirty="0" smtClean="0"/>
              <a:t>by </a:t>
            </a:r>
            <a:r>
              <a:rPr lang="en-IN" sz="2400" dirty="0"/>
              <a:t>that division. </a:t>
            </a:r>
            <a:endParaRPr lang="en-IN" sz="2400" dirty="0" smtClean="0"/>
          </a:p>
          <a:p>
            <a:pPr algn="just">
              <a:lnSpc>
                <a:spcPct val="150000"/>
              </a:lnSpc>
            </a:pPr>
            <a:r>
              <a:rPr lang="en-IN" sz="2400" dirty="0" smtClean="0"/>
              <a:t>Divisions </a:t>
            </a:r>
            <a:r>
              <a:rPr lang="en-IN" sz="2400" dirty="0"/>
              <a:t>located in  </a:t>
            </a:r>
            <a:r>
              <a:rPr lang="en-IN" sz="2400" dirty="0" smtClean="0"/>
              <a:t>Quadrant </a:t>
            </a:r>
            <a:r>
              <a:rPr lang="en-IN" sz="2400" dirty="0"/>
              <a:t>I of the BCG Matrix are </a:t>
            </a:r>
            <a:r>
              <a:rPr lang="en-IN" sz="2400" dirty="0" smtClean="0"/>
              <a:t>called “Question </a:t>
            </a:r>
            <a:r>
              <a:rPr lang="en-IN" sz="2400" dirty="0"/>
              <a:t>Marks,” </a:t>
            </a:r>
            <a:endParaRPr lang="en-IN" sz="2400" dirty="0" smtClean="0"/>
          </a:p>
          <a:p>
            <a:pPr algn="just">
              <a:lnSpc>
                <a:spcPct val="150000"/>
              </a:lnSpc>
            </a:pPr>
            <a:r>
              <a:rPr lang="en-IN" sz="2400" dirty="0" smtClean="0"/>
              <a:t>Quadrant </a:t>
            </a:r>
            <a:r>
              <a:rPr lang="en-IN" sz="2400" dirty="0"/>
              <a:t>II are called “Stars</a:t>
            </a:r>
            <a:r>
              <a:rPr lang="en-IN" sz="2400" dirty="0" smtClean="0"/>
              <a:t>,”</a:t>
            </a:r>
          </a:p>
          <a:p>
            <a:pPr algn="just">
              <a:lnSpc>
                <a:spcPct val="150000"/>
              </a:lnSpc>
            </a:pPr>
            <a:r>
              <a:rPr lang="en-IN" sz="2400" dirty="0" smtClean="0"/>
              <a:t>Quadrant </a:t>
            </a:r>
            <a:r>
              <a:rPr lang="en-IN" sz="2400" dirty="0"/>
              <a:t>III are called “Cash Cows,” and </a:t>
            </a:r>
            <a:endParaRPr lang="en-IN" sz="2400" dirty="0" smtClean="0"/>
          </a:p>
          <a:p>
            <a:pPr algn="just">
              <a:lnSpc>
                <a:spcPct val="150000"/>
              </a:lnSpc>
            </a:pPr>
            <a:r>
              <a:rPr lang="en-IN" sz="2400" dirty="0" smtClean="0"/>
              <a:t>Quadrant </a:t>
            </a:r>
            <a:r>
              <a:rPr lang="en-IN" sz="2400" dirty="0"/>
              <a:t>IV </a:t>
            </a:r>
            <a:r>
              <a:rPr lang="en-IN" sz="2400" dirty="0" smtClean="0"/>
              <a:t>are called </a:t>
            </a:r>
            <a:r>
              <a:rPr lang="en-IN" sz="2400" dirty="0"/>
              <a:t>“Dogs.”</a:t>
            </a:r>
            <a:endParaRPr lang="en-IN" sz="4000" dirty="0"/>
          </a:p>
        </p:txBody>
      </p:sp>
    </p:spTree>
    <p:extLst>
      <p:ext uri="{BB962C8B-B14F-4D97-AF65-F5344CB8AC3E}">
        <p14:creationId xmlns:p14="http://schemas.microsoft.com/office/powerpoint/2010/main" val="24940179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rotWithShape="1">
          <a:blip r:embed="rId2"/>
          <a:srcRect l="30730" t="11875" r="8888" b="14583"/>
          <a:stretch/>
        </p:blipFill>
        <p:spPr>
          <a:xfrm>
            <a:off x="510294" y="1021080"/>
            <a:ext cx="7856466" cy="5379720"/>
          </a:xfrm>
          <a:prstGeom prst="rect">
            <a:avLst/>
          </a:prstGeom>
        </p:spPr>
      </p:pic>
    </p:spTree>
    <p:extLst>
      <p:ext uri="{BB962C8B-B14F-4D97-AF65-F5344CB8AC3E}">
        <p14:creationId xmlns:p14="http://schemas.microsoft.com/office/powerpoint/2010/main" val="36074610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8498"/>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548639"/>
            <a:ext cx="8539316" cy="5327609"/>
          </a:xfrm>
        </p:spPr>
        <p:txBody>
          <a:bodyPr>
            <a:noAutofit/>
          </a:bodyPr>
          <a:lstStyle/>
          <a:p>
            <a:pPr algn="just">
              <a:lnSpc>
                <a:spcPct val="150000"/>
              </a:lnSpc>
            </a:pPr>
            <a:r>
              <a:rPr lang="en-IN" sz="2200" dirty="0"/>
              <a:t>The major benefit of the BCG Matrix is that it draws attention to the </a:t>
            </a:r>
            <a:r>
              <a:rPr lang="en-IN" sz="2200" b="1" i="1" dirty="0">
                <a:solidFill>
                  <a:srgbClr val="3605EB"/>
                </a:solidFill>
              </a:rPr>
              <a:t>cash flow, </a:t>
            </a:r>
            <a:r>
              <a:rPr lang="en-IN" sz="2200" b="1" i="1" dirty="0" smtClean="0">
                <a:solidFill>
                  <a:srgbClr val="3605EB"/>
                </a:solidFill>
              </a:rPr>
              <a:t>investment characteristics</a:t>
            </a:r>
            <a:r>
              <a:rPr lang="en-IN" sz="2200" b="1" i="1" dirty="0">
                <a:solidFill>
                  <a:srgbClr val="3605EB"/>
                </a:solidFill>
              </a:rPr>
              <a:t>, and needs </a:t>
            </a:r>
            <a:r>
              <a:rPr lang="en-IN" sz="2200" dirty="0"/>
              <a:t>of an organization’s various divisions. </a:t>
            </a:r>
            <a:endParaRPr lang="en-IN" sz="2200" dirty="0" smtClean="0"/>
          </a:p>
          <a:p>
            <a:pPr algn="just">
              <a:lnSpc>
                <a:spcPct val="150000"/>
              </a:lnSpc>
            </a:pPr>
            <a:r>
              <a:rPr lang="en-IN" sz="2200" dirty="0" smtClean="0"/>
              <a:t>The </a:t>
            </a:r>
            <a:r>
              <a:rPr lang="en-IN" sz="2200" dirty="0"/>
              <a:t>divisions </a:t>
            </a:r>
            <a:r>
              <a:rPr lang="en-IN" sz="2200" dirty="0" smtClean="0"/>
              <a:t>of many </a:t>
            </a:r>
            <a:r>
              <a:rPr lang="en-IN" sz="2200" dirty="0"/>
              <a:t>firms evolve over time: Dogs become Question Marks, Question Marks </a:t>
            </a:r>
            <a:r>
              <a:rPr lang="en-IN" sz="2200" dirty="0" smtClean="0"/>
              <a:t>become Stars</a:t>
            </a:r>
            <a:r>
              <a:rPr lang="en-IN" sz="2200" dirty="0"/>
              <a:t>, Stars become Cash Cows, and Cash Cows become Dogs in an ongoing </a:t>
            </a:r>
            <a:r>
              <a:rPr lang="en-IN" sz="2200" dirty="0" smtClean="0"/>
              <a:t>counter clockwise motion</a:t>
            </a:r>
            <a:r>
              <a:rPr lang="en-IN" sz="2200" dirty="0"/>
              <a:t>. </a:t>
            </a:r>
            <a:endParaRPr lang="en-IN" sz="2200" dirty="0" smtClean="0"/>
          </a:p>
          <a:p>
            <a:pPr algn="just">
              <a:lnSpc>
                <a:spcPct val="150000"/>
              </a:lnSpc>
            </a:pPr>
            <a:r>
              <a:rPr lang="en-IN" sz="2200" dirty="0" smtClean="0"/>
              <a:t>Less </a:t>
            </a:r>
            <a:r>
              <a:rPr lang="en-IN" sz="2200" dirty="0"/>
              <a:t>frequently, Stars become Question Marks, Question </a:t>
            </a:r>
            <a:r>
              <a:rPr lang="en-IN" sz="2200" dirty="0" smtClean="0"/>
              <a:t>Marks become Dogs, Dogs become Cash Cows, and Cash Cows become Stars (in a clockwise motion).</a:t>
            </a:r>
          </a:p>
          <a:p>
            <a:pPr algn="just">
              <a:lnSpc>
                <a:spcPct val="150000"/>
              </a:lnSpc>
            </a:pPr>
            <a:r>
              <a:rPr lang="en-IN" sz="2200" dirty="0" smtClean="0"/>
              <a:t>In </a:t>
            </a:r>
            <a:r>
              <a:rPr lang="en-IN" sz="2200" dirty="0"/>
              <a:t>some organizations, no cyclical motion is apparent. Over time, </a:t>
            </a:r>
            <a:r>
              <a:rPr lang="en-IN" sz="2200" dirty="0" smtClean="0"/>
              <a:t>organizations should </a:t>
            </a:r>
            <a:r>
              <a:rPr lang="en-IN" sz="2200" dirty="0"/>
              <a:t>strive to achieve a portfolio of divisions that are Stars.</a:t>
            </a:r>
          </a:p>
        </p:txBody>
      </p:sp>
    </p:spTree>
    <p:extLst>
      <p:ext uri="{BB962C8B-B14F-4D97-AF65-F5344CB8AC3E}">
        <p14:creationId xmlns:p14="http://schemas.microsoft.com/office/powerpoint/2010/main" val="41937809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t>Example of BCG Matrix</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5471" y="1194619"/>
            <a:ext cx="8539316" cy="5397910"/>
          </a:xfrm>
        </p:spPr>
        <p:txBody>
          <a:bodyPr>
            <a:normAutofit fontScale="85000" lnSpcReduction="10000"/>
          </a:bodyPr>
          <a:lstStyle/>
          <a:p>
            <a:pPr algn="just">
              <a:lnSpc>
                <a:spcPct val="150000"/>
              </a:lnSpc>
            </a:pPr>
            <a:r>
              <a:rPr lang="en-IN" sz="2400" dirty="0" smtClean="0"/>
              <a:t>An organization composed </a:t>
            </a:r>
            <a:r>
              <a:rPr lang="en-IN" sz="2400" dirty="0"/>
              <a:t>of five divisions with annual sales ranging from $5,000 to $60,000. </a:t>
            </a:r>
            <a:endParaRPr lang="en-IN" sz="2400" dirty="0" smtClean="0"/>
          </a:p>
          <a:p>
            <a:pPr algn="just">
              <a:lnSpc>
                <a:spcPct val="150000"/>
              </a:lnSpc>
            </a:pPr>
            <a:r>
              <a:rPr lang="en-IN" sz="2400" dirty="0" smtClean="0"/>
              <a:t>Division 1 has </a:t>
            </a:r>
            <a:r>
              <a:rPr lang="en-IN" sz="2400" dirty="0"/>
              <a:t>the greatest sales volume, so the circle representing that division is the largest one </a:t>
            </a:r>
            <a:r>
              <a:rPr lang="en-IN" sz="2400" dirty="0" smtClean="0"/>
              <a:t>in the </a:t>
            </a:r>
            <a:r>
              <a:rPr lang="en-IN" sz="2400" dirty="0"/>
              <a:t>matrix. </a:t>
            </a:r>
            <a:endParaRPr lang="en-IN" sz="2400" dirty="0" smtClean="0"/>
          </a:p>
          <a:p>
            <a:pPr algn="just">
              <a:lnSpc>
                <a:spcPct val="150000"/>
              </a:lnSpc>
            </a:pPr>
            <a:r>
              <a:rPr lang="en-IN" sz="2400" dirty="0" smtClean="0"/>
              <a:t>The </a:t>
            </a:r>
            <a:r>
              <a:rPr lang="en-IN" sz="2400" dirty="0"/>
              <a:t>circle corresponding to Division 5 is the smallest because its sales </a:t>
            </a:r>
            <a:r>
              <a:rPr lang="en-IN" sz="2400" dirty="0" smtClean="0"/>
              <a:t>volume ($</a:t>
            </a:r>
            <a:r>
              <a:rPr lang="en-IN" sz="2400" dirty="0"/>
              <a:t>5,000) is least among all the divisions. The pie slices within the circles reveal the </a:t>
            </a:r>
            <a:r>
              <a:rPr lang="en-IN" sz="2400" dirty="0" smtClean="0"/>
              <a:t>percent of </a:t>
            </a:r>
            <a:r>
              <a:rPr lang="en-IN" sz="2400" b="1" dirty="0">
                <a:solidFill>
                  <a:srgbClr val="3605EB"/>
                </a:solidFill>
              </a:rPr>
              <a:t>corporate profits </a:t>
            </a:r>
            <a:r>
              <a:rPr lang="en-IN" sz="2400" dirty="0"/>
              <a:t>contributed by each division. </a:t>
            </a:r>
            <a:endParaRPr lang="en-IN" sz="2400" dirty="0" smtClean="0"/>
          </a:p>
          <a:p>
            <a:pPr algn="just">
              <a:lnSpc>
                <a:spcPct val="150000"/>
              </a:lnSpc>
            </a:pPr>
            <a:r>
              <a:rPr lang="en-IN" sz="2400" dirty="0" smtClean="0"/>
              <a:t>As </a:t>
            </a:r>
            <a:r>
              <a:rPr lang="en-IN" sz="2400" dirty="0"/>
              <a:t>shown, Division 1 contributes </a:t>
            </a:r>
            <a:r>
              <a:rPr lang="en-IN" sz="2400" dirty="0" smtClean="0"/>
              <a:t>the highest </a:t>
            </a:r>
            <a:r>
              <a:rPr lang="en-IN" sz="2400" dirty="0"/>
              <a:t>profit percentage, 39 percent. </a:t>
            </a:r>
            <a:endParaRPr lang="en-IN" sz="2400" dirty="0" smtClean="0"/>
          </a:p>
          <a:p>
            <a:pPr algn="just">
              <a:lnSpc>
                <a:spcPct val="150000"/>
              </a:lnSpc>
            </a:pPr>
            <a:r>
              <a:rPr lang="en-IN" sz="2400" dirty="0" smtClean="0"/>
              <a:t>Notice </a:t>
            </a:r>
            <a:r>
              <a:rPr lang="en-IN" sz="2400" dirty="0"/>
              <a:t>in the diagram that Division 1 is considered </a:t>
            </a:r>
            <a:r>
              <a:rPr lang="en-IN" sz="2400" dirty="0" smtClean="0"/>
              <a:t>a Star</a:t>
            </a:r>
            <a:r>
              <a:rPr lang="en-IN" sz="2400" dirty="0"/>
              <a:t>, Division 2 is a Question Mark, Division 3 is also a Question Mark, Division 4 is </a:t>
            </a:r>
            <a:r>
              <a:rPr lang="en-IN" sz="2400" dirty="0" smtClean="0"/>
              <a:t>a Cash </a:t>
            </a:r>
            <a:r>
              <a:rPr lang="en-IN" sz="2400" dirty="0"/>
              <a:t>Cow, and Division 5 is a Dog.</a:t>
            </a:r>
            <a:endParaRPr lang="en-IN" sz="4000" dirty="0"/>
          </a:p>
        </p:txBody>
      </p:sp>
    </p:spTree>
    <p:extLst>
      <p:ext uri="{BB962C8B-B14F-4D97-AF65-F5344CB8AC3E}">
        <p14:creationId xmlns:p14="http://schemas.microsoft.com/office/powerpoint/2010/main" val="7719496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471" y="143902"/>
            <a:ext cx="8539316" cy="726253"/>
          </a:xfrm>
          <a:solidFill>
            <a:srgbClr val="FFFF00"/>
          </a:solidFill>
        </p:spPr>
        <p:txBody>
          <a:bodyPr>
            <a:normAutofit/>
          </a:bodyPr>
          <a:lstStyle/>
          <a:p>
            <a:r>
              <a:rPr lang="en-IN" sz="3600" dirty="0" smtClean="0">
                <a:latin typeface="Times New Roman" panose="02020603050405020304" pitchFamily="18" charset="0"/>
                <a:cs typeface="Times New Roman" panose="02020603050405020304" pitchFamily="18" charset="0"/>
              </a:rPr>
              <a:t>Cont’d…</a:t>
            </a:r>
            <a:endParaRPr lang="en-IN" sz="36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rotWithShape="1">
          <a:blip r:embed="rId2"/>
          <a:srcRect l="13221" t="17500" r="15914" b="11042"/>
          <a:stretch/>
        </p:blipFill>
        <p:spPr>
          <a:xfrm>
            <a:off x="289560" y="1051560"/>
            <a:ext cx="8183880" cy="5257800"/>
          </a:xfrm>
          <a:prstGeom prst="rect">
            <a:avLst/>
          </a:prstGeom>
        </p:spPr>
      </p:pic>
    </p:spTree>
    <p:extLst>
      <p:ext uri="{BB962C8B-B14F-4D97-AF65-F5344CB8AC3E}">
        <p14:creationId xmlns:p14="http://schemas.microsoft.com/office/powerpoint/2010/main" val="16191624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1344</TotalTime>
  <Words>2663</Words>
  <Application>Microsoft Office PowerPoint</Application>
  <PresentationFormat>On-screen Show (4:3)</PresentationFormat>
  <Paragraphs>138</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Times New Roman</vt:lpstr>
      <vt:lpstr>Times-Roman</vt:lpstr>
      <vt:lpstr>Wingdings</vt:lpstr>
      <vt:lpstr>Office Theme</vt:lpstr>
      <vt:lpstr>Continued from Previous </vt:lpstr>
      <vt:lpstr>Boston Consulting Group (BCG) Matrix</vt:lpstr>
      <vt:lpstr>Cont’d…</vt:lpstr>
      <vt:lpstr>Cont’d…</vt:lpstr>
      <vt:lpstr>Cont’d…</vt:lpstr>
      <vt:lpstr>Cont’d…</vt:lpstr>
      <vt:lpstr>Cont’d…</vt:lpstr>
      <vt:lpstr>Example of BCG Matrix</vt:lpstr>
      <vt:lpstr>Cont’d…</vt:lpstr>
      <vt:lpstr>The BCG Matrix Limitations</vt:lpstr>
      <vt:lpstr>The Internal-External (IE) Matrix</vt:lpstr>
      <vt:lpstr>Cont’d…</vt:lpstr>
      <vt:lpstr>PowerPoint Presentation</vt:lpstr>
      <vt:lpstr>Steps for the development of IE matrix</vt:lpstr>
      <vt:lpstr>PowerPoint Presentation</vt:lpstr>
      <vt:lpstr>The Grand Strategy Matrix</vt:lpstr>
      <vt:lpstr>PowerPoint Presentation</vt:lpstr>
      <vt:lpstr>Quadrant-I</vt:lpstr>
      <vt:lpstr>Quadrant - II</vt:lpstr>
      <vt:lpstr>Quadrant - III</vt:lpstr>
      <vt:lpstr>Quadrant - IV</vt:lpstr>
      <vt:lpstr>The Decision Stage</vt:lpstr>
      <vt:lpstr>The Quantitative Strategic Planning Matrix (QSPM)</vt:lpstr>
      <vt:lpstr>Cont’d….</vt:lpstr>
      <vt:lpstr>Example QSPM</vt:lpstr>
      <vt:lpstr>Cont’d….</vt:lpstr>
      <vt:lpstr>Cont’d….</vt:lpstr>
      <vt:lpstr>Cont’d….</vt:lpstr>
      <vt:lpstr>Cont’d….</vt:lpstr>
      <vt:lpstr>Cont’d….</vt:lpstr>
      <vt:lpstr>Format of  Quantitative Strategic Planning Matrix (QSPM)</vt:lpstr>
      <vt:lpstr>Example QSPM</vt:lpstr>
      <vt:lpstr>PowerPoint Presentation</vt:lpstr>
      <vt:lpstr>PowerPoint Presentation</vt:lpstr>
      <vt:lpstr>PowerPoint Presentation</vt:lpstr>
      <vt:lpstr>PowerPoint Presentation</vt:lpstr>
      <vt:lpstr>Reading Assignment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yissa hassen</dc:creator>
  <cp:lastModifiedBy>yissa hassen</cp:lastModifiedBy>
  <cp:revision>47</cp:revision>
  <dcterms:created xsi:type="dcterms:W3CDTF">2019-12-17T19:37:24Z</dcterms:created>
  <dcterms:modified xsi:type="dcterms:W3CDTF">2019-12-21T09:04:57Z</dcterms:modified>
</cp:coreProperties>
</file>