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6" r:id="rId2"/>
    <p:sldId id="351" r:id="rId3"/>
    <p:sldId id="357" r:id="rId4"/>
    <p:sldId id="318" r:id="rId5"/>
    <p:sldId id="279" r:id="rId6"/>
    <p:sldId id="358" r:id="rId7"/>
    <p:sldId id="359" r:id="rId8"/>
    <p:sldId id="360" r:id="rId9"/>
    <p:sldId id="361" r:id="rId10"/>
    <p:sldId id="362" r:id="rId11"/>
    <p:sldId id="363" r:id="rId12"/>
    <p:sldId id="364" r:id="rId13"/>
    <p:sldId id="370" r:id="rId14"/>
    <p:sldId id="365" r:id="rId15"/>
    <p:sldId id="366" r:id="rId16"/>
    <p:sldId id="374" r:id="rId17"/>
    <p:sldId id="368" r:id="rId18"/>
    <p:sldId id="371" r:id="rId19"/>
    <p:sldId id="372" r:id="rId20"/>
    <p:sldId id="373" r:id="rId21"/>
    <p:sldId id="369" r:id="rId22"/>
    <p:sldId id="375" r:id="rId23"/>
    <p:sldId id="376" r:id="rId24"/>
    <p:sldId id="377" r:id="rId25"/>
    <p:sldId id="397" r:id="rId26"/>
    <p:sldId id="396" r:id="rId27"/>
    <p:sldId id="399" r:id="rId28"/>
    <p:sldId id="398" r:id="rId29"/>
    <p:sldId id="379" r:id="rId30"/>
    <p:sldId id="381" r:id="rId31"/>
    <p:sldId id="387" r:id="rId32"/>
    <p:sldId id="378" r:id="rId33"/>
    <p:sldId id="380" r:id="rId34"/>
    <p:sldId id="400" r:id="rId35"/>
    <p:sldId id="382" r:id="rId36"/>
    <p:sldId id="383" r:id="rId37"/>
    <p:sldId id="384" r:id="rId38"/>
    <p:sldId id="386" r:id="rId39"/>
    <p:sldId id="385" r:id="rId40"/>
    <p:sldId id="388" r:id="rId41"/>
    <p:sldId id="389" r:id="rId42"/>
    <p:sldId id="391" r:id="rId43"/>
    <p:sldId id="392" r:id="rId44"/>
    <p:sldId id="390" r:id="rId45"/>
    <p:sldId id="395"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DA837-17F6-4380-9B48-CFE953F853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745248C-448A-4044-AC69-CB6F9791AF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C6340AF5-B005-478C-B1D8-139C81DB279F}"/>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1EE46418-8951-4B70-8E8F-BFE7572D716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75D1DA0-9C85-45BD-9D0B-D7D412A6FF1C}"/>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291344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A08881-9C8F-4ABD-A8CB-C3CA69B6303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48F52505-D220-4802-8AA9-4D1A39951B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100F745-D7A9-4203-B9E8-31B25B8382D7}"/>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21C6C586-62D5-49BC-8F0B-400B170B32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9CB78E9-7C60-41AB-91AA-1A470319EB82}"/>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280737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0663F5F-0970-4A71-87A8-009F78D3AA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6D60036E-CAE7-477C-A2B3-081D6D5419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F89ACD-53B9-4B12-A94E-6EFBB0044950}"/>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332585D0-CE9F-426A-8946-10558F076AD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67D9CE7-4E7F-42E4-9D45-178CC5B8946F}"/>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4135631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FCBD4-EDA4-48FE-977E-0B75FC9AC23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A62CAAF-34AD-4F2A-81EB-80AEDEDD99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94DB48C-463F-4E73-8598-851671DF9966}"/>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1E5ACAF9-A0DE-4630-A569-37EB54E196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8E0DB3C-4535-4AF3-A7C7-93B5657AFB95}"/>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287042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C18263-BA06-44B6-B8D2-BD2AF9C39D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3F68F7FC-546D-497E-83F2-A5E1D490A2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36F7F09-149E-4C3A-8CCB-DD5FEE28A53B}"/>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9F1E56F4-6CA8-4A52-8C56-49F68F2CB4A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92AE345-8A28-44F3-B8ED-7D574F64411E}"/>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3281004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D141E-F770-48BF-9ECE-EAF5C91BD78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3B99F3F4-F0D6-4CE3-A3F6-F0F13F0786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2978DB21-3D10-47BB-B673-D2882AB094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D5F9CB5C-BBA7-4D7D-900A-EAFA7C83C8E4}"/>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6" name="Footer Placeholder 5">
            <a:extLst>
              <a:ext uri="{FF2B5EF4-FFF2-40B4-BE49-F238E27FC236}">
                <a16:creationId xmlns:a16="http://schemas.microsoft.com/office/drawing/2014/main" xmlns="" id="{E77A5A04-4D8E-4511-8F3B-4D82FDB089B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FB1F14D-9B8E-483D-9914-B3DE4B072D0B}"/>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3299758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31AFD9-1376-4E61-AA85-732E7890205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C7F80C0E-B9A7-4404-BC70-A7D9E1A2C7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3A7E7C3-0BBA-4F03-BF6C-59F4CA0E3B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0AD9A99D-211F-4D3D-8AAE-669E9B8AE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CBDBF05-6BD3-4DBC-8366-7FD0E350DB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DDB5F82-94D7-49C5-A825-B3B7268C4FEA}"/>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8" name="Footer Placeholder 7">
            <a:extLst>
              <a:ext uri="{FF2B5EF4-FFF2-40B4-BE49-F238E27FC236}">
                <a16:creationId xmlns:a16="http://schemas.microsoft.com/office/drawing/2014/main" xmlns="" id="{74E2C205-CE32-43CB-A76D-A924CC1CA77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C442AC-A1BB-4D92-A8D6-2A1517135D5E}"/>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2608539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A7632F-98E8-4160-80A8-542E8BBC5D9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C74ECDB5-FE13-417A-A81B-1E4EC3B52E0E}"/>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4" name="Footer Placeholder 3">
            <a:extLst>
              <a:ext uri="{FF2B5EF4-FFF2-40B4-BE49-F238E27FC236}">
                <a16:creationId xmlns:a16="http://schemas.microsoft.com/office/drawing/2014/main" xmlns="" id="{B56FA759-9B1B-42A5-A798-49AD8D5B340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BB9FED6-6228-4005-9FA0-7C031E5E22A2}"/>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735533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866B6A6-C503-4715-91A3-D57FEEBD08D5}"/>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3" name="Footer Placeholder 2">
            <a:extLst>
              <a:ext uri="{FF2B5EF4-FFF2-40B4-BE49-F238E27FC236}">
                <a16:creationId xmlns:a16="http://schemas.microsoft.com/office/drawing/2014/main" xmlns="" id="{07827892-653E-4F13-B0B3-B7684EC6B82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0D083DC4-8AE9-4584-8CF4-2837B4181B25}"/>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2083469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3B729-07C3-49BE-AB45-34F5901F2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B1C42205-8955-4038-9731-92FDEE8BA5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A4171502-6DF7-41D2-A15C-A4001368EF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CF8F82F-876C-4A3D-ADD6-568D25FC303D}"/>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6" name="Footer Placeholder 5">
            <a:extLst>
              <a:ext uri="{FF2B5EF4-FFF2-40B4-BE49-F238E27FC236}">
                <a16:creationId xmlns:a16="http://schemas.microsoft.com/office/drawing/2014/main" xmlns="" id="{FC11995E-92D8-4157-90FC-068B2A75778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FCFF3A2-AA65-4AF2-ABCA-957B3A4E7D51}"/>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153133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46569D-4C2A-49BE-BD17-1426F5B64B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F73BC255-F24C-4C52-90EC-CBC8BC2649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BC5440AC-7859-40FB-9329-DCF09B968A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F1E5A1E-5B63-46BC-9C83-2CAB8731B32F}"/>
              </a:ext>
            </a:extLst>
          </p:cNvPr>
          <p:cNvSpPr>
            <a:spLocks noGrp="1"/>
          </p:cNvSpPr>
          <p:nvPr>
            <p:ph type="dt" sz="half" idx="10"/>
          </p:nvPr>
        </p:nvSpPr>
        <p:spPr/>
        <p:txBody>
          <a:bodyPr/>
          <a:lstStyle/>
          <a:p>
            <a:fld id="{37A97F68-A83B-45E2-8804-FCB4E5103301}" type="datetimeFigureOut">
              <a:rPr lang="en-IN" smtClean="0"/>
              <a:t>07-01-2020</a:t>
            </a:fld>
            <a:endParaRPr lang="en-IN"/>
          </a:p>
        </p:txBody>
      </p:sp>
      <p:sp>
        <p:nvSpPr>
          <p:cNvPr id="6" name="Footer Placeholder 5">
            <a:extLst>
              <a:ext uri="{FF2B5EF4-FFF2-40B4-BE49-F238E27FC236}">
                <a16:creationId xmlns:a16="http://schemas.microsoft.com/office/drawing/2014/main" xmlns="" id="{667E9450-AE64-4EA0-AD78-BF7A4BEDC72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4A0BC5AB-B341-4A32-8761-D2BF37588488}"/>
              </a:ext>
            </a:extLst>
          </p:cNvPr>
          <p:cNvSpPr>
            <a:spLocks noGrp="1"/>
          </p:cNvSpPr>
          <p:nvPr>
            <p:ph type="sldNum" sz="quarter" idx="12"/>
          </p:nvPr>
        </p:nvSpPr>
        <p:spPr/>
        <p:txBody>
          <a:bodyPr/>
          <a:lstStyle/>
          <a:p>
            <a:fld id="{4873AFC3-AE46-4892-A56E-2EC591F13322}" type="slidenum">
              <a:rPr lang="en-IN" smtClean="0"/>
              <a:t>‹#›</a:t>
            </a:fld>
            <a:endParaRPr lang="en-IN"/>
          </a:p>
        </p:txBody>
      </p:sp>
    </p:spTree>
    <p:extLst>
      <p:ext uri="{BB962C8B-B14F-4D97-AF65-F5344CB8AC3E}">
        <p14:creationId xmlns:p14="http://schemas.microsoft.com/office/powerpoint/2010/main" val="80393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015FB1A-204F-49BE-BA14-01DF64716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8AC5EE1D-A68D-4F08-9B81-AB087E017F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F9F7EB4-EA00-40C2-AECF-3A0780F745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97F68-A83B-45E2-8804-FCB4E5103301}" type="datetimeFigureOut">
              <a:rPr lang="en-IN" smtClean="0"/>
              <a:t>07-01-2020</a:t>
            </a:fld>
            <a:endParaRPr lang="en-IN"/>
          </a:p>
        </p:txBody>
      </p:sp>
      <p:sp>
        <p:nvSpPr>
          <p:cNvPr id="5" name="Footer Placeholder 4">
            <a:extLst>
              <a:ext uri="{FF2B5EF4-FFF2-40B4-BE49-F238E27FC236}">
                <a16:creationId xmlns:a16="http://schemas.microsoft.com/office/drawing/2014/main" xmlns="" id="{98ED87E3-91AD-41DB-AB1D-7D8CC6420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34C1A87B-2196-468C-B0C5-2E8C341F28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3AFC3-AE46-4892-A56E-2EC591F13322}" type="slidenum">
              <a:rPr lang="en-IN" smtClean="0"/>
              <a:t>‹#›</a:t>
            </a:fld>
            <a:endParaRPr lang="en-IN"/>
          </a:p>
        </p:txBody>
      </p:sp>
    </p:spTree>
    <p:extLst>
      <p:ext uri="{BB962C8B-B14F-4D97-AF65-F5344CB8AC3E}">
        <p14:creationId xmlns:p14="http://schemas.microsoft.com/office/powerpoint/2010/main" val="1343275361"/>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2A906A3-6918-4709-826C-8AA55A9F0979}"/>
              </a:ext>
            </a:extLst>
          </p:cNvPr>
          <p:cNvSpPr>
            <a:spLocks noGrp="1" noChangeArrowheads="1"/>
          </p:cNvSpPr>
          <p:nvPr>
            <p:ph type="ctrTitle"/>
          </p:nvPr>
        </p:nvSpPr>
        <p:spPr>
          <a:xfrm>
            <a:off x="249383" y="133874"/>
            <a:ext cx="11571314" cy="897863"/>
          </a:xfrm>
          <a:solidFill>
            <a:srgbClr val="00B0F0"/>
          </a:solidFill>
        </p:spPr>
        <p:txBody>
          <a:bodyPr>
            <a:noAutofit/>
          </a:bodyPr>
          <a:lstStyle/>
          <a:p>
            <a:pPr eaLnBrk="1" hangingPunct="1"/>
            <a:r>
              <a:rPr lang="en-IN" altLang="en-US" sz="3600" b="1" dirty="0">
                <a:latin typeface="AR JULIAN" panose="02000000000000000000" pitchFamily="2" charset="0"/>
                <a:cs typeface="AngsanaUPC" panose="020B0502040204020203" pitchFamily="18" charset="-34"/>
              </a:rPr>
              <a:t>ADVANCED STRATEGIC MANAGEMENT</a:t>
            </a:r>
            <a:endParaRPr lang="tr-TR" altLang="en-US" sz="3600" b="1" dirty="0">
              <a:latin typeface="AR JULIAN" panose="02000000000000000000" pitchFamily="2" charset="0"/>
              <a:cs typeface="AngsanaUPC" panose="020B0502040204020203" pitchFamily="18" charset="-34"/>
            </a:endParaRPr>
          </a:p>
        </p:txBody>
      </p:sp>
      <p:sp>
        <p:nvSpPr>
          <p:cNvPr id="4099" name="Rectangle 3">
            <a:extLst>
              <a:ext uri="{FF2B5EF4-FFF2-40B4-BE49-F238E27FC236}">
                <a16:creationId xmlns:a16="http://schemas.microsoft.com/office/drawing/2014/main" xmlns="" id="{82EA6279-8B58-4AC1-8674-236F6AA9DDDD}"/>
              </a:ext>
            </a:extLst>
          </p:cNvPr>
          <p:cNvSpPr>
            <a:spLocks noGrp="1" noChangeArrowheads="1"/>
          </p:cNvSpPr>
          <p:nvPr>
            <p:ph type="subTitle" idx="1"/>
          </p:nvPr>
        </p:nvSpPr>
        <p:spPr>
          <a:xfrm>
            <a:off x="249382" y="1163782"/>
            <a:ext cx="11571315" cy="5560343"/>
          </a:xfrm>
          <a:solidFill>
            <a:srgbClr val="FFFF00"/>
          </a:solidFill>
          <a:ln>
            <a:solidFill>
              <a:srgbClr val="FFC000"/>
            </a:solidFill>
          </a:ln>
        </p:spPr>
        <p:txBody>
          <a:bodyPr rtlCol="0">
            <a:normAutofit fontScale="92500" lnSpcReduction="20000"/>
          </a:bodyPr>
          <a:lstStyle/>
          <a:p>
            <a:pPr>
              <a:defRPr/>
            </a:pPr>
            <a:endParaRPr lang="en-IN" altLang="en-US" sz="6600" dirty="0">
              <a:solidFill>
                <a:schemeClr val="tx1"/>
              </a:solidFill>
              <a:latin typeface="Times New Roman" panose="02020603050405020304" pitchFamily="18" charset="0"/>
              <a:cs typeface="Times New Roman" panose="02020603050405020304" pitchFamily="18" charset="0"/>
            </a:endParaRPr>
          </a:p>
          <a:p>
            <a:pPr>
              <a:defRPr/>
            </a:pPr>
            <a:r>
              <a:rPr lang="en-IN" altLang="en-US" sz="6600" dirty="0">
                <a:solidFill>
                  <a:schemeClr val="tx1"/>
                </a:solidFill>
                <a:latin typeface="Times New Roman" panose="02020603050405020304" pitchFamily="18" charset="0"/>
                <a:cs typeface="Times New Roman" panose="02020603050405020304" pitchFamily="18" charset="0"/>
              </a:rPr>
              <a:t>Chapter Three </a:t>
            </a:r>
          </a:p>
          <a:p>
            <a:pPr>
              <a:lnSpc>
                <a:spcPct val="170000"/>
              </a:lnSpc>
              <a:defRPr/>
            </a:pPr>
            <a:r>
              <a:rPr lang="en-US" sz="4800" b="1" dirty="0">
                <a:solidFill>
                  <a:schemeClr val="tx1"/>
                </a:solidFill>
              </a:rPr>
              <a:t>The Business Vision and Mission Statements</a:t>
            </a:r>
          </a:p>
          <a:p>
            <a:pPr>
              <a:lnSpc>
                <a:spcPct val="170000"/>
              </a:lnSpc>
              <a:defRPr/>
            </a:pPr>
            <a:r>
              <a:rPr lang="en-GB" altLang="en-US" sz="3600" dirty="0">
                <a:solidFill>
                  <a:schemeClr val="tx1"/>
                </a:solidFill>
                <a:latin typeface="Times New Roman" panose="02020603050405020304" pitchFamily="18" charset="0"/>
                <a:cs typeface="Times New Roman" panose="02020603050405020304" pitchFamily="18" charset="0"/>
              </a:rPr>
              <a:t>By: Y.H</a:t>
            </a:r>
          </a:p>
          <a:p>
            <a:pPr algn="r">
              <a:lnSpc>
                <a:spcPct val="170000"/>
              </a:lnSpc>
              <a:defRPr/>
            </a:pPr>
            <a:r>
              <a:rPr lang="en-GB" altLang="en-US" sz="3600" dirty="0">
                <a:solidFill>
                  <a:schemeClr val="tx1"/>
                </a:solidFill>
                <a:latin typeface="Times New Roman" panose="02020603050405020304" pitchFamily="18" charset="0"/>
                <a:cs typeface="Times New Roman" panose="02020603050405020304" pitchFamily="18" charset="0"/>
              </a:rPr>
              <a:t>November, 2019</a:t>
            </a:r>
          </a:p>
          <a:p>
            <a:pPr algn="r">
              <a:lnSpc>
                <a:spcPct val="160000"/>
              </a:lnSpc>
              <a:defRPr/>
            </a:pPr>
            <a:r>
              <a:rPr lang="en-GB" altLang="en-US" sz="3600" dirty="0">
                <a:solidFill>
                  <a:schemeClr val="tx1"/>
                </a:solidFill>
                <a:latin typeface="Times New Roman" panose="02020603050405020304" pitchFamily="18" charset="0"/>
                <a:cs typeface="Times New Roman" panose="02020603050405020304" pitchFamily="18" charset="0"/>
              </a:rPr>
              <a:t>Debre Tabor, Ethiopia</a:t>
            </a:r>
          </a:p>
          <a:p>
            <a:pPr algn="r">
              <a:lnSpc>
                <a:spcPct val="160000"/>
              </a:lnSpc>
              <a:defRPr/>
            </a:pPr>
            <a:endParaRPr lang="tr-TR" altLang="en-US" sz="4800" dirty="0">
              <a:solidFill>
                <a:schemeClr val="tx1"/>
              </a:solidFill>
              <a:latin typeface="Times New Roman" panose="02020603050405020304" pitchFamily="18" charset="0"/>
              <a:cs typeface="Times New Roman" panose="02020603050405020304" pitchFamily="18" charset="0"/>
            </a:endParaRPr>
          </a:p>
        </p:txBody>
      </p:sp>
      <p:sp>
        <p:nvSpPr>
          <p:cNvPr id="3076" name="3 Slayt Numarası Yer Tutucusu">
            <a:extLst>
              <a:ext uri="{FF2B5EF4-FFF2-40B4-BE49-F238E27FC236}">
                <a16:creationId xmlns:a16="http://schemas.microsoft.com/office/drawing/2014/main" xmlns="" id="{FAB1CEF1-EC2B-4CD0-A5F2-7F072DC66E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33B6BEB5-719A-4DDD-8B04-F464959B18B4}" type="slidenum">
              <a:rPr lang="tr-TR" altLang="en-US" sz="1400">
                <a:latin typeface="Arial" panose="020B0604020202020204" pitchFamily="34" charset="0"/>
              </a:rPr>
              <a:pPr fontAlgn="base">
                <a:lnSpc>
                  <a:spcPct val="100000"/>
                </a:lnSpc>
                <a:spcBef>
                  <a:spcPct val="0"/>
                </a:spcBef>
                <a:spcAft>
                  <a:spcPct val="0"/>
                </a:spcAft>
                <a:buFontTx/>
                <a:buNone/>
              </a:pPr>
              <a:t>1</a:t>
            </a:fld>
            <a:endParaRPr lang="tr-TR" altLang="en-US" sz="1400">
              <a:latin typeface="Arial" panose="020B0604020202020204"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Characteristics of a Mission Statement</a:t>
            </a:r>
            <a:endParaRPr lang="en-IN" cap="none" dirty="0">
              <a:latin typeface="Bahnschrift" panose="020B0502040204020203" pitchFamily="34" charset="0"/>
            </a:endParaRP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lvl="0" algn="just"/>
            <a:r>
              <a:rPr lang="en-US" b="1" dirty="0"/>
              <a:t>It should be feasible:</a:t>
            </a:r>
            <a:r>
              <a:rPr lang="en-US" dirty="0"/>
              <a:t> it should always aim high but it should not be an impossible statement. It should be realistic and achievable.</a:t>
            </a:r>
            <a:endParaRPr lang="en-IN" dirty="0"/>
          </a:p>
          <a:p>
            <a:pPr lvl="0" algn="just"/>
            <a:r>
              <a:rPr lang="en-US" b="1" dirty="0"/>
              <a:t>It should be precise:</a:t>
            </a:r>
            <a:r>
              <a:rPr lang="en-US" dirty="0"/>
              <a:t> it should not be so narrow as to restrict the organization’s activities nor should it be too broad a make itself meaningless.</a:t>
            </a:r>
            <a:endParaRPr lang="en-IN" dirty="0"/>
          </a:p>
          <a:p>
            <a:pPr lvl="0" algn="just"/>
            <a:r>
              <a:rPr lang="en-US" b="1" dirty="0"/>
              <a:t>It should be clear:</a:t>
            </a:r>
            <a:r>
              <a:rPr lang="en-US" dirty="0"/>
              <a:t> it should be clear enough to lead to action</a:t>
            </a:r>
            <a:endParaRPr lang="en-IN" dirty="0"/>
          </a:p>
          <a:p>
            <a:pPr lvl="0" algn="just"/>
            <a:r>
              <a:rPr lang="en-US" b="1" dirty="0"/>
              <a:t>It should be motivating:</a:t>
            </a:r>
            <a:r>
              <a:rPr lang="en-US" dirty="0"/>
              <a:t> it should be motivating for members of the organization and of society, and they should feel it worthwhile working for such an organization or being its customers.</a:t>
            </a:r>
            <a:endParaRPr lang="en-IN" dirty="0"/>
          </a:p>
          <a:p>
            <a:pPr lvl="0" algn="just"/>
            <a:r>
              <a:rPr lang="en-US" b="1" dirty="0"/>
              <a:t>It should be distinctive:</a:t>
            </a:r>
            <a:r>
              <a:rPr lang="en-US" dirty="0"/>
              <a:t> a mission statement which indiscriminate is likely to have little impact.</a:t>
            </a:r>
            <a:endParaRPr lang="en-IN" dirty="0"/>
          </a:p>
          <a:p>
            <a:pPr lvl="0" algn="just"/>
            <a:r>
              <a:rPr lang="en-US" b="1" dirty="0"/>
              <a:t>It should indicate major components of strategy:</a:t>
            </a:r>
            <a:r>
              <a:rPr lang="en-US" dirty="0"/>
              <a:t> it along with the organizational purpose should indicate the major components of the strategy to be adopted.</a:t>
            </a:r>
            <a:endParaRPr lang="en-IN" dirty="0"/>
          </a:p>
          <a:p>
            <a:pPr lvl="0" algn="just"/>
            <a:r>
              <a:rPr lang="en-US" b="1" dirty="0"/>
              <a:t>It should indicate how objectives are to be accomplished:</a:t>
            </a:r>
            <a:r>
              <a:rPr lang="en-US" dirty="0"/>
              <a:t> it should provide clues regarding the manner in which the objectives are to be adopted.</a:t>
            </a:r>
            <a:endParaRPr lang="en-IN" dirty="0"/>
          </a:p>
        </p:txBody>
      </p:sp>
    </p:spTree>
    <p:extLst>
      <p:ext uri="{BB962C8B-B14F-4D97-AF65-F5344CB8AC3E}">
        <p14:creationId xmlns:p14="http://schemas.microsoft.com/office/powerpoint/2010/main" val="2552374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Components of Mission statement</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marL="514350" indent="-514350">
              <a:buFont typeface="+mj-lt"/>
              <a:buAutoNum type="arabicPeriod"/>
            </a:pPr>
            <a:r>
              <a:rPr lang="en-IN" b="1" i="1" dirty="0"/>
              <a:t>Customers</a:t>
            </a:r>
            <a:r>
              <a:rPr lang="en-IN" dirty="0"/>
              <a:t>—Who are the firm’s customers?</a:t>
            </a:r>
          </a:p>
          <a:p>
            <a:pPr marL="514350" indent="-514350">
              <a:buFont typeface="+mj-lt"/>
              <a:buAutoNum type="arabicPeriod"/>
            </a:pPr>
            <a:r>
              <a:rPr lang="en-IN" b="1" i="1" dirty="0"/>
              <a:t>Products or services</a:t>
            </a:r>
            <a:r>
              <a:rPr lang="en-IN" dirty="0"/>
              <a:t>—What are the firm’s major products or services?</a:t>
            </a:r>
          </a:p>
          <a:p>
            <a:pPr marL="514350" indent="-514350">
              <a:buFont typeface="+mj-lt"/>
              <a:buAutoNum type="arabicPeriod"/>
            </a:pPr>
            <a:r>
              <a:rPr lang="en-IN" b="1" i="1" dirty="0"/>
              <a:t>Markets</a:t>
            </a:r>
            <a:r>
              <a:rPr lang="en-IN" dirty="0"/>
              <a:t>—Geographically, where does the firm compete?</a:t>
            </a:r>
          </a:p>
          <a:p>
            <a:pPr marL="514350" indent="-514350">
              <a:buFont typeface="+mj-lt"/>
              <a:buAutoNum type="arabicPeriod"/>
            </a:pPr>
            <a:r>
              <a:rPr lang="en-IN" b="1" i="1" dirty="0"/>
              <a:t>Technology</a:t>
            </a:r>
            <a:r>
              <a:rPr lang="en-IN" dirty="0"/>
              <a:t>—Is the firm technologically current?</a:t>
            </a:r>
          </a:p>
          <a:p>
            <a:pPr marL="514350" indent="-514350">
              <a:buFont typeface="+mj-lt"/>
              <a:buAutoNum type="arabicPeriod"/>
            </a:pPr>
            <a:r>
              <a:rPr lang="en-IN" b="1" i="1" dirty="0"/>
              <a:t>Concern for survival, growth, and profitability</a:t>
            </a:r>
            <a:r>
              <a:rPr lang="en-IN" dirty="0"/>
              <a:t>—Is the firm committed to growth and financial soundness?</a:t>
            </a:r>
          </a:p>
          <a:p>
            <a:pPr marL="514350" indent="-514350">
              <a:buFont typeface="+mj-lt"/>
              <a:buAutoNum type="arabicPeriod"/>
            </a:pPr>
            <a:r>
              <a:rPr lang="en-IN" b="1" i="1" dirty="0"/>
              <a:t>Philosophy</a:t>
            </a:r>
            <a:r>
              <a:rPr lang="en-IN" dirty="0"/>
              <a:t>—What are the basic beliefs, values, aspirations, and ethical priorities of the firm?</a:t>
            </a:r>
          </a:p>
          <a:p>
            <a:pPr marL="514350" indent="-514350">
              <a:buFont typeface="+mj-lt"/>
              <a:buAutoNum type="arabicPeriod"/>
            </a:pPr>
            <a:r>
              <a:rPr lang="en-IN" b="1" i="1" dirty="0"/>
              <a:t>Self-concept</a:t>
            </a:r>
            <a:r>
              <a:rPr lang="en-IN" dirty="0"/>
              <a:t>—What is the firm’s distinctive competence or major competitive advantage?</a:t>
            </a:r>
          </a:p>
          <a:p>
            <a:pPr marL="514350" indent="-514350">
              <a:buFont typeface="+mj-lt"/>
              <a:buAutoNum type="arabicPeriod"/>
            </a:pPr>
            <a:r>
              <a:rPr lang="en-IN" b="1" i="1" dirty="0"/>
              <a:t>Concern for public image</a:t>
            </a:r>
            <a:r>
              <a:rPr lang="en-IN" dirty="0"/>
              <a:t>—Is the firm responsive to social, community, and environmental concerns?</a:t>
            </a:r>
          </a:p>
          <a:p>
            <a:pPr marL="514350" indent="-514350">
              <a:buFont typeface="+mj-lt"/>
              <a:buAutoNum type="arabicPeriod"/>
            </a:pPr>
            <a:r>
              <a:rPr lang="en-IN" b="1" i="1" dirty="0"/>
              <a:t>Concern for employees</a:t>
            </a:r>
            <a:r>
              <a:rPr lang="en-IN" dirty="0"/>
              <a:t>—Are employees a valuable asset of the firm?</a:t>
            </a:r>
            <a:endParaRPr lang="en-IN"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038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Examples of Mission Statements</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85000" lnSpcReduction="20000"/>
          </a:bodyPr>
          <a:lstStyle/>
          <a:p>
            <a:pPr algn="just"/>
            <a:r>
              <a:rPr lang="en-US" b="1" dirty="0"/>
              <a:t>PepsiCo Mission</a:t>
            </a:r>
            <a:endParaRPr lang="en-IN" dirty="0"/>
          </a:p>
          <a:p>
            <a:pPr marL="0" indent="0" algn="just">
              <a:buNone/>
            </a:pPr>
            <a:r>
              <a:rPr lang="en-US" dirty="0"/>
              <a:t>PepsiCo’s mission is to increase the value of our shareholders’ investment.  We do this through sales growth, cost controls, and wise investment resources.  We believe our commercial success depends upon offering quality and value to our consumers and customers; providing products that are safe, wholesome, economically efficient and environmentally sound; and providing a fair return to our investors while adhering to the highest standards of integrity.</a:t>
            </a:r>
            <a:endParaRPr lang="en-IN" dirty="0"/>
          </a:p>
          <a:p>
            <a:pPr marL="0" indent="0" algn="just">
              <a:buNone/>
            </a:pPr>
            <a:endParaRPr lang="en-IN" dirty="0"/>
          </a:p>
          <a:p>
            <a:pPr algn="just"/>
            <a:r>
              <a:rPr lang="en-US" b="1" dirty="0"/>
              <a:t>Ben &amp; Jerry’s Mission</a:t>
            </a:r>
            <a:endParaRPr lang="en-IN" dirty="0"/>
          </a:p>
          <a:p>
            <a:pPr marL="0" indent="0" algn="just">
              <a:buNone/>
            </a:pPr>
            <a:r>
              <a:rPr lang="en-US" dirty="0"/>
              <a:t>Ben &amp; Jerry’s mission is to make, distribute and sell the finest quality all-natural ice cream and related products in a wide variety of innovative flavors made from Vermont dairy products.  To operate the Company on a sound financial basis of profitable growth, increasing value for our shareholders, and creating career opportunities and financial rewards for our employees.  To operate the Company in a way that actively recognizes the central role that business plays in the structure of society by initiating innovative ways to improve the quality of life of a broad community—local, national and international.</a:t>
            </a:r>
          </a:p>
          <a:p>
            <a:pPr marL="0" indent="0" algn="just">
              <a:lnSpc>
                <a:spcPct val="150000"/>
              </a:lnSpc>
              <a:buNone/>
            </a:pPr>
            <a:endParaRPr lang="en-IN" sz="4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449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Examples of Mission Statements</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10000"/>
          </a:bodyPr>
          <a:lstStyle/>
          <a:p>
            <a:pPr algn="just">
              <a:lnSpc>
                <a:spcPct val="150000"/>
              </a:lnSpc>
            </a:pPr>
            <a:r>
              <a:rPr lang="en-IN" dirty="0"/>
              <a:t>Dell’s mission is to be the most successful computer company (2) in the world (3) at delivering the best customer experience in markets we serve (1). In doing so, Dell will meet customer expectations of highest quality; leading technology (4); competitive pricing; individual and company accountability (6); best-in-class service and support (7); flexible customization capability (7); superior corporate citizenship (8); financial stability (5). </a:t>
            </a:r>
            <a:r>
              <a:rPr lang="en-IN" i="1" dirty="0">
                <a:solidFill>
                  <a:schemeClr val="accent1">
                    <a:lumMod val="75000"/>
                  </a:schemeClr>
                </a:solidFill>
              </a:rPr>
              <a:t>(comment: Statement lacks only one component: Concern for Employees)</a:t>
            </a:r>
          </a:p>
          <a:p>
            <a:pPr algn="just">
              <a:lnSpc>
                <a:spcPct val="150000"/>
              </a:lnSpc>
            </a:pPr>
            <a:r>
              <a:rPr lang="en-IN" sz="4000" i="1" cap="none" dirty="0">
                <a:latin typeface="Times New Roman" panose="02020603050405020304" pitchFamily="18" charset="0"/>
                <a:cs typeface="Times New Roman" panose="02020603050405020304" pitchFamily="18" charset="0"/>
              </a:rPr>
              <a:t>See more examples on page 46.</a:t>
            </a:r>
            <a:endParaRPr lang="en-IN" sz="4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631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Mission Statement Evaluation</a:t>
            </a:r>
            <a:endParaRPr lang="en-IN" dirty="0"/>
          </a:p>
        </p:txBody>
      </p:sp>
      <p:graphicFrame>
        <p:nvGraphicFramePr>
          <p:cNvPr id="4" name="Content Placeholder 3">
            <a:extLst>
              <a:ext uri="{FF2B5EF4-FFF2-40B4-BE49-F238E27FC236}">
                <a16:creationId xmlns:a16="http://schemas.microsoft.com/office/drawing/2014/main" xmlns="" id="{0B69F4C8-9727-404D-B6B1-63575C4CB9FE}"/>
              </a:ext>
            </a:extLst>
          </p:cNvPr>
          <p:cNvGraphicFramePr>
            <a:graphicFrameLocks noGrp="1"/>
          </p:cNvGraphicFramePr>
          <p:nvPr>
            <p:ph idx="1"/>
            <p:extLst>
              <p:ext uri="{D42A27DB-BD31-4B8C-83A1-F6EECF244321}">
                <p14:modId xmlns:p14="http://schemas.microsoft.com/office/powerpoint/2010/main" val="1362622651"/>
              </p:ext>
            </p:extLst>
          </p:nvPr>
        </p:nvGraphicFramePr>
        <p:xfrm>
          <a:off x="216131" y="1428750"/>
          <a:ext cx="11554692" cy="5256794"/>
        </p:xfrm>
        <a:graphic>
          <a:graphicData uri="http://schemas.openxmlformats.org/drawingml/2006/table">
            <a:tbl>
              <a:tblPr firstRow="1" firstCol="1" bandRow="1">
                <a:tableStyleId>{5C22544A-7EE6-4342-B048-85BDC9FD1C3A}</a:tableStyleId>
              </a:tblPr>
              <a:tblGrid>
                <a:gridCol w="1590029">
                  <a:extLst>
                    <a:ext uri="{9D8B030D-6E8A-4147-A177-3AD203B41FA5}">
                      <a16:colId xmlns:a16="http://schemas.microsoft.com/office/drawing/2014/main" xmlns="" val="2819836171"/>
                    </a:ext>
                  </a:extLst>
                </a:gridCol>
                <a:gridCol w="1455662">
                  <a:extLst>
                    <a:ext uri="{9D8B030D-6E8A-4147-A177-3AD203B41FA5}">
                      <a16:colId xmlns:a16="http://schemas.microsoft.com/office/drawing/2014/main" xmlns="" val="1746534862"/>
                    </a:ext>
                  </a:extLst>
                </a:gridCol>
                <a:gridCol w="969818">
                  <a:extLst>
                    <a:ext uri="{9D8B030D-6E8A-4147-A177-3AD203B41FA5}">
                      <a16:colId xmlns:a16="http://schemas.microsoft.com/office/drawing/2014/main" xmlns="" val="527138135"/>
                    </a:ext>
                  </a:extLst>
                </a:gridCol>
                <a:gridCol w="924792">
                  <a:extLst>
                    <a:ext uri="{9D8B030D-6E8A-4147-A177-3AD203B41FA5}">
                      <a16:colId xmlns:a16="http://schemas.microsoft.com/office/drawing/2014/main" xmlns="" val="833649276"/>
                    </a:ext>
                  </a:extLst>
                </a:gridCol>
                <a:gridCol w="1234208">
                  <a:extLst>
                    <a:ext uri="{9D8B030D-6E8A-4147-A177-3AD203B41FA5}">
                      <a16:colId xmlns:a16="http://schemas.microsoft.com/office/drawing/2014/main" xmlns="" val="230572406"/>
                    </a:ext>
                  </a:extLst>
                </a:gridCol>
                <a:gridCol w="1234208">
                  <a:extLst>
                    <a:ext uri="{9D8B030D-6E8A-4147-A177-3AD203B41FA5}">
                      <a16:colId xmlns:a16="http://schemas.microsoft.com/office/drawing/2014/main" xmlns="" val="2146205251"/>
                    </a:ext>
                  </a:extLst>
                </a:gridCol>
                <a:gridCol w="1177637">
                  <a:extLst>
                    <a:ext uri="{9D8B030D-6E8A-4147-A177-3AD203B41FA5}">
                      <a16:colId xmlns:a16="http://schemas.microsoft.com/office/drawing/2014/main" xmlns="" val="2788912320"/>
                    </a:ext>
                  </a:extLst>
                </a:gridCol>
                <a:gridCol w="890155">
                  <a:extLst>
                    <a:ext uri="{9D8B030D-6E8A-4147-A177-3AD203B41FA5}">
                      <a16:colId xmlns:a16="http://schemas.microsoft.com/office/drawing/2014/main" xmlns="" val="3568757418"/>
                    </a:ext>
                  </a:extLst>
                </a:gridCol>
                <a:gridCol w="947882">
                  <a:extLst>
                    <a:ext uri="{9D8B030D-6E8A-4147-A177-3AD203B41FA5}">
                      <a16:colId xmlns:a16="http://schemas.microsoft.com/office/drawing/2014/main" xmlns="" val="2571369970"/>
                    </a:ext>
                  </a:extLst>
                </a:gridCol>
                <a:gridCol w="1130301">
                  <a:extLst>
                    <a:ext uri="{9D8B030D-6E8A-4147-A177-3AD203B41FA5}">
                      <a16:colId xmlns:a16="http://schemas.microsoft.com/office/drawing/2014/main" xmlns="" val="347514531"/>
                    </a:ext>
                  </a:extLst>
                </a:gridCol>
              </a:tblGrid>
              <a:tr h="3610874">
                <a:tc>
                  <a:txBody>
                    <a:bodyPr/>
                    <a:lstStyle/>
                    <a:p>
                      <a:pPr algn="just">
                        <a:lnSpc>
                          <a:spcPct val="150000"/>
                        </a:lnSpc>
                        <a:spcAft>
                          <a:spcPts val="0"/>
                        </a:spcAft>
                      </a:pPr>
                      <a:r>
                        <a:rPr lang="en-US" sz="2400">
                          <a:effectLst/>
                        </a:rPr>
                        <a:t>Components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 Customers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Products</a:t>
                      </a:r>
                      <a:endParaRPr lang="en-IN" sz="2000">
                        <a:effectLst/>
                      </a:endParaRPr>
                    </a:p>
                    <a:p>
                      <a:pPr algn="just">
                        <a:lnSpc>
                          <a:spcPct val="150000"/>
                        </a:lnSpc>
                        <a:spcAft>
                          <a:spcPts val="0"/>
                        </a:spcAft>
                      </a:pPr>
                      <a:r>
                        <a:rPr lang="en-US" sz="2400">
                          <a:effectLst/>
                        </a:rPr>
                        <a:t>Services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Markets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Concern for survival,</a:t>
                      </a:r>
                      <a:endParaRPr lang="en-IN" sz="2000">
                        <a:effectLst/>
                      </a:endParaRPr>
                    </a:p>
                    <a:p>
                      <a:pPr algn="just">
                        <a:lnSpc>
                          <a:spcPct val="150000"/>
                        </a:lnSpc>
                        <a:spcAft>
                          <a:spcPts val="0"/>
                        </a:spcAft>
                      </a:pPr>
                      <a:r>
                        <a:rPr lang="en-US" sz="2400">
                          <a:effectLst/>
                        </a:rPr>
                        <a:t>growth</a:t>
                      </a:r>
                      <a:endParaRPr lang="en-IN" sz="2000">
                        <a:effectLst/>
                      </a:endParaRPr>
                    </a:p>
                    <a:p>
                      <a:pPr algn="just">
                        <a:lnSpc>
                          <a:spcPct val="150000"/>
                        </a:lnSpc>
                        <a:spcAft>
                          <a:spcPts val="0"/>
                        </a:spcAft>
                      </a:pPr>
                      <a:r>
                        <a:rPr lang="en-US" sz="2400">
                          <a:effectLst/>
                        </a:rPr>
                        <a:t>profitability</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Technology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Philosophy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Self -concept</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Concern for public image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a:effectLst/>
                        </a:rPr>
                        <a:t>Concern for employees </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8879272"/>
                  </a:ext>
                </a:extLst>
              </a:tr>
              <a:tr h="511157">
                <a:tc>
                  <a:txBody>
                    <a:bodyPr/>
                    <a:lstStyle/>
                    <a:p>
                      <a:pPr algn="just">
                        <a:lnSpc>
                          <a:spcPct val="150000"/>
                        </a:lnSpc>
                        <a:spcAft>
                          <a:spcPts val="0"/>
                        </a:spcAft>
                      </a:pPr>
                      <a:r>
                        <a:rPr lang="en-US" sz="2400" dirty="0">
                          <a:effectLst/>
                        </a:rPr>
                        <a:t>PepsiCo </a:t>
                      </a:r>
                      <a:endParaRPr lang="en-IN" sz="2000" dirty="0">
                        <a:effectLst/>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91364284"/>
                  </a:ext>
                </a:extLst>
              </a:tr>
              <a:tr h="830968">
                <a:tc>
                  <a:txBody>
                    <a:bodyPr/>
                    <a:lstStyle/>
                    <a:p>
                      <a:pPr algn="just">
                        <a:lnSpc>
                          <a:spcPct val="150000"/>
                        </a:lnSpc>
                        <a:spcAft>
                          <a:spcPts val="0"/>
                        </a:spcAft>
                      </a:pPr>
                      <a:r>
                        <a:rPr lang="en-US" sz="2400">
                          <a:effectLst/>
                        </a:rPr>
                        <a:t>Ben &amp; Jerry’s</a:t>
                      </a: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42105702"/>
                  </a:ext>
                </a:extLst>
              </a:tr>
            </a:tbl>
          </a:graphicData>
        </a:graphic>
      </p:graphicFrame>
    </p:spTree>
    <p:extLst>
      <p:ext uri="{BB962C8B-B14F-4D97-AF65-F5344CB8AC3E}">
        <p14:creationId xmlns:p14="http://schemas.microsoft.com/office/powerpoint/2010/main" val="342604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Importance of Vision and Mission Statements</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lvl="0" algn="just">
              <a:lnSpc>
                <a:spcPct val="110000"/>
              </a:lnSpc>
            </a:pPr>
            <a:r>
              <a:rPr lang="en-US" sz="2400" dirty="0">
                <a:latin typeface="Book Antiqua" panose="02040602050305030304" pitchFamily="18" charset="0"/>
              </a:rPr>
              <a:t>To ensure unanimity of purpose within the organization</a:t>
            </a:r>
            <a:endParaRPr lang="en-IN" sz="2400" dirty="0">
              <a:latin typeface="Book Antiqua" panose="02040602050305030304" pitchFamily="18" charset="0"/>
            </a:endParaRPr>
          </a:p>
          <a:p>
            <a:pPr lvl="0" algn="just">
              <a:lnSpc>
                <a:spcPct val="110000"/>
              </a:lnSpc>
            </a:pPr>
            <a:r>
              <a:rPr lang="en-US" sz="2400" dirty="0">
                <a:latin typeface="Book Antiqua" panose="02040602050305030304" pitchFamily="18" charset="0"/>
              </a:rPr>
              <a:t>To provide a basis, or standard, for allocating organizational resources</a:t>
            </a:r>
            <a:endParaRPr lang="en-IN" sz="2400" dirty="0">
              <a:latin typeface="Book Antiqua" panose="02040602050305030304" pitchFamily="18" charset="0"/>
            </a:endParaRPr>
          </a:p>
          <a:p>
            <a:pPr lvl="0" algn="just">
              <a:lnSpc>
                <a:spcPct val="110000"/>
              </a:lnSpc>
            </a:pPr>
            <a:r>
              <a:rPr lang="en-US" sz="2400" dirty="0">
                <a:latin typeface="Book Antiqua" panose="02040602050305030304" pitchFamily="18" charset="0"/>
              </a:rPr>
              <a:t>To establish a general tone or organizational climate</a:t>
            </a:r>
            <a:endParaRPr lang="en-IN" sz="2400" dirty="0">
              <a:latin typeface="Book Antiqua" panose="02040602050305030304" pitchFamily="18" charset="0"/>
            </a:endParaRPr>
          </a:p>
          <a:p>
            <a:pPr lvl="0" algn="just">
              <a:lnSpc>
                <a:spcPct val="110000"/>
              </a:lnSpc>
            </a:pPr>
            <a:r>
              <a:rPr lang="en-US" sz="2400" dirty="0">
                <a:latin typeface="Book Antiqua" panose="02040602050305030304" pitchFamily="18" charset="0"/>
              </a:rPr>
              <a:t>To serve as a focal point for individuals to identify with the organization’s purpose and direction, and to deter those who cannot from participating further in the organization’s activities</a:t>
            </a:r>
            <a:endParaRPr lang="en-IN" sz="2400" dirty="0">
              <a:latin typeface="Book Antiqua" panose="02040602050305030304" pitchFamily="18" charset="0"/>
            </a:endParaRPr>
          </a:p>
          <a:p>
            <a:pPr lvl="0" algn="just">
              <a:lnSpc>
                <a:spcPct val="110000"/>
              </a:lnSpc>
            </a:pPr>
            <a:r>
              <a:rPr lang="en-US" sz="2400" dirty="0">
                <a:latin typeface="Book Antiqua" panose="02040602050305030304" pitchFamily="18" charset="0"/>
              </a:rPr>
              <a:t>To facilitate the translation of objectives into a work structure involving the assignment of tasks to responsible elements within the organization</a:t>
            </a:r>
            <a:endParaRPr lang="en-IN" sz="2400" dirty="0">
              <a:latin typeface="Book Antiqua" panose="02040602050305030304" pitchFamily="18" charset="0"/>
            </a:endParaRPr>
          </a:p>
          <a:p>
            <a:pPr lvl="0" algn="just">
              <a:lnSpc>
                <a:spcPct val="110000"/>
              </a:lnSpc>
            </a:pPr>
            <a:r>
              <a:rPr lang="en-US" sz="2400" dirty="0">
                <a:latin typeface="Book Antiqua" panose="02040602050305030304" pitchFamily="18" charset="0"/>
              </a:rPr>
              <a:t>To specify organizational purposes and the translation of these purposes in to objectives in such a way that cost, time, and performance parameters can be assessed and controlled</a:t>
            </a:r>
            <a:r>
              <a:rPr lang="en-IN" sz="2400" dirty="0">
                <a:latin typeface="Book Antiqua" panose="02040602050305030304" pitchFamily="18" charset="0"/>
                <a:cs typeface="Times New Roman" panose="02020603050405020304" pitchFamily="18" charset="0"/>
              </a:rPr>
              <a:t>.</a:t>
            </a:r>
            <a:endParaRPr lang="en-IN" sz="2400" dirty="0">
              <a:latin typeface="Book Antiqua" panose="02040602050305030304" pitchFamily="18" charset="0"/>
            </a:endParaRPr>
          </a:p>
        </p:txBody>
      </p:sp>
    </p:spTree>
    <p:extLst>
      <p:ext uri="{BB962C8B-B14F-4D97-AF65-F5344CB8AC3E}">
        <p14:creationId xmlns:p14="http://schemas.microsoft.com/office/powerpoint/2010/main" val="2389362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2A906A3-6918-4709-826C-8AA55A9F0979}"/>
              </a:ext>
            </a:extLst>
          </p:cNvPr>
          <p:cNvSpPr>
            <a:spLocks noGrp="1" noChangeArrowheads="1"/>
          </p:cNvSpPr>
          <p:nvPr>
            <p:ph type="ctrTitle"/>
          </p:nvPr>
        </p:nvSpPr>
        <p:spPr>
          <a:xfrm>
            <a:off x="249383" y="133874"/>
            <a:ext cx="11571314" cy="897863"/>
          </a:xfrm>
          <a:solidFill>
            <a:srgbClr val="00B0F0"/>
          </a:solidFill>
        </p:spPr>
        <p:txBody>
          <a:bodyPr>
            <a:noAutofit/>
          </a:bodyPr>
          <a:lstStyle/>
          <a:p>
            <a:pPr eaLnBrk="1" hangingPunct="1"/>
            <a:r>
              <a:rPr lang="en-IN" altLang="en-US" sz="3600" b="1" dirty="0">
                <a:latin typeface="AR JULIAN" panose="02000000000000000000" pitchFamily="2" charset="0"/>
                <a:cs typeface="AngsanaUPC" panose="020B0502040204020203" pitchFamily="18" charset="-34"/>
              </a:rPr>
              <a:t>ADVANCED STRATEGIC MANAGEMENT</a:t>
            </a:r>
            <a:endParaRPr lang="tr-TR" altLang="en-US" sz="3600" b="1" dirty="0">
              <a:latin typeface="AR JULIAN" panose="02000000000000000000" pitchFamily="2" charset="0"/>
              <a:cs typeface="AngsanaUPC" panose="020B0502040204020203" pitchFamily="18" charset="-34"/>
            </a:endParaRPr>
          </a:p>
        </p:txBody>
      </p:sp>
      <p:sp>
        <p:nvSpPr>
          <p:cNvPr id="4099" name="Rectangle 3">
            <a:extLst>
              <a:ext uri="{FF2B5EF4-FFF2-40B4-BE49-F238E27FC236}">
                <a16:creationId xmlns:a16="http://schemas.microsoft.com/office/drawing/2014/main" xmlns="" id="{82EA6279-8B58-4AC1-8674-236F6AA9DDDD}"/>
              </a:ext>
            </a:extLst>
          </p:cNvPr>
          <p:cNvSpPr>
            <a:spLocks noGrp="1" noChangeArrowheads="1"/>
          </p:cNvSpPr>
          <p:nvPr>
            <p:ph type="subTitle" idx="1"/>
          </p:nvPr>
        </p:nvSpPr>
        <p:spPr>
          <a:xfrm>
            <a:off x="249382" y="1163782"/>
            <a:ext cx="11571315" cy="5560343"/>
          </a:xfrm>
          <a:solidFill>
            <a:srgbClr val="FFFF00"/>
          </a:solidFill>
          <a:ln>
            <a:solidFill>
              <a:srgbClr val="FFC000"/>
            </a:solidFill>
          </a:ln>
        </p:spPr>
        <p:txBody>
          <a:bodyPr rtlCol="0">
            <a:normAutofit fontScale="85000" lnSpcReduction="20000"/>
          </a:bodyPr>
          <a:lstStyle/>
          <a:p>
            <a:pPr>
              <a:defRPr/>
            </a:pPr>
            <a:endParaRPr lang="en-IN" altLang="en-US" sz="6600" dirty="0">
              <a:solidFill>
                <a:schemeClr val="tx1"/>
              </a:solidFill>
              <a:latin typeface="Times New Roman" panose="02020603050405020304" pitchFamily="18" charset="0"/>
              <a:cs typeface="Times New Roman" panose="02020603050405020304" pitchFamily="18" charset="0"/>
            </a:endParaRPr>
          </a:p>
          <a:p>
            <a:pPr>
              <a:defRPr/>
            </a:pPr>
            <a:r>
              <a:rPr lang="en-IN" altLang="en-US" sz="6600" dirty="0">
                <a:solidFill>
                  <a:schemeClr val="tx1"/>
                </a:solidFill>
                <a:latin typeface="Times New Roman" panose="02020603050405020304" pitchFamily="18" charset="0"/>
                <a:cs typeface="Times New Roman" panose="02020603050405020304" pitchFamily="18" charset="0"/>
              </a:rPr>
              <a:t>Chapter </a:t>
            </a:r>
            <a:r>
              <a:rPr lang="en-IN" altLang="en-US" sz="6600" dirty="0">
                <a:latin typeface="Times New Roman" panose="02020603050405020304" pitchFamily="18" charset="0"/>
                <a:cs typeface="Times New Roman" panose="02020603050405020304" pitchFamily="18" charset="0"/>
              </a:rPr>
              <a:t>Four</a:t>
            </a:r>
            <a:r>
              <a:rPr lang="en-IN" altLang="en-US" sz="6600" dirty="0">
                <a:solidFill>
                  <a:schemeClr val="tx1"/>
                </a:solidFill>
                <a:latin typeface="Times New Roman" panose="02020603050405020304" pitchFamily="18" charset="0"/>
                <a:cs typeface="Times New Roman" panose="02020603050405020304" pitchFamily="18" charset="0"/>
              </a:rPr>
              <a:t> </a:t>
            </a:r>
          </a:p>
          <a:p>
            <a:pPr>
              <a:lnSpc>
                <a:spcPct val="170000"/>
              </a:lnSpc>
              <a:defRPr/>
            </a:pPr>
            <a:r>
              <a:rPr lang="en-US" sz="6500" dirty="0"/>
              <a:t>ENVIRONMENTAL    ANALYSIS </a:t>
            </a:r>
          </a:p>
          <a:p>
            <a:pPr>
              <a:lnSpc>
                <a:spcPct val="170000"/>
              </a:lnSpc>
              <a:defRPr/>
            </a:pPr>
            <a:r>
              <a:rPr lang="en-GB" altLang="en-US" sz="3600" dirty="0">
                <a:solidFill>
                  <a:schemeClr val="tx1"/>
                </a:solidFill>
                <a:latin typeface="Times New Roman" panose="02020603050405020304" pitchFamily="18" charset="0"/>
                <a:cs typeface="Times New Roman" panose="02020603050405020304" pitchFamily="18" charset="0"/>
              </a:rPr>
              <a:t>By: Y.H</a:t>
            </a:r>
          </a:p>
          <a:p>
            <a:pPr algn="r">
              <a:lnSpc>
                <a:spcPct val="170000"/>
              </a:lnSpc>
              <a:defRPr/>
            </a:pPr>
            <a:r>
              <a:rPr lang="en-GB" altLang="en-US" sz="3600" dirty="0">
                <a:solidFill>
                  <a:schemeClr val="tx1"/>
                </a:solidFill>
                <a:latin typeface="Times New Roman" panose="02020603050405020304" pitchFamily="18" charset="0"/>
                <a:cs typeface="Times New Roman" panose="02020603050405020304" pitchFamily="18" charset="0"/>
              </a:rPr>
              <a:t>November, 2019</a:t>
            </a:r>
          </a:p>
          <a:p>
            <a:pPr algn="r">
              <a:lnSpc>
                <a:spcPct val="160000"/>
              </a:lnSpc>
              <a:defRPr/>
            </a:pPr>
            <a:r>
              <a:rPr lang="en-GB" altLang="en-US" sz="3600" dirty="0">
                <a:solidFill>
                  <a:schemeClr val="tx1"/>
                </a:solidFill>
                <a:latin typeface="Times New Roman" panose="02020603050405020304" pitchFamily="18" charset="0"/>
                <a:cs typeface="Times New Roman" panose="02020603050405020304" pitchFamily="18" charset="0"/>
              </a:rPr>
              <a:t>Debre Tabor, Ethiopia</a:t>
            </a:r>
          </a:p>
          <a:p>
            <a:pPr algn="r">
              <a:lnSpc>
                <a:spcPct val="160000"/>
              </a:lnSpc>
              <a:defRPr/>
            </a:pPr>
            <a:endParaRPr lang="tr-TR" altLang="en-US" sz="4800" dirty="0">
              <a:solidFill>
                <a:schemeClr val="tx1"/>
              </a:solidFill>
              <a:latin typeface="Times New Roman" panose="02020603050405020304" pitchFamily="18" charset="0"/>
              <a:cs typeface="Times New Roman" panose="02020603050405020304" pitchFamily="18" charset="0"/>
            </a:endParaRPr>
          </a:p>
        </p:txBody>
      </p:sp>
      <p:sp>
        <p:nvSpPr>
          <p:cNvPr id="3076" name="3 Slayt Numarası Yer Tutucusu">
            <a:extLst>
              <a:ext uri="{FF2B5EF4-FFF2-40B4-BE49-F238E27FC236}">
                <a16:creationId xmlns:a16="http://schemas.microsoft.com/office/drawing/2014/main" xmlns="" id="{FAB1CEF1-EC2B-4CD0-A5F2-7F072DC66E7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33B6BEB5-719A-4DDD-8B04-F464959B18B4}" type="slidenum">
              <a:rPr lang="tr-TR" altLang="en-US" sz="1400">
                <a:latin typeface="Arial" panose="020B0604020202020204" pitchFamily="34" charset="0"/>
              </a:rPr>
              <a:pPr fontAlgn="base">
                <a:lnSpc>
                  <a:spcPct val="100000"/>
                </a:lnSpc>
                <a:spcBef>
                  <a:spcPct val="0"/>
                </a:spcBef>
                <a:spcAft>
                  <a:spcPct val="0"/>
                </a:spcAft>
                <a:buFontTx/>
                <a:buNone/>
              </a:pPr>
              <a:t>16</a:t>
            </a:fld>
            <a:endParaRPr lang="tr-TR" altLang="en-US" sz="1400">
              <a:latin typeface="Arial" panose="020B0604020202020204" pitchFamily="34" charset="0"/>
            </a:endParaRPr>
          </a:p>
        </p:txBody>
      </p:sp>
    </p:spTree>
    <p:extLst>
      <p:ext uri="{BB962C8B-B14F-4D97-AF65-F5344CB8AC3E}">
        <p14:creationId xmlns:p14="http://schemas.microsoft.com/office/powerpoint/2010/main" val="137921188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marL="514350" indent="-514350">
              <a:lnSpc>
                <a:spcPct val="150000"/>
              </a:lnSpc>
              <a:buFont typeface="+mj-lt"/>
              <a:buAutoNum type="arabicPeriod"/>
            </a:pPr>
            <a:r>
              <a:rPr lang="en-US" sz="4000" dirty="0"/>
              <a:t>The nature of external audit</a:t>
            </a:r>
            <a:endParaRPr lang="en-IN" sz="4000" dirty="0"/>
          </a:p>
          <a:p>
            <a:pPr marL="514350" indent="-514350">
              <a:lnSpc>
                <a:spcPct val="150000"/>
              </a:lnSpc>
              <a:buFont typeface="+mj-lt"/>
              <a:buAutoNum type="arabicPeriod"/>
            </a:pPr>
            <a:r>
              <a:rPr lang="en-US" sz="4000" dirty="0"/>
              <a:t>Sources of external information </a:t>
            </a:r>
            <a:endParaRPr lang="en-IN" sz="4000" dirty="0"/>
          </a:p>
          <a:p>
            <a:pPr marL="514350" indent="-514350">
              <a:lnSpc>
                <a:spcPct val="150000"/>
              </a:lnSpc>
              <a:buFont typeface="+mj-lt"/>
              <a:buAutoNum type="arabicPeriod"/>
            </a:pPr>
            <a:r>
              <a:rPr lang="en-US" sz="4000" dirty="0"/>
              <a:t>Forecasting tools and techniques</a:t>
            </a:r>
            <a:endParaRPr lang="en-IN" sz="4000" dirty="0"/>
          </a:p>
          <a:p>
            <a:pPr marL="514350" indent="-514350">
              <a:lnSpc>
                <a:spcPct val="150000"/>
              </a:lnSpc>
              <a:buFont typeface="+mj-lt"/>
              <a:buAutoNum type="arabicPeriod"/>
            </a:pPr>
            <a:r>
              <a:rPr lang="en-US" sz="4000" dirty="0"/>
              <a:t>Competitive analysis: Porter’s five forces model</a:t>
            </a:r>
          </a:p>
          <a:p>
            <a:pPr marL="514350" indent="-514350">
              <a:lnSpc>
                <a:spcPct val="150000"/>
              </a:lnSpc>
              <a:buFont typeface="+mj-lt"/>
              <a:buAutoNum type="arabicPeriod"/>
            </a:pPr>
            <a:r>
              <a:rPr lang="en-US" sz="4000" dirty="0"/>
              <a:t>EFE and CPM </a:t>
            </a:r>
            <a:endParaRPr lang="en-IN" sz="4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771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4.1. The Nature of an External Audit</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Autofit/>
          </a:bodyPr>
          <a:lstStyle/>
          <a:p>
            <a:pPr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The external assessment</a:t>
            </a:r>
            <a:r>
              <a:rPr lang="en-US" dirty="0">
                <a:effectLst>
                  <a:outerShdw blurRad="50800" dist="38100" algn="tr" rotWithShape="0">
                    <a:prstClr val="black">
                      <a:alpha val="40000"/>
                    </a:prstClr>
                  </a:outerShdw>
                </a:effectLst>
                <a:latin typeface="Times New Roman" panose="02020603050405020304" pitchFamily="18" charset="0"/>
                <a:cs typeface="Times New Roman" panose="02020603050405020304" pitchFamily="18" charset="0"/>
              </a:rPr>
              <a:t> is </a:t>
            </a:r>
            <a:r>
              <a:rPr lang="en-US" dirty="0">
                <a:latin typeface="Times New Roman" panose="02020603050405020304" pitchFamily="18" charset="0"/>
                <a:cs typeface="Times New Roman" panose="02020603050405020304" pitchFamily="18" charset="0"/>
              </a:rPr>
              <a:t>also called environmental scanning and industry analysis. </a:t>
            </a:r>
          </a:p>
          <a:p>
            <a:pPr algn="just">
              <a:lnSpc>
                <a:spcPct val="150000"/>
              </a:lnSpc>
              <a:buFont typeface="Wingdings" panose="05000000000000000000" pitchFamily="2" charset="2"/>
              <a:buChar char="q"/>
            </a:pPr>
            <a:r>
              <a:rPr lang="en-IN" dirty="0">
                <a:latin typeface="Times New Roman" panose="02020603050405020304" pitchFamily="18" charset="0"/>
                <a:cs typeface="Times New Roman" panose="02020603050405020304" pitchFamily="18" charset="0"/>
              </a:rPr>
              <a:t>The purpose of an </a:t>
            </a:r>
            <a:r>
              <a:rPr lang="en-IN" i="1" dirty="0">
                <a:latin typeface="Times New Roman" panose="02020603050405020304" pitchFamily="18" charset="0"/>
                <a:cs typeface="Times New Roman" panose="02020603050405020304" pitchFamily="18" charset="0"/>
              </a:rPr>
              <a:t>external audit </a:t>
            </a:r>
            <a:r>
              <a:rPr lang="en-IN" dirty="0">
                <a:latin typeface="Times New Roman" panose="02020603050405020304" pitchFamily="18" charset="0"/>
                <a:cs typeface="Times New Roman" panose="02020603050405020304" pitchFamily="18" charset="0"/>
              </a:rPr>
              <a:t>is to develop a finite list of opportunities that could benefit a firm and threats that should be avoided. </a:t>
            </a:r>
          </a:p>
          <a:p>
            <a:pPr algn="just">
              <a:lnSpc>
                <a:spcPct val="150000"/>
              </a:lnSpc>
              <a:buFont typeface="Wingdings" panose="05000000000000000000" pitchFamily="2" charset="2"/>
              <a:buChar char="q"/>
            </a:pPr>
            <a:r>
              <a:rPr lang="en-IN" dirty="0">
                <a:latin typeface="Times New Roman" panose="02020603050405020304" pitchFamily="18" charset="0"/>
                <a:cs typeface="Times New Roman" panose="02020603050405020304" pitchFamily="18" charset="0"/>
              </a:rPr>
              <a:t>It is aimed at identifying </a:t>
            </a:r>
            <a:r>
              <a:rPr lang="en-IN" b="1" i="1" dirty="0">
                <a:solidFill>
                  <a:srgbClr val="0000FF"/>
                </a:solidFill>
                <a:latin typeface="Times New Roman" panose="02020603050405020304" pitchFamily="18" charset="0"/>
                <a:cs typeface="Times New Roman" panose="02020603050405020304" pitchFamily="18" charset="0"/>
              </a:rPr>
              <a:t>key variables </a:t>
            </a:r>
            <a:r>
              <a:rPr lang="en-IN" dirty="0">
                <a:latin typeface="Times New Roman" panose="02020603050405020304" pitchFamily="18" charset="0"/>
                <a:cs typeface="Times New Roman" panose="02020603050405020304" pitchFamily="18" charset="0"/>
              </a:rPr>
              <a:t>that offer actionable responses.</a:t>
            </a:r>
          </a:p>
          <a:p>
            <a:pPr algn="just">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Firms would  be able to respond either offensively or defensively to the factors by formulating strategies that take advantage of external opportunities or that minimize the impact of potential threats.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596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Key External Forces</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marL="0" indent="0" algn="just">
              <a:lnSpc>
                <a:spcPct val="150000"/>
              </a:lnSpc>
              <a:buNone/>
            </a:pPr>
            <a:r>
              <a:rPr lang="en-IN" i="1" dirty="0">
                <a:latin typeface="Times New Roman" panose="02020603050405020304" pitchFamily="18" charset="0"/>
                <a:cs typeface="Times New Roman" panose="02020603050405020304" pitchFamily="18" charset="0"/>
              </a:rPr>
              <a:t>External forces </a:t>
            </a:r>
            <a:r>
              <a:rPr lang="en-IN" dirty="0">
                <a:latin typeface="Times New Roman" panose="02020603050405020304" pitchFamily="18" charset="0"/>
                <a:cs typeface="Times New Roman" panose="02020603050405020304" pitchFamily="18" charset="0"/>
              </a:rPr>
              <a:t>can be divided into five broad categories: </a:t>
            </a:r>
          </a:p>
          <a:p>
            <a:pPr marL="514350" indent="-514350" algn="just">
              <a:lnSpc>
                <a:spcPct val="150000"/>
              </a:lnSpc>
              <a:buFont typeface="+mj-lt"/>
              <a:buAutoNum type="alphaUcPeriod"/>
            </a:pPr>
            <a:r>
              <a:rPr lang="en-IN" dirty="0">
                <a:latin typeface="Times New Roman" panose="02020603050405020304" pitchFamily="18" charset="0"/>
                <a:cs typeface="Times New Roman" panose="02020603050405020304" pitchFamily="18" charset="0"/>
              </a:rPr>
              <a:t>Economic forces; </a:t>
            </a:r>
          </a:p>
          <a:p>
            <a:pPr marL="514350" indent="-514350" algn="just">
              <a:lnSpc>
                <a:spcPct val="150000"/>
              </a:lnSpc>
              <a:buFont typeface="+mj-lt"/>
              <a:buAutoNum type="alphaUcPeriod"/>
            </a:pPr>
            <a:r>
              <a:rPr lang="en-IN" dirty="0">
                <a:latin typeface="Times New Roman" panose="02020603050405020304" pitchFamily="18" charset="0"/>
                <a:cs typeface="Times New Roman" panose="02020603050405020304" pitchFamily="18" charset="0"/>
              </a:rPr>
              <a:t>Social, cultural, demographic, and natural environment forces; </a:t>
            </a:r>
          </a:p>
          <a:p>
            <a:pPr marL="514350" indent="-514350" algn="just">
              <a:lnSpc>
                <a:spcPct val="150000"/>
              </a:lnSpc>
              <a:buFont typeface="+mj-lt"/>
              <a:buAutoNum type="alphaUcPeriod"/>
            </a:pPr>
            <a:r>
              <a:rPr lang="en-IN" dirty="0">
                <a:latin typeface="Times New Roman" panose="02020603050405020304" pitchFamily="18" charset="0"/>
                <a:cs typeface="Times New Roman" panose="02020603050405020304" pitchFamily="18" charset="0"/>
              </a:rPr>
              <a:t>Political, governmental, and legal forces; </a:t>
            </a:r>
          </a:p>
          <a:p>
            <a:pPr marL="514350" indent="-514350" algn="just">
              <a:lnSpc>
                <a:spcPct val="150000"/>
              </a:lnSpc>
              <a:buFont typeface="+mj-lt"/>
              <a:buAutoNum type="alphaUcPeriod"/>
            </a:pPr>
            <a:r>
              <a:rPr lang="en-IN" dirty="0">
                <a:latin typeface="Times New Roman" panose="02020603050405020304" pitchFamily="18" charset="0"/>
                <a:cs typeface="Times New Roman" panose="02020603050405020304" pitchFamily="18" charset="0"/>
              </a:rPr>
              <a:t>Technological forces; and </a:t>
            </a:r>
          </a:p>
          <a:p>
            <a:pPr marL="514350" indent="-514350" algn="just">
              <a:lnSpc>
                <a:spcPct val="150000"/>
              </a:lnSpc>
              <a:buFont typeface="+mj-lt"/>
              <a:buAutoNum type="alphaUcPeriod"/>
            </a:pPr>
            <a:r>
              <a:rPr lang="en-IN" dirty="0">
                <a:latin typeface="Times New Roman" panose="02020603050405020304" pitchFamily="18" charset="0"/>
                <a:cs typeface="Times New Roman" panose="02020603050405020304" pitchFamily="18" charset="0"/>
              </a:rPr>
              <a:t>Competitive forces. </a:t>
            </a:r>
          </a:p>
          <a:p>
            <a:pPr algn="just">
              <a:lnSpc>
                <a:spcPct val="150000"/>
              </a:lnSpc>
            </a:pPr>
            <a:r>
              <a:rPr lang="en-IN" dirty="0">
                <a:latin typeface="Times New Roman" panose="02020603050405020304" pitchFamily="18" charset="0"/>
                <a:cs typeface="Times New Roman" panose="02020603050405020304" pitchFamily="18" charset="0"/>
              </a:rPr>
              <a:t>External trends and events, such as the global economic recession, significantly affect products, services, markets, and organizations worldwide.</a:t>
            </a:r>
            <a:endParaRPr lang="en-IN" cap="none" dirty="0">
              <a:latin typeface="Times New Roman" panose="02020603050405020304" pitchFamily="18" charset="0"/>
              <a:cs typeface="Times New Roman" panose="02020603050405020304" pitchFamily="18" charset="0"/>
            </a:endParaRPr>
          </a:p>
        </p:txBody>
      </p:sp>
      <p:sp>
        <p:nvSpPr>
          <p:cNvPr id="4" name="Right Brace 3">
            <a:extLst>
              <a:ext uri="{FF2B5EF4-FFF2-40B4-BE49-F238E27FC236}">
                <a16:creationId xmlns:a16="http://schemas.microsoft.com/office/drawing/2014/main" xmlns="" id="{11232255-BF40-4DDA-AB67-503B75F8D517}"/>
              </a:ext>
            </a:extLst>
          </p:cNvPr>
          <p:cNvSpPr/>
          <p:nvPr/>
        </p:nvSpPr>
        <p:spPr>
          <a:xfrm>
            <a:off x="8896350" y="1990205"/>
            <a:ext cx="571500" cy="229604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5" name="Right Brace 4">
            <a:extLst>
              <a:ext uri="{FF2B5EF4-FFF2-40B4-BE49-F238E27FC236}">
                <a16:creationId xmlns:a16="http://schemas.microsoft.com/office/drawing/2014/main" xmlns="" id="{A528C453-546D-42B6-A891-9B35FC5A1312}"/>
              </a:ext>
            </a:extLst>
          </p:cNvPr>
          <p:cNvSpPr/>
          <p:nvPr/>
        </p:nvSpPr>
        <p:spPr>
          <a:xfrm>
            <a:off x="3657600" y="4429125"/>
            <a:ext cx="304800" cy="51435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6" name="Rectangle 5">
            <a:extLst>
              <a:ext uri="{FF2B5EF4-FFF2-40B4-BE49-F238E27FC236}">
                <a16:creationId xmlns:a16="http://schemas.microsoft.com/office/drawing/2014/main" xmlns="" id="{175C14C4-1C8F-4B76-92CB-0A6ADA6FA3DF}"/>
              </a:ext>
            </a:extLst>
          </p:cNvPr>
          <p:cNvSpPr/>
          <p:nvPr/>
        </p:nvSpPr>
        <p:spPr>
          <a:xfrm>
            <a:off x="9467850" y="2647950"/>
            <a:ext cx="230297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Societal/Macro Environment</a:t>
            </a:r>
            <a:endParaRPr lang="en-IN" dirty="0"/>
          </a:p>
        </p:txBody>
      </p:sp>
      <p:sp>
        <p:nvSpPr>
          <p:cNvPr id="7" name="Rectangle: Rounded Corners 6">
            <a:extLst>
              <a:ext uri="{FF2B5EF4-FFF2-40B4-BE49-F238E27FC236}">
                <a16:creationId xmlns:a16="http://schemas.microsoft.com/office/drawing/2014/main" xmlns="" id="{891B40D7-C28F-4C7B-9D17-772378B29500}"/>
              </a:ext>
            </a:extLst>
          </p:cNvPr>
          <p:cNvSpPr/>
          <p:nvPr/>
        </p:nvSpPr>
        <p:spPr>
          <a:xfrm>
            <a:off x="4191001" y="4429125"/>
            <a:ext cx="2762249"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Task (Micro) Environment</a:t>
            </a:r>
            <a:endParaRPr lang="en-IN" dirty="0"/>
          </a:p>
        </p:txBody>
      </p:sp>
    </p:spTree>
    <p:extLst>
      <p:ext uri="{BB962C8B-B14F-4D97-AF65-F5344CB8AC3E}">
        <p14:creationId xmlns:p14="http://schemas.microsoft.com/office/powerpoint/2010/main" val="253937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AAAF4C-8BF7-4839-B9DD-F09E666F94FC}"/>
              </a:ext>
            </a:extLst>
          </p:cNvPr>
          <p:cNvSpPr>
            <a:spLocks noGrp="1"/>
          </p:cNvSpPr>
          <p:nvPr>
            <p:ph type="title"/>
          </p:nvPr>
        </p:nvSpPr>
        <p:spPr>
          <a:xfrm>
            <a:off x="480638" y="148997"/>
            <a:ext cx="11389936" cy="844550"/>
          </a:xfrm>
          <a:solidFill>
            <a:schemeClr val="accent2">
              <a:lumMod val="60000"/>
              <a:lumOff val="40000"/>
            </a:schemeClr>
          </a:solidFill>
        </p:spPr>
        <p:txBody>
          <a:bodyPr/>
          <a:lstStyle/>
          <a:p>
            <a:pPr algn="l">
              <a:defRPr/>
            </a:pPr>
            <a:r>
              <a:rPr lang="en-US" sz="4000" b="1" cap="none" dirty="0">
                <a:latin typeface="Times New Roman" panose="02020603050405020304" pitchFamily="18" charset="0"/>
                <a:cs typeface="Times New Roman" panose="02020603050405020304" pitchFamily="18" charset="0"/>
              </a:rPr>
              <a:t>Contents</a:t>
            </a:r>
            <a:r>
              <a:rPr lang="en-US" dirty="0"/>
              <a:t> </a:t>
            </a:r>
            <a:endParaRPr lang="en-IN" dirty="0"/>
          </a:p>
        </p:txBody>
      </p:sp>
      <p:sp>
        <p:nvSpPr>
          <p:cNvPr id="3" name="Content Placeholder 2">
            <a:extLst>
              <a:ext uri="{FF2B5EF4-FFF2-40B4-BE49-F238E27FC236}">
                <a16:creationId xmlns:a16="http://schemas.microsoft.com/office/drawing/2014/main" xmlns="" id="{DD735974-2976-4FB2-B023-88CADA1B0484}"/>
              </a:ext>
            </a:extLst>
          </p:cNvPr>
          <p:cNvSpPr>
            <a:spLocks noGrp="1"/>
          </p:cNvSpPr>
          <p:nvPr>
            <p:ph idx="1"/>
          </p:nvPr>
        </p:nvSpPr>
        <p:spPr>
          <a:xfrm>
            <a:off x="448887" y="1228725"/>
            <a:ext cx="11421687" cy="5513388"/>
          </a:xfrm>
          <a:solidFill>
            <a:schemeClr val="accent4">
              <a:lumMod val="40000"/>
              <a:lumOff val="60000"/>
            </a:schemeClr>
          </a:solidFill>
        </p:spPr>
        <p:txBody>
          <a:bodyPr>
            <a:normAutofit/>
          </a:bodyPr>
          <a:lstStyle/>
          <a:p>
            <a:pPr marL="0" indent="0">
              <a:buNone/>
            </a:pPr>
            <a:r>
              <a:rPr lang="en-US" sz="4400" cap="none" dirty="0"/>
              <a:t>3.1 The Nature of Business Vision and Mission </a:t>
            </a:r>
          </a:p>
          <a:p>
            <a:pPr marL="0" indent="0">
              <a:lnSpc>
                <a:spcPct val="150000"/>
              </a:lnSpc>
              <a:buNone/>
            </a:pPr>
            <a:r>
              <a:rPr lang="en-US" sz="4400" cap="none" dirty="0"/>
              <a:t>3.2. Components of A Mission Statement </a:t>
            </a:r>
          </a:p>
          <a:p>
            <a:pPr marL="0" indent="0">
              <a:buNone/>
            </a:pPr>
            <a:r>
              <a:rPr lang="en-US" sz="4400" cap="none" dirty="0"/>
              <a:t>3.3. The Importance of a Clear Vision  &amp; Mission </a:t>
            </a:r>
            <a:endParaRPr lang="en-IN" sz="4400" cap="none" dirty="0"/>
          </a:p>
          <a:p>
            <a:pPr marL="0" indent="0">
              <a:buNone/>
            </a:pPr>
            <a:endParaRPr lang="en-IN" sz="4400" cap="none" dirty="0"/>
          </a:p>
        </p:txBody>
      </p:sp>
      <p:sp>
        <p:nvSpPr>
          <p:cNvPr id="4" name="Slide Number Placeholder 3">
            <a:extLst>
              <a:ext uri="{FF2B5EF4-FFF2-40B4-BE49-F238E27FC236}">
                <a16:creationId xmlns:a16="http://schemas.microsoft.com/office/drawing/2014/main" xmlns="" id="{FFA08CCA-28AE-4A25-A002-57B367E83AB9}"/>
              </a:ext>
            </a:extLst>
          </p:cNvPr>
          <p:cNvSpPr>
            <a:spLocks noGrp="1"/>
          </p:cNvSpPr>
          <p:nvPr>
            <p:ph type="sldNum" sz="quarter" idx="12"/>
          </p:nvPr>
        </p:nvSpPr>
        <p:spPr/>
        <p:txBody>
          <a:bodyPr/>
          <a:lstStyle/>
          <a:p>
            <a:pPr>
              <a:defRPr/>
            </a:pPr>
            <a:fld id="{6C078114-5666-4B77-95BF-87439D924043}" type="slidenum">
              <a:rPr lang="tr-TR" altLang="en-US" smtClean="0"/>
              <a:pPr>
                <a:defRPr/>
              </a:pPr>
              <a:t>2</a:t>
            </a:fld>
            <a:endParaRPr lang="tr-TR"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a:bodyPr>
          <a:lstStyle/>
          <a:p>
            <a:pPr algn="just">
              <a:lnSpc>
                <a:spcPct val="150000"/>
              </a:lnSpc>
            </a:pPr>
            <a:r>
              <a:rPr lang="en-US" sz="4000" dirty="0"/>
              <a:t>External trends and events significantly affect all products, services, markets, and organizations in the world.</a:t>
            </a:r>
            <a:endParaRPr lang="en-IN" sz="4000" dirty="0"/>
          </a:p>
          <a:p>
            <a:pPr algn="just">
              <a:lnSpc>
                <a:spcPct val="150000"/>
              </a:lnSpc>
            </a:pPr>
            <a:r>
              <a:rPr lang="en-US" sz="4000" dirty="0"/>
              <a:t> Changes in external forces translate into changes in consumer demand for both industrial and consumer products and services. </a:t>
            </a:r>
            <a:endParaRPr lang="en-IN" sz="4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314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Autofit/>
          </a:bodyPr>
          <a:lstStyle/>
          <a:p>
            <a:r>
              <a:rPr lang="en-IN" sz="3600" b="1" dirty="0"/>
              <a:t>Relationships Between Key External Forces and an Organization</a:t>
            </a:r>
            <a:endParaRPr lang="en-IN" sz="3600" cap="none" dirty="0">
              <a:latin typeface="Bahnschrift" panose="020B0502040204020203" pitchFamily="34" charset="0"/>
            </a:endParaRPr>
          </a:p>
        </p:txBody>
      </p:sp>
      <p:pic>
        <p:nvPicPr>
          <p:cNvPr id="4" name="Content Placeholder 3">
            <a:extLst>
              <a:ext uri="{FF2B5EF4-FFF2-40B4-BE49-F238E27FC236}">
                <a16:creationId xmlns:a16="http://schemas.microsoft.com/office/drawing/2014/main" xmlns="" id="{318F604E-0389-413B-801B-978D08BBBC6C}"/>
              </a:ext>
            </a:extLst>
          </p:cNvPr>
          <p:cNvPicPr>
            <a:picLocks noGrp="1" noChangeAspect="1"/>
          </p:cNvPicPr>
          <p:nvPr>
            <p:ph idx="1"/>
          </p:nvPr>
        </p:nvPicPr>
        <p:blipFill rotWithShape="1">
          <a:blip r:embed="rId2"/>
          <a:srcRect l="21992" t="36935" r="7381" b="12703"/>
          <a:stretch/>
        </p:blipFill>
        <p:spPr>
          <a:xfrm>
            <a:off x="438149" y="1080659"/>
            <a:ext cx="11332673" cy="5611081"/>
          </a:xfrm>
          <a:prstGeom prst="rect">
            <a:avLst/>
          </a:prstGeom>
        </p:spPr>
      </p:pic>
    </p:spTree>
    <p:extLst>
      <p:ext uri="{BB962C8B-B14F-4D97-AF65-F5344CB8AC3E}">
        <p14:creationId xmlns:p14="http://schemas.microsoft.com/office/powerpoint/2010/main" val="1246303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The Process of Performing an External Audit</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lnSpcReduction="10000"/>
          </a:bodyPr>
          <a:lstStyle/>
          <a:p>
            <a:pPr algn="just">
              <a:lnSpc>
                <a:spcPct val="150000"/>
              </a:lnSpc>
            </a:pPr>
            <a:r>
              <a:rPr lang="en-US" dirty="0"/>
              <a:t>The process of performing an external audit must involve as many managers and employees which intern leads to create understanding and commitment.</a:t>
            </a:r>
          </a:p>
          <a:p>
            <a:pPr algn="just">
              <a:lnSpc>
                <a:spcPct val="150000"/>
              </a:lnSpc>
            </a:pPr>
            <a:r>
              <a:rPr lang="en-US" dirty="0"/>
              <a:t>To perform an external audit, a company first must gather competitive intelligence and information about social, cultural, demographic, environmental, economic, political, legal, governmental, and technological trends.</a:t>
            </a:r>
          </a:p>
          <a:p>
            <a:pPr>
              <a:lnSpc>
                <a:spcPct val="150000"/>
              </a:lnSpc>
            </a:pPr>
            <a:r>
              <a:rPr lang="en-IN" dirty="0"/>
              <a:t>Individuals can be asked to monitor various sources of information, such as key magazines, trade journals, and newspapers.</a:t>
            </a:r>
            <a:endParaRPr lang="en-IN"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786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10000"/>
          </a:bodyPr>
          <a:lstStyle/>
          <a:p>
            <a:pPr algn="just">
              <a:lnSpc>
                <a:spcPct val="150000"/>
              </a:lnSpc>
            </a:pPr>
            <a:r>
              <a:rPr lang="en-US" dirty="0">
                <a:latin typeface="Times New Roman" panose="02020603050405020304" pitchFamily="18" charset="0"/>
                <a:cs typeface="Times New Roman" panose="02020603050405020304" pitchFamily="18" charset="0"/>
              </a:rPr>
              <a:t>The Internet is another source for gathering strategic information, as are corporate, university, and public libraries.  </a:t>
            </a:r>
          </a:p>
          <a:p>
            <a:pPr algn="just">
              <a:lnSpc>
                <a:spcPct val="150000"/>
              </a:lnSpc>
            </a:pPr>
            <a:r>
              <a:rPr lang="en-US" dirty="0">
                <a:latin typeface="Times New Roman" panose="02020603050405020304" pitchFamily="18" charset="0"/>
                <a:cs typeface="Times New Roman" panose="02020603050405020304" pitchFamily="18" charset="0"/>
              </a:rPr>
              <a:t>Suppliers, distributors, salespersons, customers, and competitors represent other sources of vital information. </a:t>
            </a:r>
          </a:p>
          <a:p>
            <a:pPr algn="just">
              <a:lnSpc>
                <a:spcPct val="150000"/>
              </a:lnSpc>
            </a:pPr>
            <a:r>
              <a:rPr lang="en-US" dirty="0">
                <a:latin typeface="Times New Roman" panose="02020603050405020304" pitchFamily="18" charset="0"/>
                <a:cs typeface="Times New Roman" panose="02020603050405020304" pitchFamily="18" charset="0"/>
              </a:rPr>
              <a:t>Once information is gathered, it should be assimilated, evaluated, and prioritized </a:t>
            </a:r>
            <a:r>
              <a:rPr lang="en-IN" dirty="0">
                <a:latin typeface="Times New Roman" panose="02020603050405020304" pitchFamily="18" charset="0"/>
                <a:cs typeface="Times New Roman" panose="02020603050405020304" pitchFamily="18" charset="0"/>
              </a:rPr>
              <a:t>from 1 for the most important opportunity/threat to 20 for the least important opportunity/threat.</a:t>
            </a:r>
            <a:endParaRPr lang="en-US" dirty="0">
              <a:latin typeface="Times New Roman" panose="02020603050405020304" pitchFamily="18" charset="0"/>
              <a:cs typeface="Times New Roman" panose="02020603050405020304" pitchFamily="18" charset="0"/>
            </a:endParaRPr>
          </a:p>
          <a:p>
            <a:pPr algn="just">
              <a:lnSpc>
                <a:spcPct val="150000"/>
              </a:lnSpc>
            </a:pPr>
            <a:r>
              <a:rPr lang="en-IN" dirty="0">
                <a:latin typeface="Times New Roman" panose="02020603050405020304" pitchFamily="18" charset="0"/>
                <a:cs typeface="Times New Roman" panose="02020603050405020304" pitchFamily="18" charset="0"/>
              </a:rPr>
              <a:t>These key external factors can vary over time and by industry.</a:t>
            </a:r>
            <a:endParaRPr lang="en-IN"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314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marL="0" indent="0" algn="just">
              <a:lnSpc>
                <a:spcPct val="150000"/>
              </a:lnSpc>
              <a:buNone/>
            </a:pPr>
            <a:r>
              <a:rPr lang="en-IN" dirty="0">
                <a:latin typeface="Book Antiqua" panose="02040602050305030304" pitchFamily="18" charset="0"/>
              </a:rPr>
              <a:t>Freund emphasized that these key external factors should be </a:t>
            </a:r>
          </a:p>
          <a:p>
            <a:pPr marL="514350" indent="-514350" algn="just">
              <a:lnSpc>
                <a:spcPct val="150000"/>
              </a:lnSpc>
              <a:buFont typeface="+mj-lt"/>
              <a:buAutoNum type="arabicPeriod"/>
            </a:pPr>
            <a:r>
              <a:rPr lang="en-IN" dirty="0">
                <a:latin typeface="Book Antiqua" panose="02040602050305030304" pitchFamily="18" charset="0"/>
              </a:rPr>
              <a:t>Important to achieving long-term and annual objectives,</a:t>
            </a:r>
          </a:p>
          <a:p>
            <a:pPr marL="514350" indent="-514350" algn="just">
              <a:lnSpc>
                <a:spcPct val="150000"/>
              </a:lnSpc>
              <a:buFont typeface="+mj-lt"/>
              <a:buAutoNum type="arabicPeriod"/>
            </a:pPr>
            <a:r>
              <a:rPr lang="en-IN" dirty="0">
                <a:latin typeface="Book Antiqua" panose="02040602050305030304" pitchFamily="18" charset="0"/>
              </a:rPr>
              <a:t>Measurable, </a:t>
            </a:r>
          </a:p>
          <a:p>
            <a:pPr marL="514350" indent="-514350" algn="just">
              <a:lnSpc>
                <a:spcPct val="150000"/>
              </a:lnSpc>
              <a:buFont typeface="+mj-lt"/>
              <a:buAutoNum type="arabicPeriod"/>
            </a:pPr>
            <a:r>
              <a:rPr lang="en-IN" dirty="0">
                <a:latin typeface="Book Antiqua" panose="02040602050305030304" pitchFamily="18" charset="0"/>
              </a:rPr>
              <a:t>Applicable to all competing firms, and </a:t>
            </a:r>
          </a:p>
          <a:p>
            <a:pPr marL="514350" indent="-514350" algn="just">
              <a:lnSpc>
                <a:spcPct val="150000"/>
              </a:lnSpc>
              <a:buFont typeface="+mj-lt"/>
              <a:buAutoNum type="arabicPeriod"/>
            </a:pPr>
            <a:r>
              <a:rPr lang="en-IN" dirty="0">
                <a:latin typeface="Book Antiqua" panose="02040602050305030304" pitchFamily="18" charset="0"/>
              </a:rPr>
              <a:t>Hierarchical in the sense that some will pertain to the overall company and others will be more narrowly focused on functional or divisional areas</a:t>
            </a:r>
            <a:endParaRPr lang="en-IN" sz="4400" cap="none"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4270248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The Industrial Organization (I/O) View</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lnSpcReduction="10000"/>
          </a:bodyPr>
          <a:lstStyle/>
          <a:p>
            <a:pPr algn="just">
              <a:lnSpc>
                <a:spcPct val="150000"/>
              </a:lnSpc>
            </a:pPr>
            <a:r>
              <a:rPr lang="en-IN" dirty="0"/>
              <a:t>The </a:t>
            </a:r>
            <a:r>
              <a:rPr lang="en-IN" i="1" dirty="0"/>
              <a:t>Industrial Organization (I/O) </a:t>
            </a:r>
            <a:r>
              <a:rPr lang="en-IN" dirty="0"/>
              <a:t>approach to competitive advantage advocates that external (industry) factors are more important than internal factors in a firm achieving competitive advantage. </a:t>
            </a:r>
          </a:p>
          <a:p>
            <a:pPr algn="just">
              <a:lnSpc>
                <a:spcPct val="150000"/>
              </a:lnSpc>
            </a:pPr>
            <a:r>
              <a:rPr lang="en-IN" dirty="0"/>
              <a:t>Proponents of the I/O view, such as Michael Porter, contend that organizational performance will be primarily determined by industry forces. Porter’s Five Forces Model, is an example of the I/O perspective, which focuses on </a:t>
            </a:r>
            <a:r>
              <a:rPr lang="en-IN" b="1" dirty="0" err="1">
                <a:solidFill>
                  <a:srgbClr val="FF0000"/>
                </a:solidFill>
              </a:rPr>
              <a:t>analyzing</a:t>
            </a:r>
            <a:r>
              <a:rPr lang="en-IN" b="1" dirty="0">
                <a:solidFill>
                  <a:srgbClr val="FF0000"/>
                </a:solidFill>
              </a:rPr>
              <a:t> external forces </a:t>
            </a:r>
            <a:r>
              <a:rPr lang="en-IN" dirty="0"/>
              <a:t>and industry variables as a basis for getting and keeping competitive advantage.</a:t>
            </a:r>
          </a:p>
        </p:txBody>
      </p:sp>
    </p:spTree>
    <p:extLst>
      <p:ext uri="{BB962C8B-B14F-4D97-AF65-F5344CB8AC3E}">
        <p14:creationId xmlns:p14="http://schemas.microsoft.com/office/powerpoint/2010/main" val="316913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Cont’d…..</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lnSpcReduction="10000"/>
          </a:bodyPr>
          <a:lstStyle/>
          <a:p>
            <a:pPr algn="just">
              <a:lnSpc>
                <a:spcPct val="150000"/>
              </a:lnSpc>
            </a:pPr>
            <a:r>
              <a:rPr lang="en-IN" sz="3200" dirty="0">
                <a:latin typeface="Times New Roman" panose="02020603050405020304" pitchFamily="18" charset="0"/>
                <a:cs typeface="Times New Roman" panose="02020603050405020304" pitchFamily="18" charset="0"/>
              </a:rPr>
              <a:t>I/O research provides important contributions to our understanding of how to gain competitive advantage. </a:t>
            </a:r>
            <a:endParaRPr lang="en-IN" sz="4800" dirty="0">
              <a:latin typeface="Times New Roman" panose="02020603050405020304" pitchFamily="18" charset="0"/>
              <a:cs typeface="Times New Roman" panose="02020603050405020304" pitchFamily="18" charset="0"/>
            </a:endParaRPr>
          </a:p>
          <a:p>
            <a:pPr algn="just">
              <a:lnSpc>
                <a:spcPct val="150000"/>
              </a:lnSpc>
            </a:pPr>
            <a:r>
              <a:rPr lang="en-IN" sz="3200" dirty="0">
                <a:latin typeface="Times New Roman" panose="02020603050405020304" pitchFamily="18" charset="0"/>
                <a:cs typeface="Times New Roman" panose="02020603050405020304" pitchFamily="18" charset="0"/>
              </a:rPr>
              <a:t>I/O theorists contend that external factors in general and the industry in which a firm chooses to compete has a </a:t>
            </a:r>
            <a:r>
              <a:rPr lang="en-IN" sz="3200" b="1" dirty="0">
                <a:solidFill>
                  <a:srgbClr val="FF0000"/>
                </a:solidFill>
                <a:latin typeface="Times New Roman" panose="02020603050405020304" pitchFamily="18" charset="0"/>
                <a:cs typeface="Times New Roman" panose="02020603050405020304" pitchFamily="18" charset="0"/>
              </a:rPr>
              <a:t>stronger influence on the firm’s performance</a:t>
            </a:r>
            <a:r>
              <a:rPr lang="en-IN" sz="3200" dirty="0">
                <a:latin typeface="Times New Roman" panose="02020603050405020304" pitchFamily="18" charset="0"/>
                <a:cs typeface="Times New Roman" panose="02020603050405020304" pitchFamily="18" charset="0"/>
              </a:rPr>
              <a:t> than do the </a:t>
            </a:r>
            <a:r>
              <a:rPr lang="en-IN" sz="3200" i="1" dirty="0">
                <a:solidFill>
                  <a:srgbClr val="0000FF"/>
                </a:solidFill>
                <a:latin typeface="Times New Roman" panose="02020603050405020304" pitchFamily="18" charset="0"/>
                <a:cs typeface="Times New Roman" panose="02020603050405020304" pitchFamily="18" charset="0"/>
              </a:rPr>
              <a:t>internal functional decisions managers make </a:t>
            </a:r>
            <a:r>
              <a:rPr lang="en-IN" sz="3200" dirty="0">
                <a:latin typeface="Times New Roman" panose="02020603050405020304" pitchFamily="18" charset="0"/>
                <a:cs typeface="Times New Roman" panose="02020603050405020304" pitchFamily="18" charset="0"/>
              </a:rPr>
              <a:t>in marketing, finance, and the like. </a:t>
            </a:r>
          </a:p>
        </p:txBody>
      </p:sp>
    </p:spTree>
    <p:extLst>
      <p:ext uri="{BB962C8B-B14F-4D97-AF65-F5344CB8AC3E}">
        <p14:creationId xmlns:p14="http://schemas.microsoft.com/office/powerpoint/2010/main" val="4050398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Cont’d…..</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70000" lnSpcReduction="20000"/>
          </a:bodyPr>
          <a:lstStyle/>
          <a:p>
            <a:pPr algn="just">
              <a:lnSpc>
                <a:spcPct val="170000"/>
              </a:lnSpc>
            </a:pPr>
            <a:r>
              <a:rPr lang="en-IN" sz="4400" dirty="0">
                <a:latin typeface="Times New Roman" panose="02020603050405020304" pitchFamily="18" charset="0"/>
                <a:cs typeface="Times New Roman" panose="02020603050405020304" pitchFamily="18" charset="0"/>
              </a:rPr>
              <a:t>Firm performance, they contend, is primarily based more </a:t>
            </a:r>
            <a:r>
              <a:rPr lang="en-IN" sz="4400" b="1" dirty="0">
                <a:solidFill>
                  <a:srgbClr val="FF0000"/>
                </a:solidFill>
                <a:latin typeface="Times New Roman" panose="02020603050405020304" pitchFamily="18" charset="0"/>
                <a:cs typeface="Times New Roman" panose="02020603050405020304" pitchFamily="18" charset="0"/>
              </a:rPr>
              <a:t>on industry properties</a:t>
            </a:r>
            <a:r>
              <a:rPr lang="en-IN" sz="4400" dirty="0">
                <a:latin typeface="Times New Roman" panose="02020603050405020304" pitchFamily="18" charset="0"/>
                <a:cs typeface="Times New Roman" panose="02020603050405020304" pitchFamily="18" charset="0"/>
              </a:rPr>
              <a:t>, such as </a:t>
            </a:r>
            <a:r>
              <a:rPr lang="en-IN" sz="4400" i="1" dirty="0">
                <a:latin typeface="Times New Roman" panose="02020603050405020304" pitchFamily="18" charset="0"/>
                <a:cs typeface="Times New Roman" panose="02020603050405020304" pitchFamily="18" charset="0"/>
              </a:rPr>
              <a:t>economies of scale, barriers to market entry, product differentiation, the economy, and level of competitiveness than on internal resources, capabilities, structure, and operations</a:t>
            </a:r>
            <a:r>
              <a:rPr lang="en-IN" sz="4400" dirty="0">
                <a:latin typeface="Times New Roman" panose="02020603050405020304" pitchFamily="18" charset="0"/>
                <a:cs typeface="Times New Roman" panose="02020603050405020304" pitchFamily="18" charset="0"/>
              </a:rPr>
              <a:t>. </a:t>
            </a:r>
          </a:p>
          <a:p>
            <a:pPr algn="just">
              <a:lnSpc>
                <a:spcPct val="170000"/>
              </a:lnSpc>
            </a:pPr>
            <a:r>
              <a:rPr lang="en-IN" sz="4400" dirty="0">
                <a:latin typeface="Times New Roman" panose="02020603050405020304" pitchFamily="18" charset="0"/>
                <a:cs typeface="Times New Roman" panose="02020603050405020304" pitchFamily="18" charset="0"/>
              </a:rPr>
              <a:t>The global economic recession’s impact on both strong and weak firms has added credence of late to the notion that external forces are more important than internal.</a:t>
            </a:r>
            <a:endParaRPr lang="en-IN"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245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Cont’d…..</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algn="just">
              <a:lnSpc>
                <a:spcPct val="150000"/>
              </a:lnSpc>
            </a:pPr>
            <a:r>
              <a:rPr lang="en-IN" dirty="0"/>
              <a:t>The I/O view has enhanced our understanding of strategic management. However, it is not a question of whether external or internal factors are more important in gaining and maintaining competitive advantage. Effective integration and understanding of </a:t>
            </a:r>
            <a:r>
              <a:rPr lang="en-IN" i="1" dirty="0"/>
              <a:t>both </a:t>
            </a:r>
            <a:r>
              <a:rPr lang="en-IN" dirty="0"/>
              <a:t>external and internal factors is the key to securing and keeping a competitive advantage.</a:t>
            </a:r>
            <a:endParaRPr lang="en-IN" sz="4400" cap="none"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1232682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Sources of External Information</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85000" lnSpcReduction="20000"/>
          </a:bodyPr>
          <a:lstStyle/>
          <a:p>
            <a:pPr algn="just">
              <a:lnSpc>
                <a:spcPct val="150000"/>
              </a:lnSpc>
            </a:pPr>
            <a:r>
              <a:rPr lang="en-IN" dirty="0"/>
              <a:t>A wealth of strategic information is available to organizations from both published and unpublished sources. </a:t>
            </a:r>
          </a:p>
          <a:p>
            <a:pPr algn="just">
              <a:lnSpc>
                <a:spcPct val="150000"/>
              </a:lnSpc>
            </a:pPr>
            <a:r>
              <a:rPr lang="en-IN" dirty="0"/>
              <a:t>Unpublished sources include customer surveys, market research, speeches at professional and shareholders’ meetings, television programs, interviews, and conversations with stakeholders. </a:t>
            </a:r>
          </a:p>
          <a:p>
            <a:pPr algn="just">
              <a:lnSpc>
                <a:spcPct val="150000"/>
              </a:lnSpc>
            </a:pPr>
            <a:r>
              <a:rPr lang="en-IN" dirty="0"/>
              <a:t>Published sources of strategic information include periodicals, journals, reports, government documents, abstracts, books, directories, newspapers, and manuals. </a:t>
            </a:r>
          </a:p>
          <a:p>
            <a:pPr algn="just">
              <a:lnSpc>
                <a:spcPct val="150000"/>
              </a:lnSpc>
            </a:pPr>
            <a:r>
              <a:rPr lang="en-IN" dirty="0"/>
              <a:t>The </a:t>
            </a:r>
            <a:r>
              <a:rPr lang="en-IN" b="1" dirty="0"/>
              <a:t>Internet</a:t>
            </a:r>
            <a:r>
              <a:rPr lang="en-IN" dirty="0"/>
              <a:t> has made it easier for firms to gather, assimilate, and evaluate information.</a:t>
            </a:r>
          </a:p>
          <a:p>
            <a:pPr algn="just">
              <a:lnSpc>
                <a:spcPct val="150000"/>
              </a:lnSpc>
            </a:pPr>
            <a:r>
              <a:rPr lang="en-IN" dirty="0"/>
              <a:t>There are many excellent Web sites for gathering strategic information</a:t>
            </a:r>
            <a:endParaRPr lang="en-IN"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047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50D2A6-DFE7-4F82-9D56-42AA6A7EB6CB}"/>
              </a:ext>
            </a:extLst>
          </p:cNvPr>
          <p:cNvSpPr>
            <a:spLocks noGrp="1"/>
          </p:cNvSpPr>
          <p:nvPr>
            <p:ph type="ctrTitle"/>
          </p:nvPr>
        </p:nvSpPr>
        <p:spPr>
          <a:xfrm>
            <a:off x="400050" y="2876550"/>
            <a:ext cx="11204517" cy="1529195"/>
          </a:xfrm>
        </p:spPr>
        <p:txBody>
          <a:bodyPr>
            <a:normAutofit fontScale="90000"/>
          </a:bodyPr>
          <a:lstStyle/>
          <a:p>
            <a:r>
              <a:rPr lang="en-IN" b="1" dirty="0">
                <a:latin typeface="Abadi" panose="020B0604020104020204" pitchFamily="34" charset="0"/>
              </a:rPr>
              <a:t>3.1. The Nature of Vision &amp; Mission Statements</a:t>
            </a:r>
            <a:endParaRPr lang="en-IN" dirty="0"/>
          </a:p>
        </p:txBody>
      </p:sp>
    </p:spTree>
    <p:extLst>
      <p:ext uri="{BB962C8B-B14F-4D97-AF65-F5344CB8AC3E}">
        <p14:creationId xmlns:p14="http://schemas.microsoft.com/office/powerpoint/2010/main" val="2502599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Forecasting Tools and Techniques</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a:bodyPr>
          <a:lstStyle/>
          <a:p>
            <a:pPr algn="just">
              <a:lnSpc>
                <a:spcPct val="150000"/>
              </a:lnSpc>
            </a:pPr>
            <a:r>
              <a:rPr lang="en-IN" sz="3200" dirty="0"/>
              <a:t>Forecasts are educated assumptions about future trends and events. </a:t>
            </a:r>
          </a:p>
          <a:p>
            <a:pPr algn="just">
              <a:lnSpc>
                <a:spcPct val="150000"/>
              </a:lnSpc>
            </a:pPr>
            <a:r>
              <a:rPr lang="en-IN" sz="3200" b="1" dirty="0">
                <a:solidFill>
                  <a:srgbClr val="0000FF"/>
                </a:solidFill>
              </a:rPr>
              <a:t>Forecasting</a:t>
            </a:r>
            <a:r>
              <a:rPr lang="en-IN" sz="3200" dirty="0"/>
              <a:t> is a complex activity because of factors such as technological innovation, cultural changes, new products, improved services, stronger competitors, shifts in government priorities, changing social values, unstable economic conditions, and unforeseen events. </a:t>
            </a:r>
          </a:p>
          <a:p>
            <a:pPr algn="just">
              <a:lnSpc>
                <a:spcPct val="150000"/>
              </a:lnSpc>
            </a:pPr>
            <a:r>
              <a:rPr lang="en-IN" sz="3200" dirty="0"/>
              <a:t>Managers often must rely on published forecasts to effectively identify key external opportunities and threats.</a:t>
            </a:r>
            <a:endParaRPr lang="en-IN" sz="4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616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Forecasting Tools and Techniques</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lnSpcReduction="10000"/>
          </a:bodyPr>
          <a:lstStyle/>
          <a:p>
            <a:pPr algn="just">
              <a:lnSpc>
                <a:spcPct val="110000"/>
              </a:lnSpc>
            </a:pPr>
            <a:r>
              <a:rPr lang="en-IN" sz="2400" dirty="0"/>
              <a:t>Forecasting tools can be broadly categorized into two groups: </a:t>
            </a:r>
            <a:r>
              <a:rPr lang="en-IN" sz="2400" b="1" dirty="0"/>
              <a:t>quantitative</a:t>
            </a:r>
            <a:r>
              <a:rPr lang="en-IN" sz="2400" dirty="0"/>
              <a:t> and </a:t>
            </a:r>
            <a:r>
              <a:rPr lang="en-IN" sz="2400" b="1" dirty="0"/>
              <a:t>qualitative</a:t>
            </a:r>
            <a:r>
              <a:rPr lang="en-IN" sz="2400" dirty="0"/>
              <a:t> techniques. </a:t>
            </a:r>
          </a:p>
          <a:p>
            <a:pPr>
              <a:lnSpc>
                <a:spcPct val="110000"/>
              </a:lnSpc>
            </a:pPr>
            <a:r>
              <a:rPr lang="en-IN" sz="2400" dirty="0"/>
              <a:t>Qualitative forecasts such as </a:t>
            </a:r>
            <a:r>
              <a:rPr lang="en-US" sz="2400" dirty="0"/>
              <a:t>(1) sales force estimates, (2) juries of executive opinions, (3) anticipatory surveys or market research, (4) scenario forecasts, (5) Delphi forecasts, and (6) brainstorming.</a:t>
            </a:r>
            <a:endParaRPr lang="en-IN" sz="2400" dirty="0"/>
          </a:p>
          <a:p>
            <a:pPr algn="just">
              <a:lnSpc>
                <a:spcPct val="110000"/>
              </a:lnSpc>
            </a:pPr>
            <a:r>
              <a:rPr lang="en-IN" sz="2400" dirty="0"/>
              <a:t>Quantitative forecasts are most appropriate when </a:t>
            </a:r>
            <a:r>
              <a:rPr lang="en-IN" sz="2400" b="1" dirty="0">
                <a:solidFill>
                  <a:srgbClr val="0000FF"/>
                </a:solidFill>
              </a:rPr>
              <a:t>historical data </a:t>
            </a:r>
            <a:r>
              <a:rPr lang="en-IN" sz="2400" dirty="0"/>
              <a:t>are available and when the relationships among key variables are expected to remain the same in the future. </a:t>
            </a:r>
            <a:r>
              <a:rPr lang="en-IN" sz="2400" i="1" dirty="0"/>
              <a:t>Linear regression</a:t>
            </a:r>
            <a:r>
              <a:rPr lang="en-IN" sz="2400" dirty="0"/>
              <a:t>.</a:t>
            </a:r>
          </a:p>
          <a:p>
            <a:pPr algn="just">
              <a:lnSpc>
                <a:spcPct val="110000"/>
              </a:lnSpc>
            </a:pPr>
            <a:r>
              <a:rPr lang="en-IN" sz="2400" dirty="0"/>
              <a:t>No forecast is perfect, and some forecasts are even wildly inaccurate. </a:t>
            </a:r>
          </a:p>
          <a:p>
            <a:pPr algn="just">
              <a:lnSpc>
                <a:spcPct val="110000"/>
              </a:lnSpc>
            </a:pPr>
            <a:r>
              <a:rPr lang="en-IN" sz="2400" dirty="0"/>
              <a:t>Key external opportunities and threats can be effectively identified only through good forecasts. </a:t>
            </a:r>
          </a:p>
          <a:p>
            <a:pPr algn="just">
              <a:lnSpc>
                <a:spcPct val="110000"/>
              </a:lnSpc>
            </a:pPr>
            <a:r>
              <a:rPr lang="en-IN" sz="2400" dirty="0"/>
              <a:t>Accurate forecasts can provide major competitive advantages for organizations. </a:t>
            </a:r>
            <a:endParaRPr lang="en-IN" sz="3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0774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Autofit/>
          </a:bodyPr>
          <a:lstStyle/>
          <a:p>
            <a:r>
              <a:rPr lang="en-IN" sz="3000" cap="none" dirty="0">
                <a:latin typeface="Book Antiqua" panose="02040602050305030304" pitchFamily="18" charset="0"/>
              </a:rPr>
              <a:t>4.3. </a:t>
            </a:r>
            <a:r>
              <a:rPr lang="en-US" sz="3000" b="1" dirty="0">
                <a:latin typeface="Book Antiqua" panose="02040602050305030304" pitchFamily="18" charset="0"/>
              </a:rPr>
              <a:t>Competitive (Industry) Analysis: Porter’s Five-forces Model</a:t>
            </a:r>
            <a:endParaRPr lang="en-IN" sz="3000" cap="none" dirty="0">
              <a:latin typeface="Book Antiqua" panose="02040602050305030304" pitchFamily="18" charset="0"/>
            </a:endParaRPr>
          </a:p>
        </p:txBody>
      </p:sp>
      <p:pic>
        <p:nvPicPr>
          <p:cNvPr id="4" name="Content Placeholder 3">
            <a:extLst>
              <a:ext uri="{FF2B5EF4-FFF2-40B4-BE49-F238E27FC236}">
                <a16:creationId xmlns:a16="http://schemas.microsoft.com/office/drawing/2014/main" xmlns="" id="{F93DB5BD-A572-4D04-AA4B-7668CD0E092C}"/>
              </a:ext>
            </a:extLst>
          </p:cNvPr>
          <p:cNvPicPr>
            <a:picLocks noGrp="1" noChangeAspect="1"/>
          </p:cNvPicPr>
          <p:nvPr>
            <p:ph idx="1"/>
          </p:nvPr>
        </p:nvPicPr>
        <p:blipFill rotWithShape="1">
          <a:blip r:embed="rId2"/>
          <a:srcRect l="19308" t="28161" b="15641"/>
          <a:stretch/>
        </p:blipFill>
        <p:spPr>
          <a:xfrm>
            <a:off x="216132" y="1352550"/>
            <a:ext cx="11554690" cy="4991100"/>
          </a:xfrm>
          <a:prstGeom prst="rect">
            <a:avLst/>
          </a:prstGeom>
        </p:spPr>
      </p:pic>
    </p:spTree>
    <p:extLst>
      <p:ext uri="{BB962C8B-B14F-4D97-AF65-F5344CB8AC3E}">
        <p14:creationId xmlns:p14="http://schemas.microsoft.com/office/powerpoint/2010/main" val="3808524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algn="just">
              <a:lnSpc>
                <a:spcPct val="150000"/>
              </a:lnSpc>
            </a:pPr>
            <a:r>
              <a:rPr lang="en-IN" sz="3600" i="1" dirty="0"/>
              <a:t>Porter’s Five-Forces Model </a:t>
            </a:r>
            <a:r>
              <a:rPr lang="en-IN" sz="3600" dirty="0"/>
              <a:t>of competitive analysis is a widely used approach for developing strategies in many industries. </a:t>
            </a:r>
          </a:p>
          <a:p>
            <a:pPr algn="just">
              <a:lnSpc>
                <a:spcPct val="150000"/>
              </a:lnSpc>
            </a:pPr>
            <a:r>
              <a:rPr lang="en-IN" sz="3600" dirty="0"/>
              <a:t>The intensity of competition among firms varies widely across industries.</a:t>
            </a:r>
            <a:endParaRPr lang="en-IN" sz="5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987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p:cNvPicPr>
          <p:nvPr>
            <p:ph idx="1"/>
          </p:nvPr>
        </p:nvPicPr>
        <p:blipFill rotWithShape="1">
          <a:blip r:embed="rId2"/>
          <a:srcRect l="13247" t="15258" r="23365" b="6565"/>
          <a:stretch/>
        </p:blipFill>
        <p:spPr bwMode="auto">
          <a:xfrm>
            <a:off x="589935" y="0"/>
            <a:ext cx="11602065" cy="660727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14326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Reading Assignment</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10000"/>
          </a:bodyPr>
          <a:lstStyle/>
          <a:p>
            <a:pPr marL="0" indent="0" algn="just">
              <a:buNone/>
            </a:pPr>
            <a:r>
              <a:rPr lang="en-IN" sz="3600" b="1" cap="none" dirty="0">
                <a:latin typeface="Times New Roman" panose="02020603050405020304" pitchFamily="18" charset="0"/>
                <a:cs typeface="Times New Roman" panose="02020603050405020304" pitchFamily="18" charset="0"/>
              </a:rPr>
              <a:t>Discuss the circumstances in which the </a:t>
            </a:r>
            <a:r>
              <a:rPr lang="en-IN" sz="3600" b="1" dirty="0">
                <a:latin typeface="Times New Roman" panose="02020603050405020304" pitchFamily="18" charset="0"/>
                <a:cs typeface="Times New Roman" panose="02020603050405020304" pitchFamily="18" charset="0"/>
              </a:rPr>
              <a:t>power of each competitive forces would be strong. </a:t>
            </a:r>
          </a:p>
          <a:p>
            <a:pPr marL="1162050" indent="-361950" algn="just">
              <a:lnSpc>
                <a:spcPct val="15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Rivalry among competing firms</a:t>
            </a:r>
            <a:endParaRPr lang="en-IN" sz="3600" dirty="0">
              <a:latin typeface="Times New Roman" panose="02020603050405020304" pitchFamily="18" charset="0"/>
              <a:cs typeface="Times New Roman" panose="02020603050405020304" pitchFamily="18" charset="0"/>
            </a:endParaRPr>
          </a:p>
          <a:p>
            <a:pPr marL="1162050" indent="-361950" algn="just">
              <a:lnSpc>
                <a:spcPct val="15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Potential entry of new competitors</a:t>
            </a:r>
            <a:endParaRPr lang="en-IN" sz="3600" dirty="0">
              <a:latin typeface="Times New Roman" panose="02020603050405020304" pitchFamily="18" charset="0"/>
              <a:cs typeface="Times New Roman" panose="02020603050405020304" pitchFamily="18" charset="0"/>
            </a:endParaRPr>
          </a:p>
          <a:p>
            <a:pPr marL="1162050" indent="-361950" algn="just">
              <a:lnSpc>
                <a:spcPct val="15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Potential development of substitute products</a:t>
            </a:r>
            <a:endParaRPr lang="en-IN" sz="3600" dirty="0">
              <a:latin typeface="Times New Roman" panose="02020603050405020304" pitchFamily="18" charset="0"/>
              <a:cs typeface="Times New Roman" panose="02020603050405020304" pitchFamily="18" charset="0"/>
            </a:endParaRPr>
          </a:p>
          <a:p>
            <a:pPr marL="1162050" indent="-361950" algn="just">
              <a:lnSpc>
                <a:spcPct val="15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Bargaining power of suppliers</a:t>
            </a:r>
            <a:endParaRPr lang="en-IN" sz="3600" dirty="0">
              <a:latin typeface="Times New Roman" panose="02020603050405020304" pitchFamily="18" charset="0"/>
              <a:cs typeface="Times New Roman" panose="02020603050405020304" pitchFamily="18" charset="0"/>
            </a:endParaRPr>
          </a:p>
          <a:p>
            <a:pPr marL="1162050" indent="-361950" algn="just">
              <a:lnSpc>
                <a:spcPct val="150000"/>
              </a:lnSpc>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Bargaining power of consumers</a:t>
            </a:r>
            <a:endParaRPr lang="en-I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7373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Autofit/>
          </a:bodyPr>
          <a:lstStyle/>
          <a:p>
            <a:r>
              <a:rPr lang="en-IN" sz="3600" b="1" dirty="0"/>
              <a:t>Industry Analysis: The External Factor Evaluation (EFE) Matrix</a:t>
            </a:r>
            <a:endParaRPr lang="en-IN" sz="3600" cap="none" dirty="0">
              <a:latin typeface="Bahnschrift" panose="020B0502040204020203" pitchFamily="34" charset="0"/>
            </a:endParaRP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algn="just">
              <a:lnSpc>
                <a:spcPct val="150000"/>
              </a:lnSpc>
            </a:pPr>
            <a:r>
              <a:rPr lang="en-IN" sz="3600" dirty="0"/>
              <a:t>An </a:t>
            </a:r>
            <a:r>
              <a:rPr lang="en-IN" sz="3600" i="1" dirty="0"/>
              <a:t>External Factor Evaluation (EFE) </a:t>
            </a:r>
            <a:r>
              <a:rPr lang="en-IN" sz="3600" dirty="0"/>
              <a:t>Matrix allows strategists to summarize and evaluate economic, social, cultural, demographic, environmental, political, governmental, legal, technological, and competitive information.</a:t>
            </a:r>
          </a:p>
          <a:p>
            <a:pPr algn="just">
              <a:lnSpc>
                <a:spcPct val="150000"/>
              </a:lnSpc>
            </a:pPr>
            <a:r>
              <a:rPr lang="en-US" sz="4000" dirty="0"/>
              <a:t>The EFE matrix consists of five steps process.</a:t>
            </a:r>
            <a:endParaRPr lang="en-IN" sz="4000" dirty="0"/>
          </a:p>
        </p:txBody>
      </p:sp>
    </p:spTree>
    <p:extLst>
      <p:ext uri="{BB962C8B-B14F-4D97-AF65-F5344CB8AC3E}">
        <p14:creationId xmlns:p14="http://schemas.microsoft.com/office/powerpoint/2010/main" val="2307241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Steps in Conducting EFE</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lnSpcReduction="10000"/>
          </a:bodyPr>
          <a:lstStyle/>
          <a:p>
            <a:pPr marL="514350" indent="-514350">
              <a:buFont typeface="+mj-lt"/>
              <a:buAutoNum type="arabicParenR"/>
            </a:pPr>
            <a:r>
              <a:rPr lang="en-US" b="1" dirty="0"/>
              <a:t>List key external factors </a:t>
            </a:r>
            <a:r>
              <a:rPr lang="en-US" dirty="0"/>
              <a:t>(15-20) Opportunities &amp; threats </a:t>
            </a:r>
            <a:r>
              <a:rPr lang="en-IN" dirty="0"/>
              <a:t>that affect the firm and its industry.</a:t>
            </a:r>
          </a:p>
          <a:p>
            <a:pPr marL="514350" indent="-514350">
              <a:buFont typeface="+mj-lt"/>
              <a:buAutoNum type="arabicParenR"/>
            </a:pPr>
            <a:r>
              <a:rPr lang="en-US" b="1" dirty="0"/>
              <a:t>Assign weight to each </a:t>
            </a:r>
            <a:r>
              <a:rPr lang="en-US" dirty="0"/>
              <a:t>(0 to 1.0)  Sum of all weights = 1.0</a:t>
            </a:r>
            <a:r>
              <a:rPr lang="en-IN" dirty="0"/>
              <a:t> then </a:t>
            </a:r>
            <a:r>
              <a:rPr lang="en-US" dirty="0"/>
              <a:t>arrange them according to their weight age that which factor is most important. It should be weight age in % ages. </a:t>
            </a:r>
            <a:endParaRPr lang="en-IN" dirty="0"/>
          </a:p>
          <a:p>
            <a:pPr marL="514350" indent="-514350">
              <a:buFont typeface="+mj-lt"/>
              <a:buAutoNum type="arabicParenR"/>
            </a:pPr>
            <a:r>
              <a:rPr lang="en-US" b="1" dirty="0"/>
              <a:t>Assign b/n 1 &amp;4 rating to each factor (O&amp;T): B</a:t>
            </a:r>
            <a:r>
              <a:rPr lang="en-US" dirty="0"/>
              <a:t>ased on how Firm’s current strategies response to the factor: how well firms response to these factors.</a:t>
            </a:r>
            <a:r>
              <a:rPr lang="en-IN" dirty="0"/>
              <a:t> where 4 = </a:t>
            </a:r>
            <a:r>
              <a:rPr lang="en-IN" i="1" dirty="0"/>
              <a:t>the response is superior</a:t>
            </a:r>
            <a:r>
              <a:rPr lang="en-IN" dirty="0"/>
              <a:t>, 3 = </a:t>
            </a:r>
            <a:r>
              <a:rPr lang="en-IN" i="1" dirty="0"/>
              <a:t>the response is above average</a:t>
            </a:r>
            <a:r>
              <a:rPr lang="en-IN" dirty="0"/>
              <a:t>, 2 = </a:t>
            </a:r>
            <a:r>
              <a:rPr lang="en-IN" i="1" dirty="0"/>
              <a:t>the response is average</a:t>
            </a:r>
            <a:r>
              <a:rPr lang="en-IN" dirty="0"/>
              <a:t>, and 1 = </a:t>
            </a:r>
            <a:r>
              <a:rPr lang="en-IN" i="1" dirty="0"/>
              <a:t>the response is poor</a:t>
            </a:r>
            <a:r>
              <a:rPr lang="en-IN" dirty="0"/>
              <a:t>.</a:t>
            </a:r>
          </a:p>
          <a:p>
            <a:pPr marL="514350" indent="-514350">
              <a:buFont typeface="+mj-lt"/>
              <a:buAutoNum type="arabicParenR"/>
            </a:pPr>
            <a:r>
              <a:rPr lang="en-US" b="1" dirty="0"/>
              <a:t>Multiply each factor’s weight by its rating: </a:t>
            </a:r>
            <a:r>
              <a:rPr lang="en-US" dirty="0"/>
              <a:t>Produces a weighted score</a:t>
            </a:r>
            <a:endParaRPr lang="en-IN" dirty="0"/>
          </a:p>
          <a:p>
            <a:pPr marL="514350" indent="-514350">
              <a:buFont typeface="+mj-lt"/>
              <a:buAutoNum type="arabicParenR"/>
            </a:pPr>
            <a:r>
              <a:rPr lang="en-US" b="1" dirty="0"/>
              <a:t>Sum the weighted scores for each and </a:t>
            </a:r>
            <a:r>
              <a:rPr lang="en-US" dirty="0"/>
              <a:t>Determines the total weighted score for the organization.</a:t>
            </a:r>
            <a:endParaRPr lang="en-IN" dirty="0"/>
          </a:p>
          <a:p>
            <a:pPr marL="0" indent="0">
              <a:buNone/>
            </a:pPr>
            <a:r>
              <a:rPr lang="en-US" b="1" i="1" dirty="0">
                <a:solidFill>
                  <a:srgbClr val="0000FF"/>
                </a:solidFill>
              </a:rPr>
              <a:t>Highest possible weighted score  is 4.0; the lowest, 1.0. Average = 2.5</a:t>
            </a:r>
            <a:endParaRPr lang="en-IN" b="1" i="1" dirty="0">
              <a:solidFill>
                <a:srgbClr val="0000FF"/>
              </a:solidFill>
            </a:endParaRPr>
          </a:p>
          <a:p>
            <a:endParaRPr lang="en-IN"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8522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Example for EFE </a:t>
            </a:r>
          </a:p>
        </p:txBody>
      </p:sp>
      <p:graphicFrame>
        <p:nvGraphicFramePr>
          <p:cNvPr id="4" name="Content Placeholder 3">
            <a:extLst>
              <a:ext uri="{FF2B5EF4-FFF2-40B4-BE49-F238E27FC236}">
                <a16:creationId xmlns:a16="http://schemas.microsoft.com/office/drawing/2014/main" xmlns="" id="{59A1ED0E-9574-4F55-9188-2A8F232DFB6B}"/>
              </a:ext>
            </a:extLst>
          </p:cNvPr>
          <p:cNvGraphicFramePr>
            <a:graphicFrameLocks noGrp="1"/>
          </p:cNvGraphicFramePr>
          <p:nvPr>
            <p:ph idx="1"/>
            <p:extLst>
              <p:ext uri="{D42A27DB-BD31-4B8C-83A1-F6EECF244321}">
                <p14:modId xmlns:p14="http://schemas.microsoft.com/office/powerpoint/2010/main" val="3302339858"/>
              </p:ext>
            </p:extLst>
          </p:nvPr>
        </p:nvGraphicFramePr>
        <p:xfrm>
          <a:off x="216131" y="1143000"/>
          <a:ext cx="11554691" cy="5557381"/>
        </p:xfrm>
        <a:graphic>
          <a:graphicData uri="http://schemas.openxmlformats.org/drawingml/2006/table">
            <a:tbl>
              <a:tblPr firstRow="1" firstCol="1" bandRow="1">
                <a:tableStyleId>{5C22544A-7EE6-4342-B048-85BDC9FD1C3A}</a:tableStyleId>
              </a:tblPr>
              <a:tblGrid>
                <a:gridCol w="6558225">
                  <a:extLst>
                    <a:ext uri="{9D8B030D-6E8A-4147-A177-3AD203B41FA5}">
                      <a16:colId xmlns:a16="http://schemas.microsoft.com/office/drawing/2014/main" xmlns="" val="651887669"/>
                    </a:ext>
                  </a:extLst>
                </a:gridCol>
                <a:gridCol w="1599568">
                  <a:extLst>
                    <a:ext uri="{9D8B030D-6E8A-4147-A177-3AD203B41FA5}">
                      <a16:colId xmlns:a16="http://schemas.microsoft.com/office/drawing/2014/main" xmlns="" val="2969150373"/>
                    </a:ext>
                  </a:extLst>
                </a:gridCol>
                <a:gridCol w="1299647">
                  <a:extLst>
                    <a:ext uri="{9D8B030D-6E8A-4147-A177-3AD203B41FA5}">
                      <a16:colId xmlns:a16="http://schemas.microsoft.com/office/drawing/2014/main" xmlns="" val="952547630"/>
                    </a:ext>
                  </a:extLst>
                </a:gridCol>
                <a:gridCol w="2097251">
                  <a:extLst>
                    <a:ext uri="{9D8B030D-6E8A-4147-A177-3AD203B41FA5}">
                      <a16:colId xmlns:a16="http://schemas.microsoft.com/office/drawing/2014/main" xmlns="" val="2462421714"/>
                    </a:ext>
                  </a:extLst>
                </a:gridCol>
              </a:tblGrid>
              <a:tr h="363663">
                <a:tc>
                  <a:txBody>
                    <a:bodyPr/>
                    <a:lstStyle/>
                    <a:p>
                      <a:pPr algn="just">
                        <a:lnSpc>
                          <a:spcPct val="150000"/>
                        </a:lnSpc>
                        <a:spcAft>
                          <a:spcPts val="0"/>
                        </a:spcAft>
                      </a:pPr>
                      <a:r>
                        <a:rPr lang="en-US" sz="1400" dirty="0">
                          <a:effectLst/>
                        </a:rPr>
                        <a:t>Key External Factors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Weight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Rating</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nSpc>
                          <a:spcPct val="150000"/>
                        </a:lnSpc>
                        <a:spcAft>
                          <a:spcPts val="0"/>
                        </a:spcAft>
                      </a:pPr>
                      <a:r>
                        <a:rPr lang="en-US" sz="1400" dirty="0">
                          <a:effectLst/>
                        </a:rPr>
                        <a:t>Weighted Score</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4010032842"/>
                  </a:ext>
                </a:extLst>
              </a:tr>
              <a:tr h="322235">
                <a:tc>
                  <a:txBody>
                    <a:bodyPr/>
                    <a:lstStyle/>
                    <a:p>
                      <a:pPr algn="just">
                        <a:lnSpc>
                          <a:spcPct val="150000"/>
                        </a:lnSpc>
                        <a:spcAft>
                          <a:spcPts val="0"/>
                        </a:spcAft>
                      </a:pPr>
                      <a:r>
                        <a:rPr lang="en-US" sz="2000" dirty="0">
                          <a:effectLst/>
                        </a:rPr>
                        <a:t>Opportunities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1915034213"/>
                  </a:ext>
                </a:extLst>
              </a:tr>
              <a:tr h="536273">
                <a:tc>
                  <a:txBody>
                    <a:bodyPr/>
                    <a:lstStyle/>
                    <a:p>
                      <a:pPr>
                        <a:lnSpc>
                          <a:spcPct val="150000"/>
                        </a:lnSpc>
                        <a:spcAft>
                          <a:spcPts val="0"/>
                        </a:spcAft>
                      </a:pPr>
                      <a:r>
                        <a:rPr lang="en-US" sz="1400" dirty="0">
                          <a:effectLst/>
                        </a:rPr>
                        <a:t>1. Global markets are practically untapped by smokeless tobacco market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2094393256"/>
                  </a:ext>
                </a:extLst>
              </a:tr>
              <a:tr h="536273">
                <a:tc>
                  <a:txBody>
                    <a:bodyPr/>
                    <a:lstStyle/>
                    <a:p>
                      <a:pPr>
                        <a:lnSpc>
                          <a:spcPct val="150000"/>
                        </a:lnSpc>
                        <a:spcAft>
                          <a:spcPts val="0"/>
                        </a:spcAft>
                      </a:pPr>
                      <a:r>
                        <a:rPr lang="en-US" sz="1400" dirty="0">
                          <a:effectLst/>
                        </a:rPr>
                        <a:t>2. Increased demand caused by public banning of smoking</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1350005248"/>
                  </a:ext>
                </a:extLst>
              </a:tr>
              <a:tr h="322235">
                <a:tc>
                  <a:txBody>
                    <a:bodyPr/>
                    <a:lstStyle/>
                    <a:p>
                      <a:pPr algn="just">
                        <a:lnSpc>
                          <a:spcPct val="150000"/>
                        </a:lnSpc>
                        <a:spcAft>
                          <a:spcPts val="0"/>
                        </a:spcAft>
                      </a:pPr>
                      <a:r>
                        <a:rPr lang="en-US" sz="1400">
                          <a:effectLst/>
                        </a:rPr>
                        <a:t>3. Astronomical Internet advertising growth</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312258302"/>
                  </a:ext>
                </a:extLst>
              </a:tr>
              <a:tr h="322235">
                <a:tc>
                  <a:txBody>
                    <a:bodyPr/>
                    <a:lstStyle/>
                    <a:p>
                      <a:pPr algn="just">
                        <a:lnSpc>
                          <a:spcPct val="150000"/>
                        </a:lnSpc>
                        <a:spcAft>
                          <a:spcPts val="0"/>
                        </a:spcAft>
                      </a:pPr>
                      <a:r>
                        <a:rPr lang="en-US" sz="1400">
                          <a:effectLst/>
                        </a:rPr>
                        <a:t>4. Pinkerton is leader in discount tobacco market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.60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1419688524"/>
                  </a:ext>
                </a:extLst>
              </a:tr>
              <a:tr h="437531">
                <a:tc>
                  <a:txBody>
                    <a:bodyPr/>
                    <a:lstStyle/>
                    <a:p>
                      <a:pPr>
                        <a:lnSpc>
                          <a:spcPct val="150000"/>
                        </a:lnSpc>
                        <a:spcAft>
                          <a:spcPts val="0"/>
                        </a:spcAft>
                      </a:pPr>
                      <a:r>
                        <a:rPr lang="en-US" sz="1400" dirty="0">
                          <a:effectLst/>
                        </a:rPr>
                        <a:t>5. More social pressure to quit smoking, thus leading users to switch to alternatives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.30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542824905"/>
                  </a:ext>
                </a:extLst>
              </a:tr>
              <a:tr h="322235">
                <a:tc>
                  <a:txBody>
                    <a:bodyPr/>
                    <a:lstStyle/>
                    <a:p>
                      <a:pPr algn="just">
                        <a:lnSpc>
                          <a:spcPct val="150000"/>
                        </a:lnSpc>
                        <a:spcAft>
                          <a:spcPts val="0"/>
                        </a:spcAft>
                      </a:pPr>
                      <a:r>
                        <a:rPr lang="en-US" sz="2000" b="1" dirty="0">
                          <a:effectLst/>
                        </a:rPr>
                        <a:t>Threats</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4069028961"/>
                  </a:ext>
                </a:extLst>
              </a:tr>
              <a:tr h="322235">
                <a:tc>
                  <a:txBody>
                    <a:bodyPr/>
                    <a:lstStyle/>
                    <a:p>
                      <a:pPr algn="just">
                        <a:lnSpc>
                          <a:spcPct val="150000"/>
                        </a:lnSpc>
                        <a:spcAft>
                          <a:spcPts val="0"/>
                        </a:spcAft>
                      </a:pPr>
                      <a:r>
                        <a:rPr lang="en-US" sz="1400">
                          <a:effectLst/>
                        </a:rPr>
                        <a:t>1. Legislation against the tobacco industry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46142633"/>
                  </a:ext>
                </a:extLst>
              </a:tr>
              <a:tr h="420335">
                <a:tc>
                  <a:txBody>
                    <a:bodyPr/>
                    <a:lstStyle/>
                    <a:p>
                      <a:pPr>
                        <a:lnSpc>
                          <a:spcPct val="150000"/>
                        </a:lnSpc>
                        <a:spcAft>
                          <a:spcPts val="0"/>
                        </a:spcAft>
                      </a:pPr>
                      <a:r>
                        <a:rPr lang="en-US" sz="1400" dirty="0">
                          <a:effectLst/>
                        </a:rPr>
                        <a:t>2. Production limits on tobacco increases competition for production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836962153"/>
                  </a:ext>
                </a:extLst>
              </a:tr>
              <a:tr h="415496">
                <a:tc>
                  <a:txBody>
                    <a:bodyPr/>
                    <a:lstStyle/>
                    <a:p>
                      <a:pPr>
                        <a:lnSpc>
                          <a:spcPct val="150000"/>
                        </a:lnSpc>
                        <a:spcAft>
                          <a:spcPts val="0"/>
                        </a:spcAft>
                      </a:pPr>
                      <a:r>
                        <a:rPr lang="en-US" sz="1400" dirty="0">
                          <a:effectLst/>
                        </a:rPr>
                        <a:t>3. Smokeless tobacco market is concentrated in southeast region of United States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000963110"/>
                  </a:ext>
                </a:extLst>
              </a:tr>
              <a:tr h="322235">
                <a:tc>
                  <a:txBody>
                    <a:bodyPr/>
                    <a:lstStyle/>
                    <a:p>
                      <a:pPr algn="just">
                        <a:lnSpc>
                          <a:spcPct val="150000"/>
                        </a:lnSpc>
                        <a:spcAft>
                          <a:spcPts val="0"/>
                        </a:spcAft>
                      </a:pPr>
                      <a:r>
                        <a:rPr lang="en-US" sz="1400">
                          <a:effectLst/>
                        </a:rPr>
                        <a:t>4. Bad media exposure from the FDA</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2100430398"/>
                  </a:ext>
                </a:extLst>
              </a:tr>
              <a:tr h="322235">
                <a:tc>
                  <a:txBody>
                    <a:bodyPr/>
                    <a:lstStyle/>
                    <a:p>
                      <a:pPr algn="just">
                        <a:lnSpc>
                          <a:spcPct val="150000"/>
                        </a:lnSpc>
                        <a:spcAft>
                          <a:spcPts val="0"/>
                        </a:spcAft>
                      </a:pPr>
                      <a:r>
                        <a:rPr lang="en-US" sz="1400">
                          <a:effectLst/>
                        </a:rPr>
                        <a:t>5. Clinton administration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892276343"/>
                  </a:ext>
                </a:extLst>
              </a:tr>
              <a:tr h="322235">
                <a:tc>
                  <a:txBody>
                    <a:bodyPr/>
                    <a:lstStyle/>
                    <a:p>
                      <a:pPr algn="just">
                        <a:lnSpc>
                          <a:spcPct val="150000"/>
                        </a:lnSpc>
                        <a:spcAft>
                          <a:spcPts val="0"/>
                        </a:spcAft>
                      </a:pPr>
                      <a:r>
                        <a:rPr lang="en-US" sz="14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100">
                          <a:effectLst/>
                        </a:rPr>
                        <a:t>1.00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tc>
                  <a:txBody>
                    <a:bodyPr/>
                    <a:lstStyle/>
                    <a:p>
                      <a:pPr algn="just">
                        <a:lnSpc>
                          <a:spcPct val="150000"/>
                        </a:lnSpc>
                        <a:spcAft>
                          <a:spcPts val="0"/>
                        </a:spcAft>
                      </a:pPr>
                      <a:r>
                        <a:rPr lang="en-US" sz="1400" dirty="0">
                          <a:effectLst/>
                        </a:rPr>
                        <a:t>2.10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37" marR="65037" marT="0" marB="0"/>
                </a:tc>
                <a:extLst>
                  <a:ext uri="{0D108BD9-81ED-4DB2-BD59-A6C34878D82A}">
                    <a16:rowId xmlns:a16="http://schemas.microsoft.com/office/drawing/2014/main" xmlns="" val="3759502392"/>
                  </a:ext>
                </a:extLst>
              </a:tr>
            </a:tbl>
          </a:graphicData>
        </a:graphic>
      </p:graphicFrame>
    </p:spTree>
    <p:extLst>
      <p:ext uri="{BB962C8B-B14F-4D97-AF65-F5344CB8AC3E}">
        <p14:creationId xmlns:p14="http://schemas.microsoft.com/office/powerpoint/2010/main" val="3326349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a:bodyPr>
          <a:lstStyle/>
          <a:p>
            <a:pPr algn="just">
              <a:lnSpc>
                <a:spcPct val="150000"/>
              </a:lnSpc>
            </a:pPr>
            <a:r>
              <a:rPr lang="en-US" dirty="0"/>
              <a:t>The average total weighted score is 2.5. A total weighted score of 4.0 indicates that an organization is </a:t>
            </a:r>
            <a:r>
              <a:rPr lang="en-US" b="1" dirty="0">
                <a:solidFill>
                  <a:srgbClr val="0000FF"/>
                </a:solidFill>
              </a:rPr>
              <a:t>responding in an outstanding </a:t>
            </a:r>
            <a:r>
              <a:rPr lang="en-US" dirty="0"/>
              <a:t>way to existing opportunities and threats in its industry. </a:t>
            </a:r>
          </a:p>
          <a:p>
            <a:pPr algn="just">
              <a:lnSpc>
                <a:spcPct val="150000"/>
              </a:lnSpc>
            </a:pPr>
            <a:r>
              <a:rPr lang="en-US" dirty="0"/>
              <a:t>In other words, the </a:t>
            </a:r>
            <a:r>
              <a:rPr lang="en-US" b="1" dirty="0"/>
              <a:t>firm's strategies effectively take advantage of existing </a:t>
            </a:r>
            <a:r>
              <a:rPr lang="en-US" sz="3600" b="1" dirty="0">
                <a:solidFill>
                  <a:srgbClr val="66FF66"/>
                </a:solidFill>
              </a:rPr>
              <a:t>opportunities</a:t>
            </a:r>
            <a:r>
              <a:rPr lang="en-US" dirty="0"/>
              <a:t> and minimize the potential adverse effect of </a:t>
            </a:r>
            <a:r>
              <a:rPr lang="en-US" b="1" dirty="0">
                <a:solidFill>
                  <a:srgbClr val="FF0000"/>
                </a:solidFill>
              </a:rPr>
              <a:t>external threats</a:t>
            </a:r>
            <a:r>
              <a:rPr lang="en-US" dirty="0"/>
              <a:t>. </a:t>
            </a:r>
          </a:p>
          <a:p>
            <a:pPr algn="just">
              <a:lnSpc>
                <a:spcPct val="150000"/>
              </a:lnSpc>
            </a:pPr>
            <a:r>
              <a:rPr lang="en-US" dirty="0"/>
              <a:t>A total score of 1.0 indicates that the firm's strategies are not capitalizing on opportunities or avoiding external threats.</a:t>
            </a:r>
            <a:endParaRPr lang="en-IN" dirty="0"/>
          </a:p>
          <a:p>
            <a:pPr algn="just">
              <a:lnSpc>
                <a:spcPct val="150000"/>
              </a:lnSpc>
            </a:pPr>
            <a:endParaRPr lang="en-IN" sz="5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20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261" y="38102"/>
            <a:ext cx="11321934" cy="933448"/>
          </a:xfrm>
        </p:spPr>
        <p:txBody>
          <a:bodyPr>
            <a:normAutofit/>
          </a:bodyPr>
          <a:lstStyle/>
          <a:p>
            <a:r>
              <a:rPr lang="en-US" sz="4000" b="1" cap="none" dirty="0">
                <a:latin typeface="Abadi" panose="020B0604020104020204" pitchFamily="34" charset="0"/>
              </a:rPr>
              <a:t>Vision statement</a:t>
            </a:r>
            <a:endParaRPr lang="en-IN" sz="4000" b="1" cap="none" dirty="0">
              <a:latin typeface="Abadi" panose="020B0604020104020204" pitchFamily="34" charset="0"/>
            </a:endParaRPr>
          </a:p>
        </p:txBody>
      </p:sp>
      <p:sp>
        <p:nvSpPr>
          <p:cNvPr id="3" name="Content Placeholder 2"/>
          <p:cNvSpPr>
            <a:spLocks noGrp="1"/>
          </p:cNvSpPr>
          <p:nvPr>
            <p:ph idx="1"/>
          </p:nvPr>
        </p:nvSpPr>
        <p:spPr>
          <a:xfrm>
            <a:off x="432262" y="1235827"/>
            <a:ext cx="11321934" cy="5241174"/>
          </a:xfrm>
          <a:noFill/>
          <a:ln>
            <a:solidFill>
              <a:schemeClr val="accent1"/>
            </a:solidFill>
          </a:ln>
        </p:spPr>
        <p:txBody>
          <a:bodyPr>
            <a:noAutofit/>
          </a:bodyPr>
          <a:lstStyle/>
          <a:p>
            <a:pPr algn="just">
              <a:lnSpc>
                <a:spcPct val="150000"/>
              </a:lnSpc>
            </a:pPr>
            <a:r>
              <a:rPr lang="en-US" sz="3200" cap="none" dirty="0">
                <a:latin typeface="Times New Roman" panose="02020603050405020304" pitchFamily="18" charset="0"/>
                <a:cs typeface="Times New Roman" panose="02020603050405020304" pitchFamily="18" charset="0"/>
              </a:rPr>
              <a:t>“Vision refers to the goals that are broadest, most general and all‐inclusive. A vision describes </a:t>
            </a:r>
            <a:r>
              <a:rPr lang="en-US" sz="3200" b="1" cap="none" dirty="0">
                <a:solidFill>
                  <a:srgbClr val="0000FF"/>
                </a:solidFill>
                <a:latin typeface="Times New Roman" panose="02020603050405020304" pitchFamily="18" charset="0"/>
                <a:cs typeface="Times New Roman" panose="02020603050405020304" pitchFamily="18" charset="0"/>
              </a:rPr>
              <a:t>aspirations</a:t>
            </a:r>
            <a:r>
              <a:rPr lang="en-US" sz="3200" cap="none" dirty="0">
                <a:latin typeface="Times New Roman" panose="02020603050405020304" pitchFamily="18" charset="0"/>
                <a:cs typeface="Times New Roman" panose="02020603050405020304" pitchFamily="18" charset="0"/>
              </a:rPr>
              <a:t> for the future without specifying the means necessary to achieve those desired ends”.</a:t>
            </a:r>
            <a:endParaRPr lang="en-IN" sz="3200" cap="none" dirty="0">
              <a:latin typeface="Times New Roman" panose="02020603050405020304" pitchFamily="18" charset="0"/>
              <a:cs typeface="Times New Roman" panose="02020603050405020304" pitchFamily="18" charset="0"/>
            </a:endParaRPr>
          </a:p>
          <a:p>
            <a:pPr marL="0" indent="0" algn="ctr">
              <a:lnSpc>
                <a:spcPct val="150000"/>
              </a:lnSpc>
              <a:buNone/>
            </a:pPr>
            <a:r>
              <a:rPr lang="en-US" sz="3200" b="1" cap="none" dirty="0">
                <a:latin typeface="Times New Roman" panose="02020603050405020304" pitchFamily="18" charset="0"/>
                <a:cs typeface="Times New Roman" panose="02020603050405020304" pitchFamily="18" charset="0"/>
              </a:rPr>
              <a:t>Alex miller</a:t>
            </a:r>
            <a:endParaRPr lang="en-IN" sz="3200" cap="none" dirty="0">
              <a:latin typeface="Times New Roman" panose="02020603050405020304" pitchFamily="18" charset="0"/>
              <a:cs typeface="Times New Roman" panose="02020603050405020304" pitchFamily="18" charset="0"/>
            </a:endParaRPr>
          </a:p>
          <a:p>
            <a:pPr algn="just">
              <a:lnSpc>
                <a:spcPct val="150000"/>
              </a:lnSpc>
            </a:pPr>
            <a:r>
              <a:rPr lang="en-US" sz="3200" cap="none" dirty="0">
                <a:latin typeface="Times New Roman" panose="02020603050405020304" pitchFamily="18" charset="0"/>
                <a:cs typeface="Times New Roman" panose="02020603050405020304" pitchFamily="18" charset="0"/>
              </a:rPr>
              <a:t>In short “vision is the desired future state.</a:t>
            </a:r>
            <a:r>
              <a:rPr lang="en-US" sz="3200" b="1" cap="none" dirty="0">
                <a:latin typeface="Times New Roman" panose="02020603050405020304" pitchFamily="18" charset="0"/>
                <a:cs typeface="Times New Roman" panose="02020603050405020304" pitchFamily="18" charset="0"/>
              </a:rPr>
              <a:t>” </a:t>
            </a:r>
            <a:r>
              <a:rPr lang="en-US" sz="3200" cap="none" dirty="0">
                <a:latin typeface="Times New Roman" panose="02020603050405020304" pitchFamily="18" charset="0"/>
                <a:cs typeface="Times New Roman" panose="02020603050405020304" pitchFamily="18" charset="0"/>
              </a:rPr>
              <a:t>which</a:t>
            </a:r>
            <a:r>
              <a:rPr lang="en-US" sz="3200" b="1" cap="none" dirty="0">
                <a:latin typeface="Times New Roman" panose="02020603050405020304" pitchFamily="18" charset="0"/>
                <a:cs typeface="Times New Roman" panose="02020603050405020304" pitchFamily="18" charset="0"/>
              </a:rPr>
              <a:t> </a:t>
            </a:r>
            <a:r>
              <a:rPr lang="en-US" sz="3200" cap="none" dirty="0">
                <a:latin typeface="Times New Roman" panose="02020603050405020304" pitchFamily="18" charset="0"/>
                <a:cs typeface="Times New Roman" panose="02020603050405020304" pitchFamily="18" charset="0"/>
              </a:rPr>
              <a:t>answer the question of </a:t>
            </a:r>
            <a:r>
              <a:rPr lang="en-US" sz="3200" b="1" cap="none" dirty="0">
                <a:latin typeface="Abadi" panose="020B0604020104020204" pitchFamily="34" charset="0"/>
              </a:rPr>
              <a:t>what do we want to become?</a:t>
            </a:r>
            <a:endParaRPr lang="en-IN" sz="3200" cap="none" dirty="0">
              <a:latin typeface="Times New Roman" panose="02020603050405020304" pitchFamily="18" charset="0"/>
              <a:cs typeface="Times New Roman" panose="02020603050405020304" pitchFamily="18" charset="0"/>
            </a:endParaRPr>
          </a:p>
          <a:p>
            <a:pPr algn="just">
              <a:lnSpc>
                <a:spcPct val="150000"/>
              </a:lnSpc>
            </a:pPr>
            <a:endParaRPr lang="en-IN" sz="3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571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a:bodyPr>
          <a:lstStyle/>
          <a:p>
            <a:pPr algn="just">
              <a:lnSpc>
                <a:spcPct val="150000"/>
              </a:lnSpc>
            </a:pPr>
            <a:r>
              <a:rPr lang="en-US" sz="3600" dirty="0"/>
              <a:t>Firm’s strategies not capitalizing on opportunities or avoiding threats, has a total weighted score of 2.10 indicating that the firm is </a:t>
            </a:r>
            <a:r>
              <a:rPr lang="en-US" sz="3600" b="1" dirty="0"/>
              <a:t>below average </a:t>
            </a:r>
            <a:r>
              <a:rPr lang="en-US" sz="3600" dirty="0"/>
              <a:t>in its effort to pursue strategies that capitalize on external opportunities and avoid threats.</a:t>
            </a:r>
            <a:endParaRPr lang="en-IN" sz="3600" dirty="0"/>
          </a:p>
        </p:txBody>
      </p:sp>
    </p:spTree>
    <p:extLst>
      <p:ext uri="{BB962C8B-B14F-4D97-AF65-F5344CB8AC3E}">
        <p14:creationId xmlns:p14="http://schemas.microsoft.com/office/powerpoint/2010/main" val="3199743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b="1" dirty="0"/>
              <a:t>The Competitive Profile Matrix (CPM)</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algn="just">
              <a:lnSpc>
                <a:spcPct val="150000"/>
              </a:lnSpc>
            </a:pPr>
            <a:r>
              <a:rPr lang="en-IN" sz="3200" dirty="0"/>
              <a:t>The </a:t>
            </a:r>
            <a:r>
              <a:rPr lang="en-IN" sz="3200" i="1" dirty="0"/>
              <a:t>Competitive Profile Matrix (CPM) </a:t>
            </a:r>
            <a:r>
              <a:rPr lang="en-IN" sz="3200" dirty="0"/>
              <a:t>identifies a firm’s major competitors and its particular </a:t>
            </a:r>
            <a:r>
              <a:rPr lang="en-IN" sz="3200" b="1" dirty="0">
                <a:solidFill>
                  <a:srgbClr val="FF0000"/>
                </a:solidFill>
              </a:rPr>
              <a:t>strengths</a:t>
            </a:r>
            <a:r>
              <a:rPr lang="en-IN" sz="3200" dirty="0"/>
              <a:t> and </a:t>
            </a:r>
            <a:r>
              <a:rPr lang="en-IN" sz="3200" b="1" dirty="0">
                <a:solidFill>
                  <a:srgbClr val="0000FF"/>
                </a:solidFill>
              </a:rPr>
              <a:t>weaknesses</a:t>
            </a:r>
            <a:r>
              <a:rPr lang="en-IN" sz="3200" dirty="0"/>
              <a:t> in relation to a sample </a:t>
            </a:r>
            <a:r>
              <a:rPr lang="en-IN" sz="3500" b="1" dirty="0">
                <a:solidFill>
                  <a:srgbClr val="66FF66"/>
                </a:solidFill>
              </a:rPr>
              <a:t>firm’s strategic position</a:t>
            </a:r>
            <a:r>
              <a:rPr lang="en-IN" sz="3200" dirty="0"/>
              <a:t>. </a:t>
            </a:r>
          </a:p>
          <a:p>
            <a:pPr algn="just">
              <a:lnSpc>
                <a:spcPct val="150000"/>
              </a:lnSpc>
            </a:pPr>
            <a:r>
              <a:rPr lang="en-IN" sz="3200" dirty="0"/>
              <a:t>The weights and total weighted scores in both a CPM and an EFE have the same meaning. However, </a:t>
            </a:r>
            <a:r>
              <a:rPr lang="en-IN" sz="3200" b="1" i="1" dirty="0"/>
              <a:t>critical success </a:t>
            </a:r>
            <a:r>
              <a:rPr lang="en-IN" sz="3200" b="1" dirty="0"/>
              <a:t>factors </a:t>
            </a:r>
            <a:r>
              <a:rPr lang="en-IN" sz="3200" dirty="0"/>
              <a:t>in a CPM include both </a:t>
            </a:r>
            <a:r>
              <a:rPr lang="en-IN" sz="3200" b="1" dirty="0">
                <a:solidFill>
                  <a:srgbClr val="0000FF"/>
                </a:solidFill>
              </a:rPr>
              <a:t>internal and external issues</a:t>
            </a:r>
            <a:r>
              <a:rPr lang="en-IN" sz="3200" dirty="0"/>
              <a:t>; therefore, the ratings refer to strengths and weaknesses, where 4 = major strength, 3 = minor strength, 2 = minor weakness, and 1 = major weakness.</a:t>
            </a:r>
            <a:endParaRPr lang="en-IN" sz="6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329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a:extLst>
              <a:ext uri="{FF2B5EF4-FFF2-40B4-BE49-F238E27FC236}">
                <a16:creationId xmlns:a16="http://schemas.microsoft.com/office/drawing/2014/main" xmlns="" id="{70D1BBE1-2EF8-4827-8B14-4585A4D844FC}"/>
              </a:ext>
            </a:extLst>
          </p:cNvPr>
          <p:cNvSpPr>
            <a:spLocks noGrp="1"/>
          </p:cNvSpPr>
          <p:nvPr>
            <p:ph idx="1"/>
          </p:nvPr>
        </p:nvSpPr>
        <p:spPr>
          <a:xfrm>
            <a:off x="304800" y="-41275"/>
            <a:ext cx="11049000" cy="574675"/>
          </a:xfrm>
          <a:solidFill>
            <a:srgbClr val="FFC000"/>
          </a:solidFill>
        </p:spPr>
        <p:txBody>
          <a:bodyPr/>
          <a:lstStyle/>
          <a:p>
            <a:pPr marL="0" indent="0">
              <a:buNone/>
            </a:pPr>
            <a:r>
              <a:rPr lang="en-IN" dirty="0"/>
              <a:t>Example for CPM</a:t>
            </a:r>
          </a:p>
        </p:txBody>
      </p:sp>
      <p:graphicFrame>
        <p:nvGraphicFramePr>
          <p:cNvPr id="18" name="Content Placeholder 14">
            <a:extLst>
              <a:ext uri="{FF2B5EF4-FFF2-40B4-BE49-F238E27FC236}">
                <a16:creationId xmlns:a16="http://schemas.microsoft.com/office/drawing/2014/main" xmlns="" id="{5CC1BFCC-DC48-4254-9815-B3BC53CEBC40}"/>
              </a:ext>
            </a:extLst>
          </p:cNvPr>
          <p:cNvGraphicFramePr>
            <a:graphicFrameLocks/>
          </p:cNvGraphicFramePr>
          <p:nvPr>
            <p:extLst>
              <p:ext uri="{D42A27DB-BD31-4B8C-83A1-F6EECF244321}">
                <p14:modId xmlns:p14="http://schemas.microsoft.com/office/powerpoint/2010/main" val="3130946983"/>
              </p:ext>
            </p:extLst>
          </p:nvPr>
        </p:nvGraphicFramePr>
        <p:xfrm>
          <a:off x="304800" y="483526"/>
          <a:ext cx="11734800" cy="6581329"/>
        </p:xfrm>
        <a:graphic>
          <a:graphicData uri="http://schemas.openxmlformats.org/drawingml/2006/table">
            <a:tbl>
              <a:tblPr firstRow="1" firstCol="1" bandRow="1">
                <a:tableStyleId>{5C22544A-7EE6-4342-B048-85BDC9FD1C3A}</a:tableStyleId>
              </a:tblPr>
              <a:tblGrid>
                <a:gridCol w="4464913">
                  <a:extLst>
                    <a:ext uri="{9D8B030D-6E8A-4147-A177-3AD203B41FA5}">
                      <a16:colId xmlns:a16="http://schemas.microsoft.com/office/drawing/2014/main" xmlns="" val="349454165"/>
                    </a:ext>
                  </a:extLst>
                </a:gridCol>
                <a:gridCol w="1155611">
                  <a:extLst>
                    <a:ext uri="{9D8B030D-6E8A-4147-A177-3AD203B41FA5}">
                      <a16:colId xmlns:a16="http://schemas.microsoft.com/office/drawing/2014/main" xmlns="" val="3964249088"/>
                    </a:ext>
                  </a:extLst>
                </a:gridCol>
                <a:gridCol w="1069793">
                  <a:extLst>
                    <a:ext uri="{9D8B030D-6E8A-4147-A177-3AD203B41FA5}">
                      <a16:colId xmlns:a16="http://schemas.microsoft.com/office/drawing/2014/main" xmlns="" val="3643526692"/>
                    </a:ext>
                  </a:extLst>
                </a:gridCol>
                <a:gridCol w="1042753">
                  <a:extLst>
                    <a:ext uri="{9D8B030D-6E8A-4147-A177-3AD203B41FA5}">
                      <a16:colId xmlns:a16="http://schemas.microsoft.com/office/drawing/2014/main" xmlns="" val="2453618103"/>
                    </a:ext>
                  </a:extLst>
                </a:gridCol>
                <a:gridCol w="1069793">
                  <a:extLst>
                    <a:ext uri="{9D8B030D-6E8A-4147-A177-3AD203B41FA5}">
                      <a16:colId xmlns:a16="http://schemas.microsoft.com/office/drawing/2014/main" xmlns="" val="2679905172"/>
                    </a:ext>
                  </a:extLst>
                </a:gridCol>
                <a:gridCol w="933423">
                  <a:extLst>
                    <a:ext uri="{9D8B030D-6E8A-4147-A177-3AD203B41FA5}">
                      <a16:colId xmlns:a16="http://schemas.microsoft.com/office/drawing/2014/main" xmlns="" val="2926740123"/>
                    </a:ext>
                  </a:extLst>
                </a:gridCol>
                <a:gridCol w="1069793">
                  <a:extLst>
                    <a:ext uri="{9D8B030D-6E8A-4147-A177-3AD203B41FA5}">
                      <a16:colId xmlns:a16="http://schemas.microsoft.com/office/drawing/2014/main" xmlns="" val="1737582891"/>
                    </a:ext>
                  </a:extLst>
                </a:gridCol>
                <a:gridCol w="928721">
                  <a:extLst>
                    <a:ext uri="{9D8B030D-6E8A-4147-A177-3AD203B41FA5}">
                      <a16:colId xmlns:a16="http://schemas.microsoft.com/office/drawing/2014/main" xmlns="" val="4134494609"/>
                    </a:ext>
                  </a:extLst>
                </a:gridCol>
              </a:tblGrid>
              <a:tr h="396704">
                <a:tc gridSpan="8">
                  <a:txBody>
                    <a:bodyPr/>
                    <a:lstStyle/>
                    <a:p>
                      <a:pPr algn="just">
                        <a:lnSpc>
                          <a:spcPct val="150000"/>
                        </a:lnSpc>
                        <a:spcAft>
                          <a:spcPts val="0"/>
                        </a:spcAft>
                      </a:pPr>
                      <a:r>
                        <a:rPr lang="en-US" sz="1800" dirty="0">
                          <a:effectLst/>
                        </a:rPr>
                        <a:t>A Competitive Profile Matrix</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492344247"/>
                  </a:ext>
                </a:extLst>
              </a:tr>
              <a:tr h="415256">
                <a:tc>
                  <a:txBody>
                    <a:bodyPr/>
                    <a:lstStyle/>
                    <a:p>
                      <a:pPr algn="just">
                        <a:lnSpc>
                          <a:spcPct val="150000"/>
                        </a:lnSpc>
                        <a:spcAft>
                          <a:spcPts val="0"/>
                        </a:spcAft>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lnSpc>
                          <a:spcPct val="150000"/>
                        </a:lnSpc>
                        <a:spcAft>
                          <a:spcPts val="0"/>
                        </a:spcAft>
                      </a:pPr>
                      <a:r>
                        <a:rPr lang="en-US" sz="1600" dirty="0">
                          <a:effectLst/>
                        </a:rPr>
                        <a:t>AVON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gridSpan="2">
                  <a:txBody>
                    <a:bodyPr/>
                    <a:lstStyle/>
                    <a:p>
                      <a:pPr algn="just">
                        <a:lnSpc>
                          <a:spcPct val="150000"/>
                        </a:lnSpc>
                        <a:spcAft>
                          <a:spcPts val="0"/>
                        </a:spcAft>
                      </a:pPr>
                      <a:r>
                        <a:rPr lang="en-US" sz="1600">
                          <a:effectLst/>
                        </a:rPr>
                        <a:t>L'OREAL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gridSpan="2">
                  <a:txBody>
                    <a:bodyPr/>
                    <a:lstStyle/>
                    <a:p>
                      <a:pPr algn="just">
                        <a:lnSpc>
                          <a:spcPct val="150000"/>
                        </a:lnSpc>
                        <a:spcAft>
                          <a:spcPts val="0"/>
                        </a:spcAft>
                      </a:pPr>
                      <a:r>
                        <a:rPr lang="en-US" sz="1600" dirty="0">
                          <a:effectLst/>
                        </a:rPr>
                        <a:t>PROCTER &amp; GAMBLE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extLst>
                  <a:ext uri="{0D108BD9-81ED-4DB2-BD59-A6C34878D82A}">
                    <a16:rowId xmlns:a16="http://schemas.microsoft.com/office/drawing/2014/main" xmlns="" val="187624763"/>
                  </a:ext>
                </a:extLst>
              </a:tr>
              <a:tr h="497879">
                <a:tc>
                  <a:txBody>
                    <a:bodyPr/>
                    <a:lstStyle/>
                    <a:p>
                      <a:pPr>
                        <a:lnSpc>
                          <a:spcPct val="150000"/>
                        </a:lnSpc>
                        <a:spcAft>
                          <a:spcPts val="0"/>
                        </a:spcAft>
                      </a:pPr>
                      <a:r>
                        <a:rPr lang="en-US" sz="2400" dirty="0">
                          <a:effectLst/>
                        </a:rPr>
                        <a:t>Critical SuccessFactors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just">
                        <a:lnSpc>
                          <a:spcPct val="150000"/>
                        </a:lnSpc>
                        <a:spcAft>
                          <a:spcPts val="0"/>
                        </a:spcAft>
                      </a:pPr>
                      <a:r>
                        <a:rPr lang="en-US" sz="1800">
                          <a:effectLst/>
                        </a:rPr>
                        <a:t>Weight</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Rating</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Score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Rating</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Score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Rating</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Score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31989443"/>
                  </a:ext>
                </a:extLst>
              </a:tr>
              <a:tr h="415256">
                <a:tc>
                  <a:txBody>
                    <a:bodyPr/>
                    <a:lstStyle/>
                    <a:p>
                      <a:pPr algn="just">
                        <a:lnSpc>
                          <a:spcPct val="150000"/>
                        </a:lnSpc>
                        <a:spcAft>
                          <a:spcPts val="0"/>
                        </a:spcAft>
                      </a:pPr>
                      <a:r>
                        <a:rPr lang="en-US" sz="1800">
                          <a:effectLst/>
                        </a:rPr>
                        <a:t>Advertising</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0.80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0.60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75370829"/>
                  </a:ext>
                </a:extLst>
              </a:tr>
              <a:tr h="415256">
                <a:tc>
                  <a:txBody>
                    <a:bodyPr/>
                    <a:lstStyle/>
                    <a:p>
                      <a:pPr algn="just">
                        <a:lnSpc>
                          <a:spcPct val="150000"/>
                        </a:lnSpc>
                        <a:spcAft>
                          <a:spcPts val="0"/>
                        </a:spcAft>
                      </a:pPr>
                      <a:r>
                        <a:rPr lang="en-US" sz="1800">
                          <a:effectLst/>
                        </a:rPr>
                        <a:t>Product Quality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0.30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62273181"/>
                  </a:ext>
                </a:extLst>
              </a:tr>
              <a:tr h="415256">
                <a:tc>
                  <a:txBody>
                    <a:bodyPr/>
                    <a:lstStyle/>
                    <a:p>
                      <a:pPr algn="just">
                        <a:lnSpc>
                          <a:spcPct val="150000"/>
                        </a:lnSpc>
                        <a:spcAft>
                          <a:spcPts val="0"/>
                        </a:spcAft>
                      </a:pPr>
                      <a:r>
                        <a:rPr lang="en-US" sz="1800">
                          <a:effectLst/>
                        </a:rPr>
                        <a:t>Price Competitiveness</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0.30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0.30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697927"/>
                  </a:ext>
                </a:extLst>
              </a:tr>
              <a:tr h="415256">
                <a:tc>
                  <a:txBody>
                    <a:bodyPr/>
                    <a:lstStyle/>
                    <a:p>
                      <a:pPr algn="just">
                        <a:lnSpc>
                          <a:spcPct val="150000"/>
                        </a:lnSpc>
                        <a:spcAft>
                          <a:spcPts val="0"/>
                        </a:spcAft>
                      </a:pPr>
                      <a:r>
                        <a:rPr lang="en-US" sz="1800">
                          <a:effectLst/>
                        </a:rPr>
                        <a:t>Management</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0.30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0.30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32533835"/>
                  </a:ext>
                </a:extLst>
              </a:tr>
              <a:tr h="415256">
                <a:tc>
                  <a:txBody>
                    <a:bodyPr/>
                    <a:lstStyle/>
                    <a:p>
                      <a:pPr algn="just">
                        <a:lnSpc>
                          <a:spcPct val="150000"/>
                        </a:lnSpc>
                        <a:spcAft>
                          <a:spcPts val="0"/>
                        </a:spcAft>
                      </a:pPr>
                      <a:r>
                        <a:rPr lang="en-US" sz="1800">
                          <a:effectLst/>
                        </a:rPr>
                        <a:t>Financial Position</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0.60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79507141"/>
                  </a:ext>
                </a:extLst>
              </a:tr>
              <a:tr h="415256">
                <a:tc>
                  <a:txBody>
                    <a:bodyPr/>
                    <a:lstStyle/>
                    <a:p>
                      <a:pPr algn="just">
                        <a:lnSpc>
                          <a:spcPct val="150000"/>
                        </a:lnSpc>
                        <a:spcAft>
                          <a:spcPts val="0"/>
                        </a:spcAft>
                      </a:pPr>
                      <a:r>
                        <a:rPr lang="en-US" sz="1800">
                          <a:effectLst/>
                        </a:rPr>
                        <a:t>Customer Loyalty</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04089975"/>
                  </a:ext>
                </a:extLst>
              </a:tr>
              <a:tr h="415256">
                <a:tc>
                  <a:txBody>
                    <a:bodyPr/>
                    <a:lstStyle/>
                    <a:p>
                      <a:pPr algn="just">
                        <a:lnSpc>
                          <a:spcPct val="150000"/>
                        </a:lnSpc>
                        <a:spcAft>
                          <a:spcPts val="0"/>
                        </a:spcAft>
                      </a:pPr>
                      <a:r>
                        <a:rPr lang="en-US" sz="1800">
                          <a:effectLst/>
                        </a:rPr>
                        <a:t>Global Expansion</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0.80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0.40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85904397"/>
                  </a:ext>
                </a:extLst>
              </a:tr>
              <a:tr h="415256">
                <a:tc>
                  <a:txBody>
                    <a:bodyPr/>
                    <a:lstStyle/>
                    <a:p>
                      <a:pPr algn="just">
                        <a:lnSpc>
                          <a:spcPct val="150000"/>
                        </a:lnSpc>
                        <a:spcAft>
                          <a:spcPts val="0"/>
                        </a:spcAft>
                      </a:pPr>
                      <a:r>
                        <a:rPr lang="en-US" sz="1800">
                          <a:effectLst/>
                        </a:rPr>
                        <a:t>Market Share</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0.05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0.05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0.15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53492003"/>
                  </a:ext>
                </a:extLst>
              </a:tr>
              <a:tr h="415256">
                <a:tc>
                  <a:txBody>
                    <a:bodyPr/>
                    <a:lstStyle/>
                    <a:p>
                      <a:pPr algn="just">
                        <a:lnSpc>
                          <a:spcPct val="150000"/>
                        </a:lnSpc>
                        <a:spcAft>
                          <a:spcPts val="0"/>
                        </a:spcAft>
                      </a:pPr>
                      <a:r>
                        <a:rPr lang="en-US" sz="1600">
                          <a:effectLst/>
                        </a:rPr>
                        <a:t>TOTAL</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1.00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3.15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3.25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 </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en-US" sz="1800">
                          <a:effectLst/>
                        </a:rPr>
                        <a:t>2.80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22298149"/>
                  </a:ext>
                </a:extLst>
              </a:tr>
              <a:tr h="1468649">
                <a:tc gridSpan="8">
                  <a:txBody>
                    <a:bodyPr/>
                    <a:lstStyle/>
                    <a:p>
                      <a:pPr>
                        <a:lnSpc>
                          <a:spcPct val="150000"/>
                        </a:lnSpc>
                        <a:spcAft>
                          <a:spcPts val="0"/>
                        </a:spcAft>
                      </a:pPr>
                      <a:r>
                        <a:rPr lang="en-US" sz="1800" dirty="0">
                          <a:effectLst/>
                        </a:rPr>
                        <a:t>Note: (1) The ratings values are as follows: 1 = major weakness, 2 = minor weakness, 3 = minor strength, 4 = major strength. (2) As indicated by the total weighted score of 2.8, Competitor 3 is weakest. (3) Only eight critical success factors are included for simplicity; this is too few in actuality.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2827386461"/>
                  </a:ext>
                </a:extLst>
              </a:tr>
            </a:tbl>
          </a:graphicData>
        </a:graphic>
      </p:graphicFrame>
    </p:spTree>
    <p:extLst>
      <p:ext uri="{BB962C8B-B14F-4D97-AF65-F5344CB8AC3E}">
        <p14:creationId xmlns:p14="http://schemas.microsoft.com/office/powerpoint/2010/main" val="420442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algn="just">
              <a:lnSpc>
                <a:spcPct val="150000"/>
              </a:lnSpc>
            </a:pPr>
            <a:r>
              <a:rPr lang="en-US" dirty="0"/>
              <a:t>Avon's and </a:t>
            </a:r>
            <a:r>
              <a:rPr lang="en-US" dirty="0" err="1"/>
              <a:t>L'Oreal's</a:t>
            </a:r>
            <a:r>
              <a:rPr lang="en-US" dirty="0"/>
              <a:t> product quality is superior, as evidenced by a rating of 4; </a:t>
            </a:r>
            <a:r>
              <a:rPr lang="en-US" dirty="0" err="1"/>
              <a:t>L'Oreal's</a:t>
            </a:r>
            <a:r>
              <a:rPr lang="en-US" dirty="0"/>
              <a:t> "financial position" is good, as indicated by a rating of 3; Procter &amp; Gamble is the weakest firm overall, as indicated by a total weighted score of 2.80.</a:t>
            </a:r>
          </a:p>
          <a:p>
            <a:pPr algn="just">
              <a:lnSpc>
                <a:spcPct val="150000"/>
              </a:lnSpc>
            </a:pPr>
            <a:r>
              <a:rPr lang="en-US" sz="3500" b="1" dirty="0"/>
              <a:t>A word on interpretation: </a:t>
            </a:r>
            <a:r>
              <a:rPr lang="en-US" dirty="0"/>
              <a:t>Just because one firm receives a 3.2 rating and another receives a 2.8 rating in a Competitive Profile Matrix, it does not follow that the first firm is 20 percent better than the second. Numbers reveal the relative </a:t>
            </a:r>
            <a:r>
              <a:rPr lang="en-US" b="1" dirty="0"/>
              <a:t>strength</a:t>
            </a:r>
            <a:r>
              <a:rPr lang="en-US" dirty="0"/>
              <a:t> of firms, but their implied precision is an illusion. </a:t>
            </a:r>
          </a:p>
          <a:p>
            <a:pPr algn="just">
              <a:lnSpc>
                <a:spcPct val="150000"/>
              </a:lnSpc>
            </a:pPr>
            <a:r>
              <a:rPr lang="en-US" dirty="0"/>
              <a:t>The aim is not to arrive at a single number but rather to assimilate and evaluate information in a meaningful way that aids in decision making.</a:t>
            </a:r>
            <a:endParaRPr lang="en-IN" dirty="0"/>
          </a:p>
          <a:p>
            <a:pPr algn="just">
              <a:lnSpc>
                <a:spcPct val="150000"/>
              </a:lnSpc>
            </a:pPr>
            <a:endParaRPr lang="en-IN" sz="5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9320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dirty="0">
                <a:latin typeface="Times New Roman" panose="02020603050405020304" pitchFamily="18" charset="0"/>
                <a:cs typeface="Times New Roman" panose="02020603050405020304" pitchFamily="18" charset="0"/>
              </a:rPr>
              <a:t>Differences Between the EFE and CPM</a:t>
            </a:r>
            <a:endParaRPr lang="en-IN" cap="none" dirty="0">
              <a:latin typeface="Bahnschrift" panose="020B0502040204020203" pitchFamily="34" charset="0"/>
            </a:endParaRP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algn="just">
              <a:lnSpc>
                <a:spcPct val="150000"/>
              </a:lnSpc>
            </a:pPr>
            <a:r>
              <a:rPr lang="en-US" sz="3200" dirty="0">
                <a:latin typeface="Times New Roman" panose="02020603050405020304" pitchFamily="18" charset="0"/>
                <a:cs typeface="Times New Roman" panose="02020603050405020304" pitchFamily="18" charset="0"/>
              </a:rPr>
              <a:t>First of all, the critical success factors in a CPM are </a:t>
            </a:r>
            <a:r>
              <a:rPr lang="en-US" sz="3200" b="1" dirty="0">
                <a:latin typeface="Times New Roman" panose="02020603050405020304" pitchFamily="18" charset="0"/>
                <a:cs typeface="Times New Roman" panose="02020603050405020304" pitchFamily="18" charset="0"/>
              </a:rPr>
              <a:t>broader</a:t>
            </a:r>
            <a:r>
              <a:rPr lang="en-US" sz="3200" dirty="0">
                <a:latin typeface="Times New Roman" panose="02020603050405020304" pitchFamily="18" charset="0"/>
                <a:cs typeface="Times New Roman" panose="02020603050405020304" pitchFamily="18" charset="0"/>
              </a:rPr>
              <a:t>; they do not include specific or factual data and even may focus on internal issues. </a:t>
            </a:r>
          </a:p>
          <a:p>
            <a:pPr algn="just">
              <a:lnSpc>
                <a:spcPct val="150000"/>
              </a:lnSpc>
            </a:pPr>
            <a:r>
              <a:rPr lang="en-US" sz="3200" dirty="0">
                <a:latin typeface="Times New Roman" panose="02020603050405020304" pitchFamily="18" charset="0"/>
                <a:cs typeface="Times New Roman" panose="02020603050405020304" pitchFamily="18" charset="0"/>
              </a:rPr>
              <a:t>The critical success factors in a CPM also are not grouped into </a:t>
            </a:r>
            <a:r>
              <a:rPr lang="en-US" sz="3200" b="1" dirty="0">
                <a:latin typeface="Times New Roman" panose="02020603050405020304" pitchFamily="18" charset="0"/>
                <a:cs typeface="Times New Roman" panose="02020603050405020304" pitchFamily="18" charset="0"/>
              </a:rPr>
              <a:t>opportunities</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threats</a:t>
            </a:r>
            <a:r>
              <a:rPr lang="en-US" sz="3200" dirty="0">
                <a:latin typeface="Times New Roman" panose="02020603050405020304" pitchFamily="18" charset="0"/>
                <a:cs typeface="Times New Roman" panose="02020603050405020304" pitchFamily="18" charset="0"/>
              </a:rPr>
              <a:t> as they are in an EFE. </a:t>
            </a:r>
          </a:p>
          <a:p>
            <a:pPr algn="just">
              <a:lnSpc>
                <a:spcPct val="150000"/>
              </a:lnSpc>
            </a:pPr>
            <a:r>
              <a:rPr lang="en-US" sz="3200" dirty="0">
                <a:latin typeface="Times New Roman" panose="02020603050405020304" pitchFamily="18" charset="0"/>
                <a:cs typeface="Times New Roman" panose="02020603050405020304" pitchFamily="18" charset="0"/>
              </a:rPr>
              <a:t>In a CPM the ratings and total weighted scores for </a:t>
            </a:r>
            <a:r>
              <a:rPr lang="en-US" sz="3200" b="1" dirty="0">
                <a:latin typeface="Times New Roman" panose="02020603050405020304" pitchFamily="18" charset="0"/>
                <a:cs typeface="Times New Roman" panose="02020603050405020304" pitchFamily="18" charset="0"/>
              </a:rPr>
              <a:t>rival firms </a:t>
            </a:r>
            <a:r>
              <a:rPr lang="en-US" sz="3200" dirty="0">
                <a:latin typeface="Times New Roman" panose="02020603050405020304" pitchFamily="18" charset="0"/>
                <a:cs typeface="Times New Roman" panose="02020603050405020304" pitchFamily="18" charset="0"/>
              </a:rPr>
              <a:t>can be compared to the </a:t>
            </a:r>
            <a:r>
              <a:rPr lang="en-US" sz="3200" b="1" i="1" dirty="0">
                <a:latin typeface="Times New Roman" panose="02020603050405020304" pitchFamily="18" charset="0"/>
                <a:cs typeface="Times New Roman" panose="02020603050405020304" pitchFamily="18" charset="0"/>
              </a:rPr>
              <a:t>sample firm</a:t>
            </a:r>
            <a:r>
              <a:rPr lang="en-US" sz="3200" dirty="0">
                <a:latin typeface="Times New Roman" panose="02020603050405020304" pitchFamily="18" charset="0"/>
                <a:cs typeface="Times New Roman" panose="02020603050405020304" pitchFamily="18" charset="0"/>
              </a:rPr>
              <a:t>. This comparative analysis provides important </a:t>
            </a:r>
            <a:r>
              <a:rPr lang="en-US" sz="3200" b="1" i="1" dirty="0">
                <a:solidFill>
                  <a:srgbClr val="0000FF"/>
                </a:solidFill>
                <a:latin typeface="Times New Roman" panose="02020603050405020304" pitchFamily="18" charset="0"/>
                <a:cs typeface="Times New Roman" panose="02020603050405020304" pitchFamily="18" charset="0"/>
              </a:rPr>
              <a:t>internal strategic information</a:t>
            </a:r>
            <a:r>
              <a:rPr lang="en-US" sz="3200" dirty="0">
                <a:latin typeface="Times New Roman" panose="02020603050405020304" pitchFamily="18" charset="0"/>
                <a:cs typeface="Times New Roman" panose="02020603050405020304" pitchFamily="18" charset="0"/>
              </a:rPr>
              <a:t>.</a:t>
            </a:r>
            <a:endParaRPr lang="en-I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951501"/>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0" y="209550"/>
            <a:ext cx="11868150" cy="6648449"/>
          </a:xfrm>
          <a:solidFill>
            <a:schemeClr val="accent4">
              <a:lumMod val="75000"/>
            </a:schemeClr>
          </a:solidFill>
        </p:spPr>
        <p:txBody>
          <a:bodyPr>
            <a:normAutofit/>
          </a:bodyPr>
          <a:lstStyle/>
          <a:p>
            <a:pPr algn="ctr">
              <a:buNone/>
            </a:pPr>
            <a:endParaRPr lang="en-US" sz="4800" dirty="0">
              <a:solidFill>
                <a:srgbClr val="00B050"/>
              </a:solidFill>
              <a:latin typeface="Rockwell Extra Bold" pitchFamily="18" charset="0"/>
            </a:endParaRPr>
          </a:p>
          <a:p>
            <a:pPr algn="ctr">
              <a:buNone/>
            </a:pPr>
            <a:endParaRPr lang="en-US" sz="4400" dirty="0">
              <a:solidFill>
                <a:schemeClr val="accent3">
                  <a:lumMod val="60000"/>
                  <a:lumOff val="40000"/>
                </a:schemeClr>
              </a:solidFill>
              <a:latin typeface="Stencil" pitchFamily="82" charset="0"/>
            </a:endParaRPr>
          </a:p>
          <a:p>
            <a:pPr algn="ctr">
              <a:buNone/>
            </a:pPr>
            <a:endParaRPr lang="en-US" sz="5400" b="1" dirty="0">
              <a:solidFill>
                <a:srgbClr val="2F25F3"/>
              </a:solidFill>
              <a:latin typeface="Sitka Subheading" panose="02000505000000020004" pitchFamily="2" charset="0"/>
            </a:endParaRPr>
          </a:p>
          <a:p>
            <a:pPr algn="ctr">
              <a:buNone/>
            </a:pPr>
            <a:endParaRPr lang="en-US" sz="5400" b="1" dirty="0">
              <a:solidFill>
                <a:srgbClr val="2F25F3"/>
              </a:solidFill>
              <a:latin typeface="Sitka Subheading" panose="02000505000000020004" pitchFamily="2" charset="0"/>
            </a:endParaRPr>
          </a:p>
          <a:p>
            <a:pPr algn="ctr">
              <a:buNone/>
            </a:pPr>
            <a:endParaRPr lang="en-US" sz="5400" b="1" dirty="0">
              <a:solidFill>
                <a:srgbClr val="2F25F3"/>
              </a:solidFill>
              <a:latin typeface="Sitka Subheading" panose="02000505000000020004" pitchFamily="2" charset="0"/>
            </a:endParaRPr>
          </a:p>
          <a:p>
            <a:pPr algn="ctr">
              <a:buNone/>
            </a:pPr>
            <a:r>
              <a:rPr lang="en-US" sz="5400" b="1" dirty="0">
                <a:solidFill>
                  <a:srgbClr val="2F25F3"/>
                </a:solidFill>
                <a:latin typeface="Sitka Subheading" panose="02000505000000020004" pitchFamily="2" charset="0"/>
              </a:rPr>
              <a:t>Any Questions </a:t>
            </a:r>
          </a:p>
          <a:p>
            <a:pPr algn="ctr">
              <a:buNone/>
            </a:pPr>
            <a:r>
              <a:rPr lang="en-US" sz="5400" b="1" dirty="0">
                <a:solidFill>
                  <a:srgbClr val="2F25F3"/>
                </a:solidFill>
                <a:latin typeface="Sitka Subheading" panose="02000505000000020004" pitchFamily="2" charset="0"/>
              </a:rPr>
              <a:t>Welcome!!!</a:t>
            </a:r>
          </a:p>
        </p:txBody>
      </p:sp>
      <p:pic>
        <p:nvPicPr>
          <p:cNvPr id="4" name="Picture 3">
            <a:extLst>
              <a:ext uri="{FF2B5EF4-FFF2-40B4-BE49-F238E27FC236}">
                <a16:creationId xmlns:a16="http://schemas.microsoft.com/office/drawing/2014/main" xmlns="" id="{883298D6-3ED6-4352-BDCC-7C74F1722520}"/>
              </a:ext>
            </a:extLst>
          </p:cNvPr>
          <p:cNvPicPr>
            <a:picLocks noChangeAspect="1"/>
          </p:cNvPicPr>
          <p:nvPr/>
        </p:nvPicPr>
        <p:blipFill>
          <a:blip r:embed="rId2"/>
          <a:stretch>
            <a:fillRect/>
          </a:stretch>
        </p:blipFill>
        <p:spPr>
          <a:xfrm>
            <a:off x="3695701" y="403191"/>
            <a:ext cx="4705350" cy="3825909"/>
          </a:xfrm>
          <a:prstGeom prst="rect">
            <a:avLst/>
          </a:prstGeom>
        </p:spPr>
      </p:pic>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fontScale="90000"/>
          </a:bodyPr>
          <a:lstStyle/>
          <a:p>
            <a:pPr algn="l"/>
            <a:r>
              <a:rPr lang="en-IN" cap="none" dirty="0">
                <a:latin typeface="Bahnschrift" panose="020B0502040204020203" pitchFamily="34" charset="0"/>
              </a:rPr>
              <a:t>Notable Quotes on Vision and Mission Statements</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marL="0" indent="0" algn="just">
              <a:lnSpc>
                <a:spcPct val="150000"/>
              </a:lnSpc>
              <a:buNone/>
            </a:pPr>
            <a:r>
              <a:rPr lang="en-IN" sz="2800" cap="none" dirty="0">
                <a:latin typeface="Times New Roman" panose="02020603050405020304" pitchFamily="18" charset="0"/>
                <a:cs typeface="Times New Roman" panose="02020603050405020304" pitchFamily="18" charset="0"/>
              </a:rPr>
              <a:t>"A Business Is Not Defined By Its Name, Statutes, Or Articles Of Incorporation. It Is Defined By The Business Mission. Only A Clear Definition Of The Mission And Purpose Of The Organization Makes Possible Clear And Realistic Business Objectives."</a:t>
            </a:r>
          </a:p>
          <a:p>
            <a:pPr marL="0" indent="0" algn="ctr">
              <a:lnSpc>
                <a:spcPct val="150000"/>
              </a:lnSpc>
              <a:buNone/>
            </a:pPr>
            <a:r>
              <a:rPr lang="en-IN" sz="2800" b="1" cap="none" dirty="0">
                <a:latin typeface="Times New Roman" panose="02020603050405020304" pitchFamily="18" charset="0"/>
                <a:cs typeface="Times New Roman" panose="02020603050405020304" pitchFamily="18" charset="0"/>
              </a:rPr>
              <a:t>         —Peter Drucker</a:t>
            </a:r>
          </a:p>
          <a:p>
            <a:pPr marL="0" indent="0" algn="just">
              <a:lnSpc>
                <a:spcPct val="150000"/>
              </a:lnSpc>
              <a:buNone/>
            </a:pPr>
            <a:r>
              <a:rPr lang="en-IN" sz="2800" cap="none" dirty="0">
                <a:latin typeface="Times New Roman" panose="02020603050405020304" pitchFamily="18" charset="0"/>
                <a:cs typeface="Times New Roman" panose="02020603050405020304" pitchFamily="18" charset="0"/>
              </a:rPr>
              <a:t>"A Corporate Vision Can Focus, Direct, Motivate, Unify, and Even Excite A Business Into Superior Performance. The Job of A Strategist Is To Identify and Project a Clear Vision.“</a:t>
            </a:r>
          </a:p>
          <a:p>
            <a:pPr marL="0" indent="0" algn="ctr">
              <a:lnSpc>
                <a:spcPct val="150000"/>
              </a:lnSpc>
              <a:buNone/>
            </a:pPr>
            <a:r>
              <a:rPr lang="en-IN" sz="2800" b="1" cap="none" dirty="0">
                <a:latin typeface="Times New Roman" panose="02020603050405020304" pitchFamily="18" charset="0"/>
                <a:cs typeface="Times New Roman" panose="02020603050405020304" pitchFamily="18" charset="0"/>
              </a:rPr>
              <a:t>—John Keane</a:t>
            </a:r>
            <a:endParaRPr lang="en-IN" sz="4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69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lnSpcReduction="20000"/>
          </a:bodyPr>
          <a:lstStyle/>
          <a:p>
            <a:pPr algn="just">
              <a:lnSpc>
                <a:spcPct val="150000"/>
              </a:lnSpc>
            </a:pPr>
            <a:r>
              <a:rPr lang="en-IN" sz="3200" dirty="0">
                <a:latin typeface="Bahnschrift" panose="020B0502040204020203" pitchFamily="34" charset="0"/>
              </a:rPr>
              <a:t>A clear vision provides the foundation for developing a comprehensive mission statement. </a:t>
            </a:r>
          </a:p>
          <a:p>
            <a:pPr algn="just">
              <a:lnSpc>
                <a:spcPct val="150000"/>
              </a:lnSpc>
            </a:pPr>
            <a:r>
              <a:rPr lang="en-IN" sz="3200" dirty="0">
                <a:latin typeface="Bahnschrift" panose="020B0502040204020203" pitchFamily="34" charset="0"/>
              </a:rPr>
              <a:t>Many organizations have both a vision and mission statement, but the vision statement should be </a:t>
            </a:r>
            <a:r>
              <a:rPr lang="en-IN" sz="3200" b="1" dirty="0">
                <a:solidFill>
                  <a:srgbClr val="0000FF"/>
                </a:solidFill>
                <a:latin typeface="Bahnschrift" panose="020B0502040204020203" pitchFamily="34" charset="0"/>
              </a:rPr>
              <a:t>established</a:t>
            </a:r>
            <a:r>
              <a:rPr lang="en-IN" sz="3200" dirty="0">
                <a:latin typeface="Bahnschrift" panose="020B0502040204020203" pitchFamily="34" charset="0"/>
              </a:rPr>
              <a:t> </a:t>
            </a:r>
            <a:r>
              <a:rPr lang="en-IN" sz="3200" b="1" dirty="0">
                <a:latin typeface="Bahnschrift" panose="020B0502040204020203" pitchFamily="34" charset="0"/>
              </a:rPr>
              <a:t>first and foremost</a:t>
            </a:r>
            <a:r>
              <a:rPr lang="en-IN" sz="3200" dirty="0">
                <a:latin typeface="Bahnschrift" panose="020B0502040204020203" pitchFamily="34" charset="0"/>
              </a:rPr>
              <a:t>. </a:t>
            </a:r>
          </a:p>
          <a:p>
            <a:pPr algn="just">
              <a:lnSpc>
                <a:spcPct val="150000"/>
              </a:lnSpc>
            </a:pPr>
            <a:r>
              <a:rPr lang="en-IN" sz="3200" dirty="0">
                <a:latin typeface="Bahnschrift" panose="020B0502040204020203" pitchFamily="34" charset="0"/>
              </a:rPr>
              <a:t>The </a:t>
            </a:r>
            <a:r>
              <a:rPr lang="en-IN" sz="3200" b="1" dirty="0">
                <a:solidFill>
                  <a:srgbClr val="0000FF"/>
                </a:solidFill>
                <a:latin typeface="Bahnschrift" panose="020B0502040204020203" pitchFamily="34" charset="0"/>
              </a:rPr>
              <a:t>vision</a:t>
            </a:r>
            <a:r>
              <a:rPr lang="en-IN" sz="3200" dirty="0">
                <a:latin typeface="Bahnschrift" panose="020B0502040204020203" pitchFamily="34" charset="0"/>
              </a:rPr>
              <a:t> statement should be short, preferably one sentence, and as many managers as possible should have input into developing the statement.</a:t>
            </a:r>
            <a:endParaRPr lang="en-IN" sz="4800" cap="none" dirty="0">
              <a:latin typeface="Bahnschrift"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1206777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IN" dirty="0">
                <a:latin typeface="Abadi" panose="020B0604020104020204" pitchFamily="34" charset="0"/>
              </a:rPr>
              <a:t>Several example vision statements</a:t>
            </a:r>
            <a:endParaRPr lang="en-IN" cap="none" dirty="0">
              <a:latin typeface="Abadi" panose="020B0604020104020204" pitchFamily="34" charset="0"/>
            </a:endParaRPr>
          </a:p>
        </p:txBody>
      </p:sp>
      <p:pic>
        <p:nvPicPr>
          <p:cNvPr id="4" name="Content Placeholder 3">
            <a:extLst>
              <a:ext uri="{FF2B5EF4-FFF2-40B4-BE49-F238E27FC236}">
                <a16:creationId xmlns:a16="http://schemas.microsoft.com/office/drawing/2014/main" xmlns="" id="{B8EE016A-7B22-4C2B-A9D9-B4E71E8E56A0}"/>
              </a:ext>
            </a:extLst>
          </p:cNvPr>
          <p:cNvPicPr>
            <a:picLocks noGrp="1" noChangeAspect="1"/>
          </p:cNvPicPr>
          <p:nvPr>
            <p:ph idx="1"/>
          </p:nvPr>
        </p:nvPicPr>
        <p:blipFill rotWithShape="1">
          <a:blip r:embed="rId2"/>
          <a:srcRect l="22818" t="31099" r="6556" b="9764"/>
          <a:stretch/>
        </p:blipFill>
        <p:spPr>
          <a:xfrm>
            <a:off x="204672" y="1137808"/>
            <a:ext cx="11566149" cy="5453491"/>
          </a:xfrm>
          <a:prstGeom prst="rect">
            <a:avLst/>
          </a:prstGeom>
        </p:spPr>
      </p:pic>
    </p:spTree>
    <p:extLst>
      <p:ext uri="{BB962C8B-B14F-4D97-AF65-F5344CB8AC3E}">
        <p14:creationId xmlns:p14="http://schemas.microsoft.com/office/powerpoint/2010/main" val="371371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r>
              <a:rPr lang="en-US" b="1" dirty="0"/>
              <a:t>Mission Statement </a:t>
            </a:r>
            <a:endParaRPr lang="en-IN" dirty="0"/>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92500"/>
          </a:bodyPr>
          <a:lstStyle/>
          <a:p>
            <a:pPr algn="just">
              <a:lnSpc>
                <a:spcPct val="150000"/>
              </a:lnSpc>
            </a:pPr>
            <a:r>
              <a:rPr lang="en-US" dirty="0">
                <a:latin typeface="Book Antiqua" panose="02040602050305030304" pitchFamily="18" charset="0"/>
                <a:cs typeface="Times New Roman" panose="02020603050405020304" pitchFamily="18" charset="0"/>
              </a:rPr>
              <a:t>Organizations exist because they perform an important function for members of the society. They define the role they wish to play in terms of a mission statement.</a:t>
            </a:r>
          </a:p>
          <a:p>
            <a:pPr algn="just">
              <a:lnSpc>
                <a:spcPct val="150000"/>
              </a:lnSpc>
            </a:pPr>
            <a:r>
              <a:rPr lang="en-US" dirty="0">
                <a:latin typeface="Book Antiqua" panose="02040602050305030304" pitchFamily="18" charset="0"/>
                <a:cs typeface="Times New Roman" panose="02020603050405020304" pitchFamily="18" charset="0"/>
              </a:rPr>
              <a:t>It answer the question of </a:t>
            </a:r>
            <a:r>
              <a:rPr lang="en-US" b="1" dirty="0">
                <a:latin typeface="Book Antiqua" panose="02040602050305030304" pitchFamily="18" charset="0"/>
              </a:rPr>
              <a:t>What Is Our Business?</a:t>
            </a:r>
          </a:p>
          <a:p>
            <a:pPr algn="just">
              <a:lnSpc>
                <a:spcPct val="150000"/>
              </a:lnSpc>
            </a:pPr>
            <a:r>
              <a:rPr lang="en-US" dirty="0">
                <a:latin typeface="Book Antiqua" panose="02040602050305030304" pitchFamily="18" charset="0"/>
              </a:rPr>
              <a:t>It distinguishes one organization from other similar enterprises; the mission statement is a declaration of an organization’s reason for being.</a:t>
            </a:r>
          </a:p>
          <a:p>
            <a:pPr algn="just"/>
            <a:r>
              <a:rPr lang="en-IN" dirty="0"/>
              <a:t>A business mission is the foundation for priorities, strategies, plans, and work assignments.</a:t>
            </a:r>
            <a:endParaRPr lang="en-IN" dirty="0">
              <a:latin typeface="Book Antiqua" panose="02040602050305030304" pitchFamily="18" charset="0"/>
            </a:endParaRPr>
          </a:p>
          <a:p>
            <a:pPr algn="just">
              <a:lnSpc>
                <a:spcPct val="150000"/>
              </a:lnSpc>
            </a:pPr>
            <a:endParaRPr lang="en-US"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236105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DED809-F4AC-4938-8045-71A3FB991889}"/>
              </a:ext>
            </a:extLst>
          </p:cNvPr>
          <p:cNvSpPr>
            <a:spLocks noGrp="1"/>
          </p:cNvSpPr>
          <p:nvPr>
            <p:ph type="title"/>
          </p:nvPr>
        </p:nvSpPr>
        <p:spPr>
          <a:xfrm>
            <a:off x="216131" y="166260"/>
            <a:ext cx="11554691" cy="914399"/>
          </a:xfrm>
          <a:solidFill>
            <a:schemeClr val="accent2">
              <a:lumMod val="40000"/>
              <a:lumOff val="60000"/>
            </a:schemeClr>
          </a:solidFill>
        </p:spPr>
        <p:txBody>
          <a:bodyPr>
            <a:normAutofit/>
          </a:bodyPr>
          <a:lstStyle/>
          <a:p>
            <a:pPr algn="l"/>
            <a:r>
              <a:rPr lang="en-IN" cap="none" dirty="0">
                <a:latin typeface="Bahnschrift" panose="020B0502040204020203" pitchFamily="34" charset="0"/>
              </a:rPr>
              <a:t>Cont’d……</a:t>
            </a:r>
          </a:p>
        </p:txBody>
      </p:sp>
      <p:sp>
        <p:nvSpPr>
          <p:cNvPr id="3" name="Content Placeholder 2">
            <a:extLst>
              <a:ext uri="{FF2B5EF4-FFF2-40B4-BE49-F238E27FC236}">
                <a16:creationId xmlns:a16="http://schemas.microsoft.com/office/drawing/2014/main" xmlns="" id="{DAC7E471-7AA9-4C03-96DE-B97CC0CCE936}"/>
              </a:ext>
            </a:extLst>
          </p:cNvPr>
          <p:cNvSpPr>
            <a:spLocks noGrp="1"/>
          </p:cNvSpPr>
          <p:nvPr>
            <p:ph idx="1"/>
          </p:nvPr>
        </p:nvSpPr>
        <p:spPr>
          <a:xfrm>
            <a:off x="216131" y="1263535"/>
            <a:ext cx="11554691" cy="5187141"/>
          </a:xfrm>
        </p:spPr>
        <p:txBody>
          <a:bodyPr>
            <a:normAutofit fontScale="70000" lnSpcReduction="20000"/>
          </a:bodyPr>
          <a:lstStyle/>
          <a:p>
            <a:pPr marL="0" indent="0" algn="just">
              <a:lnSpc>
                <a:spcPct val="150000"/>
              </a:lnSpc>
              <a:buNone/>
            </a:pPr>
            <a:r>
              <a:rPr lang="en-US" sz="3600" dirty="0">
                <a:latin typeface="Book Antiqua" panose="02040602050305030304" pitchFamily="18" charset="0"/>
              </a:rPr>
              <a:t>Mission statement sometimes called</a:t>
            </a:r>
          </a:p>
          <a:p>
            <a:pPr algn="just">
              <a:lnSpc>
                <a:spcPct val="150000"/>
              </a:lnSpc>
            </a:pPr>
            <a:r>
              <a:rPr lang="en-US" sz="3600" dirty="0">
                <a:latin typeface="Book Antiqua" panose="02040602050305030304" pitchFamily="18" charset="0"/>
              </a:rPr>
              <a:t> a  creed statement, </a:t>
            </a:r>
          </a:p>
          <a:p>
            <a:pPr algn="just">
              <a:lnSpc>
                <a:spcPct val="150000"/>
              </a:lnSpc>
            </a:pPr>
            <a:r>
              <a:rPr lang="en-US" sz="3600" dirty="0">
                <a:latin typeface="Book Antiqua" panose="02040602050305030304" pitchFamily="18" charset="0"/>
              </a:rPr>
              <a:t>a statement of purpose, </a:t>
            </a:r>
          </a:p>
          <a:p>
            <a:pPr algn="just">
              <a:lnSpc>
                <a:spcPct val="150000"/>
              </a:lnSpc>
            </a:pPr>
            <a:r>
              <a:rPr lang="en-US" sz="3600" dirty="0">
                <a:latin typeface="Book Antiqua" panose="02040602050305030304" pitchFamily="18" charset="0"/>
              </a:rPr>
              <a:t>a statement of  philosophy, </a:t>
            </a:r>
          </a:p>
          <a:p>
            <a:pPr algn="just">
              <a:lnSpc>
                <a:spcPct val="150000"/>
              </a:lnSpc>
            </a:pPr>
            <a:r>
              <a:rPr lang="en-US" sz="3600" dirty="0">
                <a:latin typeface="Book Antiqua" panose="02040602050305030304" pitchFamily="18" charset="0"/>
              </a:rPr>
              <a:t>a statement of beliefs, </a:t>
            </a:r>
          </a:p>
          <a:p>
            <a:pPr algn="just">
              <a:lnSpc>
                <a:spcPct val="150000"/>
              </a:lnSpc>
            </a:pPr>
            <a:r>
              <a:rPr lang="en-US" sz="3600" dirty="0">
                <a:latin typeface="Book Antiqua" panose="02040602050305030304" pitchFamily="18" charset="0"/>
              </a:rPr>
              <a:t>a statement of business principles, or </a:t>
            </a:r>
          </a:p>
          <a:p>
            <a:pPr algn="just">
              <a:lnSpc>
                <a:spcPct val="150000"/>
              </a:lnSpc>
            </a:pPr>
            <a:r>
              <a:rPr lang="en-US" sz="3600" dirty="0">
                <a:latin typeface="Book Antiqua" panose="02040602050305030304" pitchFamily="18" charset="0"/>
              </a:rPr>
              <a:t>a statement defining our business,´ a mission statement reveals what an organization wants to be and whom it wants to serve.</a:t>
            </a:r>
            <a:endParaRPr lang="en-IN" sz="5400" cap="none" dirty="0">
              <a:latin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603947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2144</TotalTime>
  <Words>3016</Words>
  <Application>Microsoft Office PowerPoint</Application>
  <PresentationFormat>Custom</PresentationFormat>
  <Paragraphs>356</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ADVANCED STRATEGIC MANAGEMENT</vt:lpstr>
      <vt:lpstr>Contents </vt:lpstr>
      <vt:lpstr>3.1. The Nature of Vision &amp; Mission Statements</vt:lpstr>
      <vt:lpstr>Vision statement</vt:lpstr>
      <vt:lpstr>Notable Quotes on Vision and Mission Statements</vt:lpstr>
      <vt:lpstr>Cont’d……</vt:lpstr>
      <vt:lpstr>Several example vision statements</vt:lpstr>
      <vt:lpstr>Mission Statement </vt:lpstr>
      <vt:lpstr>Cont’d……</vt:lpstr>
      <vt:lpstr>Characteristics of a Mission Statement</vt:lpstr>
      <vt:lpstr>Components of Mission statement</vt:lpstr>
      <vt:lpstr>Examples of Mission Statements</vt:lpstr>
      <vt:lpstr>Examples of Mission Statements</vt:lpstr>
      <vt:lpstr>Mission Statement Evaluation</vt:lpstr>
      <vt:lpstr>Importance of Vision and Mission Statements</vt:lpstr>
      <vt:lpstr>ADVANCED STRATEGIC MANAGEMENT</vt:lpstr>
      <vt:lpstr>Cont’d……</vt:lpstr>
      <vt:lpstr>4.1. The Nature of an External Audit</vt:lpstr>
      <vt:lpstr>Key External Forces</vt:lpstr>
      <vt:lpstr>Cont’d……</vt:lpstr>
      <vt:lpstr>Relationships Between Key External Forces and an Organization</vt:lpstr>
      <vt:lpstr>The Process of Performing an External Audit</vt:lpstr>
      <vt:lpstr>Cont’d……</vt:lpstr>
      <vt:lpstr>Cont’d……</vt:lpstr>
      <vt:lpstr>The Industrial Organization (I/O) View</vt:lpstr>
      <vt:lpstr>Cont’d…..</vt:lpstr>
      <vt:lpstr>Cont’d…..</vt:lpstr>
      <vt:lpstr>Cont’d…..</vt:lpstr>
      <vt:lpstr>Sources of External Information</vt:lpstr>
      <vt:lpstr>Forecasting Tools and Techniques</vt:lpstr>
      <vt:lpstr>Forecasting Tools and Techniques</vt:lpstr>
      <vt:lpstr>4.3. Competitive (Industry) Analysis: Porter’s Five-forces Model</vt:lpstr>
      <vt:lpstr>Cont’d……</vt:lpstr>
      <vt:lpstr>PowerPoint Presentation</vt:lpstr>
      <vt:lpstr>Reading Assignment</vt:lpstr>
      <vt:lpstr>Industry Analysis: The External Factor Evaluation (EFE) Matrix</vt:lpstr>
      <vt:lpstr>Steps in Conducting EFE</vt:lpstr>
      <vt:lpstr>Example for EFE </vt:lpstr>
      <vt:lpstr>Cont’d……</vt:lpstr>
      <vt:lpstr>Cont’d……</vt:lpstr>
      <vt:lpstr>The Competitive Profile Matrix (CPM)</vt:lpstr>
      <vt:lpstr>PowerPoint Presentation</vt:lpstr>
      <vt:lpstr>Cont’d……</vt:lpstr>
      <vt:lpstr>Differences Between the EFE and CPM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STRATEGIC MANAGEMENT</dc:title>
  <dc:creator>yissa hassen</dc:creator>
  <cp:lastModifiedBy>essa</cp:lastModifiedBy>
  <cp:revision>85</cp:revision>
  <dcterms:created xsi:type="dcterms:W3CDTF">2019-10-29T19:54:59Z</dcterms:created>
  <dcterms:modified xsi:type="dcterms:W3CDTF">2020-01-07T19:32:35Z</dcterms:modified>
</cp:coreProperties>
</file>