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606611D-7128-4B34-AF7B-BD1BE3356E27}"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3924165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6611D-7128-4B34-AF7B-BD1BE3356E27}"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3737886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6611D-7128-4B34-AF7B-BD1BE3356E27}"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3917191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606611D-7128-4B34-AF7B-BD1BE3356E27}"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3246675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606611D-7128-4B34-AF7B-BD1BE3356E27}" type="datetimeFigureOut">
              <a:rPr lang="en-US" smtClean="0"/>
              <a:t>11/25/2019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719571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606611D-7128-4B34-AF7B-BD1BE3356E27}"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2941153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606611D-7128-4B34-AF7B-BD1BE3356E27}" type="datetimeFigureOut">
              <a:rPr lang="en-US" smtClean="0"/>
              <a:t>11/25/2019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122913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606611D-7128-4B34-AF7B-BD1BE3356E27}" type="datetimeFigureOut">
              <a:rPr lang="en-US" smtClean="0"/>
              <a:t>11/25/2019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1716973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06611D-7128-4B34-AF7B-BD1BE3356E27}" type="datetimeFigureOut">
              <a:rPr lang="en-US" smtClean="0"/>
              <a:t>11/25/2019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3954356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06611D-7128-4B34-AF7B-BD1BE3356E27}"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102025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606611D-7128-4B34-AF7B-BD1BE3356E27}" type="datetimeFigureOut">
              <a:rPr lang="en-US" smtClean="0"/>
              <a:t>11/25/2019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D0C85E-1225-4B19-9433-667179C351F4}" type="slidenum">
              <a:rPr lang="en-US" smtClean="0"/>
              <a:t>‹#›</a:t>
            </a:fld>
            <a:endParaRPr lang="en-US"/>
          </a:p>
        </p:txBody>
      </p:sp>
    </p:spTree>
    <p:extLst>
      <p:ext uri="{BB962C8B-B14F-4D97-AF65-F5344CB8AC3E}">
        <p14:creationId xmlns:p14="http://schemas.microsoft.com/office/powerpoint/2010/main" val="214173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06611D-7128-4B34-AF7B-BD1BE3356E27}" type="datetimeFigureOut">
              <a:rPr lang="en-US" smtClean="0"/>
              <a:t>11/25/2019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0C85E-1225-4B19-9433-667179C351F4}" type="slidenum">
              <a:rPr lang="en-US" smtClean="0"/>
              <a:t>‹#›</a:t>
            </a:fld>
            <a:endParaRPr lang="en-US"/>
          </a:p>
        </p:txBody>
      </p:sp>
    </p:spTree>
    <p:extLst>
      <p:ext uri="{BB962C8B-B14F-4D97-AF65-F5344CB8AC3E}">
        <p14:creationId xmlns:p14="http://schemas.microsoft.com/office/powerpoint/2010/main" val="2734507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finance.mapsofworld.com/option/" TargetMode="External"/><Relationship Id="rId13" Type="http://schemas.openxmlformats.org/officeDocument/2006/relationships/hyperlink" Target="http://finance.mapsofworld.com/bond-market/european.html" TargetMode="External"/><Relationship Id="rId3" Type="http://schemas.openxmlformats.org/officeDocument/2006/relationships/hyperlink" Target="http://finance.mapsofworld.com/finance/instrument/swap.html" TargetMode="External"/><Relationship Id="rId7" Type="http://schemas.openxmlformats.org/officeDocument/2006/relationships/hyperlink" Target="http://finance.mapsofworld.com/bond/type-of-bond/convertible-bond.html" TargetMode="External"/><Relationship Id="rId12" Type="http://schemas.openxmlformats.org/officeDocument/2006/relationships/hyperlink" Target="http://finance.mapsofworld.com/finance-theory/term-financing/preference-capital.html" TargetMode="External"/><Relationship Id="rId2" Type="http://schemas.openxmlformats.org/officeDocument/2006/relationships/hyperlink" Target="http://finance.mapsofworld.com/debenture/" TargetMode="External"/><Relationship Id="rId1" Type="http://schemas.openxmlformats.org/officeDocument/2006/relationships/slideLayout" Target="../slideLayouts/slideLayout1.xml"/><Relationship Id="rId6" Type="http://schemas.openxmlformats.org/officeDocument/2006/relationships/hyperlink" Target="http://finance.mapsofworld.com/stock-market/index/future.html" TargetMode="External"/><Relationship Id="rId11" Type="http://schemas.openxmlformats.org/officeDocument/2006/relationships/hyperlink" Target="http://finance.mapsofworld.com/mortgage/" TargetMode="External"/><Relationship Id="rId5" Type="http://schemas.openxmlformats.org/officeDocument/2006/relationships/hyperlink" Target="http://finance.mapsofworld.com/finance-theory/fundamentals/debt/forward-rate-agreement.html" TargetMode="External"/><Relationship Id="rId10" Type="http://schemas.openxmlformats.org/officeDocument/2006/relationships/hyperlink" Target="http://finance.mapsofworld.com/debenture/subordinated-debentures.html" TargetMode="External"/><Relationship Id="rId4" Type="http://schemas.openxmlformats.org/officeDocument/2006/relationships/hyperlink" Target="http://finance.mapsofworld.com/money/market-instruments/" TargetMode="External"/><Relationship Id="rId9" Type="http://schemas.openxmlformats.org/officeDocument/2006/relationships/hyperlink" Target="http://finance.mapsofworld.com/corporate-finance/management/public-deposit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a:bodyPr>
          <a:lstStyle/>
          <a:p>
            <a:pPr algn="just"/>
            <a:r>
              <a:rPr lang="en-US" sz="2000" b="1" dirty="0">
                <a:latin typeface="Times New Roman" panose="02020603050405020304" pitchFamily="18" charset="0"/>
                <a:cs typeface="Times New Roman" panose="02020603050405020304" pitchFamily="18" charset="0"/>
              </a:rPr>
              <a:t>Financial management</a:t>
            </a:r>
            <a:r>
              <a:rPr lang="en-US" sz="2000" dirty="0">
                <a:latin typeface="Times New Roman" panose="02020603050405020304" pitchFamily="18" charset="0"/>
                <a:cs typeface="Times New Roman" panose="02020603050405020304" pitchFamily="18" charset="0"/>
              </a:rPr>
              <a:t> focuses on ratios, equities and debts. It is useful for portfolio management, distribution of dividend, capital raising, hedging and looking after fluctuations in foreign currency and product cycles. Financial managers are the people who will do research and based on the research, decide what sort of capital to obtain in order to fund the company's assets as well as maximizing the value of the firm for all the stockholders. It also refers to the efficient and effective management of money (funds) in such a manner as to accomplish the objectives of the organization. It is the specialized function directly associated with the top management. The significance of this function is not seen in the 'Line' but also in the capacity of the 'Staff' in overall of a company. It has been defined differently by different experts in the field.</a:t>
            </a:r>
          </a:p>
          <a:p>
            <a:pPr algn="just"/>
            <a:r>
              <a:rPr lang="en-US" sz="2000" dirty="0">
                <a:latin typeface="Times New Roman" panose="02020603050405020304" pitchFamily="18" charset="0"/>
                <a:cs typeface="Times New Roman" panose="02020603050405020304" pitchFamily="18" charset="0"/>
              </a:rPr>
              <a:t>The term typically applies to an organization or company's financial strategy, while personal </a:t>
            </a:r>
            <a:r>
              <a:rPr lang="en-US" sz="2000" dirty="0" smtClean="0">
                <a:latin typeface="Times New Roman" panose="02020603050405020304" pitchFamily="18" charset="0"/>
                <a:cs typeface="Times New Roman" panose="02020603050405020304" pitchFamily="18" charset="0"/>
              </a:rPr>
              <a:t>finance </a:t>
            </a:r>
            <a:r>
              <a:rPr lang="en-US" sz="2000" dirty="0">
                <a:latin typeface="Times New Roman" panose="02020603050405020304" pitchFamily="18" charset="0"/>
                <a:cs typeface="Times New Roman" panose="02020603050405020304" pitchFamily="18" charset="0"/>
              </a:rPr>
              <a:t> or financial life </a:t>
            </a:r>
            <a:r>
              <a:rPr lang="en-US" sz="2000" dirty="0" smtClean="0">
                <a:latin typeface="Times New Roman" panose="02020603050405020304" pitchFamily="18" charset="0"/>
                <a:cs typeface="Times New Roman" panose="02020603050405020304" pitchFamily="18" charset="0"/>
              </a:rPr>
              <a:t>management </a:t>
            </a:r>
            <a:r>
              <a:rPr lang="en-US" sz="2000" dirty="0">
                <a:latin typeface="Times New Roman" panose="02020603050405020304" pitchFamily="18" charset="0"/>
                <a:cs typeface="Times New Roman" panose="02020603050405020304" pitchFamily="18" charset="0"/>
              </a:rPr>
              <a:t> refers to an individual's management strategy. It includes how to raise the capital and how to allocate capital, i.e. capital budgeting. Not only for long term budgeting, but also how to allocate the short term resources like current </a:t>
            </a:r>
            <a:r>
              <a:rPr lang="en-US" sz="2000" dirty="0" smtClean="0">
                <a:latin typeface="Times New Roman" panose="02020603050405020304" pitchFamily="18" charset="0"/>
                <a:cs typeface="Times New Roman" panose="02020603050405020304" pitchFamily="18" charset="0"/>
              </a:rPr>
              <a:t>liabilities . </a:t>
            </a:r>
            <a:r>
              <a:rPr lang="en-US" sz="2000" dirty="0">
                <a:latin typeface="Times New Roman" panose="02020603050405020304" pitchFamily="18" charset="0"/>
                <a:cs typeface="Times New Roman" panose="02020603050405020304" pitchFamily="18" charset="0"/>
              </a:rPr>
              <a:t>It also deals with the dividend policies of the share holders.</a:t>
            </a:r>
          </a:p>
          <a:p>
            <a:pPr algn="just"/>
            <a:r>
              <a:rPr lang="en-US" sz="2000" dirty="0" smtClean="0">
                <a:latin typeface="Times New Roman" panose="02020603050405020304" pitchFamily="18" charset="0"/>
                <a:cs typeface="Times New Roman" panose="02020603050405020304" pitchFamily="18" charset="0"/>
              </a:rPr>
              <a:t>Concept- </a:t>
            </a:r>
            <a:r>
              <a:rPr lang="en-US" sz="2000" dirty="0">
                <a:latin typeface="Times New Roman" panose="02020603050405020304" pitchFamily="18" charset="0"/>
                <a:cs typeface="Times New Roman" panose="02020603050405020304" pitchFamily="18" charset="0"/>
              </a:rPr>
              <a:t>“Financial management may be defined as that area or set of administrative function in an organization which are related with arrangement of cash and credit so that organization may have the means to carry out its objective as satisfactorily as possible." - by Howard &amp; </a:t>
            </a:r>
            <a:r>
              <a:rPr lang="en-US" sz="2000" dirty="0" smtClean="0">
                <a:latin typeface="Times New Roman" panose="02020603050405020304" pitchFamily="18" charset="0"/>
                <a:cs typeface="Times New Roman" panose="02020603050405020304" pitchFamily="18" charset="0"/>
              </a:rPr>
              <a:t>Opton</a:t>
            </a:r>
          </a:p>
          <a:p>
            <a:pPr algn="just"/>
            <a:r>
              <a:rPr lang="en-US" sz="2000" dirty="0" smtClean="0">
                <a:latin typeface="Times New Roman" panose="02020603050405020304" pitchFamily="18" charset="0"/>
                <a:cs typeface="Times New Roman" panose="02020603050405020304" pitchFamily="18" charset="0"/>
              </a:rPr>
              <a:t>By- Dr. Bhupendra Kumar DTU Ethiopia , bkradhe@gmail.com</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46909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168980"/>
          </a:xfrm>
        </p:spPr>
        <p:txBody>
          <a:bodyPr>
            <a:normAutofit/>
          </a:bodyPr>
          <a:lstStyle/>
          <a:p>
            <a:pPr algn="l"/>
            <a:r>
              <a:rPr lang="en-US" sz="2000" b="1" dirty="0"/>
              <a:t>Factoring</a:t>
            </a:r>
            <a:r>
              <a:rPr lang="en-US" sz="2000" dirty="0"/>
              <a:t> -this is when a company uses another company (‘debt factor’) to collect money which is owed to them by their customers</a:t>
            </a:r>
            <a:br>
              <a:rPr lang="en-US" sz="2000" dirty="0"/>
            </a:br>
            <a:r>
              <a:rPr lang="en-US" sz="2000" dirty="0"/>
              <a:t>Advantages:</a:t>
            </a:r>
            <a:br>
              <a:rPr lang="en-US" sz="2000" dirty="0"/>
            </a:br>
            <a:r>
              <a:rPr lang="en-US" sz="2000" dirty="0"/>
              <a:t>- It is immediately available</a:t>
            </a:r>
            <a:br>
              <a:rPr lang="en-US" sz="2000" dirty="0"/>
            </a:br>
            <a:r>
              <a:rPr lang="en-US" sz="2000" dirty="0"/>
              <a:t>- The risk of collecting the debt is passed onto the debt factor</a:t>
            </a:r>
            <a:br>
              <a:rPr lang="en-US" sz="2000" dirty="0"/>
            </a:br>
            <a:r>
              <a:rPr lang="en-US" sz="2000" dirty="0"/>
              <a:t>Disadvantages</a:t>
            </a:r>
            <a:br>
              <a:rPr lang="en-US" sz="2000" dirty="0"/>
            </a:br>
            <a:r>
              <a:rPr lang="en-US" sz="2000" dirty="0"/>
              <a:t>- A percentage of the debt collected will be paid to the debt factor</a:t>
            </a:r>
          </a:p>
          <a:p>
            <a:pPr algn="l"/>
            <a:r>
              <a:rPr lang="en-US" sz="2000" b="1" dirty="0"/>
              <a:t>Sources of Long Term Financing:</a:t>
            </a:r>
            <a:endParaRPr lang="en-US" sz="2000" dirty="0"/>
          </a:p>
          <a:p>
            <a:pPr algn="l"/>
            <a:r>
              <a:rPr lang="en-US" sz="2000" dirty="0"/>
              <a:t>Following are the various sources of long term finance are as follows –</a:t>
            </a:r>
          </a:p>
          <a:p>
            <a:pPr algn="l"/>
            <a:r>
              <a:rPr lang="en-US" sz="2000" dirty="0"/>
              <a:t>Shares:  These are issued to the general public. The holders of shares are the owners of the business. These may be of two types:</a:t>
            </a:r>
            <a:br>
              <a:rPr lang="en-US" sz="2000" dirty="0"/>
            </a:br>
            <a:r>
              <a:rPr lang="en-US" sz="2000" dirty="0"/>
              <a:t>Equity shares and</a:t>
            </a:r>
            <a:br>
              <a:rPr lang="en-US" sz="2000" dirty="0"/>
            </a:br>
            <a:r>
              <a:rPr lang="en-US" sz="2000" dirty="0"/>
              <a:t>Preference shares.</a:t>
            </a:r>
          </a:p>
          <a:p>
            <a:pPr algn="l"/>
            <a:r>
              <a:rPr lang="en-US" sz="2000" dirty="0"/>
              <a:t>Debentures: These are also issued to the general public. The holders of debentures are the creditors of the company.</a:t>
            </a:r>
            <a:br>
              <a:rPr lang="en-US" sz="2000" dirty="0"/>
            </a:br>
            <a:r>
              <a:rPr lang="en-US" sz="2000" dirty="0"/>
              <a:t>Public Deposits: General public also likes to deposit their savings with a popular and well established company which can pay interest periodically and pay-back the deposit when due.</a:t>
            </a:r>
            <a:br>
              <a:rPr lang="en-US" sz="2000" dirty="0"/>
            </a:br>
            <a:r>
              <a:rPr lang="en-US" sz="2000" b="1" dirty="0"/>
              <a:t>Retained Earnings</a:t>
            </a:r>
            <a:r>
              <a:rPr lang="en-US" sz="2000" dirty="0"/>
              <a:t>: The company may not distribute the whole of its profits among its shareholders. It may retain a part of the profits and utilize it as capital.</a:t>
            </a:r>
            <a:br>
              <a:rPr lang="en-US" sz="2000" dirty="0"/>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74322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168980"/>
          </a:xfrm>
        </p:spPr>
        <p:txBody>
          <a:bodyPr>
            <a:normAutofit lnSpcReduction="10000"/>
          </a:bodyPr>
          <a:lstStyle/>
          <a:p>
            <a:pPr algn="l"/>
            <a:r>
              <a:rPr lang="en-US" sz="2000" b="1" dirty="0"/>
              <a:t>Term Loans from Banks</a:t>
            </a:r>
            <a:r>
              <a:rPr lang="en-US" sz="2000" dirty="0"/>
              <a:t>: Many industrial development banks, cooperative banks and commercial </a:t>
            </a:r>
            <a:r>
              <a:rPr lang="en-US" sz="2000" dirty="0" smtClean="0"/>
              <a:t>banks </a:t>
            </a:r>
            <a:r>
              <a:rPr lang="en-US" sz="2000" dirty="0"/>
              <a:t> grant medium term loans for a period of 3-5 years.</a:t>
            </a:r>
            <a:br>
              <a:rPr lang="en-US" sz="2000" dirty="0"/>
            </a:br>
            <a:r>
              <a:rPr lang="en-US" sz="2000" b="1" dirty="0" smtClean="0"/>
              <a:t>Loan </a:t>
            </a:r>
            <a:r>
              <a:rPr lang="en-US" sz="2000" b="1" dirty="0"/>
              <a:t> from Financial Institutions</a:t>
            </a:r>
            <a:r>
              <a:rPr lang="en-US" sz="2000" dirty="0"/>
              <a:t>: There are many specialized financial institutions established by the Central and State governments which give long term loans at reasonable rates of interest.</a:t>
            </a:r>
            <a:br>
              <a:rPr lang="en-US" sz="2000" dirty="0"/>
            </a:br>
            <a:r>
              <a:rPr lang="en-US" sz="2000" b="1" dirty="0"/>
              <a:t>Long Term Financing Products: </a:t>
            </a:r>
            <a:r>
              <a:rPr lang="en-US" sz="2000" dirty="0"/>
              <a:t>The following products are provided as part of long term financing services:</a:t>
            </a:r>
          </a:p>
          <a:p>
            <a:pPr marL="457200" lvl="0" indent="-457200" algn="l">
              <a:buFont typeface="+mj-lt"/>
              <a:buAutoNum type="arabicPeriod"/>
            </a:pPr>
            <a:r>
              <a:rPr lang="en-US" sz="2000" dirty="0">
                <a:solidFill>
                  <a:schemeClr val="tx1">
                    <a:lumMod val="85000"/>
                    <a:lumOff val="15000"/>
                  </a:schemeClr>
                </a:solidFill>
                <a:hlinkClick r:id="rId2"/>
              </a:rPr>
              <a:t>Debentures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3"/>
              </a:rPr>
              <a:t>Interest Rate Swaps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4"/>
              </a:rPr>
              <a:t>Secured Notes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4"/>
              </a:rPr>
              <a:t>Unsecured Notes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5"/>
              </a:rPr>
              <a:t>Forward Rate Agreements (FRA’s)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6"/>
              </a:rPr>
              <a:t>Interest Only Futures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7"/>
              </a:rPr>
              <a:t>Convertible Notes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8"/>
              </a:rPr>
              <a:t>Option on Future Contracts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9"/>
              </a:rPr>
              <a:t>Fixed Deposit Loans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10"/>
              </a:rPr>
              <a:t>Subordinated Debt</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11"/>
              </a:rPr>
              <a:t>Mortgages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12"/>
              </a:rPr>
              <a:t>Preference Shares</a:t>
            </a:r>
            <a:endParaRPr lang="en-US" sz="2000" dirty="0">
              <a:solidFill>
                <a:schemeClr val="tx1">
                  <a:lumMod val="85000"/>
                  <a:lumOff val="15000"/>
                </a:schemeClr>
              </a:solidFill>
            </a:endParaRPr>
          </a:p>
          <a:p>
            <a:pPr marL="457200" lvl="0" indent="-457200" algn="l">
              <a:buFont typeface="+mj-lt"/>
              <a:buAutoNum type="arabicPeriod"/>
            </a:pPr>
            <a:r>
              <a:rPr lang="en-US" sz="2000" dirty="0">
                <a:solidFill>
                  <a:schemeClr val="tx1">
                    <a:lumMod val="85000"/>
                    <a:lumOff val="15000"/>
                  </a:schemeClr>
                </a:solidFill>
                <a:hlinkClick r:id="rId13"/>
              </a:rPr>
              <a:t>Euro-issues</a:t>
            </a:r>
            <a:endParaRPr lang="en-US" sz="2000" dirty="0">
              <a:solidFill>
                <a:schemeClr val="tx1">
                  <a:lumMod val="85000"/>
                  <a:lumOff val="15000"/>
                </a:schemeClr>
              </a:solidFill>
            </a:endParaRPr>
          </a:p>
          <a:p>
            <a:pPr algn="l"/>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4111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400800"/>
          </a:xfrm>
        </p:spPr>
        <p:txBody>
          <a:bodyPr>
            <a:noAutofit/>
          </a:bodyPr>
          <a:lstStyle/>
          <a:p>
            <a:pPr algn="l"/>
            <a:r>
              <a:rPr lang="en-US" sz="1600" dirty="0">
                <a:latin typeface="Times New Roman" panose="02020603050405020304" pitchFamily="18" charset="0"/>
                <a:cs typeface="Times New Roman" panose="02020603050405020304" pitchFamily="18" charset="0"/>
              </a:rPr>
              <a:t>The </a:t>
            </a:r>
            <a:r>
              <a:rPr lang="en-US" sz="1600" b="1" dirty="0">
                <a:latin typeface="Times New Roman" panose="02020603050405020304" pitchFamily="18" charset="0"/>
                <a:cs typeface="Times New Roman" panose="02020603050405020304" pitchFamily="18" charset="0"/>
              </a:rPr>
              <a:t>money market instruments</a:t>
            </a:r>
            <a:r>
              <a:rPr lang="en-US" sz="1600" dirty="0">
                <a:latin typeface="Times New Roman" panose="02020603050405020304" pitchFamily="18" charset="0"/>
                <a:cs typeface="Times New Roman" panose="02020603050405020304" pitchFamily="18" charset="0"/>
              </a:rPr>
              <a:t> are amongst the safest forms of investment in the United States because the principals of these forms of investment are assured. The money market instruments are normally provided in the minimum denomination of $1 million.</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The term periods of the money market instruments could vary from a single day to a year itself.</a:t>
            </a:r>
            <a:br>
              <a:rPr lang="en-US" sz="1600" dirty="0">
                <a:latin typeface="Times New Roman" panose="02020603050405020304" pitchFamily="18" charset="0"/>
                <a:cs typeface="Times New Roman" panose="02020603050405020304" pitchFamily="18" charset="0"/>
              </a:rPr>
            </a:br>
            <a:r>
              <a:rPr lang="en-US" sz="1600" dirty="0">
                <a:latin typeface="Times New Roman" panose="02020603050405020304" pitchFamily="18" charset="0"/>
                <a:cs typeface="Times New Roman" panose="02020603050405020304" pitchFamily="18" charset="0"/>
              </a:rPr>
              <a:t>However the most commonly observed term periods are three months or less. The money market instruments are often sold in active secondary markets before they mature.</a:t>
            </a:r>
          </a:p>
          <a:p>
            <a:pPr algn="l"/>
            <a:r>
              <a:rPr lang="en-US" sz="1600" b="1" dirty="0">
                <a:latin typeface="Times New Roman" panose="02020603050405020304" pitchFamily="18" charset="0"/>
                <a:cs typeface="Times New Roman" panose="02020603050405020304" pitchFamily="18" charset="0"/>
              </a:rPr>
              <a:t>Banker’s Acceptance</a:t>
            </a:r>
            <a:endParaRPr lang="en-US" sz="1600"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The Banker’s Acceptance is a form of money market instrument. It is basically a draft provided by a bank that could be used as a form of payment just like a cashier’s check for example.</a:t>
            </a:r>
          </a:p>
          <a:p>
            <a:pPr algn="l"/>
            <a:r>
              <a:rPr lang="en-US" sz="1600" b="1" dirty="0">
                <a:latin typeface="Times New Roman" panose="02020603050405020304" pitchFamily="18" charset="0"/>
                <a:cs typeface="Times New Roman" panose="02020603050405020304" pitchFamily="18" charset="0"/>
              </a:rPr>
              <a:t>Certificate of Deposit</a:t>
            </a:r>
            <a:endParaRPr lang="en-US" sz="1600"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These are time deposits, in banks, that have a fixed date of maturity. The certificates of deposit that have comparatively bigger denominations are eligible to be sold off prior to maturity.</a:t>
            </a:r>
          </a:p>
          <a:p>
            <a:pPr algn="l"/>
            <a:r>
              <a:rPr lang="en-US" sz="1600" b="1" dirty="0">
                <a:latin typeface="Times New Roman" panose="02020603050405020304" pitchFamily="18" charset="0"/>
                <a:cs typeface="Times New Roman" panose="02020603050405020304" pitchFamily="18" charset="0"/>
              </a:rPr>
              <a:t>Repurchase Agreements</a:t>
            </a:r>
            <a:endParaRPr lang="en-US" sz="1600" dirty="0">
              <a:latin typeface="Times New Roman" panose="02020603050405020304" pitchFamily="18" charset="0"/>
              <a:cs typeface="Times New Roman" panose="02020603050405020304" pitchFamily="18" charset="0"/>
            </a:endParaRPr>
          </a:p>
          <a:p>
            <a:pPr algn="l"/>
            <a:r>
              <a:rPr lang="en-US" sz="1600" dirty="0">
                <a:latin typeface="Times New Roman" panose="02020603050405020304" pitchFamily="18" charset="0"/>
                <a:cs typeface="Times New Roman" panose="02020603050405020304" pitchFamily="18" charset="0"/>
              </a:rPr>
              <a:t>The Repurchase Agreements are primarily subscribed by government securities and are essentially short-term notes. These have term periods not exceeding two weeks. Quite often the holder of securities sells them to investors after which they agree on either a specified rate or date at which the securities may be bought back.</a:t>
            </a:r>
          </a:p>
          <a:p>
            <a:pPr algn="l"/>
            <a:r>
              <a:rPr lang="en-US" sz="1600" b="1" dirty="0">
                <a:latin typeface="Times New Roman" panose="02020603050405020304" pitchFamily="18" charset="0"/>
                <a:cs typeface="Times New Roman" panose="02020603050405020304" pitchFamily="18" charset="0"/>
              </a:rPr>
              <a:t>Forward Rate Agreement</a:t>
            </a:r>
            <a:r>
              <a:rPr lang="en-US" sz="1600" dirty="0">
                <a:latin typeface="Times New Roman" panose="02020603050405020304" pitchFamily="18" charset="0"/>
                <a:cs typeface="Times New Roman" panose="02020603050405020304" pitchFamily="18" charset="0"/>
              </a:rPr>
              <a:t> is a version of over-the counter derivatives that are designed to meet certain requirements. It is a kind of agreement where two parties are involved and through this agreement these parties fix a forward interest rate. This forward interest rate is applicable to a pre-decided speculative amount of money, which may be a loan or any kind of deposit amount. The time limit in this type of contract is always pre-decided. A combination of Forward Rate Agreements is called swap. Forward Rate Agreement is mainly used by the banking institutions for different purposes. At the same time, financial activities that are related to high risk also use the Forward Rate Agreement to reduce the risk factors</a:t>
            </a:r>
            <a:r>
              <a:rPr lang="en-US" sz="1600" dirty="0" smtClean="0">
                <a:latin typeface="Times New Roman" panose="02020603050405020304" pitchFamily="18" charset="0"/>
                <a:cs typeface="Times New Roman" panose="02020603050405020304" pitchFamily="18" charset="0"/>
              </a:rPr>
              <a:t>.</a:t>
            </a:r>
          </a:p>
          <a:p>
            <a:pPr algn="l"/>
            <a:r>
              <a:rPr lang="en-US" sz="1600" b="1" dirty="0">
                <a:latin typeface="Times New Roman" panose="02020603050405020304" pitchFamily="18" charset="0"/>
                <a:cs typeface="Times New Roman" panose="02020603050405020304" pitchFamily="18" charset="0"/>
              </a:rPr>
              <a:t>Convertible bonds</a:t>
            </a:r>
            <a:r>
              <a:rPr lang="en-US" sz="1600" dirty="0">
                <a:latin typeface="Times New Roman" panose="02020603050405020304" pitchFamily="18" charset="0"/>
                <a:cs typeface="Times New Roman" panose="02020603050405020304" pitchFamily="18" charset="0"/>
              </a:rPr>
              <a:t> are essentially corporate bonds that could be converted by the bondholder into common stock or shares of the issuing company. These bonds give the bond holder the option to exchange the bond for a predetermined and mutually agreed amount of equity stock of the issuing company.</a:t>
            </a:r>
          </a:p>
          <a:p>
            <a:pPr algn="l"/>
            <a:endParaRPr lang="en-US" sz="1600" dirty="0">
              <a:latin typeface="Times New Roman" panose="02020603050405020304" pitchFamily="18" charset="0"/>
              <a:cs typeface="Times New Roman" panose="02020603050405020304" pitchFamily="18" charset="0"/>
            </a:endParaRPr>
          </a:p>
          <a:p>
            <a:pPr algn="l"/>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91577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400800"/>
          </a:xfrm>
        </p:spPr>
        <p:txBody>
          <a:bodyPr>
            <a:noAutofit/>
          </a:bodyPr>
          <a:lstStyle/>
          <a:p>
            <a:r>
              <a:rPr lang="en-US" sz="1600" b="1" dirty="0" smtClean="0"/>
              <a:t>Investment decisions</a:t>
            </a:r>
            <a:r>
              <a:rPr lang="en-US" sz="1600" dirty="0" smtClean="0"/>
              <a:t> </a:t>
            </a:r>
            <a:endParaRPr lang="en-US" sz="1600" b="1" dirty="0" smtClean="0"/>
          </a:p>
          <a:p>
            <a:pPr algn="l"/>
            <a:r>
              <a:rPr lang="en-US" sz="1600" b="1" dirty="0" smtClean="0"/>
              <a:t>Investment </a:t>
            </a:r>
            <a:r>
              <a:rPr lang="en-US" sz="1600" b="1" dirty="0"/>
              <a:t>decisions</a:t>
            </a:r>
            <a:r>
              <a:rPr lang="en-US" sz="1600" dirty="0"/>
              <a:t> are made by investors and investment managers.</a:t>
            </a:r>
          </a:p>
          <a:p>
            <a:pPr algn="l"/>
            <a:r>
              <a:rPr lang="en-US" sz="1600" dirty="0"/>
              <a:t>Investors commonly perform investment analysis by making use of fundamental analysis, technical analysis and gut feel.</a:t>
            </a:r>
          </a:p>
          <a:p>
            <a:pPr algn="l"/>
            <a:r>
              <a:rPr lang="en-US" sz="1600" dirty="0"/>
              <a:t>Investment decisions are often supported by decision tools. The portfolio theory is often applied to help the investor achieve a satisfactory return compared to the risk taken.</a:t>
            </a:r>
          </a:p>
          <a:p>
            <a:pPr algn="l"/>
            <a:r>
              <a:rPr lang="en-US" sz="1600" b="1" dirty="0"/>
              <a:t>Capital budgeting</a:t>
            </a:r>
            <a:r>
              <a:rPr lang="en-US" sz="1600" dirty="0"/>
              <a:t>, and </a:t>
            </a:r>
            <a:r>
              <a:rPr lang="en-US" sz="1600" b="1" dirty="0"/>
              <a:t>investment appraisal</a:t>
            </a:r>
            <a:r>
              <a:rPr lang="en-US" sz="1600" dirty="0"/>
              <a:t>, is the planning process used to determine whether an organization's long term </a:t>
            </a:r>
            <a:r>
              <a:rPr lang="en-US" sz="1600" dirty="0" smtClean="0"/>
              <a:t>investments </a:t>
            </a:r>
            <a:r>
              <a:rPr lang="en-US" sz="1600" dirty="0"/>
              <a:t> such as new machinery, replacement of machinery, new plants, new products, and research development projects are worth the funding of cash through the firm's capitalization structure (debt, equity or retained earnings). It is the process of allocating resources for major </a:t>
            </a:r>
            <a:r>
              <a:rPr lang="en-US" sz="1600" dirty="0" smtClean="0"/>
              <a:t>capital , </a:t>
            </a:r>
            <a:r>
              <a:rPr lang="en-US" sz="1600" dirty="0"/>
              <a:t>or investment, expenditures</a:t>
            </a:r>
            <a:r>
              <a:rPr lang="en-US" sz="1600" dirty="0" smtClean="0"/>
              <a:t>.</a:t>
            </a:r>
            <a:r>
              <a:rPr lang="en-US" sz="1600" dirty="0"/>
              <a:t> One of the primary goals of capital budgeting investments is to increase the value of the firm to the shareholders.</a:t>
            </a:r>
          </a:p>
          <a:p>
            <a:pPr algn="l"/>
            <a:r>
              <a:rPr lang="en-US" sz="1600" dirty="0"/>
              <a:t>Many formal methods are used in capital budgeting, including the techniques such as</a:t>
            </a:r>
          </a:p>
          <a:p>
            <a:pPr marL="342900" indent="-342900" algn="l">
              <a:buFont typeface="+mj-lt"/>
              <a:buAutoNum type="arabicPeriod"/>
            </a:pPr>
            <a:r>
              <a:rPr lang="en-US" sz="1600" dirty="0"/>
              <a:t>Accounting rate of </a:t>
            </a:r>
            <a:r>
              <a:rPr lang="en-US" sz="1600" dirty="0" smtClean="0"/>
              <a:t>return </a:t>
            </a:r>
            <a:endParaRPr lang="en-US" sz="1600" dirty="0"/>
          </a:p>
          <a:p>
            <a:pPr marL="342900" indent="-342900" algn="l">
              <a:buFont typeface="+mj-lt"/>
              <a:buAutoNum type="arabicPeriod"/>
            </a:pPr>
            <a:r>
              <a:rPr lang="en-US" sz="1600" dirty="0"/>
              <a:t>Average accounting </a:t>
            </a:r>
            <a:r>
              <a:rPr lang="en-US" sz="1600" dirty="0" smtClean="0"/>
              <a:t>return </a:t>
            </a:r>
            <a:endParaRPr lang="en-US" sz="1600" dirty="0"/>
          </a:p>
          <a:p>
            <a:pPr marL="342900" indent="-342900" algn="l">
              <a:buFont typeface="+mj-lt"/>
              <a:buAutoNum type="arabicPeriod"/>
            </a:pPr>
            <a:r>
              <a:rPr lang="en-US" sz="1600" dirty="0"/>
              <a:t>Payback </a:t>
            </a:r>
            <a:r>
              <a:rPr lang="en-US" sz="1600" dirty="0" smtClean="0"/>
              <a:t>period </a:t>
            </a:r>
            <a:endParaRPr lang="en-US" sz="1600" dirty="0"/>
          </a:p>
          <a:p>
            <a:pPr marL="342900" indent="-342900" algn="l">
              <a:buFont typeface="+mj-lt"/>
              <a:buAutoNum type="arabicPeriod"/>
            </a:pPr>
            <a:r>
              <a:rPr lang="en-US" sz="1600" dirty="0"/>
              <a:t>Net present </a:t>
            </a:r>
            <a:r>
              <a:rPr lang="en-US" sz="1600" dirty="0" smtClean="0"/>
              <a:t>value </a:t>
            </a:r>
            <a:endParaRPr lang="en-US" sz="1600" dirty="0"/>
          </a:p>
          <a:p>
            <a:pPr marL="342900" indent="-342900" algn="l">
              <a:buFont typeface="+mj-lt"/>
              <a:buAutoNum type="arabicPeriod"/>
            </a:pPr>
            <a:r>
              <a:rPr lang="en-US" sz="1600" dirty="0"/>
              <a:t>Profitability </a:t>
            </a:r>
            <a:r>
              <a:rPr lang="en-US" sz="1600" dirty="0" smtClean="0"/>
              <a:t>index </a:t>
            </a:r>
            <a:endParaRPr lang="en-US" sz="1600" dirty="0"/>
          </a:p>
          <a:p>
            <a:pPr marL="342900" indent="-342900" algn="l">
              <a:buFont typeface="+mj-lt"/>
              <a:buAutoNum type="arabicPeriod"/>
            </a:pPr>
            <a:r>
              <a:rPr lang="en-US" sz="1600" dirty="0"/>
              <a:t>Internal rate of </a:t>
            </a:r>
            <a:r>
              <a:rPr lang="en-US" sz="1600" dirty="0" smtClean="0"/>
              <a:t>return </a:t>
            </a:r>
            <a:endParaRPr lang="en-US" sz="1600" dirty="0"/>
          </a:p>
          <a:p>
            <a:pPr marL="342900" indent="-342900" algn="l">
              <a:buFont typeface="+mj-lt"/>
              <a:buAutoNum type="arabicPeriod"/>
            </a:pPr>
            <a:r>
              <a:rPr lang="en-US" sz="1600" dirty="0"/>
              <a:t>Modified internal rate of </a:t>
            </a:r>
            <a:r>
              <a:rPr lang="en-US" sz="1600" dirty="0" smtClean="0"/>
              <a:t>return </a:t>
            </a:r>
            <a:endParaRPr lang="en-US" sz="1600" dirty="0"/>
          </a:p>
          <a:p>
            <a:pPr marL="342900" indent="-342900" algn="l">
              <a:buFont typeface="+mj-lt"/>
              <a:buAutoNum type="arabicPeriod"/>
            </a:pPr>
            <a:r>
              <a:rPr lang="en-US" sz="1600" dirty="0" smtClean="0"/>
              <a:t>XIRR</a:t>
            </a:r>
            <a:endParaRPr lang="en-US" sz="1600" dirty="0"/>
          </a:p>
          <a:p>
            <a:pPr marL="342900" indent="-342900" algn="l">
              <a:buFont typeface="+mj-lt"/>
              <a:buAutoNum type="arabicPeriod"/>
            </a:pPr>
            <a:r>
              <a:rPr lang="en-US" sz="1600" dirty="0"/>
              <a:t>Real options </a:t>
            </a:r>
            <a:r>
              <a:rPr lang="en-US" sz="1600" dirty="0" smtClean="0"/>
              <a:t>valuation </a:t>
            </a:r>
            <a:endParaRPr lang="en-US" sz="1600" dirty="0"/>
          </a:p>
          <a:p>
            <a:pPr algn="l"/>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16712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400800"/>
          </a:xfrm>
        </p:spPr>
        <p:txBody>
          <a:bodyPr>
            <a:noAutofit/>
          </a:bodyPr>
          <a:lstStyle/>
          <a:p>
            <a:pPr algn="just"/>
            <a:r>
              <a:rPr lang="en-US" b="1" dirty="0" smtClean="0"/>
              <a:t>Net Present value (NPV)- </a:t>
            </a:r>
            <a:r>
              <a:rPr lang="en-US" sz="1600" dirty="0" smtClean="0"/>
              <a:t>Cash </a:t>
            </a:r>
            <a:r>
              <a:rPr lang="en-US" sz="1600" dirty="0"/>
              <a:t>flows are discounted at the cost of capital to give the net present </a:t>
            </a:r>
            <a:r>
              <a:rPr lang="en-US" sz="1600" dirty="0" smtClean="0"/>
              <a:t>value </a:t>
            </a:r>
            <a:r>
              <a:rPr lang="en-US" sz="1600" dirty="0"/>
              <a:t> (NPV) added to the firm. Unless capital is constrained, or there are dependencies between projects, in order to maximize the value added to the firm, the firm would accept all projects with positive NPV. This method accounts for the time value of </a:t>
            </a:r>
            <a:r>
              <a:rPr lang="en-US" sz="1600" dirty="0" smtClean="0"/>
              <a:t>money . </a:t>
            </a:r>
            <a:r>
              <a:rPr lang="en-US" sz="1600" dirty="0"/>
              <a:t>For the mechanics of the valuation here, see Valuation using discounted cash </a:t>
            </a:r>
            <a:r>
              <a:rPr lang="en-US" sz="1600" dirty="0" smtClean="0"/>
              <a:t>flows .</a:t>
            </a:r>
            <a:endParaRPr lang="en-US" sz="1600" dirty="0"/>
          </a:p>
          <a:p>
            <a:pPr algn="just"/>
            <a:r>
              <a:rPr lang="en-US" sz="1600" dirty="0"/>
              <a:t>Mutually exclusive projects are a set of projects from which at most one will be accepted, for example, a set of projects which accomplish the same task. Thus when choosing between mutually exclusive projects, more than one of the projects may satisfy the capital budgeting criterion, but only one project can be </a:t>
            </a:r>
            <a:r>
              <a:rPr lang="en-US" sz="1600" dirty="0" smtClean="0"/>
              <a:t>accepted.</a:t>
            </a:r>
            <a:endParaRPr lang="en-US" sz="1600" dirty="0"/>
          </a:p>
          <a:p>
            <a:pPr algn="just"/>
            <a:r>
              <a:rPr lang="en-US" b="1" dirty="0"/>
              <a:t>The internal rate of </a:t>
            </a:r>
            <a:r>
              <a:rPr lang="en-US" b="1" dirty="0" smtClean="0"/>
              <a:t>return </a:t>
            </a:r>
            <a:r>
              <a:rPr lang="en-US" b="1" dirty="0"/>
              <a:t> (IRR) </a:t>
            </a:r>
            <a:r>
              <a:rPr lang="en-US" sz="1600" dirty="0"/>
              <a:t>is the discount rate that gives a net present </a:t>
            </a:r>
            <a:r>
              <a:rPr lang="en-US" sz="1600" dirty="0" smtClean="0"/>
              <a:t>value </a:t>
            </a:r>
            <a:r>
              <a:rPr lang="en-US" sz="1600" dirty="0"/>
              <a:t> (NPV) of zero. It is a widely used measure of investment efficiency. To maximize return, sort projects in order of IRR.</a:t>
            </a:r>
          </a:p>
          <a:p>
            <a:pPr algn="just"/>
            <a:r>
              <a:rPr lang="en-US" sz="1600" dirty="0"/>
              <a:t>Many projects have a simple cash flow structure, with a negative cash flow at the start, and subsequent cash flows are positive. In such a case, if the IRR is greater than the cost of capital, the NPV is positive, so for non-mutually exclusive projects in an unconstrained environment, applying this criterion will result in the same decision as the NPV method.</a:t>
            </a:r>
          </a:p>
          <a:p>
            <a:pPr algn="just"/>
            <a:r>
              <a:rPr lang="en-US" sz="1600" dirty="0"/>
              <a:t>An example of a project with cash flows which do not conform to this pattern is a loan, consisting of a positive cash flow at the beginning, followed by negative cash flows later. The greater the IRR of the loan, the higher the rate the borrower must pay, so clearly, a lower IRR is preferable in this case. Any such loan with IRR less than the cost of capital has a positive NPV.</a:t>
            </a:r>
          </a:p>
          <a:p>
            <a:pPr algn="just"/>
            <a:r>
              <a:rPr lang="en-US" sz="1600" dirty="0"/>
              <a:t>Excluding such cases, for investment projects, where the pattern of cash flows is such that the higher the IRR, the higher the NPV, for mutually exclusive projects, the decision rule of taking the project with the highest IRR will maximize the return, but it may select a project with a lower NPV.</a:t>
            </a:r>
          </a:p>
          <a:p>
            <a:pPr algn="just"/>
            <a:r>
              <a:rPr lang="en-US" sz="2000" b="1" dirty="0">
                <a:solidFill>
                  <a:schemeClr val="tx1">
                    <a:lumMod val="95000"/>
                    <a:lumOff val="5000"/>
                  </a:schemeClr>
                </a:solidFill>
              </a:rPr>
              <a:t>Real </a:t>
            </a:r>
            <a:r>
              <a:rPr lang="en-US" sz="2000" b="1" dirty="0" smtClean="0">
                <a:solidFill>
                  <a:schemeClr val="tx1">
                    <a:lumMod val="95000"/>
                    <a:lumOff val="5000"/>
                  </a:schemeClr>
                </a:solidFill>
              </a:rPr>
              <a:t>options </a:t>
            </a:r>
            <a:r>
              <a:rPr lang="en-US" sz="2000" b="1" dirty="0">
                <a:solidFill>
                  <a:schemeClr val="tx1">
                    <a:lumMod val="95000"/>
                    <a:lumOff val="5000"/>
                  </a:schemeClr>
                </a:solidFill>
              </a:rPr>
              <a:t> analysis </a:t>
            </a:r>
            <a:r>
              <a:rPr lang="en-US" sz="1600" dirty="0"/>
              <a:t>has become important since the 1970s as option pricing </a:t>
            </a:r>
            <a:r>
              <a:rPr lang="en-US" sz="1600" dirty="0" smtClean="0"/>
              <a:t>models  have </a:t>
            </a:r>
            <a:r>
              <a:rPr lang="en-US" sz="1600" dirty="0"/>
              <a:t>gotten more sophisticated. The discounted cash flow methods essentially value projects as if they were risky bonds, with the promised cash flows known. But managers will have many choices of how to increase future cash inflows, or to decrease future cash outflows. In other words, managers get to manage the projects - not simply accept or reject them. Real options analysis tries to value the choices - the option value - that the managers will have in the future and adds these values to the </a:t>
            </a:r>
            <a:r>
              <a:rPr lang="en-US" sz="1600" dirty="0" smtClean="0"/>
              <a:t>NPV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10915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400800"/>
          </a:xfrm>
        </p:spPr>
        <p:txBody>
          <a:bodyPr>
            <a:noAutofit/>
          </a:bodyPr>
          <a:lstStyle/>
          <a:p>
            <a:r>
              <a:rPr lang="en-US" sz="2800" dirty="0" smtClean="0"/>
              <a:t>Dividend Decisions-</a:t>
            </a:r>
          </a:p>
          <a:p>
            <a:pPr algn="just"/>
            <a:r>
              <a:rPr lang="en-US" sz="2000" dirty="0" smtClean="0"/>
              <a:t>A</a:t>
            </a:r>
            <a:r>
              <a:rPr lang="en-US" sz="2000" dirty="0"/>
              <a:t> </a:t>
            </a:r>
            <a:r>
              <a:rPr lang="en-US" sz="2000" b="1" dirty="0"/>
              <a:t>dividend</a:t>
            </a:r>
            <a:r>
              <a:rPr lang="en-US" sz="2000" dirty="0"/>
              <a:t> is a payment made by a </a:t>
            </a:r>
            <a:r>
              <a:rPr lang="en-US" sz="2000" dirty="0" smtClean="0"/>
              <a:t>corporation </a:t>
            </a:r>
            <a:r>
              <a:rPr lang="en-US" sz="2000" dirty="0"/>
              <a:t> to its </a:t>
            </a:r>
            <a:r>
              <a:rPr lang="en-US" sz="2000" dirty="0" smtClean="0"/>
              <a:t>shareholders , </a:t>
            </a:r>
            <a:r>
              <a:rPr lang="en-US" sz="2000" dirty="0"/>
              <a:t>usually as a distribution of profits</a:t>
            </a:r>
            <a:r>
              <a:rPr lang="en-US" sz="2000" dirty="0" smtClean="0"/>
              <a:t>.</a:t>
            </a:r>
            <a:r>
              <a:rPr lang="en-US" sz="2000" dirty="0"/>
              <a:t> When a corporation earns a profit or surplus, the corporation is able to re-invest the profit in the business (called retained </a:t>
            </a:r>
            <a:r>
              <a:rPr lang="en-US" sz="2000" dirty="0" smtClean="0"/>
              <a:t>earnings) </a:t>
            </a:r>
            <a:r>
              <a:rPr lang="en-US" sz="2000" dirty="0"/>
              <a:t>and pay a proportion of the profit as a dividend to shareholders. Distribution to shareholders may be in cash (usually a deposit into a bank account) or, if the corporation has a dividend reinvestment </a:t>
            </a:r>
            <a:r>
              <a:rPr lang="en-US" sz="2000" dirty="0" smtClean="0"/>
              <a:t>plan , </a:t>
            </a:r>
            <a:r>
              <a:rPr lang="en-US" sz="2000" dirty="0"/>
              <a:t>the amount can be paid by the issue of further shares or share </a:t>
            </a:r>
            <a:r>
              <a:rPr lang="en-US" sz="2000" dirty="0" smtClean="0"/>
              <a:t>repurchase . </a:t>
            </a:r>
            <a:r>
              <a:rPr lang="en-US" sz="2000" dirty="0"/>
              <a:t>When dividends are paid, shareholders typically must pay income taxes, and the corporation does not receive a corporate income tax deduction for the dividend payments</a:t>
            </a:r>
            <a:r>
              <a:rPr lang="en-US" sz="2000" dirty="0" smtClean="0"/>
              <a:t>.</a:t>
            </a:r>
            <a:endParaRPr lang="en-US" sz="2000" dirty="0"/>
          </a:p>
          <a:p>
            <a:pPr algn="just"/>
            <a:r>
              <a:rPr lang="en-US" sz="2000" dirty="0"/>
              <a:t>A dividend is allocated as a fixed amount per share with shareholders receiving a dividend in proportion to their shareholding. Dividends can provide stable income and raise morale among shareholders. For the joint-stock </a:t>
            </a:r>
            <a:r>
              <a:rPr lang="en-US" sz="2000" dirty="0" smtClean="0"/>
              <a:t>company , </a:t>
            </a:r>
            <a:r>
              <a:rPr lang="en-US" sz="2000" dirty="0"/>
              <a:t>paying dividends is not an </a:t>
            </a:r>
            <a:r>
              <a:rPr lang="en-US" sz="2000" dirty="0" smtClean="0"/>
              <a:t>expense ; </a:t>
            </a:r>
            <a:r>
              <a:rPr lang="en-US" sz="2000" dirty="0"/>
              <a:t>rather, it is the division of after-tax profits among shareholders. Retained earnings (profits that have not been distributed as dividends) are shown in the shareholders' equity section on the company's balance sheet – the same as its issued share capital. Public </a:t>
            </a:r>
            <a:r>
              <a:rPr lang="en-US" sz="2000" dirty="0" smtClean="0"/>
              <a:t>companies </a:t>
            </a:r>
            <a:r>
              <a:rPr lang="en-US" sz="2000" dirty="0"/>
              <a:t> usually pay dividends on a fixed schedule, but may declare a dividend at any time, sometimes called a special </a:t>
            </a:r>
            <a:r>
              <a:rPr lang="en-US" sz="2000" dirty="0" smtClean="0"/>
              <a:t>dividend </a:t>
            </a:r>
            <a:r>
              <a:rPr lang="en-US" sz="2000" dirty="0"/>
              <a:t> to distinguish it from the fixed schedule dividends. </a:t>
            </a:r>
            <a:r>
              <a:rPr lang="en-US" sz="2000" dirty="0" smtClean="0"/>
              <a:t>Cooperatives , </a:t>
            </a:r>
            <a:r>
              <a:rPr lang="en-US" sz="2000" dirty="0"/>
              <a:t>on the other hand, allocate dividends according to members' activity, so their dividends are often considered to be a pre-tax expense.</a:t>
            </a:r>
          </a:p>
          <a:p>
            <a:pPr algn="just"/>
            <a:r>
              <a:rPr lang="en-US" sz="2000" dirty="0"/>
              <a:t>The word "dividend" comes from the </a:t>
            </a:r>
            <a:r>
              <a:rPr lang="en-US" sz="2000" dirty="0" smtClean="0"/>
              <a:t>Latin </a:t>
            </a:r>
            <a:r>
              <a:rPr lang="en-US" sz="2000" dirty="0"/>
              <a:t> word "</a:t>
            </a:r>
            <a:r>
              <a:rPr lang="en-US" sz="2000" i="1" dirty="0"/>
              <a:t>dividendum</a:t>
            </a:r>
            <a:r>
              <a:rPr lang="en-US" sz="2000" dirty="0"/>
              <a:t>" ("thing to be divided")</a:t>
            </a:r>
          </a:p>
          <a:p>
            <a:pPr algn="just"/>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6657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400800"/>
          </a:xfrm>
        </p:spPr>
        <p:txBody>
          <a:bodyPr>
            <a:noAutofit/>
          </a:bodyPr>
          <a:lstStyle/>
          <a:p>
            <a:r>
              <a:rPr lang="en-US" sz="3200" dirty="0" smtClean="0"/>
              <a:t>Dividend Policies </a:t>
            </a:r>
          </a:p>
          <a:p>
            <a:pPr algn="l"/>
            <a:r>
              <a:rPr lang="en-US" sz="1600" dirty="0" smtClean="0"/>
              <a:t>1-Relevance </a:t>
            </a:r>
            <a:r>
              <a:rPr lang="en-US" sz="1600" dirty="0"/>
              <a:t>of dividend </a:t>
            </a:r>
            <a:r>
              <a:rPr lang="en-US" sz="1600" dirty="0" smtClean="0"/>
              <a:t>policy </a:t>
            </a:r>
            <a:endParaRPr lang="en-US" sz="1600" dirty="0"/>
          </a:p>
          <a:p>
            <a:pPr marL="857250" lvl="1" indent="-400050" algn="l">
              <a:buFont typeface="+mj-lt"/>
              <a:buAutoNum type="romanUcPeriod"/>
            </a:pPr>
            <a:r>
              <a:rPr lang="en-US" sz="1600" dirty="0" smtClean="0"/>
              <a:t>Walter's </a:t>
            </a:r>
            <a:r>
              <a:rPr lang="en-US" sz="1600" dirty="0"/>
              <a:t>model</a:t>
            </a:r>
          </a:p>
          <a:p>
            <a:pPr marL="857250" lvl="1" indent="-400050" algn="l">
              <a:buFont typeface="+mj-lt"/>
              <a:buAutoNum type="romanUcPeriod"/>
            </a:pPr>
            <a:r>
              <a:rPr lang="en-US" sz="1600" dirty="0" smtClean="0"/>
              <a:t>Gordon's Model </a:t>
            </a:r>
            <a:endParaRPr lang="en-US" sz="1600" dirty="0"/>
          </a:p>
          <a:p>
            <a:pPr marL="857250" lvl="1" indent="-400050" algn="l">
              <a:buFont typeface="+mj-lt"/>
              <a:buAutoNum type="romanUcPeriod"/>
            </a:pPr>
            <a:r>
              <a:rPr lang="en-US" sz="1600" dirty="0" smtClean="0"/>
              <a:t>Lintner's Model </a:t>
            </a:r>
            <a:endParaRPr lang="en-US" sz="1600" dirty="0"/>
          </a:p>
          <a:p>
            <a:pPr marL="857250" lvl="1" indent="-400050" algn="l">
              <a:buFont typeface="+mj-lt"/>
              <a:buAutoNum type="romanUcPeriod"/>
            </a:pPr>
            <a:r>
              <a:rPr lang="en-US" sz="1600" dirty="0" smtClean="0"/>
              <a:t>Capital </a:t>
            </a:r>
            <a:r>
              <a:rPr lang="en-US" sz="1600" dirty="0"/>
              <a:t>structure substitution theory &amp; dividends</a:t>
            </a:r>
          </a:p>
          <a:p>
            <a:pPr algn="l"/>
            <a:r>
              <a:rPr lang="en-US" sz="1600" dirty="0" smtClean="0"/>
              <a:t>2- Irrelevance </a:t>
            </a:r>
            <a:r>
              <a:rPr lang="en-US" sz="1600" dirty="0"/>
              <a:t>of dividend </a:t>
            </a:r>
            <a:r>
              <a:rPr lang="en-US" sz="1600" dirty="0" smtClean="0"/>
              <a:t>policy </a:t>
            </a:r>
            <a:endParaRPr lang="en-US" sz="1600" dirty="0"/>
          </a:p>
          <a:p>
            <a:pPr marL="857250" lvl="1" indent="-400050" algn="l">
              <a:buFont typeface="+mj-lt"/>
              <a:buAutoNum type="romanUcPeriod"/>
            </a:pPr>
            <a:r>
              <a:rPr lang="en-US" sz="1600" dirty="0" smtClean="0"/>
              <a:t>Residuals </a:t>
            </a:r>
            <a:r>
              <a:rPr lang="en-US" sz="1600" dirty="0"/>
              <a:t>theory of </a:t>
            </a:r>
            <a:r>
              <a:rPr lang="en-US" sz="1600" dirty="0" smtClean="0"/>
              <a:t>dividends </a:t>
            </a:r>
            <a:endParaRPr lang="en-US" sz="1600" dirty="0"/>
          </a:p>
          <a:p>
            <a:pPr marL="857250" lvl="1" indent="-400050" algn="l">
              <a:buFont typeface="+mj-lt"/>
              <a:buAutoNum type="romanUcPeriod"/>
            </a:pPr>
            <a:r>
              <a:rPr lang="en-US" sz="1600" dirty="0" smtClean="0"/>
              <a:t>Modigliani-Miller theorem </a:t>
            </a:r>
          </a:p>
          <a:p>
            <a:pPr lvl="1" algn="l"/>
            <a:r>
              <a:rPr lang="en-US" sz="1600" b="1" dirty="0" smtClean="0"/>
              <a:t>	Relevance Dividend Model- </a:t>
            </a:r>
            <a:r>
              <a:rPr lang="en-US" sz="1600" dirty="0" smtClean="0"/>
              <a:t>Dividends paid by the firms are viewed positively both by the investors and the firms. The firms 	which do not pay dividends are rated in oppositely by investors thus affecting the share price. The people who support 	relevance of dividends clearly state that regular dividends reduce uncertainty of the shareholders i.e. the earnings of the firm 	is discounted at a lower rate, </a:t>
            </a:r>
            <a:r>
              <a:rPr lang="en-US" sz="1600" dirty="0" err="1" smtClean="0"/>
              <a:t>k</a:t>
            </a:r>
            <a:r>
              <a:rPr lang="en-US" sz="1600" baseline="-25000" dirty="0" err="1" smtClean="0"/>
              <a:t>e</a:t>
            </a:r>
            <a:r>
              <a:rPr lang="en-US" sz="1600" dirty="0" smtClean="0"/>
              <a:t> thereby increasing the market value. However, its exactly opposite in the case of increased 	uncertainty due to non-payment of dividends.</a:t>
            </a:r>
          </a:p>
          <a:p>
            <a:pPr algn="l"/>
            <a:r>
              <a:rPr lang="en-US" sz="1600" b="1" dirty="0" smtClean="0"/>
              <a:t>	Irrelevance Dividend Model- </a:t>
            </a:r>
            <a:r>
              <a:rPr lang="en-US" sz="1400" dirty="0" smtClean="0"/>
              <a:t>The</a:t>
            </a:r>
            <a:r>
              <a:rPr lang="en-US" sz="1400" dirty="0"/>
              <a:t> </a:t>
            </a:r>
            <a:r>
              <a:rPr lang="en-US" sz="1400" dirty="0" smtClean="0"/>
              <a:t>Modigliani and</a:t>
            </a:r>
            <a:r>
              <a:rPr lang="en-US" sz="1400" dirty="0"/>
              <a:t> </a:t>
            </a:r>
            <a:r>
              <a:rPr lang="en-US" sz="1400" dirty="0" smtClean="0"/>
              <a:t>Miller </a:t>
            </a:r>
            <a:r>
              <a:rPr lang="en-US" sz="1400" dirty="0"/>
              <a:t> school of thought believes that investors do not state any preference between </a:t>
            </a:r>
            <a:r>
              <a:rPr lang="en-US" sz="1400" dirty="0" smtClean="0"/>
              <a:t>	current </a:t>
            </a:r>
            <a:r>
              <a:rPr lang="en-US" sz="1400" dirty="0"/>
              <a:t>dividends and capital gains. They say that dividend policy is irrelevant and is not deterministic of the market value. Therefore, the </a:t>
            </a:r>
            <a:r>
              <a:rPr lang="en-US" sz="1400" dirty="0" smtClean="0"/>
              <a:t>	shareholders </a:t>
            </a:r>
            <a:r>
              <a:rPr lang="en-US" sz="1400" dirty="0"/>
              <a:t>are indifferent between the two types of dividends. All they want are high returns either in the form of dividends or in the form </a:t>
            </a:r>
            <a:r>
              <a:rPr lang="en-US" sz="1400" dirty="0" smtClean="0"/>
              <a:t>	of </a:t>
            </a:r>
            <a:r>
              <a:rPr lang="en-US" sz="1400" dirty="0"/>
              <a:t>re-investment of retained earnings by the firm. There are two conditions discussed in relation to this approach :</a:t>
            </a:r>
          </a:p>
          <a:p>
            <a:pPr algn="l"/>
            <a:r>
              <a:rPr lang="en-US" sz="1400" dirty="0" smtClean="0"/>
              <a:t>	decisions </a:t>
            </a:r>
            <a:r>
              <a:rPr lang="en-US" sz="1400" dirty="0"/>
              <a:t>regarding financing and investments are made and do not change with respect to the amounts of dividends received.</a:t>
            </a:r>
          </a:p>
          <a:p>
            <a:pPr algn="l"/>
            <a:r>
              <a:rPr lang="en-US" sz="1400" dirty="0" smtClean="0"/>
              <a:t>	when </a:t>
            </a:r>
            <a:r>
              <a:rPr lang="en-US" sz="1400" dirty="0"/>
              <a:t>an investor buys and sells shares without facing any transaction costs and firms issue shares without facing any floatation cost, it is </a:t>
            </a:r>
            <a:r>
              <a:rPr lang="en-US" sz="1400" dirty="0" smtClean="0"/>
              <a:t>	termed </a:t>
            </a:r>
            <a:r>
              <a:rPr lang="en-US" sz="1400" dirty="0"/>
              <a:t>as a perfect capital market</a:t>
            </a:r>
            <a:r>
              <a:rPr lang="en-US" sz="1400" dirty="0" smtClean="0"/>
              <a:t>.</a:t>
            </a:r>
            <a:endParaRPr lang="en-US" sz="1400" dirty="0"/>
          </a:p>
          <a:p>
            <a:pPr algn="l"/>
            <a:r>
              <a:rPr lang="en-US" sz="1400" dirty="0" smtClean="0"/>
              <a:t>	Two </a:t>
            </a:r>
            <a:r>
              <a:rPr lang="en-US" sz="1400" dirty="0"/>
              <a:t>important theories discussed relating to the irrelevance approach, the residuals theory and the Modigliani and Miller approach.</a:t>
            </a:r>
          </a:p>
          <a:p>
            <a:pPr lvl="1" algn="l"/>
            <a:endParaRPr lang="en-US" sz="1400" dirty="0" smtClean="0"/>
          </a:p>
          <a:p>
            <a:pPr lvl="1" algn="l"/>
            <a:endParaRPr lang="en-US" sz="1400" dirty="0"/>
          </a:p>
        </p:txBody>
      </p:sp>
    </p:spTree>
    <p:extLst>
      <p:ext uri="{BB962C8B-B14F-4D97-AF65-F5344CB8AC3E}">
        <p14:creationId xmlns:p14="http://schemas.microsoft.com/office/powerpoint/2010/main" val="17384265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400800"/>
          </a:xfrm>
        </p:spPr>
        <p:txBody>
          <a:bodyPr>
            <a:noAutofit/>
          </a:bodyPr>
          <a:lstStyle/>
          <a:p>
            <a:r>
              <a:rPr lang="en-US" sz="2800" b="1" dirty="0" smtClean="0"/>
              <a:t>Working Capital Decisions -</a:t>
            </a:r>
          </a:p>
          <a:p>
            <a:pPr algn="just"/>
            <a:r>
              <a:rPr lang="en-US" sz="1800" b="1" dirty="0" smtClean="0"/>
              <a:t>Working </a:t>
            </a:r>
            <a:r>
              <a:rPr lang="en-US" sz="1800" b="1" dirty="0"/>
              <a:t>capital</a:t>
            </a:r>
            <a:r>
              <a:rPr lang="en-US" sz="1800" dirty="0"/>
              <a:t> (abbreviated </a:t>
            </a:r>
            <a:r>
              <a:rPr lang="en-US" sz="1800" b="1" dirty="0"/>
              <a:t>WC</a:t>
            </a:r>
            <a:r>
              <a:rPr lang="en-US" sz="1800" dirty="0"/>
              <a:t>) is a financial metric which represents operating </a:t>
            </a:r>
            <a:r>
              <a:rPr lang="en-US" sz="1800" dirty="0" smtClean="0"/>
              <a:t>liquidity </a:t>
            </a:r>
            <a:r>
              <a:rPr lang="en-US" sz="1800" dirty="0"/>
              <a:t> available to a business, organisation or other entity, including governmental entities. Along with fixed assets such as plant and equipment, working capital is considered a part of operating capital. Gross working capital is equal to current assets. Working capital is calculated as current </a:t>
            </a:r>
            <a:r>
              <a:rPr lang="en-US" sz="1800" dirty="0" smtClean="0"/>
              <a:t>assets </a:t>
            </a:r>
            <a:r>
              <a:rPr lang="en-US" sz="1800" dirty="0"/>
              <a:t> minus current </a:t>
            </a:r>
            <a:r>
              <a:rPr lang="en-US" sz="1800" dirty="0" smtClean="0"/>
              <a:t>liabilities .</a:t>
            </a:r>
            <a:r>
              <a:rPr lang="en-US" sz="1800" dirty="0"/>
              <a:t> If current assets are less than current liabilities, an entity has a </a:t>
            </a:r>
            <a:r>
              <a:rPr lang="en-US" sz="1800" b="1" dirty="0"/>
              <a:t>working capital deficiency</a:t>
            </a:r>
            <a:r>
              <a:rPr lang="en-US" sz="1800" dirty="0"/>
              <a:t>, also called a </a:t>
            </a:r>
            <a:r>
              <a:rPr lang="en-US" sz="1800" b="1" dirty="0"/>
              <a:t>working capital deficit</a:t>
            </a:r>
            <a:r>
              <a:rPr lang="en-US" sz="1800" dirty="0"/>
              <a:t>.</a:t>
            </a:r>
          </a:p>
          <a:p>
            <a:pPr algn="just"/>
            <a:r>
              <a:rPr lang="en-US" sz="1800" dirty="0"/>
              <a:t>A company can be endowed with </a:t>
            </a:r>
            <a:r>
              <a:rPr lang="en-US" sz="1800" dirty="0" smtClean="0"/>
              <a:t>assets </a:t>
            </a:r>
            <a:r>
              <a:rPr lang="en-US" sz="1800" dirty="0"/>
              <a:t> and </a:t>
            </a:r>
            <a:r>
              <a:rPr lang="en-US" sz="1800" dirty="0" smtClean="0"/>
              <a:t>profitability </a:t>
            </a:r>
            <a:r>
              <a:rPr lang="en-US" sz="1800" dirty="0"/>
              <a:t> but may fall short of </a:t>
            </a:r>
            <a:r>
              <a:rPr lang="en-US" sz="1800" dirty="0" smtClean="0"/>
              <a:t>liquidity </a:t>
            </a:r>
            <a:r>
              <a:rPr lang="en-US" sz="1800" dirty="0"/>
              <a:t> if its assets cannot be readily converted into cash. Positive working capital is required to ensure that a firm is able to continue its operations and that it has sufficient funds to satisfy both maturing short-term </a:t>
            </a:r>
            <a:r>
              <a:rPr lang="en-US" sz="1800" dirty="0" smtClean="0"/>
              <a:t>debt </a:t>
            </a:r>
            <a:r>
              <a:rPr lang="en-US" sz="1800" dirty="0"/>
              <a:t> and upcoming operational expenses. The management of working capital involves managing inventories, accounts receivable and payable, and cash</a:t>
            </a:r>
            <a:r>
              <a:rPr lang="en-US" sz="1800" dirty="0" smtClean="0"/>
              <a:t>.</a:t>
            </a:r>
          </a:p>
          <a:p>
            <a:r>
              <a:rPr lang="en-US" sz="1800" b="1" dirty="0" smtClean="0"/>
              <a:t>NWC=CA-CL</a:t>
            </a:r>
            <a:endParaRPr lang="en-US" sz="1800" b="1" dirty="0"/>
          </a:p>
          <a:p>
            <a:pPr algn="l"/>
            <a:r>
              <a:rPr lang="en-US" sz="1600" dirty="0"/>
              <a:t>Current assets and current liabilities include four accounts which are of special importance. These accounts represent the areas of the business where managers have the most direct impact:</a:t>
            </a:r>
          </a:p>
          <a:p>
            <a:pPr marL="342900" indent="-342900" algn="l">
              <a:buFont typeface="+mj-lt"/>
              <a:buAutoNum type="arabicPeriod"/>
            </a:pPr>
            <a:r>
              <a:rPr lang="en-US" sz="1600" dirty="0"/>
              <a:t>cash and cash </a:t>
            </a:r>
            <a:r>
              <a:rPr lang="en-US" sz="1600" dirty="0" smtClean="0"/>
              <a:t>equivalents </a:t>
            </a:r>
            <a:r>
              <a:rPr lang="en-US" sz="1600" dirty="0"/>
              <a:t> (current asset)</a:t>
            </a:r>
          </a:p>
          <a:p>
            <a:pPr marL="342900" indent="-342900" algn="l">
              <a:buFont typeface="+mj-lt"/>
              <a:buAutoNum type="arabicPeriod"/>
            </a:pPr>
            <a:r>
              <a:rPr lang="en-US" sz="1600" dirty="0"/>
              <a:t>accounts </a:t>
            </a:r>
            <a:r>
              <a:rPr lang="en-US" sz="1600" dirty="0" smtClean="0"/>
              <a:t>receivable </a:t>
            </a:r>
            <a:r>
              <a:rPr lang="en-US" sz="1600" dirty="0"/>
              <a:t> (current asset)</a:t>
            </a:r>
          </a:p>
          <a:p>
            <a:pPr marL="342900" indent="-342900" algn="l">
              <a:buFont typeface="+mj-lt"/>
              <a:buAutoNum type="arabicPeriod"/>
            </a:pPr>
            <a:r>
              <a:rPr lang="en-US" sz="1600" dirty="0" smtClean="0"/>
              <a:t>Inventory </a:t>
            </a:r>
            <a:r>
              <a:rPr lang="en-US" sz="1600" dirty="0"/>
              <a:t> (current asset), and</a:t>
            </a:r>
          </a:p>
          <a:p>
            <a:pPr marL="342900" indent="-342900" algn="l">
              <a:buFont typeface="+mj-lt"/>
              <a:buAutoNum type="arabicPeriod"/>
            </a:pPr>
            <a:r>
              <a:rPr lang="en-US" sz="1600" dirty="0"/>
              <a:t>accounts </a:t>
            </a:r>
            <a:r>
              <a:rPr lang="en-US" sz="1600" dirty="0" smtClean="0"/>
              <a:t>payable </a:t>
            </a:r>
            <a:r>
              <a:rPr lang="en-US" sz="1600" dirty="0"/>
              <a:t> (current liability)</a:t>
            </a:r>
          </a:p>
          <a:p>
            <a:pPr algn="l"/>
            <a:r>
              <a:rPr lang="en-US" sz="1600" dirty="0"/>
              <a:t>The current portion of </a:t>
            </a:r>
            <a:r>
              <a:rPr lang="en-US" sz="1600" dirty="0" smtClean="0"/>
              <a:t>debt </a:t>
            </a:r>
            <a:r>
              <a:rPr lang="en-US" sz="1600" dirty="0"/>
              <a:t> (payable within 12 months) is critical because it represents a short-term claim to current assets and is often secured by long-term assets. Common types of short-term debt are bank loans and lines of credit.</a:t>
            </a:r>
          </a:p>
          <a:p>
            <a:pPr algn="l"/>
            <a:r>
              <a:rPr lang="en-US" sz="1600" dirty="0"/>
              <a:t>An increase in net working capital indicates that the business has either increased current </a:t>
            </a:r>
            <a:r>
              <a:rPr lang="en-US" sz="1600" dirty="0" smtClean="0"/>
              <a:t>assets </a:t>
            </a:r>
            <a:r>
              <a:rPr lang="en-US" sz="1600" dirty="0"/>
              <a:t> (that it has increased its receivables or other current assets) or has decreased current </a:t>
            </a:r>
            <a:r>
              <a:rPr lang="en-US" sz="1600" dirty="0" smtClean="0"/>
              <a:t>liabilities —</a:t>
            </a:r>
            <a:r>
              <a:rPr lang="en-US" sz="1600" dirty="0"/>
              <a:t>for example has paid off some short-term creditors, or a combination of both.</a:t>
            </a:r>
          </a:p>
          <a:p>
            <a:pPr lvl="1" algn="l"/>
            <a:endParaRPr lang="en-US" sz="1400" dirty="0"/>
          </a:p>
        </p:txBody>
      </p:sp>
    </p:spTree>
    <p:extLst>
      <p:ext uri="{BB962C8B-B14F-4D97-AF65-F5344CB8AC3E}">
        <p14:creationId xmlns:p14="http://schemas.microsoft.com/office/powerpoint/2010/main" val="583235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a:bodyPr>
          <a:lstStyle/>
          <a:p>
            <a:pPr algn="just"/>
            <a:r>
              <a:rPr lang="en-US" sz="2000" dirty="0"/>
              <a:t>Objectives of Financial </a:t>
            </a:r>
            <a:r>
              <a:rPr lang="en-US" sz="2000" dirty="0" smtClean="0"/>
              <a:t>Management</a:t>
            </a:r>
            <a:endParaRPr lang="en-US" sz="2000" dirty="0"/>
          </a:p>
          <a:p>
            <a:pPr marL="457200" indent="-457200" algn="l">
              <a:buFont typeface="+mj-lt"/>
              <a:buAutoNum type="arabicPeriod"/>
            </a:pPr>
            <a:r>
              <a:rPr lang="en-US" sz="2000" dirty="0"/>
              <a:t>Profit maximization happens when marginal </a:t>
            </a:r>
            <a:r>
              <a:rPr lang="en-US" sz="2000" dirty="0" smtClean="0"/>
              <a:t>cost </a:t>
            </a:r>
            <a:r>
              <a:rPr lang="en-US" sz="2000" dirty="0"/>
              <a:t> is equal to marginal </a:t>
            </a:r>
            <a:r>
              <a:rPr lang="en-US" sz="2000" dirty="0" smtClean="0"/>
              <a:t>revenue . </a:t>
            </a:r>
            <a:r>
              <a:rPr lang="en-US" sz="2000" dirty="0"/>
              <a:t>This is the main objective of Financial Management.</a:t>
            </a:r>
          </a:p>
          <a:p>
            <a:pPr marL="457200" indent="-457200" algn="l">
              <a:buFont typeface="+mj-lt"/>
              <a:buAutoNum type="arabicPeriod"/>
            </a:pPr>
            <a:r>
              <a:rPr lang="en-US" sz="2000" dirty="0"/>
              <a:t>Wealth maximization means maximization of shareholders' wealth. It is an advanced goal compared to profit maximization.</a:t>
            </a:r>
          </a:p>
          <a:p>
            <a:pPr marL="457200" indent="-457200" algn="l">
              <a:buFont typeface="+mj-lt"/>
              <a:buAutoNum type="arabicPeriod"/>
            </a:pPr>
            <a:r>
              <a:rPr lang="en-US" sz="2000" dirty="0"/>
              <a:t>Survival of company is an important consideration when the financial manager makes any financial decisions. One incorrect decision may lead company to be bankrupt.</a:t>
            </a:r>
          </a:p>
          <a:p>
            <a:pPr marL="457200" indent="-457200" algn="l">
              <a:buFont typeface="+mj-lt"/>
              <a:buAutoNum type="arabicPeriod"/>
            </a:pPr>
            <a:r>
              <a:rPr lang="en-US" sz="2000" dirty="0"/>
              <a:t>Maintaining proper cash </a:t>
            </a:r>
            <a:r>
              <a:rPr lang="en-US" sz="2000" dirty="0" smtClean="0"/>
              <a:t>flow </a:t>
            </a:r>
            <a:r>
              <a:rPr lang="en-US" sz="2000" dirty="0"/>
              <a:t> is a short run objective of financial management. It is necessary for operations to pay the day-to-day expenses e.g. raw material, electricity bills, wages, rent etc. A good cash flow ensures the survival of company.</a:t>
            </a:r>
          </a:p>
          <a:p>
            <a:pPr marL="457200" indent="-457200" algn="l">
              <a:buFont typeface="+mj-lt"/>
              <a:buAutoNum type="arabicPeriod"/>
            </a:pPr>
            <a:r>
              <a:rPr lang="en-US" sz="2000" dirty="0"/>
              <a:t>Minimization on capital </a:t>
            </a:r>
            <a:r>
              <a:rPr lang="en-US" sz="2000" dirty="0" smtClean="0"/>
              <a:t>cost </a:t>
            </a:r>
            <a:r>
              <a:rPr lang="en-US" sz="2000" dirty="0"/>
              <a:t> in financial management can help operations gain more profit.</a:t>
            </a:r>
          </a:p>
          <a:p>
            <a:pPr marL="457200" indent="-457200" algn="l">
              <a:buFont typeface="+mj-lt"/>
              <a:buAutoNum type="arabicPeriod"/>
            </a:pPr>
            <a:r>
              <a:rPr lang="en-US" sz="2000" dirty="0"/>
              <a:t>It is vague :- There are several types of profits before interest, depreciation and taxes, profit before taxes, profit after taxes, cash profit </a:t>
            </a:r>
            <a:r>
              <a:rPr lang="en-US" sz="2000" dirty="0" smtClean="0"/>
              <a:t>etc.</a:t>
            </a:r>
            <a:endParaRPr lang="en-US" sz="2000" dirty="0"/>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98710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a:bodyPr>
          <a:lstStyle/>
          <a:p>
            <a:pPr algn="just"/>
            <a:r>
              <a:rPr lang="en-US" sz="2000" dirty="0"/>
              <a:t>Scope of Financial Management</a:t>
            </a:r>
          </a:p>
          <a:p>
            <a:pPr marL="457200" indent="-457200" algn="l">
              <a:buFont typeface="+mj-lt"/>
              <a:buAutoNum type="arabicPeriod"/>
            </a:pPr>
            <a:r>
              <a:rPr lang="en-US" sz="2000" dirty="0"/>
              <a:t>Estimating the Requirement of Funds: Businesses make forecast on funds needed in both short run and long run, hence, they can improve the efficiency of </a:t>
            </a:r>
            <a:r>
              <a:rPr lang="en-US" sz="2000" dirty="0" smtClean="0"/>
              <a:t>funding . </a:t>
            </a:r>
            <a:r>
              <a:rPr lang="en-US" sz="2000" dirty="0"/>
              <a:t>The estimation is based on the </a:t>
            </a:r>
            <a:r>
              <a:rPr lang="en-US" sz="2000" dirty="0" smtClean="0"/>
              <a:t>budget </a:t>
            </a:r>
            <a:r>
              <a:rPr lang="en-US" sz="2000" dirty="0"/>
              <a:t> e.g. sales </a:t>
            </a:r>
            <a:r>
              <a:rPr lang="en-US" sz="2000" dirty="0" smtClean="0"/>
              <a:t>budget ,</a:t>
            </a:r>
            <a:r>
              <a:rPr lang="en-US" sz="2000" dirty="0"/>
              <a:t> production </a:t>
            </a:r>
            <a:r>
              <a:rPr lang="en-US" sz="2000" dirty="0" smtClean="0"/>
              <a:t>budget .</a:t>
            </a:r>
            <a:endParaRPr lang="en-US" sz="2000" dirty="0"/>
          </a:p>
          <a:p>
            <a:pPr marL="457200" indent="-457200" algn="l">
              <a:buFont typeface="+mj-lt"/>
              <a:buAutoNum type="arabicPeriod"/>
            </a:pPr>
            <a:r>
              <a:rPr lang="en-US" sz="2000" dirty="0"/>
              <a:t>Determining the Capital </a:t>
            </a:r>
            <a:r>
              <a:rPr lang="en-US" sz="2000" dirty="0" smtClean="0"/>
              <a:t>Structure : </a:t>
            </a:r>
            <a:r>
              <a:rPr lang="en-US" sz="2000" dirty="0"/>
              <a:t>Capital structure is how a firm finances its overall operations and growth by using different sources of funds</a:t>
            </a:r>
            <a:r>
              <a:rPr lang="en-US" sz="2000" dirty="0" smtClean="0"/>
              <a:t>.</a:t>
            </a:r>
            <a:r>
              <a:rPr lang="en-US" sz="2000" dirty="0"/>
              <a:t> Once the requirement of funds has estimated, the financial manager should decide the mix of debt and equity and also types of debt.</a:t>
            </a:r>
          </a:p>
          <a:p>
            <a:pPr marL="457200" indent="-457200" algn="l">
              <a:buFont typeface="+mj-lt"/>
              <a:buAutoNum type="arabicPeriod"/>
            </a:pPr>
            <a:r>
              <a:rPr lang="en-US" sz="2000" dirty="0"/>
              <a:t>Investment </a:t>
            </a:r>
            <a:r>
              <a:rPr lang="en-US" sz="2000" dirty="0" smtClean="0"/>
              <a:t>Fund : </a:t>
            </a:r>
            <a:r>
              <a:rPr lang="en-US" sz="2000" dirty="0"/>
              <a:t>A good investment plan can bring businesses huge returns.</a:t>
            </a:r>
          </a:p>
          <a:p>
            <a:pPr marL="457200" indent="-457200" algn="l">
              <a:buFont typeface="+mj-lt"/>
              <a:buAutoNum type="arabicPeriod"/>
            </a:pPr>
            <a:r>
              <a:rPr lang="en-US" sz="2000" dirty="0"/>
              <a:t>To ascertain maximum profit as well as maintain the core value of the organization</a:t>
            </a: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57998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a:bodyPr>
          <a:lstStyle/>
          <a:p>
            <a:r>
              <a:rPr lang="en-US" sz="2000" b="1" dirty="0" smtClean="0"/>
              <a:t>Financing – </a:t>
            </a:r>
          </a:p>
          <a:p>
            <a:pPr algn="l"/>
            <a:r>
              <a:rPr lang="en-US" sz="2000" b="1" dirty="0"/>
              <a:t>Meaning and Sources of Business Finance</a:t>
            </a:r>
            <a:endParaRPr lang="en-US" sz="2000" dirty="0"/>
          </a:p>
          <a:p>
            <a:pPr algn="just"/>
            <a:r>
              <a:rPr lang="en-US" sz="2000" dirty="0"/>
              <a:t>Meaning of Business Finance Business Finance is that business activity which is concerned with the acquisition and conservation of capital funds in meeting financial needs and overall objectives of business enterprises.</a:t>
            </a:r>
          </a:p>
          <a:p>
            <a:pPr algn="just"/>
            <a:r>
              <a:rPr lang="en-US" sz="2000" dirty="0"/>
              <a:t>Sources of finance are ways in which a business can get additional funds in order to finance various things. These include start-up, for example raw materials, machinery and buildings; expansion, for example buying more equipment and larger buildings; and to help with cash flow problems, for example in periods when the business is short of cash</a:t>
            </a:r>
            <a:r>
              <a:rPr lang="en-US" sz="2000" dirty="0" smtClean="0"/>
              <a:t>.</a:t>
            </a:r>
          </a:p>
          <a:p>
            <a:pPr algn="just"/>
            <a:r>
              <a:rPr lang="en-US" sz="2000" dirty="0"/>
              <a:t/>
            </a:r>
            <a:br>
              <a:rPr lang="en-US" sz="2000" dirty="0"/>
            </a:br>
            <a:r>
              <a:rPr lang="en-US" sz="2000" dirty="0"/>
              <a:t>The business will have two main categories to choose from. These are internal sources of finance and external sources of finance.</a:t>
            </a:r>
          </a:p>
          <a:p>
            <a:pPr algn="l"/>
            <a:r>
              <a:rPr lang="en-US" sz="2000" b="1" dirty="0"/>
              <a:t>Internal Finance</a:t>
            </a:r>
            <a:r>
              <a:rPr lang="en-US" sz="2000" dirty="0"/>
              <a:t> = money that comes from inside the business itself.</a:t>
            </a:r>
            <a:br>
              <a:rPr lang="en-US" sz="2000" dirty="0"/>
            </a:br>
            <a:r>
              <a:rPr lang="en-US" sz="2000" dirty="0"/>
              <a:t/>
            </a:r>
            <a:br>
              <a:rPr lang="en-US" sz="2000" dirty="0"/>
            </a:br>
            <a:r>
              <a:rPr lang="en-US" sz="2000" b="1" dirty="0"/>
              <a:t>External finance</a:t>
            </a:r>
            <a:r>
              <a:rPr lang="en-US" sz="2000" dirty="0"/>
              <a:t> = money which comes from outside the business</a:t>
            </a:r>
          </a:p>
          <a:p>
            <a:pPr algn="l"/>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571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a:bodyPr>
          <a:lstStyle/>
          <a:p>
            <a:r>
              <a:rPr lang="en-US" sz="2000" dirty="0"/>
              <a:t>Internal Sources of finance</a:t>
            </a:r>
          </a:p>
          <a:p>
            <a:pPr algn="l"/>
            <a:r>
              <a:rPr lang="en-US" sz="2000" b="1" dirty="0"/>
              <a:t>Retained Profit</a:t>
            </a:r>
            <a:r>
              <a:rPr lang="en-US" sz="2000" dirty="0"/>
              <a:t/>
            </a:r>
            <a:br>
              <a:rPr lang="en-US" sz="2000" dirty="0"/>
            </a:br>
            <a:r>
              <a:rPr lang="en-US" sz="2000" dirty="0"/>
              <a:t>= the profit left after all expenses have been paid (including dividends in a </a:t>
            </a:r>
            <a:r>
              <a:rPr lang="en-US" sz="2000" dirty="0" err="1"/>
              <a:t>plc</a:t>
            </a:r>
            <a:r>
              <a:rPr lang="en-US" sz="2000" dirty="0"/>
              <a:t>)</a:t>
            </a:r>
            <a:br>
              <a:rPr lang="en-US" sz="2000" dirty="0"/>
            </a:br>
            <a:r>
              <a:rPr lang="en-US" sz="2000" i="1" dirty="0"/>
              <a:t>Advantages:</a:t>
            </a:r>
            <a:r>
              <a:rPr lang="en-US" sz="2000" dirty="0"/>
              <a:t/>
            </a:r>
            <a:br>
              <a:rPr lang="en-US" sz="2000" dirty="0"/>
            </a:br>
            <a:r>
              <a:rPr lang="en-US" sz="2000" dirty="0"/>
              <a:t>- It doesn’t need to be paid back</a:t>
            </a:r>
            <a:br>
              <a:rPr lang="en-US" sz="2000" dirty="0"/>
            </a:br>
            <a:r>
              <a:rPr lang="en-US" sz="2000" i="1" dirty="0"/>
              <a:t>Disadvantages</a:t>
            </a:r>
            <a:endParaRPr lang="en-US" sz="2000" dirty="0"/>
          </a:p>
          <a:p>
            <a:pPr algn="l"/>
            <a:r>
              <a:rPr lang="en-US" sz="2000" dirty="0"/>
              <a:t>- The profits of a small business may be too low to be of use</a:t>
            </a:r>
            <a:br>
              <a:rPr lang="en-US" sz="2000" dirty="0"/>
            </a:br>
            <a:r>
              <a:rPr lang="en-US" sz="2000" dirty="0"/>
              <a:t>A new business won't have any retained profit</a:t>
            </a:r>
            <a:br>
              <a:rPr lang="en-US" sz="2000" dirty="0"/>
            </a:br>
            <a:r>
              <a:rPr lang="en-US" sz="2000" dirty="0"/>
              <a:t/>
            </a:r>
            <a:br>
              <a:rPr lang="en-US" sz="2000" dirty="0"/>
            </a:br>
            <a:r>
              <a:rPr lang="en-US" sz="2000" b="1" dirty="0"/>
              <a:t>Sale of Assets</a:t>
            </a:r>
            <a:r>
              <a:rPr lang="en-US" sz="2000" dirty="0"/>
              <a:t/>
            </a:r>
            <a:br>
              <a:rPr lang="en-US" sz="2000" dirty="0"/>
            </a:br>
            <a:r>
              <a:rPr lang="en-US" sz="2000" dirty="0"/>
              <a:t>= this is when a company sells old assets which it no longer needs</a:t>
            </a:r>
            <a:br>
              <a:rPr lang="en-US" sz="2000" dirty="0"/>
            </a:br>
            <a:r>
              <a:rPr lang="en-US" sz="2000" i="1" dirty="0"/>
              <a:t>Advantages:</a:t>
            </a:r>
            <a:r>
              <a:rPr lang="en-US" sz="2000" dirty="0"/>
              <a:t/>
            </a:r>
            <a:br>
              <a:rPr lang="en-US" sz="2000" dirty="0"/>
            </a:br>
            <a:r>
              <a:rPr lang="en-US" sz="2000" dirty="0"/>
              <a:t>- Saves space as old assets are no longer there</a:t>
            </a:r>
            <a:br>
              <a:rPr lang="en-US" sz="2000" dirty="0"/>
            </a:br>
            <a:r>
              <a:rPr lang="en-US" sz="2000" dirty="0"/>
              <a:t>- It makes better use of the business’ capital</a:t>
            </a:r>
            <a:br>
              <a:rPr lang="en-US" sz="2000" dirty="0"/>
            </a:br>
            <a:r>
              <a:rPr lang="en-US" sz="2000" dirty="0"/>
              <a:t>Disadvantages:</a:t>
            </a:r>
            <a:br>
              <a:rPr lang="en-US" sz="2000" dirty="0"/>
            </a:br>
            <a:r>
              <a:rPr lang="en-US" sz="2000" dirty="0"/>
              <a:t>- New businesses won’t have any assets to sell</a:t>
            </a:r>
            <a:br>
              <a:rPr lang="en-US" sz="2000" dirty="0"/>
            </a:br>
            <a:r>
              <a:rPr lang="en-US" sz="2000" dirty="0"/>
              <a:t>- It’s time consuming and the business might not find a buyer (especially if the assets are old)</a:t>
            </a:r>
            <a:br>
              <a:rPr lang="en-US" sz="2000" dirty="0"/>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66208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lnSpcReduction="10000"/>
          </a:bodyPr>
          <a:lstStyle/>
          <a:p>
            <a:pPr algn="l"/>
            <a:r>
              <a:rPr lang="en-US" sz="2000" b="1" dirty="0"/>
              <a:t>Owner’s Savings</a:t>
            </a:r>
            <a:r>
              <a:rPr lang="en-US" sz="2000" dirty="0"/>
              <a:t/>
            </a:r>
            <a:br>
              <a:rPr lang="en-US" sz="2000" dirty="0"/>
            </a:br>
            <a:r>
              <a:rPr lang="en-US" sz="2000" dirty="0"/>
              <a:t>= the owners of the business can use their savings as finance in the business. This is only available to sole traders and partnerships</a:t>
            </a:r>
            <a:br>
              <a:rPr lang="en-US" sz="2000" dirty="0"/>
            </a:br>
            <a:r>
              <a:rPr lang="en-US" sz="2000" dirty="0"/>
              <a:t>Advantages:</a:t>
            </a:r>
            <a:br>
              <a:rPr lang="en-US" sz="2000" dirty="0"/>
            </a:br>
            <a:r>
              <a:rPr lang="en-US" sz="2000" dirty="0"/>
              <a:t>- Quickly available</a:t>
            </a:r>
            <a:br>
              <a:rPr lang="en-US" sz="2000" dirty="0"/>
            </a:br>
            <a:r>
              <a:rPr lang="en-US" sz="2000" dirty="0"/>
              <a:t>- No interest will need to be paid</a:t>
            </a:r>
            <a:br>
              <a:rPr lang="en-US" sz="2000" dirty="0"/>
            </a:br>
            <a:r>
              <a:rPr lang="en-US" sz="2000" dirty="0"/>
              <a:t>Disadvantages</a:t>
            </a:r>
            <a:br>
              <a:rPr lang="en-US" sz="2000" dirty="0"/>
            </a:br>
            <a:r>
              <a:rPr lang="en-US" sz="2000" dirty="0"/>
              <a:t>- The owner might not have enough savings</a:t>
            </a:r>
            <a:br>
              <a:rPr lang="en-US" sz="2000" dirty="0"/>
            </a:br>
            <a:r>
              <a:rPr lang="en-US" sz="2000" dirty="0"/>
              <a:t>- It’s very risky due to unlimited liability</a:t>
            </a:r>
          </a:p>
          <a:p>
            <a:r>
              <a:rPr lang="en-US" sz="2000" b="1" dirty="0"/>
              <a:t>External Sources of finance </a:t>
            </a:r>
            <a:r>
              <a:rPr lang="en-US" sz="2000" b="1" dirty="0" smtClean="0"/>
              <a:t>–</a:t>
            </a:r>
          </a:p>
          <a:p>
            <a:pPr algn="l"/>
            <a:r>
              <a:rPr lang="en-US" sz="2000" dirty="0" smtClean="0"/>
              <a:t>Now </a:t>
            </a:r>
            <a:r>
              <a:rPr lang="en-US" sz="2000" dirty="0"/>
              <a:t>let’s look at external sources of finance. These include: A bank overdraft, a trade credit, a bank load, leasing, hire purchase, mortgages, the issue of shares, debentures, and factoring.</a:t>
            </a:r>
            <a:br>
              <a:rPr lang="en-US" sz="2000" dirty="0"/>
            </a:br>
            <a:r>
              <a:rPr lang="en-US" sz="2000" b="1" dirty="0"/>
              <a:t>Bank Overdraft- </a:t>
            </a:r>
            <a:r>
              <a:rPr lang="en-US" sz="2000" dirty="0"/>
              <a:t> this allows the company to spend more money from their account than is actually in it. This is usually used to cover day to day expenses.</a:t>
            </a:r>
            <a:br>
              <a:rPr lang="en-US" sz="2000" dirty="0"/>
            </a:br>
            <a:r>
              <a:rPr lang="en-US" sz="2000" dirty="0"/>
              <a:t>Advantages:</a:t>
            </a:r>
            <a:br>
              <a:rPr lang="en-US" sz="2000" dirty="0"/>
            </a:br>
            <a:r>
              <a:rPr lang="en-US" sz="2000" dirty="0"/>
              <a:t>- It’s easily arranged and flexible</a:t>
            </a:r>
            <a:br>
              <a:rPr lang="en-US" sz="2000" dirty="0"/>
            </a:br>
            <a:r>
              <a:rPr lang="en-US" sz="2000" dirty="0"/>
              <a:t>- Cheap as the company only has to pay interest on the amount overdrawn at any one time</a:t>
            </a:r>
            <a:br>
              <a:rPr lang="en-US" sz="2000" dirty="0"/>
            </a:br>
            <a:r>
              <a:rPr lang="en-US" sz="2000" dirty="0"/>
              <a:t>Disadvantages</a:t>
            </a:r>
            <a:br>
              <a:rPr lang="en-US" sz="2000" dirty="0"/>
            </a:br>
            <a:r>
              <a:rPr lang="en-US" sz="2000" dirty="0"/>
              <a:t>- The bank can ask for the overdraft to be repaid whenever they want to and with short notice</a:t>
            </a:r>
            <a:br>
              <a:rPr lang="en-US" sz="2000" dirty="0"/>
            </a:br>
            <a:r>
              <a:rPr lang="en-US" sz="2000" dirty="0"/>
              <a:t>- Cannot be used to finance long term assets</a:t>
            </a:r>
            <a:br>
              <a:rPr lang="en-US" sz="2000" dirty="0"/>
            </a:br>
            <a:r>
              <a:rPr lang="en-US" sz="2000" dirty="0"/>
              <a:t>- Interest need to be paid</a:t>
            </a:r>
            <a:br>
              <a:rPr lang="en-US" sz="2000" dirty="0"/>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3055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540913"/>
            <a:ext cx="11423560" cy="5795493"/>
          </a:xfrm>
        </p:spPr>
        <p:txBody>
          <a:bodyPr>
            <a:normAutofit/>
          </a:bodyPr>
          <a:lstStyle/>
          <a:p>
            <a:pPr algn="l"/>
            <a:r>
              <a:rPr lang="en-US" sz="2000" b="1" dirty="0"/>
              <a:t>Trade Credit</a:t>
            </a:r>
            <a:r>
              <a:rPr lang="en-US" sz="2000" dirty="0"/>
              <a:t>- gives the business around 1-3 months to pay after purchasing supplies</a:t>
            </a:r>
            <a:br>
              <a:rPr lang="en-US" sz="2000" dirty="0"/>
            </a:br>
            <a:r>
              <a:rPr lang="en-US" sz="2000" dirty="0"/>
              <a:t>Advantages:</a:t>
            </a:r>
            <a:br>
              <a:rPr lang="en-US" sz="2000" dirty="0"/>
            </a:br>
            <a:r>
              <a:rPr lang="en-US" sz="2000" dirty="0"/>
              <a:t>- No interest</a:t>
            </a:r>
            <a:br>
              <a:rPr lang="en-US" sz="2000" dirty="0"/>
            </a:br>
            <a:r>
              <a:rPr lang="en-US" sz="2000" dirty="0"/>
              <a:t>- Useful as the company can sell its finished product and sell it before having to pay the suppliers</a:t>
            </a:r>
            <a:br>
              <a:rPr lang="en-US" sz="2000" dirty="0"/>
            </a:br>
            <a:r>
              <a:rPr lang="en-US" sz="2000" dirty="0"/>
              <a:t>Disadvantages</a:t>
            </a:r>
            <a:br>
              <a:rPr lang="en-US" sz="2000" dirty="0"/>
            </a:br>
            <a:r>
              <a:rPr lang="en-US" sz="2000" dirty="0"/>
              <a:t>- The supplier may refuse to give discounts or completely stop trade with the business if payments are not met.</a:t>
            </a:r>
            <a:br>
              <a:rPr lang="en-US" sz="2000" dirty="0"/>
            </a:br>
            <a:r>
              <a:rPr lang="en-US" sz="2000" dirty="0"/>
              <a:t>- Suppliers see smaller, new businesses as unreliable, therefore they might not allow them to pay on credit</a:t>
            </a:r>
            <a:r>
              <a:rPr lang="en-US" sz="2000" dirty="0" smtClean="0"/>
              <a:t>.</a:t>
            </a:r>
          </a:p>
          <a:p>
            <a:pPr algn="l"/>
            <a:r>
              <a:rPr lang="en-US" sz="2000" b="1" dirty="0"/>
              <a:t>Bank Loan</a:t>
            </a:r>
            <a:r>
              <a:rPr lang="en-US" sz="2000" dirty="0"/>
              <a:t> - this is where a business borrows money from a bank for a period of 1-10 years. Usually used to buy fixed assets, e.g. machinery and buildings</a:t>
            </a:r>
            <a:br>
              <a:rPr lang="en-US" sz="2000" dirty="0"/>
            </a:br>
            <a:r>
              <a:rPr lang="en-US" sz="2000" dirty="0"/>
              <a:t>Advantages:</a:t>
            </a:r>
            <a:br>
              <a:rPr lang="en-US" sz="2000" dirty="0"/>
            </a:br>
            <a:r>
              <a:rPr lang="en-US" sz="2000" dirty="0"/>
              <a:t>- The business can easily plan ahead, as the interest rate is fixed</a:t>
            </a:r>
            <a:br>
              <a:rPr lang="en-US" sz="2000" dirty="0"/>
            </a:br>
            <a:r>
              <a:rPr lang="en-US" sz="2000" dirty="0"/>
              <a:t>- Large businesses can get lower interest rates as they are more reliable</a:t>
            </a:r>
            <a:br>
              <a:rPr lang="en-US" sz="2000" dirty="0"/>
            </a:br>
            <a:r>
              <a:rPr lang="en-US" sz="2000" dirty="0"/>
              <a:t>- Good for both long-term and short-term</a:t>
            </a:r>
            <a:br>
              <a:rPr lang="en-US" sz="2000" dirty="0"/>
            </a:br>
            <a:r>
              <a:rPr lang="en-US" sz="2000" dirty="0"/>
              <a:t>Disadvantages</a:t>
            </a:r>
            <a:br>
              <a:rPr lang="en-US" sz="2000" dirty="0"/>
            </a:br>
            <a:r>
              <a:rPr lang="en-US" sz="2000" dirty="0"/>
              <a:t>- Small companies will need to pay higher interest rates</a:t>
            </a:r>
            <a:br>
              <a:rPr lang="en-US" sz="2000" dirty="0"/>
            </a:br>
            <a:r>
              <a:rPr lang="en-US" sz="2000" dirty="0"/>
              <a:t>- Interest need to be paid</a:t>
            </a:r>
            <a:br>
              <a:rPr lang="en-US" sz="2000" dirty="0"/>
            </a:br>
            <a:r>
              <a:rPr lang="en-US" sz="2000" dirty="0"/>
              <a:t>- Collateral is needed, meaning that if the business fails to repay the loan, the bank will insist that it sells its property. In the case of a sole trader, the owner might lose his/her house or car.</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5703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168980"/>
          </a:xfrm>
        </p:spPr>
        <p:txBody>
          <a:bodyPr>
            <a:normAutofit/>
          </a:bodyPr>
          <a:lstStyle/>
          <a:p>
            <a:pPr algn="l"/>
            <a:r>
              <a:rPr lang="en-US" sz="2000" b="1" dirty="0"/>
              <a:t>Leasing- </a:t>
            </a:r>
            <a:r>
              <a:rPr lang="en-US" sz="2000" dirty="0"/>
              <a:t>this is when a business borrows an asset and uses it in return for monthly payments. This means the company will not have to buy the asset.</a:t>
            </a:r>
            <a:br>
              <a:rPr lang="en-US" sz="2000" dirty="0"/>
            </a:br>
            <a:r>
              <a:rPr lang="en-US" sz="2000" dirty="0"/>
              <a:t>Advantages:</a:t>
            </a:r>
            <a:br>
              <a:rPr lang="en-US" sz="2000" dirty="0"/>
            </a:br>
            <a:r>
              <a:rPr lang="en-US" sz="2000" dirty="0"/>
              <a:t>- The company will not have to spend a lot of money on buying the asset</a:t>
            </a:r>
            <a:br>
              <a:rPr lang="en-US" sz="2000" dirty="0"/>
            </a:br>
            <a:r>
              <a:rPr lang="en-US" sz="2000" dirty="0"/>
              <a:t>- The firm will be able to easily update their equipment</a:t>
            </a:r>
            <a:br>
              <a:rPr lang="en-US" sz="2000" dirty="0"/>
            </a:br>
            <a:r>
              <a:rPr lang="en-US" sz="2000" dirty="0"/>
              <a:t>- The leasing company will take care of maintenance and replace damaged assets</a:t>
            </a:r>
            <a:br>
              <a:rPr lang="en-US" sz="2000" dirty="0"/>
            </a:br>
            <a:r>
              <a:rPr lang="en-US" sz="2000" dirty="0"/>
              <a:t>Disadvantages</a:t>
            </a:r>
            <a:br>
              <a:rPr lang="en-US" sz="2000" dirty="0"/>
            </a:br>
            <a:r>
              <a:rPr lang="en-US" sz="2000" dirty="0"/>
              <a:t>- In the long term, leasing will be more expensive than actually purchasing the equipment</a:t>
            </a:r>
            <a:br>
              <a:rPr lang="en-US" sz="2000" dirty="0"/>
            </a:br>
            <a:r>
              <a:rPr lang="en-US" sz="2000" b="1" dirty="0"/>
              <a:t>Hire Purchase</a:t>
            </a:r>
            <a:r>
              <a:rPr lang="en-US" sz="2000" dirty="0"/>
              <a:t> - Allows a firm to pay for an item over a long period of time in the form of monthly payments</a:t>
            </a:r>
            <a:br>
              <a:rPr lang="en-US" sz="2000" dirty="0"/>
            </a:br>
            <a:r>
              <a:rPr lang="en-US" sz="2000" dirty="0"/>
              <a:t>Advantages:</a:t>
            </a:r>
            <a:br>
              <a:rPr lang="en-US" sz="2000" dirty="0"/>
            </a:br>
            <a:r>
              <a:rPr lang="en-US" sz="2000" dirty="0"/>
              <a:t>- The business will not have to find a lot of money to buy the item</a:t>
            </a:r>
            <a:br>
              <a:rPr lang="en-US" sz="2000" dirty="0"/>
            </a:br>
            <a:r>
              <a:rPr lang="en-US" sz="2000" dirty="0"/>
              <a:t>Disadvantages</a:t>
            </a:r>
            <a:br>
              <a:rPr lang="en-US" sz="2000" dirty="0"/>
            </a:br>
            <a:r>
              <a:rPr lang="en-US" sz="2000" dirty="0"/>
              <a:t>- Interest rates are very high. It may be better to take out a bank loan</a:t>
            </a:r>
            <a:br>
              <a:rPr lang="en-US" sz="2000" dirty="0"/>
            </a:br>
            <a:r>
              <a:rPr lang="en-US" sz="2000" dirty="0"/>
              <a:t>- A cash deposit needs to be paid at the start</a:t>
            </a:r>
            <a:br>
              <a:rPr lang="en-US" sz="2000" dirty="0"/>
            </a:br>
            <a:r>
              <a:rPr lang="en-US" sz="2000" b="1" dirty="0"/>
              <a:t>Mortgages</a:t>
            </a:r>
            <a:r>
              <a:rPr lang="en-US" sz="2000" dirty="0"/>
              <a:t> - long term loans, usually used to buy land or buildings. Payments are made over a period of 25 years.</a:t>
            </a:r>
            <a:br>
              <a:rPr lang="en-US" sz="2000" dirty="0"/>
            </a:br>
            <a:r>
              <a:rPr lang="en-US" sz="2000" dirty="0"/>
              <a:t>Advantages:</a:t>
            </a:r>
            <a:br>
              <a:rPr lang="en-US" sz="2000" dirty="0"/>
            </a:br>
            <a:r>
              <a:rPr lang="en-US" sz="2000" dirty="0"/>
              <a:t>- Very long term. Gives the business a long time to repay the money</a:t>
            </a:r>
            <a:br>
              <a:rPr lang="en-US" sz="2000" dirty="0"/>
            </a:br>
            <a:r>
              <a:rPr lang="en-US" sz="2000" dirty="0"/>
              <a:t>Disadvantages:</a:t>
            </a:r>
            <a:br>
              <a:rPr lang="en-US" sz="2000" dirty="0"/>
            </a:br>
            <a:r>
              <a:rPr lang="en-US" sz="2000" dirty="0"/>
              <a:t>- If payments are not made the bank will take ownership of the building or land</a:t>
            </a:r>
            <a:br>
              <a:rPr lang="en-US" sz="2000" dirty="0"/>
            </a:br>
            <a:r>
              <a:rPr lang="en-US" sz="2000" dirty="0"/>
              <a:t>- Interest needs to be paid</a:t>
            </a:r>
            <a:br>
              <a:rPr lang="en-US" sz="2000" dirty="0"/>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6479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15155" y="193183"/>
            <a:ext cx="11423560" cy="6168980"/>
          </a:xfrm>
        </p:spPr>
        <p:txBody>
          <a:bodyPr>
            <a:normAutofit/>
          </a:bodyPr>
          <a:lstStyle/>
          <a:p>
            <a:pPr algn="l"/>
            <a:r>
              <a:rPr lang="en-US" sz="2000" b="1" dirty="0"/>
              <a:t>Issue of Shares</a:t>
            </a:r>
            <a:r>
              <a:rPr lang="en-US" sz="2000" dirty="0"/>
              <a:t> - only available to limited companies. Private limited companies (</a:t>
            </a:r>
            <a:r>
              <a:rPr lang="en-US" sz="2000" dirty="0" err="1"/>
              <a:t>Ltd’s</a:t>
            </a:r>
            <a:r>
              <a:rPr lang="en-US" sz="2000" dirty="0"/>
              <a:t>) can sell shares to friends and family. Public limited companies (</a:t>
            </a:r>
            <a:r>
              <a:rPr lang="en-US" sz="2000" dirty="0" err="1"/>
              <a:t>Plc’s</a:t>
            </a:r>
            <a:r>
              <a:rPr lang="en-US" sz="2000" dirty="0"/>
              <a:t>) can sell shares to the general public. Generally used for expansion and to finance long term assets.</a:t>
            </a:r>
            <a:br>
              <a:rPr lang="en-US" sz="2000" dirty="0"/>
            </a:br>
            <a:r>
              <a:rPr lang="en-US" sz="2000" dirty="0"/>
              <a:t>Advantages:</a:t>
            </a:r>
            <a:br>
              <a:rPr lang="en-US" sz="2000" dirty="0"/>
            </a:br>
            <a:r>
              <a:rPr lang="en-US" sz="2000" dirty="0"/>
              <a:t>- Does not have to be repaid</a:t>
            </a:r>
            <a:br>
              <a:rPr lang="en-US" sz="2000" dirty="0"/>
            </a:br>
            <a:r>
              <a:rPr lang="en-US" sz="2000" dirty="0"/>
              <a:t>- </a:t>
            </a:r>
            <a:r>
              <a:rPr lang="en-US" sz="2000" dirty="0" err="1"/>
              <a:t>Plc’s</a:t>
            </a:r>
            <a:r>
              <a:rPr lang="en-US" sz="2000" dirty="0"/>
              <a:t> can </a:t>
            </a:r>
            <a:r>
              <a:rPr lang="en-US" sz="2000" dirty="0" err="1"/>
              <a:t>rtaise</a:t>
            </a:r>
            <a:r>
              <a:rPr lang="en-US" sz="2000" dirty="0"/>
              <a:t> a lot of money this way</a:t>
            </a:r>
            <a:br>
              <a:rPr lang="en-US" sz="2000" dirty="0"/>
            </a:br>
            <a:r>
              <a:rPr lang="en-US" sz="2000" dirty="0"/>
              <a:t>- No interest</a:t>
            </a:r>
            <a:br>
              <a:rPr lang="en-US" sz="2000" dirty="0"/>
            </a:br>
            <a:r>
              <a:rPr lang="en-US" sz="2000" dirty="0"/>
              <a:t>- Status and reputation of a company can be raised</a:t>
            </a:r>
            <a:br>
              <a:rPr lang="en-US" sz="2000" dirty="0"/>
            </a:br>
            <a:r>
              <a:rPr lang="en-US" sz="2000" dirty="0"/>
              <a:t>- Having shareholders increases the financial security of the business, so it will be easier to get bank loans</a:t>
            </a:r>
            <a:br>
              <a:rPr lang="en-US" sz="2000" dirty="0"/>
            </a:br>
            <a:r>
              <a:rPr lang="en-US" sz="2000" dirty="0"/>
              <a:t>Disadvantages;</a:t>
            </a:r>
            <a:br>
              <a:rPr lang="en-US" sz="2000" dirty="0"/>
            </a:br>
            <a:r>
              <a:rPr lang="en-US" sz="2000" dirty="0"/>
              <a:t>- Dividends need to be paid to shareholders</a:t>
            </a:r>
            <a:br>
              <a:rPr lang="en-US" sz="2000" dirty="0"/>
            </a:br>
            <a:r>
              <a:rPr lang="en-US" sz="2000" dirty="0"/>
              <a:t>- Issuing shares takes time and requires lots of paperwork</a:t>
            </a:r>
            <a:br>
              <a:rPr lang="en-US" sz="2000" dirty="0"/>
            </a:br>
            <a:r>
              <a:rPr lang="en-US" sz="2000" dirty="0"/>
              <a:t>- The company is watched by the public and changes in performance are quickly noticed</a:t>
            </a:r>
            <a:br>
              <a:rPr lang="en-US" sz="2000" dirty="0"/>
            </a:br>
            <a:r>
              <a:rPr lang="en-US" sz="2000" dirty="0"/>
              <a:t>- Ownership of the company will be complicated and there is the danger of takeovers</a:t>
            </a:r>
            <a:br>
              <a:rPr lang="en-US" sz="2000" dirty="0"/>
            </a:br>
            <a:r>
              <a:rPr lang="en-US" sz="2000" b="1" dirty="0"/>
              <a:t>Debentures</a:t>
            </a:r>
            <a:r>
              <a:rPr lang="en-US" sz="2000" dirty="0"/>
              <a:t> - debenture holders lend the company money which will need to be repaid over a long period of time Used to finance long term expansion.</a:t>
            </a:r>
            <a:br>
              <a:rPr lang="en-US" sz="2000" dirty="0"/>
            </a:br>
            <a:r>
              <a:rPr lang="en-US" sz="2000" dirty="0"/>
              <a:t>Advantages:</a:t>
            </a:r>
            <a:br>
              <a:rPr lang="en-US" sz="2000" dirty="0"/>
            </a:br>
            <a:r>
              <a:rPr lang="en-US" sz="2000" dirty="0"/>
              <a:t>- Very long term. Up to 25 years</a:t>
            </a:r>
            <a:br>
              <a:rPr lang="en-US" sz="2000" dirty="0"/>
            </a:br>
            <a:r>
              <a:rPr lang="en-US" sz="2000" dirty="0"/>
              <a:t>Disadvantages</a:t>
            </a:r>
            <a:br>
              <a:rPr lang="en-US" sz="2000" dirty="0"/>
            </a:br>
            <a:r>
              <a:rPr lang="en-US" sz="2000" dirty="0"/>
              <a:t>- Interest must be paid</a:t>
            </a:r>
            <a:br>
              <a:rPr lang="en-US" sz="2000" dirty="0"/>
            </a:b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3607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341</Words>
  <Application>Microsoft Office PowerPoint</Application>
  <PresentationFormat>Widescreen</PresentationFormat>
  <Paragraphs>111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ismail - [2010]</cp:lastModifiedBy>
  <cp:revision>41</cp:revision>
  <cp:lastPrinted>2019-11-25T15:36:40Z</cp:lastPrinted>
  <dcterms:created xsi:type="dcterms:W3CDTF">2019-11-25T13:18:30Z</dcterms:created>
  <dcterms:modified xsi:type="dcterms:W3CDTF">2019-11-25T15:54:24Z</dcterms:modified>
</cp:coreProperties>
</file>