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332" r:id="rId3"/>
    <p:sldId id="394" r:id="rId4"/>
    <p:sldId id="350" r:id="rId5"/>
    <p:sldId id="258" r:id="rId6"/>
    <p:sldId id="351" r:id="rId7"/>
    <p:sldId id="389" r:id="rId8"/>
    <p:sldId id="333" r:id="rId9"/>
    <p:sldId id="390" r:id="rId10"/>
    <p:sldId id="259" r:id="rId11"/>
    <p:sldId id="391" r:id="rId12"/>
    <p:sldId id="334" r:id="rId13"/>
    <p:sldId id="260" r:id="rId14"/>
    <p:sldId id="261" r:id="rId15"/>
    <p:sldId id="392" r:id="rId16"/>
    <p:sldId id="338" r:id="rId17"/>
    <p:sldId id="349" r:id="rId18"/>
    <p:sldId id="347" r:id="rId19"/>
    <p:sldId id="393" r:id="rId20"/>
    <p:sldId id="387" r:id="rId21"/>
    <p:sldId id="335" r:id="rId22"/>
    <p:sldId id="357" r:id="rId23"/>
    <p:sldId id="348" r:id="rId24"/>
    <p:sldId id="262" r:id="rId25"/>
    <p:sldId id="358" r:id="rId26"/>
    <p:sldId id="388" r:id="rId27"/>
    <p:sldId id="263" r:id="rId28"/>
    <p:sldId id="264" r:id="rId29"/>
    <p:sldId id="359" r:id="rId30"/>
    <p:sldId id="265" r:id="rId31"/>
    <p:sldId id="266" r:id="rId32"/>
    <p:sldId id="360" r:id="rId33"/>
    <p:sldId id="267" r:id="rId34"/>
    <p:sldId id="270" r:id="rId35"/>
    <p:sldId id="269" r:id="rId36"/>
    <p:sldId id="271" r:id="rId37"/>
    <p:sldId id="361" r:id="rId38"/>
    <p:sldId id="272" r:id="rId39"/>
    <p:sldId id="362" r:id="rId40"/>
    <p:sldId id="273" r:id="rId41"/>
    <p:sldId id="276" r:id="rId42"/>
    <p:sldId id="363" r:id="rId43"/>
    <p:sldId id="277" r:id="rId44"/>
    <p:sldId id="278" r:id="rId45"/>
    <p:sldId id="279" r:id="rId46"/>
    <p:sldId id="280" r:id="rId47"/>
    <p:sldId id="364" r:id="rId48"/>
    <p:sldId id="356" r:id="rId49"/>
    <p:sldId id="281" r:id="rId50"/>
    <p:sldId id="365" r:id="rId51"/>
    <p:sldId id="282" r:id="rId52"/>
    <p:sldId id="366" r:id="rId53"/>
    <p:sldId id="283" r:id="rId54"/>
    <p:sldId id="284" r:id="rId55"/>
    <p:sldId id="367" r:id="rId56"/>
    <p:sldId id="285" r:id="rId57"/>
    <p:sldId id="368" r:id="rId58"/>
    <p:sldId id="286" r:id="rId59"/>
    <p:sldId id="369" r:id="rId60"/>
    <p:sldId id="288" r:id="rId61"/>
    <p:sldId id="370" r:id="rId62"/>
    <p:sldId id="289" r:id="rId63"/>
    <p:sldId id="290" r:id="rId64"/>
    <p:sldId id="291" r:id="rId65"/>
    <p:sldId id="371" r:id="rId66"/>
    <p:sldId id="292" r:id="rId67"/>
    <p:sldId id="372" r:id="rId68"/>
    <p:sldId id="293" r:id="rId69"/>
    <p:sldId id="373" r:id="rId70"/>
    <p:sldId id="294" r:id="rId71"/>
    <p:sldId id="383" r:id="rId72"/>
    <p:sldId id="295" r:id="rId73"/>
    <p:sldId id="354" r:id="rId74"/>
    <p:sldId id="296" r:id="rId75"/>
    <p:sldId id="297" r:id="rId76"/>
    <p:sldId id="298" r:id="rId77"/>
    <p:sldId id="299" r:id="rId78"/>
    <p:sldId id="374" r:id="rId79"/>
    <p:sldId id="300" r:id="rId80"/>
    <p:sldId id="375" r:id="rId81"/>
    <p:sldId id="301" r:id="rId82"/>
    <p:sldId id="376" r:id="rId83"/>
    <p:sldId id="302" r:id="rId84"/>
    <p:sldId id="303" r:id="rId85"/>
    <p:sldId id="304" r:id="rId86"/>
    <p:sldId id="377" r:id="rId87"/>
    <p:sldId id="305" r:id="rId88"/>
    <p:sldId id="306" r:id="rId89"/>
    <p:sldId id="307" r:id="rId90"/>
    <p:sldId id="310" r:id="rId91"/>
    <p:sldId id="311" r:id="rId92"/>
    <p:sldId id="378" r:id="rId93"/>
    <p:sldId id="313" r:id="rId94"/>
    <p:sldId id="312" r:id="rId95"/>
    <p:sldId id="314" r:id="rId96"/>
    <p:sldId id="315" r:id="rId97"/>
    <p:sldId id="316" r:id="rId98"/>
    <p:sldId id="380" r:id="rId99"/>
    <p:sldId id="317" r:id="rId100"/>
    <p:sldId id="318" r:id="rId101"/>
    <p:sldId id="319" r:id="rId102"/>
    <p:sldId id="320" r:id="rId103"/>
    <p:sldId id="321" r:id="rId104"/>
    <p:sldId id="322" r:id="rId105"/>
    <p:sldId id="323" r:id="rId106"/>
    <p:sldId id="324" r:id="rId107"/>
    <p:sldId id="325" r:id="rId108"/>
    <p:sldId id="381" r:id="rId109"/>
    <p:sldId id="326" r:id="rId110"/>
    <p:sldId id="327" r:id="rId111"/>
    <p:sldId id="328" r:id="rId112"/>
    <p:sldId id="329" r:id="rId113"/>
    <p:sldId id="382" r:id="rId114"/>
    <p:sldId id="330" r:id="rId115"/>
    <p:sldId id="353"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9780F-979A-4A4A-B0B8-FF5032FF4B1E}" type="datetimeFigureOut">
              <a:rPr lang="en-US" smtClean="0"/>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2DA0-A280-409D-9A11-941AE1994A90}" type="slidenum">
              <a:rPr lang="en-US" smtClean="0"/>
              <a:t>‹#›</a:t>
            </a:fld>
            <a:endParaRPr lang="en-US"/>
          </a:p>
        </p:txBody>
      </p:sp>
    </p:spTree>
    <p:extLst>
      <p:ext uri="{BB962C8B-B14F-4D97-AF65-F5344CB8AC3E}">
        <p14:creationId xmlns:p14="http://schemas.microsoft.com/office/powerpoint/2010/main" val="123852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B2DA0-A280-409D-9A11-941AE1994A90}" type="slidenum">
              <a:rPr lang="en-US" smtClean="0"/>
              <a:t>3</a:t>
            </a:fld>
            <a:endParaRPr lang="en-US"/>
          </a:p>
        </p:txBody>
      </p:sp>
    </p:spTree>
    <p:extLst>
      <p:ext uri="{BB962C8B-B14F-4D97-AF65-F5344CB8AC3E}">
        <p14:creationId xmlns:p14="http://schemas.microsoft.com/office/powerpoint/2010/main" val="352620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B2DA0-A280-409D-9A11-941AE1994A90}" type="slidenum">
              <a:rPr lang="en-US" smtClean="0"/>
              <a:t>12</a:t>
            </a:fld>
            <a:endParaRPr lang="en-US"/>
          </a:p>
        </p:txBody>
      </p:sp>
    </p:spTree>
    <p:extLst>
      <p:ext uri="{BB962C8B-B14F-4D97-AF65-F5344CB8AC3E}">
        <p14:creationId xmlns:p14="http://schemas.microsoft.com/office/powerpoint/2010/main" val="100913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63D95-815D-4979-A017-3D4DF31C2886}"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1982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85AB-81F3-456A-8C28-A0A2A51BC801}"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84940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5DC4-3B14-41E3-AC04-BCCB836ABDFA}"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84296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16F9B-AA20-4DA7-8F40-4F0FEE79B781}"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35400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558B-A9AB-49DD-AD3E-268B4E133925}" type="datetime1">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887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E26BC-3004-479C-8CE3-42CD6D9137C1}" type="datetime1">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5457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2A902E-0BD1-4275-97A4-D2649A8E8AF4}" type="datetime1">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19881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505CB-9048-4503-8DCE-B338F050F62C}" type="datetime1">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26262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F50DD-2510-4138-B81B-B393D990D0AF}" type="datetime1">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757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4F48-5DE8-4771-81B7-5BB51B8C4047}" type="datetime1">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9169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4AF88-F564-4C77-95A0-9E588C96DD46}" type="datetime1">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47872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990EE-87A1-4201-83DC-5968F23AA67E}" type="datetime1">
              <a:rPr lang="en-US" smtClean="0"/>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61CFD-E588-4721-A869-476C19DB5156}" type="slidenum">
              <a:rPr lang="en-US" smtClean="0"/>
              <a:t>‹#›</a:t>
            </a:fld>
            <a:endParaRPr lang="en-US"/>
          </a:p>
        </p:txBody>
      </p:sp>
    </p:spTree>
    <p:extLst>
      <p:ext uri="{BB962C8B-B14F-4D97-AF65-F5344CB8AC3E}">
        <p14:creationId xmlns:p14="http://schemas.microsoft.com/office/powerpoint/2010/main" val="281732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emf"/></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emf"/></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emf"/></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emf"/></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emf"/></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a:bodyPr>
          <a:lstStyle/>
          <a:p>
            <a:r>
              <a:rPr lang="en-US" altLang="en-US" b="1" dirty="0" smtClean="0">
                <a:latin typeface="Arial" panose="020B0604020202020204" pitchFamily="34" charset="0"/>
                <a:cs typeface="Arial" panose="020B0604020202020204" pitchFamily="34" charset="0"/>
              </a:rPr>
              <a:t>Radiographic Positioning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219200"/>
            <a:ext cx="7589293" cy="4623470"/>
          </a:xfrm>
        </p:spPr>
        <p:txBody>
          <a:bodyPr>
            <a:normAutofit/>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smtClean="0">
                <a:solidFill>
                  <a:schemeClr val="tx1">
                    <a:lumMod val="85000"/>
                    <a:lumOff val="15000"/>
                  </a:schemeClr>
                </a:solidFill>
                <a:latin typeface="Arial" panose="020B0604020202020204" pitchFamily="34" charset="0"/>
                <a:cs typeface="Arial" panose="020B0604020202020204" pitchFamily="34" charset="0"/>
              </a:rPr>
              <a:t>MeRT2122</a:t>
            </a:r>
          </a:p>
          <a:p>
            <a:r>
              <a:rPr lang="en-GB" b="1" dirty="0" smtClean="0">
                <a:solidFill>
                  <a:schemeClr val="tx1">
                    <a:lumMod val="85000"/>
                    <a:lumOff val="15000"/>
                  </a:schemeClr>
                </a:solidFill>
                <a:latin typeface="Arial" panose="020B0604020202020204" pitchFamily="34" charset="0"/>
                <a:cs typeface="Arial" panose="020B0604020202020204" pitchFamily="34" charset="0"/>
              </a:rPr>
              <a:t>(10 ECTS)</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r>
              <a:rPr lang="en-US" dirty="0" smtClean="0">
                <a:solidFill>
                  <a:schemeClr val="tx1">
                    <a:lumMod val="85000"/>
                    <a:lumOff val="15000"/>
                  </a:schemeClr>
                </a:solidFill>
                <a:latin typeface="Arial" panose="020B0604020202020204" pitchFamily="34" charset="0"/>
                <a:cs typeface="Arial" panose="020B0604020202020204" pitchFamily="34" charset="0"/>
              </a:rPr>
              <a:t>Hailegebriel Shiferaw (MRT, PH, MSc)</a:t>
            </a:r>
          </a:p>
          <a:p>
            <a:r>
              <a:rPr lang="en-US" dirty="0" smtClean="0">
                <a:solidFill>
                  <a:schemeClr val="tx1">
                    <a:lumMod val="85000"/>
                    <a:lumOff val="15000"/>
                  </a:schemeClr>
                </a:solidFill>
                <a:latin typeface="Arial" panose="020B0604020202020204" pitchFamily="34" charset="0"/>
                <a:cs typeface="Arial" panose="020B0604020202020204" pitchFamily="34" charset="0"/>
              </a:rPr>
              <a:t>Department of Medical Radiology </a:t>
            </a:r>
            <a:r>
              <a:rPr lang="en-US" dirty="0">
                <a:solidFill>
                  <a:schemeClr val="tx1">
                    <a:lumMod val="85000"/>
                    <a:lumOff val="15000"/>
                  </a:schemeClr>
                </a:solidFill>
                <a:latin typeface="Arial" panose="020B0604020202020204" pitchFamily="34" charset="0"/>
                <a:cs typeface="Arial" panose="020B0604020202020204" pitchFamily="34" charset="0"/>
              </a:rPr>
              <a:t>T</a:t>
            </a:r>
            <a:r>
              <a:rPr lang="en-US" dirty="0" smtClean="0">
                <a:solidFill>
                  <a:schemeClr val="tx1">
                    <a:lumMod val="85000"/>
                    <a:lumOff val="15000"/>
                  </a:schemeClr>
                </a:solidFill>
                <a:latin typeface="Arial" panose="020B0604020202020204" pitchFamily="34" charset="0"/>
                <a:cs typeface="Arial" panose="020B0604020202020204" pitchFamily="34" charset="0"/>
              </a:rPr>
              <a:t>echnology</a:t>
            </a:r>
          </a:p>
          <a:p>
            <a:r>
              <a:rPr lang="en-US" dirty="0" smtClean="0">
                <a:solidFill>
                  <a:schemeClr val="tx1">
                    <a:lumMod val="85000"/>
                    <a:lumOff val="15000"/>
                  </a:schemeClr>
                </a:solidFill>
                <a:latin typeface="Arial" panose="020B0604020202020204" pitchFamily="34" charset="0"/>
                <a:cs typeface="Arial" panose="020B0604020202020204" pitchFamily="34" charset="0"/>
              </a:rPr>
              <a:t>Hawassa University </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Tree>
    <p:extLst>
      <p:ext uri="{BB962C8B-B14F-4D97-AF65-F5344CB8AC3E}">
        <p14:creationId xmlns:p14="http://schemas.microsoft.com/office/powerpoint/2010/main" val="288041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altLang="en-US" sz="3600" b="1" dirty="0" smtClean="0">
                <a:latin typeface="Arial" panose="020B0604020202020204" pitchFamily="34" charset="0"/>
                <a:cs typeface="Arial" panose="020B0604020202020204" pitchFamily="34" charset="0"/>
              </a:rPr>
              <a:t>Curvature of the vertebral column</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838201"/>
            <a:ext cx="8046493" cy="5461670"/>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solidFill>
                <a:latin typeface="Arial" panose="020B0604020202020204" pitchFamily="34" charset="0"/>
                <a:cs typeface="Arial" panose="020B0604020202020204" pitchFamily="34" charset="0"/>
              </a:rPr>
              <a:t>The spine is not a straight, inflexible column of bone.</a:t>
            </a:r>
          </a:p>
          <a:p>
            <a:pPr marL="457200" indent="-457200" algn="l">
              <a:buBlip>
                <a:blip r:embed="rId2"/>
              </a:buBlip>
            </a:pP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solidFill>
                <a:latin typeface="Arial" panose="020B0604020202020204" pitchFamily="34" charset="0"/>
                <a:cs typeface="Arial" panose="020B0604020202020204" pitchFamily="34" charset="0"/>
              </a:rPr>
              <a:t>The </a:t>
            </a:r>
            <a:r>
              <a:rPr lang="fr-BE" altLang="en-US" dirty="0" err="1">
                <a:solidFill>
                  <a:schemeClr val="tx1"/>
                </a:solidFill>
                <a:latin typeface="Arial" panose="020B0604020202020204" pitchFamily="34" charset="0"/>
                <a:cs typeface="Arial" panose="020B0604020202020204" pitchFamily="34" charset="0"/>
              </a:rPr>
              <a:t>majority</a:t>
            </a:r>
            <a:r>
              <a:rPr lang="fr-BE" altLang="en-US" dirty="0">
                <a:solidFill>
                  <a:schemeClr val="tx1"/>
                </a:solidFill>
                <a:latin typeface="Arial" panose="020B0604020202020204" pitchFamily="34" charset="0"/>
                <a:cs typeface="Arial" panose="020B0604020202020204" pitchFamily="34" charset="0"/>
              </a:rPr>
              <a:t> of the vertebral column is </a:t>
            </a:r>
            <a:r>
              <a:rPr lang="fr-BE" altLang="en-US" dirty="0" err="1" smtClean="0">
                <a:solidFill>
                  <a:schemeClr val="tx1"/>
                </a:solidFill>
                <a:latin typeface="Arial" panose="020B0604020202020204" pitchFamily="34" charset="0"/>
                <a:cs typeface="Arial" panose="020B0604020202020204" pitchFamily="34" charset="0"/>
              </a:rPr>
              <a:t>curved</a:t>
            </a:r>
            <a:r>
              <a:rPr lang="fr-BE" altLang="en-US" dirty="0">
                <a:solidFill>
                  <a:schemeClr val="tx1"/>
                </a:solidFill>
                <a:latin typeface="Arial" panose="020B0604020202020204" pitchFamily="34" charset="0"/>
                <a:cs typeface="Arial" panose="020B0604020202020204" pitchFamily="34" charset="0"/>
              </a:rPr>
              <a:t> </a:t>
            </a:r>
            <a:r>
              <a:rPr lang="fr-BE" altLang="en-US" dirty="0" smtClean="0">
                <a:solidFill>
                  <a:schemeClr val="tx1"/>
                </a:solidFill>
                <a:latin typeface="Arial" panose="020B0604020202020204" pitchFamily="34" charset="0"/>
                <a:cs typeface="Arial" panose="020B0604020202020204" pitchFamily="34" charset="0"/>
              </a:rPr>
              <a:t>at </a:t>
            </a:r>
            <a:r>
              <a:rPr lang="fr-BE" altLang="en-US" dirty="0" err="1">
                <a:solidFill>
                  <a:schemeClr val="tx1"/>
                </a:solidFill>
                <a:latin typeface="Arial" panose="020B0604020202020204" pitchFamily="34" charset="0"/>
                <a:cs typeface="Arial" panose="020B0604020202020204" pitchFamily="34" charset="0"/>
              </a:rPr>
              <a:t>birth</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with</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its</a:t>
            </a:r>
            <a:r>
              <a:rPr lang="fr-BE" altLang="en-US" dirty="0">
                <a:solidFill>
                  <a:schemeClr val="tx1"/>
                </a:solidFill>
                <a:latin typeface="Arial" panose="020B0604020202020204" pitchFamily="34" charset="0"/>
                <a:cs typeface="Arial" panose="020B0604020202020204" pitchFamily="34" charset="0"/>
              </a:rPr>
              <a:t> concavity facing </a:t>
            </a:r>
            <a:r>
              <a:rPr lang="fr-BE" altLang="en-US" dirty="0" err="1" smtClean="0">
                <a:solidFill>
                  <a:schemeClr val="tx1"/>
                </a:solidFill>
                <a:latin typeface="Arial" panose="020B0604020202020204" pitchFamily="34" charset="0"/>
                <a:cs typeface="Arial" panose="020B0604020202020204" pitchFamily="34" charset="0"/>
              </a:rPr>
              <a:t>forward</a:t>
            </a:r>
            <a:r>
              <a:rPr lang="fr-BE" altLang="en-US" dirty="0" smtClean="0">
                <a:solidFill>
                  <a:schemeClr val="tx1"/>
                </a:solidFill>
                <a:latin typeface="Arial" panose="020B0604020202020204" pitchFamily="34" charset="0"/>
                <a:cs typeface="Arial" panose="020B0604020202020204" pitchFamily="34" charset="0"/>
              </a:rPr>
              <a:t>.</a:t>
            </a:r>
          </a:p>
          <a:p>
            <a:pPr marL="457200" indent="-457200" algn="l">
              <a:buBlip>
                <a:blip r:embed="rId2"/>
              </a:buBlip>
            </a:pP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err="1" smtClean="0">
                <a:solidFill>
                  <a:schemeClr val="tx1"/>
                </a:solidFill>
                <a:latin typeface="Arial" panose="020B0604020202020204" pitchFamily="34" charset="0"/>
                <a:cs typeface="Arial" panose="020B0604020202020204" pitchFamily="34" charset="0"/>
              </a:rPr>
              <a:t>Additional</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curvature</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occurs</a:t>
            </a:r>
            <a:r>
              <a:rPr lang="fr-BE" altLang="en-US" dirty="0">
                <a:solidFill>
                  <a:schemeClr val="tx1"/>
                </a:solidFill>
                <a:latin typeface="Arial" panose="020B0604020202020204" pitchFamily="34" charset="0"/>
                <a:cs typeface="Arial" panose="020B0604020202020204" pitchFamily="34" charset="0"/>
              </a:rPr>
              <a:t> as the </a:t>
            </a:r>
            <a:r>
              <a:rPr lang="fr-BE" altLang="en-US" dirty="0" err="1">
                <a:solidFill>
                  <a:schemeClr val="tx1"/>
                </a:solidFill>
                <a:latin typeface="Arial" panose="020B0604020202020204" pitchFamily="34" charset="0"/>
                <a:cs typeface="Arial" panose="020B0604020202020204" pitchFamily="34" charset="0"/>
              </a:rPr>
              <a:t>child</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starts</a:t>
            </a:r>
            <a:r>
              <a:rPr lang="fr-BE" altLang="en-US" dirty="0">
                <a:solidFill>
                  <a:schemeClr val="tx1"/>
                </a:solidFill>
                <a:latin typeface="Arial" panose="020B0604020202020204" pitchFamily="34" charset="0"/>
                <a:cs typeface="Arial" panose="020B0604020202020204" pitchFamily="34" charset="0"/>
              </a:rPr>
              <a:t> to lift </a:t>
            </a:r>
            <a:r>
              <a:rPr lang="fr-BE" altLang="en-US" dirty="0" err="1">
                <a:solidFill>
                  <a:schemeClr val="tx1"/>
                </a:solidFill>
                <a:latin typeface="Arial" panose="020B0604020202020204" pitchFamily="34" charset="0"/>
                <a:cs typeface="Arial" panose="020B0604020202020204" pitchFamily="34" charset="0"/>
              </a:rPr>
              <a:t>his</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head</a:t>
            </a:r>
            <a:r>
              <a:rPr lang="fr-BE" altLang="en-US" dirty="0">
                <a:solidFill>
                  <a:schemeClr val="tx1"/>
                </a:solidFill>
                <a:latin typeface="Arial" panose="020B0604020202020204" pitchFamily="34" charset="0"/>
                <a:cs typeface="Arial" panose="020B0604020202020204" pitchFamily="34" charset="0"/>
              </a:rPr>
              <a:t> and </a:t>
            </a:r>
            <a:r>
              <a:rPr lang="fr-BE" altLang="en-US" dirty="0" err="1">
                <a:solidFill>
                  <a:schemeClr val="tx1"/>
                </a:solidFill>
                <a:latin typeface="Arial" panose="020B0604020202020204" pitchFamily="34" charset="0"/>
                <a:cs typeface="Arial" panose="020B0604020202020204" pitchFamily="34" charset="0"/>
              </a:rPr>
              <a:t>begins</a:t>
            </a:r>
            <a:r>
              <a:rPr lang="fr-BE" altLang="en-US" dirty="0">
                <a:solidFill>
                  <a:schemeClr val="tx1"/>
                </a:solidFill>
                <a:latin typeface="Arial" panose="020B0604020202020204" pitchFamily="34" charset="0"/>
                <a:cs typeface="Arial" panose="020B0604020202020204" pitchFamily="34" charset="0"/>
              </a:rPr>
              <a:t> to </a:t>
            </a:r>
            <a:r>
              <a:rPr lang="fr-BE" altLang="en-US" dirty="0" err="1" smtClean="0">
                <a:solidFill>
                  <a:schemeClr val="tx1"/>
                </a:solidFill>
                <a:latin typeface="Arial" panose="020B0604020202020204" pitchFamily="34" charset="0"/>
                <a:cs typeface="Arial" panose="020B0604020202020204" pitchFamily="34" charset="0"/>
              </a:rPr>
              <a:t>walk</a:t>
            </a:r>
            <a:r>
              <a:rPr lang="fr-BE" altLang="en-US" dirty="0" smtClean="0">
                <a:solidFill>
                  <a:schemeClr val="tx1"/>
                </a:solidFill>
                <a:latin typeface="Arial" panose="020B0604020202020204" pitchFamily="34" charset="0"/>
                <a:cs typeface="Arial" panose="020B0604020202020204" pitchFamily="34" charset="0"/>
              </a:rPr>
              <a:t>.</a:t>
            </a:r>
          </a:p>
          <a:p>
            <a:pPr marL="457200" indent="-457200" algn="l">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a:t>
            </a:fld>
            <a:endParaRPr lang="en-US"/>
          </a:p>
        </p:txBody>
      </p:sp>
    </p:spTree>
    <p:extLst>
      <p:ext uri="{BB962C8B-B14F-4D97-AF65-F5344CB8AC3E}">
        <p14:creationId xmlns:p14="http://schemas.microsoft.com/office/powerpoint/2010/main" val="19133684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Sacrum</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1"/>
            <a:ext cx="8390233" cy="5537870"/>
          </a:xfrm>
        </p:spPr>
        <p:txBody>
          <a:bodyPr>
            <a:normAutofit fontScale="70000" lnSpcReduction="20000"/>
          </a:bodyPr>
          <a:lstStyle/>
          <a:p>
            <a:pPr algn="l"/>
            <a:r>
              <a:rPr lang="en-GB" b="1" dirty="0" smtClean="0">
                <a:solidFill>
                  <a:schemeClr val="tx1"/>
                </a:solidFill>
                <a:latin typeface="Arial" panose="020B0604020202020204" pitchFamily="34" charset="0"/>
                <a:cs typeface="Arial" panose="020B0604020202020204" pitchFamily="34" charset="0"/>
              </a:rPr>
              <a:t>Anteroposterior (AP)</a:t>
            </a: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Clinical indications</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of the sacrum, including fracture.</a:t>
            </a:r>
            <a:endParaRPr lang="en-GB" b="1" dirty="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Technical Consideration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24x30cm </a:t>
            </a:r>
            <a:r>
              <a:rPr lang="en-GB" dirty="0" smtClean="0">
                <a:solidFill>
                  <a:schemeClr val="tx1"/>
                </a:solidFill>
                <a:latin typeface="Arial" panose="020B0604020202020204" pitchFamily="34" charset="0"/>
                <a:cs typeface="Arial" panose="020B0604020202020204" pitchFamily="34" charset="0"/>
              </a:rPr>
              <a:t>Lengthwise.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65-75 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area of </a:t>
            </a:r>
            <a:r>
              <a:rPr lang="en-GB" dirty="0" smtClean="0">
                <a:solidFill>
                  <a:schemeClr val="tx1"/>
                </a:solidFill>
                <a:latin typeface="Arial" panose="020B0604020202020204" pitchFamily="34" charset="0"/>
                <a:cs typeface="Arial" panose="020B0604020202020204" pitchFamily="34" charset="0"/>
              </a:rPr>
              <a:t>interest</a:t>
            </a:r>
          </a:p>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 </a:t>
            </a:r>
            <a:r>
              <a:rPr lang="en-GB" dirty="0">
                <a:solidFill>
                  <a:schemeClr val="tx1"/>
                </a:solidFill>
                <a:latin typeface="Arial" panose="020B0604020202020204" pitchFamily="34" charset="0"/>
                <a:cs typeface="Arial" panose="020B0604020202020204" pitchFamily="34" charset="0"/>
              </a:rPr>
              <a:t>shield should be used on male </a:t>
            </a:r>
            <a:r>
              <a:rPr lang="en-GB" dirty="0" smtClean="0">
                <a:solidFill>
                  <a:schemeClr val="tx1"/>
                </a:solidFill>
                <a:latin typeface="Arial" panose="020B0604020202020204" pitchFamily="34" charset="0"/>
                <a:cs typeface="Arial" panose="020B0604020202020204" pitchFamily="34" charset="0"/>
              </a:rPr>
              <a:t>patient</a:t>
            </a:r>
          </a:p>
          <a:p>
            <a:pPr algn="l"/>
            <a:r>
              <a:rPr lang="en-GB" b="1" dirty="0" smtClean="0">
                <a:solidFill>
                  <a:schemeClr val="tx1"/>
                </a:solidFill>
                <a:latin typeface="Arial" panose="020B0604020202020204" pitchFamily="34" charset="0"/>
                <a:cs typeface="Arial" panose="020B0604020202020204" pitchFamily="34" charset="0"/>
              </a:rPr>
              <a:t>Preparation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patient should take cleansing enema to avoid fecal material and empty the bladder prior to radiographic examination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100</a:t>
            </a:fld>
            <a:endParaRPr lang="en-US"/>
          </a:p>
        </p:txBody>
      </p:sp>
    </p:spTree>
    <p:extLst>
      <p:ext uri="{BB962C8B-B14F-4D97-AF65-F5344CB8AC3E}">
        <p14:creationId xmlns:p14="http://schemas.microsoft.com/office/powerpoint/2010/main" val="16065497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Sacrum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77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Patient Position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supine position on the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patient’s hands comfortably on the upper chest or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15</a:t>
            </a:r>
            <a:r>
              <a:rPr lang="en-GB" baseline="30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cephalad to a point 2in superior to the </a:t>
            </a:r>
            <a:r>
              <a:rPr lang="en-GB" dirty="0" err="1">
                <a:solidFill>
                  <a:schemeClr val="tx1"/>
                </a:solidFill>
                <a:latin typeface="Arial" panose="020B0604020202020204" pitchFamily="34" charset="0"/>
                <a:cs typeface="Arial" panose="020B0604020202020204" pitchFamily="34" charset="0"/>
              </a:rPr>
              <a:t>syphysis</a:t>
            </a: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pubis.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ray. </a:t>
            </a: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101</a:t>
            </a:fld>
            <a:endParaRPr lang="en-US"/>
          </a:p>
        </p:txBody>
      </p:sp>
    </p:spTree>
    <p:extLst>
      <p:ext uri="{BB962C8B-B14F-4D97-AF65-F5344CB8AC3E}">
        <p14:creationId xmlns:p14="http://schemas.microsoft.com/office/powerpoint/2010/main" val="39510864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Sacrum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20000"/>
          </a:bodyPr>
          <a:lstStyle/>
          <a:p>
            <a:pPr algn="l"/>
            <a:r>
              <a:rPr lang="en-GB" altLang="en-US" b="1" dirty="0" smtClean="0">
                <a:solidFill>
                  <a:schemeClr val="tx1"/>
                </a:solidFill>
                <a:latin typeface="Arial" panose="020B0604020202020204" pitchFamily="34" charset="0"/>
                <a:cs typeface="Arial" panose="020B0604020202020204" pitchFamily="34" charset="0"/>
              </a:rPr>
              <a:t>Breathing Instruction</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Instruct </a:t>
            </a:r>
            <a:r>
              <a:rPr lang="en-GB" altLang="en-US" dirty="0">
                <a:solidFill>
                  <a:schemeClr val="tx1"/>
                </a:solidFill>
                <a:latin typeface="Arial" panose="020B0604020202020204" pitchFamily="34" charset="0"/>
                <a:cs typeface="Arial" panose="020B0604020202020204" pitchFamily="34" charset="0"/>
              </a:rPr>
              <a:t>the patient to take a breath in, blow it out, and hold it out during the </a:t>
            </a:r>
            <a:r>
              <a:rPr lang="en-GB" altLang="en-US" dirty="0" smtClean="0">
                <a:solidFill>
                  <a:schemeClr val="tx1"/>
                </a:solidFill>
                <a:latin typeface="Arial" panose="020B0604020202020204" pitchFamily="34" charset="0"/>
                <a:cs typeface="Arial" panose="020B0604020202020204" pitchFamily="34" charset="0"/>
              </a:rPr>
              <a:t>exposure.</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Image Evaluation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L5-S1 intervertebral disc space  and superior rami of the pubic bone should be included.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Bony trabeculae </a:t>
            </a:r>
            <a:r>
              <a:rPr lang="en-GB" altLang="en-US" dirty="0">
                <a:solidFill>
                  <a:schemeClr val="tx1"/>
                </a:solidFill>
                <a:latin typeface="Arial" panose="020B0604020202020204" pitchFamily="34" charset="0"/>
                <a:cs typeface="Arial" panose="020B0604020202020204" pitchFamily="34" charset="0"/>
              </a:rPr>
              <a:t>should be seen within the </a:t>
            </a:r>
            <a:r>
              <a:rPr lang="en-GB" altLang="en-US" dirty="0" smtClean="0">
                <a:solidFill>
                  <a:schemeClr val="tx1"/>
                </a:solidFill>
                <a:latin typeface="Arial" panose="020B0604020202020204" pitchFamily="34" charset="0"/>
                <a:cs typeface="Arial" panose="020B0604020202020204" pitchFamily="34" charset="0"/>
              </a:rPr>
              <a:t>sacrum.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sacrum should be demonstrated in the middle of the film.</a:t>
            </a: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102</a:t>
            </a:fld>
            <a:endParaRPr lang="en-US"/>
          </a:p>
        </p:txBody>
      </p:sp>
    </p:spTree>
    <p:extLst>
      <p:ext uri="{BB962C8B-B14F-4D97-AF65-F5344CB8AC3E}">
        <p14:creationId xmlns:p14="http://schemas.microsoft.com/office/powerpoint/2010/main" val="11421988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AP Sacrum </a:t>
            </a:r>
            <a:r>
              <a:rPr lang="en-US" altLang="en-US" sz="4000" b="1" dirty="0" smtClean="0">
                <a:latin typeface="Arial" panose="020B0604020202020204" pitchFamily="34" charset="0"/>
                <a:cs typeface="Arial" panose="020B0604020202020204" pitchFamily="34" charset="0"/>
              </a:rPr>
              <a:t>(axial)</a:t>
            </a: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103</a:t>
            </a:fld>
            <a:endParaRPr lang="en-US"/>
          </a:p>
        </p:txBody>
      </p:sp>
      <p:pic>
        <p:nvPicPr>
          <p:cNvPr id="10" name="Picture 3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53767" y="2215593"/>
            <a:ext cx="3818233" cy="3210153"/>
          </a:xfrm>
        </p:spPr>
      </p:pic>
      <p:pic>
        <p:nvPicPr>
          <p:cNvPr id="11"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222875" y="1928813"/>
            <a:ext cx="3194050" cy="3567112"/>
          </a:xfrm>
        </p:spPr>
      </p:pic>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00200"/>
            <a:ext cx="4572000" cy="435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313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Sacrum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838200"/>
            <a:ext cx="8198893" cy="5536817"/>
          </a:xfrm>
        </p:spPr>
        <p:txBody>
          <a:bodyPr>
            <a:normAutofit fontScale="70000" lnSpcReduction="20000"/>
          </a:bodyPr>
          <a:lstStyle/>
          <a:p>
            <a:pPr algn="l"/>
            <a:r>
              <a:rPr lang="en-GB" b="1" dirty="0" smtClean="0">
                <a:solidFill>
                  <a:schemeClr val="tx1"/>
                </a:solidFill>
                <a:latin typeface="Arial" panose="020B0604020202020204" pitchFamily="34" charset="0"/>
                <a:cs typeface="Arial" panose="020B0604020202020204" pitchFamily="34" charset="0"/>
              </a:rPr>
              <a:t>Lateral Sacrum</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Technical consideration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24x30cm </a:t>
            </a:r>
            <a:r>
              <a:rPr lang="en-GB" dirty="0" smtClean="0">
                <a:solidFill>
                  <a:schemeClr val="tx1"/>
                </a:solidFill>
                <a:latin typeface="Arial" panose="020B0604020202020204" pitchFamily="34" charset="0"/>
                <a:cs typeface="Arial" panose="020B0604020202020204" pitchFamily="34" charset="0"/>
              </a:rPr>
              <a:t>lengthwise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70-85 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area of </a:t>
            </a:r>
            <a:r>
              <a:rPr lang="en-GB" dirty="0" smtClean="0">
                <a:solidFill>
                  <a:schemeClr val="tx1"/>
                </a:solidFill>
                <a:latin typeface="Arial" panose="020B0604020202020204" pitchFamily="34" charset="0"/>
                <a:cs typeface="Arial" panose="020B0604020202020204" pitchFamily="34" charset="0"/>
              </a:rPr>
              <a:t>interest</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 </a:t>
            </a:r>
            <a:r>
              <a:rPr lang="en-GB" dirty="0">
                <a:solidFill>
                  <a:schemeClr val="tx1"/>
                </a:solidFill>
                <a:latin typeface="Arial" panose="020B0604020202020204" pitchFamily="34" charset="0"/>
                <a:cs typeface="Arial" panose="020B0604020202020204" pitchFamily="34" charset="0"/>
              </a:rPr>
              <a:t>shield should be </a:t>
            </a:r>
            <a:r>
              <a:rPr lang="en-GB" dirty="0" smtClean="0">
                <a:solidFill>
                  <a:schemeClr val="tx1"/>
                </a:solidFill>
                <a:latin typeface="Arial" panose="020B0604020202020204" pitchFamily="34" charset="0"/>
                <a:cs typeface="Arial" panose="020B0604020202020204" pitchFamily="34" charset="0"/>
              </a:rPr>
              <a:t>used</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left lateral position on the radiographic table, the patient may flex the knee and hips for comfort.</a:t>
            </a: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104</a:t>
            </a:fld>
            <a:endParaRPr lang="en-US"/>
          </a:p>
        </p:txBody>
      </p:sp>
    </p:spTree>
    <p:extLst>
      <p:ext uri="{BB962C8B-B14F-4D97-AF65-F5344CB8AC3E}">
        <p14:creationId xmlns:p14="http://schemas.microsoft.com/office/powerpoint/2010/main" val="7018503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Sacral</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105</a:t>
            </a:fld>
            <a:endParaRPr lang="en-U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6830" y="1981200"/>
            <a:ext cx="4447325" cy="2897187"/>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506512" y="1642835"/>
            <a:ext cx="3493546" cy="4310517"/>
          </a:xfrm>
          <a:prstGeom prst="rect">
            <a:avLst/>
          </a:prstGeom>
        </p:spPr>
      </p:pic>
    </p:spTree>
    <p:extLst>
      <p:ext uri="{BB962C8B-B14F-4D97-AF65-F5344CB8AC3E}">
        <p14:creationId xmlns:p14="http://schemas.microsoft.com/office/powerpoint/2010/main" val="33291253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Coccyx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976439"/>
            <a:ext cx="8153400" cy="5323432"/>
          </a:xfrm>
        </p:spPr>
        <p:txBody>
          <a:bodyPr>
            <a:normAutofit fontScale="70000" lnSpcReduction="20000"/>
          </a:bodyPr>
          <a:lstStyle/>
          <a:p>
            <a:pPr algn="l"/>
            <a:r>
              <a:rPr lang="en-GB" b="1" dirty="0" smtClean="0">
                <a:solidFill>
                  <a:schemeClr val="tx1"/>
                </a:solidFill>
                <a:latin typeface="Arial" panose="020B0604020202020204" pitchFamily="34" charset="0"/>
                <a:cs typeface="Arial" panose="020B0604020202020204" pitchFamily="34" charset="0"/>
              </a:rPr>
              <a:t>Anteroposterior (AP)</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Clinical indications</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of the coccyx </a:t>
            </a:r>
            <a:r>
              <a:rPr lang="en-US" dirty="0" smtClean="0">
                <a:solidFill>
                  <a:schemeClr val="tx1"/>
                </a:solidFill>
                <a:latin typeface="Arial" panose="020B0604020202020204" pitchFamily="34" charset="0"/>
                <a:cs typeface="Arial" panose="020B0604020202020204" pitchFamily="34" charset="0"/>
              </a:rPr>
              <a:t>including fracture</a:t>
            </a: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Technical Consideration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24x30cm </a:t>
            </a:r>
            <a:r>
              <a:rPr lang="en-GB" dirty="0" smtClean="0">
                <a:solidFill>
                  <a:schemeClr val="tx1"/>
                </a:solidFill>
                <a:latin typeface="Arial" panose="020B0604020202020204" pitchFamily="34" charset="0"/>
                <a:cs typeface="Arial" panose="020B0604020202020204" pitchFamily="34" charset="0"/>
              </a:rPr>
              <a:t>Lengthwise.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65-75 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area of </a:t>
            </a:r>
            <a:r>
              <a:rPr lang="en-GB" dirty="0" smtClean="0">
                <a:solidFill>
                  <a:schemeClr val="tx1"/>
                </a:solidFill>
                <a:latin typeface="Arial" panose="020B0604020202020204" pitchFamily="34" charset="0"/>
                <a:cs typeface="Arial" panose="020B0604020202020204" pitchFamily="34" charset="0"/>
              </a:rPr>
              <a:t>interest</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 </a:t>
            </a:r>
            <a:r>
              <a:rPr lang="en-GB" dirty="0">
                <a:solidFill>
                  <a:schemeClr val="tx1"/>
                </a:solidFill>
                <a:latin typeface="Arial" panose="020B0604020202020204" pitchFamily="34" charset="0"/>
                <a:cs typeface="Arial" panose="020B0604020202020204" pitchFamily="34" charset="0"/>
              </a:rPr>
              <a:t>shield should be used on male </a:t>
            </a:r>
            <a:r>
              <a:rPr lang="en-GB" dirty="0" smtClean="0">
                <a:solidFill>
                  <a:schemeClr val="tx1"/>
                </a:solidFill>
                <a:latin typeface="Arial" panose="020B0604020202020204" pitchFamily="34" charset="0"/>
                <a:cs typeface="Arial" panose="020B0604020202020204" pitchFamily="34" charset="0"/>
              </a:rPr>
              <a:t>patient</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106</a:t>
            </a:fld>
            <a:endParaRPr lang="en-US"/>
          </a:p>
        </p:txBody>
      </p:sp>
    </p:spTree>
    <p:extLst>
      <p:ext uri="{BB962C8B-B14F-4D97-AF65-F5344CB8AC3E}">
        <p14:creationId xmlns:p14="http://schemas.microsoft.com/office/powerpoint/2010/main" val="12500138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Coccyx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77500" lnSpcReduction="20000"/>
          </a:bodyPr>
          <a:lstStyle/>
          <a:p>
            <a:pPr algn="l"/>
            <a:r>
              <a:rPr lang="en-GB" b="1" dirty="0">
                <a:solidFill>
                  <a:schemeClr val="tx1"/>
                </a:solidFill>
                <a:latin typeface="Arial" panose="020B0604020202020204" pitchFamily="34" charset="0"/>
                <a:cs typeface="Arial" panose="020B0604020202020204" pitchFamily="34" charset="0"/>
              </a:rPr>
              <a:t>Preparation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The patient should take cleansing enema to avoid fecal material and empty the bladder prior to radiographic examination</a:t>
            </a:r>
            <a:r>
              <a:rPr lang="en-GB" dirty="0" smtClean="0">
                <a:solidFill>
                  <a:schemeClr val="tx1"/>
                </a:solidFill>
                <a:latin typeface="Arial" panose="020B0604020202020204" pitchFamily="34" charset="0"/>
                <a:cs typeface="Arial" panose="020B0604020202020204" pitchFamily="34" charset="0"/>
              </a:rPr>
              <a:t>.</a:t>
            </a:r>
          </a:p>
          <a:p>
            <a:pPr algn="l"/>
            <a:r>
              <a:rPr lang="en-GB" dirty="0" smtClean="0">
                <a:solidFill>
                  <a:schemeClr val="tx1"/>
                </a:solidFill>
                <a:latin typeface="Arial" panose="020B0604020202020204" pitchFamily="34" charset="0"/>
                <a:cs typeface="Arial" panose="020B0604020202020204" pitchFamily="34" charset="0"/>
              </a:rPr>
              <a:t> </a:t>
            </a:r>
            <a:endParaRPr lang="en-GB" b="1"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Position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supine position on the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patient’s hands comfortably on the upper chest or radiographic </a:t>
            </a:r>
            <a:r>
              <a:rPr lang="en-GB" dirty="0" smtClean="0">
                <a:solidFill>
                  <a:schemeClr val="tx1"/>
                </a:solidFill>
                <a:latin typeface="Arial" panose="020B0604020202020204" pitchFamily="34" charset="0"/>
                <a:cs typeface="Arial" panose="020B0604020202020204" pitchFamily="34" charset="0"/>
              </a:rPr>
              <a:t>table.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107</a:t>
            </a:fld>
            <a:endParaRPr lang="en-US"/>
          </a:p>
        </p:txBody>
      </p:sp>
    </p:spTree>
    <p:extLst>
      <p:ext uri="{BB962C8B-B14F-4D97-AF65-F5344CB8AC3E}">
        <p14:creationId xmlns:p14="http://schemas.microsoft.com/office/powerpoint/2010/main" val="19724024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Coccyx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10000"/>
          </a:bodyPr>
          <a:lstStyle/>
          <a:p>
            <a:pPr algn="l"/>
            <a:r>
              <a:rPr lang="en-GB" b="1" dirty="0" smtClean="0">
                <a:solidFill>
                  <a:schemeClr val="tx1"/>
                </a:solidFill>
                <a:latin typeface="Arial" panose="020B0604020202020204" pitchFamily="34" charset="0"/>
                <a:cs typeface="Arial" panose="020B0604020202020204" pitchFamily="34" charset="0"/>
              </a:rPr>
              <a:t>Patient Position</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the central ray 10</a:t>
            </a:r>
            <a:r>
              <a:rPr lang="en-GB" baseline="30000" dirty="0" smtClean="0">
                <a:solidFill>
                  <a:schemeClr val="tx1"/>
                </a:solidFill>
                <a:latin typeface="Arial" panose="020B0604020202020204" pitchFamily="34" charset="0"/>
                <a:cs typeface="Arial" panose="020B0604020202020204" pitchFamily="34" charset="0"/>
              </a:rPr>
              <a:t>0</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caudad</a:t>
            </a:r>
            <a:r>
              <a:rPr lang="en-GB" dirty="0" smtClean="0">
                <a:solidFill>
                  <a:schemeClr val="tx1"/>
                </a:solidFill>
                <a:latin typeface="Arial" panose="020B0604020202020204" pitchFamily="34" charset="0"/>
                <a:cs typeface="Arial" panose="020B0604020202020204" pitchFamily="34" charset="0"/>
              </a:rPr>
              <a:t> to a point 2in superior to the symphysis pubis.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the cassette to the central ray.</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Breathing Instruction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Instruct the patient to take a breath in, blow it out, and hold it out during the 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108</a:t>
            </a:fld>
            <a:endParaRPr lang="en-US"/>
          </a:p>
        </p:txBody>
      </p:sp>
    </p:spTree>
    <p:extLst>
      <p:ext uri="{BB962C8B-B14F-4D97-AF65-F5344CB8AC3E}">
        <p14:creationId xmlns:p14="http://schemas.microsoft.com/office/powerpoint/2010/main" val="36494757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Coccyx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and distal one third of the sacrum should be </a:t>
            </a:r>
            <a:r>
              <a:rPr lang="en-GB" dirty="0" smtClean="0">
                <a:solidFill>
                  <a:schemeClr val="tx1"/>
                </a:solidFill>
                <a:latin typeface="Arial" panose="020B0604020202020204" pitchFamily="34" charset="0"/>
                <a:cs typeface="Arial" panose="020B0604020202020204" pitchFamily="34" charset="0"/>
              </a:rPr>
              <a:t>included.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should be clearly demonstrated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should be adequately </a:t>
            </a:r>
            <a:r>
              <a:rPr lang="en-GB" dirty="0" smtClean="0">
                <a:solidFill>
                  <a:schemeClr val="tx1"/>
                </a:solidFill>
                <a:latin typeface="Arial" panose="020B0604020202020204" pitchFamily="34" charset="0"/>
                <a:cs typeface="Arial" panose="020B0604020202020204" pitchFamily="34" charset="0"/>
              </a:rPr>
              <a:t>demonstrated.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should be directly above the symphysis pubis.</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109</a:t>
            </a:fld>
            <a:endParaRPr lang="en-US"/>
          </a:p>
        </p:txBody>
      </p:sp>
    </p:spTree>
    <p:extLst>
      <p:ext uri="{BB962C8B-B14F-4D97-AF65-F5344CB8AC3E}">
        <p14:creationId xmlns:p14="http://schemas.microsoft.com/office/powerpoint/2010/main" val="93307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altLang="en-US" sz="3600" b="1" dirty="0" smtClean="0">
                <a:latin typeface="Arial" panose="020B0604020202020204" pitchFamily="34" charset="0"/>
                <a:cs typeface="Arial" panose="020B0604020202020204" pitchFamily="34" charset="0"/>
              </a:rPr>
              <a:t>Curvature of the vertebral column</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838201"/>
            <a:ext cx="8046493" cy="5461670"/>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solidFill>
                <a:latin typeface="Arial" panose="020B0604020202020204" pitchFamily="34" charset="0"/>
                <a:cs typeface="Arial" panose="020B0604020202020204" pitchFamily="34" charset="0"/>
              </a:rPr>
              <a:t>The </a:t>
            </a:r>
            <a:r>
              <a:rPr lang="fr-BE" altLang="en-US" dirty="0" err="1">
                <a:solidFill>
                  <a:schemeClr val="tx1"/>
                </a:solidFill>
                <a:latin typeface="Arial" panose="020B0604020202020204" pitchFamily="34" charset="0"/>
                <a:cs typeface="Arial" panose="020B0604020202020204" pitchFamily="34" charset="0"/>
              </a:rPr>
              <a:t>anterior</a:t>
            </a:r>
            <a:r>
              <a:rPr lang="fr-BE" altLang="en-US" dirty="0">
                <a:solidFill>
                  <a:schemeClr val="tx1"/>
                </a:solidFill>
                <a:latin typeface="Arial" panose="020B0604020202020204" pitchFamily="34" charset="0"/>
                <a:cs typeface="Arial" panose="020B0604020202020204" pitchFamily="34" charset="0"/>
              </a:rPr>
              <a:t> concavity is </a:t>
            </a:r>
            <a:r>
              <a:rPr lang="fr-BE" altLang="en-US" dirty="0" err="1">
                <a:solidFill>
                  <a:schemeClr val="tx1"/>
                </a:solidFill>
                <a:latin typeface="Arial" panose="020B0604020202020204" pitchFamily="34" charset="0"/>
                <a:cs typeface="Arial" panose="020B0604020202020204" pitchFamily="34" charset="0"/>
              </a:rPr>
              <a:t>maintained</a:t>
            </a:r>
            <a:r>
              <a:rPr lang="fr-BE" altLang="en-US" dirty="0">
                <a:solidFill>
                  <a:schemeClr val="tx1"/>
                </a:solidFill>
                <a:latin typeface="Arial" panose="020B0604020202020204" pitchFamily="34" charset="0"/>
                <a:cs typeface="Arial" panose="020B0604020202020204" pitchFamily="34" charset="0"/>
              </a:rPr>
              <a:t> in the </a:t>
            </a:r>
            <a:r>
              <a:rPr lang="fr-BE" altLang="en-US" dirty="0" err="1">
                <a:solidFill>
                  <a:schemeClr val="tx1"/>
                </a:solidFill>
                <a:latin typeface="Arial" panose="020B0604020202020204" pitchFamily="34" charset="0"/>
                <a:cs typeface="Arial" panose="020B0604020202020204" pitchFamily="34" charset="0"/>
              </a:rPr>
              <a:t>thoracic</a:t>
            </a:r>
            <a:r>
              <a:rPr lang="fr-BE" altLang="en-US" dirty="0">
                <a:solidFill>
                  <a:schemeClr val="tx1"/>
                </a:solidFill>
                <a:latin typeface="Arial" panose="020B0604020202020204" pitchFamily="34" charset="0"/>
                <a:cs typeface="Arial" panose="020B0604020202020204" pitchFamily="34" charset="0"/>
              </a:rPr>
              <a:t> and sacro-</a:t>
            </a:r>
            <a:r>
              <a:rPr lang="fr-BE" altLang="en-US" dirty="0" err="1">
                <a:solidFill>
                  <a:schemeClr val="tx1"/>
                </a:solidFill>
                <a:latin typeface="Arial" panose="020B0604020202020204" pitchFamily="34" charset="0"/>
                <a:cs typeface="Arial" panose="020B0604020202020204" pitchFamily="34" charset="0"/>
              </a:rPr>
              <a:t>coccigeal</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regions</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hence</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they</a:t>
            </a:r>
            <a:r>
              <a:rPr lang="fr-BE" altLang="en-US" dirty="0">
                <a:solidFill>
                  <a:schemeClr val="tx1"/>
                </a:solidFill>
                <a:latin typeface="Arial" panose="020B0604020202020204" pitchFamily="34" charset="0"/>
                <a:cs typeface="Arial" panose="020B0604020202020204" pitchFamily="34" charset="0"/>
              </a:rPr>
              <a:t> are </a:t>
            </a:r>
            <a:r>
              <a:rPr lang="fr-BE" altLang="en-US" dirty="0" err="1">
                <a:solidFill>
                  <a:schemeClr val="tx1"/>
                </a:solidFill>
                <a:latin typeface="Arial" panose="020B0604020202020204" pitchFamily="34" charset="0"/>
                <a:cs typeface="Arial" panose="020B0604020202020204" pitchFamily="34" charset="0"/>
              </a:rPr>
              <a:t>given</a:t>
            </a:r>
            <a:r>
              <a:rPr lang="fr-BE" altLang="en-US" dirty="0">
                <a:solidFill>
                  <a:schemeClr val="tx1"/>
                </a:solidFill>
                <a:latin typeface="Arial" panose="020B0604020202020204" pitchFamily="34" charset="0"/>
                <a:cs typeface="Arial" panose="020B0604020202020204" pitchFamily="34" charset="0"/>
              </a:rPr>
              <a:t> the </a:t>
            </a:r>
            <a:r>
              <a:rPr lang="fr-BE" altLang="en-US" dirty="0" err="1">
                <a:solidFill>
                  <a:schemeClr val="tx1"/>
                </a:solidFill>
                <a:latin typeface="Arial" panose="020B0604020202020204" pitchFamily="34" charset="0"/>
                <a:cs typeface="Arial" panose="020B0604020202020204" pitchFamily="34" charset="0"/>
              </a:rPr>
              <a:t>name</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primary</a:t>
            </a:r>
            <a:r>
              <a:rPr lang="fr-BE" altLang="en-US" dirty="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curve</a:t>
            </a:r>
            <a:r>
              <a:rPr lang="fr-BE" altLang="en-US" dirty="0" smtClean="0">
                <a:solidFill>
                  <a:schemeClr val="tx1"/>
                </a:solidFill>
                <a:latin typeface="Arial" panose="020B0604020202020204" pitchFamily="34" charset="0"/>
                <a:cs typeface="Arial" panose="020B0604020202020204" pitchFamily="34" charset="0"/>
              </a:rPr>
              <a:t>.</a:t>
            </a:r>
          </a:p>
          <a:p>
            <a:pPr marL="457200" indent="-457200" algn="l">
              <a:buBlip>
                <a:blip r:embed="rId2"/>
              </a:buBlip>
            </a:pP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solidFill>
                <a:latin typeface="Arial" panose="020B0604020202020204" pitchFamily="34" charset="0"/>
                <a:cs typeface="Arial" panose="020B0604020202020204" pitchFamily="34" charset="0"/>
              </a:rPr>
              <a:t>The </a:t>
            </a:r>
            <a:r>
              <a:rPr lang="fr-BE" altLang="en-US" dirty="0" err="1">
                <a:solidFill>
                  <a:schemeClr val="tx1"/>
                </a:solidFill>
                <a:latin typeface="Arial" panose="020B0604020202020204" pitchFamily="34" charset="0"/>
                <a:cs typeface="Arial" panose="020B0604020202020204" pitchFamily="34" charset="0"/>
              </a:rPr>
              <a:t>secondary</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curves</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develope</a:t>
            </a:r>
            <a:r>
              <a:rPr lang="fr-BE" altLang="en-US" dirty="0">
                <a:solidFill>
                  <a:schemeClr val="tx1"/>
                </a:solidFill>
                <a:latin typeface="Arial" panose="020B0604020202020204" pitchFamily="34" charset="0"/>
                <a:cs typeface="Arial" panose="020B0604020202020204" pitchFamily="34" charset="0"/>
              </a:rPr>
              <a:t> on the </a:t>
            </a:r>
            <a:r>
              <a:rPr lang="fr-BE" altLang="en-US" dirty="0" err="1">
                <a:solidFill>
                  <a:schemeClr val="tx1"/>
                </a:solidFill>
                <a:latin typeface="Arial" panose="020B0604020202020204" pitchFamily="34" charset="0"/>
                <a:cs typeface="Arial" panose="020B0604020202020204" pitchFamily="34" charset="0"/>
              </a:rPr>
              <a:t>lumbar</a:t>
            </a:r>
            <a:r>
              <a:rPr lang="fr-BE" altLang="en-US" dirty="0">
                <a:solidFill>
                  <a:schemeClr val="tx1"/>
                </a:solidFill>
                <a:latin typeface="Arial" panose="020B0604020202020204" pitchFamily="34" charset="0"/>
                <a:cs typeface="Arial" panose="020B0604020202020204" pitchFamily="34" charset="0"/>
              </a:rPr>
              <a:t> and cervical </a:t>
            </a:r>
            <a:r>
              <a:rPr lang="fr-BE" altLang="en-US" dirty="0" err="1">
                <a:solidFill>
                  <a:schemeClr val="tx1"/>
                </a:solidFill>
                <a:latin typeface="Arial" panose="020B0604020202020204" pitchFamily="34" charset="0"/>
                <a:cs typeface="Arial" panose="020B0604020202020204" pitchFamily="34" charset="0"/>
              </a:rPr>
              <a:t>regions</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which</a:t>
            </a:r>
            <a:r>
              <a:rPr lang="fr-BE" altLang="en-US" dirty="0">
                <a:solidFill>
                  <a:schemeClr val="tx1"/>
                </a:solidFill>
                <a:latin typeface="Arial" panose="020B0604020202020204" pitchFamily="34" charset="0"/>
                <a:cs typeface="Arial" panose="020B0604020202020204" pitchFamily="34" charset="0"/>
              </a:rPr>
              <a:t> are </a:t>
            </a:r>
            <a:r>
              <a:rPr lang="fr-BE" altLang="en-US" dirty="0" err="1">
                <a:solidFill>
                  <a:schemeClr val="tx1"/>
                </a:solidFill>
                <a:latin typeface="Arial" panose="020B0604020202020204" pitchFamily="34" charset="0"/>
                <a:cs typeface="Arial" panose="020B0604020202020204" pitchFamily="34" charset="0"/>
              </a:rPr>
              <a:t>convex</a:t>
            </a:r>
            <a:r>
              <a:rPr lang="fr-BE" altLang="en-US" dirty="0">
                <a:solidFill>
                  <a:schemeClr val="tx1"/>
                </a:solidFill>
                <a:latin typeface="Arial" panose="020B0604020202020204" pitchFamily="34" charset="0"/>
                <a:cs typeface="Arial" panose="020B0604020202020204" pitchFamily="34" charset="0"/>
              </a:rPr>
              <a:t> </a:t>
            </a:r>
            <a:r>
              <a:rPr lang="fr-BE" altLang="en-US" dirty="0" err="1">
                <a:solidFill>
                  <a:schemeClr val="tx1"/>
                </a:solidFill>
                <a:latin typeface="Arial" panose="020B0604020202020204" pitchFamily="34" charset="0"/>
                <a:cs typeface="Arial" panose="020B0604020202020204" pitchFamily="34" charset="0"/>
              </a:rPr>
              <a:t>anteriorly</a:t>
            </a:r>
            <a:r>
              <a:rPr lang="fr-BE" altLang="en-US" dirty="0">
                <a:solidFill>
                  <a:schemeClr val="tx1"/>
                </a:solidFill>
                <a:latin typeface="Arial" panose="020B0604020202020204" pitchFamily="34" charset="0"/>
                <a:cs typeface="Arial" panose="020B0604020202020204" pitchFamily="34" charset="0"/>
              </a:rPr>
              <a:t>.   </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a:t>
            </a:fld>
            <a:endParaRPr lang="en-US"/>
          </a:p>
        </p:txBody>
      </p:sp>
    </p:spTree>
    <p:extLst>
      <p:ext uri="{BB962C8B-B14F-4D97-AF65-F5344CB8AC3E}">
        <p14:creationId xmlns:p14="http://schemas.microsoft.com/office/powerpoint/2010/main" val="20599166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AP Coccyx </a:t>
            </a:r>
            <a:r>
              <a:rPr lang="en-US" altLang="en-US" sz="4000" b="1" dirty="0" smtClean="0">
                <a:latin typeface="Arial" panose="020B0604020202020204" pitchFamily="34" charset="0"/>
                <a:cs typeface="Arial" panose="020B0604020202020204" pitchFamily="34" charset="0"/>
              </a:rPr>
              <a:t>(axial)</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110</a:t>
            </a:fld>
            <a:endParaRPr lang="en-U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03288" y="1828800"/>
            <a:ext cx="4354512" cy="363038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22938"/>
            <a:ext cx="3200400" cy="423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5769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Lateral Coccyx</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9"/>
            <a:ext cx="8390233" cy="5323432"/>
          </a:xfrm>
        </p:spPr>
        <p:txBody>
          <a:bodyPr>
            <a:normAutofit fontScale="775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Technical consideration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a:t>
            </a:r>
            <a:r>
              <a:rPr lang="en-GB" dirty="0" smtClean="0">
                <a:solidFill>
                  <a:schemeClr val="tx1">
                    <a:lumMod val="85000"/>
                    <a:lumOff val="15000"/>
                  </a:schemeClr>
                </a:solidFill>
                <a:latin typeface="Arial" panose="020B0604020202020204" pitchFamily="34" charset="0"/>
                <a:cs typeface="Arial" panose="020B0604020202020204" pitchFamily="34" charset="0"/>
              </a:rPr>
              <a:t>18x24cm</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Exposure </a:t>
            </a:r>
            <a:r>
              <a:rPr lang="en-GB" dirty="0">
                <a:solidFill>
                  <a:schemeClr val="tx1">
                    <a:lumMod val="85000"/>
                    <a:lumOff val="15000"/>
                  </a:schemeClr>
                </a:solidFill>
                <a:latin typeface="Arial" panose="020B0604020202020204" pitchFamily="34" charset="0"/>
                <a:cs typeface="Arial" panose="020B0604020202020204" pitchFamily="34" charset="0"/>
              </a:rPr>
              <a:t>factor 75</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smtClean="0">
                <a:solidFill>
                  <a:schemeClr val="tx1">
                    <a:lumMod val="85000"/>
                    <a:lumOff val="15000"/>
                  </a:schemeClr>
                </a:solidFill>
                <a:latin typeface="Arial" panose="020B0604020202020204" pitchFamily="34" charset="0"/>
                <a:cs typeface="Arial" panose="020B0604020202020204" pitchFamily="34" charset="0"/>
              </a:rPr>
              <a:t>85kvp</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Apply </a:t>
            </a:r>
            <a:r>
              <a:rPr lang="en-GB" dirty="0">
                <a:solidFill>
                  <a:schemeClr val="tx1">
                    <a:lumMod val="85000"/>
                    <a:lumOff val="15000"/>
                  </a:schemeClr>
                </a:solidFill>
                <a:latin typeface="Arial" panose="020B0604020202020204" pitchFamily="34" charset="0"/>
                <a:cs typeface="Arial" panose="020B0604020202020204" pitchFamily="34" charset="0"/>
              </a:rPr>
              <a:t>proper </a:t>
            </a:r>
            <a:r>
              <a:rPr lang="en-GB" dirty="0" smtClean="0">
                <a:solidFill>
                  <a:schemeClr val="tx1">
                    <a:lumMod val="85000"/>
                    <a:lumOff val="15000"/>
                  </a:schemeClr>
                </a:solidFill>
                <a:latin typeface="Arial" panose="020B0604020202020204" pitchFamily="34" charset="0"/>
                <a:cs typeface="Arial" panose="020B0604020202020204" pitchFamily="34" charset="0"/>
              </a:rPr>
              <a:t>collimation</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Shielding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Apply </a:t>
            </a:r>
            <a:r>
              <a:rPr lang="en-GB" dirty="0">
                <a:solidFill>
                  <a:schemeClr val="tx1">
                    <a:lumMod val="85000"/>
                    <a:lumOff val="15000"/>
                  </a:schemeClr>
                </a:solidFill>
                <a:latin typeface="Arial" panose="020B0604020202020204" pitchFamily="34" charset="0"/>
                <a:cs typeface="Arial" panose="020B0604020202020204" pitchFamily="34" charset="0"/>
              </a:rPr>
              <a:t>gonad shield for male </a:t>
            </a:r>
            <a:r>
              <a:rPr lang="en-GB" dirty="0" smtClean="0">
                <a:solidFill>
                  <a:schemeClr val="tx1">
                    <a:lumMod val="85000"/>
                    <a:lumOff val="15000"/>
                  </a:schemeClr>
                </a:solidFill>
                <a:latin typeface="Arial" panose="020B0604020202020204" pitchFamily="34" charset="0"/>
                <a:cs typeface="Arial" panose="020B0604020202020204" pitchFamily="34" charset="0"/>
              </a:rPr>
              <a:t>patient</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Assist </a:t>
            </a:r>
            <a:r>
              <a:rPr lang="en-GB" dirty="0">
                <a:solidFill>
                  <a:schemeClr val="tx1">
                    <a:lumMod val="85000"/>
                    <a:lumOff val="15000"/>
                  </a:schemeClr>
                </a:solidFill>
                <a:latin typeface="Arial" panose="020B0604020202020204" pitchFamily="34" charset="0"/>
                <a:cs typeface="Arial" panose="020B0604020202020204" pitchFamily="34" charset="0"/>
              </a:rPr>
              <a:t>the patient to the left lateral position on the radiographic table. The patient may flex knees and hips for comfort and balance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111</a:t>
            </a:fld>
            <a:endParaRPr lang="en-US"/>
          </a:p>
        </p:txBody>
      </p:sp>
    </p:spTree>
    <p:extLst>
      <p:ext uri="{BB962C8B-B14F-4D97-AF65-F5344CB8AC3E}">
        <p14:creationId xmlns:p14="http://schemas.microsoft.com/office/powerpoint/2010/main" val="6648390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Lateral Coccyx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body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long axis of the spine to lie parallel with long axis of the table, the right leg should be directly superimposed over the left </a:t>
            </a:r>
            <a:r>
              <a:rPr lang="en-GB" dirty="0" smtClean="0">
                <a:solidFill>
                  <a:schemeClr val="tx1"/>
                </a:solidFill>
                <a:latin typeface="Arial" panose="020B0604020202020204" pitchFamily="34" charset="0"/>
                <a:cs typeface="Arial" panose="020B0604020202020204" pitchFamily="34" charset="0"/>
              </a:rPr>
              <a:t>leg.</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pillow under the </a:t>
            </a:r>
            <a:r>
              <a:rPr lang="en-GB" dirty="0" smtClean="0">
                <a:solidFill>
                  <a:schemeClr val="tx1"/>
                </a:solidFill>
                <a:latin typeface="Arial" panose="020B0604020202020204" pitchFamily="34" charset="0"/>
                <a:cs typeface="Arial" panose="020B0604020202020204" pitchFamily="34" charset="0"/>
              </a:rPr>
              <a:t>head</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a:t>
            </a:r>
            <a:r>
              <a:rPr lang="en-GB" dirty="0" smtClean="0">
                <a:solidFill>
                  <a:schemeClr val="tx1"/>
                </a:solidFill>
                <a:latin typeface="Arial" panose="020B0604020202020204" pitchFamily="34" charset="0"/>
                <a:cs typeface="Arial" panose="020B0604020202020204" pitchFamily="34" charset="0"/>
              </a:rPr>
              <a:t>coccyx</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112</a:t>
            </a:fld>
            <a:endParaRPr lang="en-US"/>
          </a:p>
        </p:txBody>
      </p:sp>
    </p:spTree>
    <p:extLst>
      <p:ext uri="{BB962C8B-B14F-4D97-AF65-F5344CB8AC3E}">
        <p14:creationId xmlns:p14="http://schemas.microsoft.com/office/powerpoint/2010/main" val="15093604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Lateral Coccyx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9"/>
            <a:ext cx="8390233" cy="5323432"/>
          </a:xfrm>
        </p:spPr>
        <p:txBody>
          <a:bodyPr>
            <a:normAutofit fontScale="92500"/>
          </a:bodyPr>
          <a:lstStyle/>
          <a:p>
            <a:pPr algn="l"/>
            <a:r>
              <a:rPr lang="en-GB" b="1" dirty="0" smtClean="0">
                <a:solidFill>
                  <a:schemeClr val="tx1"/>
                </a:solidFill>
                <a:latin typeface="Arial" panose="020B0604020202020204" pitchFamily="34" charset="0"/>
                <a:cs typeface="Arial" panose="020B0604020202020204" pitchFamily="34" charset="0"/>
              </a:rPr>
              <a:t>Breathing instruction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take a breath in, blow it out, and hold it out during </a:t>
            </a:r>
            <a:r>
              <a:rPr lang="en-GB" dirty="0" smtClean="0">
                <a:solidFill>
                  <a:schemeClr val="tx1"/>
                </a:solidFill>
                <a:latin typeface="Arial" panose="020B0604020202020204" pitchFamily="34" charset="0"/>
                <a:cs typeface="Arial" panose="020B0604020202020204" pitchFamily="34" charset="0"/>
              </a:rPr>
              <a:t>exposure.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and distal end of the sacrum should be well </a:t>
            </a:r>
            <a:r>
              <a:rPr lang="en-GB" dirty="0" smtClean="0">
                <a:solidFill>
                  <a:schemeClr val="tx1"/>
                </a:solidFill>
                <a:latin typeface="Arial" panose="020B0604020202020204" pitchFamily="34" charset="0"/>
                <a:cs typeface="Arial" panose="020B0604020202020204" pitchFamily="34" charset="0"/>
              </a:rPr>
              <a:t>visualized.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should be clearly demonstrated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coccyx should be adequately penetrated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113</a:t>
            </a:fld>
            <a:endParaRPr lang="en-US"/>
          </a:p>
        </p:txBody>
      </p:sp>
    </p:spTree>
    <p:extLst>
      <p:ext uri="{BB962C8B-B14F-4D97-AF65-F5344CB8AC3E}">
        <p14:creationId xmlns:p14="http://schemas.microsoft.com/office/powerpoint/2010/main" val="26818540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Coccyx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114</a:t>
            </a:fld>
            <a:endParaRPr lang="en-U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79016" y="2057400"/>
            <a:ext cx="3745384" cy="3397204"/>
          </a:xfrm>
          <a:prstGeom prst="rect">
            <a:avLst/>
          </a:prstGeom>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588" y="1752601"/>
            <a:ext cx="438258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512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818" y="2514600"/>
            <a:ext cx="8046493" cy="1752600"/>
          </a:xfrm>
        </p:spPr>
        <p:txBody>
          <a:bodyPr>
            <a:normAutofit/>
          </a:bodyPr>
          <a:lstStyle/>
          <a:p>
            <a:r>
              <a:rPr lang="en-US" sz="9600" b="1" dirty="0">
                <a:solidFill>
                  <a:srgbClr val="FC5D04"/>
                </a:solidFill>
                <a:latin typeface="Matura MT Script Capitals" pitchFamily="66" charset="0"/>
                <a:cs typeface="Times New Roman" pitchFamily="18" charset="0"/>
              </a:rPr>
              <a:t>Thank You !</a:t>
            </a:r>
            <a:endParaRPr lang="en-US" sz="15500" b="1" dirty="0">
              <a:solidFill>
                <a:srgbClr val="FC5D04"/>
              </a:solidFill>
              <a:latin typeface="Matura MT Script Capitals" pitchFamily="66" charset="0"/>
              <a:cs typeface="Times New Roman" pitchFamily="18"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115</a:t>
            </a:fld>
            <a:endParaRPr lang="en-US"/>
          </a:p>
        </p:txBody>
      </p:sp>
    </p:spTree>
    <p:extLst>
      <p:ext uri="{BB962C8B-B14F-4D97-AF65-F5344CB8AC3E}">
        <p14:creationId xmlns:p14="http://schemas.microsoft.com/office/powerpoint/2010/main" val="400440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Curvature of the vertebral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p>
        </p:txBody>
      </p:sp>
      <p:sp>
        <p:nvSpPr>
          <p:cNvPr id="3" name="Subtitle 2"/>
          <p:cNvSpPr>
            <a:spLocks noGrp="1"/>
          </p:cNvSpPr>
          <p:nvPr>
            <p:ph type="subTitle" idx="1"/>
          </p:nvPr>
        </p:nvSpPr>
        <p:spPr>
          <a:xfrm>
            <a:off x="749413" y="762000"/>
            <a:ext cx="8390233" cy="5158695"/>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altLang="en-US" dirty="0" smtClean="0">
                <a:solidFill>
                  <a:schemeClr val="tx1"/>
                </a:solidFill>
                <a:latin typeface="Arial" panose="020B0604020202020204" pitchFamily="34" charset="0"/>
                <a:cs typeface="Arial" panose="020B0604020202020204" pitchFamily="34" charset="0"/>
              </a:rPr>
              <a:t>On occasion, the normal </a:t>
            </a:r>
            <a:r>
              <a:rPr lang="fr-BE" altLang="en-US" dirty="0" err="1" smtClean="0">
                <a:solidFill>
                  <a:schemeClr val="tx1"/>
                </a:solidFill>
                <a:latin typeface="Arial" panose="020B0604020202020204" pitchFamily="34" charset="0"/>
                <a:cs typeface="Arial" panose="020B0604020202020204" pitchFamily="34" charset="0"/>
              </a:rPr>
              <a:t>curves</a:t>
            </a:r>
            <a:r>
              <a:rPr lang="fr-BE" altLang="en-US" dirty="0" smtClean="0">
                <a:solidFill>
                  <a:schemeClr val="tx1"/>
                </a:solidFill>
                <a:latin typeface="Arial" panose="020B0604020202020204" pitchFamily="34" charset="0"/>
                <a:cs typeface="Arial" panose="020B0604020202020204" pitchFamily="34" charset="0"/>
              </a:rPr>
              <a:t> of the vertebral column </a:t>
            </a:r>
            <a:r>
              <a:rPr lang="fr-BE" altLang="en-US" dirty="0" err="1" smtClean="0">
                <a:solidFill>
                  <a:schemeClr val="tx1"/>
                </a:solidFill>
                <a:latin typeface="Arial" panose="020B0604020202020204" pitchFamily="34" charset="0"/>
                <a:cs typeface="Arial" panose="020B0604020202020204" pitchFamily="34" charset="0"/>
              </a:rPr>
              <a:t>may</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become</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distorted</a:t>
            </a:r>
            <a:r>
              <a:rPr lang="fr-BE" altLang="en-US" dirty="0" smtClean="0">
                <a:solidFill>
                  <a:schemeClr val="tx1"/>
                </a:solidFill>
                <a:latin typeface="Arial" panose="020B0604020202020204" pitchFamily="34" charset="0"/>
                <a:cs typeface="Arial" panose="020B0604020202020204" pitchFamily="34" charset="0"/>
              </a:rPr>
              <a:t> as the </a:t>
            </a:r>
            <a:r>
              <a:rPr lang="fr-BE" altLang="en-US" dirty="0" err="1" smtClean="0">
                <a:solidFill>
                  <a:schemeClr val="tx1"/>
                </a:solidFill>
                <a:latin typeface="Arial" panose="020B0604020202020204" pitchFamily="34" charset="0"/>
                <a:cs typeface="Arial" panose="020B0604020202020204" pitchFamily="34" charset="0"/>
              </a:rPr>
              <a:t>result</a:t>
            </a:r>
            <a:r>
              <a:rPr lang="fr-BE" altLang="en-US" dirty="0" smtClean="0">
                <a:solidFill>
                  <a:schemeClr val="tx1"/>
                </a:solidFill>
                <a:latin typeface="Arial" panose="020B0604020202020204" pitchFamily="34" charset="0"/>
                <a:cs typeface="Arial" panose="020B0604020202020204" pitchFamily="34" charset="0"/>
              </a:rPr>
              <a:t> of </a:t>
            </a:r>
            <a:r>
              <a:rPr lang="fr-BE" altLang="en-US" dirty="0" err="1" smtClean="0">
                <a:solidFill>
                  <a:schemeClr val="tx1"/>
                </a:solidFill>
                <a:latin typeface="Arial" panose="020B0604020202020204" pitchFamily="34" charset="0"/>
                <a:cs typeface="Arial" panose="020B0604020202020204" pitchFamily="34" charset="0"/>
              </a:rPr>
              <a:t>disease</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traums</a:t>
            </a:r>
            <a:r>
              <a:rPr lang="fr-BE" altLang="en-US" dirty="0" smtClean="0">
                <a:solidFill>
                  <a:schemeClr val="tx1"/>
                </a:solidFill>
                <a:latin typeface="Arial" panose="020B0604020202020204" pitchFamily="34" charset="0"/>
                <a:cs typeface="Arial" panose="020B0604020202020204" pitchFamily="34" charset="0"/>
              </a:rPr>
              <a:t> or </a:t>
            </a:r>
            <a:r>
              <a:rPr lang="fr-BE" altLang="en-US" dirty="0" err="1" smtClean="0">
                <a:solidFill>
                  <a:schemeClr val="tx1"/>
                </a:solidFill>
                <a:latin typeface="Arial" panose="020B0604020202020204" pitchFamily="34" charset="0"/>
                <a:cs typeface="Arial" panose="020B0604020202020204" pitchFamily="34" charset="0"/>
              </a:rPr>
              <a:t>congenital</a:t>
            </a:r>
            <a:r>
              <a:rPr lang="fr-BE" altLang="en-US" dirty="0" smtClean="0">
                <a:solidFill>
                  <a:schemeClr val="tx1"/>
                </a:solidFill>
                <a:latin typeface="Arial" panose="020B0604020202020204" pitchFamily="34" charset="0"/>
                <a:cs typeface="Arial" panose="020B0604020202020204" pitchFamily="34" charset="0"/>
              </a:rPr>
              <a:t>.</a:t>
            </a:r>
          </a:p>
          <a:p>
            <a:pPr marL="457200" indent="-457200" algn="l">
              <a:buBlip>
                <a:blip r:embed="rId3"/>
              </a:buBlip>
            </a:pPr>
            <a:r>
              <a:rPr lang="fr-BE" altLang="en-US" b="1" dirty="0" err="1" smtClean="0">
                <a:solidFill>
                  <a:schemeClr val="tx1"/>
                </a:solidFill>
                <a:latin typeface="Arial" panose="020B0604020202020204" pitchFamily="34" charset="0"/>
                <a:cs typeface="Arial" panose="020B0604020202020204" pitchFamily="34" charset="0"/>
              </a:rPr>
              <a:t>Kyphosis</a:t>
            </a:r>
            <a:r>
              <a:rPr lang="fr-BE" altLang="en-US" b="1" dirty="0" smtClean="0">
                <a:solidFill>
                  <a:schemeClr val="tx1"/>
                </a:solidFill>
                <a:latin typeface="Arial" panose="020B0604020202020204" pitchFamily="34" charset="0"/>
                <a:cs typeface="Arial" panose="020B0604020202020204" pitchFamily="34" charset="0"/>
              </a:rPr>
              <a:t> </a:t>
            </a:r>
            <a:r>
              <a:rPr lang="fr-BE" altLang="en-US" dirty="0" smtClean="0">
                <a:solidFill>
                  <a:schemeClr val="tx1"/>
                </a:solidFill>
                <a:latin typeface="Arial" panose="020B0604020202020204" pitchFamily="34" charset="0"/>
                <a:cs typeface="Arial" panose="020B0604020202020204" pitchFamily="34" charset="0"/>
              </a:rPr>
              <a:t>(an </a:t>
            </a:r>
            <a:r>
              <a:rPr lang="fr-BE" altLang="en-US" dirty="0" err="1" smtClean="0">
                <a:solidFill>
                  <a:schemeClr val="tx1"/>
                </a:solidFill>
                <a:latin typeface="Arial" panose="020B0604020202020204" pitchFamily="34" charset="0"/>
                <a:cs typeface="Arial" panose="020B0604020202020204" pitchFamily="34" charset="0"/>
              </a:rPr>
              <a:t>exaggerated</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thoracic</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curvature</a:t>
            </a:r>
            <a:r>
              <a:rPr lang="fr-BE" altLang="en-US" dirty="0" smtClean="0">
                <a:solidFill>
                  <a:schemeClr val="tx1"/>
                </a:solidFill>
                <a:latin typeface="Arial" panose="020B0604020202020204" pitchFamily="34" charset="0"/>
                <a:cs typeface="Arial" panose="020B0604020202020204" pitchFamily="34" charset="0"/>
              </a:rPr>
              <a:t> and more </a:t>
            </a:r>
            <a:r>
              <a:rPr lang="fr-BE" altLang="en-US" dirty="0" err="1" smtClean="0">
                <a:solidFill>
                  <a:schemeClr val="tx1"/>
                </a:solidFill>
                <a:latin typeface="Arial" panose="020B0604020202020204" pitchFamily="34" charset="0"/>
                <a:cs typeface="Arial" panose="020B0604020202020204" pitchFamily="34" charset="0"/>
              </a:rPr>
              <a:t>convex</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individuals</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suffering</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from</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osteoporosis</a:t>
            </a: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r>
              <a:rPr lang="fr-BE" altLang="en-US" b="1" dirty="0" err="1" smtClean="0">
                <a:solidFill>
                  <a:schemeClr val="tx1"/>
                </a:solidFill>
                <a:latin typeface="Arial" panose="020B0604020202020204" pitchFamily="34" charset="0"/>
                <a:cs typeface="Arial" panose="020B0604020202020204" pitchFamily="34" charset="0"/>
              </a:rPr>
              <a:t>Lordosis</a:t>
            </a:r>
            <a:r>
              <a:rPr lang="fr-BE" altLang="en-US" dirty="0" smtClean="0">
                <a:solidFill>
                  <a:schemeClr val="tx1"/>
                </a:solidFill>
                <a:latin typeface="Arial" panose="020B0604020202020204" pitchFamily="34" charset="0"/>
                <a:cs typeface="Arial" panose="020B0604020202020204" pitchFamily="34" charset="0"/>
              </a:rPr>
              <a:t> (the </a:t>
            </a:r>
            <a:r>
              <a:rPr lang="fr-BE" altLang="en-US" dirty="0" err="1" smtClean="0">
                <a:solidFill>
                  <a:schemeClr val="tx1"/>
                </a:solidFill>
                <a:latin typeface="Arial" panose="020B0604020202020204" pitchFamily="34" charset="0"/>
                <a:cs typeface="Arial" panose="020B0604020202020204" pitchFamily="34" charset="0"/>
              </a:rPr>
              <a:t>lumbar</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curvature</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becomes</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exaggerated</a:t>
            </a:r>
            <a:r>
              <a:rPr lang="fr-BE" altLang="en-US" dirty="0" smtClean="0">
                <a:solidFill>
                  <a:schemeClr val="tx1"/>
                </a:solidFill>
                <a:latin typeface="Arial" panose="020B0604020202020204" pitchFamily="34" charset="0"/>
                <a:cs typeface="Arial" panose="020B0604020202020204" pitchFamily="34" charset="0"/>
              </a:rPr>
              <a:t> and more concave)-</a:t>
            </a:r>
            <a:r>
              <a:rPr lang="fr-BE" altLang="en-US" dirty="0" err="1" smtClean="0">
                <a:solidFill>
                  <a:schemeClr val="tx1"/>
                </a:solidFill>
                <a:latin typeface="Arial" panose="020B0604020202020204" pitchFamily="34" charset="0"/>
                <a:cs typeface="Arial" panose="020B0604020202020204" pitchFamily="34" charset="0"/>
              </a:rPr>
              <a:t>individuals</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who</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carryindg</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excessively</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heavey</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weight</a:t>
            </a:r>
            <a:r>
              <a:rPr lang="fr-BE" altLang="en-US" dirty="0" smtClean="0">
                <a:solidFill>
                  <a:schemeClr val="tx1"/>
                </a:solidFill>
                <a:latin typeface="Arial" panose="020B0604020202020204" pitchFamily="34" charset="0"/>
                <a:cs typeface="Arial" panose="020B0604020202020204" pitchFamily="34" charset="0"/>
              </a:rPr>
              <a:t>   in front of the body, </a:t>
            </a:r>
            <a:r>
              <a:rPr lang="fr-BE" altLang="en-US" dirty="0" err="1" smtClean="0">
                <a:solidFill>
                  <a:schemeClr val="tx1"/>
                </a:solidFill>
                <a:latin typeface="Arial" panose="020B0604020202020204" pitchFamily="34" charset="0"/>
                <a:cs typeface="Arial" panose="020B0604020202020204" pitchFamily="34" charset="0"/>
              </a:rPr>
              <a:t>being</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very</a:t>
            </a:r>
            <a:r>
              <a:rPr lang="fr-BE" altLang="en-US" dirty="0" smtClean="0">
                <a:solidFill>
                  <a:schemeClr val="tx1"/>
                </a:solidFill>
                <a:latin typeface="Arial" panose="020B0604020202020204" pitchFamily="34" charset="0"/>
                <a:cs typeface="Arial" panose="020B0604020202020204" pitchFamily="34" charset="0"/>
              </a:rPr>
              <a:t> obese, </a:t>
            </a:r>
            <a:r>
              <a:rPr lang="fr-BE" altLang="en-US" dirty="0" err="1" smtClean="0">
                <a:solidFill>
                  <a:schemeClr val="tx1"/>
                </a:solidFill>
                <a:latin typeface="Arial" panose="020B0604020202020204" pitchFamily="34" charset="0"/>
                <a:cs typeface="Arial" panose="020B0604020202020204" pitchFamily="34" charset="0"/>
              </a:rPr>
              <a:t>wearing</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shoes</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with</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very</a:t>
            </a:r>
            <a:r>
              <a:rPr lang="fr-BE" altLang="en-US" dirty="0" smtClean="0">
                <a:solidFill>
                  <a:schemeClr val="tx1"/>
                </a:solidFill>
                <a:latin typeface="Arial" panose="020B0604020202020204" pitchFamily="34" charset="0"/>
                <a:cs typeface="Arial" panose="020B0604020202020204" pitchFamily="34" charset="0"/>
              </a:rPr>
              <a:t> high </a:t>
            </a:r>
            <a:r>
              <a:rPr lang="fr-BE" altLang="en-US" dirty="0" err="1" smtClean="0">
                <a:solidFill>
                  <a:schemeClr val="tx1"/>
                </a:solidFill>
                <a:latin typeface="Arial" panose="020B0604020202020204" pitchFamily="34" charset="0"/>
                <a:cs typeface="Arial" panose="020B0604020202020204" pitchFamily="34" charset="0"/>
              </a:rPr>
              <a:t>heels</a:t>
            </a:r>
            <a:r>
              <a:rPr lang="fr-BE" altLang="en-US" dirty="0" smtClean="0">
                <a:solidFill>
                  <a:schemeClr val="tx1"/>
                </a:solidFill>
                <a:latin typeface="Arial" panose="020B0604020202020204" pitchFamily="34" charset="0"/>
                <a:cs typeface="Arial" panose="020B0604020202020204" pitchFamily="34" charset="0"/>
              </a:rPr>
              <a:t>.</a:t>
            </a:r>
          </a:p>
          <a:p>
            <a:pPr marL="457200" indent="-457200" algn="l">
              <a:buBlip>
                <a:blip r:embed="rId3"/>
              </a:buBlip>
            </a:pPr>
            <a:endParaRPr lang="fr-BE"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r>
              <a:rPr lang="fr-BE" altLang="en-US" b="1" dirty="0" err="1" smtClean="0">
                <a:solidFill>
                  <a:schemeClr val="tx1"/>
                </a:solidFill>
                <a:latin typeface="Arial" panose="020B0604020202020204" pitchFamily="34" charset="0"/>
                <a:cs typeface="Arial" panose="020B0604020202020204" pitchFamily="34" charset="0"/>
              </a:rPr>
              <a:t>Scoliosis</a:t>
            </a:r>
            <a:r>
              <a:rPr lang="fr-BE" altLang="en-US" b="1" dirty="0" smtClean="0">
                <a:solidFill>
                  <a:schemeClr val="tx1"/>
                </a:solidFill>
                <a:latin typeface="Arial" panose="020B0604020202020204" pitchFamily="34" charset="0"/>
                <a:cs typeface="Arial" panose="020B0604020202020204" pitchFamily="34" charset="0"/>
              </a:rPr>
              <a:t> </a:t>
            </a:r>
            <a:r>
              <a:rPr lang="fr-BE" altLang="en-US" dirty="0" smtClean="0">
                <a:solidFill>
                  <a:schemeClr val="tx1"/>
                </a:solidFill>
                <a:latin typeface="Arial" panose="020B0604020202020204" pitchFamily="34" charset="0"/>
                <a:cs typeface="Arial" panose="020B0604020202020204" pitchFamily="34" charset="0"/>
              </a:rPr>
              <a:t>(an </a:t>
            </a:r>
            <a:r>
              <a:rPr lang="fr-BE" altLang="en-US" dirty="0" err="1" smtClean="0">
                <a:solidFill>
                  <a:schemeClr val="tx1"/>
                </a:solidFill>
                <a:latin typeface="Arial" panose="020B0604020202020204" pitchFamily="34" charset="0"/>
                <a:cs typeface="Arial" panose="020B0604020202020204" pitchFamily="34" charset="0"/>
              </a:rPr>
              <a:t>abnormal</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lateral</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curvature</a:t>
            </a:r>
            <a:r>
              <a:rPr lang="fr-BE" altLang="en-US" dirty="0" smtClean="0">
                <a:solidFill>
                  <a:schemeClr val="tx1"/>
                </a:solidFill>
                <a:latin typeface="Arial" panose="020B0604020202020204" pitchFamily="34" charset="0"/>
                <a:cs typeface="Arial" panose="020B0604020202020204" pitchFamily="34" charset="0"/>
              </a:rPr>
              <a:t> of the spine)- </a:t>
            </a:r>
            <a:r>
              <a:rPr lang="fr-BE" altLang="en-US" dirty="0" err="1" smtClean="0">
                <a:solidFill>
                  <a:schemeClr val="tx1"/>
                </a:solidFill>
                <a:latin typeface="Arial" panose="020B0604020202020204" pitchFamily="34" charset="0"/>
                <a:cs typeface="Arial" panose="020B0604020202020204" pitchFamily="34" charset="0"/>
              </a:rPr>
              <a:t>scolio-means</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bent</a:t>
            </a:r>
            <a:r>
              <a:rPr lang="fr-BE" altLang="en-US" dirty="0" smtClean="0">
                <a:solidFill>
                  <a:schemeClr val="tx1"/>
                </a:solidFill>
                <a:latin typeface="Arial" panose="020B0604020202020204" pitchFamily="34" charset="0"/>
                <a:cs typeface="Arial" panose="020B0604020202020204" pitchFamily="34" charset="0"/>
              </a:rPr>
              <a:t>, </a:t>
            </a:r>
            <a:r>
              <a:rPr lang="fr-BE" altLang="en-US" dirty="0" err="1" smtClean="0">
                <a:solidFill>
                  <a:schemeClr val="tx1"/>
                </a:solidFill>
                <a:latin typeface="Arial" panose="020B0604020202020204" pitchFamily="34" charset="0"/>
                <a:cs typeface="Arial" panose="020B0604020202020204" pitchFamily="34" charset="0"/>
              </a:rPr>
              <a:t>crooked</a:t>
            </a:r>
            <a:endParaRPr lang="fr-BE" altLang="en-US" dirty="0" smtClean="0">
              <a:solidFill>
                <a:schemeClr val="tx1"/>
              </a:solidFill>
              <a:latin typeface="Arial" panose="020B0604020202020204" pitchFamily="34" charset="0"/>
              <a:cs typeface="Arial" panose="020B0604020202020204" pitchFamily="34" charset="0"/>
            </a:endParaRPr>
          </a:p>
          <a:p>
            <a:pPr algn="l"/>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4"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12</a:t>
            </a:fld>
            <a:endParaRPr lang="en-US"/>
          </a:p>
        </p:txBody>
      </p:sp>
    </p:spTree>
    <p:extLst>
      <p:ext uri="{BB962C8B-B14F-4D97-AF65-F5344CB8AC3E}">
        <p14:creationId xmlns:p14="http://schemas.microsoft.com/office/powerpoint/2010/main" val="299648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altLang="en-US" b="1" dirty="0">
                <a:latin typeface="Arial" panose="020B0604020202020204" pitchFamily="34" charset="0"/>
                <a:cs typeface="Arial" panose="020B0604020202020204" pitchFamily="34" charset="0"/>
              </a:rPr>
              <a:t>Curvature of the Spine</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49020" y="1588147"/>
            <a:ext cx="2425700" cy="4310062"/>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810000" y="1683905"/>
            <a:ext cx="2320653" cy="4269447"/>
          </a:xfrm>
          <a:prstGeom prst="rect">
            <a:avLst/>
          </a:prstGeom>
        </p:spPr>
      </p:pic>
      <p:sp>
        <p:nvSpPr>
          <p:cNvPr id="4" name="Slide Number Placeholder 3"/>
          <p:cNvSpPr>
            <a:spLocks noGrp="1"/>
          </p:cNvSpPr>
          <p:nvPr>
            <p:ph type="sldNum" sz="quarter" idx="12"/>
          </p:nvPr>
        </p:nvSpPr>
        <p:spPr/>
        <p:txBody>
          <a:bodyPr/>
          <a:lstStyle/>
          <a:p>
            <a:fld id="{E9061CFD-E588-4721-A869-476C19DB5156}" type="slidenum">
              <a:rPr lang="en-US" smtClean="0"/>
              <a:t>13</a:t>
            </a:fld>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13442"/>
            <a:ext cx="2133600" cy="42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93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GB" sz="3600" b="1" dirty="0" smtClean="0">
                <a:latin typeface="Arial" panose="020B0604020202020204" pitchFamily="34" charset="0"/>
                <a:cs typeface="Arial" panose="020B0604020202020204" pitchFamily="34" charset="0"/>
              </a:rPr>
              <a:t>Characteristics of typical vertebra</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685799"/>
            <a:ext cx="8046493" cy="5689217"/>
          </a:xfrm>
        </p:spPr>
        <p:txBody>
          <a:bodyPr>
            <a:normAutofit fontScale="92500" lnSpcReduction="10000"/>
          </a:bodyPr>
          <a:lstStyle/>
          <a:p>
            <a:pPr marL="806450">
              <a:buFont typeface="Wingdings" pitchFamily="2" charset="2"/>
              <a:buChar char="§"/>
              <a:defRPr/>
            </a:pPr>
            <a:endParaRPr lang="en-US" sz="1100" dirty="0" smtClean="0">
              <a:solidFill>
                <a:schemeClr val="tx1"/>
              </a:solidFill>
              <a:latin typeface="Arial" panose="020B0604020202020204" pitchFamily="34" charset="0"/>
              <a:cs typeface="Arial" panose="020B0604020202020204" pitchFamily="34" charset="0"/>
            </a:endParaRPr>
          </a:p>
          <a:p>
            <a:pPr marL="806450">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Each vertebra is an irregularly shaped bone composed of two main parts:    </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b="1" dirty="0" smtClean="0">
                <a:solidFill>
                  <a:schemeClr val="tx1"/>
                </a:solidFill>
                <a:latin typeface="Arial" panose="020B0604020202020204" pitchFamily="34" charset="0"/>
                <a:cs typeface="Arial" panose="020B0604020202020204" pitchFamily="34" charset="0"/>
              </a:rPr>
              <a:t>Body </a:t>
            </a:r>
          </a:p>
          <a:p>
            <a:pPr marL="457200" indent="-457200" algn="l">
              <a:buBlip>
                <a:blip r:embed="rId2"/>
              </a:buBlip>
            </a:pPr>
            <a:r>
              <a:rPr lang="en-GB" altLang="en-US" b="1" dirty="0" smtClean="0">
                <a:solidFill>
                  <a:schemeClr val="tx1"/>
                </a:solidFill>
                <a:latin typeface="Arial" panose="020B0604020202020204" pitchFamily="34" charset="0"/>
                <a:cs typeface="Arial" panose="020B0604020202020204" pitchFamily="34" charset="0"/>
              </a:rPr>
              <a:t>Vertebral arch</a:t>
            </a:r>
          </a:p>
          <a:p>
            <a:pPr algn="l"/>
            <a:r>
              <a:rPr lang="en-GB" altLang="en-US" b="1" dirty="0" smtClean="0">
                <a:solidFill>
                  <a:schemeClr val="tx1"/>
                </a:solidFill>
                <a:latin typeface="Arial" panose="020B0604020202020204" pitchFamily="34" charset="0"/>
                <a:cs typeface="Arial" panose="020B0604020202020204" pitchFamily="34" charset="0"/>
              </a:rPr>
              <a:t>Body /centrum/</a:t>
            </a:r>
          </a:p>
          <a:p>
            <a:pPr marL="914400" lvl="1"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i</a:t>
            </a:r>
            <a:r>
              <a:rPr lang="en-GB" altLang="en-US" dirty="0" smtClean="0">
                <a:solidFill>
                  <a:schemeClr val="tx1"/>
                </a:solidFill>
                <a:latin typeface="Arial" panose="020B0604020202020204" pitchFamily="34" charset="0"/>
                <a:cs typeface="Arial" panose="020B0604020202020204" pitchFamily="34" charset="0"/>
              </a:rPr>
              <a:t>s anterior, weight-bearing portion of vertebra</a:t>
            </a:r>
          </a:p>
          <a:p>
            <a:pPr marL="914400" lvl="1" indent="-457200" algn="l">
              <a:buBlip>
                <a:blip r:embed="rId2"/>
              </a:buBlip>
            </a:pPr>
            <a:r>
              <a:rPr lang="en-GB" dirty="0" smtClean="0">
                <a:solidFill>
                  <a:schemeClr val="tx1"/>
                </a:solidFill>
                <a:latin typeface="Arial" panose="020B0604020202020204" pitchFamily="34" charset="0"/>
                <a:cs typeface="Arial" panose="020B0604020202020204" pitchFamily="34" charset="0"/>
              </a:rPr>
              <a:t>Cylindrical in shape with a slightly flattened posterior surface.</a:t>
            </a:r>
          </a:p>
          <a:p>
            <a:pPr marL="914400" lvl="1" indent="-457200" algn="l">
              <a:buBlip>
                <a:blip r:embed="rId2"/>
              </a:buBlip>
            </a:pPr>
            <a:r>
              <a:rPr lang="en-GB" dirty="0" smtClean="0">
                <a:solidFill>
                  <a:schemeClr val="tx1"/>
                </a:solidFill>
                <a:latin typeface="Arial" panose="020B0604020202020204" pitchFamily="34" charset="0"/>
                <a:cs typeface="Arial" panose="020B0604020202020204" pitchFamily="34" charset="0"/>
              </a:rPr>
              <a:t>Superior and inferior surface of the body are flat and rough</a:t>
            </a:r>
          </a:p>
          <a:p>
            <a:pPr algn="l"/>
            <a:r>
              <a:rPr lang="en-GB"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b="1"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14</a:t>
            </a:fld>
            <a:endParaRPr lang="en-US"/>
          </a:p>
        </p:txBody>
      </p:sp>
    </p:spTree>
    <p:extLst>
      <p:ext uri="{BB962C8B-B14F-4D97-AF65-F5344CB8AC3E}">
        <p14:creationId xmlns:p14="http://schemas.microsoft.com/office/powerpoint/2010/main" val="916650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GB" sz="3600" b="1" dirty="0" smtClean="0">
                <a:latin typeface="Arial" panose="020B0604020202020204" pitchFamily="34" charset="0"/>
                <a:cs typeface="Arial" panose="020B0604020202020204" pitchFamily="34" charset="0"/>
              </a:rPr>
              <a:t>Characteristics of typical vertebra</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685799"/>
            <a:ext cx="8046493" cy="5689217"/>
          </a:xfrm>
        </p:spPr>
        <p:txBody>
          <a:bodyPr>
            <a:normAutofit fontScale="92500" lnSpcReduction="10000"/>
          </a:bodyPr>
          <a:lstStyle/>
          <a:p>
            <a:pPr marL="806450">
              <a:buFont typeface="Wingdings" pitchFamily="2" charset="2"/>
              <a:buChar char="§"/>
              <a:defRPr/>
            </a:pPr>
            <a:endParaRPr lang="en-US" sz="1100"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Vertebral </a:t>
            </a:r>
            <a:r>
              <a:rPr lang="en-GB" altLang="en-US" b="1" dirty="0">
                <a:solidFill>
                  <a:schemeClr val="tx1"/>
                </a:solidFill>
                <a:latin typeface="Arial" panose="020B0604020202020204" pitchFamily="34" charset="0"/>
                <a:cs typeface="Arial" panose="020B0604020202020204" pitchFamily="34" charset="0"/>
              </a:rPr>
              <a:t>arch</a:t>
            </a:r>
          </a:p>
          <a:p>
            <a:pPr marL="914400" lvl="1"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is the posterior </a:t>
            </a:r>
            <a:r>
              <a:rPr lang="en-GB" altLang="en-US" dirty="0" smtClean="0">
                <a:solidFill>
                  <a:schemeClr val="tx1"/>
                </a:solidFill>
                <a:latin typeface="Arial" panose="020B0604020202020204" pitchFamily="34" charset="0"/>
                <a:cs typeface="Arial" panose="020B0604020202020204" pitchFamily="34" charset="0"/>
              </a:rPr>
              <a:t>ringlike </a:t>
            </a:r>
            <a:r>
              <a:rPr lang="en-GB" altLang="en-US" dirty="0">
                <a:solidFill>
                  <a:schemeClr val="tx1"/>
                </a:solidFill>
                <a:latin typeface="Arial" panose="020B0604020202020204" pitchFamily="34" charset="0"/>
                <a:cs typeface="Arial" panose="020B0604020202020204" pitchFamily="34" charset="0"/>
              </a:rPr>
              <a:t>portion of the </a:t>
            </a:r>
            <a:r>
              <a:rPr lang="en-GB" altLang="en-US" dirty="0" smtClean="0">
                <a:solidFill>
                  <a:schemeClr val="tx1"/>
                </a:solidFill>
                <a:latin typeface="Arial" panose="020B0604020202020204" pitchFamily="34" charset="0"/>
                <a:cs typeface="Arial" panose="020B0604020202020204" pitchFamily="34" charset="0"/>
              </a:rPr>
              <a:t>vertebra</a:t>
            </a:r>
          </a:p>
          <a:p>
            <a:pPr marL="457200" indent="-457200" algn="l">
              <a:buBlip>
                <a:blip r:embed="rId2"/>
              </a:buBlip>
            </a:pPr>
            <a:endParaRPr lang="en-GB" altLang="en-US"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GB" dirty="0">
                <a:solidFill>
                  <a:schemeClr val="tx1"/>
                </a:solidFill>
                <a:latin typeface="Arial" panose="020B0604020202020204" pitchFamily="34" charset="0"/>
                <a:cs typeface="Arial" panose="020B0604020202020204" pitchFamily="34" charset="0"/>
              </a:rPr>
              <a:t>Attaches to the body to enclose an opening known as vertebral </a:t>
            </a:r>
            <a:r>
              <a:rPr lang="en-GB" dirty="0" smtClean="0">
                <a:solidFill>
                  <a:schemeClr val="tx1"/>
                </a:solidFill>
                <a:latin typeface="Arial" panose="020B0604020202020204" pitchFamily="34" charset="0"/>
                <a:cs typeface="Arial" panose="020B0604020202020204" pitchFamily="34" charset="0"/>
              </a:rPr>
              <a:t>foramen through this channel spinal cord passes.</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Completely surrounds and protects the spinal cord </a:t>
            </a: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is </a:t>
            </a:r>
            <a:r>
              <a:rPr lang="en-GB" altLang="en-US" dirty="0">
                <a:solidFill>
                  <a:schemeClr val="tx1"/>
                </a:solidFill>
                <a:latin typeface="Arial" panose="020B0604020202020204" pitchFamily="34" charset="0"/>
                <a:cs typeface="Arial" panose="020B0604020202020204" pitchFamily="34" charset="0"/>
              </a:rPr>
              <a:t>formed by two pedicles and two laminae</a:t>
            </a:r>
            <a:r>
              <a:rPr lang="en-GB" dirty="0" smtClean="0">
                <a:solidFill>
                  <a:schemeClr val="tx1"/>
                </a:solidFill>
                <a:latin typeface="Arial" panose="020B0604020202020204" pitchFamily="34" charset="0"/>
                <a:cs typeface="Arial" panose="020B0604020202020204" pitchFamily="34" charset="0"/>
              </a:rPr>
              <a:t>.</a:t>
            </a:r>
          </a:p>
          <a:p>
            <a:pPr algn="l"/>
            <a:r>
              <a:rPr lang="en-GB"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b="1"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15</a:t>
            </a:fld>
            <a:endParaRPr lang="en-US"/>
          </a:p>
        </p:txBody>
      </p:sp>
    </p:spTree>
    <p:extLst>
      <p:ext uri="{BB962C8B-B14F-4D97-AF65-F5344CB8AC3E}">
        <p14:creationId xmlns:p14="http://schemas.microsoft.com/office/powerpoint/2010/main" val="3817599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GB" sz="3600" b="1" dirty="0">
                <a:latin typeface="Arial" panose="020B0604020202020204" pitchFamily="34" charset="0"/>
                <a:cs typeface="Arial" panose="020B0604020202020204" pitchFamily="34" charset="0"/>
              </a:rPr>
              <a:t>T</a:t>
            </a:r>
            <a:r>
              <a:rPr lang="en-GB" sz="3600" b="1" dirty="0" smtClean="0">
                <a:latin typeface="Arial" panose="020B0604020202020204" pitchFamily="34" charset="0"/>
                <a:cs typeface="Arial" panose="020B0604020202020204" pitchFamily="34" charset="0"/>
              </a:rPr>
              <a:t>ypical vertebra</a:t>
            </a:r>
            <a:endParaRPr lang="en-US" sz="36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b="1"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16</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667750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15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GB" sz="3600" b="1" dirty="0">
                <a:latin typeface="Arial" panose="020B0604020202020204" pitchFamily="34" charset="0"/>
                <a:cs typeface="Arial" panose="020B0604020202020204" pitchFamily="34" charset="0"/>
              </a:rPr>
              <a:t>T</a:t>
            </a:r>
            <a:r>
              <a:rPr lang="en-GB" sz="3600" b="1" dirty="0" smtClean="0">
                <a:latin typeface="Arial" panose="020B0604020202020204" pitchFamily="34" charset="0"/>
                <a:cs typeface="Arial" panose="020B0604020202020204" pitchFamily="34" charset="0"/>
              </a:rPr>
              <a:t>ypical vertebra</a:t>
            </a:r>
            <a:endParaRPr lang="en-US" sz="36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b="1"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17</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671" y="1295401"/>
            <a:ext cx="7136329"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124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457200"/>
            <a:ext cx="7894093" cy="685800"/>
          </a:xfrm>
        </p:spPr>
        <p:txBody>
          <a:bodyPr>
            <a:normAutofit fontScale="90000"/>
          </a:bodyPr>
          <a:lstStyle/>
          <a:p>
            <a:r>
              <a:rPr lang="en-GB" b="1" dirty="0">
                <a:latin typeface="Arial" panose="020B0604020202020204" pitchFamily="34" charset="0"/>
                <a:cs typeface="Arial" panose="020B0604020202020204" pitchFamily="34" charset="0"/>
              </a:rPr>
              <a:t>Patient </a:t>
            </a:r>
            <a:r>
              <a:rPr lang="en-GB" b="1" dirty="0" smtClean="0">
                <a:latin typeface="Arial" panose="020B0604020202020204" pitchFamily="34" charset="0"/>
                <a:cs typeface="Arial" panose="020B0604020202020204" pitchFamily="34" charset="0"/>
              </a:rPr>
              <a:t>preparation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219199"/>
            <a:ext cx="8390233" cy="5155817"/>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A patient preparing for a radiographic examination of the cervical spine should be instructed to remove:</a:t>
            </a:r>
          </a:p>
          <a:p>
            <a:pPr marL="1371600" lvl="2" indent="-457200" algn="l">
              <a:buBlip>
                <a:blip r:embed="rId3"/>
              </a:buBlip>
            </a:pPr>
            <a:r>
              <a:rPr lang="en-GB" altLang="en-US" dirty="0">
                <a:solidFill>
                  <a:schemeClr val="tx1"/>
                </a:solidFill>
                <a:latin typeface="Arial" panose="020B0604020202020204" pitchFamily="34" charset="0"/>
                <a:cs typeface="Arial" panose="020B0604020202020204" pitchFamily="34" charset="0"/>
              </a:rPr>
              <a:t>Any earrings </a:t>
            </a:r>
          </a:p>
          <a:p>
            <a:pPr marL="1371600" lvl="2" indent="-457200" algn="l">
              <a:buBlip>
                <a:blip r:embed="rId3"/>
              </a:buBlip>
            </a:pPr>
            <a:r>
              <a:rPr lang="en-GB" altLang="en-US" dirty="0">
                <a:solidFill>
                  <a:schemeClr val="tx1"/>
                </a:solidFill>
                <a:latin typeface="Arial" panose="020B0604020202020204" pitchFamily="34" charset="0"/>
                <a:cs typeface="Arial" panose="020B0604020202020204" pitchFamily="34" charset="0"/>
              </a:rPr>
              <a:t>Necklaces </a:t>
            </a:r>
          </a:p>
          <a:p>
            <a:pPr marL="1371600" lvl="2" indent="-457200" algn="l">
              <a:buBlip>
                <a:blip r:embed="rId3"/>
              </a:buBlip>
            </a:pPr>
            <a:r>
              <a:rPr lang="en-GB" altLang="en-US" dirty="0">
                <a:solidFill>
                  <a:schemeClr val="tx1"/>
                </a:solidFill>
                <a:latin typeface="Arial" panose="020B0604020202020204" pitchFamily="34" charset="0"/>
                <a:cs typeface="Arial" panose="020B0604020202020204" pitchFamily="34" charset="0"/>
              </a:rPr>
              <a:t>Eye glasses</a:t>
            </a:r>
          </a:p>
          <a:p>
            <a:pPr marL="1371600" lvl="2" indent="-457200" algn="l">
              <a:buBlip>
                <a:blip r:embed="rId3"/>
              </a:buBlip>
            </a:pPr>
            <a:r>
              <a:rPr lang="en-GB" altLang="en-US" dirty="0">
                <a:solidFill>
                  <a:schemeClr val="tx1"/>
                </a:solidFill>
                <a:latin typeface="Arial" panose="020B0604020202020204" pitchFamily="34" charset="0"/>
                <a:cs typeface="Arial" panose="020B0604020202020204" pitchFamily="34" charset="0"/>
              </a:rPr>
              <a:t>Oral appliances </a:t>
            </a:r>
          </a:p>
          <a:p>
            <a:pPr marL="1371600" lvl="2" indent="-457200" algn="l">
              <a:buBlip>
                <a:blip r:embed="rId3"/>
              </a:buBlip>
            </a:pPr>
            <a:r>
              <a:rPr lang="en-GB" altLang="en-US" dirty="0" err="1">
                <a:solidFill>
                  <a:schemeClr val="tx1"/>
                </a:solidFill>
                <a:latin typeface="Arial" panose="020B0604020202020204" pitchFamily="34" charset="0"/>
                <a:cs typeface="Arial" panose="020B0604020202020204" pitchFamily="34" charset="0"/>
              </a:rPr>
              <a:t>Etc</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It may be necessary for the patient to remove clothing above the waist and wear a patient gown</a:t>
            </a:r>
            <a:r>
              <a:rPr lang="en-GB" dirty="0" smtClean="0">
                <a:solidFill>
                  <a:schemeClr val="tx1"/>
                </a:solidFill>
                <a:latin typeface="Arial" panose="020B0604020202020204" pitchFamily="34" charset="0"/>
                <a:cs typeface="Arial" panose="020B0604020202020204" pitchFamily="34" charset="0"/>
              </a:rPr>
              <a:t>.</a:t>
            </a:r>
            <a:endParaRPr lang="en-GB" altLang="en-US" dirty="0" smtClean="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4"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18</a:t>
            </a:fld>
            <a:endParaRPr lang="en-US"/>
          </a:p>
        </p:txBody>
      </p:sp>
    </p:spTree>
    <p:extLst>
      <p:ext uri="{BB962C8B-B14F-4D97-AF65-F5344CB8AC3E}">
        <p14:creationId xmlns:p14="http://schemas.microsoft.com/office/powerpoint/2010/main" val="546457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457200"/>
            <a:ext cx="7894093" cy="685800"/>
          </a:xfrm>
        </p:spPr>
        <p:txBody>
          <a:bodyPr>
            <a:normAutofit fontScale="90000"/>
          </a:bodyPr>
          <a:lstStyle/>
          <a:p>
            <a:r>
              <a:rPr lang="en-GB" b="1" dirty="0">
                <a:latin typeface="Arial" panose="020B0604020202020204" pitchFamily="34" charset="0"/>
                <a:cs typeface="Arial" panose="020B0604020202020204" pitchFamily="34" charset="0"/>
              </a:rPr>
              <a:t>Patient preparation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219199"/>
            <a:ext cx="8237833" cy="515581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For </a:t>
            </a:r>
            <a:r>
              <a:rPr lang="en-GB" altLang="en-US" dirty="0">
                <a:solidFill>
                  <a:schemeClr val="tx1"/>
                </a:solidFill>
                <a:latin typeface="Arial" panose="020B0604020202020204" pitchFamily="34" charset="0"/>
                <a:cs typeface="Arial" panose="020B0604020202020204" pitchFamily="34" charset="0"/>
              </a:rPr>
              <a:t>radiographic of the Thoracic spine, patients must remove all clothing and jewellery above the waist and dress in a   patients gown that is open in the back.</a:t>
            </a:r>
          </a:p>
          <a:p>
            <a:pPr algn="l"/>
            <a:r>
              <a:rPr lang="en-GB" altLang="en-US" dirty="0" smtClean="0">
                <a:solidFill>
                  <a:schemeClr val="tx1"/>
                </a:solidFill>
                <a:latin typeface="Arial" panose="020B0604020202020204" pitchFamily="34" charset="0"/>
                <a:cs typeface="Arial" panose="020B0604020202020204" pitchFamily="34" charset="0"/>
              </a:rPr>
              <a:t> </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Lumbar </a:t>
            </a:r>
            <a:r>
              <a:rPr lang="en-GB" altLang="en-US" dirty="0">
                <a:solidFill>
                  <a:schemeClr val="tx1"/>
                </a:solidFill>
                <a:latin typeface="Arial" panose="020B0604020202020204" pitchFamily="34" charset="0"/>
                <a:cs typeface="Arial" panose="020B0604020202020204" pitchFamily="34" charset="0"/>
              </a:rPr>
              <a:t>spine radiography requires removal of all clothing above and below waist to eliminate possibility of </a:t>
            </a:r>
            <a:r>
              <a:rPr lang="en-GB" altLang="en-US" dirty="0" smtClean="0">
                <a:solidFill>
                  <a:schemeClr val="tx1"/>
                </a:solidFill>
                <a:latin typeface="Arial" panose="020B0604020202020204" pitchFamily="34" charset="0"/>
                <a:cs typeface="Arial" panose="020B0604020202020204" pitchFamily="34" charset="0"/>
              </a:rPr>
              <a:t>artifacts </a:t>
            </a:r>
            <a:r>
              <a:rPr lang="en-GB" altLang="en-US" dirty="0">
                <a:solidFill>
                  <a:schemeClr val="tx1"/>
                </a:solidFill>
                <a:latin typeface="Arial" panose="020B0604020202020204" pitchFamily="34" charset="0"/>
                <a:cs typeface="Arial" panose="020B0604020202020204" pitchFamily="34" charset="0"/>
              </a:rPr>
              <a:t>on the film.  </a:t>
            </a:r>
          </a:p>
          <a:p>
            <a:pPr algn="l"/>
            <a:endParaRPr lang="en-GB" altLang="en-US" dirty="0" smtClean="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19</a:t>
            </a:fld>
            <a:endParaRPr lang="en-US"/>
          </a:p>
        </p:txBody>
      </p:sp>
    </p:spTree>
    <p:extLst>
      <p:ext uri="{BB962C8B-B14F-4D97-AF65-F5344CB8AC3E}">
        <p14:creationId xmlns:p14="http://schemas.microsoft.com/office/powerpoint/2010/main" val="106770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a:bodyPr>
          <a:lstStyle/>
          <a:p>
            <a:r>
              <a:rPr lang="en-US" altLang="en-US" b="1" dirty="0" smtClean="0">
                <a:latin typeface="Arial" panose="020B0604020202020204" pitchFamily="34" charset="0"/>
                <a:cs typeface="Arial" panose="020B0604020202020204" pitchFamily="34" charset="0"/>
              </a:rPr>
              <a:t>Radiographic Positioning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676400"/>
            <a:ext cx="7589293" cy="4623470"/>
          </a:xfrm>
        </p:spPr>
        <p:txBody>
          <a:bodyPr>
            <a:normAutofit/>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smtClean="0">
                <a:solidFill>
                  <a:schemeClr val="tx1">
                    <a:lumMod val="85000"/>
                    <a:lumOff val="15000"/>
                  </a:schemeClr>
                </a:solidFill>
                <a:latin typeface="Arial" panose="020B0604020202020204" pitchFamily="34" charset="0"/>
                <a:cs typeface="Arial" panose="020B0604020202020204" pitchFamily="34" charset="0"/>
              </a:rPr>
              <a:t>UNIT FOUR</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smtClean="0">
                <a:solidFill>
                  <a:schemeClr val="tx1">
                    <a:lumMod val="85000"/>
                    <a:lumOff val="15000"/>
                  </a:schemeClr>
                </a:solidFill>
                <a:latin typeface="Arial" panose="020B0604020202020204" pitchFamily="34" charset="0"/>
                <a:cs typeface="Arial" panose="020B0604020202020204" pitchFamily="34" charset="0"/>
              </a:rPr>
              <a:t>Vertebral Column</a:t>
            </a:r>
          </a:p>
          <a:p>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Tree>
    <p:extLst>
      <p:ext uri="{BB962C8B-B14F-4D97-AF65-F5344CB8AC3E}">
        <p14:creationId xmlns:p14="http://schemas.microsoft.com/office/powerpoint/2010/main" val="179517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457200"/>
            <a:ext cx="7894093" cy="685800"/>
          </a:xfrm>
        </p:spPr>
        <p:txBody>
          <a:bodyPr>
            <a:normAutofit fontScale="90000"/>
          </a:bodyPr>
          <a:lstStyle/>
          <a:p>
            <a:r>
              <a:rPr lang="en-GB" b="1" dirty="0">
                <a:latin typeface="Arial" panose="020B0604020202020204" pitchFamily="34" charset="0"/>
                <a:cs typeface="Arial" panose="020B0604020202020204" pitchFamily="34" charset="0"/>
              </a:rPr>
              <a:t>Patient </a:t>
            </a:r>
            <a:r>
              <a:rPr lang="en-GB" b="1" dirty="0" smtClean="0">
                <a:latin typeface="Arial" panose="020B0604020202020204" pitchFamily="34" charset="0"/>
                <a:cs typeface="Arial" panose="020B0604020202020204" pitchFamily="34" charset="0"/>
              </a:rPr>
              <a:t>preparation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219199"/>
            <a:ext cx="8390233" cy="5155817"/>
          </a:xfrm>
        </p:spPr>
        <p:txBody>
          <a:bodyPr>
            <a:normAutofit/>
          </a:bodyPr>
          <a:lstStyle/>
          <a:p>
            <a:pPr algn="l"/>
            <a:r>
              <a:rPr lang="en-GB" altLang="en-US" dirty="0" smtClean="0">
                <a:solidFill>
                  <a:schemeClr val="tx1"/>
                </a:solidFill>
                <a:latin typeface="Arial" panose="020B0604020202020204" pitchFamily="34" charset="0"/>
                <a:cs typeface="Arial" panose="020B0604020202020204" pitchFamily="34" charset="0"/>
              </a:rPr>
              <a:t>Traumatic </a:t>
            </a:r>
            <a:r>
              <a:rPr lang="en-GB" altLang="en-US" dirty="0" smtClean="0">
                <a:solidFill>
                  <a:schemeClr val="tx1"/>
                </a:solidFill>
                <a:latin typeface="Arial" panose="020B0604020202020204" pitchFamily="34" charset="0"/>
                <a:cs typeface="Arial" panose="020B0604020202020204" pitchFamily="34" charset="0"/>
              </a:rPr>
              <a:t>care</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If an accident victim arrives in the radiology department on a stretcher, extreme care must be taken.</a:t>
            </a:r>
          </a:p>
          <a:p>
            <a:pPr marL="457200" indent="-457200" algn="l">
              <a:buBlip>
                <a:blip r:embed="rId2"/>
              </a:buBlip>
            </a:pP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Any clothing that interferes with the procedure may have to be carefully removed or cut away.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20</a:t>
            </a:fld>
            <a:endParaRPr lang="en-US"/>
          </a:p>
        </p:txBody>
      </p:sp>
    </p:spTree>
    <p:extLst>
      <p:ext uri="{BB962C8B-B14F-4D97-AF65-F5344CB8AC3E}">
        <p14:creationId xmlns:p14="http://schemas.microsoft.com/office/powerpoint/2010/main" val="260031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0712"/>
            <a:ext cx="7894093" cy="5724753"/>
          </a:xfrm>
        </p:spPr>
        <p:txBody>
          <a:bodyPr>
            <a:normAutofit/>
          </a:bodyPr>
          <a:lstStyle/>
          <a:p>
            <a:r>
              <a:rPr lang="en-GB" b="1" dirty="0" smtClean="0">
                <a:latin typeface="Arial" panose="020B0604020202020204" pitchFamily="34" charset="0"/>
                <a:cs typeface="Arial" panose="020B0604020202020204" pitchFamily="34" charset="0"/>
              </a:rPr>
              <a:t>Radiographic Positioning </a:t>
            </a:r>
            <a:br>
              <a:rPr lang="en-GB" b="1" dirty="0" smtClean="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of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the Vertebral Column </a:t>
            </a:r>
            <a:endParaRPr lang="en-US"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21</a:t>
            </a:fld>
            <a:endParaRPr lang="en-US"/>
          </a:p>
        </p:txBody>
      </p:sp>
    </p:spTree>
    <p:extLst>
      <p:ext uri="{BB962C8B-B14F-4D97-AF65-F5344CB8AC3E}">
        <p14:creationId xmlns:p14="http://schemas.microsoft.com/office/powerpoint/2010/main" val="3141005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457200"/>
            <a:ext cx="7894093" cy="685800"/>
          </a:xfrm>
        </p:spPr>
        <p:txBody>
          <a:bodyPr>
            <a:normAutofit/>
          </a:bodyPr>
          <a:lstStyle/>
          <a:p>
            <a:r>
              <a:rPr lang="en-GB" altLang="en-US" sz="3600" b="1" dirty="0">
                <a:latin typeface="Arial" panose="020B0604020202020204" pitchFamily="34" charset="0"/>
                <a:cs typeface="Arial" panose="020B0604020202020204" pitchFamily="34" charset="0"/>
              </a:rPr>
              <a:t>Cervical </a:t>
            </a:r>
            <a:r>
              <a:rPr lang="en-GB" altLang="en-US" sz="3600" b="1" dirty="0" smtClean="0">
                <a:latin typeface="Arial" panose="020B0604020202020204" pitchFamily="34" charset="0"/>
                <a:cs typeface="Arial" panose="020B0604020202020204" pitchFamily="34" charset="0"/>
              </a:rPr>
              <a:t>spine</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219199"/>
            <a:ext cx="8046493" cy="5155817"/>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a:solidFill>
                  <a:schemeClr val="tx1"/>
                </a:solidFill>
                <a:latin typeface="Arial" panose="020B0604020202020204" pitchFamily="34" charset="0"/>
                <a:cs typeface="Arial" panose="020B0604020202020204" pitchFamily="34" charset="0"/>
              </a:rPr>
              <a:t>Anteroposterior (AP) Cervical </a:t>
            </a:r>
            <a:r>
              <a:rPr lang="en-GB" altLang="en-US" b="1" dirty="0" smtClean="0">
                <a:solidFill>
                  <a:schemeClr val="tx1"/>
                </a:solidFill>
                <a:latin typeface="Arial" panose="020B0604020202020204" pitchFamily="34" charset="0"/>
                <a:cs typeface="Arial" panose="020B0604020202020204" pitchFamily="34" charset="0"/>
              </a:rPr>
              <a:t>spine</a:t>
            </a:r>
          </a:p>
          <a:p>
            <a:pPr algn="l"/>
            <a:r>
              <a:rPr lang="en-GB" altLang="en-US" b="1" dirty="0" smtClean="0">
                <a:solidFill>
                  <a:schemeClr val="tx1"/>
                </a:solidFill>
                <a:latin typeface="Arial" panose="020B0604020202020204" pitchFamily="34" charset="0"/>
                <a:cs typeface="Arial" panose="020B0604020202020204" pitchFamily="34" charset="0"/>
              </a:rPr>
              <a:t> </a:t>
            </a:r>
          </a:p>
          <a:p>
            <a:pPr algn="l"/>
            <a:r>
              <a:rPr lang="en-GB" altLang="en-US" b="1" dirty="0" smtClean="0">
                <a:solidFill>
                  <a:schemeClr val="tx1"/>
                </a:solidFill>
                <a:latin typeface="Arial" panose="020B0604020202020204" pitchFamily="34" charset="0"/>
                <a:cs typeface="Arial" panose="020B0604020202020204" pitchFamily="34" charset="0"/>
              </a:rPr>
              <a:t>Clinical indications </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Pathology involving the mid and lower cervical spine (C3 to C7)</a:t>
            </a: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Demonstrates </a:t>
            </a:r>
            <a:r>
              <a:rPr lang="en-US" dirty="0">
                <a:solidFill>
                  <a:schemeClr val="tx1"/>
                </a:solidFill>
                <a:latin typeface="Arial" panose="020B0604020202020204" pitchFamily="34" charset="0"/>
                <a:cs typeface="Arial" panose="020B0604020202020204" pitchFamily="34" charset="0"/>
              </a:rPr>
              <a:t>clay shoveler’s </a:t>
            </a:r>
            <a:r>
              <a:rPr lang="en-US" dirty="0" smtClean="0">
                <a:solidFill>
                  <a:schemeClr val="tx1"/>
                </a:solidFill>
                <a:latin typeface="Arial" panose="020B0604020202020204" pitchFamily="34" charset="0"/>
                <a:cs typeface="Arial" panose="020B0604020202020204" pitchFamily="34" charset="0"/>
              </a:rPr>
              <a:t>fracture /avulsion </a:t>
            </a:r>
            <a:r>
              <a:rPr lang="en-US" dirty="0">
                <a:solidFill>
                  <a:schemeClr val="tx1"/>
                </a:solidFill>
                <a:latin typeface="Arial" panose="020B0604020202020204" pitchFamily="34" charset="0"/>
                <a:cs typeface="Arial" panose="020B0604020202020204" pitchFamily="34" charset="0"/>
              </a:rPr>
              <a:t>fracture of the spinous process</a:t>
            </a:r>
            <a:r>
              <a:rPr lang="en-US" dirty="0" smtClean="0">
                <a:solidFill>
                  <a:schemeClr val="tx1"/>
                </a:solidFill>
                <a:latin typeface="Arial" panose="020B0604020202020204" pitchFamily="34" charset="0"/>
                <a:cs typeface="Arial" panose="020B0604020202020204" pitchFamily="34" charset="0"/>
              </a:rPr>
              <a:t>/, compression </a:t>
            </a:r>
            <a:r>
              <a:rPr lang="en-US" dirty="0">
                <a:solidFill>
                  <a:schemeClr val="tx1"/>
                </a:solidFill>
                <a:latin typeface="Arial" panose="020B0604020202020204" pitchFamily="34" charset="0"/>
                <a:cs typeface="Arial" panose="020B0604020202020204" pitchFamily="34" charset="0"/>
              </a:rPr>
              <a:t>fractures, and </a:t>
            </a:r>
            <a:r>
              <a:rPr lang="en-US" dirty="0" smtClean="0">
                <a:solidFill>
                  <a:schemeClr val="tx1"/>
                </a:solidFill>
                <a:latin typeface="Arial" panose="020B0604020202020204" pitchFamily="34" charset="0"/>
                <a:cs typeface="Arial" panose="020B0604020202020204" pitchFamily="34" charset="0"/>
              </a:rPr>
              <a:t>herniated nucleus </a:t>
            </a:r>
            <a:r>
              <a:rPr lang="en-US" dirty="0">
                <a:solidFill>
                  <a:schemeClr val="tx1"/>
                </a:solidFill>
                <a:latin typeface="Arial" panose="020B0604020202020204" pitchFamily="34" charset="0"/>
                <a:cs typeface="Arial" panose="020B0604020202020204" pitchFamily="34" charset="0"/>
              </a:rPr>
              <a:t>pulposus (HNP</a:t>
            </a:r>
            <a:r>
              <a:rPr lang="en-US" dirty="0" smtClean="0">
                <a:solidFill>
                  <a:schemeClr val="tx1"/>
                </a:solidFill>
                <a:latin typeface="Arial" panose="020B0604020202020204" pitchFamily="34" charset="0"/>
                <a:cs typeface="Arial" panose="020B0604020202020204" pitchFamily="34" charset="0"/>
              </a:rPr>
              <a:t>) etc.</a:t>
            </a:r>
            <a:endParaRPr lang="en-GB" altLang="en-US" dirty="0" smtClean="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22</a:t>
            </a:fld>
            <a:endParaRPr lang="en-US"/>
          </a:p>
        </p:txBody>
      </p:sp>
    </p:spTree>
    <p:extLst>
      <p:ext uri="{BB962C8B-B14F-4D97-AF65-F5344CB8AC3E}">
        <p14:creationId xmlns:p14="http://schemas.microsoft.com/office/powerpoint/2010/main" val="473118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457200"/>
            <a:ext cx="7894093" cy="685800"/>
          </a:xfrm>
        </p:spPr>
        <p:txBody>
          <a:bodyPr>
            <a:normAutofit/>
          </a:bodyPr>
          <a:lstStyle/>
          <a:p>
            <a:r>
              <a:rPr lang="en-GB" altLang="en-US" sz="3600" b="1" dirty="0">
                <a:latin typeface="Arial" panose="020B0604020202020204" pitchFamily="34" charset="0"/>
                <a:cs typeface="Arial" panose="020B0604020202020204" pitchFamily="34" charset="0"/>
              </a:rPr>
              <a:t>Cervical spine …</a:t>
            </a:r>
            <a:r>
              <a:rPr lang="en-US" sz="3600" b="1" dirty="0">
                <a:latin typeface="Arial" panose="020B0604020202020204" pitchFamily="34" charset="0"/>
                <a:cs typeface="Arial" panose="020B0604020202020204" pitchFamily="34" charset="0"/>
              </a:rPr>
              <a:t>cont’d</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295400"/>
            <a:ext cx="8046493" cy="4675368"/>
          </a:xfrm>
        </p:spPr>
        <p:txBody>
          <a:bodyPr>
            <a:normAutofit/>
          </a:bodyPr>
          <a:lstStyle/>
          <a:p>
            <a:pPr algn="l"/>
            <a:r>
              <a:rPr lang="en-GB" altLang="en-US" b="1" dirty="0" smtClean="0">
                <a:solidFill>
                  <a:schemeClr val="tx1"/>
                </a:solidFill>
                <a:latin typeface="Arial" panose="020B0604020202020204" pitchFamily="34" charset="0"/>
                <a:cs typeface="Arial" panose="020B0604020202020204" pitchFamily="34" charset="0"/>
              </a:rPr>
              <a:t>Technical consideration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Film </a:t>
            </a:r>
            <a:r>
              <a:rPr lang="en-GB" altLang="en-US" dirty="0">
                <a:solidFill>
                  <a:schemeClr val="tx1"/>
                </a:solidFill>
                <a:latin typeface="Arial" panose="020B0604020202020204" pitchFamily="34" charset="0"/>
                <a:cs typeface="Arial" panose="020B0604020202020204" pitchFamily="34" charset="0"/>
              </a:rPr>
              <a:t>size: </a:t>
            </a:r>
            <a:r>
              <a:rPr lang="en-GB" altLang="en-US" dirty="0" smtClean="0">
                <a:solidFill>
                  <a:schemeClr val="tx1"/>
                </a:solidFill>
                <a:latin typeface="Arial" panose="020B0604020202020204" pitchFamily="34" charset="0"/>
                <a:cs typeface="Arial" panose="020B0604020202020204" pitchFamily="34" charset="0"/>
              </a:rPr>
              <a:t>18x24cm/24x30cm lengthwise</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Grid</a:t>
            </a:r>
            <a:r>
              <a:rPr lang="en-GB" altLang="en-US" dirty="0">
                <a:solidFill>
                  <a:schemeClr val="tx1"/>
                </a:solidFill>
                <a:latin typeface="Arial" panose="020B0604020202020204" pitchFamily="34" charset="0"/>
                <a:cs typeface="Arial" panose="020B0604020202020204" pitchFamily="34" charset="0"/>
              </a:rPr>
              <a:t>: </a:t>
            </a:r>
            <a:r>
              <a:rPr lang="en-GB" altLang="en-US" dirty="0" smtClean="0">
                <a:solidFill>
                  <a:schemeClr val="tx1"/>
                </a:solidFill>
                <a:latin typeface="Arial" panose="020B0604020202020204" pitchFamily="34" charset="0"/>
                <a:cs typeface="Arial" panose="020B0604020202020204" pitchFamily="34" charset="0"/>
              </a:rPr>
              <a:t>required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Collimation: </a:t>
            </a:r>
            <a:r>
              <a:rPr lang="en-GB" altLang="en-US" dirty="0">
                <a:solidFill>
                  <a:schemeClr val="tx1"/>
                </a:solidFill>
                <a:latin typeface="Arial" panose="020B0604020202020204" pitchFamily="34" charset="0"/>
                <a:cs typeface="Arial" panose="020B0604020202020204" pitchFamily="34" charset="0"/>
              </a:rPr>
              <a:t>to the soft tissue of neck crosswise and to film </a:t>
            </a:r>
            <a:r>
              <a:rPr lang="en-GB" altLang="en-US" dirty="0" smtClean="0">
                <a:solidFill>
                  <a:schemeClr val="tx1"/>
                </a:solidFill>
                <a:latin typeface="Arial" panose="020B0604020202020204" pitchFamily="34" charset="0"/>
                <a:cs typeface="Arial" panose="020B0604020202020204" pitchFamily="34" charset="0"/>
              </a:rPr>
              <a:t>lengthwise.</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Shielding</a:t>
            </a:r>
            <a:r>
              <a:rPr lang="en-GB" altLang="en-US" dirty="0">
                <a:solidFill>
                  <a:schemeClr val="tx1"/>
                </a:solidFill>
                <a:latin typeface="Arial" panose="020B0604020202020204" pitchFamily="34" charset="0"/>
                <a:cs typeface="Arial" panose="020B0604020202020204" pitchFamily="34" charset="0"/>
              </a:rPr>
              <a:t>: apply gonadal </a:t>
            </a:r>
            <a:r>
              <a:rPr lang="en-GB" altLang="en-US" dirty="0" smtClean="0">
                <a:solidFill>
                  <a:schemeClr val="tx1"/>
                </a:solidFill>
                <a:latin typeface="Arial" panose="020B0604020202020204" pitchFamily="34" charset="0"/>
                <a:cs typeface="Arial" panose="020B0604020202020204" pitchFamily="34" charset="0"/>
              </a:rPr>
              <a:t>shield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Minimum subject image distance 100cm</a:t>
            </a: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23</a:t>
            </a:fld>
            <a:endParaRPr lang="en-US"/>
          </a:p>
        </p:txBody>
      </p:sp>
    </p:spTree>
    <p:extLst>
      <p:ext uri="{BB962C8B-B14F-4D97-AF65-F5344CB8AC3E}">
        <p14:creationId xmlns:p14="http://schemas.microsoft.com/office/powerpoint/2010/main" val="1352220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pPr marL="457200" indent="-457200"/>
            <a:r>
              <a:rPr lang="en-GB" altLang="en-US" b="1" dirty="0">
                <a:latin typeface="Arial" panose="020B0604020202020204" pitchFamily="34" charset="0"/>
                <a:cs typeface="Arial" panose="020B0604020202020204" pitchFamily="34" charset="0"/>
              </a:rPr>
              <a:t>Cervical </a:t>
            </a:r>
            <a:r>
              <a:rPr lang="en-GB" altLang="en-US" b="1" dirty="0" smtClean="0">
                <a:latin typeface="Arial" panose="020B0604020202020204" pitchFamily="34" charset="0"/>
                <a:cs typeface="Arial" panose="020B0604020202020204" pitchFamily="34" charset="0"/>
              </a:rPr>
              <a:t>spine …</a:t>
            </a:r>
            <a:r>
              <a:rPr lang="en-US" b="1" dirty="0" smtClean="0">
                <a:latin typeface="Arial" panose="020B0604020202020204" pitchFamily="34" charset="0"/>
                <a:cs typeface="Arial" panose="020B0604020202020204" pitchFamily="34" charset="0"/>
              </a:rPr>
              <a:t>cont’d</a:t>
            </a:r>
            <a:endParaRPr lang="en-GB" alt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838201"/>
            <a:ext cx="8046493" cy="5901942"/>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Patient </a:t>
            </a:r>
            <a:r>
              <a:rPr lang="en-GB" b="1" dirty="0" smtClean="0">
                <a:solidFill>
                  <a:schemeClr val="tx1"/>
                </a:solidFill>
                <a:latin typeface="Arial" panose="020B0604020202020204" pitchFamily="34" charset="0"/>
                <a:cs typeface="Arial" panose="020B0604020202020204" pitchFamily="34" charset="0"/>
              </a:rPr>
              <a:t>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the patient to the supine position on the radiographic table or standing in front of an upright grid with the posterior aspect of the head and shoulder against the stand Bucky.</a:t>
            </a:r>
          </a:p>
          <a:p>
            <a:pPr algn="l"/>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table.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4928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24</a:t>
            </a:fld>
            <a:endParaRPr lang="en-US"/>
          </a:p>
        </p:txBody>
      </p:sp>
    </p:spTree>
    <p:extLst>
      <p:ext uri="{BB962C8B-B14F-4D97-AF65-F5344CB8AC3E}">
        <p14:creationId xmlns:p14="http://schemas.microsoft.com/office/powerpoint/2010/main" val="673721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pPr marL="457200" indent="-457200"/>
            <a:r>
              <a:rPr lang="en-GB" altLang="en-US" b="1" dirty="0">
                <a:latin typeface="Arial" panose="020B0604020202020204" pitchFamily="34" charset="0"/>
                <a:cs typeface="Arial" panose="020B0604020202020204" pitchFamily="34" charset="0"/>
              </a:rPr>
              <a:t>Cervical </a:t>
            </a:r>
            <a:r>
              <a:rPr lang="en-GB" altLang="en-US" b="1" dirty="0" smtClean="0">
                <a:latin typeface="Arial" panose="020B0604020202020204" pitchFamily="34" charset="0"/>
                <a:cs typeface="Arial" panose="020B0604020202020204" pitchFamily="34" charset="0"/>
              </a:rPr>
              <a:t>spine …</a:t>
            </a:r>
            <a:r>
              <a:rPr lang="en-US" b="1" dirty="0" smtClean="0">
                <a:latin typeface="Arial" panose="020B0604020202020204" pitchFamily="34" charset="0"/>
                <a:cs typeface="Arial" panose="020B0604020202020204" pitchFamily="34" charset="0"/>
              </a:rPr>
              <a:t>cont’d</a:t>
            </a:r>
            <a:endParaRPr lang="en-GB" alt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6799"/>
            <a:ext cx="8198893" cy="5673343"/>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Part </a:t>
            </a:r>
            <a:r>
              <a:rPr lang="en-GB" b="1" dirty="0">
                <a:solidFill>
                  <a:schemeClr val="tx1"/>
                </a:solidFill>
                <a:latin typeface="Arial" panose="020B0604020202020204" pitchFamily="34" charset="0"/>
                <a:cs typeface="Arial" panose="020B0604020202020204" pitchFamily="34" charset="0"/>
              </a:rPr>
              <a:t>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Extend the patient’s head so that a line between the upper occlusal plane and the mastoid tips become perpendicular to the film plane</a:t>
            </a:r>
            <a:r>
              <a:rPr lang="en-GB" dirty="0" smtClean="0">
                <a:solidFill>
                  <a:schemeClr val="tx1"/>
                </a:solidFill>
                <a:latin typeface="Arial" panose="020B0604020202020204" pitchFamily="34" charset="0"/>
                <a:cs typeface="Arial" panose="020B0604020202020204" pitchFamily="34" charset="0"/>
              </a:rPr>
              <a:t>.</a:t>
            </a:r>
          </a:p>
          <a:p>
            <a:pPr algn="l"/>
            <a:r>
              <a:rPr lang="en-GB" b="1" dirty="0" smtClean="0">
                <a:solidFill>
                  <a:schemeClr val="tx1"/>
                </a:solidFill>
                <a:latin typeface="Arial" panose="020B0604020202020204" pitchFamily="34" charset="0"/>
                <a:cs typeface="Arial" panose="020B0604020202020204" pitchFamily="34" charset="0"/>
              </a:rPr>
              <a:t>Central Ray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15 to 20</a:t>
            </a:r>
            <a:r>
              <a:rPr lang="en-GB" baseline="30000" dirty="0">
                <a:solidFill>
                  <a:schemeClr val="tx1"/>
                </a:solidFill>
                <a:latin typeface="Arial" panose="020B0604020202020204" pitchFamily="34" charset="0"/>
                <a:cs typeface="Arial" panose="020B0604020202020204" pitchFamily="34" charset="0"/>
              </a:rPr>
              <a:t>0 </a:t>
            </a:r>
            <a:r>
              <a:rPr lang="en-GB" dirty="0">
                <a:solidFill>
                  <a:schemeClr val="tx1"/>
                </a:solidFill>
                <a:latin typeface="Arial" panose="020B0604020202020204" pitchFamily="34" charset="0"/>
                <a:cs typeface="Arial" panose="020B0604020202020204" pitchFamily="34" charset="0"/>
              </a:rPr>
              <a:t>cephalad to a point slightly inferior to the most prominent point of the thyroid </a:t>
            </a:r>
            <a:r>
              <a:rPr lang="en-GB" dirty="0" smtClean="0">
                <a:solidFill>
                  <a:schemeClr val="tx1"/>
                </a:solidFill>
                <a:latin typeface="Arial" panose="020B0604020202020204" pitchFamily="34" charset="0"/>
                <a:cs typeface="Arial" panose="020B0604020202020204" pitchFamily="34" charset="0"/>
              </a:rPr>
              <a:t>cartilage.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4928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25</a:t>
            </a:fld>
            <a:endParaRPr lang="en-US"/>
          </a:p>
        </p:txBody>
      </p:sp>
    </p:spTree>
    <p:extLst>
      <p:ext uri="{BB962C8B-B14F-4D97-AF65-F5344CB8AC3E}">
        <p14:creationId xmlns:p14="http://schemas.microsoft.com/office/powerpoint/2010/main" val="3054931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GB" altLang="en-US" b="1" dirty="0">
                <a:latin typeface="Arial" panose="020B0604020202020204" pitchFamily="34" charset="0"/>
                <a:cs typeface="Arial" panose="020B0604020202020204" pitchFamily="34" charset="0"/>
              </a:rPr>
              <a:t>Cervical spine …</a:t>
            </a:r>
            <a:r>
              <a:rPr lang="en-US" b="1" dirty="0">
                <a:latin typeface="Arial" panose="020B0604020202020204" pitchFamily="34" charset="0"/>
                <a:cs typeface="Arial" panose="020B0604020202020204" pitchFamily="34" charset="0"/>
              </a:rPr>
              <a:t>cont’d</a:t>
            </a:r>
            <a:endParaRPr lang="en-US" dirty="0"/>
          </a:p>
        </p:txBody>
      </p:sp>
      <p:sp>
        <p:nvSpPr>
          <p:cNvPr id="3" name="Subtitle 2"/>
          <p:cNvSpPr>
            <a:spLocks noGrp="1"/>
          </p:cNvSpPr>
          <p:nvPr>
            <p:ph type="subTitle" idx="1"/>
          </p:nvPr>
        </p:nvSpPr>
        <p:spPr>
          <a:xfrm>
            <a:off x="990600" y="761999"/>
            <a:ext cx="8046493" cy="5613017"/>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Image Evaluation  </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Soft tissue of the neck, lower five cervical vertebrae and upper two thoracic vertebrae should be included in the collimated 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trabeculae should be seen within vertebral bodies.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fourth cervical body sho</a:t>
            </a:r>
            <a:r>
              <a:rPr lang="en-GB" dirty="0">
                <a:solidFill>
                  <a:schemeClr val="tx1"/>
                </a:solidFill>
                <a:latin typeface="Arial" panose="020B0604020202020204" pitchFamily="34" charset="0"/>
                <a:cs typeface="Arial" panose="020B0604020202020204" pitchFamily="34" charset="0"/>
              </a:rPr>
              <a:t>u</a:t>
            </a:r>
            <a:r>
              <a:rPr lang="en-GB" dirty="0" smtClean="0">
                <a:solidFill>
                  <a:schemeClr val="tx1"/>
                </a:solidFill>
                <a:latin typeface="Arial" panose="020B0604020202020204" pitchFamily="34" charset="0"/>
                <a:cs typeface="Arial" panose="020B0604020202020204" pitchFamily="34" charset="0"/>
              </a:rPr>
              <a:t>ld be in the middle of the 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mastoid tips should be symmetrical.</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mandible should be superimposed over the base of the skull.</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intervertebral disk spaces should be clearly demonstrated.   </a:t>
            </a: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26</a:t>
            </a:fld>
            <a:endParaRPr lang="en-US"/>
          </a:p>
        </p:txBody>
      </p:sp>
    </p:spTree>
    <p:extLst>
      <p:ext uri="{BB962C8B-B14F-4D97-AF65-F5344CB8AC3E}">
        <p14:creationId xmlns:p14="http://schemas.microsoft.com/office/powerpoint/2010/main" val="2897275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altLang="en-US" b="1" dirty="0" smtClean="0">
                <a:latin typeface="Arial" panose="020B0604020202020204" pitchFamily="34" charset="0"/>
                <a:cs typeface="Arial" panose="020B0604020202020204" pitchFamily="34" charset="0"/>
              </a:rPr>
              <a:t>AP Cervical </a:t>
            </a:r>
            <a:r>
              <a:rPr lang="en-GB" altLang="en-US" b="1" dirty="0">
                <a:latin typeface="Arial" panose="020B0604020202020204" pitchFamily="34" charset="0"/>
                <a:cs typeface="Arial" panose="020B0604020202020204" pitchFamily="34" charset="0"/>
              </a:rPr>
              <a:t>spine …</a:t>
            </a:r>
            <a:r>
              <a:rPr lang="en-US" b="1" dirty="0">
                <a:latin typeface="Arial" panose="020B0604020202020204" pitchFamily="34" charset="0"/>
                <a:cs typeface="Arial" panose="020B0604020202020204" pitchFamily="34" charset="0"/>
              </a:rPr>
              <a:t>cont’d</a:t>
            </a:r>
            <a:endParaRPr lang="en-US" dirty="0"/>
          </a:p>
        </p:txBody>
      </p:sp>
      <p:sp>
        <p:nvSpPr>
          <p:cNvPr id="3" name="Subtitle 2"/>
          <p:cNvSpPr>
            <a:spLocks noGrp="1"/>
          </p:cNvSpPr>
          <p:nvPr>
            <p:ph type="subTitle" idx="1"/>
          </p:nvPr>
        </p:nvSpPr>
        <p:spPr>
          <a:xfrm>
            <a:off x="945107" y="1062603"/>
            <a:ext cx="8046493"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Breathing instruction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Instruct the patient to stop breathing during the exposure.</a:t>
            </a: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27</a:t>
            </a:fld>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82819"/>
            <a:ext cx="3716383" cy="292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500823"/>
            <a:ext cx="3962400" cy="430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420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457201"/>
          </a:xfrm>
        </p:spPr>
        <p:txBody>
          <a:bodyPr>
            <a:normAutofit fontScale="90000"/>
          </a:bodyPr>
          <a:lstStyle/>
          <a:p>
            <a:r>
              <a:rPr lang="en-GB" b="1" dirty="0" smtClean="0">
                <a:latin typeface="Arial" panose="020B0604020202020204" pitchFamily="34" charset="0"/>
                <a:cs typeface="Arial" panose="020B0604020202020204" pitchFamily="34" charset="0"/>
              </a:rPr>
              <a:t>Lateral  </a:t>
            </a:r>
            <a:r>
              <a:rPr lang="en-GB" b="1" dirty="0">
                <a:latin typeface="Arial" panose="020B0604020202020204" pitchFamily="34" charset="0"/>
                <a:cs typeface="Arial" panose="020B0604020202020204" pitchFamily="34" charset="0"/>
              </a:rPr>
              <a:t>C </a:t>
            </a:r>
            <a:r>
              <a:rPr lang="en-GB" b="1" dirty="0" smtClean="0">
                <a:latin typeface="Arial" panose="020B0604020202020204" pitchFamily="34" charset="0"/>
                <a:cs typeface="Arial" panose="020B0604020202020204" pitchFamily="34" charset="0"/>
              </a:rPr>
              <a:t>-spine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0"/>
            <a:ext cx="8390233" cy="5537871"/>
          </a:xfrm>
          <a:ln>
            <a:noFill/>
          </a:ln>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Clinical indications</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involving the cervical spine </a:t>
            </a:r>
            <a:r>
              <a:rPr lang="en-US" dirty="0" smtClean="0">
                <a:solidFill>
                  <a:schemeClr val="tx1"/>
                </a:solidFill>
                <a:latin typeface="Arial" panose="020B0604020202020204" pitchFamily="34" charset="0"/>
                <a:cs typeface="Arial" panose="020B0604020202020204" pitchFamily="34" charset="0"/>
              </a:rPr>
              <a:t>and adjacent </a:t>
            </a:r>
            <a:r>
              <a:rPr lang="en-US" dirty="0">
                <a:solidFill>
                  <a:schemeClr val="tx1"/>
                </a:solidFill>
                <a:latin typeface="Arial" panose="020B0604020202020204" pitchFamily="34" charset="0"/>
                <a:cs typeface="Arial" panose="020B0604020202020204" pitchFamily="34" charset="0"/>
              </a:rPr>
              <a:t>soft tissue structures, </a:t>
            </a:r>
            <a:r>
              <a:rPr lang="en-US" dirty="0" smtClean="0">
                <a:solidFill>
                  <a:schemeClr val="tx1"/>
                </a:solidFill>
                <a:latin typeface="Arial" panose="020B0604020202020204" pitchFamily="34" charset="0"/>
                <a:cs typeface="Arial" panose="020B0604020202020204" pitchFamily="34" charset="0"/>
              </a:rPr>
              <a:t>including spondylosis </a:t>
            </a:r>
            <a:r>
              <a:rPr lang="en-US" dirty="0">
                <a:solidFill>
                  <a:schemeClr val="tx1"/>
                </a:solidFill>
                <a:latin typeface="Arial" panose="020B0604020202020204" pitchFamily="34" charset="0"/>
                <a:cs typeface="Arial" panose="020B0604020202020204" pitchFamily="34" charset="0"/>
              </a:rPr>
              <a:t>and </a:t>
            </a:r>
            <a:r>
              <a:rPr lang="en-US" dirty="0" smtClean="0">
                <a:solidFill>
                  <a:schemeClr val="tx1"/>
                </a:solidFill>
                <a:latin typeface="Arial" panose="020B0604020202020204" pitchFamily="34" charset="0"/>
                <a:cs typeface="Arial" panose="020B0604020202020204" pitchFamily="34" charset="0"/>
              </a:rPr>
              <a:t>osteoarthritis</a:t>
            </a:r>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a:solidFill>
                  <a:schemeClr val="tx1"/>
                </a:solidFill>
                <a:latin typeface="Arial" panose="020B0604020202020204" pitchFamily="34" charset="0"/>
                <a:cs typeface="Arial" panose="020B0604020202020204" pitchFamily="34" charset="0"/>
              </a:rPr>
              <a:t>Technical consideration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Film size: 18x24cm/24x30cm</a:t>
            </a: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Grid is required </a:t>
            </a: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65-75 kvp</a:t>
            </a: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Collimate to the soft tissue of the neck crosswise and to the film size lengthwise</a:t>
            </a:r>
            <a:r>
              <a:rPr lang="en-GB" altLang="en-US" dirty="0" smtClean="0">
                <a:solidFill>
                  <a:schemeClr val="tx1"/>
                </a:solidFill>
                <a:latin typeface="Arial" panose="020B0604020202020204" pitchFamily="34" charset="0"/>
                <a:cs typeface="Arial" panose="020B0604020202020204" pitchFamily="34" charset="0"/>
              </a:rPr>
              <a:t>.</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SID 150cm </a:t>
            </a:r>
            <a:endParaRPr lang="en-GB" altLang="en-US"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28</a:t>
            </a:fld>
            <a:endParaRPr lang="en-US"/>
          </a:p>
        </p:txBody>
      </p:sp>
    </p:spTree>
    <p:extLst>
      <p:ext uri="{BB962C8B-B14F-4D97-AF65-F5344CB8AC3E}">
        <p14:creationId xmlns:p14="http://schemas.microsoft.com/office/powerpoint/2010/main" val="4115467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GB" b="1" dirty="0">
                <a:latin typeface="Arial" panose="020B0604020202020204" pitchFamily="34" charset="0"/>
                <a:cs typeface="Arial" panose="020B0604020202020204" pitchFamily="34" charset="0"/>
              </a:rPr>
              <a:t>Lateral  C –spine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90234" cy="5461670"/>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Shielding</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Gonadal </a:t>
            </a:r>
            <a:r>
              <a:rPr lang="en-GB" altLang="en-US" dirty="0">
                <a:solidFill>
                  <a:schemeClr val="tx1"/>
                </a:solidFill>
                <a:latin typeface="Arial" panose="020B0604020202020204" pitchFamily="34" charset="0"/>
                <a:cs typeface="Arial" panose="020B0604020202020204" pitchFamily="34" charset="0"/>
              </a:rPr>
              <a:t>shield should be applied on all patients, specially children and adults of reproductive age</a:t>
            </a:r>
            <a:r>
              <a:rPr lang="en-GB" altLang="en-US" dirty="0" smtClean="0">
                <a:solidFill>
                  <a:schemeClr val="tx1"/>
                </a:solidFill>
              </a:rPr>
              <a:t>.</a:t>
            </a:r>
          </a:p>
          <a:p>
            <a:pPr marL="457200" indent="-457200" algn="l">
              <a:buBlip>
                <a:blip r:embed="rId2"/>
              </a:buBlip>
            </a:pPr>
            <a:endParaRPr lang="en-GB" altLang="en-US" dirty="0">
              <a:solidFill>
                <a:schemeClr val="tx1"/>
              </a:solidFill>
            </a:endParaRPr>
          </a:p>
          <a:p>
            <a:pPr marL="274320" indent="-274320" algn="l">
              <a:defRPr/>
            </a:pPr>
            <a:r>
              <a:rPr lang="en-GB" b="1" dirty="0">
                <a:solidFill>
                  <a:schemeClr val="tx1"/>
                </a:solidFill>
                <a:latin typeface="Arial" panose="020B0604020202020204" pitchFamily="34" charset="0"/>
                <a:cs typeface="Arial" panose="020B0604020202020204" pitchFamily="34" charset="0"/>
              </a:rPr>
              <a:t>Patient </a:t>
            </a:r>
            <a:r>
              <a:rPr lang="en-GB" b="1" dirty="0" smtClean="0">
                <a:solidFill>
                  <a:schemeClr val="tx1"/>
                </a:solidFill>
                <a:latin typeface="Arial" panose="020B0604020202020204" pitchFamily="34" charset="0"/>
                <a:cs typeface="Arial" panose="020B0604020202020204" pitchFamily="34" charset="0"/>
              </a:rPr>
              <a:t>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Assist the patient to lateral erect position in front of the upright grid device with the arms positioned comfortably at the sides, either lateral may be performed depending on department protocol. </a:t>
            </a:r>
            <a:endParaRPr lang="en-GB" altLang="en-US"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29</a:t>
            </a:fld>
            <a:endParaRPr lang="en-US"/>
          </a:p>
        </p:txBody>
      </p:sp>
    </p:spTree>
    <p:extLst>
      <p:ext uri="{BB962C8B-B14F-4D97-AF65-F5344CB8AC3E}">
        <p14:creationId xmlns:p14="http://schemas.microsoft.com/office/powerpoint/2010/main" val="178832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189"/>
            <a:ext cx="7894093" cy="729338"/>
          </a:xfrm>
        </p:spPr>
        <p:txBody>
          <a:bodyPr>
            <a:normAutofit fontScale="90000"/>
          </a:bodyPr>
          <a:lstStyle/>
          <a:p>
            <a:r>
              <a:rPr lang="en-GB" b="1" dirty="0" smtClean="0"/>
              <a:t/>
            </a:r>
            <a:br>
              <a:rPr lang="en-GB" b="1" dirty="0" smtClean="0"/>
            </a:br>
            <a:r>
              <a:rPr lang="en-GB" b="1" dirty="0" smtClean="0"/>
              <a:t>Objectives </a:t>
            </a:r>
            <a:r>
              <a:rPr lang="en-GB" b="1" dirty="0"/>
              <a:t/>
            </a:r>
            <a:br>
              <a:rPr lang="en-GB" b="1" dirty="0"/>
            </a:br>
            <a:endParaRPr lang="en-US" dirty="0"/>
          </a:p>
        </p:txBody>
      </p:sp>
      <p:sp>
        <p:nvSpPr>
          <p:cNvPr id="3" name="Subtitle 2"/>
          <p:cNvSpPr>
            <a:spLocks noGrp="1"/>
          </p:cNvSpPr>
          <p:nvPr>
            <p:ph type="subTitle" idx="1"/>
          </p:nvPr>
        </p:nvSpPr>
        <p:spPr>
          <a:xfrm>
            <a:off x="753767" y="762000"/>
            <a:ext cx="8390233" cy="5795580"/>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US" dirty="0">
                <a:solidFill>
                  <a:schemeClr val="tx1">
                    <a:lumMod val="95000"/>
                    <a:lumOff val="5000"/>
                  </a:schemeClr>
                </a:solidFill>
                <a:latin typeface="Arial" panose="020B0604020202020204" pitchFamily="34" charset="0"/>
                <a:cs typeface="Arial" panose="020B0604020202020204" pitchFamily="34" charset="0"/>
              </a:rPr>
              <a:t>At the end of these lesson </a:t>
            </a:r>
            <a:r>
              <a:rPr lang="en-US" dirty="0" smtClean="0">
                <a:solidFill>
                  <a:schemeClr val="tx1">
                    <a:lumMod val="95000"/>
                    <a:lumOff val="5000"/>
                  </a:schemeClr>
                </a:solidFill>
                <a:latin typeface="Arial" panose="020B0604020202020204" pitchFamily="34" charset="0"/>
                <a:cs typeface="Arial" panose="020B0604020202020204" pitchFamily="34" charset="0"/>
              </a:rPr>
              <a:t>the student will be able </a:t>
            </a:r>
            <a:r>
              <a:rPr lang="en-US" dirty="0">
                <a:solidFill>
                  <a:schemeClr val="tx1">
                    <a:lumMod val="95000"/>
                    <a:lumOff val="5000"/>
                  </a:schemeClr>
                </a:solidFill>
                <a:latin typeface="Arial" panose="020B0604020202020204" pitchFamily="34" charset="0"/>
                <a:cs typeface="Arial" panose="020B0604020202020204" pitchFamily="34" charset="0"/>
              </a:rPr>
              <a:t>to; </a:t>
            </a:r>
          </a:p>
          <a:p>
            <a:pPr marL="457200" indent="-457200" algn="l">
              <a:buBlip>
                <a:blip r:embed="rId3"/>
              </a:buBlip>
            </a:pPr>
            <a:r>
              <a:rPr lang="en-GB" dirty="0" smtClean="0">
                <a:solidFill>
                  <a:schemeClr val="tx1"/>
                </a:solidFill>
                <a:latin typeface="Arial" panose="020B0604020202020204" pitchFamily="34" charset="0"/>
                <a:cs typeface="Arial" panose="020B0604020202020204" pitchFamily="34" charset="0"/>
              </a:rPr>
              <a:t>Given diagrams, radiographs, or dry bones, names and describe the bones of vertebral column.</a:t>
            </a:r>
          </a:p>
          <a:p>
            <a:pPr marL="457200" indent="-457200" algn="l">
              <a:buBlip>
                <a:blip r:embed="rId3"/>
              </a:buBlip>
            </a:pPr>
            <a:r>
              <a:rPr lang="en-GB" dirty="0" smtClean="0">
                <a:solidFill>
                  <a:schemeClr val="tx1"/>
                </a:solidFill>
                <a:latin typeface="Arial" panose="020B0604020202020204" pitchFamily="34" charset="0"/>
                <a:cs typeface="Arial" panose="020B0604020202020204" pitchFamily="34" charset="0"/>
              </a:rPr>
              <a:t>Differentiate between the curves of the vertebral column, to include primary curves, compensatory curves, lordosis, kyphosis and scoliosis.</a:t>
            </a:r>
          </a:p>
          <a:p>
            <a:pPr marL="457200" indent="-457200" algn="l">
              <a:buBlip>
                <a:blip r:embed="rId3"/>
              </a:buBlip>
            </a:pPr>
            <a:r>
              <a:rPr lang="en-GB" dirty="0" smtClean="0">
                <a:solidFill>
                  <a:schemeClr val="tx1"/>
                </a:solidFill>
                <a:latin typeface="Arial" panose="020B0604020202020204" pitchFamily="34" charset="0"/>
                <a:cs typeface="Arial" panose="020B0604020202020204" pitchFamily="34" charset="0"/>
              </a:rPr>
              <a:t>State the criteria used to determine positioning accuracy on the radiographs of the vertebral column</a:t>
            </a:r>
          </a:p>
          <a:p>
            <a:pPr marL="457200" indent="-457200" algn="l">
              <a:buBlip>
                <a:blip r:embed="rId3"/>
              </a:buBlip>
            </a:pPr>
            <a:r>
              <a:rPr lang="en-GB" dirty="0" smtClean="0">
                <a:solidFill>
                  <a:schemeClr val="tx1"/>
                </a:solidFill>
                <a:latin typeface="Arial" panose="020B0604020202020204" pitchFamily="34" charset="0"/>
                <a:cs typeface="Arial" panose="020B0604020202020204" pitchFamily="34" charset="0"/>
              </a:rPr>
              <a:t>Evaluate radiographs of the vertebral column in terms of positioning, centring, image quality, radiographic anatomy and pathology. </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dirty="0" smtClean="0">
                <a:solidFill>
                  <a:schemeClr val="tx1"/>
                </a:solidFill>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4"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a:t>
            </a:fld>
            <a:endParaRPr lang="en-US" dirty="0"/>
          </a:p>
        </p:txBody>
      </p:sp>
    </p:spTree>
    <p:extLst>
      <p:ext uri="{BB962C8B-B14F-4D97-AF65-F5344CB8AC3E}">
        <p14:creationId xmlns:p14="http://schemas.microsoft.com/office/powerpoint/2010/main" val="587841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228600"/>
          </a:xfrm>
        </p:spPr>
        <p:txBody>
          <a:bodyPr>
            <a:noAutofit/>
          </a:bodyPr>
          <a:lstStyle/>
          <a:p>
            <a:r>
              <a:rPr lang="en-GB" sz="3600" b="1" dirty="0">
                <a:latin typeface="Arial" panose="020B0604020202020204" pitchFamily="34" charset="0"/>
                <a:cs typeface="Arial" panose="020B0604020202020204" pitchFamily="34" charset="0"/>
              </a:rPr>
              <a:t>Lateral  C </a:t>
            </a:r>
            <a:r>
              <a:rPr lang="en-GB" sz="3600" b="1" dirty="0" smtClean="0">
                <a:latin typeface="Arial" panose="020B0604020202020204" pitchFamily="34" charset="0"/>
                <a:cs typeface="Arial" panose="020B0604020202020204" pitchFamily="34" charset="0"/>
              </a:rPr>
              <a:t>–spine </a:t>
            </a:r>
            <a:r>
              <a:rPr lang="en-GB" alt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611770"/>
            <a:ext cx="8390233" cy="5763247"/>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274320" indent="-274320" algn="l">
              <a:defRPr/>
            </a:pPr>
            <a:r>
              <a:rPr lang="en-GB" b="1" dirty="0" smtClean="0">
                <a:solidFill>
                  <a:schemeClr val="tx1"/>
                </a:solidFill>
                <a:latin typeface="Arial" panose="020B0604020202020204" pitchFamily="34" charset="0"/>
                <a:cs typeface="Arial" panose="020B0604020202020204" pitchFamily="34" charset="0"/>
              </a:rPr>
              <a:t>Part </a:t>
            </a:r>
            <a:r>
              <a:rPr lang="en-GB" b="1" dirty="0">
                <a:solidFill>
                  <a:schemeClr val="tx1"/>
                </a:solidFill>
                <a:latin typeface="Arial" panose="020B0604020202020204" pitchFamily="34" charset="0"/>
                <a:cs typeface="Arial" panose="020B0604020202020204" pitchFamily="34" charset="0"/>
              </a:rPr>
              <a:t>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coronal plane passing through the external auditory meatus (EAM) to the midline of the upright grid device</a:t>
            </a:r>
            <a:r>
              <a:rPr lang="en-GB" dirty="0" smtClean="0">
                <a:solidFill>
                  <a:schemeClr val="tx1"/>
                </a:solidFill>
                <a:latin typeface="Arial" panose="020B0604020202020204" pitchFamily="34" charset="0"/>
                <a:cs typeface="Arial" panose="020B0604020202020204" pitchFamily="34" charset="0"/>
              </a:rPr>
              <a:t>.</a:t>
            </a:r>
          </a:p>
          <a:p>
            <a:pPr algn="l"/>
            <a:r>
              <a:rPr lang="en-GB" dirty="0" smtClean="0">
                <a:solidFill>
                  <a:schemeClr val="tx1"/>
                </a:solidFill>
                <a:latin typeface="Arial" panose="020B0604020202020204" pitchFamily="34" charset="0"/>
                <a:cs typeface="Arial" panose="020B0604020202020204" pitchFamily="34" charset="0"/>
              </a:rPr>
              <a:t>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entire patient’s body to a true lateral position, with the shoulder nearest the film firmly against the upright grid device. </a:t>
            </a:r>
            <a:endParaRPr lang="en-GB" dirty="0" smtClean="0">
              <a:solidFill>
                <a:schemeClr val="tx1"/>
              </a:solidFill>
              <a:latin typeface="Arial" panose="020B0604020202020204" pitchFamily="34" charset="0"/>
              <a:cs typeface="Arial" panose="020B0604020202020204" pitchFamily="34" charset="0"/>
            </a:endParaRPr>
          </a:p>
          <a:p>
            <a:pPr algn="l"/>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Elevate </a:t>
            </a:r>
            <a:r>
              <a:rPr lang="en-GB" dirty="0">
                <a:solidFill>
                  <a:schemeClr val="tx1"/>
                </a:solidFill>
                <a:latin typeface="Arial" panose="020B0604020202020204" pitchFamily="34" charset="0"/>
                <a:cs typeface="Arial" panose="020B0604020202020204" pitchFamily="34" charset="0"/>
              </a:rPr>
              <a:t>the patient’s chin slightly to prevent superimposition of the mandible over the anterior arch of </a:t>
            </a:r>
            <a:r>
              <a:rPr lang="en-GB" dirty="0" smtClean="0">
                <a:solidFill>
                  <a:schemeClr val="tx1"/>
                </a:solidFill>
                <a:latin typeface="Arial" panose="020B0604020202020204" pitchFamily="34" charset="0"/>
                <a:cs typeface="Arial" panose="020B0604020202020204" pitchFamily="34" charset="0"/>
              </a:rPr>
              <a:t>C1.</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Depress </a:t>
            </a:r>
            <a:r>
              <a:rPr lang="en-GB" dirty="0">
                <a:solidFill>
                  <a:schemeClr val="tx1"/>
                </a:solidFill>
                <a:latin typeface="Arial" panose="020B0604020202020204" pitchFamily="34" charset="0"/>
                <a:cs typeface="Arial" panose="020B0604020202020204" pitchFamily="34" charset="0"/>
              </a:rPr>
              <a:t>the shoulder as much as possible and suspend small sandbags of equal weight from each wrist for immobilization</a:t>
            </a:r>
            <a:r>
              <a:rPr lang="en-GB" dirty="0"/>
              <a:t>. </a:t>
            </a:r>
          </a:p>
          <a:p>
            <a:pPr algn="l"/>
            <a:endParaRPr lang="en-GB" altLang="en-US" dirty="0" smtClean="0">
              <a:solidFill>
                <a:schemeClr val="tx1"/>
              </a:solidFill>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8" name="Slide Number Placeholder 7"/>
          <p:cNvSpPr>
            <a:spLocks noGrp="1"/>
          </p:cNvSpPr>
          <p:nvPr>
            <p:ph type="sldNum" sz="quarter" idx="12"/>
          </p:nvPr>
        </p:nvSpPr>
        <p:spPr/>
        <p:txBody>
          <a:bodyPr/>
          <a:lstStyle/>
          <a:p>
            <a:fld id="{E9061CFD-E588-4721-A869-476C19DB5156}" type="slidenum">
              <a:rPr lang="en-US" smtClean="0"/>
              <a:t>30</a:t>
            </a:fld>
            <a:endParaRPr lang="en-US"/>
          </a:p>
        </p:txBody>
      </p:sp>
    </p:spTree>
    <p:extLst>
      <p:ext uri="{BB962C8B-B14F-4D97-AF65-F5344CB8AC3E}">
        <p14:creationId xmlns:p14="http://schemas.microsoft.com/office/powerpoint/2010/main" val="1362670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GB" b="1" dirty="0">
                <a:latin typeface="Arial" panose="020B0604020202020204" pitchFamily="34" charset="0"/>
                <a:cs typeface="Arial" panose="020B0604020202020204" pitchFamily="34" charset="0"/>
              </a:rPr>
              <a:t>Lateral  C -spine</a:t>
            </a:r>
            <a:r>
              <a:rPr lang="en-GB" alt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1"/>
            <a:ext cx="8390233" cy="5537870"/>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274320" indent="-274320" algn="l">
              <a:defRPr/>
            </a:pPr>
            <a:r>
              <a:rPr lang="en-GB" b="1" dirty="0" smtClean="0">
                <a:solidFill>
                  <a:schemeClr val="tx1"/>
                </a:solidFill>
                <a:latin typeface="Arial" panose="020B0604020202020204" pitchFamily="34" charset="0"/>
                <a:cs typeface="Arial" panose="020B0604020202020204" pitchFamily="34" charset="0"/>
              </a:rPr>
              <a:t>Central ray </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Direct the central ray perpendicular to C4, located at the level of the uppermost part of the thyroid cartilage</a:t>
            </a:r>
            <a:r>
              <a:rPr lang="en-GB" altLang="en-US" dirty="0" smtClean="0">
                <a:solidFill>
                  <a:schemeClr val="tx1"/>
                </a:solidFill>
                <a:latin typeface="Arial" panose="020B0604020202020204" pitchFamily="34" charset="0"/>
                <a:cs typeface="Arial" panose="020B0604020202020204" pitchFamily="34" charset="0"/>
              </a:rPr>
              <a:t>.</a:t>
            </a:r>
          </a:p>
          <a:p>
            <a:pPr algn="l"/>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a:solidFill>
                  <a:schemeClr val="tx1"/>
                </a:solidFill>
                <a:latin typeface="Arial" panose="020B0604020202020204" pitchFamily="34" charset="0"/>
                <a:cs typeface="Arial" panose="020B0604020202020204" pitchFamily="34" charset="0"/>
              </a:rPr>
              <a:t>Breathing Instructions</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Instruct the patient to take in a breath, blow it out, then hold it during the </a:t>
            </a:r>
            <a:r>
              <a:rPr lang="en-GB" altLang="en-US" dirty="0" smtClean="0">
                <a:solidFill>
                  <a:schemeClr val="tx1"/>
                </a:solidFill>
                <a:latin typeface="Arial" panose="020B0604020202020204" pitchFamily="34" charset="0"/>
                <a:cs typeface="Arial" panose="020B0604020202020204" pitchFamily="34" charset="0"/>
              </a:rPr>
              <a:t>exposure.</a:t>
            </a:r>
          </a:p>
          <a:p>
            <a:pPr algn="l"/>
            <a:endParaRPr lang="en-GB" altLang="en-US" dirty="0" smtClean="0">
              <a:solidFill>
                <a:schemeClr val="tx1"/>
              </a:solidFill>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8" name="Slide Number Placeholder 7"/>
          <p:cNvSpPr>
            <a:spLocks noGrp="1"/>
          </p:cNvSpPr>
          <p:nvPr>
            <p:ph type="sldNum" sz="quarter" idx="12"/>
          </p:nvPr>
        </p:nvSpPr>
        <p:spPr/>
        <p:txBody>
          <a:bodyPr/>
          <a:lstStyle/>
          <a:p>
            <a:fld id="{E9061CFD-E588-4721-A869-476C19DB5156}" type="slidenum">
              <a:rPr lang="en-US" smtClean="0"/>
              <a:t>31</a:t>
            </a:fld>
            <a:endParaRPr lang="en-US"/>
          </a:p>
        </p:txBody>
      </p:sp>
    </p:spTree>
    <p:extLst>
      <p:ext uri="{BB962C8B-B14F-4D97-AF65-F5344CB8AC3E}">
        <p14:creationId xmlns:p14="http://schemas.microsoft.com/office/powerpoint/2010/main" val="1371560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GB" b="1" dirty="0">
                <a:latin typeface="Arial" panose="020B0604020202020204" pitchFamily="34" charset="0"/>
                <a:cs typeface="Arial" panose="020B0604020202020204" pitchFamily="34" charset="0"/>
              </a:rPr>
              <a:t>Lateral  C -spine</a:t>
            </a:r>
            <a:r>
              <a:rPr lang="en-GB" alt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1"/>
            <a:ext cx="8390233" cy="5537870"/>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Imaging evaluation </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Soft </a:t>
            </a:r>
            <a:r>
              <a:rPr lang="en-GB" altLang="en-US" dirty="0">
                <a:solidFill>
                  <a:schemeClr val="tx1"/>
                </a:solidFill>
                <a:latin typeface="Arial" panose="020B0604020202020204" pitchFamily="34" charset="0"/>
                <a:cs typeface="Arial" panose="020B0604020202020204" pitchFamily="34" charset="0"/>
              </a:rPr>
              <a:t>tissue structures of the neck and C1 through C7 should be included in the collimated area. </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Bony </a:t>
            </a:r>
            <a:r>
              <a:rPr lang="en-GB" altLang="en-US" dirty="0">
                <a:solidFill>
                  <a:schemeClr val="tx1"/>
                </a:solidFill>
                <a:latin typeface="Arial" panose="020B0604020202020204" pitchFamily="34" charset="0"/>
                <a:cs typeface="Arial" panose="020B0604020202020204" pitchFamily="34" charset="0"/>
              </a:rPr>
              <a:t>trabeculae should be seen within the vertebral bodies and spinous process.   </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fourth cervical body should be in the middle of the </a:t>
            </a:r>
            <a:r>
              <a:rPr lang="en-GB" altLang="en-US"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inter vertebral disk spaces and spines process of C2 through C7 should be clearly </a:t>
            </a:r>
            <a:r>
              <a:rPr lang="en-GB" altLang="en-US" dirty="0" smtClean="0">
                <a:solidFill>
                  <a:schemeClr val="tx1"/>
                </a:solidFill>
                <a:latin typeface="Arial" panose="020B0604020202020204" pitchFamily="34" charset="0"/>
                <a:cs typeface="Arial" panose="020B0604020202020204" pitchFamily="34" charset="0"/>
              </a:rPr>
              <a:t>demonstrated.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first two cervical vertebrae should be seen free of superimposition of the </a:t>
            </a:r>
            <a:r>
              <a:rPr lang="en-GB" altLang="en-US" dirty="0" smtClean="0">
                <a:solidFill>
                  <a:schemeClr val="tx1"/>
                </a:solidFill>
                <a:latin typeface="Arial" panose="020B0604020202020204" pitchFamily="34" charset="0"/>
                <a:cs typeface="Arial" panose="020B0604020202020204" pitchFamily="34" charset="0"/>
              </a:rPr>
              <a:t>mandible.</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EAM, should be superimposed</a:t>
            </a:r>
            <a:r>
              <a:rPr lang="en-GB" altLang="en-US" dirty="0" smtClean="0">
                <a:solidFill>
                  <a:schemeClr val="tx1"/>
                </a:solidFill>
                <a:latin typeface="Arial" panose="020B0604020202020204" pitchFamily="34" charset="0"/>
                <a:cs typeface="Arial" panose="020B0604020202020204" pitchFamily="34" charset="0"/>
              </a:rPr>
              <a:t>.</a:t>
            </a:r>
            <a:endParaRPr lang="en-GB" dirty="0" smtClean="0">
              <a:solidFill>
                <a:schemeClr val="tx1"/>
              </a:solidFill>
              <a:latin typeface="Arial" panose="020B0604020202020204" pitchFamily="34" charset="0"/>
              <a:cs typeface="Arial" panose="020B0604020202020204" pitchFamily="34" charset="0"/>
            </a:endParaRPr>
          </a:p>
          <a:p>
            <a:pPr algn="l"/>
            <a:endParaRPr lang="en-GB" altLang="en-US" dirty="0" smtClean="0">
              <a:solidFill>
                <a:schemeClr val="tx1"/>
              </a:solidFill>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8" name="Slide Number Placeholder 7"/>
          <p:cNvSpPr>
            <a:spLocks noGrp="1"/>
          </p:cNvSpPr>
          <p:nvPr>
            <p:ph type="sldNum" sz="quarter" idx="12"/>
          </p:nvPr>
        </p:nvSpPr>
        <p:spPr/>
        <p:txBody>
          <a:bodyPr/>
          <a:lstStyle/>
          <a:p>
            <a:fld id="{E9061CFD-E588-4721-A869-476C19DB5156}" type="slidenum">
              <a:rPr lang="en-US" smtClean="0"/>
              <a:t>32</a:t>
            </a:fld>
            <a:endParaRPr lang="en-US"/>
          </a:p>
        </p:txBody>
      </p:sp>
    </p:spTree>
    <p:extLst>
      <p:ext uri="{BB962C8B-B14F-4D97-AF65-F5344CB8AC3E}">
        <p14:creationId xmlns:p14="http://schemas.microsoft.com/office/powerpoint/2010/main" val="2329668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GB" b="1" dirty="0">
                <a:latin typeface="Arial" panose="020B0604020202020204" pitchFamily="34" charset="0"/>
                <a:cs typeface="Arial" panose="020B0604020202020204" pitchFamily="34" charset="0"/>
              </a:rPr>
              <a:t>Lateral  C </a:t>
            </a:r>
            <a:r>
              <a:rPr lang="en-GB" b="1" dirty="0" smtClean="0">
                <a:latin typeface="Arial" panose="020B0604020202020204" pitchFamily="34" charset="0"/>
                <a:cs typeface="Arial" panose="020B0604020202020204" pitchFamily="34" charset="0"/>
              </a:rPr>
              <a:t>–spine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762001"/>
            <a:ext cx="8046493" cy="5537870"/>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altLang="en-US" dirty="0" smtClean="0">
              <a:solidFill>
                <a:schemeClr val="tx1"/>
              </a:solidFill>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8" name="Slide Number Placeholder 7"/>
          <p:cNvSpPr>
            <a:spLocks noGrp="1"/>
          </p:cNvSpPr>
          <p:nvPr>
            <p:ph type="sldNum" sz="quarter" idx="12"/>
          </p:nvPr>
        </p:nvSpPr>
        <p:spPr/>
        <p:txBody>
          <a:bodyPr/>
          <a:lstStyle/>
          <a:p>
            <a:fld id="{E9061CFD-E588-4721-A869-476C19DB5156}" type="slidenum">
              <a:rPr lang="en-US" smtClean="0"/>
              <a:t>33</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99" y="1595023"/>
            <a:ext cx="3886200" cy="412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41714"/>
            <a:ext cx="3962400" cy="467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124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latin typeface="Arial" panose="020B0604020202020204" pitchFamily="34" charset="0"/>
                <a:cs typeface="Arial" panose="020B0604020202020204" pitchFamily="34" charset="0"/>
              </a:rPr>
              <a:t>Oblique  C -spine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10000"/>
          </a:bodyPr>
          <a:lstStyle/>
          <a:p>
            <a:pPr marL="806450">
              <a:buFont typeface="Wingdings" pitchFamily="2" charset="2"/>
              <a:buChar char="§"/>
              <a:defRPr/>
            </a:pPr>
            <a:endParaRPr lang="en-US" sz="1100" b="1" dirty="0">
              <a:solidFill>
                <a:schemeClr val="tx1"/>
              </a:solidFill>
              <a:latin typeface="Arial" panose="020B0604020202020204" pitchFamily="34" charset="0"/>
              <a:cs typeface="Arial" panose="020B0604020202020204" pitchFamily="34" charset="0"/>
            </a:endParaRPr>
          </a:p>
          <a:p>
            <a:pPr algn="l"/>
            <a:r>
              <a:rPr lang="fr-BE" altLang="en-US" b="1" dirty="0" smtClean="0">
                <a:solidFill>
                  <a:schemeClr val="tx1"/>
                </a:solidFill>
                <a:latin typeface="Arial" panose="020B0604020202020204" pitchFamily="34" charset="0"/>
                <a:cs typeface="Arial" panose="020B0604020202020204" pitchFamily="34" charset="0"/>
              </a:rPr>
              <a:t>Clinical indications</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involving the cervical spine </a:t>
            </a:r>
            <a:r>
              <a:rPr lang="en-US" dirty="0" smtClean="0">
                <a:solidFill>
                  <a:schemeClr val="tx1"/>
                </a:solidFill>
                <a:latin typeface="Arial" panose="020B0604020202020204" pitchFamily="34" charset="0"/>
                <a:cs typeface="Arial" panose="020B0604020202020204" pitchFamily="34" charset="0"/>
              </a:rPr>
              <a:t>and adjacent </a:t>
            </a:r>
            <a:r>
              <a:rPr lang="en-US" dirty="0">
                <a:solidFill>
                  <a:schemeClr val="tx1"/>
                </a:solidFill>
                <a:latin typeface="Arial" panose="020B0604020202020204" pitchFamily="34" charset="0"/>
                <a:cs typeface="Arial" panose="020B0604020202020204" pitchFamily="34" charset="0"/>
              </a:rPr>
              <a:t>soft tissue structures, including </a:t>
            </a:r>
            <a:r>
              <a:rPr lang="en-US" dirty="0" smtClean="0">
                <a:solidFill>
                  <a:schemeClr val="tx1"/>
                </a:solidFill>
                <a:latin typeface="Arial" panose="020B0604020202020204" pitchFamily="34" charset="0"/>
                <a:cs typeface="Arial" panose="020B0604020202020204" pitchFamily="34" charset="0"/>
              </a:rPr>
              <a:t>stenosis involving </a:t>
            </a:r>
            <a:r>
              <a:rPr lang="en-US" dirty="0">
                <a:solidFill>
                  <a:schemeClr val="tx1"/>
                </a:solidFill>
                <a:latin typeface="Arial" panose="020B0604020202020204" pitchFamily="34" charset="0"/>
                <a:cs typeface="Arial" panose="020B0604020202020204" pitchFamily="34" charset="0"/>
              </a:rPr>
              <a:t>the intervertebral </a:t>
            </a:r>
            <a:r>
              <a:rPr lang="en-US" dirty="0" smtClean="0">
                <a:solidFill>
                  <a:schemeClr val="tx1"/>
                </a:solidFill>
                <a:latin typeface="Arial" panose="020B0604020202020204" pitchFamily="34" charset="0"/>
                <a:cs typeface="Arial" panose="020B0604020202020204" pitchFamily="34" charset="0"/>
              </a:rPr>
              <a:t>foramen</a:t>
            </a:r>
          </a:p>
          <a:p>
            <a:pPr marL="457200" indent="-457200" algn="l">
              <a:buBlip>
                <a:blip r:embed="rId2"/>
              </a:buBlip>
            </a:pPr>
            <a:endParaRPr lang="fr-BE"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Both right and left oblique projections should be taken </a:t>
            </a:r>
            <a:r>
              <a:rPr lang="en-US" dirty="0">
                <a:solidFill>
                  <a:schemeClr val="tx1"/>
                </a:solidFill>
                <a:latin typeface="Arial" panose="020B0604020202020204" pitchFamily="34" charset="0"/>
                <a:cs typeface="Arial" panose="020B0604020202020204" pitchFamily="34" charset="0"/>
              </a:rPr>
              <a:t>for comparison </a:t>
            </a:r>
            <a:r>
              <a:rPr lang="en-US" dirty="0" smtClean="0">
                <a:solidFill>
                  <a:schemeClr val="tx1"/>
                </a:solidFill>
                <a:latin typeface="Arial" panose="020B0604020202020204" pitchFamily="34" charset="0"/>
                <a:cs typeface="Arial" panose="020B0604020202020204" pitchFamily="34" charset="0"/>
              </a:rPr>
              <a:t>purposes.</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Anterior oblique positions /RAO</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LAO/ are preferred </a:t>
            </a:r>
            <a:r>
              <a:rPr lang="en-US" dirty="0">
                <a:solidFill>
                  <a:schemeClr val="tx1"/>
                </a:solidFill>
                <a:latin typeface="Arial" panose="020B0604020202020204" pitchFamily="34" charset="0"/>
                <a:cs typeface="Arial" panose="020B0604020202020204" pitchFamily="34" charset="0"/>
              </a:rPr>
              <a:t>because </a:t>
            </a:r>
            <a:r>
              <a:rPr lang="en-US" dirty="0" smtClean="0">
                <a:solidFill>
                  <a:schemeClr val="tx1"/>
                </a:solidFill>
                <a:latin typeface="Arial" panose="020B0604020202020204" pitchFamily="34" charset="0"/>
                <a:cs typeface="Arial" panose="020B0604020202020204" pitchFamily="34" charset="0"/>
              </a:rPr>
              <a:t>of reduced </a:t>
            </a:r>
            <a:r>
              <a:rPr lang="en-US" dirty="0">
                <a:solidFill>
                  <a:schemeClr val="tx1"/>
                </a:solidFill>
                <a:latin typeface="Arial" panose="020B0604020202020204" pitchFamily="34" charset="0"/>
                <a:cs typeface="Arial" panose="020B0604020202020204" pitchFamily="34" charset="0"/>
              </a:rPr>
              <a:t>thyroid doses</a:t>
            </a:r>
            <a:r>
              <a:rPr lang="en-US" dirty="0" smtClean="0">
                <a:solidFill>
                  <a:schemeClr val="tx1"/>
                </a:solidFill>
                <a:latin typeface="Arial" panose="020B0604020202020204" pitchFamily="34" charset="0"/>
                <a:cs typeface="Arial" panose="020B0604020202020204" pitchFamily="34" charset="0"/>
              </a:rPr>
              <a:t>.</a:t>
            </a:r>
          </a:p>
          <a:p>
            <a:pPr algn="l"/>
            <a:endParaRPr lang="en-GB" altLang="en-US"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34</a:t>
            </a:fld>
            <a:endParaRPr lang="en-US"/>
          </a:p>
        </p:txBody>
      </p:sp>
    </p:spTree>
    <p:extLst>
      <p:ext uri="{BB962C8B-B14F-4D97-AF65-F5344CB8AC3E}">
        <p14:creationId xmlns:p14="http://schemas.microsoft.com/office/powerpoint/2010/main" val="527091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GB" b="1" dirty="0">
                <a:latin typeface="Arial" panose="020B0604020202020204" pitchFamily="34" charset="0"/>
                <a:cs typeface="Arial" panose="020B0604020202020204" pitchFamily="34" charset="0"/>
              </a:rPr>
              <a:t>Oblique  C </a:t>
            </a:r>
            <a:r>
              <a:rPr lang="en-GB" b="1" dirty="0" smtClean="0">
                <a:latin typeface="Arial" panose="020B0604020202020204" pitchFamily="34" charset="0"/>
                <a:cs typeface="Arial" panose="020B0604020202020204" pitchFamily="34" charset="0"/>
              </a:rPr>
              <a:t>–spine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838200"/>
            <a:ext cx="8198893" cy="5461671"/>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Technical </a:t>
            </a:r>
            <a:r>
              <a:rPr lang="en-GB" altLang="en-US" b="1" dirty="0">
                <a:solidFill>
                  <a:schemeClr val="tx1"/>
                </a:solidFill>
                <a:latin typeface="Arial" panose="020B0604020202020204" pitchFamily="34" charset="0"/>
                <a:cs typeface="Arial" panose="020B0604020202020204" pitchFamily="34" charset="0"/>
              </a:rPr>
              <a:t>consideration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rPr>
              <a:t>Film </a:t>
            </a:r>
            <a:r>
              <a:rPr lang="en-GB" altLang="en-US" dirty="0">
                <a:solidFill>
                  <a:schemeClr val="tx1"/>
                </a:solidFill>
              </a:rPr>
              <a:t>size: </a:t>
            </a:r>
            <a:r>
              <a:rPr lang="en-GB" altLang="en-US" dirty="0" smtClean="0">
                <a:solidFill>
                  <a:schemeClr val="tx1"/>
                </a:solidFill>
              </a:rPr>
              <a:t>18x24cm/24x30cm</a:t>
            </a:r>
          </a:p>
          <a:p>
            <a:pPr marL="457200" indent="-457200" algn="l">
              <a:buBlip>
                <a:blip r:embed="rId2"/>
              </a:buBlip>
            </a:pPr>
            <a:r>
              <a:rPr lang="en-GB" altLang="en-US" dirty="0" smtClean="0">
                <a:solidFill>
                  <a:schemeClr val="tx1"/>
                </a:solidFill>
              </a:rPr>
              <a:t>Grid </a:t>
            </a:r>
            <a:r>
              <a:rPr lang="en-GB" altLang="en-US" dirty="0">
                <a:solidFill>
                  <a:schemeClr val="tx1"/>
                </a:solidFill>
              </a:rPr>
              <a:t>or non </a:t>
            </a:r>
            <a:r>
              <a:rPr lang="en-GB" altLang="en-US" dirty="0" smtClean="0">
                <a:solidFill>
                  <a:schemeClr val="tx1"/>
                </a:solidFill>
              </a:rPr>
              <a:t>grid</a:t>
            </a:r>
          </a:p>
          <a:p>
            <a:pPr marL="457200" indent="-457200" algn="l">
              <a:buBlip>
                <a:blip r:embed="rId2"/>
              </a:buBlip>
            </a:pPr>
            <a:r>
              <a:rPr lang="en-GB" altLang="en-US" dirty="0" smtClean="0">
                <a:solidFill>
                  <a:schemeClr val="tx1"/>
                </a:solidFill>
              </a:rPr>
              <a:t>Exposure factor 65-75 kvp</a:t>
            </a:r>
          </a:p>
          <a:p>
            <a:pPr marL="457200" indent="-457200" algn="l">
              <a:buBlip>
                <a:blip r:embed="rId2"/>
              </a:buBlip>
            </a:pPr>
            <a:r>
              <a:rPr lang="en-GB" altLang="en-US" dirty="0" smtClean="0">
                <a:solidFill>
                  <a:schemeClr val="tx1"/>
                </a:solidFill>
              </a:rPr>
              <a:t>SID 100cm</a:t>
            </a:r>
          </a:p>
          <a:p>
            <a:pPr marL="457200" indent="-457200" algn="l">
              <a:buBlip>
                <a:blip r:embed="rId2"/>
              </a:buBlip>
            </a:pPr>
            <a:r>
              <a:rPr lang="en-GB" altLang="en-US" dirty="0" smtClean="0">
                <a:solidFill>
                  <a:schemeClr val="tx1"/>
                </a:solidFill>
              </a:rPr>
              <a:t>Collimate </a:t>
            </a:r>
            <a:r>
              <a:rPr lang="en-GB" altLang="en-US" dirty="0">
                <a:solidFill>
                  <a:schemeClr val="tx1"/>
                </a:solidFill>
              </a:rPr>
              <a:t>to the soft tissue of the neck crosswise and to the film size lengthwise. </a:t>
            </a:r>
            <a:endParaRPr lang="en-GB" altLang="en-US" dirty="0" smtClean="0">
              <a:solidFill>
                <a:schemeClr val="tx1"/>
              </a:solidFill>
            </a:endParaRPr>
          </a:p>
          <a:p>
            <a:pPr algn="l"/>
            <a:r>
              <a:rPr lang="en-GB" altLang="en-US" b="1" dirty="0" smtClean="0">
                <a:solidFill>
                  <a:schemeClr val="tx1"/>
                </a:solidFill>
              </a:rPr>
              <a:t>Shielding</a:t>
            </a:r>
            <a:endParaRPr lang="en-GB" altLang="en-US" dirty="0">
              <a:solidFill>
                <a:schemeClr val="tx1"/>
              </a:solidFill>
            </a:endParaRPr>
          </a:p>
          <a:p>
            <a:pPr marL="457200" indent="-457200" algn="l">
              <a:buBlip>
                <a:blip r:embed="rId2"/>
              </a:buBlip>
            </a:pPr>
            <a:r>
              <a:rPr lang="en-GB" altLang="en-US" dirty="0" smtClean="0">
                <a:solidFill>
                  <a:schemeClr val="tx1"/>
                </a:solidFill>
              </a:rPr>
              <a:t>Gonadal </a:t>
            </a:r>
            <a:r>
              <a:rPr lang="en-GB" altLang="en-US" dirty="0">
                <a:solidFill>
                  <a:schemeClr val="tx1"/>
                </a:solidFill>
              </a:rPr>
              <a:t>shield should be applied on all patients, specially children and adults of reproductive age.</a:t>
            </a: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35</a:t>
            </a:fld>
            <a:endParaRPr lang="en-US"/>
          </a:p>
        </p:txBody>
      </p:sp>
    </p:spTree>
    <p:extLst>
      <p:ext uri="{BB962C8B-B14F-4D97-AF65-F5344CB8AC3E}">
        <p14:creationId xmlns:p14="http://schemas.microsoft.com/office/powerpoint/2010/main" val="1336918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latin typeface="Arial" panose="020B0604020202020204" pitchFamily="34" charset="0"/>
                <a:cs typeface="Arial" panose="020B0604020202020204" pitchFamily="34" charset="0"/>
              </a:rPr>
              <a:t>Oblique  C </a:t>
            </a:r>
            <a:r>
              <a:rPr lang="en-GB" b="1" dirty="0" smtClean="0">
                <a:latin typeface="Arial" panose="020B0604020202020204" pitchFamily="34" charset="0"/>
                <a:cs typeface="Arial" panose="020B0604020202020204" pitchFamily="34" charset="0"/>
              </a:rPr>
              <a:t>–spine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marL="274320" indent="-274320" algn="l">
              <a:defRPr/>
            </a:pPr>
            <a:r>
              <a:rPr lang="en-GB" b="1" dirty="0">
                <a:solidFill>
                  <a:schemeClr val="tx1"/>
                </a:solidFill>
                <a:latin typeface="Arial" panose="020B0604020202020204" pitchFamily="34" charset="0"/>
                <a:cs typeface="Arial" panose="020B0604020202020204" pitchFamily="34" charset="0"/>
              </a:rPr>
              <a:t>Patient </a:t>
            </a:r>
            <a:r>
              <a:rPr lang="en-GB" b="1" dirty="0" smtClean="0">
                <a:solidFill>
                  <a:schemeClr val="tx1"/>
                </a:solidFill>
                <a:latin typeface="Arial" panose="020B0604020202020204" pitchFamily="34" charset="0"/>
                <a:cs typeface="Arial" panose="020B0604020202020204" pitchFamily="34" charset="0"/>
              </a:rPr>
              <a:t>Positioning</a:t>
            </a:r>
            <a:endParaRPr lang="en-GB" b="1"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AP seated or standing position in front of </a:t>
            </a: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upright grid device. </a:t>
            </a:r>
            <a:r>
              <a:rPr lang="en-GB" dirty="0" smtClean="0">
                <a:solidFill>
                  <a:schemeClr val="tx1"/>
                </a:solidFill>
                <a:latin typeface="Arial" panose="020B0604020202020204" pitchFamily="34" charset="0"/>
                <a:cs typeface="Arial" panose="020B0604020202020204" pitchFamily="34" charset="0"/>
              </a:rPr>
              <a:t> </a:t>
            </a:r>
          </a:p>
          <a:p>
            <a:pPr algn="l"/>
            <a:endParaRPr lang="en-GB" b="1"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Note</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The RAO and LAO projections may be substituted for the LPO and RPO projections</a:t>
            </a:r>
            <a:r>
              <a:rPr lang="en-GB"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36</a:t>
            </a:fld>
            <a:endParaRPr lang="en-US"/>
          </a:p>
        </p:txBody>
      </p:sp>
    </p:spTree>
    <p:extLst>
      <p:ext uri="{BB962C8B-B14F-4D97-AF65-F5344CB8AC3E}">
        <p14:creationId xmlns:p14="http://schemas.microsoft.com/office/powerpoint/2010/main" val="3699557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latin typeface="Arial" panose="020B0604020202020204" pitchFamily="34" charset="0"/>
                <a:cs typeface="Arial" panose="020B0604020202020204" pitchFamily="34" charset="0"/>
              </a:rPr>
              <a:t>Oblique  C </a:t>
            </a:r>
            <a:r>
              <a:rPr lang="en-GB" b="1" dirty="0" smtClean="0">
                <a:latin typeface="Arial" panose="020B0604020202020204" pitchFamily="34" charset="0"/>
                <a:cs typeface="Arial" panose="020B0604020202020204" pitchFamily="34" charset="0"/>
              </a:rPr>
              <a:t>–spine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198893" cy="5237267"/>
          </a:xfrm>
        </p:spPr>
        <p:txBody>
          <a:bodyPr>
            <a:normAutofit fontScale="85000" lnSpcReduction="10000"/>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Part positioning   </a:t>
            </a:r>
            <a:r>
              <a:rPr lang="en-GB" altLang="en-US" dirty="0" smtClean="0">
                <a:solidFill>
                  <a:schemeClr val="tx1"/>
                </a:solidFill>
              </a:rPr>
              <a:t>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Rotate </a:t>
            </a:r>
            <a:r>
              <a:rPr lang="en-GB" dirty="0">
                <a:solidFill>
                  <a:schemeClr val="tx1"/>
                </a:solidFill>
                <a:latin typeface="Arial" panose="020B0604020202020204" pitchFamily="34" charset="0"/>
                <a:cs typeface="Arial" panose="020B0604020202020204" pitchFamily="34" charset="0"/>
              </a:rPr>
              <a:t>the entire body and head to form a 45</a:t>
            </a:r>
            <a:r>
              <a:rPr lang="en-GB" baseline="30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angle between the coronal plane and the film; the shoulder nearest the film should be firmly positioned against the upright grid </a:t>
            </a:r>
            <a:r>
              <a:rPr lang="en-GB" dirty="0" smtClean="0">
                <a:solidFill>
                  <a:schemeClr val="tx1"/>
                </a:solidFill>
                <a:latin typeface="Arial" panose="020B0604020202020204" pitchFamily="34" charset="0"/>
                <a:cs typeface="Arial" panose="020B0604020202020204" pitchFamily="34" charset="0"/>
              </a:rPr>
              <a:t>device.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cervical spine to the midline of the upright grid </a:t>
            </a:r>
            <a:r>
              <a:rPr lang="en-GB" dirty="0" smtClean="0">
                <a:solidFill>
                  <a:schemeClr val="tx1"/>
                </a:solidFill>
                <a:latin typeface="Arial" panose="020B0604020202020204" pitchFamily="34" charset="0"/>
                <a:cs typeface="Arial" panose="020B0604020202020204" pitchFamily="34" charset="0"/>
              </a:rPr>
              <a:t>device;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Elevate </a:t>
            </a:r>
            <a:r>
              <a:rPr lang="en-GB" dirty="0">
                <a:solidFill>
                  <a:schemeClr val="tx1"/>
                </a:solidFill>
                <a:latin typeface="Arial" panose="020B0604020202020204" pitchFamily="34" charset="0"/>
                <a:cs typeface="Arial" panose="020B0604020202020204" pitchFamily="34" charset="0"/>
              </a:rPr>
              <a:t>the patient’s chin slightly to minimize superimposition of the mandible over the spine; both </a:t>
            </a:r>
            <a:r>
              <a:rPr lang="en-GB" dirty="0" smtClean="0">
                <a:solidFill>
                  <a:schemeClr val="tx1"/>
                </a:solidFill>
                <a:latin typeface="Arial" panose="020B0604020202020204" pitchFamily="34" charset="0"/>
                <a:cs typeface="Arial" panose="020B0604020202020204" pitchFamily="34" charset="0"/>
              </a:rPr>
              <a:t>obliques </a:t>
            </a:r>
            <a:r>
              <a:rPr lang="en-GB" dirty="0">
                <a:solidFill>
                  <a:schemeClr val="tx1"/>
                </a:solidFill>
                <a:latin typeface="Arial" panose="020B0604020202020204" pitchFamily="34" charset="0"/>
                <a:cs typeface="Arial" panose="020B0604020202020204" pitchFamily="34" charset="0"/>
              </a:rPr>
              <a:t>are obtained</a:t>
            </a:r>
            <a:r>
              <a:rPr lang="en-GB" dirty="0">
                <a:solidFill>
                  <a:schemeClr val="tx1">
                    <a:lumMod val="85000"/>
                    <a:lumOff val="15000"/>
                  </a:schemeClr>
                </a:solidFill>
                <a:latin typeface="Arial" panose="020B0604020202020204" pitchFamily="34" charset="0"/>
                <a:cs typeface="Arial" panose="020B0604020202020204" pitchFamily="34" charset="0"/>
              </a:rPr>
              <a:t>.</a:t>
            </a: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37</a:t>
            </a:fld>
            <a:endParaRPr lang="en-US"/>
          </a:p>
        </p:txBody>
      </p:sp>
    </p:spTree>
    <p:extLst>
      <p:ext uri="{BB962C8B-B14F-4D97-AF65-F5344CB8AC3E}">
        <p14:creationId xmlns:p14="http://schemas.microsoft.com/office/powerpoint/2010/main" val="4219549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latin typeface="Arial" panose="020B0604020202020204" pitchFamily="34" charset="0"/>
                <a:cs typeface="Arial" panose="020B0604020202020204" pitchFamily="34" charset="0"/>
              </a:rPr>
              <a:t>Oblique  C </a:t>
            </a:r>
            <a:r>
              <a:rPr lang="en-GB" b="1" dirty="0" smtClean="0">
                <a:latin typeface="Arial" panose="020B0604020202020204" pitchFamily="34" charset="0"/>
                <a:cs typeface="Arial" panose="020B0604020202020204" pitchFamily="34" charset="0"/>
              </a:rPr>
              <a:t>–spine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274320" indent="-274320" algn="l">
              <a:defRPr/>
            </a:pPr>
            <a:r>
              <a:rPr lang="en-GB" b="1" dirty="0">
                <a:solidFill>
                  <a:schemeClr val="tx1"/>
                </a:solidFill>
                <a:latin typeface="Arial" panose="020B0604020202020204" pitchFamily="34" charset="0"/>
                <a:cs typeface="Arial" panose="020B0604020202020204" pitchFamily="34" charset="0"/>
              </a:rPr>
              <a:t>Central Ray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15</a:t>
            </a:r>
            <a:r>
              <a:rPr lang="en-GB" baseline="30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to 20</a:t>
            </a:r>
            <a:r>
              <a:rPr lang="en-GB" baseline="30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cephalad to a point slightly inferior to the level of the most prominent point of the thyroid cartilage and through the fourth cervical </a:t>
            </a:r>
            <a:r>
              <a:rPr lang="en-GB" dirty="0" smtClean="0">
                <a:solidFill>
                  <a:schemeClr val="tx1"/>
                </a:solidFill>
                <a:latin typeface="Arial" panose="020B0604020202020204" pitchFamily="34" charset="0"/>
                <a:cs typeface="Arial" panose="020B0604020202020204" pitchFamily="34" charset="0"/>
              </a:rPr>
              <a:t>vertebra.</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274320" indent="-274320" algn="l">
              <a:defRPr/>
            </a:pPr>
            <a:r>
              <a:rPr lang="en-GB" b="1" dirty="0" smtClean="0">
                <a:solidFill>
                  <a:schemeClr val="tx1"/>
                </a:solidFill>
                <a:latin typeface="Arial" panose="020B0604020202020204" pitchFamily="34" charset="0"/>
                <a:cs typeface="Arial" panose="020B0604020202020204" pitchFamily="34" charset="0"/>
              </a:rPr>
              <a:t>Breathing </a:t>
            </a:r>
            <a:r>
              <a:rPr lang="en-GB" b="1" dirty="0">
                <a:solidFill>
                  <a:schemeClr val="tx1"/>
                </a:solidFill>
                <a:latin typeface="Arial" panose="020B0604020202020204" pitchFamily="34" charset="0"/>
                <a:cs typeface="Arial" panose="020B0604020202020204" pitchFamily="34" charset="0"/>
              </a:rPr>
              <a:t>Instructions</a:t>
            </a:r>
          </a:p>
          <a:p>
            <a:pPr marL="457200" indent="-457200" algn="l">
              <a:buBlip>
                <a:blip r:embed="rId2"/>
              </a:buBlip>
            </a:pPr>
            <a:r>
              <a:rPr lang="en-GB" dirty="0" smtClean="0">
                <a:solidFill>
                  <a:schemeClr val="tx1"/>
                </a:solidFill>
              </a:rPr>
              <a:t>Instruct </a:t>
            </a:r>
            <a:r>
              <a:rPr lang="en-GB" dirty="0">
                <a:solidFill>
                  <a:schemeClr val="tx1"/>
                </a:solidFill>
              </a:rPr>
              <a:t>the patient to stops breathing during the exposure. </a:t>
            </a:r>
            <a:endParaRPr lang="en-GB" dirty="0" smtClean="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38</a:t>
            </a:fld>
            <a:endParaRPr lang="en-US"/>
          </a:p>
        </p:txBody>
      </p:sp>
    </p:spTree>
    <p:extLst>
      <p:ext uri="{BB962C8B-B14F-4D97-AF65-F5344CB8AC3E}">
        <p14:creationId xmlns:p14="http://schemas.microsoft.com/office/powerpoint/2010/main" val="2371625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latin typeface="Arial" panose="020B0604020202020204" pitchFamily="34" charset="0"/>
                <a:cs typeface="Arial" panose="020B0604020202020204" pitchFamily="34" charset="0"/>
              </a:rPr>
              <a:t>Oblique  C </a:t>
            </a:r>
            <a:r>
              <a:rPr lang="en-GB" b="1" dirty="0" smtClean="0">
                <a:latin typeface="Arial" panose="020B0604020202020204" pitchFamily="34" charset="0"/>
                <a:cs typeface="Arial" panose="020B0604020202020204" pitchFamily="34" charset="0"/>
              </a:rPr>
              <a:t>–spine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77500" lnSpcReduction="20000"/>
          </a:bodyPr>
          <a:lstStyle/>
          <a:p>
            <a:pPr algn="l"/>
            <a:r>
              <a:rPr lang="en-GB" b="1" dirty="0" smtClean="0">
                <a:solidFill>
                  <a:schemeClr val="tx1"/>
                </a:solidFill>
              </a:rPr>
              <a:t>Image </a:t>
            </a:r>
            <a:r>
              <a:rPr lang="en-GB" b="1" dirty="0">
                <a:solidFill>
                  <a:schemeClr val="tx1"/>
                </a:solidFill>
              </a:rPr>
              <a:t>Evaluation</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Soft </a:t>
            </a:r>
            <a:r>
              <a:rPr lang="en-GB" dirty="0">
                <a:solidFill>
                  <a:schemeClr val="tx1"/>
                </a:solidFill>
                <a:latin typeface="Arial" panose="020B0604020202020204" pitchFamily="34" charset="0"/>
                <a:cs typeface="Arial" panose="020B0604020202020204" pitchFamily="34" charset="0"/>
              </a:rPr>
              <a:t>tissue structure of the neck , lower five cervical </a:t>
            </a:r>
            <a:r>
              <a:rPr lang="en-GB" dirty="0" smtClean="0">
                <a:solidFill>
                  <a:schemeClr val="tx1"/>
                </a:solidFill>
                <a:latin typeface="Arial" panose="020B0604020202020204" pitchFamily="34" charset="0"/>
                <a:cs typeface="Arial" panose="020B0604020202020204" pitchFamily="34" charset="0"/>
              </a:rPr>
              <a:t>vertebrae, </a:t>
            </a:r>
            <a:r>
              <a:rPr lang="en-GB" dirty="0">
                <a:solidFill>
                  <a:schemeClr val="tx1"/>
                </a:solidFill>
                <a:latin typeface="Arial" panose="020B0604020202020204" pitchFamily="34" charset="0"/>
                <a:cs typeface="Arial" panose="020B0604020202020204" pitchFamily="34" charset="0"/>
              </a:rPr>
              <a:t>and upper two thoracic vertebrae should be included 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fourth cervical body should be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intervertebral foramina furthest from the film should be clearly </a:t>
            </a:r>
            <a:r>
              <a:rPr lang="en-GB" dirty="0" smtClean="0">
                <a:solidFill>
                  <a:schemeClr val="tx1"/>
                </a:solidFill>
                <a:latin typeface="Arial" panose="020B0604020202020204" pitchFamily="34" charset="0"/>
                <a:cs typeface="Arial" panose="020B0604020202020204" pitchFamily="34" charset="0"/>
              </a:rPr>
              <a:t>demonstrated.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C1 </a:t>
            </a:r>
            <a:r>
              <a:rPr lang="en-GB" dirty="0">
                <a:solidFill>
                  <a:schemeClr val="tx1"/>
                </a:solidFill>
                <a:latin typeface="Arial" panose="020B0604020202020204" pitchFamily="34" charset="0"/>
                <a:cs typeface="Arial" panose="020B0604020202020204" pitchFamily="34" charset="0"/>
              </a:rPr>
              <a:t>should be demonstrated without superimposition of the occipital </a:t>
            </a:r>
            <a:r>
              <a:rPr lang="en-GB" dirty="0" smtClean="0">
                <a:solidFill>
                  <a:schemeClr val="tx1"/>
                </a:solidFill>
                <a:latin typeface="Arial" panose="020B0604020202020204" pitchFamily="34" charset="0"/>
                <a:cs typeface="Arial" panose="020B0604020202020204" pitchFamily="34" charset="0"/>
              </a:rPr>
              <a:t>bone.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intervertebral disk spaces should be clearly </a:t>
            </a:r>
            <a:r>
              <a:rPr lang="en-GB" dirty="0" smtClean="0">
                <a:solidFill>
                  <a:schemeClr val="tx1"/>
                </a:solidFill>
                <a:latin typeface="Arial" panose="020B0604020202020204" pitchFamily="34" charset="0"/>
                <a:cs typeface="Arial" panose="020B0604020202020204" pitchFamily="34" charset="0"/>
              </a:rPr>
              <a:t>demonstrate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mandible should not be superimposed over the cervical vertebrae.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39</a:t>
            </a:fld>
            <a:endParaRPr lang="en-US"/>
          </a:p>
        </p:txBody>
      </p:sp>
    </p:spTree>
    <p:extLst>
      <p:ext uri="{BB962C8B-B14F-4D97-AF65-F5344CB8AC3E}">
        <p14:creationId xmlns:p14="http://schemas.microsoft.com/office/powerpoint/2010/main" val="1028285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71800"/>
            <a:ext cx="7894093" cy="1066801"/>
          </a:xfrm>
        </p:spPr>
        <p:txBody>
          <a:bodyPr>
            <a:normAutofit fontScale="90000"/>
          </a:bodyPr>
          <a:lstStyle/>
          <a:p>
            <a:r>
              <a:rPr lang="en-US" altLang="en-US" b="1" dirty="0" smtClean="0">
                <a:latin typeface="Arial" panose="020B0604020202020204" pitchFamily="34" charset="0"/>
                <a:cs typeface="Arial" panose="020B0604020202020204" pitchFamily="34" charset="0"/>
              </a:rPr>
              <a:t>What is spine?</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Tree>
    <p:extLst>
      <p:ext uri="{BB962C8B-B14F-4D97-AF65-F5344CB8AC3E}">
        <p14:creationId xmlns:p14="http://schemas.microsoft.com/office/powerpoint/2010/main" val="1131007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smtClean="0">
                <a:latin typeface="Arial" panose="020B0604020202020204" pitchFamily="34" charset="0"/>
                <a:cs typeface="Arial" panose="020B0604020202020204" pitchFamily="34" charset="0"/>
              </a:rPr>
              <a:t>RAO  C –spine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40</a:t>
            </a:fld>
            <a:endParaRPr 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42871"/>
            <a:ext cx="3200400" cy="437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914" y="1542871"/>
            <a:ext cx="3886200" cy="441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335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894093" cy="914400"/>
          </a:xfrm>
        </p:spPr>
        <p:txBody>
          <a:bodyPr>
            <a:normAutofit fontScale="90000"/>
          </a:bodyPr>
          <a:lstStyle/>
          <a:p>
            <a:r>
              <a:rPr lang="en-US" sz="3600" b="1" dirty="0" smtClean="0">
                <a:latin typeface="Arial" panose="020B0604020202020204" pitchFamily="34" charset="0"/>
                <a:cs typeface="Arial" panose="020B0604020202020204" pitchFamily="34" charset="0"/>
              </a:rPr>
              <a:t>Atlas and Axis (</a:t>
            </a:r>
            <a:r>
              <a:rPr lang="en-GB" sz="3600" b="1" dirty="0" smtClean="0">
                <a:latin typeface="Arial" panose="020B0604020202020204" pitchFamily="34" charset="0"/>
                <a:cs typeface="Arial" panose="020B0604020202020204" pitchFamily="34" charset="0"/>
              </a:rPr>
              <a:t>Open mouth-Odontoid)</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1"/>
            <a:ext cx="8390233" cy="5613016"/>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274320" indent="-274320" algn="l">
              <a:defRPr/>
            </a:pPr>
            <a:r>
              <a:rPr lang="en-GB" b="1" dirty="0">
                <a:solidFill>
                  <a:schemeClr val="tx1"/>
                </a:solidFill>
                <a:latin typeface="Arial" panose="020B0604020202020204" pitchFamily="34" charset="0"/>
                <a:cs typeface="Arial" panose="020B0604020202020204" pitchFamily="34" charset="0"/>
              </a:rPr>
              <a:t>Antero- </a:t>
            </a:r>
            <a:r>
              <a:rPr lang="en-GB" b="1" dirty="0" smtClean="0">
                <a:solidFill>
                  <a:schemeClr val="tx1"/>
                </a:solidFill>
                <a:latin typeface="Arial" panose="020B0604020202020204" pitchFamily="34" charset="0"/>
                <a:cs typeface="Arial" panose="020B0604020202020204" pitchFamily="34" charset="0"/>
              </a:rPr>
              <a:t>posterior</a:t>
            </a:r>
          </a:p>
          <a:p>
            <a:pPr marL="274320" indent="-274320" algn="l">
              <a:defRPr/>
            </a:pPr>
            <a:endParaRPr lang="en-GB" b="1" dirty="0" smtClean="0">
              <a:solidFill>
                <a:schemeClr val="tx1"/>
              </a:solidFill>
              <a:latin typeface="Arial" panose="020B0604020202020204" pitchFamily="34" charset="0"/>
              <a:cs typeface="Arial" panose="020B0604020202020204" pitchFamily="34" charset="0"/>
            </a:endParaRPr>
          </a:p>
          <a:p>
            <a:pPr marL="274320" indent="-274320" algn="l">
              <a:defRPr/>
            </a:pPr>
            <a:r>
              <a:rPr lang="en-GB" b="1" dirty="0" smtClean="0">
                <a:solidFill>
                  <a:schemeClr val="tx1"/>
                </a:solidFill>
                <a:latin typeface="Arial" panose="020B0604020202020204" pitchFamily="34" charset="0"/>
                <a:cs typeface="Arial" panose="020B0604020202020204" pitchFamily="34" charset="0"/>
              </a:rPr>
              <a:t>Clinical indications </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(particularly </a:t>
            </a:r>
            <a:r>
              <a:rPr lang="en-US" dirty="0">
                <a:solidFill>
                  <a:schemeClr val="tx1"/>
                </a:solidFill>
                <a:latin typeface="Arial" panose="020B0604020202020204" pitchFamily="34" charset="0"/>
                <a:cs typeface="Arial" panose="020B0604020202020204" pitchFamily="34" charset="0"/>
              </a:rPr>
              <a:t>fractures) </a:t>
            </a:r>
            <a:r>
              <a:rPr lang="en-US" dirty="0" smtClean="0">
                <a:solidFill>
                  <a:schemeClr val="tx1"/>
                </a:solidFill>
                <a:latin typeface="Arial" panose="020B0604020202020204" pitchFamily="34" charset="0"/>
                <a:cs typeface="Arial" panose="020B0604020202020204" pitchFamily="34" charset="0"/>
              </a:rPr>
              <a:t>involving C1 </a:t>
            </a:r>
            <a:r>
              <a:rPr lang="en-US" dirty="0">
                <a:solidFill>
                  <a:schemeClr val="tx1"/>
                </a:solidFill>
                <a:latin typeface="Arial" panose="020B0604020202020204" pitchFamily="34" charset="0"/>
                <a:cs typeface="Arial" panose="020B0604020202020204" pitchFamily="34" charset="0"/>
              </a:rPr>
              <a:t>and C2 and adjacent soft tissue </a:t>
            </a:r>
            <a:r>
              <a:rPr lang="en-US" dirty="0" smtClean="0">
                <a:solidFill>
                  <a:schemeClr val="tx1"/>
                </a:solidFill>
                <a:latin typeface="Arial" panose="020B0604020202020204" pitchFamily="34" charset="0"/>
                <a:cs typeface="Arial" panose="020B0604020202020204" pitchFamily="34" charset="0"/>
              </a:rPr>
              <a:t>structures</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Demonstrates </a:t>
            </a:r>
            <a:r>
              <a:rPr lang="en-US" dirty="0">
                <a:solidFill>
                  <a:schemeClr val="tx1"/>
                </a:solidFill>
                <a:latin typeface="Arial" panose="020B0604020202020204" pitchFamily="34" charset="0"/>
                <a:cs typeface="Arial" panose="020B0604020202020204" pitchFamily="34" charset="0"/>
              </a:rPr>
              <a:t>odontoid and Jefferson </a:t>
            </a:r>
            <a:r>
              <a:rPr lang="en-US" dirty="0" smtClean="0">
                <a:solidFill>
                  <a:schemeClr val="tx1"/>
                </a:solidFill>
                <a:latin typeface="Arial" panose="020B0604020202020204" pitchFamily="34" charset="0"/>
                <a:cs typeface="Arial" panose="020B0604020202020204" pitchFamily="34" charset="0"/>
              </a:rPr>
              <a:t>fractures (the </a:t>
            </a:r>
            <a:r>
              <a:rPr lang="en-US" dirty="0">
                <a:solidFill>
                  <a:schemeClr val="tx1"/>
                </a:solidFill>
                <a:latin typeface="Arial" panose="020B0604020202020204" pitchFamily="34" charset="0"/>
                <a:cs typeface="Arial" panose="020B0604020202020204" pitchFamily="34" charset="0"/>
              </a:rPr>
              <a:t>f</a:t>
            </a:r>
            <a:r>
              <a:rPr lang="en-US" dirty="0" smtClean="0">
                <a:solidFill>
                  <a:schemeClr val="tx1"/>
                </a:solidFill>
                <a:latin typeface="Arial" panose="020B0604020202020204" pitchFamily="34" charset="0"/>
                <a:cs typeface="Arial" panose="020B0604020202020204" pitchFamily="34" charset="0"/>
              </a:rPr>
              <a:t>racture of anterior and posterior arches of C1). </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Technical </a:t>
            </a:r>
            <a:r>
              <a:rPr lang="en-GB" b="1" dirty="0">
                <a:solidFill>
                  <a:schemeClr val="tx1"/>
                </a:solidFill>
                <a:latin typeface="Arial" panose="020B0604020202020204" pitchFamily="34" charset="0"/>
                <a:cs typeface="Arial" panose="020B0604020202020204" pitchFamily="34" charset="0"/>
              </a:rPr>
              <a:t>consideration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Film size- 18x24cm/24</a:t>
            </a:r>
            <a:r>
              <a:rPr lang="en-GB" altLang="en-US" dirty="0">
                <a:solidFill>
                  <a:schemeClr val="tx1"/>
                </a:solidFill>
              </a:rPr>
              <a:t>x30cm</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65-75kvp</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Collimate to the area of </a:t>
            </a:r>
            <a:r>
              <a:rPr lang="en-GB" dirty="0" smtClean="0">
                <a:solidFill>
                  <a:schemeClr val="tx1"/>
                </a:solidFill>
                <a:latin typeface="Arial" panose="020B0604020202020204" pitchFamily="34" charset="0"/>
                <a:cs typeface="Arial" panose="020B0604020202020204" pitchFamily="34" charset="0"/>
              </a:rPr>
              <a:t>interest</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Minimum SID 100cm</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41</a:t>
            </a:fld>
            <a:endParaRPr lang="en-US"/>
          </a:p>
        </p:txBody>
      </p:sp>
    </p:spTree>
    <p:extLst>
      <p:ext uri="{BB962C8B-B14F-4D97-AF65-F5344CB8AC3E}">
        <p14:creationId xmlns:p14="http://schemas.microsoft.com/office/powerpoint/2010/main" val="2367621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b="1" dirty="0" smtClean="0">
                <a:latin typeface="Arial" panose="020B0604020202020204" pitchFamily="34" charset="0"/>
                <a:cs typeface="Arial" panose="020B0604020202020204" pitchFamily="34" charset="0"/>
              </a:rPr>
              <a:t>Atlas and Axis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0"/>
            <a:ext cx="8390233" cy="5795579"/>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 </a:t>
            </a:r>
            <a:r>
              <a:rPr lang="en-GB" dirty="0">
                <a:solidFill>
                  <a:schemeClr val="tx1"/>
                </a:solidFill>
                <a:latin typeface="Arial" panose="020B0604020202020204" pitchFamily="34" charset="0"/>
                <a:cs typeface="Arial" panose="020B0604020202020204" pitchFamily="34" charset="0"/>
              </a:rPr>
              <a:t>shielding should be used in all </a:t>
            </a:r>
            <a:r>
              <a:rPr lang="en-GB" dirty="0" smtClean="0">
                <a:solidFill>
                  <a:schemeClr val="tx1"/>
                </a:solidFill>
                <a:latin typeface="Arial" panose="020B0604020202020204" pitchFamily="34" charset="0"/>
                <a:cs typeface="Arial" panose="020B0604020202020204" pitchFamily="34" charset="0"/>
              </a:rPr>
              <a:t>patients</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positioning</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a:t>
            </a:r>
            <a:r>
              <a:rPr lang="en-GB" dirty="0" smtClean="0">
                <a:solidFill>
                  <a:schemeClr val="tx1"/>
                </a:solidFill>
                <a:latin typeface="Arial" panose="020B0604020202020204" pitchFamily="34" charset="0"/>
                <a:cs typeface="Arial" panose="020B0604020202020204" pitchFamily="34" charset="0"/>
              </a:rPr>
              <a:t>supine position </a:t>
            </a:r>
            <a:r>
              <a:rPr lang="en-GB" dirty="0">
                <a:solidFill>
                  <a:schemeClr val="tx1"/>
                </a:solidFill>
                <a:latin typeface="Arial" panose="020B0604020202020204" pitchFamily="34" charset="0"/>
                <a:cs typeface="Arial" panose="020B0604020202020204" pitchFamily="34" charset="0"/>
              </a:rPr>
              <a:t>on the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axis of the patient parallel with the long axis of the table</a:t>
            </a: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42</a:t>
            </a:fld>
            <a:endParaRPr lang="en-US"/>
          </a:p>
        </p:txBody>
      </p:sp>
    </p:spTree>
    <p:extLst>
      <p:ext uri="{BB962C8B-B14F-4D97-AF65-F5344CB8AC3E}">
        <p14:creationId xmlns:p14="http://schemas.microsoft.com/office/powerpoint/2010/main" val="3943607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b="1" dirty="0">
                <a:latin typeface="Arial" panose="020B0604020202020204" pitchFamily="34" charset="0"/>
                <a:cs typeface="Arial" panose="020B0604020202020204" pitchFamily="34" charset="0"/>
              </a:rPr>
              <a:t>Atlas and </a:t>
            </a:r>
            <a:r>
              <a:rPr lang="en-US" b="1" dirty="0" smtClean="0">
                <a:latin typeface="Arial" panose="020B0604020202020204" pitchFamily="34" charset="0"/>
                <a:cs typeface="Arial" panose="020B0604020202020204" pitchFamily="34" charset="0"/>
              </a:rPr>
              <a:t>Axis </a:t>
            </a:r>
            <a:r>
              <a:rPr lang="en-GB" alt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611769"/>
            <a:ext cx="8046493" cy="5688102"/>
          </a:xfrm>
        </p:spPr>
        <p:txBody>
          <a:bodyPr>
            <a:normAutofit fontScale="85000" lnSpcReduction="20000"/>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open the mouth as wide as </a:t>
            </a:r>
            <a:r>
              <a:rPr lang="en-GB" dirty="0" smtClean="0">
                <a:solidFill>
                  <a:schemeClr val="tx1"/>
                </a:solidFill>
                <a:latin typeface="Arial" panose="020B0604020202020204" pitchFamily="34" charset="0"/>
                <a:cs typeface="Arial" panose="020B0604020202020204" pitchFamily="34" charset="0"/>
              </a:rPr>
              <a:t>possible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patient’s head so that a line between the lower margin of the upper incisors and the base of the skull (level of the mastoid tips) is perpendicular to the film </a:t>
            </a:r>
            <a:r>
              <a:rPr lang="en-GB" dirty="0" smtClean="0">
                <a:solidFill>
                  <a:schemeClr val="tx1"/>
                </a:solidFill>
                <a:latin typeface="Arial" panose="020B0604020202020204" pitchFamily="34" charset="0"/>
                <a:cs typeface="Arial" panose="020B0604020202020204" pitchFamily="34" charset="0"/>
              </a:rPr>
              <a:t>plane.</a:t>
            </a:r>
          </a:p>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C1 through the open </a:t>
            </a:r>
            <a:r>
              <a:rPr lang="en-GB" dirty="0" smtClean="0">
                <a:solidFill>
                  <a:schemeClr val="tx1"/>
                </a:solidFill>
                <a:latin typeface="Arial" panose="020B0604020202020204" pitchFamily="34" charset="0"/>
                <a:cs typeface="Arial" panose="020B0604020202020204" pitchFamily="34" charset="0"/>
              </a:rPr>
              <a:t>mouth.</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algn="l"/>
            <a:r>
              <a:rPr lang="en-GB" b="1" dirty="0" smtClean="0">
                <a:solidFill>
                  <a:schemeClr val="tx1"/>
                </a:solidFill>
                <a:latin typeface="Arial" panose="020B0604020202020204" pitchFamily="34" charset="0"/>
                <a:cs typeface="Arial" panose="020B0604020202020204" pitchFamily="34" charset="0"/>
              </a:rPr>
              <a:t>Breathing instructions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maintain the wide open mouth and say “ah” during the 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43</a:t>
            </a:fld>
            <a:endParaRPr lang="en-US"/>
          </a:p>
        </p:txBody>
      </p:sp>
    </p:spTree>
    <p:extLst>
      <p:ext uri="{BB962C8B-B14F-4D97-AF65-F5344CB8AC3E}">
        <p14:creationId xmlns:p14="http://schemas.microsoft.com/office/powerpoint/2010/main" val="2367621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b="1" dirty="0">
                <a:latin typeface="Arial" panose="020B0604020202020204" pitchFamily="34" charset="0"/>
                <a:cs typeface="Arial" panose="020B0604020202020204" pitchFamily="34" charset="0"/>
              </a:rPr>
              <a:t>Atlas and </a:t>
            </a:r>
            <a:r>
              <a:rPr lang="en-US" b="1" dirty="0" smtClean="0">
                <a:latin typeface="Arial" panose="020B0604020202020204" pitchFamily="34" charset="0"/>
                <a:cs typeface="Arial" panose="020B0604020202020204" pitchFamily="34" charset="0"/>
              </a:rPr>
              <a:t>Axis </a:t>
            </a:r>
            <a:r>
              <a:rPr lang="en-GB" alt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90233" cy="5461670"/>
          </a:xfrm>
        </p:spPr>
        <p:txBody>
          <a:bodyPr>
            <a:normAutofit fontScale="92500" lnSpcReduction="1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entire atlas and axis should be included 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a:t>
            </a:r>
            <a:r>
              <a:rPr lang="en-GB" dirty="0">
                <a:solidFill>
                  <a:schemeClr val="tx1"/>
                </a:solidFill>
                <a:latin typeface="Arial" panose="020B0604020202020204" pitchFamily="34" charset="0"/>
                <a:cs typeface="Arial" panose="020B0604020202020204" pitchFamily="34" charset="0"/>
              </a:rPr>
              <a:t>trabiculae should be seen within the lateral masses of C1, the dens, and the vertebral body of </a:t>
            </a:r>
            <a:r>
              <a:rPr lang="en-GB" dirty="0" smtClean="0">
                <a:solidFill>
                  <a:schemeClr val="tx1"/>
                </a:solidFill>
                <a:latin typeface="Arial" panose="020B0604020202020204" pitchFamily="34" charset="0"/>
                <a:cs typeface="Arial" panose="020B0604020202020204" pitchFamily="34" charset="0"/>
              </a:rPr>
              <a:t>C2.</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C1 </a:t>
            </a:r>
            <a:r>
              <a:rPr lang="en-GB" dirty="0">
                <a:solidFill>
                  <a:schemeClr val="tx1"/>
                </a:solidFill>
                <a:latin typeface="Arial" panose="020B0604020202020204" pitchFamily="34" charset="0"/>
                <a:cs typeface="Arial" panose="020B0604020202020204" pitchFamily="34" charset="0"/>
              </a:rPr>
              <a:t>should be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lateral masses should be equal distances from the rami of the </a:t>
            </a:r>
            <a:r>
              <a:rPr lang="en-GB" dirty="0" smtClean="0">
                <a:solidFill>
                  <a:schemeClr val="tx1"/>
                </a:solidFill>
                <a:latin typeface="Arial" panose="020B0604020202020204" pitchFamily="34" charset="0"/>
                <a:cs typeface="Arial" panose="020B0604020202020204" pitchFamily="34" charset="0"/>
              </a:rPr>
              <a:t>mandible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lower edge of the upper incisors should be even with the base of the skull.</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44</a:t>
            </a:fld>
            <a:endParaRPr lang="en-US"/>
          </a:p>
        </p:txBody>
      </p:sp>
    </p:spTree>
    <p:extLst>
      <p:ext uri="{BB962C8B-B14F-4D97-AF65-F5344CB8AC3E}">
        <p14:creationId xmlns:p14="http://schemas.microsoft.com/office/powerpoint/2010/main" val="3869887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latin typeface="Arial" panose="020B0604020202020204" pitchFamily="34" charset="0"/>
                <a:cs typeface="Arial" panose="020B0604020202020204" pitchFamily="34" charset="0"/>
              </a:rPr>
              <a:t>AP Open-mouth</a:t>
            </a:r>
            <a:endParaRPr lang="en-US"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45</a:t>
            </a:fld>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6" y="2514600"/>
            <a:ext cx="405004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00200"/>
            <a:ext cx="4572000" cy="454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395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b="1" dirty="0" smtClean="0">
                <a:latin typeface="Arial" panose="020B0604020202020204" pitchFamily="34" charset="0"/>
                <a:cs typeface="Arial" panose="020B0604020202020204" pitchFamily="34" charset="0"/>
              </a:rPr>
              <a:t>Cervicothoracic spine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14033" cy="5461670"/>
          </a:xfrm>
        </p:spPr>
        <p:txBody>
          <a:bodyPr>
            <a:normAutofit fontScale="92500" lnSpcReduction="10000"/>
          </a:bodyPr>
          <a:lstStyle/>
          <a:p>
            <a:pPr algn="l"/>
            <a:r>
              <a:rPr lang="en-GB" b="1" dirty="0" smtClean="0">
                <a:solidFill>
                  <a:schemeClr val="tx1"/>
                </a:solidFill>
                <a:latin typeface="Arial" panose="020B0604020202020204" pitchFamily="34" charset="0"/>
                <a:cs typeface="Arial" panose="020B0604020202020204" pitchFamily="34" charset="0"/>
              </a:rPr>
              <a:t>Lateral </a:t>
            </a:r>
            <a:r>
              <a:rPr lang="en-GB" b="1" dirty="0">
                <a:solidFill>
                  <a:schemeClr val="tx1"/>
                </a:solidFill>
                <a:latin typeface="Arial" panose="020B0604020202020204" pitchFamily="34" charset="0"/>
                <a:cs typeface="Arial" panose="020B0604020202020204" pitchFamily="34" charset="0"/>
              </a:rPr>
              <a:t>swimmers</a:t>
            </a:r>
            <a:r>
              <a:rPr lang="fr-BE" b="1" dirty="0" smtClean="0">
                <a:solidFill>
                  <a:schemeClr val="tx1"/>
                </a:solidFill>
                <a:latin typeface="Arial" panose="020B0604020202020204" pitchFamily="34" charset="0"/>
                <a:cs typeface="Arial" panose="020B0604020202020204" pitchFamily="34" charset="0"/>
              </a:rPr>
              <a:t>’ position </a:t>
            </a:r>
          </a:p>
          <a:p>
            <a:pPr algn="l"/>
            <a:r>
              <a:rPr lang="fr-BE" b="1" dirty="0" smtClean="0">
                <a:solidFill>
                  <a:schemeClr val="tx1"/>
                </a:solidFill>
                <a:latin typeface="Arial" panose="020B0604020202020204" pitchFamily="34" charset="0"/>
                <a:cs typeface="Arial" panose="020B0604020202020204" pitchFamily="34" charset="0"/>
              </a:rPr>
              <a:t>Clinical indications </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involving the inferior </a:t>
            </a:r>
            <a:r>
              <a:rPr lang="en-US" dirty="0" smtClean="0">
                <a:solidFill>
                  <a:schemeClr val="tx1"/>
                </a:solidFill>
                <a:latin typeface="Arial" panose="020B0604020202020204" pitchFamily="34" charset="0"/>
                <a:cs typeface="Arial" panose="020B0604020202020204" pitchFamily="34" charset="0"/>
              </a:rPr>
              <a:t>cervical spine, superior </a:t>
            </a:r>
            <a:r>
              <a:rPr lang="en-US" dirty="0">
                <a:solidFill>
                  <a:schemeClr val="tx1"/>
                </a:solidFill>
                <a:latin typeface="Arial" panose="020B0604020202020204" pitchFamily="34" charset="0"/>
                <a:cs typeface="Arial" panose="020B0604020202020204" pitchFamily="34" charset="0"/>
              </a:rPr>
              <a:t>thoracic spine, and </a:t>
            </a:r>
            <a:r>
              <a:rPr lang="en-US" dirty="0" smtClean="0">
                <a:solidFill>
                  <a:schemeClr val="tx1"/>
                </a:solidFill>
                <a:latin typeface="Arial" panose="020B0604020202020204" pitchFamily="34" charset="0"/>
                <a:cs typeface="Arial" panose="020B0604020202020204" pitchFamily="34" charset="0"/>
              </a:rPr>
              <a:t>adjacent soft tissue structures</a:t>
            </a: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Various </a:t>
            </a:r>
            <a:r>
              <a:rPr lang="en-US" dirty="0">
                <a:solidFill>
                  <a:schemeClr val="tx1"/>
                </a:solidFill>
                <a:latin typeface="Arial" panose="020B0604020202020204" pitchFamily="34" charset="0"/>
                <a:cs typeface="Arial" panose="020B0604020202020204" pitchFamily="34" charset="0"/>
              </a:rPr>
              <a:t>fractures (including compression </a:t>
            </a:r>
            <a:r>
              <a:rPr lang="en-US" dirty="0" smtClean="0">
                <a:solidFill>
                  <a:schemeClr val="tx1"/>
                </a:solidFill>
                <a:latin typeface="Arial" panose="020B0604020202020204" pitchFamily="34" charset="0"/>
                <a:cs typeface="Arial" panose="020B0604020202020204" pitchFamily="34" charset="0"/>
              </a:rPr>
              <a:t>fractures) and subluxation</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This </a:t>
            </a:r>
            <a:r>
              <a:rPr lang="en-US" dirty="0">
                <a:solidFill>
                  <a:schemeClr val="tx1"/>
                </a:solidFill>
                <a:latin typeface="Arial" panose="020B0604020202020204" pitchFamily="34" charset="0"/>
                <a:cs typeface="Arial" panose="020B0604020202020204" pitchFamily="34" charset="0"/>
              </a:rPr>
              <a:t>is a good projection when C7 to T1 </a:t>
            </a:r>
            <a:r>
              <a:rPr lang="en-US" dirty="0" smtClean="0">
                <a:solidFill>
                  <a:schemeClr val="tx1"/>
                </a:solidFill>
                <a:latin typeface="Arial" panose="020B0604020202020204" pitchFamily="34" charset="0"/>
                <a:cs typeface="Arial" panose="020B0604020202020204" pitchFamily="34" charset="0"/>
              </a:rPr>
              <a:t>is not </a:t>
            </a:r>
            <a:r>
              <a:rPr lang="en-US" dirty="0">
                <a:solidFill>
                  <a:schemeClr val="tx1"/>
                </a:solidFill>
                <a:latin typeface="Arial" panose="020B0604020202020204" pitchFamily="34" charset="0"/>
                <a:cs typeface="Arial" panose="020B0604020202020204" pitchFamily="34" charset="0"/>
              </a:rPr>
              <a:t>visualized on the lateral </a:t>
            </a:r>
            <a:r>
              <a:rPr lang="en-US" dirty="0" smtClean="0">
                <a:solidFill>
                  <a:schemeClr val="tx1"/>
                </a:solidFill>
                <a:latin typeface="Arial" panose="020B0604020202020204" pitchFamily="34" charset="0"/>
                <a:cs typeface="Arial" panose="020B0604020202020204" pitchFamily="34" charset="0"/>
              </a:rPr>
              <a:t>cervical spine</a:t>
            </a:r>
            <a:endParaRPr lang="en-GB"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46</a:t>
            </a:fld>
            <a:endParaRPr lang="en-US"/>
          </a:p>
        </p:txBody>
      </p:sp>
    </p:spTree>
    <p:extLst>
      <p:ext uri="{BB962C8B-B14F-4D97-AF65-F5344CB8AC3E}">
        <p14:creationId xmlns:p14="http://schemas.microsoft.com/office/powerpoint/2010/main" val="3872419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Lateral </a:t>
            </a:r>
            <a:r>
              <a:rPr lang="en-GB" b="1" dirty="0">
                <a:solidFill>
                  <a:schemeClr val="tx1"/>
                </a:solidFill>
                <a:latin typeface="Arial" panose="020B0604020202020204" pitchFamily="34" charset="0"/>
                <a:cs typeface="Arial" panose="020B0604020202020204" pitchFamily="34" charset="0"/>
              </a:rPr>
              <a:t>swimmers</a:t>
            </a:r>
            <a:r>
              <a:rPr lang="fr-BE" b="1" dirty="0" smtClean="0">
                <a:solidFill>
                  <a:schemeClr val="tx1"/>
                </a:solidFill>
                <a:latin typeface="Arial" panose="020B0604020202020204" pitchFamily="34" charset="0"/>
                <a:cs typeface="Arial" panose="020B0604020202020204" pitchFamily="34" charset="0"/>
              </a:rPr>
              <a:t>’ position</a:t>
            </a:r>
          </a:p>
          <a:p>
            <a:pPr algn="l"/>
            <a:r>
              <a:rPr lang="en-GB" b="1" dirty="0" smtClean="0">
                <a:solidFill>
                  <a:schemeClr val="tx1"/>
                </a:solidFill>
                <a:latin typeface="Arial" panose="020B0604020202020204" pitchFamily="34" charset="0"/>
                <a:cs typeface="Arial" panose="020B0604020202020204" pitchFamily="34" charset="0"/>
              </a:rPr>
              <a:t>Technical </a:t>
            </a:r>
            <a:r>
              <a:rPr lang="en-GB" b="1" dirty="0">
                <a:solidFill>
                  <a:schemeClr val="tx1"/>
                </a:solidFill>
                <a:latin typeface="Arial" panose="020B0604020202020204" pitchFamily="34" charset="0"/>
                <a:cs typeface="Arial" panose="020B0604020202020204" pitchFamily="34" charset="0"/>
              </a:rPr>
              <a:t>consideration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Film size 24x30cm</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Grid required </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70-85 </a:t>
            </a:r>
            <a:r>
              <a:rPr lang="en-GB" dirty="0" smtClean="0">
                <a:solidFill>
                  <a:schemeClr val="tx1"/>
                </a:solidFill>
                <a:latin typeface="Arial" panose="020B0604020202020204" pitchFamily="34" charset="0"/>
                <a:cs typeface="Arial" panose="020B0604020202020204" pitchFamily="34" charset="0"/>
              </a:rPr>
              <a:t>kvp</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150cm</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soft tissue of the neck crosswise and to film size </a:t>
            </a:r>
            <a:r>
              <a:rPr lang="en-GB" dirty="0" smtClean="0">
                <a:solidFill>
                  <a:schemeClr val="tx1"/>
                </a:solidFill>
                <a:latin typeface="Arial" panose="020B0604020202020204" pitchFamily="34" charset="0"/>
                <a:cs typeface="Arial" panose="020B0604020202020204" pitchFamily="34" charset="0"/>
              </a:rPr>
              <a:t>lengthwise</a:t>
            </a:r>
            <a:endParaRPr lang="en-GB"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47</a:t>
            </a:fld>
            <a:endParaRPr lang="en-US"/>
          </a:p>
        </p:txBody>
      </p:sp>
    </p:spTree>
    <p:extLst>
      <p:ext uri="{BB962C8B-B14F-4D97-AF65-F5344CB8AC3E}">
        <p14:creationId xmlns:p14="http://schemas.microsoft.com/office/powerpoint/2010/main" val="2496166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16163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Gonadal </a:t>
            </a:r>
            <a:r>
              <a:rPr lang="en-GB" dirty="0">
                <a:solidFill>
                  <a:schemeClr val="tx1"/>
                </a:solidFill>
                <a:latin typeface="Arial" panose="020B0604020202020204" pitchFamily="34" charset="0"/>
                <a:cs typeface="Arial" panose="020B0604020202020204" pitchFamily="34" charset="0"/>
              </a:rPr>
              <a:t>shielding should be used on all patients, especially children and adults of reproductive </a:t>
            </a:r>
            <a:r>
              <a:rPr lang="en-GB" dirty="0" smtClean="0">
                <a:solidFill>
                  <a:schemeClr val="tx1"/>
                </a:solidFill>
                <a:latin typeface="Arial" panose="020B0604020202020204" pitchFamily="34" charset="0"/>
                <a:cs typeface="Arial" panose="020B0604020202020204" pitchFamily="34" charset="0"/>
              </a:rPr>
              <a:t>age.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a:t>
            </a:r>
            <a:r>
              <a:rPr lang="en-GB" dirty="0" smtClean="0">
                <a:solidFill>
                  <a:schemeClr val="tx1"/>
                </a:solidFill>
                <a:latin typeface="Arial" panose="020B0604020202020204" pitchFamily="34" charset="0"/>
                <a:cs typeface="Arial" panose="020B0604020202020204" pitchFamily="34" charset="0"/>
              </a:rPr>
              <a:t>lateral recumbent/standing position </a:t>
            </a:r>
            <a:r>
              <a:rPr lang="en-GB" dirty="0">
                <a:solidFill>
                  <a:schemeClr val="tx1"/>
                </a:solidFill>
                <a:latin typeface="Arial" panose="020B0604020202020204" pitchFamily="34" charset="0"/>
                <a:cs typeface="Arial" panose="020B0604020202020204" pitchFamily="34" charset="0"/>
              </a:rPr>
              <a:t>on the radiographic table.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48</a:t>
            </a:fld>
            <a:endParaRPr lang="en-US"/>
          </a:p>
        </p:txBody>
      </p:sp>
    </p:spTree>
    <p:extLst>
      <p:ext uri="{BB962C8B-B14F-4D97-AF65-F5344CB8AC3E}">
        <p14:creationId xmlns:p14="http://schemas.microsoft.com/office/powerpoint/2010/main" val="3197110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312414"/>
          </a:xfrm>
        </p:spPr>
        <p:txBody>
          <a:bodyPr>
            <a:normAutofit fontScale="85000" lnSpcReduction="20000"/>
          </a:bodyPr>
          <a:lstStyle/>
          <a:p>
            <a:pPr algn="l"/>
            <a:r>
              <a:rPr lang="en-GB" sz="4000" b="1" dirty="0" smtClean="0">
                <a:solidFill>
                  <a:schemeClr val="tx1"/>
                </a:solidFill>
                <a:latin typeface="Arial" panose="020B0604020202020204" pitchFamily="34" charset="0"/>
                <a:cs typeface="Arial" panose="020B0604020202020204" pitchFamily="34" charset="0"/>
              </a:rPr>
              <a:t>Part Positioning</a:t>
            </a:r>
            <a:endParaRPr lang="en-GB" sz="40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Centre </a:t>
            </a:r>
            <a:r>
              <a:rPr lang="en-GB" sz="3400" dirty="0">
                <a:solidFill>
                  <a:schemeClr val="tx1"/>
                </a:solidFill>
                <a:latin typeface="Arial" panose="020B0604020202020204" pitchFamily="34" charset="0"/>
                <a:cs typeface="Arial" panose="020B0604020202020204" pitchFamily="34" charset="0"/>
              </a:rPr>
              <a:t>the midaxillary plane to the middle of the </a:t>
            </a:r>
            <a:r>
              <a:rPr lang="en-GB" sz="3400"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Adjust </a:t>
            </a:r>
            <a:r>
              <a:rPr lang="en-GB" sz="3400" dirty="0">
                <a:solidFill>
                  <a:schemeClr val="tx1"/>
                </a:solidFill>
                <a:latin typeface="Arial" panose="020B0604020202020204" pitchFamily="34" charset="0"/>
                <a:cs typeface="Arial" panose="020B0604020202020204" pitchFamily="34" charset="0"/>
              </a:rPr>
              <a:t>the entire patient’s body to a true lateral </a:t>
            </a:r>
            <a:r>
              <a:rPr lang="en-GB" sz="3400" dirty="0" smtClean="0">
                <a:solidFill>
                  <a:schemeClr val="tx1"/>
                </a:solidFill>
                <a:latin typeface="Arial" panose="020B0604020202020204" pitchFamily="34" charset="0"/>
                <a:cs typeface="Arial" panose="020B0604020202020204" pitchFamily="34" charset="0"/>
              </a:rPr>
              <a:t>position</a:t>
            </a: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The </a:t>
            </a:r>
            <a:r>
              <a:rPr lang="en-GB" sz="3400" dirty="0">
                <a:solidFill>
                  <a:schemeClr val="tx1"/>
                </a:solidFill>
                <a:latin typeface="Arial" panose="020B0604020202020204" pitchFamily="34" charset="0"/>
                <a:cs typeface="Arial" panose="020B0604020202020204" pitchFamily="34" charset="0"/>
              </a:rPr>
              <a:t>arm nearest the film raised above the head and the shoulder moved slightly </a:t>
            </a:r>
            <a:r>
              <a:rPr lang="en-GB" sz="3400" dirty="0" smtClean="0">
                <a:solidFill>
                  <a:schemeClr val="tx1"/>
                </a:solidFill>
                <a:latin typeface="Arial" panose="020B0604020202020204" pitchFamily="34" charset="0"/>
                <a:cs typeface="Arial" panose="020B0604020202020204" pitchFamily="34" charset="0"/>
              </a:rPr>
              <a:t>anteriorly</a:t>
            </a: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The </a:t>
            </a:r>
            <a:r>
              <a:rPr lang="en-GB" sz="3400" dirty="0">
                <a:solidFill>
                  <a:schemeClr val="tx1"/>
                </a:solidFill>
                <a:latin typeface="Arial" panose="020B0604020202020204" pitchFamily="34" charset="0"/>
                <a:cs typeface="Arial" panose="020B0604020202020204" pitchFamily="34" charset="0"/>
              </a:rPr>
              <a:t>forearm or sponge should be used to support the patient’s </a:t>
            </a:r>
            <a:r>
              <a:rPr lang="en-GB" sz="3400" dirty="0" smtClean="0">
                <a:solidFill>
                  <a:schemeClr val="tx1"/>
                </a:solidFill>
                <a:latin typeface="Arial" panose="020B0604020202020204" pitchFamily="34" charset="0"/>
                <a:cs typeface="Arial" panose="020B0604020202020204" pitchFamily="34" charset="0"/>
              </a:rPr>
              <a:t>head</a:t>
            </a: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Keeping </a:t>
            </a:r>
            <a:r>
              <a:rPr lang="en-GB" sz="3400" dirty="0">
                <a:solidFill>
                  <a:schemeClr val="tx1"/>
                </a:solidFill>
                <a:latin typeface="Arial" panose="020B0604020202020204" pitchFamily="34" charset="0"/>
                <a:cs typeface="Arial" panose="020B0604020202020204" pitchFamily="34" charset="0"/>
              </a:rPr>
              <a:t>the spine parallel to the table </a:t>
            </a:r>
            <a:r>
              <a:rPr lang="en-GB" sz="3400" dirty="0" smtClean="0">
                <a:solidFill>
                  <a:schemeClr val="tx1"/>
                </a:solidFill>
                <a:latin typeface="Arial" panose="020B0604020202020204" pitchFamily="34" charset="0"/>
                <a:cs typeface="Arial" panose="020B0604020202020204" pitchFamily="34" charset="0"/>
              </a:rPr>
              <a:t>top.</a:t>
            </a: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Adjust </a:t>
            </a:r>
            <a:r>
              <a:rPr lang="en-GB" sz="3400" dirty="0">
                <a:solidFill>
                  <a:schemeClr val="tx1"/>
                </a:solidFill>
                <a:latin typeface="Arial" panose="020B0604020202020204" pitchFamily="34" charset="0"/>
                <a:cs typeface="Arial" panose="020B0604020202020204" pitchFamily="34" charset="0"/>
              </a:rPr>
              <a:t>the head so it is in true lateral </a:t>
            </a:r>
            <a:r>
              <a:rPr lang="en-GB" sz="3400" dirty="0" smtClean="0">
                <a:solidFill>
                  <a:schemeClr val="tx1"/>
                </a:solidFill>
                <a:latin typeface="Arial" panose="020B0604020202020204" pitchFamily="34" charset="0"/>
                <a:cs typeface="Arial" panose="020B0604020202020204" pitchFamily="34" charset="0"/>
              </a:rPr>
              <a:t>position.</a:t>
            </a:r>
          </a:p>
          <a:p>
            <a:pPr algn="l"/>
            <a:endParaRPr lang="en-GB" sz="3400" dirty="0" smtClean="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49</a:t>
            </a:fld>
            <a:endParaRPr lang="en-US"/>
          </a:p>
        </p:txBody>
      </p:sp>
    </p:spTree>
    <p:extLst>
      <p:ext uri="{BB962C8B-B14F-4D97-AF65-F5344CB8AC3E}">
        <p14:creationId xmlns:p14="http://schemas.microsoft.com/office/powerpoint/2010/main" val="363670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smtClean="0"/>
              <a:t>SPINE</a:t>
            </a:r>
            <a:r>
              <a:rPr lang="en-GB" b="1" dirty="0"/>
              <a:t/>
            </a:r>
            <a:br>
              <a:rPr lang="en-GB" b="1" dirty="0"/>
            </a:br>
            <a:endParaRPr lang="en-US"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a:t>
            </a:fld>
            <a:endParaRPr lang="en-US"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198" y="611769"/>
            <a:ext cx="6972316" cy="585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010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312414"/>
          </a:xfrm>
        </p:spPr>
        <p:txBody>
          <a:bodyPr>
            <a:normAutofit fontScale="92500" lnSpcReduction="10000"/>
          </a:bodyPr>
          <a:lstStyle/>
          <a:p>
            <a:pPr algn="l"/>
            <a:r>
              <a:rPr lang="en-GB" sz="4000" b="1" dirty="0" smtClean="0">
                <a:solidFill>
                  <a:schemeClr val="tx1"/>
                </a:solidFill>
                <a:latin typeface="Arial" panose="020B0604020202020204" pitchFamily="34" charset="0"/>
                <a:cs typeface="Arial" panose="020B0604020202020204" pitchFamily="34" charset="0"/>
              </a:rPr>
              <a:t>Part Positioning</a:t>
            </a:r>
            <a:endParaRPr lang="en-GB" sz="40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Depress </a:t>
            </a:r>
            <a:r>
              <a:rPr lang="en-GB" sz="3400" dirty="0">
                <a:solidFill>
                  <a:schemeClr val="tx1"/>
                </a:solidFill>
                <a:latin typeface="Arial" panose="020B0604020202020204" pitchFamily="34" charset="0"/>
                <a:cs typeface="Arial" panose="020B0604020202020204" pitchFamily="34" charset="0"/>
              </a:rPr>
              <a:t>the shoulder furthest from the film rotate it slightly posteriorly to prevent superimposition of the shoulders over the spine, the thoracic spine should remain lateral for this </a:t>
            </a:r>
            <a:r>
              <a:rPr lang="en-GB" sz="3400" dirty="0" smtClean="0">
                <a:solidFill>
                  <a:schemeClr val="tx1"/>
                </a:solidFill>
                <a:latin typeface="Arial" panose="020B0604020202020204" pitchFamily="34" charset="0"/>
                <a:cs typeface="Arial" panose="020B0604020202020204" pitchFamily="34" charset="0"/>
              </a:rPr>
              <a:t>projection.</a:t>
            </a:r>
          </a:p>
          <a:p>
            <a:pPr marL="457200" indent="-457200" algn="l">
              <a:buBlip>
                <a:blip r:embed="rId2"/>
              </a:buBlip>
            </a:pPr>
            <a:endParaRPr lang="en-GB" sz="34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sz="3400" dirty="0" smtClean="0">
                <a:solidFill>
                  <a:schemeClr val="tx1"/>
                </a:solidFill>
                <a:latin typeface="Arial" panose="020B0604020202020204" pitchFamily="34" charset="0"/>
                <a:cs typeface="Arial" panose="020B0604020202020204" pitchFamily="34" charset="0"/>
              </a:rPr>
              <a:t>Place </a:t>
            </a:r>
            <a:r>
              <a:rPr lang="en-GB" sz="3400" dirty="0">
                <a:solidFill>
                  <a:schemeClr val="tx1"/>
                </a:solidFill>
                <a:latin typeface="Arial" panose="020B0604020202020204" pitchFamily="34" charset="0"/>
                <a:cs typeface="Arial" panose="020B0604020202020204" pitchFamily="34" charset="0"/>
              </a:rPr>
              <a:t>a sheet of leaded rubber on the table behind the patient to reduce the amount of scatter </a:t>
            </a:r>
            <a:r>
              <a:rPr lang="en-GB" sz="3400" dirty="0" smtClean="0">
                <a:solidFill>
                  <a:schemeClr val="tx1"/>
                </a:solidFill>
                <a:latin typeface="Arial" panose="020B0604020202020204" pitchFamily="34" charset="0"/>
                <a:cs typeface="Arial" panose="020B0604020202020204" pitchFamily="34" charset="0"/>
              </a:rPr>
              <a:t>radiation reaching </a:t>
            </a:r>
            <a:r>
              <a:rPr lang="en-GB" sz="3400" dirty="0">
                <a:solidFill>
                  <a:schemeClr val="tx1"/>
                </a:solidFill>
                <a:latin typeface="Arial" panose="020B0604020202020204" pitchFamily="34" charset="0"/>
                <a:cs typeface="Arial" panose="020B0604020202020204" pitchFamily="34" charset="0"/>
              </a:rPr>
              <a:t>the film and improve radiographic quality.</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50</a:t>
            </a:fld>
            <a:endParaRPr lang="en-US"/>
          </a:p>
        </p:txBody>
      </p:sp>
    </p:spTree>
    <p:extLst>
      <p:ext uri="{BB962C8B-B14F-4D97-AF65-F5344CB8AC3E}">
        <p14:creationId xmlns:p14="http://schemas.microsoft.com/office/powerpoint/2010/main" val="1719749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3 to 5</a:t>
            </a:r>
            <a:r>
              <a:rPr lang="en-GB" baseline="30000" dirty="0">
                <a:solidFill>
                  <a:schemeClr val="tx1"/>
                </a:solidFill>
                <a:latin typeface="Arial" panose="020B0604020202020204" pitchFamily="34" charset="0"/>
                <a:cs typeface="Arial" panose="020B0604020202020204" pitchFamily="34" charset="0"/>
              </a:rPr>
              <a:t>0 </a:t>
            </a:r>
            <a:r>
              <a:rPr lang="en-GB" dirty="0">
                <a:solidFill>
                  <a:schemeClr val="tx1"/>
                </a:solidFill>
                <a:latin typeface="Arial" panose="020B0604020202020204" pitchFamily="34" charset="0"/>
                <a:cs typeface="Arial" panose="020B0604020202020204" pitchFamily="34" charset="0"/>
              </a:rPr>
              <a:t>cauded through T1, located at the level of the vertebral prominence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Breathing instruction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take in a breath, blow it out, then hold it during </a:t>
            </a:r>
            <a:r>
              <a:rPr lang="en-GB" dirty="0" smtClean="0">
                <a:solidFill>
                  <a:schemeClr val="tx1"/>
                </a:solidFill>
                <a:latin typeface="Arial" panose="020B0604020202020204" pitchFamily="34" charset="0"/>
                <a:cs typeface="Arial" panose="020B0604020202020204" pitchFamily="34" charset="0"/>
              </a:rPr>
              <a:t>the 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51</a:t>
            </a:fld>
            <a:endParaRPr lang="en-US"/>
          </a:p>
        </p:txBody>
      </p:sp>
    </p:spTree>
    <p:extLst>
      <p:ext uri="{BB962C8B-B14F-4D97-AF65-F5344CB8AC3E}">
        <p14:creationId xmlns:p14="http://schemas.microsoft.com/office/powerpoint/2010/main" val="2168251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latin typeface="Arial" panose="020B0604020202020204" pitchFamily="34" charset="0"/>
                <a:cs typeface="Arial" panose="020B0604020202020204" pitchFamily="34" charset="0"/>
              </a:rPr>
              <a:t>Cervicothoracic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fontScale="92500" lnSpcReduction="1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Soft </a:t>
            </a:r>
            <a:r>
              <a:rPr lang="en-GB" dirty="0">
                <a:solidFill>
                  <a:schemeClr val="tx1"/>
                </a:solidFill>
                <a:latin typeface="Arial" panose="020B0604020202020204" pitchFamily="34" charset="0"/>
                <a:cs typeface="Arial" panose="020B0604020202020204" pitchFamily="34" charset="0"/>
              </a:rPr>
              <a:t>tissue structure of the neck and C5 through T4 should be included in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a:t>
            </a:r>
            <a:r>
              <a:rPr lang="en-GB" dirty="0">
                <a:solidFill>
                  <a:schemeClr val="tx1"/>
                </a:solidFill>
                <a:latin typeface="Arial" panose="020B0604020202020204" pitchFamily="34" charset="0"/>
                <a:cs typeface="Arial" panose="020B0604020202020204" pitchFamily="34" charset="0"/>
              </a:rPr>
              <a:t>trabeculae should be seen within the vertebral bodies and spinous </a:t>
            </a:r>
            <a:r>
              <a:rPr lang="en-GB" dirty="0" smtClean="0">
                <a:solidFill>
                  <a:schemeClr val="tx1"/>
                </a:solidFill>
                <a:latin typeface="Arial" panose="020B0604020202020204" pitchFamily="34" charset="0"/>
                <a:cs typeface="Arial" panose="020B0604020202020204" pitchFamily="34" charset="0"/>
              </a:rPr>
              <a:t>processes.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disk space of C5 through T4 should be clearly </a:t>
            </a:r>
            <a:r>
              <a:rPr lang="en-GB" dirty="0" smtClean="0">
                <a:solidFill>
                  <a:schemeClr val="tx1"/>
                </a:solidFill>
                <a:latin typeface="Arial" panose="020B0604020202020204" pitchFamily="34" charset="0"/>
                <a:cs typeface="Arial" panose="020B0604020202020204" pitchFamily="34" charset="0"/>
              </a:rPr>
              <a:t>demonstrated.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should appear box like, no rotation should be </a:t>
            </a:r>
            <a:r>
              <a:rPr lang="en-GB" dirty="0" smtClean="0">
                <a:solidFill>
                  <a:schemeClr val="tx1"/>
                </a:solidFill>
                <a:latin typeface="Arial" panose="020B0604020202020204" pitchFamily="34" charset="0"/>
                <a:cs typeface="Arial" panose="020B0604020202020204" pitchFamily="34" charset="0"/>
              </a:rPr>
              <a:t>evident.</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humeral head should be separated.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52</a:t>
            </a:fld>
            <a:endParaRPr lang="en-US"/>
          </a:p>
        </p:txBody>
      </p:sp>
    </p:spTree>
    <p:extLst>
      <p:ext uri="{BB962C8B-B14F-4D97-AF65-F5344CB8AC3E}">
        <p14:creationId xmlns:p14="http://schemas.microsoft.com/office/powerpoint/2010/main" val="1081749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solidFill>
                  <a:schemeClr val="tx1">
                    <a:lumMod val="85000"/>
                    <a:lumOff val="15000"/>
                  </a:schemeClr>
                </a:solidFill>
                <a:latin typeface="Arial" panose="020B0604020202020204" pitchFamily="34" charset="0"/>
                <a:cs typeface="Arial" panose="020B0604020202020204" pitchFamily="34" charset="0"/>
              </a:rPr>
              <a:t>Lateral swimmers</a:t>
            </a:r>
            <a:r>
              <a:rPr lang="fr-BE"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53</a:t>
            </a:fld>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23300"/>
            <a:ext cx="3352800" cy="454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76438"/>
            <a:ext cx="3352800" cy="527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3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Thoracic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fontScale="77500" lnSpcReduction="20000"/>
          </a:bodyPr>
          <a:lstStyle/>
          <a:p>
            <a:pPr algn="l"/>
            <a:r>
              <a:rPr lang="en-GB" b="1" dirty="0">
                <a:solidFill>
                  <a:schemeClr val="tx1"/>
                </a:solidFill>
                <a:latin typeface="Arial" panose="020B0604020202020204" pitchFamily="34" charset="0"/>
                <a:cs typeface="Arial" panose="020B0604020202020204" pitchFamily="34" charset="0"/>
              </a:rPr>
              <a:t>AP Thoracic </a:t>
            </a:r>
            <a:r>
              <a:rPr lang="en-GB" b="1" dirty="0" smtClean="0">
                <a:solidFill>
                  <a:schemeClr val="tx1"/>
                </a:solidFill>
                <a:latin typeface="Arial" panose="020B0604020202020204" pitchFamily="34" charset="0"/>
                <a:cs typeface="Arial" panose="020B0604020202020204" pitchFamily="34" charset="0"/>
              </a:rPr>
              <a:t>Spine</a:t>
            </a:r>
          </a:p>
          <a:p>
            <a:pPr algn="l"/>
            <a:endParaRPr lang="en-GB"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Clinical indications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Compression fractures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Subluxation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Kyphosis </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Technical </a:t>
            </a:r>
            <a:r>
              <a:rPr lang="en-GB" b="1" dirty="0">
                <a:solidFill>
                  <a:schemeClr val="tx1"/>
                </a:solidFill>
                <a:latin typeface="Arial" panose="020B0604020202020204" pitchFamily="34" charset="0"/>
                <a:cs typeface="Arial" panose="020B0604020202020204" pitchFamily="34" charset="0"/>
              </a:rPr>
              <a:t>Consideration</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30x40, </a:t>
            </a:r>
            <a:r>
              <a:rPr lang="en-GB" dirty="0" smtClean="0">
                <a:solidFill>
                  <a:schemeClr val="tx1"/>
                </a:solidFill>
                <a:latin typeface="Arial" panose="020B0604020202020204" pitchFamily="34" charset="0"/>
                <a:cs typeface="Arial" panose="020B0604020202020204" pitchFamily="34" charset="0"/>
              </a:rPr>
              <a:t>15x40</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a:t>
            </a:r>
            <a:r>
              <a:rPr lang="en-GB" dirty="0">
                <a:solidFill>
                  <a:schemeClr val="tx1"/>
                </a:solidFill>
                <a:latin typeface="Arial" panose="020B0604020202020204" pitchFamily="34" charset="0"/>
                <a:cs typeface="Arial" panose="020B0604020202020204" pitchFamily="34" charset="0"/>
              </a:rPr>
              <a:t>required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spine crosswise and to film size </a:t>
            </a:r>
            <a:r>
              <a:rPr lang="en-GB" dirty="0" smtClean="0">
                <a:solidFill>
                  <a:schemeClr val="tx1"/>
                </a:solidFill>
                <a:latin typeface="Arial" panose="020B0604020202020204" pitchFamily="34" charset="0"/>
                <a:cs typeface="Arial" panose="020B0604020202020204" pitchFamily="34" charset="0"/>
              </a:rPr>
              <a:t>lengthwise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54</a:t>
            </a:fld>
            <a:endParaRPr lang="en-US"/>
          </a:p>
        </p:txBody>
      </p:sp>
    </p:spTree>
    <p:extLst>
      <p:ext uri="{BB962C8B-B14F-4D97-AF65-F5344CB8AC3E}">
        <p14:creationId xmlns:p14="http://schemas.microsoft.com/office/powerpoint/2010/main" val="2795155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9"/>
            <a:ext cx="8390233" cy="5323432"/>
          </a:xfrm>
        </p:spPr>
        <p:txBody>
          <a:bodyPr>
            <a:normAutofit fontScale="77500" lnSpcReduction="20000"/>
          </a:bodyPr>
          <a:lstStyle/>
          <a:p>
            <a:pPr algn="l"/>
            <a:r>
              <a:rPr lang="en-GB" b="1" dirty="0" smtClean="0">
                <a:solidFill>
                  <a:schemeClr val="tx1"/>
                </a:solidFill>
                <a:latin typeface="Arial" panose="020B0604020202020204" pitchFamily="34" charset="0"/>
                <a:cs typeface="Arial" panose="020B0604020202020204" pitchFamily="34" charset="0"/>
              </a:rPr>
              <a:t>Shielding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Gonad </a:t>
            </a:r>
            <a:r>
              <a:rPr lang="en-GB" dirty="0">
                <a:solidFill>
                  <a:schemeClr val="tx1"/>
                </a:solidFill>
                <a:latin typeface="Arial" panose="020B0604020202020204" pitchFamily="34" charset="0"/>
                <a:cs typeface="Arial" panose="020B0604020202020204" pitchFamily="34" charset="0"/>
              </a:rPr>
              <a:t>shielding should be used on all patients, especially children and adults of reproductive </a:t>
            </a:r>
            <a:r>
              <a:rPr lang="en-GB" dirty="0" smtClean="0">
                <a:solidFill>
                  <a:schemeClr val="tx1"/>
                </a:solidFill>
                <a:latin typeface="Arial" panose="020B0604020202020204" pitchFamily="34" charset="0"/>
                <a:cs typeface="Arial" panose="020B0604020202020204" pitchFamily="34" charset="0"/>
              </a:rPr>
              <a:t>age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supine position on the radiographic table. With knees and hips flexed and support the </a:t>
            </a:r>
            <a:r>
              <a:rPr lang="en-GB" dirty="0" smtClean="0">
                <a:solidFill>
                  <a:schemeClr val="tx1"/>
                </a:solidFill>
                <a:latin typeface="Arial" panose="020B0604020202020204" pitchFamily="34" charset="0"/>
                <a:cs typeface="Arial" panose="020B0604020202020204" pitchFamily="34" charset="0"/>
              </a:rPr>
              <a:t>leg.</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table, the head and shoulder should not be </a:t>
            </a:r>
            <a:r>
              <a:rPr lang="en-GB" dirty="0" smtClean="0">
                <a:solidFill>
                  <a:schemeClr val="tx1"/>
                </a:solidFill>
                <a:latin typeface="Arial" panose="020B0604020202020204" pitchFamily="34" charset="0"/>
                <a:cs typeface="Arial" panose="020B0604020202020204" pitchFamily="34" charset="0"/>
              </a:rPr>
              <a:t>rotated.</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patient arm should rest comfortably on the radiographic table.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55</a:t>
            </a:fld>
            <a:endParaRPr lang="en-US"/>
          </a:p>
        </p:txBody>
      </p:sp>
    </p:spTree>
    <p:extLst>
      <p:ext uri="{BB962C8B-B14F-4D97-AF65-F5344CB8AC3E}">
        <p14:creationId xmlns:p14="http://schemas.microsoft.com/office/powerpoint/2010/main" val="4183003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0"/>
            <a:ext cx="8390233" cy="5795579"/>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film through </a:t>
            </a:r>
            <a:r>
              <a:rPr lang="en-GB" dirty="0" smtClean="0">
                <a:solidFill>
                  <a:schemeClr val="tx1"/>
                </a:solidFill>
                <a:latin typeface="Arial" panose="020B0604020202020204" pitchFamily="34" charset="0"/>
                <a:cs typeface="Arial" panose="020B0604020202020204" pitchFamily="34" charset="0"/>
              </a:rPr>
              <a:t>T7 or 1 to 2 inches below sternal angle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Breathing instruction</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either to take slow, shallow breath or take a breath </a:t>
            </a:r>
            <a:r>
              <a:rPr lang="en-GB" dirty="0" smtClean="0">
                <a:solidFill>
                  <a:schemeClr val="tx1"/>
                </a:solidFill>
                <a:latin typeface="Arial" panose="020B0604020202020204" pitchFamily="34" charset="0"/>
                <a:cs typeface="Arial" panose="020B0604020202020204" pitchFamily="34" charset="0"/>
              </a:rPr>
              <a:t>in</a:t>
            </a:r>
            <a:r>
              <a:rPr lang="en-GB" dirty="0">
                <a:solidFill>
                  <a:schemeClr val="tx1"/>
                </a:solidFill>
                <a:latin typeface="Arial" panose="020B0604020202020204" pitchFamily="34" charset="0"/>
                <a:cs typeface="Arial" panose="020B0604020202020204" pitchFamily="34" charset="0"/>
              </a:rPr>
              <a:t>, blow it out and hold during </a:t>
            </a:r>
            <a:r>
              <a:rPr lang="en-GB" dirty="0" smtClean="0">
                <a:solidFill>
                  <a:schemeClr val="tx1"/>
                </a:solidFill>
                <a:latin typeface="Arial" panose="020B0604020202020204" pitchFamily="34" charset="0"/>
                <a:cs typeface="Arial" panose="020B0604020202020204" pitchFamily="34" charset="0"/>
              </a:rPr>
              <a:t>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56</a:t>
            </a:fld>
            <a:endParaRPr lang="en-US"/>
          </a:p>
        </p:txBody>
      </p:sp>
    </p:spTree>
    <p:extLst>
      <p:ext uri="{BB962C8B-B14F-4D97-AF65-F5344CB8AC3E}">
        <p14:creationId xmlns:p14="http://schemas.microsoft.com/office/powerpoint/2010/main" val="672308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762000"/>
            <a:ext cx="8046493" cy="5795579"/>
          </a:xfrm>
        </p:spPr>
        <p:txBody>
          <a:bodyPr>
            <a:normAutofit fontScale="92500" lnSpcReduction="2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vertebral bodies of C7 through L1 should be included in the collimated 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trabeculae should be seen within the vertebral bodies.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seventh thoracic body should be in the middle of the 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sterno</a:t>
            </a:r>
            <a:r>
              <a:rPr lang="fr-BE" dirty="0" smtClean="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clavicular joints should be symmetrical</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Spinous process should be seen at the midline of the vertebrae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intervertebral disc space should be clearly demonstrated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57</a:t>
            </a:fld>
            <a:endParaRPr lang="en-US"/>
          </a:p>
        </p:txBody>
      </p:sp>
    </p:spTree>
    <p:extLst>
      <p:ext uri="{BB962C8B-B14F-4D97-AF65-F5344CB8AC3E}">
        <p14:creationId xmlns:p14="http://schemas.microsoft.com/office/powerpoint/2010/main" val="2857359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GB" sz="4000" b="1" dirty="0">
                <a:solidFill>
                  <a:schemeClr val="tx1">
                    <a:lumMod val="85000"/>
                    <a:lumOff val="15000"/>
                  </a:schemeClr>
                </a:solidFill>
                <a:latin typeface="Arial" panose="020B0604020202020204" pitchFamily="34" charset="0"/>
                <a:cs typeface="Arial" panose="020B0604020202020204" pitchFamily="34" charset="0"/>
              </a:rPr>
              <a:t>AP Thoracic Spine</a:t>
            </a:r>
            <a:endParaRPr lang="en-GB" sz="4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58</a:t>
            </a:fld>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37978"/>
            <a:ext cx="4800600" cy="361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371601"/>
            <a:ext cx="3096535" cy="458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407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90233" cy="5461670"/>
          </a:xfrm>
        </p:spPr>
        <p:txBody>
          <a:bodyPr>
            <a:normAutofit fontScale="77500" lnSpcReduction="20000"/>
          </a:bodyPr>
          <a:lstStyle/>
          <a:p>
            <a:pPr algn="l"/>
            <a:r>
              <a:rPr lang="en-GB" b="1" dirty="0" smtClean="0">
                <a:solidFill>
                  <a:schemeClr val="tx1"/>
                </a:solidFill>
                <a:latin typeface="Arial" panose="020B0604020202020204" pitchFamily="34" charset="0"/>
                <a:cs typeface="Arial" panose="020B0604020202020204" pitchFamily="34" charset="0"/>
              </a:rPr>
              <a:t>Lateral thoracic spine</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Technical Consideration</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a:t>
            </a:r>
            <a:r>
              <a:rPr lang="en-GB" b="1"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30x40cm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Exposure </a:t>
            </a:r>
            <a:r>
              <a:rPr lang="en-GB" dirty="0">
                <a:solidFill>
                  <a:schemeClr val="tx1"/>
                </a:solidFill>
                <a:latin typeface="Arial" panose="020B0604020202020204" pitchFamily="34" charset="0"/>
                <a:cs typeface="Arial" panose="020B0604020202020204" pitchFamily="34" charset="0"/>
              </a:rPr>
              <a:t>factor </a:t>
            </a:r>
            <a:r>
              <a:rPr lang="en-GB" dirty="0" smtClean="0">
                <a:solidFill>
                  <a:schemeClr val="tx1"/>
                </a:solidFill>
                <a:latin typeface="Arial" panose="020B0604020202020204" pitchFamily="34" charset="0"/>
                <a:cs typeface="Arial" panose="020B0604020202020204" pitchFamily="34" charset="0"/>
              </a:rPr>
              <a:t>70-85kvp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a:t>
            </a:r>
            <a:r>
              <a:rPr lang="en-GB" dirty="0" smtClean="0">
                <a:solidFill>
                  <a:schemeClr val="tx1"/>
                </a:solidFill>
                <a:latin typeface="Arial" panose="020B0604020202020204" pitchFamily="34" charset="0"/>
                <a:cs typeface="Arial" panose="020B0604020202020204" pitchFamily="34" charset="0"/>
              </a:rPr>
              <a:t>spine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Apply </a:t>
            </a:r>
            <a:r>
              <a:rPr lang="en-GB" dirty="0">
                <a:solidFill>
                  <a:schemeClr val="tx1"/>
                </a:solidFill>
                <a:latin typeface="Arial" panose="020B0604020202020204" pitchFamily="34" charset="0"/>
                <a:cs typeface="Arial" panose="020B0604020202020204" pitchFamily="34" charset="0"/>
              </a:rPr>
              <a:t>gonad </a:t>
            </a:r>
            <a:r>
              <a:rPr lang="en-GB" dirty="0" smtClean="0">
                <a:solidFill>
                  <a:schemeClr val="tx1"/>
                </a:solidFill>
                <a:latin typeface="Arial" panose="020B0604020202020204" pitchFamily="34" charset="0"/>
                <a:cs typeface="Arial" panose="020B0604020202020204" pitchFamily="34" charset="0"/>
              </a:rPr>
              <a:t>shield</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a:t>
            </a:r>
            <a:r>
              <a:rPr lang="en-GB" b="1" dirty="0">
                <a:solidFill>
                  <a:schemeClr val="tx1"/>
                </a:solidFill>
                <a:latin typeface="Arial" panose="020B0604020202020204" pitchFamily="34" charset="0"/>
                <a:cs typeface="Arial" panose="020B0604020202020204" pitchFamily="34" charset="0"/>
              </a:rPr>
              <a:t>Positioning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left lateral position on the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Flex </a:t>
            </a:r>
            <a:r>
              <a:rPr lang="en-GB" dirty="0">
                <a:solidFill>
                  <a:schemeClr val="tx1"/>
                </a:solidFill>
                <a:latin typeface="Arial" panose="020B0604020202020204" pitchFamily="34" charset="0"/>
                <a:cs typeface="Arial" panose="020B0604020202020204" pitchFamily="34" charset="0"/>
              </a:rPr>
              <a:t>the knees and hip for comfort and balance.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59</a:t>
            </a:fld>
            <a:endParaRPr lang="en-US"/>
          </a:p>
        </p:txBody>
      </p:sp>
    </p:spTree>
    <p:extLst>
      <p:ext uri="{BB962C8B-B14F-4D97-AF65-F5344CB8AC3E}">
        <p14:creationId xmlns:p14="http://schemas.microsoft.com/office/powerpoint/2010/main" val="401338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a:t>Anatomy</a:t>
            </a:r>
            <a:br>
              <a:rPr lang="en-GB" b="1" dirty="0"/>
            </a:br>
            <a:endParaRPr lang="en-US" dirty="0"/>
          </a:p>
        </p:txBody>
      </p:sp>
      <p:sp>
        <p:nvSpPr>
          <p:cNvPr id="3" name="Subtitle 2"/>
          <p:cNvSpPr>
            <a:spLocks noGrp="1"/>
          </p:cNvSpPr>
          <p:nvPr>
            <p:ph type="subTitle" idx="1"/>
          </p:nvPr>
        </p:nvSpPr>
        <p:spPr>
          <a:xfrm>
            <a:off x="914400" y="762000"/>
            <a:ext cx="8077200" cy="5795580"/>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vertebral column commonly referred to as spine.</a:t>
            </a: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Located </a:t>
            </a:r>
            <a:r>
              <a:rPr lang="en-GB" dirty="0">
                <a:solidFill>
                  <a:schemeClr val="tx1"/>
                </a:solidFill>
                <a:latin typeface="Arial" panose="020B0604020202020204" pitchFamily="34" charset="0"/>
                <a:cs typeface="Arial" panose="020B0604020202020204" pitchFamily="34" charset="0"/>
              </a:rPr>
              <a:t>posteriorly on the midsagittal plane of the body and extends inferiorly from the base of the skull to the tailbone to constitute the longitudinal axis or backbone of the </a:t>
            </a:r>
            <a:r>
              <a:rPr lang="en-GB" dirty="0" smtClean="0">
                <a:solidFill>
                  <a:schemeClr val="tx1"/>
                </a:solidFill>
                <a:latin typeface="Arial" panose="020B0604020202020204" pitchFamily="34" charset="0"/>
                <a:cs typeface="Arial" panose="020B0604020202020204" pitchFamily="34" charset="0"/>
              </a:rPr>
              <a:t>axial skeleton.</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 group of 33 bones stake on each other to form column</a:t>
            </a:r>
          </a:p>
          <a:p>
            <a:pPr algn="l"/>
            <a:r>
              <a:rPr lang="en-GB" dirty="0" smtClean="0">
                <a:solidFill>
                  <a:schemeClr val="tx1"/>
                </a:solidFill>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a:t>
            </a:fld>
            <a:endParaRPr lang="en-US" dirty="0"/>
          </a:p>
        </p:txBody>
      </p:sp>
    </p:spTree>
    <p:extLst>
      <p:ext uri="{BB962C8B-B14F-4D97-AF65-F5344CB8AC3E}">
        <p14:creationId xmlns:p14="http://schemas.microsoft.com/office/powerpoint/2010/main" val="4275343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0"/>
            <a:ext cx="8390233" cy="5795579"/>
          </a:xfrm>
        </p:spPr>
        <p:txBody>
          <a:bodyPr>
            <a:normAutofit fontScale="77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midaxillary plane  to the midline of the table.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the long axis of the spine to lie parallel with the long axis of the table, the right leg should lie directly over the left leg.</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body so that the line through the shoulders and another through the hips are perpendicular to the film </a:t>
            </a:r>
            <a:r>
              <a:rPr lang="en-GB" dirty="0" smtClean="0">
                <a:solidFill>
                  <a:schemeClr val="tx1"/>
                </a:solidFill>
                <a:latin typeface="Arial" panose="020B0604020202020204" pitchFamily="34" charset="0"/>
                <a:cs typeface="Arial" panose="020B0604020202020204" pitchFamily="34" charset="0"/>
              </a:rPr>
              <a:t>plane.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Place </a:t>
            </a:r>
            <a:r>
              <a:rPr lang="en-GB" dirty="0">
                <a:solidFill>
                  <a:schemeClr val="tx1"/>
                </a:solidFill>
                <a:latin typeface="Arial" panose="020B0604020202020204" pitchFamily="34" charset="0"/>
                <a:cs typeface="Arial" panose="020B0604020202020204" pitchFamily="34" charset="0"/>
              </a:rPr>
              <a:t>a sheet of leaded rubber on the table behind the patient to reduce the amount of scatter radiation reaching the film to improve the amount the quality of the </a:t>
            </a:r>
            <a:r>
              <a:rPr lang="en-GB" dirty="0" smtClean="0">
                <a:solidFill>
                  <a:schemeClr val="tx1"/>
                </a:solidFill>
                <a:latin typeface="Arial" panose="020B0604020202020204" pitchFamily="34" charset="0"/>
                <a:cs typeface="Arial" panose="020B0604020202020204" pitchFamily="34" charset="0"/>
              </a:rPr>
              <a:t>radiograph.</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60</a:t>
            </a:fld>
            <a:endParaRPr lang="en-US"/>
          </a:p>
        </p:txBody>
      </p:sp>
    </p:spTree>
    <p:extLst>
      <p:ext uri="{BB962C8B-B14F-4D97-AF65-F5344CB8AC3E}">
        <p14:creationId xmlns:p14="http://schemas.microsoft.com/office/powerpoint/2010/main" val="3380592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762000"/>
            <a:ext cx="7817893" cy="5795579"/>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Central ray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film through </a:t>
            </a:r>
            <a:r>
              <a:rPr lang="en-GB" dirty="0" smtClean="0">
                <a:solidFill>
                  <a:schemeClr val="tx1"/>
                </a:solidFill>
                <a:latin typeface="Arial" panose="020B0604020202020204" pitchFamily="34" charset="0"/>
                <a:cs typeface="Arial" panose="020B0604020202020204" pitchFamily="34" charset="0"/>
              </a:rPr>
              <a:t>T7.</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ray.</a:t>
            </a:r>
          </a:p>
          <a:p>
            <a:pPr algn="l"/>
            <a:endParaRPr lang="en-GB" dirty="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Breathing instruction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Instruct the patient either to take slow, shallow breaths during the exposure.</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61</a:t>
            </a:fld>
            <a:endParaRPr lang="en-US"/>
          </a:p>
        </p:txBody>
      </p:sp>
    </p:spTree>
    <p:extLst>
      <p:ext uri="{BB962C8B-B14F-4D97-AF65-F5344CB8AC3E}">
        <p14:creationId xmlns:p14="http://schemas.microsoft.com/office/powerpoint/2010/main" val="4382179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sz="4000" b="1" dirty="0" smtClean="0">
                <a:latin typeface="Arial" panose="020B0604020202020204" pitchFamily="34" charset="0"/>
                <a:cs typeface="Arial" panose="020B0604020202020204" pitchFamily="34" charset="0"/>
              </a:rPr>
              <a:t>Thoracic spine </a:t>
            </a:r>
            <a:r>
              <a:rPr lang="en-GB" altLang="en-US"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9"/>
            <a:ext cx="8390233" cy="5323432"/>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T3 through L1 should be well visualized within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should equally be </a:t>
            </a:r>
            <a:r>
              <a:rPr lang="en-GB" dirty="0" smtClean="0">
                <a:solidFill>
                  <a:schemeClr val="tx1"/>
                </a:solidFill>
                <a:latin typeface="Arial" panose="020B0604020202020204" pitchFamily="34" charset="0"/>
                <a:cs typeface="Arial" panose="020B0604020202020204" pitchFamily="34" charset="0"/>
              </a:rPr>
              <a:t>penetrated.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vertebral </a:t>
            </a:r>
            <a:r>
              <a:rPr lang="en-GB" dirty="0">
                <a:solidFill>
                  <a:schemeClr val="tx1"/>
                </a:solidFill>
                <a:latin typeface="Arial" panose="020B0604020202020204" pitchFamily="34" charset="0"/>
                <a:cs typeface="Arial" panose="020B0604020202020204" pitchFamily="34" charset="0"/>
              </a:rPr>
              <a:t>bodies should appear </a:t>
            </a:r>
            <a:r>
              <a:rPr lang="en-GB" dirty="0" smtClean="0">
                <a:solidFill>
                  <a:schemeClr val="tx1"/>
                </a:solidFill>
                <a:latin typeface="Arial" panose="020B0604020202020204" pitchFamily="34" charset="0"/>
                <a:cs typeface="Arial" panose="020B0604020202020204" pitchFamily="34" charset="0"/>
              </a:rPr>
              <a:t>boxlike.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intervertebral disc spaces and pedicles should be clearly demonstrated.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62</a:t>
            </a:fld>
            <a:endParaRPr lang="en-US"/>
          </a:p>
        </p:txBody>
      </p:sp>
    </p:spTree>
    <p:extLst>
      <p:ext uri="{BB962C8B-B14F-4D97-AF65-F5344CB8AC3E}">
        <p14:creationId xmlns:p14="http://schemas.microsoft.com/office/powerpoint/2010/main" val="13871077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GB" sz="4000" b="1" dirty="0">
                <a:solidFill>
                  <a:schemeClr val="tx1">
                    <a:lumMod val="85000"/>
                    <a:lumOff val="15000"/>
                  </a:schemeClr>
                </a:solidFill>
                <a:latin typeface="Arial" panose="020B0604020202020204" pitchFamily="34" charset="0"/>
                <a:cs typeface="Arial" panose="020B0604020202020204" pitchFamily="34" charset="0"/>
              </a:rPr>
              <a:t>Lateral thoracic spine</a:t>
            </a:r>
            <a:endParaRPr lang="en-GB" sz="4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63</a:t>
            </a:fld>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4830888" cy="300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288" y="1938166"/>
            <a:ext cx="3048000" cy="425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1133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altLang="en-US" b="1" dirty="0" smtClean="0">
                <a:solidFill>
                  <a:schemeClr val="tx1"/>
                </a:solidFill>
                <a:latin typeface="Arial" panose="020B0604020202020204" pitchFamily="34" charset="0"/>
                <a:cs typeface="Arial" panose="020B0604020202020204" pitchFamily="34" charset="0"/>
              </a:rPr>
              <a:t>Clinical indications</a:t>
            </a:r>
          </a:p>
          <a:p>
            <a:pPr algn="l"/>
            <a:endParaRPr lang="en-GB" altLang="en-US" b="1"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involving the </a:t>
            </a:r>
            <a:r>
              <a:rPr lang="en-US" dirty="0" smtClean="0">
                <a:solidFill>
                  <a:schemeClr val="tx1"/>
                </a:solidFill>
                <a:latin typeface="Arial" panose="020B0604020202020204" pitchFamily="34" charset="0"/>
                <a:cs typeface="Arial" panose="020B0604020202020204" pitchFamily="34" charset="0"/>
              </a:rPr>
              <a:t>zygapophyseal joints </a:t>
            </a:r>
            <a:r>
              <a:rPr lang="en-US" dirty="0">
                <a:solidFill>
                  <a:schemeClr val="tx1"/>
                </a:solidFill>
                <a:latin typeface="Arial" panose="020B0604020202020204" pitchFamily="34" charset="0"/>
                <a:cs typeface="Arial" panose="020B0604020202020204" pitchFamily="34" charset="0"/>
              </a:rPr>
              <a:t>of the thoracic </a:t>
            </a:r>
            <a:r>
              <a:rPr lang="en-US" dirty="0" smtClean="0">
                <a:solidFill>
                  <a:schemeClr val="tx1"/>
                </a:solidFill>
                <a:latin typeface="Arial" panose="020B0604020202020204" pitchFamily="34" charset="0"/>
                <a:cs typeface="Arial" panose="020B0604020202020204" pitchFamily="34" charset="0"/>
              </a:rPr>
              <a:t>spine.</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Both </a:t>
            </a:r>
            <a:r>
              <a:rPr lang="en-US" dirty="0">
                <a:solidFill>
                  <a:schemeClr val="tx1"/>
                </a:solidFill>
                <a:latin typeface="Arial" panose="020B0604020202020204" pitchFamily="34" charset="0"/>
                <a:cs typeface="Arial" panose="020B0604020202020204" pitchFamily="34" charset="0"/>
              </a:rPr>
              <a:t>right and left oblique projections </a:t>
            </a:r>
            <a:r>
              <a:rPr lang="en-US" dirty="0" smtClean="0">
                <a:solidFill>
                  <a:schemeClr val="tx1"/>
                </a:solidFill>
                <a:latin typeface="Arial" panose="020B0604020202020204" pitchFamily="34" charset="0"/>
                <a:cs typeface="Arial" panose="020B0604020202020204" pitchFamily="34" charset="0"/>
              </a:rPr>
              <a:t>are taken </a:t>
            </a:r>
            <a:r>
              <a:rPr lang="en-US" dirty="0">
                <a:solidFill>
                  <a:schemeClr val="tx1"/>
                </a:solidFill>
                <a:latin typeface="Arial" panose="020B0604020202020204" pitchFamily="34" charset="0"/>
                <a:cs typeface="Arial" panose="020B0604020202020204" pitchFamily="34" charset="0"/>
              </a:rPr>
              <a:t>for </a:t>
            </a:r>
            <a:r>
              <a:rPr lang="en-US" dirty="0" smtClean="0">
                <a:solidFill>
                  <a:schemeClr val="tx1"/>
                </a:solidFill>
                <a:latin typeface="Arial" panose="020B0604020202020204" pitchFamily="34" charset="0"/>
                <a:cs typeface="Arial" panose="020B0604020202020204" pitchFamily="34" charset="0"/>
              </a:rPr>
              <a:t>comparison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64</a:t>
            </a:fld>
            <a:endParaRPr lang="en-US"/>
          </a:p>
        </p:txBody>
      </p:sp>
    </p:spTree>
    <p:extLst>
      <p:ext uri="{BB962C8B-B14F-4D97-AF65-F5344CB8AC3E}">
        <p14:creationId xmlns:p14="http://schemas.microsoft.com/office/powerpoint/2010/main" val="34363927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altLang="en-US" b="1" dirty="0" smtClean="0">
                <a:solidFill>
                  <a:schemeClr val="tx1"/>
                </a:solidFill>
                <a:latin typeface="Arial" panose="020B0604020202020204" pitchFamily="34" charset="0"/>
                <a:cs typeface="Arial" panose="020B0604020202020204" pitchFamily="34" charset="0"/>
              </a:rPr>
              <a:t>Technical consideration</a:t>
            </a:r>
            <a:endParaRPr lang="en-GB" altLang="en-US" b="1"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Film Size : 30x40cm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70-85 kvp</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Appropriate collimation</a:t>
            </a:r>
          </a:p>
          <a:p>
            <a:pPr algn="l"/>
            <a:r>
              <a:rPr lang="en-GB" altLang="en-US" b="1" dirty="0" smtClean="0">
                <a:solidFill>
                  <a:schemeClr val="tx1"/>
                </a:solidFill>
                <a:latin typeface="Arial" panose="020B0604020202020204" pitchFamily="34" charset="0"/>
                <a:cs typeface="Arial" panose="020B0604020202020204" pitchFamily="34" charset="0"/>
              </a:rPr>
              <a:t>Shielding</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Apply </a:t>
            </a:r>
            <a:r>
              <a:rPr lang="en-GB" altLang="en-US" dirty="0">
                <a:solidFill>
                  <a:schemeClr val="tx1"/>
                </a:solidFill>
                <a:latin typeface="Arial" panose="020B0604020202020204" pitchFamily="34" charset="0"/>
                <a:cs typeface="Arial" panose="020B0604020202020204" pitchFamily="34" charset="0"/>
              </a:rPr>
              <a:t>gonad shield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65</a:t>
            </a:fld>
            <a:endParaRPr lang="en-US"/>
          </a:p>
        </p:txBody>
      </p:sp>
    </p:spTree>
    <p:extLst>
      <p:ext uri="{BB962C8B-B14F-4D97-AF65-F5344CB8AC3E}">
        <p14:creationId xmlns:p14="http://schemas.microsoft.com/office/powerpoint/2010/main" val="3230062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fontScale="92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left lateral position for LAO and to the right lateral position for RAO projection either lying or erect.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Rotate </a:t>
            </a:r>
            <a:r>
              <a:rPr lang="en-GB" dirty="0">
                <a:solidFill>
                  <a:schemeClr val="tx1"/>
                </a:solidFill>
                <a:latin typeface="Arial" panose="020B0604020202020204" pitchFamily="34" charset="0"/>
                <a:cs typeface="Arial" panose="020B0604020202020204" pitchFamily="34" charset="0"/>
              </a:rPr>
              <a:t>the patient 20</a:t>
            </a:r>
            <a:r>
              <a:rPr lang="en-GB" baseline="30000" dirty="0">
                <a:solidFill>
                  <a:schemeClr val="tx1"/>
                </a:solidFill>
                <a:latin typeface="Arial" panose="020B0604020202020204" pitchFamily="34" charset="0"/>
                <a:cs typeface="Arial" panose="020B0604020202020204" pitchFamily="34" charset="0"/>
              </a:rPr>
              <a:t>0 </a:t>
            </a:r>
            <a:r>
              <a:rPr lang="en-GB" dirty="0">
                <a:solidFill>
                  <a:schemeClr val="tx1"/>
                </a:solidFill>
                <a:latin typeface="Arial" panose="020B0604020202020204" pitchFamily="34" charset="0"/>
                <a:cs typeface="Arial" panose="020B0604020202020204" pitchFamily="34" charset="0"/>
              </a:rPr>
              <a:t>toward  the film to form a 70° angle between the coronal plane and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right arm should be elevated with the hand supported on the top of the grid device. </a:t>
            </a:r>
            <a:endParaRPr lang="en-GB" dirty="0" smtClean="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66</a:t>
            </a:fld>
            <a:endParaRPr lang="en-US"/>
          </a:p>
        </p:txBody>
      </p:sp>
    </p:spTree>
    <p:extLst>
      <p:ext uri="{BB962C8B-B14F-4D97-AF65-F5344CB8AC3E}">
        <p14:creationId xmlns:p14="http://schemas.microsoft.com/office/powerpoint/2010/main" val="41110378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left arm should be positioned with the elbow flexed and the back of the hand resting on the </a:t>
            </a:r>
            <a:r>
              <a:rPr lang="en-GB" dirty="0" smtClean="0">
                <a:solidFill>
                  <a:schemeClr val="tx1"/>
                </a:solidFill>
                <a:latin typeface="Arial" panose="020B0604020202020204" pitchFamily="34" charset="0"/>
                <a:cs typeface="Arial" panose="020B0604020202020204" pitchFamily="34" charset="0"/>
              </a:rPr>
              <a:t>hip.</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thoracic spine at the midline of the upright grid device. The shoulder nearest the film should be positioned firmly against the upright grid device.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67</a:t>
            </a:fld>
            <a:endParaRPr lang="en-US"/>
          </a:p>
        </p:txBody>
      </p:sp>
    </p:spTree>
    <p:extLst>
      <p:ext uri="{BB962C8B-B14F-4D97-AF65-F5344CB8AC3E}">
        <p14:creationId xmlns:p14="http://schemas.microsoft.com/office/powerpoint/2010/main" val="2753913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film through </a:t>
            </a:r>
            <a:r>
              <a:rPr lang="en-GB" dirty="0" smtClean="0">
                <a:solidFill>
                  <a:schemeClr val="tx1"/>
                </a:solidFill>
                <a:latin typeface="Arial" panose="020B0604020202020204" pitchFamily="34" charset="0"/>
                <a:cs typeface="Arial" panose="020B0604020202020204" pitchFamily="34" charset="0"/>
              </a:rPr>
              <a:t>T7</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Breathing technique</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Allow </a:t>
            </a:r>
            <a:r>
              <a:rPr lang="en-GB" dirty="0">
                <a:solidFill>
                  <a:schemeClr val="tx1"/>
                </a:solidFill>
                <a:latin typeface="Arial" panose="020B0604020202020204" pitchFamily="34" charset="0"/>
                <a:cs typeface="Arial" panose="020B0604020202020204" pitchFamily="34" charset="0"/>
              </a:rPr>
              <a:t>the patient </a:t>
            </a:r>
            <a:r>
              <a:rPr lang="en-GB" dirty="0" smtClean="0">
                <a:solidFill>
                  <a:schemeClr val="tx1"/>
                </a:solidFill>
                <a:latin typeface="Arial" panose="020B0604020202020204" pitchFamily="34" charset="0"/>
                <a:cs typeface="Arial" panose="020B0604020202020204" pitchFamily="34" charset="0"/>
              </a:rPr>
              <a:t>shallow </a:t>
            </a:r>
            <a:r>
              <a:rPr lang="en-GB" dirty="0">
                <a:solidFill>
                  <a:schemeClr val="tx1"/>
                </a:solidFill>
                <a:latin typeface="Arial" panose="020B0604020202020204" pitchFamily="34" charset="0"/>
                <a:cs typeface="Arial" panose="020B0604020202020204" pitchFamily="34" charset="0"/>
              </a:rPr>
              <a:t>breathing or tell the patient to take breath in, below it out and hold during </a:t>
            </a:r>
            <a:r>
              <a:rPr lang="en-GB" dirty="0" smtClean="0">
                <a:solidFill>
                  <a:schemeClr val="tx1"/>
                </a:solidFill>
                <a:latin typeface="Arial" panose="020B0604020202020204" pitchFamily="34" charset="0"/>
                <a:cs typeface="Arial" panose="020B0604020202020204" pitchFamily="34" charset="0"/>
              </a:rPr>
              <a:t>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68</a:t>
            </a:fld>
            <a:endParaRPr lang="en-US"/>
          </a:p>
        </p:txBody>
      </p:sp>
    </p:spTree>
    <p:extLst>
      <p:ext uri="{BB962C8B-B14F-4D97-AF65-F5344CB8AC3E}">
        <p14:creationId xmlns:p14="http://schemas.microsoft.com/office/powerpoint/2010/main" val="3498092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PA Oblique Thoracic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C7 through L1 should be well visualised within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a:t>
            </a:r>
            <a:r>
              <a:rPr lang="en-GB" dirty="0">
                <a:solidFill>
                  <a:schemeClr val="tx1"/>
                </a:solidFill>
                <a:latin typeface="Arial" panose="020B0604020202020204" pitchFamily="34" charset="0"/>
                <a:cs typeface="Arial" panose="020B0604020202020204" pitchFamily="34" charset="0"/>
              </a:rPr>
              <a:t>trabeculae should be seen within the vertebral </a:t>
            </a:r>
            <a:r>
              <a:rPr lang="en-GB" dirty="0" smtClean="0">
                <a:solidFill>
                  <a:schemeClr val="tx1"/>
                </a:solidFill>
                <a:latin typeface="Arial" panose="020B0604020202020204" pitchFamily="34" charset="0"/>
                <a:cs typeface="Arial" panose="020B0604020202020204" pitchFamily="34" charset="0"/>
              </a:rPr>
              <a:t>bodies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7</a:t>
            </a:r>
            <a:r>
              <a:rPr lang="en-GB" baseline="30000" dirty="0">
                <a:solidFill>
                  <a:schemeClr val="tx1"/>
                </a:solidFill>
                <a:latin typeface="Arial" panose="020B0604020202020204" pitchFamily="34" charset="0"/>
                <a:cs typeface="Arial" panose="020B0604020202020204" pitchFamily="34" charset="0"/>
              </a:rPr>
              <a:t>th </a:t>
            </a:r>
            <a:r>
              <a:rPr lang="en-GB" dirty="0">
                <a:solidFill>
                  <a:schemeClr val="tx1"/>
                </a:solidFill>
                <a:latin typeface="Arial" panose="020B0604020202020204" pitchFamily="34" charset="0"/>
                <a:cs typeface="Arial" panose="020B0604020202020204" pitchFamily="34" charset="0"/>
              </a:rPr>
              <a:t>thoracic body should be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first through 12</a:t>
            </a:r>
            <a:r>
              <a:rPr lang="en-GB" baseline="30000" dirty="0">
                <a:solidFill>
                  <a:schemeClr val="tx1"/>
                </a:solidFill>
                <a:latin typeface="Arial" panose="020B0604020202020204" pitchFamily="34" charset="0"/>
                <a:cs typeface="Arial" panose="020B0604020202020204" pitchFamily="34" charset="0"/>
              </a:rPr>
              <a:t>th </a:t>
            </a:r>
            <a:r>
              <a:rPr lang="en-GB" dirty="0">
                <a:solidFill>
                  <a:schemeClr val="tx1"/>
                </a:solidFill>
                <a:latin typeface="Arial" panose="020B0604020202020204" pitchFamily="34" charset="0"/>
                <a:cs typeface="Arial" panose="020B0604020202020204" pitchFamily="34" charset="0"/>
              </a:rPr>
              <a:t>vertebral bodies should be adequately penetrated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69</a:t>
            </a:fld>
            <a:endParaRPr lang="en-US"/>
          </a:p>
        </p:txBody>
      </p:sp>
    </p:spTree>
    <p:extLst>
      <p:ext uri="{BB962C8B-B14F-4D97-AF65-F5344CB8AC3E}">
        <p14:creationId xmlns:p14="http://schemas.microsoft.com/office/powerpoint/2010/main" val="159369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GB" b="1" dirty="0" smtClean="0"/>
              <a:t/>
            </a:r>
            <a:br>
              <a:rPr lang="en-GB" b="1" dirty="0" smtClean="0"/>
            </a:br>
            <a:r>
              <a:rPr lang="en-GB" b="1" dirty="0" smtClean="0"/>
              <a:t>Anatomy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914400" y="762000"/>
            <a:ext cx="8077200" cy="5795580"/>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The sturdy column </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S</a:t>
            </a:r>
            <a:r>
              <a:rPr lang="en-GB" dirty="0" smtClean="0">
                <a:solidFill>
                  <a:schemeClr val="tx1"/>
                </a:solidFill>
                <a:latin typeface="Arial" panose="020B0604020202020204" pitchFamily="34" charset="0"/>
                <a:cs typeface="Arial" panose="020B0604020202020204" pitchFamily="34" charset="0"/>
              </a:rPr>
              <a:t>upports the head</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S</a:t>
            </a:r>
            <a:r>
              <a:rPr lang="en-GB" dirty="0" smtClean="0">
                <a:solidFill>
                  <a:schemeClr val="tx1"/>
                </a:solidFill>
                <a:latin typeface="Arial" panose="020B0604020202020204" pitchFamily="34" charset="0"/>
                <a:cs typeface="Arial" panose="020B0604020202020204" pitchFamily="34" charset="0"/>
              </a:rPr>
              <a:t>urrounds and protects the spinal cord</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T</a:t>
            </a:r>
            <a:r>
              <a:rPr lang="en-GB" dirty="0" smtClean="0">
                <a:solidFill>
                  <a:schemeClr val="tx1"/>
                </a:solidFill>
                <a:latin typeface="Arial" panose="020B0604020202020204" pitchFamily="34" charset="0"/>
                <a:cs typeface="Arial" panose="020B0604020202020204" pitchFamily="34" charset="0"/>
              </a:rPr>
              <a:t>ransmits the weigh of trunk to the lower limbs</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Serves as articulation for the ribs of bony thorax and </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A</a:t>
            </a:r>
            <a:r>
              <a:rPr lang="en-GB" dirty="0" smtClean="0">
                <a:solidFill>
                  <a:schemeClr val="tx1"/>
                </a:solidFill>
                <a:latin typeface="Arial" panose="020B0604020202020204" pitchFamily="34" charset="0"/>
                <a:cs typeface="Arial" panose="020B0604020202020204" pitchFamily="34" charset="0"/>
              </a:rPr>
              <a:t>llows for the attachment of many muscles of back.    </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a:t>
            </a:fld>
            <a:endParaRPr lang="en-US" dirty="0"/>
          </a:p>
        </p:txBody>
      </p:sp>
    </p:spTree>
    <p:extLst>
      <p:ext uri="{BB962C8B-B14F-4D97-AF65-F5344CB8AC3E}">
        <p14:creationId xmlns:p14="http://schemas.microsoft.com/office/powerpoint/2010/main" val="3578709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LAO                         RAO</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70</a:t>
            </a:fld>
            <a:endParaRPr lang="en-U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19200" y="1009095"/>
            <a:ext cx="3352800" cy="4707633"/>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410200" y="1058846"/>
            <a:ext cx="3541154" cy="4608129"/>
          </a:xfrm>
          <a:prstGeom prst="rect">
            <a:avLst/>
          </a:prstGeom>
        </p:spPr>
      </p:pic>
    </p:spTree>
    <p:extLst>
      <p:ext uri="{BB962C8B-B14F-4D97-AF65-F5344CB8AC3E}">
        <p14:creationId xmlns:p14="http://schemas.microsoft.com/office/powerpoint/2010/main" val="4211189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sz="4000" b="1" dirty="0" smtClean="0">
                <a:latin typeface="Arial" panose="020B0604020202020204" pitchFamily="34" charset="0"/>
                <a:cs typeface="Arial" panose="020B0604020202020204" pitchFamily="34" charset="0"/>
              </a:rPr>
              <a:t>RAO</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71</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006" y="797253"/>
            <a:ext cx="5029200" cy="561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0559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Lumbar spine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9"/>
            <a:ext cx="8390233" cy="5323432"/>
          </a:xfrm>
        </p:spPr>
        <p:txBody>
          <a:bodyPr>
            <a:normAutofit fontScale="85000" lnSpcReduction="10000"/>
          </a:bodyPr>
          <a:lstStyle/>
          <a:p>
            <a:pPr algn="l"/>
            <a:r>
              <a:rPr lang="en-GB" altLang="en-US" b="1" dirty="0">
                <a:solidFill>
                  <a:schemeClr val="tx1"/>
                </a:solidFill>
                <a:latin typeface="Arial" panose="020B0604020202020204" pitchFamily="34" charset="0"/>
                <a:cs typeface="Arial" panose="020B0604020202020204" pitchFamily="34" charset="0"/>
              </a:rPr>
              <a:t>AP Lumbar </a:t>
            </a:r>
            <a:r>
              <a:rPr lang="en-GB" altLang="en-US" b="1" dirty="0" smtClean="0">
                <a:solidFill>
                  <a:schemeClr val="tx1"/>
                </a:solidFill>
                <a:latin typeface="Arial" panose="020B0604020202020204" pitchFamily="34" charset="0"/>
                <a:cs typeface="Arial" panose="020B0604020202020204" pitchFamily="34" charset="0"/>
              </a:rPr>
              <a:t>spine</a:t>
            </a:r>
          </a:p>
          <a:p>
            <a:pPr algn="l"/>
            <a:endParaRPr lang="en-GB" altLang="en-US"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Clinical indications </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of the lumbar </a:t>
            </a:r>
            <a:r>
              <a:rPr lang="en-US" dirty="0" smtClean="0">
                <a:solidFill>
                  <a:schemeClr val="tx1"/>
                </a:solidFill>
                <a:latin typeface="Arial" panose="020B0604020202020204" pitchFamily="34" charset="0"/>
                <a:cs typeface="Arial" panose="020B0604020202020204" pitchFamily="34" charset="0"/>
              </a:rPr>
              <a:t>vertebrae, including</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fractures</a:t>
            </a:r>
            <a:r>
              <a:rPr lang="en-US" dirty="0">
                <a:solidFill>
                  <a:schemeClr val="tx1"/>
                </a:solidFill>
                <a:latin typeface="Arial" panose="020B0604020202020204" pitchFamily="34" charset="0"/>
                <a:cs typeface="Arial" panose="020B0604020202020204" pitchFamily="34" charset="0"/>
              </a:rPr>
              <a:t>, scoliosis, </a:t>
            </a:r>
            <a:r>
              <a:rPr lang="en-US" dirty="0" smtClean="0">
                <a:solidFill>
                  <a:schemeClr val="tx1"/>
                </a:solidFill>
                <a:latin typeface="Arial" panose="020B0604020202020204" pitchFamily="34" charset="0"/>
                <a:cs typeface="Arial" panose="020B0604020202020204" pitchFamily="34" charset="0"/>
              </a:rPr>
              <a:t>and neoplastic processes</a:t>
            </a:r>
          </a:p>
          <a:p>
            <a:pPr marL="457200" indent="-457200" algn="l">
              <a:buBlip>
                <a:blip r:embed="rId2"/>
              </a:buBlip>
            </a:pPr>
            <a:endParaRPr lang="en-GB" altLang="en-US" b="1"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Prepare </a:t>
            </a:r>
            <a:r>
              <a:rPr lang="en-GB" altLang="en-US" b="1" dirty="0">
                <a:solidFill>
                  <a:schemeClr val="tx1"/>
                </a:solidFill>
                <a:latin typeface="Arial" panose="020B0604020202020204" pitchFamily="34" charset="0"/>
                <a:cs typeface="Arial" panose="020B0604020202020204" pitchFamily="34" charset="0"/>
              </a:rPr>
              <a:t>the </a:t>
            </a:r>
            <a:r>
              <a:rPr lang="en-GB" altLang="en-US" b="1" dirty="0" smtClean="0">
                <a:solidFill>
                  <a:schemeClr val="tx1"/>
                </a:solidFill>
                <a:latin typeface="Arial" panose="020B0604020202020204" pitchFamily="34" charset="0"/>
                <a:cs typeface="Arial" panose="020B0604020202020204" pitchFamily="34" charset="0"/>
              </a:rPr>
              <a:t>patient</a:t>
            </a: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patient should be instructed to be on a low residue diet and to  take laxative drug (dulcolax, caster oil or Epsom salt) during 24 hours prior to the examination. In the case of emergency radiography no bowel preparation is possible.</a:t>
            </a:r>
            <a:endParaRPr lang="en-GB" altLang="en-US" b="1" dirty="0" smtClean="0">
              <a:solidFill>
                <a:schemeClr val="tx1"/>
              </a:solidFill>
              <a:latin typeface="Arial" panose="020B0604020202020204" pitchFamily="34" charset="0"/>
              <a:cs typeface="Arial" panose="020B0604020202020204" pitchFamily="34" charset="0"/>
            </a:endParaRPr>
          </a:p>
          <a:p>
            <a:pPr algn="l"/>
            <a:endParaRPr lang="en-GB" altLang="en-US" b="1" dirty="0" smtClean="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72</a:t>
            </a:fld>
            <a:endParaRPr lang="en-US"/>
          </a:p>
        </p:txBody>
      </p:sp>
    </p:spTree>
    <p:extLst>
      <p:ext uri="{BB962C8B-B14F-4D97-AF65-F5344CB8AC3E}">
        <p14:creationId xmlns:p14="http://schemas.microsoft.com/office/powerpoint/2010/main" val="12246973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600"/>
            <a:ext cx="7894093" cy="383170"/>
          </a:xfrm>
        </p:spPr>
        <p:txBody>
          <a:bodyPr>
            <a:normAutofit fontScale="90000"/>
          </a:bodyPr>
          <a:lstStyle/>
          <a:p>
            <a:r>
              <a:rPr lang="en-US" sz="4000" b="1" dirty="0">
                <a:latin typeface="Arial" panose="020B0604020202020204" pitchFamily="34" charset="0"/>
                <a:cs typeface="Arial" panose="020B0604020202020204" pitchFamily="34" charset="0"/>
              </a:rPr>
              <a:t>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762000"/>
            <a:ext cx="8390233" cy="5537871"/>
          </a:xfrm>
        </p:spPr>
        <p:txBody>
          <a:bodyPr>
            <a:normAutofit fontScale="77500" lnSpcReduction="20000"/>
          </a:bodyPr>
          <a:lstStyle/>
          <a:p>
            <a:pPr algn="l"/>
            <a:r>
              <a:rPr lang="en-GB" altLang="en-US" b="1" dirty="0">
                <a:solidFill>
                  <a:schemeClr val="tx1"/>
                </a:solidFill>
                <a:latin typeface="Arial" panose="020B0604020202020204" pitchFamily="34" charset="0"/>
                <a:cs typeface="Arial" panose="020B0604020202020204" pitchFamily="34" charset="0"/>
              </a:rPr>
              <a:t>Technical consideration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Film size 24x30cm</a:t>
            </a: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70-80kvp</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SID 100cm</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Apply proper </a:t>
            </a:r>
            <a:r>
              <a:rPr lang="en-GB" altLang="en-US" dirty="0" smtClean="0">
                <a:solidFill>
                  <a:schemeClr val="tx1"/>
                </a:solidFill>
                <a:latin typeface="Arial" panose="020B0604020202020204" pitchFamily="34" charset="0"/>
                <a:cs typeface="Arial" panose="020B0604020202020204" pitchFamily="34" charset="0"/>
              </a:rPr>
              <a:t>collimation</a:t>
            </a:r>
          </a:p>
          <a:p>
            <a:pPr marL="457200" indent="-457200" algn="l">
              <a:buBlip>
                <a:blip r:embed="rId2"/>
              </a:buBlip>
            </a:pPr>
            <a:endParaRPr lang="en-GB" altLang="en-US" b="1"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Shielding</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Apply </a:t>
            </a:r>
            <a:r>
              <a:rPr lang="en-GB" altLang="en-US" dirty="0">
                <a:solidFill>
                  <a:schemeClr val="tx1"/>
                </a:solidFill>
                <a:latin typeface="Arial" panose="020B0604020202020204" pitchFamily="34" charset="0"/>
                <a:cs typeface="Arial" panose="020B0604020202020204" pitchFamily="34" charset="0"/>
              </a:rPr>
              <a:t>gonad </a:t>
            </a:r>
            <a:r>
              <a:rPr lang="en-GB" altLang="en-US" dirty="0" smtClean="0">
                <a:solidFill>
                  <a:schemeClr val="tx1"/>
                </a:solidFill>
                <a:latin typeface="Arial" panose="020B0604020202020204" pitchFamily="34" charset="0"/>
                <a:cs typeface="Arial" panose="020B0604020202020204" pitchFamily="34" charset="0"/>
              </a:rPr>
              <a:t>shield</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Patient 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Assist the patient to the supine position on the radiographic table; tell the patient to flex his/her knees and hips for proper contact with the table then to the film. Support the legs on suitable support.</a:t>
            </a:r>
          </a:p>
          <a:p>
            <a:pPr marL="457200" indent="-457200" algn="l">
              <a:buBlip>
                <a:blip r:embed="rId2"/>
              </a:buBlip>
            </a:pP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73</a:t>
            </a:fld>
            <a:endParaRPr lang="en-US"/>
          </a:p>
        </p:txBody>
      </p:sp>
    </p:spTree>
    <p:extLst>
      <p:ext uri="{BB962C8B-B14F-4D97-AF65-F5344CB8AC3E}">
        <p14:creationId xmlns:p14="http://schemas.microsoft.com/office/powerpoint/2010/main" val="19035298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r>
              <a:rPr lang="en-US" sz="4000" b="1"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850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midsagittal plane of the patient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patient’s hands comfortably on the upper chest or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Central ray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film through the L4- 5 interspace (at the level of the iliac crests approximately  3 to 5 cm above the crest</a:t>
            </a:r>
            <a:r>
              <a:rPr lang="en-GB" dirty="0" smtClean="0">
                <a:solidFill>
                  <a:schemeClr val="tx1"/>
                </a:solidFill>
                <a:latin typeface="Arial" panose="020B0604020202020204" pitchFamily="34" charset="0"/>
                <a:cs typeface="Arial" panose="020B0604020202020204" pitchFamily="34" charset="0"/>
              </a:rPr>
              <a:t>).</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ray.</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74</a:t>
            </a:fld>
            <a:endParaRPr lang="en-US"/>
          </a:p>
        </p:txBody>
      </p:sp>
    </p:spTree>
    <p:extLst>
      <p:ext uri="{BB962C8B-B14F-4D97-AF65-F5344CB8AC3E}">
        <p14:creationId xmlns:p14="http://schemas.microsoft.com/office/powerpoint/2010/main" val="6850987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r>
              <a:rPr lang="en-US" sz="4000" b="1"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14033" cy="5237267"/>
          </a:xfrm>
        </p:spPr>
        <p:txBody>
          <a:bodyPr>
            <a:normAutofit fontScale="85000" lnSpcReduction="10000"/>
          </a:bodyPr>
          <a:lstStyle/>
          <a:p>
            <a:pPr algn="l"/>
            <a:r>
              <a:rPr lang="en-GB" b="1" dirty="0" smtClean="0">
                <a:solidFill>
                  <a:schemeClr val="tx1"/>
                </a:solidFill>
                <a:latin typeface="Arial" panose="020B0604020202020204" pitchFamily="34" charset="0"/>
                <a:cs typeface="Arial" panose="020B0604020202020204" pitchFamily="34" charset="0"/>
              </a:rPr>
              <a:t>Breathing instruction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take a breath in below it out and hold it out during </a:t>
            </a:r>
            <a:r>
              <a:rPr lang="en-GB" dirty="0" smtClean="0">
                <a:solidFill>
                  <a:schemeClr val="tx1"/>
                </a:solidFill>
                <a:latin typeface="Arial" panose="020B0604020202020204" pitchFamily="34" charset="0"/>
                <a:cs typeface="Arial" panose="020B0604020202020204" pitchFamily="34" charset="0"/>
              </a:rPr>
              <a:t>exposure.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T12 through S2 should be included  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iliac crest should be </a:t>
            </a:r>
            <a:r>
              <a:rPr lang="en-GB" dirty="0" smtClean="0">
                <a:solidFill>
                  <a:schemeClr val="tx1"/>
                </a:solidFill>
                <a:latin typeface="Arial" panose="020B0604020202020204" pitchFamily="34" charset="0"/>
                <a:cs typeface="Arial" panose="020B0604020202020204" pitchFamily="34" charset="0"/>
              </a:rPr>
              <a:t>symmetrical.</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Spinous </a:t>
            </a:r>
            <a:r>
              <a:rPr lang="en-GB" dirty="0">
                <a:solidFill>
                  <a:schemeClr val="tx1"/>
                </a:solidFill>
                <a:latin typeface="Arial" panose="020B0604020202020204" pitchFamily="34" charset="0"/>
                <a:cs typeface="Arial" panose="020B0604020202020204" pitchFamily="34" charset="0"/>
              </a:rPr>
              <a:t>processes should be  seen at the midline of the vertebrae and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intervertebral disc spaces should be clearly demonstrated.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75</a:t>
            </a:fld>
            <a:endParaRPr lang="en-US"/>
          </a:p>
        </p:txBody>
      </p:sp>
    </p:spTree>
    <p:extLst>
      <p:ext uri="{BB962C8B-B14F-4D97-AF65-F5344CB8AC3E}">
        <p14:creationId xmlns:p14="http://schemas.microsoft.com/office/powerpoint/2010/main" val="10170771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AP Lumbar spine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76</a:t>
            </a:fld>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4999"/>
            <a:ext cx="4648200" cy="310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371" y="1474811"/>
            <a:ext cx="3559629" cy="3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783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sz="4000" b="1" dirty="0" smtClean="0">
                <a:latin typeface="Arial" panose="020B0604020202020204" pitchFamily="34" charset="0"/>
                <a:cs typeface="Arial" panose="020B0604020202020204" pitchFamily="34" charset="0"/>
              </a:rPr>
              <a:t>Lateral Lumbar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20000"/>
          </a:bodyPr>
          <a:lstStyle/>
          <a:p>
            <a:pPr algn="l"/>
            <a:r>
              <a:rPr lang="en-GB" altLang="en-US" b="1" dirty="0" smtClean="0">
                <a:solidFill>
                  <a:schemeClr val="tx1"/>
                </a:solidFill>
                <a:latin typeface="Arial" panose="020B0604020202020204" pitchFamily="34" charset="0"/>
                <a:cs typeface="Arial" panose="020B0604020202020204" pitchFamily="34" charset="0"/>
              </a:rPr>
              <a:t>Clinical indications</a:t>
            </a: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of the lumbar vertebrae </a:t>
            </a:r>
            <a:r>
              <a:rPr lang="en-US" dirty="0" smtClean="0">
                <a:solidFill>
                  <a:schemeClr val="tx1"/>
                </a:solidFill>
                <a:latin typeface="Arial" panose="020B0604020202020204" pitchFamily="34" charset="0"/>
                <a:cs typeface="Arial" panose="020B0604020202020204" pitchFamily="34" charset="0"/>
              </a:rPr>
              <a:t>including fractures, spondylolisthesis, neoplastic processes, and osteoporosis.</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algn="l"/>
            <a:r>
              <a:rPr lang="en-GB" altLang="en-US" b="1" dirty="0">
                <a:solidFill>
                  <a:schemeClr val="tx1"/>
                </a:solidFill>
                <a:latin typeface="Arial" panose="020B0604020202020204" pitchFamily="34" charset="0"/>
                <a:cs typeface="Arial" panose="020B0604020202020204" pitchFamily="34" charset="0"/>
              </a:rPr>
              <a:t>Technical Considerations</a:t>
            </a: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Film size 24x30 </a:t>
            </a:r>
            <a:r>
              <a:rPr lang="en-GB" altLang="en-US" dirty="0" smtClean="0">
                <a:solidFill>
                  <a:schemeClr val="tx1"/>
                </a:solidFill>
                <a:latin typeface="Arial" panose="020B0604020202020204" pitchFamily="34" charset="0"/>
                <a:cs typeface="Arial" panose="020B0604020202020204" pitchFamily="34" charset="0"/>
              </a:rPr>
              <a:t>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Gird required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80- </a:t>
            </a:r>
            <a:r>
              <a:rPr lang="en-GB" altLang="en-US" dirty="0">
                <a:solidFill>
                  <a:schemeClr val="tx1"/>
                </a:solidFill>
                <a:latin typeface="Arial" panose="020B0604020202020204" pitchFamily="34" charset="0"/>
                <a:cs typeface="Arial" panose="020B0604020202020204" pitchFamily="34" charset="0"/>
              </a:rPr>
              <a:t>90 </a:t>
            </a:r>
            <a:r>
              <a:rPr lang="en-GB" altLang="en-US" dirty="0" err="1" smtClean="0">
                <a:solidFill>
                  <a:schemeClr val="tx1"/>
                </a:solidFill>
                <a:latin typeface="Arial" panose="020B0604020202020204" pitchFamily="34" charset="0"/>
                <a:cs typeface="Arial" panose="020B0604020202020204" pitchFamily="34" charset="0"/>
              </a:rPr>
              <a:t>kVP</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Collimate </a:t>
            </a:r>
            <a:r>
              <a:rPr lang="en-GB" altLang="en-US" dirty="0">
                <a:solidFill>
                  <a:schemeClr val="tx1"/>
                </a:solidFill>
                <a:latin typeface="Arial" panose="020B0604020202020204" pitchFamily="34" charset="0"/>
                <a:cs typeface="Arial" panose="020B0604020202020204" pitchFamily="34" charset="0"/>
              </a:rPr>
              <a:t>to the spine crosswise and to film size </a:t>
            </a:r>
            <a:r>
              <a:rPr lang="en-GB" altLang="en-US" dirty="0" smtClean="0">
                <a:solidFill>
                  <a:schemeClr val="tx1"/>
                </a:solidFill>
                <a:latin typeface="Arial" panose="020B0604020202020204" pitchFamily="34" charset="0"/>
                <a:cs typeface="Arial" panose="020B0604020202020204" pitchFamily="34" charset="0"/>
              </a:rPr>
              <a:t>lengthwise.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77</a:t>
            </a:fld>
            <a:endParaRPr lang="en-US"/>
          </a:p>
        </p:txBody>
      </p:sp>
    </p:spTree>
    <p:extLst>
      <p:ext uri="{BB962C8B-B14F-4D97-AF65-F5344CB8AC3E}">
        <p14:creationId xmlns:p14="http://schemas.microsoft.com/office/powerpoint/2010/main" val="10784879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Lateral Lumbar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85000" lnSpcReduction="10000"/>
          </a:bodyPr>
          <a:lstStyle/>
          <a:p>
            <a:pPr algn="l"/>
            <a:r>
              <a:rPr lang="en-GB" altLang="en-US" b="1" dirty="0" smtClean="0">
                <a:solidFill>
                  <a:schemeClr val="tx1"/>
                </a:solidFill>
                <a:latin typeface="Arial" panose="020B0604020202020204" pitchFamily="34" charset="0"/>
                <a:cs typeface="Arial" panose="020B0604020202020204" pitchFamily="34" charset="0"/>
              </a:rPr>
              <a:t>Shielding</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Gonadal shielding should be used on male patients, especially children and adults of reproductive age</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Patient </a:t>
            </a:r>
            <a:r>
              <a:rPr lang="en-GB" b="1" dirty="0">
                <a:solidFill>
                  <a:schemeClr val="tx1"/>
                </a:solidFill>
                <a:latin typeface="Arial" panose="020B0604020202020204" pitchFamily="34" charset="0"/>
                <a:cs typeface="Arial" panose="020B0604020202020204" pitchFamily="34" charset="0"/>
              </a:rPr>
              <a:t>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Assist the patient to the </a:t>
            </a:r>
            <a:r>
              <a:rPr lang="en-GB" dirty="0" smtClean="0">
                <a:solidFill>
                  <a:schemeClr val="tx1"/>
                </a:solidFill>
                <a:latin typeface="Arial" panose="020B0604020202020204" pitchFamily="34" charset="0"/>
                <a:cs typeface="Arial" panose="020B0604020202020204" pitchFamily="34" charset="0"/>
              </a:rPr>
              <a:t>lateral recumbent position </a:t>
            </a:r>
            <a:r>
              <a:rPr lang="en-GB" dirty="0">
                <a:solidFill>
                  <a:schemeClr val="tx1"/>
                </a:solidFill>
                <a:latin typeface="Arial" panose="020B0604020202020204" pitchFamily="34" charset="0"/>
                <a:cs typeface="Arial" panose="020B0604020202020204" pitchFamily="34" charset="0"/>
              </a:rPr>
              <a:t>on the radiographic table, the patient may flex the knees and hips for comfort and balance. </a:t>
            </a:r>
            <a:endParaRPr lang="en-GB" dirty="0" smtClean="0">
              <a:solidFill>
                <a:schemeClr val="tx1"/>
              </a:solidFill>
              <a:latin typeface="Arial" panose="020B0604020202020204" pitchFamily="34" charset="0"/>
              <a:cs typeface="Arial" panose="020B0604020202020204" pitchFamily="34" charset="0"/>
            </a:endParaRPr>
          </a:p>
          <a:p>
            <a:pPr algn="l"/>
            <a:r>
              <a:rPr lang="en-GB" dirty="0" smtClean="0">
                <a:solidFill>
                  <a:schemeClr val="tx1"/>
                </a:solidFill>
                <a:latin typeface="Arial" panose="020B0604020202020204" pitchFamily="34" charset="0"/>
                <a:cs typeface="Arial" panose="020B0604020202020204" pitchFamily="34" charset="0"/>
              </a:rPr>
              <a:t> </a:t>
            </a:r>
          </a:p>
          <a:p>
            <a:pPr algn="l"/>
            <a:r>
              <a:rPr lang="en-GB" b="1" dirty="0" smtClean="0">
                <a:solidFill>
                  <a:schemeClr val="tx1"/>
                </a:solidFill>
                <a:latin typeface="Arial" panose="020B0604020202020204" pitchFamily="34" charset="0"/>
                <a:cs typeface="Arial" panose="020B0604020202020204" pitchFamily="34" charset="0"/>
              </a:rPr>
              <a:t>Note:</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This projection can also be obtained with the patient erect.</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78</a:t>
            </a:fld>
            <a:endParaRPr lang="en-US"/>
          </a:p>
        </p:txBody>
      </p:sp>
    </p:spTree>
    <p:extLst>
      <p:ext uri="{BB962C8B-B14F-4D97-AF65-F5344CB8AC3E}">
        <p14:creationId xmlns:p14="http://schemas.microsoft.com/office/powerpoint/2010/main" val="3219914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43000"/>
            <a:ext cx="8314033" cy="4810352"/>
          </a:xfrm>
        </p:spPr>
        <p:txBody>
          <a:bodyPr>
            <a:normAutofit fontScale="92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midaxillary plane to the midline of the table, position the arms at a right angle with the </a:t>
            </a:r>
            <a:r>
              <a:rPr lang="en-GB" dirty="0" smtClean="0">
                <a:solidFill>
                  <a:schemeClr val="tx1"/>
                </a:solidFill>
                <a:latin typeface="Arial" panose="020B0604020202020204" pitchFamily="34" charset="0"/>
                <a:cs typeface="Arial" panose="020B0604020202020204" pitchFamily="34" charset="0"/>
              </a:rPr>
              <a:t>body</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long axis of the spine to lie parallel with the long axis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right leg should be directly over the left leg, a small sandbag between the knees will help prevent </a:t>
            </a:r>
            <a:r>
              <a:rPr lang="en-GB" dirty="0" smtClean="0">
                <a:solidFill>
                  <a:schemeClr val="tx1"/>
                </a:solidFill>
                <a:latin typeface="Arial" panose="020B0604020202020204" pitchFamily="34" charset="0"/>
                <a:cs typeface="Arial" panose="020B0604020202020204" pitchFamily="34" charset="0"/>
              </a:rPr>
              <a:t>rotation.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79</a:t>
            </a:fld>
            <a:endParaRPr lang="en-US"/>
          </a:p>
        </p:txBody>
      </p:sp>
    </p:spTree>
    <p:extLst>
      <p:ext uri="{BB962C8B-B14F-4D97-AF65-F5344CB8AC3E}">
        <p14:creationId xmlns:p14="http://schemas.microsoft.com/office/powerpoint/2010/main" val="312486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5068"/>
            <a:ext cx="7894093" cy="533401"/>
          </a:xfrm>
        </p:spPr>
        <p:txBody>
          <a:bodyPr>
            <a:normAutofit fontScale="90000"/>
          </a:bodyPr>
          <a:lstStyle/>
          <a:p>
            <a:r>
              <a:rPr lang="en-GB" b="1" dirty="0" smtClean="0"/>
              <a:t/>
            </a:r>
            <a:br>
              <a:rPr lang="en-GB" b="1" dirty="0" smtClean="0"/>
            </a:br>
            <a:r>
              <a:rPr lang="en-GB" b="1" dirty="0" smtClean="0"/>
              <a:t>Anatomy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914400" y="762000"/>
            <a:ext cx="7894093" cy="5526123"/>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vertebral column is divided in to regions according to location and structure of the vertebrae</a:t>
            </a:r>
          </a:p>
          <a:p>
            <a:pPr marL="1371600" lvl="2" indent="-457200" algn="l">
              <a:buFont typeface="Wingdings" panose="05000000000000000000" pitchFamily="2" charset="2"/>
              <a:buChar char="ü"/>
            </a:pPr>
            <a:r>
              <a:rPr lang="en-GB" dirty="0" smtClean="0">
                <a:solidFill>
                  <a:schemeClr val="tx1"/>
                </a:solidFill>
                <a:latin typeface="Arial" panose="020B0604020202020204" pitchFamily="34" charset="0"/>
                <a:cs typeface="Arial" panose="020B0604020202020204" pitchFamily="34" charset="0"/>
              </a:rPr>
              <a:t>Seven </a:t>
            </a:r>
            <a:r>
              <a:rPr lang="en-GB" dirty="0">
                <a:solidFill>
                  <a:schemeClr val="tx1"/>
                </a:solidFill>
                <a:latin typeface="Arial" panose="020B0604020202020204" pitchFamily="34" charset="0"/>
                <a:cs typeface="Arial" panose="020B0604020202020204" pitchFamily="34" charset="0"/>
              </a:rPr>
              <a:t>cervical located in the </a:t>
            </a:r>
            <a:r>
              <a:rPr lang="en-GB" dirty="0" smtClean="0">
                <a:solidFill>
                  <a:schemeClr val="tx1"/>
                </a:solidFill>
                <a:latin typeface="Arial" panose="020B0604020202020204" pitchFamily="34" charset="0"/>
                <a:cs typeface="Arial" panose="020B0604020202020204" pitchFamily="34" charset="0"/>
              </a:rPr>
              <a:t>neck </a:t>
            </a:r>
          </a:p>
          <a:p>
            <a:pPr marL="1371600" lvl="2" indent="-457200" algn="l">
              <a:buFont typeface="Wingdings" panose="05000000000000000000" pitchFamily="2" charset="2"/>
              <a:buChar char="ü"/>
            </a:pPr>
            <a:r>
              <a:rPr lang="en-GB" dirty="0" smtClean="0">
                <a:solidFill>
                  <a:schemeClr val="tx1"/>
                </a:solidFill>
                <a:latin typeface="Arial" panose="020B0604020202020204" pitchFamily="34" charset="0"/>
                <a:cs typeface="Arial" panose="020B0604020202020204" pitchFamily="34" charset="0"/>
              </a:rPr>
              <a:t>Twelve </a:t>
            </a:r>
            <a:r>
              <a:rPr lang="en-GB" dirty="0">
                <a:solidFill>
                  <a:schemeClr val="tx1"/>
                </a:solidFill>
                <a:latin typeface="Arial" panose="020B0604020202020204" pitchFamily="34" charset="0"/>
                <a:cs typeface="Arial" panose="020B0604020202020204" pitchFamily="34" charset="0"/>
              </a:rPr>
              <a:t>thoracic vertebrae constitute the posterior </a:t>
            </a:r>
            <a:r>
              <a:rPr lang="en-GB" dirty="0" smtClean="0">
                <a:solidFill>
                  <a:schemeClr val="tx1"/>
                </a:solidFill>
                <a:latin typeface="Arial" panose="020B0604020202020204" pitchFamily="34" charset="0"/>
                <a:cs typeface="Arial" panose="020B0604020202020204" pitchFamily="34" charset="0"/>
              </a:rPr>
              <a:t>thorax</a:t>
            </a:r>
          </a:p>
          <a:p>
            <a:pPr marL="1371600" lvl="2" indent="-457200" algn="l">
              <a:buFont typeface="Wingdings" panose="05000000000000000000" pitchFamily="2" charset="2"/>
              <a:buChar char="ü"/>
            </a:pPr>
            <a:r>
              <a:rPr lang="en-GB" dirty="0" smtClean="0">
                <a:solidFill>
                  <a:schemeClr val="tx1"/>
                </a:solidFill>
                <a:latin typeface="Arial" panose="020B0604020202020204" pitchFamily="34" charset="0"/>
                <a:cs typeface="Arial" panose="020B0604020202020204" pitchFamily="34" charset="0"/>
              </a:rPr>
              <a:t>Five </a:t>
            </a:r>
            <a:r>
              <a:rPr lang="en-GB" dirty="0">
                <a:solidFill>
                  <a:schemeClr val="tx1"/>
                </a:solidFill>
                <a:latin typeface="Arial" panose="020B0604020202020204" pitchFamily="34" charset="0"/>
                <a:cs typeface="Arial" panose="020B0604020202020204" pitchFamily="34" charset="0"/>
              </a:rPr>
              <a:t>lumbar vertebrae are located posterior to abdomen and form the lower </a:t>
            </a:r>
            <a:r>
              <a:rPr lang="en-GB" dirty="0" smtClean="0">
                <a:solidFill>
                  <a:schemeClr val="tx1"/>
                </a:solidFill>
                <a:latin typeface="Arial" panose="020B0604020202020204" pitchFamily="34" charset="0"/>
                <a:cs typeface="Arial" panose="020B0604020202020204" pitchFamily="34" charset="0"/>
              </a:rPr>
              <a:t>back</a:t>
            </a:r>
          </a:p>
          <a:p>
            <a:pPr marL="1371600" lvl="2" indent="-457200" algn="l">
              <a:buFont typeface="Wingdings" panose="05000000000000000000" pitchFamily="2" charset="2"/>
              <a:buChar char="ü"/>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sacrum and coccyx,  both are located in the pelvis</a:t>
            </a:r>
            <a:r>
              <a:rPr lang="en-GB" dirty="0" smtClean="0">
                <a:solidFill>
                  <a:schemeClr val="tx1"/>
                </a:solidFill>
                <a:latin typeface="Arial" panose="020B0604020202020204" pitchFamily="34" charset="0"/>
                <a:cs typeface="Arial" panose="020B0604020202020204" pitchFamily="34" charset="0"/>
              </a:rPr>
              <a:t>.</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a:t>
            </a:fld>
            <a:endParaRPr lang="en-US" dirty="0"/>
          </a:p>
        </p:txBody>
      </p:sp>
    </p:spTree>
    <p:extLst>
      <p:ext uri="{BB962C8B-B14F-4D97-AF65-F5344CB8AC3E}">
        <p14:creationId xmlns:p14="http://schemas.microsoft.com/office/powerpoint/2010/main" val="25307552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43000"/>
            <a:ext cx="8390233" cy="4810352"/>
          </a:xfrm>
        </p:spPr>
        <p:txBody>
          <a:bodyPr>
            <a:normAutofit fontScale="92500" lnSpcReduction="2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a firm pillow under the head and radiolucent supports under the waist and lower thoracic area so the spine is parallel with the </a:t>
            </a:r>
            <a:r>
              <a:rPr lang="en-GB" dirty="0" smtClean="0">
                <a:solidFill>
                  <a:schemeClr val="tx1"/>
                </a:solidFill>
                <a:latin typeface="Arial" panose="020B0604020202020204" pitchFamily="34" charset="0"/>
                <a:cs typeface="Arial" panose="020B0604020202020204" pitchFamily="34" charset="0"/>
              </a:rPr>
              <a:t>tabletop.</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body so a line through the shoulders and another through the hips are perpendicular to the film plane looking down from above the patient or head of the table will help detect any patient rotation.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80</a:t>
            </a:fld>
            <a:endParaRPr lang="en-US"/>
          </a:p>
        </p:txBody>
      </p:sp>
    </p:spTree>
    <p:extLst>
      <p:ext uri="{BB962C8B-B14F-4D97-AF65-F5344CB8AC3E}">
        <p14:creationId xmlns:p14="http://schemas.microsoft.com/office/powerpoint/2010/main" val="38304034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perpendicular to the area of the spinal fusion. Approximately 1 to 1.5 in. Above the iliac </a:t>
            </a:r>
            <a:r>
              <a:rPr lang="en-GB" dirty="0" smtClean="0">
                <a:solidFill>
                  <a:schemeClr val="tx1"/>
                </a:solidFill>
                <a:latin typeface="Arial" panose="020B0604020202020204" pitchFamily="34" charset="0"/>
                <a:cs typeface="Arial" panose="020B0604020202020204" pitchFamily="34" charset="0"/>
              </a:rPr>
              <a:t>crest.</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cassette to the central </a:t>
            </a:r>
            <a:r>
              <a:rPr lang="en-GB" dirty="0" smtClean="0">
                <a:solidFill>
                  <a:schemeClr val="tx1"/>
                </a:solidFill>
                <a:latin typeface="Arial" panose="020B0604020202020204" pitchFamily="34" charset="0"/>
                <a:cs typeface="Arial" panose="020B0604020202020204" pitchFamily="34" charset="0"/>
              </a:rPr>
              <a:t>ray.</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Breathing instruction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Instruct </a:t>
            </a:r>
            <a:r>
              <a:rPr lang="en-GB" dirty="0">
                <a:solidFill>
                  <a:schemeClr val="tx1"/>
                </a:solidFill>
                <a:latin typeface="Arial" panose="020B0604020202020204" pitchFamily="34" charset="0"/>
                <a:cs typeface="Arial" panose="020B0604020202020204" pitchFamily="34" charset="0"/>
              </a:rPr>
              <a:t>the patient to take a breath in, below it out and hold it out during the </a:t>
            </a:r>
            <a:r>
              <a:rPr lang="en-GB" dirty="0" smtClean="0">
                <a:solidFill>
                  <a:schemeClr val="tx1"/>
                </a:solidFill>
                <a:latin typeface="Arial" panose="020B0604020202020204" pitchFamily="34" charset="0"/>
                <a:cs typeface="Arial" panose="020B0604020202020204" pitchFamily="34" charset="0"/>
              </a:rPr>
              <a:t>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81</a:t>
            </a:fld>
            <a:endParaRPr lang="en-US"/>
          </a:p>
        </p:txBody>
      </p:sp>
    </p:spTree>
    <p:extLst>
      <p:ext uri="{BB962C8B-B14F-4D97-AF65-F5344CB8AC3E}">
        <p14:creationId xmlns:p14="http://schemas.microsoft.com/office/powerpoint/2010/main" val="29711599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Lumbar spine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fontScale="92500"/>
          </a:bodyPr>
          <a:lstStyle/>
          <a:p>
            <a:pPr algn="l"/>
            <a:r>
              <a:rPr lang="en-GB" b="1" dirty="0" smtClean="0">
                <a:solidFill>
                  <a:schemeClr val="tx1"/>
                </a:solidFill>
                <a:latin typeface="Arial" panose="020B0604020202020204" pitchFamily="34" charset="0"/>
                <a:cs typeface="Arial" panose="020B0604020202020204" pitchFamily="34" charset="0"/>
              </a:rPr>
              <a:t>Image </a:t>
            </a:r>
            <a:r>
              <a:rPr lang="en-GB" b="1" dirty="0">
                <a:solidFill>
                  <a:schemeClr val="tx1"/>
                </a:solidFill>
                <a:latin typeface="Arial" panose="020B0604020202020204" pitchFamily="34" charset="0"/>
                <a:cs typeface="Arial" panose="020B0604020202020204" pitchFamily="34" charset="0"/>
              </a:rPr>
              <a:t>evaluation</a:t>
            </a:r>
            <a:r>
              <a:rPr lang="en-GB" dirty="0">
                <a:solidFill>
                  <a:schemeClr val="tx1"/>
                </a:solidFill>
                <a:latin typeface="Arial" panose="020B0604020202020204" pitchFamily="34" charset="0"/>
                <a:cs typeface="Arial" panose="020B0604020202020204" pitchFamily="34" charset="0"/>
              </a:rPr>
              <a:t>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T12 through S2 should be included in </a:t>
            </a:r>
            <a:r>
              <a:rPr lang="en-GB" dirty="0" smtClean="0">
                <a:solidFill>
                  <a:schemeClr val="tx1"/>
                </a:solidFill>
                <a:latin typeface="Arial" panose="020B0604020202020204" pitchFamily="34" charset="0"/>
                <a:cs typeface="Arial" panose="020B0604020202020204" pitchFamily="34" charset="0"/>
              </a:rPr>
              <a:t>the collimated 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third lumbar vertebral body should be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through fifth lumbar bodies  should be adequately </a:t>
            </a:r>
            <a:r>
              <a:rPr lang="en-GB" dirty="0" smtClean="0">
                <a:solidFill>
                  <a:schemeClr val="tx1"/>
                </a:solidFill>
                <a:latin typeface="Arial" panose="020B0604020202020204" pitchFamily="34" charset="0"/>
                <a:cs typeface="Arial" panose="020B0604020202020204" pitchFamily="34" charset="0"/>
              </a:rPr>
              <a:t>penetrated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should appear box </a:t>
            </a:r>
            <a:r>
              <a:rPr lang="en-GB" dirty="0" smtClean="0">
                <a:solidFill>
                  <a:schemeClr val="tx1"/>
                </a:solidFill>
                <a:latin typeface="Arial" panose="020B0604020202020204" pitchFamily="34" charset="0"/>
                <a:cs typeface="Arial" panose="020B0604020202020204" pitchFamily="34" charset="0"/>
              </a:rPr>
              <a:t>like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intervertebral disk spaces and pedicles should be clearly demonstrated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82</a:t>
            </a:fld>
            <a:endParaRPr lang="en-US"/>
          </a:p>
        </p:txBody>
      </p:sp>
    </p:spTree>
    <p:extLst>
      <p:ext uri="{BB962C8B-B14F-4D97-AF65-F5344CB8AC3E}">
        <p14:creationId xmlns:p14="http://schemas.microsoft.com/office/powerpoint/2010/main" val="42717690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Lumbar spine</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83</a:t>
            </a:fld>
            <a:endParaRPr lang="en-US"/>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29246"/>
            <a:ext cx="4579734" cy="305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756" y="1447800"/>
            <a:ext cx="372824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212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28599"/>
            <a:ext cx="8390233" cy="533401"/>
          </a:xfrm>
        </p:spPr>
        <p:txBody>
          <a:bodyPr>
            <a:noAutofit/>
          </a:bodyPr>
          <a:lstStyle/>
          <a:p>
            <a:r>
              <a:rPr lang="en-US" sz="3200" b="1" dirty="0" smtClean="0">
                <a:latin typeface="Arial" panose="020B0604020202020204" pitchFamily="34" charset="0"/>
                <a:cs typeface="Arial" panose="020B0604020202020204" pitchFamily="34" charset="0"/>
              </a:rPr>
              <a:t>Right or Left Posterior/Anterior  Oblique</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76438"/>
            <a:ext cx="8390233" cy="5398579"/>
          </a:xfrm>
        </p:spPr>
        <p:txBody>
          <a:bodyPr>
            <a:normAutofit fontScale="70000" lnSpcReduction="20000"/>
          </a:bodyPr>
          <a:lstStyle/>
          <a:p>
            <a:pPr algn="l"/>
            <a:r>
              <a:rPr lang="en-GB" b="1" dirty="0" smtClean="0">
                <a:solidFill>
                  <a:schemeClr val="tx1"/>
                </a:solidFill>
                <a:latin typeface="Arial" panose="020B0604020202020204" pitchFamily="34" charset="0"/>
                <a:cs typeface="Arial" panose="020B0604020202020204" pitchFamily="34" charset="0"/>
              </a:rPr>
              <a:t>Clinical indications</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This </a:t>
            </a:r>
            <a:r>
              <a:rPr lang="en-GB" dirty="0">
                <a:solidFill>
                  <a:schemeClr val="tx1"/>
                </a:solidFill>
                <a:latin typeface="Arial" panose="020B0604020202020204" pitchFamily="34" charset="0"/>
                <a:cs typeface="Arial" panose="020B0604020202020204" pitchFamily="34" charset="0"/>
              </a:rPr>
              <a:t>projection demonstrates </a:t>
            </a:r>
            <a:r>
              <a:rPr lang="en-GB" dirty="0" smtClean="0">
                <a:solidFill>
                  <a:schemeClr val="tx1"/>
                </a:solidFill>
                <a:latin typeface="Arial" panose="020B0604020202020204" pitchFamily="34" charset="0"/>
                <a:cs typeface="Arial" panose="020B0604020202020204" pitchFamily="34" charset="0"/>
              </a:rPr>
              <a:t>pars interarticularis </a:t>
            </a:r>
            <a:r>
              <a:rPr lang="en-GB" dirty="0">
                <a:solidFill>
                  <a:schemeClr val="tx1"/>
                </a:solidFill>
                <a:latin typeface="Arial" panose="020B0604020202020204" pitchFamily="34" charset="0"/>
                <a:cs typeface="Arial" panose="020B0604020202020204" pitchFamily="34" charset="0"/>
              </a:rPr>
              <a:t>/spondylosis/ and the apophyseal joints on the side nearest the cassette. </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Both </a:t>
            </a:r>
            <a:r>
              <a:rPr lang="en-GB" dirty="0">
                <a:solidFill>
                  <a:schemeClr val="tx1"/>
                </a:solidFill>
                <a:latin typeface="Arial" panose="020B0604020202020204" pitchFamily="34" charset="0"/>
                <a:cs typeface="Arial" panose="020B0604020202020204" pitchFamily="34" charset="0"/>
              </a:rPr>
              <a:t>sides are taken for </a:t>
            </a:r>
            <a:r>
              <a:rPr lang="en-GB" dirty="0" smtClean="0">
                <a:solidFill>
                  <a:schemeClr val="tx1"/>
                </a:solidFill>
                <a:latin typeface="Arial" panose="020B0604020202020204" pitchFamily="34" charset="0"/>
                <a:cs typeface="Arial" panose="020B0604020202020204" pitchFamily="34" charset="0"/>
              </a:rPr>
              <a:t>comparison</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a:solidFill>
                  <a:schemeClr val="tx1"/>
                </a:solidFill>
                <a:latin typeface="Arial" panose="020B0604020202020204" pitchFamily="34" charset="0"/>
                <a:cs typeface="Arial" panose="020B0604020202020204" pitchFamily="34" charset="0"/>
              </a:rPr>
              <a:t>Technical consideration</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Gird </a:t>
            </a:r>
            <a:r>
              <a:rPr lang="en-GB" dirty="0" smtClean="0">
                <a:solidFill>
                  <a:schemeClr val="tx1"/>
                </a:solidFill>
                <a:latin typeface="Arial" panose="020B0604020202020204" pitchFamily="34" charset="0"/>
                <a:cs typeface="Arial" panose="020B0604020202020204" pitchFamily="34" charset="0"/>
              </a:rPr>
              <a:t>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24x30cm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70-80kvp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Apply </a:t>
            </a:r>
            <a:r>
              <a:rPr lang="en-GB" dirty="0">
                <a:solidFill>
                  <a:schemeClr val="tx1"/>
                </a:solidFill>
                <a:latin typeface="Arial" panose="020B0604020202020204" pitchFamily="34" charset="0"/>
                <a:cs typeface="Arial" panose="020B0604020202020204" pitchFamily="34" charset="0"/>
              </a:rPr>
              <a:t>proper </a:t>
            </a:r>
            <a:r>
              <a:rPr lang="en-GB" dirty="0" smtClean="0">
                <a:solidFill>
                  <a:schemeClr val="tx1"/>
                </a:solidFill>
                <a:latin typeface="Arial" panose="020B0604020202020204" pitchFamily="34" charset="0"/>
                <a:cs typeface="Arial" panose="020B0604020202020204" pitchFamily="34" charset="0"/>
              </a:rPr>
              <a:t>collimation</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Shielding</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Apply </a:t>
            </a:r>
            <a:r>
              <a:rPr lang="en-GB" dirty="0">
                <a:solidFill>
                  <a:schemeClr val="tx1"/>
                </a:solidFill>
                <a:latin typeface="Arial" panose="020B0604020202020204" pitchFamily="34" charset="0"/>
                <a:cs typeface="Arial" panose="020B0604020202020204" pitchFamily="34" charset="0"/>
              </a:rPr>
              <a:t>gonad </a:t>
            </a:r>
            <a:r>
              <a:rPr lang="en-GB" dirty="0" smtClean="0">
                <a:solidFill>
                  <a:schemeClr val="tx1"/>
                </a:solidFill>
                <a:latin typeface="Arial" panose="020B0604020202020204" pitchFamily="34" charset="0"/>
                <a:cs typeface="Arial" panose="020B0604020202020204" pitchFamily="34" charset="0"/>
              </a:rPr>
              <a:t>shield </a:t>
            </a:r>
            <a:r>
              <a:rPr lang="en-US" dirty="0" smtClean="0">
                <a:solidFill>
                  <a:schemeClr val="tx1"/>
                </a:solidFill>
                <a:latin typeface="Arial" panose="020B0604020202020204" pitchFamily="34" charset="0"/>
                <a:cs typeface="Arial" panose="020B0604020202020204" pitchFamily="34" charset="0"/>
              </a:rPr>
              <a:t>outside </a:t>
            </a:r>
            <a:r>
              <a:rPr lang="en-US" dirty="0">
                <a:solidFill>
                  <a:schemeClr val="tx1"/>
                </a:solidFill>
                <a:latin typeface="Arial" panose="020B0604020202020204" pitchFamily="34" charset="0"/>
                <a:cs typeface="Arial" panose="020B0604020202020204" pitchFamily="34" charset="0"/>
              </a:rPr>
              <a:t>region of interest</a:t>
            </a:r>
            <a:endParaRPr lang="en-GB"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84</a:t>
            </a:fld>
            <a:endParaRPr lang="en-US"/>
          </a:p>
        </p:txBody>
      </p:sp>
    </p:spTree>
    <p:extLst>
      <p:ext uri="{BB962C8B-B14F-4D97-AF65-F5344CB8AC3E}">
        <p14:creationId xmlns:p14="http://schemas.microsoft.com/office/powerpoint/2010/main" val="76304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Right or Left Posterior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85000" lnSpcReduction="10000"/>
          </a:bodyPr>
          <a:lstStyle/>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supine position on the radiographic table and is then rotated 45° to the right and left side in turn. The patient’s arms are raised with the hands resting on the pillow</a:t>
            </a:r>
            <a:r>
              <a:rPr lang="en-GB" dirty="0" smtClean="0">
                <a:solidFill>
                  <a:schemeClr val="tx1"/>
                </a:solidFill>
                <a:latin typeface="Arial" panose="020B0604020202020204" pitchFamily="34" charset="0"/>
                <a:cs typeface="Arial" panose="020B0604020202020204" pitchFamily="34" charset="0"/>
              </a:rPr>
              <a:t>.</a:t>
            </a:r>
          </a:p>
          <a:p>
            <a:pPr algn="l"/>
            <a:r>
              <a:rPr lang="en-GB" dirty="0" smtClean="0">
                <a:solidFill>
                  <a:schemeClr val="tx1"/>
                </a:solidFill>
                <a:latin typeface="Arial" panose="020B0604020202020204" pitchFamily="34" charset="0"/>
                <a:cs typeface="Arial" panose="020B0604020202020204" pitchFamily="34" charset="0"/>
              </a:rPr>
              <a:t> </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hips and knees are flexed and the patient is supported with a 45° foam pad placed under the trunk on the raised </a:t>
            </a:r>
            <a:r>
              <a:rPr lang="en-GB" dirty="0" smtClean="0">
                <a:solidFill>
                  <a:schemeClr val="tx1"/>
                </a:solidFill>
                <a:latin typeface="Arial" panose="020B0604020202020204" pitchFamily="34" charset="0"/>
                <a:cs typeface="Arial" panose="020B0604020202020204" pitchFamily="34" charset="0"/>
              </a:rPr>
              <a:t>side.</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cassette is centred at the lower coastal </a:t>
            </a:r>
            <a:r>
              <a:rPr lang="en-GB" dirty="0" smtClean="0">
                <a:solidFill>
                  <a:schemeClr val="tx1"/>
                </a:solidFill>
                <a:latin typeface="Arial" panose="020B0604020202020204" pitchFamily="34" charset="0"/>
                <a:cs typeface="Arial" panose="020B0604020202020204" pitchFamily="34" charset="0"/>
              </a:rPr>
              <a:t>margin</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85</a:t>
            </a:fld>
            <a:endParaRPr lang="en-US"/>
          </a:p>
        </p:txBody>
      </p:sp>
    </p:spTree>
    <p:extLst>
      <p:ext uri="{BB962C8B-B14F-4D97-AF65-F5344CB8AC3E}">
        <p14:creationId xmlns:p14="http://schemas.microsoft.com/office/powerpoint/2010/main" val="17139095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Right or Left Posterior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Central ray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towards the mid clavicular line on the raised side at the level of the lower costal </a:t>
            </a:r>
            <a:r>
              <a:rPr lang="en-GB" dirty="0" smtClean="0">
                <a:solidFill>
                  <a:schemeClr val="tx1"/>
                </a:solidFill>
                <a:latin typeface="Arial" panose="020B0604020202020204" pitchFamily="34" charset="0"/>
                <a:cs typeface="Arial" panose="020B0604020202020204" pitchFamily="34" charset="0"/>
              </a:rPr>
              <a:t>margin</a:t>
            </a:r>
          </a:p>
          <a:p>
            <a:pPr algn="l"/>
            <a:endParaRPr lang="en-GB" dirty="0" smtClean="0">
              <a:solidFill>
                <a:schemeClr val="tx1"/>
              </a:solidFill>
              <a:latin typeface="Arial" panose="020B0604020202020204" pitchFamily="34" charset="0"/>
              <a:cs typeface="Arial" panose="020B0604020202020204" pitchFamily="34" charset="0"/>
            </a:endParaRPr>
          </a:p>
          <a:p>
            <a:pPr algn="l"/>
            <a:r>
              <a:rPr lang="en-US" b="1" dirty="0">
                <a:solidFill>
                  <a:schemeClr val="tx1"/>
                </a:solidFill>
                <a:latin typeface="Arial" panose="020B0604020202020204" pitchFamily="34" charset="0"/>
                <a:cs typeface="Arial" panose="020B0604020202020204" pitchFamily="34" charset="0"/>
              </a:rPr>
              <a:t>Breathing Instructions</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Instruct the patient to take a breath in, blow it out, and hold it out during the exposure</a:t>
            </a:r>
          </a:p>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 </a:t>
            </a:r>
            <a:r>
              <a:rPr lang="en-GB" b="1" dirty="0" smtClean="0">
                <a:solidFill>
                  <a:schemeClr val="tx1">
                    <a:lumMod val="85000"/>
                    <a:lumOff val="15000"/>
                  </a:schemeClr>
                </a:solidFill>
                <a:latin typeface="Arial" panose="020B0604020202020204" pitchFamily="34" charset="0"/>
                <a:cs typeface="Arial" panose="020B0604020202020204" pitchFamily="34" charset="0"/>
              </a:rPr>
              <a:t>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86</a:t>
            </a:fld>
            <a:endParaRPr lang="en-US"/>
          </a:p>
        </p:txBody>
      </p:sp>
    </p:spTree>
    <p:extLst>
      <p:ext uri="{BB962C8B-B14F-4D97-AF65-F5344CB8AC3E}">
        <p14:creationId xmlns:p14="http://schemas.microsoft.com/office/powerpoint/2010/main" val="12822684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Right or Left Posterior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T12 through S2 should </a:t>
            </a:r>
            <a:r>
              <a:rPr lang="en-GB" dirty="0" smtClean="0">
                <a:solidFill>
                  <a:schemeClr val="tx1"/>
                </a:solidFill>
                <a:latin typeface="Arial" panose="020B0604020202020204" pitchFamily="34" charset="0"/>
                <a:cs typeface="Arial" panose="020B0604020202020204" pitchFamily="34" charset="0"/>
              </a:rPr>
              <a:t>be included </a:t>
            </a:r>
            <a:r>
              <a:rPr lang="en-GB" dirty="0">
                <a:solidFill>
                  <a:schemeClr val="tx1"/>
                </a:solidFill>
                <a:latin typeface="Arial" panose="020B0604020202020204" pitchFamily="34" charset="0"/>
                <a:cs typeface="Arial" panose="020B0604020202020204" pitchFamily="34" charset="0"/>
              </a:rPr>
              <a:t>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third lumbar vertebral body should be in the middle of the </a:t>
            </a:r>
            <a:r>
              <a:rPr lang="en-GB" dirty="0" smtClean="0">
                <a:solidFill>
                  <a:schemeClr val="tx1"/>
                </a:solidFill>
                <a:latin typeface="Arial" panose="020B0604020202020204" pitchFamily="34" charset="0"/>
                <a:cs typeface="Arial" panose="020B0604020202020204" pitchFamily="34" charset="0"/>
              </a:rPr>
              <a:t>film.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When </a:t>
            </a:r>
            <a:r>
              <a:rPr lang="en-GB" dirty="0">
                <a:solidFill>
                  <a:schemeClr val="tx1"/>
                </a:solidFill>
                <a:latin typeface="Arial" panose="020B0604020202020204" pitchFamily="34" charset="0"/>
                <a:cs typeface="Arial" panose="020B0604020202020204" pitchFamily="34" charset="0"/>
              </a:rPr>
              <a:t>the RPO and LPO projections are compared the iliac should be </a:t>
            </a:r>
            <a:r>
              <a:rPr lang="en-GB" dirty="0" smtClean="0">
                <a:solidFill>
                  <a:schemeClr val="tx1"/>
                </a:solidFill>
                <a:latin typeface="Arial" panose="020B0604020202020204" pitchFamily="34" charset="0"/>
                <a:cs typeface="Arial" panose="020B0604020202020204" pitchFamily="34" charset="0"/>
              </a:rPr>
              <a:t>symmetrical.</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right (RPO) or left (LPO) </a:t>
            </a:r>
            <a:r>
              <a:rPr lang="en-GB" dirty="0" smtClean="0">
                <a:solidFill>
                  <a:schemeClr val="tx1"/>
                </a:solidFill>
                <a:latin typeface="Arial" panose="020B0604020202020204" pitchFamily="34" charset="0"/>
                <a:cs typeface="Arial" panose="020B0604020202020204" pitchFamily="34" charset="0"/>
              </a:rPr>
              <a:t>zygapophyseal </a:t>
            </a:r>
            <a:r>
              <a:rPr lang="en-GB" dirty="0">
                <a:solidFill>
                  <a:schemeClr val="tx1"/>
                </a:solidFill>
                <a:latin typeface="Arial" panose="020B0604020202020204" pitchFamily="34" charset="0"/>
                <a:cs typeface="Arial" panose="020B0604020202020204" pitchFamily="34" charset="0"/>
              </a:rPr>
              <a:t>joints should be clearly demonstrated</a:t>
            </a:r>
            <a:r>
              <a:rPr lang="en-GB"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87</a:t>
            </a:fld>
            <a:endParaRPr lang="en-US"/>
          </a:p>
        </p:txBody>
      </p:sp>
    </p:spTree>
    <p:extLst>
      <p:ext uri="{BB962C8B-B14F-4D97-AF65-F5344CB8AC3E}">
        <p14:creationId xmlns:p14="http://schemas.microsoft.com/office/powerpoint/2010/main" val="6970278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143001"/>
          </a:xfrm>
        </p:spPr>
        <p:txBody>
          <a:bodyPr>
            <a:normAutofit/>
          </a:bodyPr>
          <a:lstStyle/>
          <a:p>
            <a:r>
              <a:rPr lang="en-US" sz="4000" b="1" dirty="0" smtClean="0">
                <a:latin typeface="Arial" panose="020B0604020202020204" pitchFamily="34" charset="0"/>
                <a:cs typeface="Arial" panose="020B0604020202020204" pitchFamily="34" charset="0"/>
              </a:rPr>
              <a:t>RPO                        LAO</a:t>
            </a: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88</a:t>
            </a:fld>
            <a:endParaRPr lang="en-US"/>
          </a:p>
        </p:txBody>
      </p:sp>
      <p:pic>
        <p:nvPicPr>
          <p:cNvPr id="1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95400" y="2743200"/>
            <a:ext cx="2835275" cy="1922462"/>
          </a:xfr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85801" y="1981200"/>
            <a:ext cx="4411400" cy="2991156"/>
          </a:xfrm>
          <a:prstGeom prst="rect">
            <a:avLst/>
          </a:prstGeom>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099378" y="2084059"/>
            <a:ext cx="4195428" cy="2888297"/>
          </a:xfrm>
          <a:prstGeom prst="rect">
            <a:avLst/>
          </a:prstGeom>
        </p:spPr>
      </p:pic>
    </p:spTree>
    <p:extLst>
      <p:ext uri="{BB962C8B-B14F-4D97-AF65-F5344CB8AC3E}">
        <p14:creationId xmlns:p14="http://schemas.microsoft.com/office/powerpoint/2010/main" val="20154571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RPO    </a:t>
            </a: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89</a:t>
            </a:fld>
            <a:endParaRPr lang="en-US"/>
          </a:p>
        </p:txBody>
      </p:sp>
      <p:pic>
        <p:nvPicPr>
          <p:cNvPr id="10"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14400" y="2057400"/>
            <a:ext cx="4720111" cy="3200400"/>
          </a:xfrm>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524000"/>
            <a:ext cx="3505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96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08938"/>
            <a:ext cx="7894093" cy="533401"/>
          </a:xfrm>
        </p:spPr>
        <p:txBody>
          <a:bodyPr>
            <a:normAutofit fontScale="90000"/>
          </a:bodyPr>
          <a:lstStyle/>
          <a:p>
            <a:r>
              <a:rPr lang="en-GB" b="1" dirty="0" smtClean="0"/>
              <a:t>Anatomy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914400" y="1600199"/>
            <a:ext cx="7894093" cy="4353153"/>
          </a:xfrm>
        </p:spPr>
        <p:txBody>
          <a:bodyPr>
            <a:normAutofit/>
          </a:bodyPr>
          <a:lstStyle/>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sacrum is formed by the fusion of five sacral vertebra and the coccyx are formed by fusion of four coccygeal </a:t>
            </a:r>
            <a:r>
              <a:rPr lang="en-GB" dirty="0" smtClean="0">
                <a:solidFill>
                  <a:schemeClr val="tx1"/>
                </a:solidFill>
                <a:latin typeface="Arial" panose="020B0604020202020204" pitchFamily="34" charset="0"/>
                <a:cs typeface="Arial" panose="020B0604020202020204" pitchFamily="34" charset="0"/>
              </a:rPr>
              <a:t>segments in adulthood.</a:t>
            </a:r>
            <a:endParaRPr lang="en-GB"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a:t>
            </a:fld>
            <a:endParaRPr lang="en-US" dirty="0"/>
          </a:p>
        </p:txBody>
      </p:sp>
    </p:spTree>
    <p:extLst>
      <p:ext uri="{BB962C8B-B14F-4D97-AF65-F5344CB8AC3E}">
        <p14:creationId xmlns:p14="http://schemas.microsoft.com/office/powerpoint/2010/main" val="21141662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Lumbosacral Junction</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976437"/>
            <a:ext cx="8046493" cy="5323433"/>
          </a:xfrm>
        </p:spPr>
        <p:txBody>
          <a:bodyPr>
            <a:normAutofit fontScale="77500" lnSpcReduction="20000"/>
          </a:bodyPr>
          <a:lstStyle/>
          <a:p>
            <a:pPr algn="l"/>
            <a:r>
              <a:rPr lang="en-GB" altLang="en-US" b="1" dirty="0" smtClean="0">
                <a:solidFill>
                  <a:schemeClr val="tx1"/>
                </a:solidFill>
                <a:latin typeface="Arial" panose="020B0604020202020204" pitchFamily="34" charset="0"/>
                <a:cs typeface="Arial" panose="020B0604020202020204" pitchFamily="34" charset="0"/>
              </a:rPr>
              <a:t>AP Axial lumbosacral junction</a:t>
            </a:r>
          </a:p>
          <a:p>
            <a:pPr algn="l"/>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Clinical indications</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Pathology </a:t>
            </a:r>
            <a:r>
              <a:rPr lang="en-US" dirty="0">
                <a:solidFill>
                  <a:schemeClr val="tx1"/>
                </a:solidFill>
                <a:latin typeface="Arial" panose="020B0604020202020204" pitchFamily="34" charset="0"/>
                <a:cs typeface="Arial" panose="020B0604020202020204" pitchFamily="34" charset="0"/>
              </a:rPr>
              <a:t>of L5-S1 and the </a:t>
            </a:r>
            <a:r>
              <a:rPr lang="en-US" dirty="0" smtClean="0">
                <a:solidFill>
                  <a:schemeClr val="tx1"/>
                </a:solidFill>
                <a:latin typeface="Arial" panose="020B0604020202020204" pitchFamily="34" charset="0"/>
                <a:cs typeface="Arial" panose="020B0604020202020204" pitchFamily="34" charset="0"/>
              </a:rPr>
              <a:t>sacroiliac joints</a:t>
            </a: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Technical </a:t>
            </a:r>
            <a:r>
              <a:rPr lang="en-GB" altLang="en-US" b="1" dirty="0">
                <a:solidFill>
                  <a:schemeClr val="tx1"/>
                </a:solidFill>
                <a:latin typeface="Arial" panose="020B0604020202020204" pitchFamily="34" charset="0"/>
                <a:cs typeface="Arial" panose="020B0604020202020204" pitchFamily="34" charset="0"/>
              </a:rPr>
              <a:t>consideration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Film size </a:t>
            </a:r>
            <a:r>
              <a:rPr lang="en-GB" altLang="en-US" dirty="0" smtClean="0">
                <a:solidFill>
                  <a:schemeClr val="tx1"/>
                </a:solidFill>
                <a:latin typeface="Arial" panose="020B0604020202020204" pitchFamily="34" charset="0"/>
                <a:cs typeface="Arial" panose="020B0604020202020204" pitchFamily="34" charset="0"/>
              </a:rPr>
              <a:t>18x24cm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Grid </a:t>
            </a:r>
            <a:r>
              <a:rPr lang="en-GB" altLang="en-US" dirty="0">
                <a:solidFill>
                  <a:schemeClr val="tx1"/>
                </a:solidFill>
                <a:latin typeface="Arial" panose="020B0604020202020204" pitchFamily="34" charset="0"/>
                <a:cs typeface="Arial" panose="020B0604020202020204" pitchFamily="34" charset="0"/>
              </a:rPr>
              <a:t>is </a:t>
            </a:r>
            <a:r>
              <a:rPr lang="en-GB" altLang="en-US" dirty="0" smtClean="0">
                <a:solidFill>
                  <a:schemeClr val="tx1"/>
                </a:solidFill>
                <a:latin typeface="Arial" panose="020B0604020202020204" pitchFamily="34" charset="0"/>
                <a:cs typeface="Arial" panose="020B0604020202020204" pitchFamily="34" charset="0"/>
              </a:rPr>
              <a:t>used.</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SID 100cm</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Collimate </a:t>
            </a:r>
            <a:r>
              <a:rPr lang="en-GB" altLang="en-US" dirty="0">
                <a:solidFill>
                  <a:schemeClr val="tx1"/>
                </a:solidFill>
                <a:latin typeface="Arial" panose="020B0604020202020204" pitchFamily="34" charset="0"/>
                <a:cs typeface="Arial" panose="020B0604020202020204" pitchFamily="34" charset="0"/>
              </a:rPr>
              <a:t>the area of </a:t>
            </a:r>
            <a:r>
              <a:rPr lang="en-GB" altLang="en-US" dirty="0" smtClean="0">
                <a:solidFill>
                  <a:schemeClr val="tx1"/>
                </a:solidFill>
                <a:latin typeface="Arial" panose="020B0604020202020204" pitchFamily="34" charset="0"/>
                <a:cs typeface="Arial" panose="020B0604020202020204" pitchFamily="34" charset="0"/>
              </a:rPr>
              <a:t>interest</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solidFill>
                <a:latin typeface="Arial" panose="020B0604020202020204" pitchFamily="34" charset="0"/>
                <a:cs typeface="Arial" panose="020B0604020202020204" pitchFamily="34" charset="0"/>
              </a:rPr>
              <a:t>Shielding</a:t>
            </a: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Gonad </a:t>
            </a:r>
            <a:r>
              <a:rPr lang="en-GB" altLang="en-US" dirty="0">
                <a:solidFill>
                  <a:schemeClr val="tx1"/>
                </a:solidFill>
                <a:latin typeface="Arial" panose="020B0604020202020204" pitchFamily="34" charset="0"/>
                <a:cs typeface="Arial" panose="020B0604020202020204" pitchFamily="34" charset="0"/>
              </a:rPr>
              <a:t>shield should be applied on male patients</a:t>
            </a:r>
            <a:r>
              <a:rPr lang="en-GB" altLang="en-US" dirty="0" smtClean="0">
                <a:solidFill>
                  <a:schemeClr val="tx1"/>
                </a:solidFill>
                <a:latin typeface="Arial" panose="020B0604020202020204" pitchFamily="34" charset="0"/>
                <a:cs typeface="Arial" panose="020B0604020202020204" pitchFamily="34" charset="0"/>
              </a:rPr>
              <a:t>.</a:t>
            </a:r>
            <a:endParaRPr lang="en-GB" alt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90</a:t>
            </a:fld>
            <a:endParaRPr lang="en-US"/>
          </a:p>
        </p:txBody>
      </p:sp>
    </p:spTree>
    <p:extLst>
      <p:ext uri="{BB962C8B-B14F-4D97-AF65-F5344CB8AC3E}">
        <p14:creationId xmlns:p14="http://schemas.microsoft.com/office/powerpoint/2010/main" val="41050972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lnSpcReduction="10000"/>
          </a:bodyPr>
          <a:lstStyle/>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Assist </a:t>
            </a:r>
            <a:r>
              <a:rPr lang="en-GB" dirty="0">
                <a:solidFill>
                  <a:schemeClr val="tx1"/>
                </a:solidFill>
                <a:latin typeface="Arial" panose="020B0604020202020204" pitchFamily="34" charset="0"/>
                <a:cs typeface="Arial" panose="020B0604020202020204" pitchFamily="34" charset="0"/>
              </a:rPr>
              <a:t>the patient to the supine position on the radiographic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patients leg should be </a:t>
            </a:r>
            <a:r>
              <a:rPr lang="en-GB" dirty="0" smtClean="0">
                <a:solidFill>
                  <a:schemeClr val="tx1"/>
                </a:solidFill>
                <a:latin typeface="Arial" panose="020B0604020202020204" pitchFamily="34" charset="0"/>
                <a:cs typeface="Arial" panose="020B0604020202020204" pitchFamily="34" charset="0"/>
              </a:rPr>
              <a:t>extended</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a:t>
            </a:r>
            <a:r>
              <a:rPr lang="en-GB" dirty="0" smtClean="0">
                <a:solidFill>
                  <a:schemeClr val="tx1"/>
                </a:solidFill>
                <a:latin typeface="Arial" panose="020B0604020202020204" pitchFamily="34" charset="0"/>
                <a:cs typeface="Arial" panose="020B0604020202020204" pitchFamily="34" charset="0"/>
              </a:rPr>
              <a:t>midsagittal </a:t>
            </a:r>
            <a:r>
              <a:rPr lang="en-GB" dirty="0">
                <a:solidFill>
                  <a:schemeClr val="tx1"/>
                </a:solidFill>
                <a:latin typeface="Arial" panose="020B0604020202020204" pitchFamily="34" charset="0"/>
                <a:cs typeface="Arial" panose="020B0604020202020204" pitchFamily="34" charset="0"/>
              </a:rPr>
              <a:t>plane of the patient to the Medline of the </a:t>
            </a:r>
            <a:r>
              <a:rPr lang="en-GB" dirty="0" smtClean="0">
                <a:solidFill>
                  <a:schemeClr val="tx1"/>
                </a:solidFill>
                <a:latin typeface="Arial" panose="020B0604020202020204" pitchFamily="34" charset="0"/>
                <a:cs typeface="Arial" panose="020B0604020202020204" pitchFamily="34" charset="0"/>
              </a:rPr>
              <a:t>x-ray 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patient’s arm comfortably on the </a:t>
            </a:r>
            <a:r>
              <a:rPr lang="en-GB" dirty="0" smtClean="0">
                <a:solidFill>
                  <a:schemeClr val="tx1"/>
                </a:solidFill>
                <a:latin typeface="Arial" panose="020B0604020202020204" pitchFamily="34" charset="0"/>
                <a:cs typeface="Arial" panose="020B0604020202020204" pitchFamily="34" charset="0"/>
              </a:rPr>
              <a:t>radiograph</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91</a:t>
            </a:fld>
            <a:endParaRPr lang="en-US"/>
          </a:p>
        </p:txBody>
      </p:sp>
    </p:spTree>
    <p:extLst>
      <p:ext uri="{BB962C8B-B14F-4D97-AF65-F5344CB8AC3E}">
        <p14:creationId xmlns:p14="http://schemas.microsoft.com/office/powerpoint/2010/main" val="6219729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b="1" dirty="0" smtClean="0">
                <a:solidFill>
                  <a:schemeClr val="tx1"/>
                </a:solidFill>
                <a:latin typeface="Arial" panose="020B0604020202020204" pitchFamily="34" charset="0"/>
                <a:cs typeface="Arial" panose="020B0604020202020204" pitchFamily="34" charset="0"/>
              </a:rPr>
              <a:t>Patient positioning</a:t>
            </a: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Central ray</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Direct </a:t>
            </a:r>
            <a:r>
              <a:rPr lang="en-GB" dirty="0">
                <a:solidFill>
                  <a:schemeClr val="tx1"/>
                </a:solidFill>
                <a:latin typeface="Arial" panose="020B0604020202020204" pitchFamily="34" charset="0"/>
                <a:cs typeface="Arial" panose="020B0604020202020204" pitchFamily="34" charset="0"/>
              </a:rPr>
              <a:t>the central ray 30</a:t>
            </a:r>
            <a:r>
              <a:rPr lang="en-GB" baseline="30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for male and 35</a:t>
            </a:r>
            <a:r>
              <a:rPr lang="en-GB" baseline="30000" dirty="0">
                <a:solidFill>
                  <a:schemeClr val="tx1"/>
                </a:solidFill>
                <a:latin typeface="Arial" panose="020B0604020202020204" pitchFamily="34" charset="0"/>
                <a:cs typeface="Arial" panose="020B0604020202020204" pitchFamily="34" charset="0"/>
              </a:rPr>
              <a:t>0 </a:t>
            </a:r>
            <a:r>
              <a:rPr lang="en-GB" dirty="0">
                <a:solidFill>
                  <a:schemeClr val="tx1"/>
                </a:solidFill>
                <a:latin typeface="Arial" panose="020B0604020202020204" pitchFamily="34" charset="0"/>
                <a:cs typeface="Arial" panose="020B0604020202020204" pitchFamily="34" charset="0"/>
              </a:rPr>
              <a:t>for female </a:t>
            </a:r>
            <a:r>
              <a:rPr lang="en-GB" dirty="0" smtClean="0">
                <a:solidFill>
                  <a:schemeClr val="tx1"/>
                </a:solidFill>
                <a:latin typeface="Arial" panose="020B0604020202020204" pitchFamily="34" charset="0"/>
                <a:cs typeface="Arial" panose="020B0604020202020204" pitchFamily="34" charset="0"/>
              </a:rPr>
              <a:t>cephalad</a:t>
            </a:r>
          </a:p>
          <a:p>
            <a:pPr algn="l"/>
            <a:r>
              <a:rPr lang="en-GB" dirty="0" smtClean="0">
                <a:solidFill>
                  <a:schemeClr val="tx1"/>
                </a:solidFill>
                <a:latin typeface="Arial" panose="020B0604020202020204" pitchFamily="34" charset="0"/>
                <a:cs typeface="Arial" panose="020B0604020202020204" pitchFamily="34" charset="0"/>
              </a:rPr>
              <a:t> </a:t>
            </a:r>
            <a:endParaRPr lang="en-GB" dirty="0">
              <a:solidFill>
                <a:schemeClr val="tx1"/>
              </a:solidFill>
              <a:latin typeface="Arial" panose="020B0604020202020204" pitchFamily="34" charset="0"/>
              <a:cs typeface="Arial" panose="020B0604020202020204" pitchFamily="34" charset="0"/>
            </a:endParaRPr>
          </a:p>
          <a:p>
            <a:pPr algn="l"/>
            <a:r>
              <a:rPr lang="en-GB" altLang="en-US" b="1" dirty="0">
                <a:solidFill>
                  <a:schemeClr val="tx1"/>
                </a:solidFill>
                <a:latin typeface="Arial" panose="020B0604020202020204" pitchFamily="34" charset="0"/>
                <a:cs typeface="Arial" panose="020B0604020202020204" pitchFamily="34" charset="0"/>
              </a:rPr>
              <a:t>Breathing instruction</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a:solidFill>
                  <a:schemeClr val="tx1"/>
                </a:solidFill>
                <a:latin typeface="Arial" panose="020B0604020202020204" pitchFamily="34" charset="0"/>
                <a:cs typeface="Arial" panose="020B0604020202020204" pitchFamily="34" charset="0"/>
              </a:rPr>
              <a:t>Instruct the patient to take a breath in, below it  out and hold it out during the exposure.</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92</a:t>
            </a:fld>
            <a:endParaRPr lang="en-US"/>
          </a:p>
        </p:txBody>
      </p:sp>
    </p:spTree>
    <p:extLst>
      <p:ext uri="{BB962C8B-B14F-4D97-AF65-F5344CB8AC3E}">
        <p14:creationId xmlns:p14="http://schemas.microsoft.com/office/powerpoint/2010/main" val="684858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062603"/>
            <a:ext cx="8046493" cy="5237267"/>
          </a:xfrm>
        </p:spPr>
        <p:txBody>
          <a:bodyPr>
            <a:normAutofit/>
          </a:bodyPr>
          <a:lstStyle/>
          <a:p>
            <a:pPr algn="l"/>
            <a:r>
              <a:rPr lang="en-GB" altLang="en-US" b="1" dirty="0" smtClean="0">
                <a:solidFill>
                  <a:schemeClr val="tx1"/>
                </a:solidFill>
                <a:latin typeface="Arial" panose="020B0604020202020204" pitchFamily="34" charset="0"/>
                <a:cs typeface="Arial" panose="020B0604020202020204" pitchFamily="34" charset="0"/>
              </a:rPr>
              <a:t>Image evaluation</a:t>
            </a: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vertebral bodies of L5 through S1 should be included in the collimated </a:t>
            </a:r>
            <a:r>
              <a:rPr lang="en-GB" altLang="en-US"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Bony </a:t>
            </a:r>
            <a:r>
              <a:rPr lang="en-GB" altLang="en-US" dirty="0">
                <a:solidFill>
                  <a:schemeClr val="tx1"/>
                </a:solidFill>
                <a:latin typeface="Arial" panose="020B0604020202020204" pitchFamily="34" charset="0"/>
                <a:cs typeface="Arial" panose="020B0604020202020204" pitchFamily="34" charset="0"/>
              </a:rPr>
              <a:t>trabeculae should be seen within the vertebral </a:t>
            </a:r>
            <a:r>
              <a:rPr lang="en-GB" altLang="en-US" dirty="0" smtClean="0">
                <a:solidFill>
                  <a:schemeClr val="tx1"/>
                </a:solidFill>
                <a:latin typeface="Arial" panose="020B0604020202020204" pitchFamily="34" charset="0"/>
                <a:cs typeface="Arial" panose="020B0604020202020204" pitchFamily="34" charset="0"/>
              </a:rPr>
              <a:t>bodies</a:t>
            </a:r>
          </a:p>
          <a:p>
            <a:pPr marL="457200" indent="-457200" algn="l">
              <a:buBlip>
                <a:blip r:embed="rId2"/>
              </a:buBlip>
            </a:pPr>
            <a:endParaRPr lang="en-GB" alt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solidFill>
                <a:latin typeface="Arial" panose="020B0604020202020204" pitchFamily="34" charset="0"/>
                <a:cs typeface="Arial" panose="020B0604020202020204" pitchFamily="34" charset="0"/>
              </a:rPr>
              <a:t>The </a:t>
            </a:r>
            <a:r>
              <a:rPr lang="en-GB" altLang="en-US" dirty="0">
                <a:solidFill>
                  <a:schemeClr val="tx1"/>
                </a:solidFill>
                <a:latin typeface="Arial" panose="020B0604020202020204" pitchFamily="34" charset="0"/>
                <a:cs typeface="Arial" panose="020B0604020202020204" pitchFamily="34" charset="0"/>
              </a:rPr>
              <a:t>iliac crests should be symmetrical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93</a:t>
            </a:fld>
            <a:endParaRPr lang="en-US"/>
          </a:p>
        </p:txBody>
      </p:sp>
    </p:spTree>
    <p:extLst>
      <p:ext uri="{BB962C8B-B14F-4D97-AF65-F5344CB8AC3E}">
        <p14:creationId xmlns:p14="http://schemas.microsoft.com/office/powerpoint/2010/main" val="33845770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AP Axial Lumbosacral Junction </a:t>
            </a: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94</a:t>
            </a:fld>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81100" y="1828800"/>
            <a:ext cx="3619500" cy="4014136"/>
          </a:xfrm>
          <a:prstGeom prst="rect">
            <a:avLst/>
          </a:prstGeom>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28801"/>
            <a:ext cx="3848100" cy="401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3781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609601"/>
          </a:xfrm>
        </p:spPr>
        <p:txBody>
          <a:bodyPr>
            <a:normAutofit fontScale="90000"/>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838201"/>
            <a:ext cx="8305799" cy="5461670"/>
          </a:xfrm>
        </p:spPr>
        <p:txBody>
          <a:bodyPr>
            <a:normAutofit fontScale="85000" lnSpcReduction="20000"/>
          </a:bodyPr>
          <a:lstStyle/>
          <a:p>
            <a:pPr algn="l"/>
            <a:r>
              <a:rPr lang="en-GB" b="1" dirty="0" smtClean="0">
                <a:solidFill>
                  <a:schemeClr val="tx1"/>
                </a:solidFill>
                <a:latin typeface="Arial" panose="020B0604020202020204" pitchFamily="34" charset="0"/>
                <a:cs typeface="Arial" panose="020B0604020202020204" pitchFamily="34" charset="0"/>
              </a:rPr>
              <a:t>Lateral lumbosacral</a:t>
            </a:r>
          </a:p>
          <a:p>
            <a:pPr algn="l"/>
            <a:r>
              <a:rPr lang="en-GB" altLang="en-US" b="1" dirty="0" smtClean="0">
                <a:solidFill>
                  <a:schemeClr val="tx1"/>
                </a:solidFill>
                <a:latin typeface="Arial" panose="020B0604020202020204" pitchFamily="34" charset="0"/>
                <a:cs typeface="Arial" panose="020B0604020202020204" pitchFamily="34" charset="0"/>
              </a:rPr>
              <a:t>Clinical </a:t>
            </a:r>
            <a:r>
              <a:rPr lang="en-GB" altLang="en-US" b="1" dirty="0">
                <a:solidFill>
                  <a:schemeClr val="tx1"/>
                </a:solidFill>
                <a:latin typeface="Arial" panose="020B0604020202020204" pitchFamily="34" charset="0"/>
                <a:cs typeface="Arial" panose="020B0604020202020204" pitchFamily="34" charset="0"/>
              </a:rPr>
              <a:t>indications</a:t>
            </a:r>
            <a:endParaRPr lang="en-GB" alt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Spondylolisthesis involving L4-L5 or L5-S1 and other L5-S1 </a:t>
            </a:r>
            <a:r>
              <a:rPr lang="en-US" dirty="0" smtClean="0">
                <a:solidFill>
                  <a:schemeClr val="tx1"/>
                </a:solidFill>
                <a:latin typeface="Arial" panose="020B0604020202020204" pitchFamily="34" charset="0"/>
                <a:cs typeface="Arial" panose="020B0604020202020204" pitchFamily="34" charset="0"/>
              </a:rPr>
              <a:t>pathologies</a:t>
            </a:r>
            <a:endParaRPr lang="en-GB" dirty="0" smtClean="0">
              <a:solidFill>
                <a:schemeClr val="tx1"/>
              </a:solidFill>
              <a:latin typeface="Arial" panose="020B0604020202020204" pitchFamily="34" charset="0"/>
              <a:cs typeface="Arial" panose="020B0604020202020204" pitchFamily="34" charset="0"/>
            </a:endParaRPr>
          </a:p>
          <a:p>
            <a:pPr algn="l"/>
            <a:r>
              <a:rPr lang="en-GB" b="1" dirty="0" smtClean="0">
                <a:solidFill>
                  <a:schemeClr val="tx1"/>
                </a:solidFill>
                <a:latin typeface="Arial" panose="020B0604020202020204" pitchFamily="34" charset="0"/>
                <a:cs typeface="Arial" panose="020B0604020202020204" pitchFamily="34" charset="0"/>
              </a:rPr>
              <a:t>Technical consideration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Film </a:t>
            </a:r>
            <a:r>
              <a:rPr lang="en-GB" dirty="0">
                <a:solidFill>
                  <a:schemeClr val="tx1"/>
                </a:solidFill>
                <a:latin typeface="Arial" panose="020B0604020202020204" pitchFamily="34" charset="0"/>
                <a:cs typeface="Arial" panose="020B0604020202020204" pitchFamily="34" charset="0"/>
              </a:rPr>
              <a:t>size </a:t>
            </a:r>
            <a:r>
              <a:rPr lang="en-GB" dirty="0" smtClean="0">
                <a:solidFill>
                  <a:schemeClr val="tx1"/>
                </a:solidFill>
                <a:latin typeface="Arial" panose="020B0604020202020204" pitchFamily="34" charset="0"/>
                <a:cs typeface="Arial" panose="020B0604020202020204" pitchFamily="34" charset="0"/>
              </a:rPr>
              <a:t>24x30cm</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85-100kvp</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Collimate </a:t>
            </a:r>
            <a:r>
              <a:rPr lang="en-GB" dirty="0">
                <a:solidFill>
                  <a:schemeClr val="tx1"/>
                </a:solidFill>
                <a:latin typeface="Arial" panose="020B0604020202020204" pitchFamily="34" charset="0"/>
                <a:cs typeface="Arial" panose="020B0604020202020204" pitchFamily="34" charset="0"/>
              </a:rPr>
              <a:t>to the area of </a:t>
            </a:r>
            <a:r>
              <a:rPr lang="en-GB" dirty="0" smtClean="0">
                <a:solidFill>
                  <a:schemeClr val="tx1"/>
                </a:solidFill>
                <a:latin typeface="Arial" panose="020B0604020202020204" pitchFamily="34" charset="0"/>
                <a:cs typeface="Arial" panose="020B0604020202020204" pitchFamily="34" charset="0"/>
              </a:rPr>
              <a:t>interest</a:t>
            </a:r>
          </a:p>
          <a:p>
            <a:pPr algn="l"/>
            <a:r>
              <a:rPr lang="en-GB" b="1" dirty="0">
                <a:solidFill>
                  <a:schemeClr val="tx1"/>
                </a:solidFill>
                <a:latin typeface="Arial" panose="020B0604020202020204" pitchFamily="34" charset="0"/>
                <a:cs typeface="Arial" panose="020B0604020202020204" pitchFamily="34" charset="0"/>
              </a:rPr>
              <a:t>Patient Positioning</a:t>
            </a:r>
            <a:endParaRPr lang="en-GB"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Assist the patient to the left lateral position on the radiographic table, the patient may flex the knee and hips for comfort.</a:t>
            </a:r>
          </a:p>
          <a:p>
            <a:pPr marL="457200" indent="-457200" algn="l">
              <a:buBlip>
                <a:blip r:embed="rId2"/>
              </a:buBlip>
            </a:pPr>
            <a:endParaRPr lang="en-GB" dirty="0" smtClean="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95</a:t>
            </a:fld>
            <a:endParaRPr lang="en-US"/>
          </a:p>
        </p:txBody>
      </p:sp>
    </p:spTree>
    <p:extLst>
      <p:ext uri="{BB962C8B-B14F-4D97-AF65-F5344CB8AC3E}">
        <p14:creationId xmlns:p14="http://schemas.microsoft.com/office/powerpoint/2010/main" val="5033914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lnSpcReduction="10000"/>
          </a:bodyPr>
          <a:lstStyle/>
          <a:p>
            <a:pPr algn="l"/>
            <a:r>
              <a:rPr lang="en-GB" b="1" dirty="0" smtClean="0">
                <a:solidFill>
                  <a:schemeClr val="tx1"/>
                </a:solidFill>
                <a:latin typeface="Arial" panose="020B0604020202020204" pitchFamily="34" charset="0"/>
                <a:cs typeface="Arial" panose="020B0604020202020204" pitchFamily="34" charset="0"/>
              </a:rPr>
              <a:t>Part positioning</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Centre </a:t>
            </a:r>
            <a:r>
              <a:rPr lang="en-GB" dirty="0">
                <a:solidFill>
                  <a:schemeClr val="tx1"/>
                </a:solidFill>
                <a:latin typeface="Arial" panose="020B0604020202020204" pitchFamily="34" charset="0"/>
                <a:cs typeface="Arial" panose="020B0604020202020204" pitchFamily="34" charset="0"/>
              </a:rPr>
              <a:t>the body to the midline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the arms at a right angle to the </a:t>
            </a:r>
            <a:r>
              <a:rPr lang="en-GB" dirty="0" smtClean="0">
                <a:solidFill>
                  <a:schemeClr val="tx1"/>
                </a:solidFill>
                <a:latin typeface="Arial" panose="020B0604020202020204" pitchFamily="34" charset="0"/>
                <a:cs typeface="Arial" panose="020B0604020202020204" pitchFamily="34" charset="0"/>
              </a:rPr>
              <a:t>body.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Adjust </a:t>
            </a:r>
            <a:r>
              <a:rPr lang="en-GB" dirty="0">
                <a:solidFill>
                  <a:schemeClr val="tx1"/>
                </a:solidFill>
                <a:latin typeface="Arial" panose="020B0604020202020204" pitchFamily="34" charset="0"/>
                <a:cs typeface="Arial" panose="020B0604020202020204" pitchFamily="34" charset="0"/>
              </a:rPr>
              <a:t>the long axis of the spine to lie parallel with the long axis of the </a:t>
            </a:r>
            <a:r>
              <a:rPr lang="en-GB" dirty="0" smtClean="0">
                <a:solidFill>
                  <a:schemeClr val="tx1"/>
                </a:solidFill>
                <a:latin typeface="Arial" panose="020B0604020202020204" pitchFamily="34" charset="0"/>
                <a:cs typeface="Arial" panose="020B0604020202020204" pitchFamily="34" charset="0"/>
              </a:rPr>
              <a:t>table.</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right leg should be directly over the left leg, a small sand bag between the knees will help prevent </a:t>
            </a:r>
            <a:r>
              <a:rPr lang="en-GB" dirty="0" smtClean="0">
                <a:solidFill>
                  <a:schemeClr val="tx1"/>
                </a:solidFill>
                <a:latin typeface="Arial" panose="020B0604020202020204" pitchFamily="34" charset="0"/>
                <a:cs typeface="Arial" panose="020B0604020202020204" pitchFamily="34" charset="0"/>
              </a:rPr>
              <a:t>rotation.</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Position </a:t>
            </a:r>
            <a:r>
              <a:rPr lang="en-GB" dirty="0">
                <a:solidFill>
                  <a:schemeClr val="tx1"/>
                </a:solidFill>
                <a:latin typeface="Arial" panose="020B0604020202020204" pitchFamily="34" charset="0"/>
                <a:cs typeface="Arial" panose="020B0604020202020204" pitchFamily="34" charset="0"/>
              </a:rPr>
              <a:t>a firm pillow under the head and a radiolucent supports under the waist and lower thoracic </a:t>
            </a:r>
            <a:r>
              <a:rPr lang="en-GB" dirty="0" smtClean="0">
                <a:solidFill>
                  <a:schemeClr val="tx1"/>
                </a:solidFill>
                <a:latin typeface="Arial" panose="020B0604020202020204" pitchFamily="34" charset="0"/>
                <a:cs typeface="Arial" panose="020B0604020202020204" pitchFamily="34" charset="0"/>
              </a:rPr>
              <a:t>area.</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96</a:t>
            </a:fld>
            <a:endParaRPr lang="en-US"/>
          </a:p>
        </p:txBody>
      </p:sp>
    </p:spTree>
    <p:extLst>
      <p:ext uri="{BB962C8B-B14F-4D97-AF65-F5344CB8AC3E}">
        <p14:creationId xmlns:p14="http://schemas.microsoft.com/office/powerpoint/2010/main" val="12731427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264784"/>
            <a:ext cx="8390233" cy="5237267"/>
          </a:xfrm>
        </p:spPr>
        <p:txBody>
          <a:bodyPr>
            <a:normAutofit/>
          </a:bodyPr>
          <a:lstStyle/>
          <a:p>
            <a:pPr algn="l"/>
            <a:r>
              <a:rPr lang="en-GB" b="1" dirty="0">
                <a:solidFill>
                  <a:schemeClr val="tx1"/>
                </a:solidFill>
                <a:latin typeface="Arial" panose="020B0604020202020204" pitchFamily="34" charset="0"/>
                <a:cs typeface="Arial" panose="020B0604020202020204" pitchFamily="34" charset="0"/>
              </a:rPr>
              <a:t>Centre - </a:t>
            </a:r>
            <a:r>
              <a:rPr lang="en-GB" dirty="0">
                <a:solidFill>
                  <a:schemeClr val="tx1"/>
                </a:solidFill>
                <a:latin typeface="Arial" panose="020B0604020202020204" pitchFamily="34" charset="0"/>
                <a:cs typeface="Arial" panose="020B0604020202020204" pitchFamily="34" charset="0"/>
              </a:rPr>
              <a:t>to L5-S1 junction</a:t>
            </a:r>
          </a:p>
          <a:p>
            <a:pPr marL="457200" indent="-457200" algn="l">
              <a:buBlip>
                <a:blip r:embed="rId2"/>
              </a:buBlip>
            </a:pPr>
            <a:r>
              <a:rPr lang="en-GB" dirty="0">
                <a:solidFill>
                  <a:schemeClr val="tx1"/>
                </a:solidFill>
                <a:latin typeface="Arial" panose="020B0604020202020204" pitchFamily="34" charset="0"/>
                <a:cs typeface="Arial" panose="020B0604020202020204" pitchFamily="34" charset="0"/>
              </a:rPr>
              <a:t>Centre the cassette to the central ray</a:t>
            </a:r>
            <a:r>
              <a:rPr lang="en-GB" dirty="0" smtClean="0">
                <a:solidFill>
                  <a:schemeClr val="tx1"/>
                </a:solidFill>
                <a:latin typeface="Arial" panose="020B0604020202020204" pitchFamily="34" charset="0"/>
                <a:cs typeface="Arial" panose="020B0604020202020204" pitchFamily="34" charset="0"/>
              </a:rPr>
              <a:t>.</a:t>
            </a:r>
          </a:p>
          <a:p>
            <a:pPr algn="l"/>
            <a:r>
              <a:rPr lang="en-GB" dirty="0" smtClean="0">
                <a:solidFill>
                  <a:schemeClr val="tx1"/>
                </a:solidFill>
                <a:latin typeface="Arial" panose="020B0604020202020204" pitchFamily="34" charset="0"/>
                <a:cs typeface="Arial" panose="020B0604020202020204" pitchFamily="34" charset="0"/>
              </a:rPr>
              <a:t> </a:t>
            </a:r>
            <a:endParaRPr lang="en-GB"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Breathing instruction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Instruct </a:t>
            </a:r>
            <a:r>
              <a:rPr lang="en-GB" dirty="0">
                <a:solidFill>
                  <a:schemeClr val="tx1">
                    <a:lumMod val="85000"/>
                    <a:lumOff val="15000"/>
                  </a:schemeClr>
                </a:solidFill>
                <a:latin typeface="Arial" panose="020B0604020202020204" pitchFamily="34" charset="0"/>
                <a:cs typeface="Arial" panose="020B0604020202020204" pitchFamily="34" charset="0"/>
              </a:rPr>
              <a:t>the patient to take a breath in, blow it out, and hold it out during the </a:t>
            </a:r>
            <a:r>
              <a:rPr lang="en-GB" dirty="0" smtClean="0">
                <a:solidFill>
                  <a:schemeClr val="tx1">
                    <a:lumMod val="85000"/>
                    <a:lumOff val="15000"/>
                  </a:schemeClr>
                </a:solidFill>
                <a:latin typeface="Arial" panose="020B0604020202020204" pitchFamily="34" charset="0"/>
                <a:cs typeface="Arial" panose="020B0604020202020204" pitchFamily="34" charset="0"/>
              </a:rPr>
              <a:t>exposure.</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97</a:t>
            </a:fld>
            <a:endParaRPr lang="en-US"/>
          </a:p>
        </p:txBody>
      </p:sp>
    </p:spTree>
    <p:extLst>
      <p:ext uri="{BB962C8B-B14F-4D97-AF65-F5344CB8AC3E}">
        <p14:creationId xmlns:p14="http://schemas.microsoft.com/office/powerpoint/2010/main" val="24146978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Lumbosacral Junction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062603"/>
            <a:ext cx="8390233" cy="5237267"/>
          </a:xfrm>
        </p:spPr>
        <p:txBody>
          <a:bodyPr>
            <a:normAutofit fontScale="92500"/>
          </a:bodyPr>
          <a:lstStyle/>
          <a:p>
            <a:pPr algn="l"/>
            <a:r>
              <a:rPr lang="en-GB" b="1" dirty="0" smtClean="0">
                <a:solidFill>
                  <a:schemeClr val="tx1"/>
                </a:solidFill>
                <a:latin typeface="Arial" panose="020B0604020202020204" pitchFamily="34" charset="0"/>
                <a:cs typeface="Arial" panose="020B0604020202020204" pitchFamily="34" charset="0"/>
              </a:rPr>
              <a:t>Image evaluation</a:t>
            </a:r>
            <a:endParaRPr lang="en-GB"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bodies of L5 through S1 should be visualised within the collimated </a:t>
            </a:r>
            <a:r>
              <a:rPr lang="en-GB" dirty="0" smtClean="0">
                <a:solidFill>
                  <a:schemeClr val="tx1"/>
                </a:solidFill>
                <a:latin typeface="Arial" panose="020B0604020202020204" pitchFamily="34" charset="0"/>
                <a:cs typeface="Arial" panose="020B0604020202020204" pitchFamily="34" charset="0"/>
              </a:rPr>
              <a:t>area.</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Bony trabeculae </a:t>
            </a:r>
            <a:r>
              <a:rPr lang="en-GB" dirty="0">
                <a:solidFill>
                  <a:schemeClr val="tx1"/>
                </a:solidFill>
                <a:latin typeface="Arial" panose="020B0604020202020204" pitchFamily="34" charset="0"/>
                <a:cs typeface="Arial" panose="020B0604020202020204" pitchFamily="34" charset="0"/>
              </a:rPr>
              <a:t>should be seen within the vertebral </a:t>
            </a:r>
            <a:r>
              <a:rPr lang="en-GB" dirty="0" smtClean="0">
                <a:solidFill>
                  <a:schemeClr val="tx1"/>
                </a:solidFill>
                <a:latin typeface="Arial" panose="020B0604020202020204" pitchFamily="34" charset="0"/>
                <a:cs typeface="Arial" panose="020B0604020202020204" pitchFamily="34" charset="0"/>
              </a:rPr>
              <a:t>body</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L5- S1 intervertebral disc space should be clearly demonstrated in the middle of the film. It should be well </a:t>
            </a:r>
            <a:r>
              <a:rPr lang="en-GB" dirty="0" smtClean="0">
                <a:solidFill>
                  <a:schemeClr val="tx1"/>
                </a:solidFill>
                <a:latin typeface="Arial" panose="020B0604020202020204" pitchFamily="34" charset="0"/>
                <a:cs typeface="Arial" panose="020B0604020202020204" pitchFamily="34" charset="0"/>
              </a:rPr>
              <a:t>penetrated.</a:t>
            </a:r>
          </a:p>
          <a:p>
            <a:pPr marL="457200" indent="-457200" algn="l">
              <a:buBlip>
                <a:blip r:embed="rId2"/>
              </a:buBlip>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vertebral body of the L5 should appear box like</a:t>
            </a:r>
            <a:r>
              <a:rPr lang="en-GB"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98</a:t>
            </a:fld>
            <a:endParaRPr lang="en-US"/>
          </a:p>
        </p:txBody>
      </p:sp>
    </p:spTree>
    <p:extLst>
      <p:ext uri="{BB962C8B-B14F-4D97-AF65-F5344CB8AC3E}">
        <p14:creationId xmlns:p14="http://schemas.microsoft.com/office/powerpoint/2010/main" val="6247881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a:bodyPr>
          <a:lstStyle/>
          <a:p>
            <a:r>
              <a:rPr lang="en-US" sz="4000" b="1" dirty="0" smtClean="0">
                <a:latin typeface="Arial" panose="020B0604020202020204" pitchFamily="34" charset="0"/>
                <a:cs typeface="Arial" panose="020B0604020202020204" pitchFamily="34" charset="0"/>
              </a:rPr>
              <a:t>Lateral Lumbosacral Junction</a:t>
            </a:r>
            <a:endParaRPr lang="en-US" sz="4000"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3/9/2020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99</a:t>
            </a:fld>
            <a:endParaRPr lang="en-US"/>
          </a:p>
        </p:txBody>
      </p:sp>
      <p:pic>
        <p:nvPicPr>
          <p:cNvPr id="10" name="Picture 3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47738" y="2800350"/>
            <a:ext cx="2746375" cy="1824038"/>
          </a:xfrm>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981200"/>
            <a:ext cx="5181600" cy="356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465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26084</TotalTime>
  <Words>5822</Words>
  <Application>Microsoft Office PowerPoint</Application>
  <PresentationFormat>On-screen Show (4:3)</PresentationFormat>
  <Paragraphs>1240</Paragraphs>
  <Slides>115</Slides>
  <Notes>2</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Radiographic Positioning </vt:lpstr>
      <vt:lpstr>Radiographic Positioning </vt:lpstr>
      <vt:lpstr> Objectives  </vt:lpstr>
      <vt:lpstr>What is spine?  </vt:lpstr>
      <vt:lpstr>SPINE </vt:lpstr>
      <vt:lpstr>Anatomy </vt:lpstr>
      <vt:lpstr> Anatomy …cont’d </vt:lpstr>
      <vt:lpstr> Anatomy …cont’d </vt:lpstr>
      <vt:lpstr>Anatomy …cont’d </vt:lpstr>
      <vt:lpstr>Curvature of the vertebral column</vt:lpstr>
      <vt:lpstr>Curvature of the vertebral column</vt:lpstr>
      <vt:lpstr>Curvature of the vertebral …cont’d</vt:lpstr>
      <vt:lpstr>Curvature of the Spine</vt:lpstr>
      <vt:lpstr>Characteristics of typical vertebra</vt:lpstr>
      <vt:lpstr>Characteristics of typical vertebra</vt:lpstr>
      <vt:lpstr>Typical vertebra</vt:lpstr>
      <vt:lpstr>Typical vertebra</vt:lpstr>
      <vt:lpstr>Patient preparation </vt:lpstr>
      <vt:lpstr>Patient preparation …cont’d </vt:lpstr>
      <vt:lpstr>Patient preparation …cont’d </vt:lpstr>
      <vt:lpstr>Radiographic Positioning   of   the Vertebral Column </vt:lpstr>
      <vt:lpstr>Cervical spine</vt:lpstr>
      <vt:lpstr>Cervical spine …cont’d</vt:lpstr>
      <vt:lpstr>Cervical spine …cont’d</vt:lpstr>
      <vt:lpstr>Cervical spine …cont’d</vt:lpstr>
      <vt:lpstr>Cervical spine …cont’d</vt:lpstr>
      <vt:lpstr>AP Cervical spine …cont’d</vt:lpstr>
      <vt:lpstr>Lateral  C -spine</vt:lpstr>
      <vt:lpstr>Lateral  C –spine …cont’d</vt:lpstr>
      <vt:lpstr>Lateral  C –spine …cont’d</vt:lpstr>
      <vt:lpstr>Lateral  C -spine…cont’d</vt:lpstr>
      <vt:lpstr>Lateral  C -spine…cont’d</vt:lpstr>
      <vt:lpstr>Lateral  C –spine</vt:lpstr>
      <vt:lpstr>Oblique  C -spine</vt:lpstr>
      <vt:lpstr>Oblique  C –spine …cont’d</vt:lpstr>
      <vt:lpstr>Oblique  C –spine …cont’d</vt:lpstr>
      <vt:lpstr>Oblique  C –spine …cont’d</vt:lpstr>
      <vt:lpstr>Oblique  C –spine …cont’d</vt:lpstr>
      <vt:lpstr>Oblique  C –spine …cont’d</vt:lpstr>
      <vt:lpstr>RAO  C –spine</vt:lpstr>
      <vt:lpstr>Atlas and Axis (Open mouth-Odontoid) </vt:lpstr>
      <vt:lpstr>Atlas and Axis …cont’d</vt:lpstr>
      <vt:lpstr>Atlas and Axis …cont’d</vt:lpstr>
      <vt:lpstr>Atlas and Axis …cont’d</vt:lpstr>
      <vt:lpstr>AP Open-mouth</vt:lpstr>
      <vt:lpstr>Cervicothoracic spine</vt:lpstr>
      <vt:lpstr>Cervicothoracic …cont’d</vt:lpstr>
      <vt:lpstr>Cervicothoracic …cont’d</vt:lpstr>
      <vt:lpstr>Cervicothoracic …cont’d</vt:lpstr>
      <vt:lpstr>Cervicothoracic …cont’d</vt:lpstr>
      <vt:lpstr>Cervicothoracic …cont’d</vt:lpstr>
      <vt:lpstr>Cervicothoracic …cont’d</vt:lpstr>
      <vt:lpstr>Lateral swimmers’</vt:lpstr>
      <vt:lpstr>Thoracic spine</vt:lpstr>
      <vt:lpstr>Thoracic spine …cont’d</vt:lpstr>
      <vt:lpstr>Thoracic spine …cont’d</vt:lpstr>
      <vt:lpstr>Thoracic spine …cont’d</vt:lpstr>
      <vt:lpstr>AP Thoracic Spine</vt:lpstr>
      <vt:lpstr>Thoracic spine …cont’d</vt:lpstr>
      <vt:lpstr>Thoracic spine …cont’d</vt:lpstr>
      <vt:lpstr>Thoracic spine …cont’d</vt:lpstr>
      <vt:lpstr>Thoracic spine …cont’d</vt:lpstr>
      <vt:lpstr>Lateral thoracic spine</vt:lpstr>
      <vt:lpstr>PA Oblique Thoracic spine</vt:lpstr>
      <vt:lpstr>PA Oblique Thoracic spine</vt:lpstr>
      <vt:lpstr>PA Oblique Thoracic …cont’d</vt:lpstr>
      <vt:lpstr>PA Oblique Thoracic …cont’d</vt:lpstr>
      <vt:lpstr>PA Oblique Thoracic …cont’d</vt:lpstr>
      <vt:lpstr>PA Oblique Thoracic …cont’d</vt:lpstr>
      <vt:lpstr>LAO                         RAO</vt:lpstr>
      <vt:lpstr>RAO</vt:lpstr>
      <vt:lpstr>Lumbar spine </vt:lpstr>
      <vt:lpstr>Lumbar spine …cont’d </vt:lpstr>
      <vt:lpstr>Lumbar spine …cont’d </vt:lpstr>
      <vt:lpstr>Lumbar spine …cont’d </vt:lpstr>
      <vt:lpstr>AP Lumbar spine </vt:lpstr>
      <vt:lpstr>Lateral Lumbar spine</vt:lpstr>
      <vt:lpstr>Lateral Lumbar spine</vt:lpstr>
      <vt:lpstr>Lateral Lumbar spine …cont’d </vt:lpstr>
      <vt:lpstr>Lateral Lumbar spine …cont’d </vt:lpstr>
      <vt:lpstr>Lateral Lumbar spine …cont’d </vt:lpstr>
      <vt:lpstr>Lateral Lumbar spine …cont’d </vt:lpstr>
      <vt:lpstr>Lateral Lumbar spine</vt:lpstr>
      <vt:lpstr>Right or Left Posterior/Anterior  Oblique</vt:lpstr>
      <vt:lpstr>Right or Left Posterior …cont’d </vt:lpstr>
      <vt:lpstr>Right or Left Posterior …cont’d </vt:lpstr>
      <vt:lpstr>Right or Left Posterior …cont’d </vt:lpstr>
      <vt:lpstr>RPO                        LAO</vt:lpstr>
      <vt:lpstr>RPO    </vt:lpstr>
      <vt:lpstr>Lumbosacral Junction</vt:lpstr>
      <vt:lpstr>Lumbosacral Junction …cont’d </vt:lpstr>
      <vt:lpstr>Lumbosacral Junction …cont’d </vt:lpstr>
      <vt:lpstr>Lumbosacral Junction …cont’d </vt:lpstr>
      <vt:lpstr>AP Axial Lumbosacral Junction </vt:lpstr>
      <vt:lpstr>Lumbosacral Junction …cont’d </vt:lpstr>
      <vt:lpstr>Lumbosacral Junction …cont’d </vt:lpstr>
      <vt:lpstr>Lumbosacral Junction …cont’d </vt:lpstr>
      <vt:lpstr>Lumbosacral Junction …cont’d </vt:lpstr>
      <vt:lpstr>Lateral Lumbosacral Junction</vt:lpstr>
      <vt:lpstr>Sacrum</vt:lpstr>
      <vt:lpstr>Sacrum …cont’d </vt:lpstr>
      <vt:lpstr>Sacrum …cont’d </vt:lpstr>
      <vt:lpstr>AP Sacrum (axial)</vt:lpstr>
      <vt:lpstr>Sacrum …cont’d </vt:lpstr>
      <vt:lpstr>Lateral Sacral</vt:lpstr>
      <vt:lpstr>Coccyx </vt:lpstr>
      <vt:lpstr>Coccyx …cont’d </vt:lpstr>
      <vt:lpstr>Coccyx …cont’d </vt:lpstr>
      <vt:lpstr>Coccyx …cont’d </vt:lpstr>
      <vt:lpstr>AP Coccyx (axial)</vt:lpstr>
      <vt:lpstr>Lateral Coccyx</vt:lpstr>
      <vt:lpstr>Lateral Coccyx …cont’d </vt:lpstr>
      <vt:lpstr>Lateral Coccyx …cont’d </vt:lpstr>
      <vt:lpstr>Lateral Coccyx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423</cp:revision>
  <dcterms:created xsi:type="dcterms:W3CDTF">2019-03-03T06:08:19Z</dcterms:created>
  <dcterms:modified xsi:type="dcterms:W3CDTF">2020-03-09T05:33:03Z</dcterms:modified>
</cp:coreProperties>
</file>