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7"/>
  </p:notesMasterIdLst>
  <p:handoutMasterIdLst>
    <p:handoutMasterId r:id="rId58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83" r:id="rId15"/>
    <p:sldId id="269" r:id="rId16"/>
    <p:sldId id="270" r:id="rId17"/>
    <p:sldId id="282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325" r:id="rId27"/>
    <p:sldId id="279" r:id="rId28"/>
    <p:sldId id="280" r:id="rId29"/>
    <p:sldId id="281" r:id="rId30"/>
    <p:sldId id="284" r:id="rId31"/>
    <p:sldId id="326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2" r:id="rId43"/>
    <p:sldId id="322" r:id="rId44"/>
    <p:sldId id="300" r:id="rId45"/>
    <p:sldId id="301" r:id="rId46"/>
    <p:sldId id="318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638" autoAdjust="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085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FE8E1-78B4-4325-B98C-D957B18C0E35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4839B-8881-4386-90A1-F3CD00294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96728-0AEA-4344-A229-B3B210007336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D8CB7-E65E-471A-982A-AD07CE4787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D8CB7-E65E-471A-982A-AD07CE4787A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7099-BA48-4010-AD4A-CFC7AB287146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D8AD-0D9F-4E7C-8286-079A5976FA4E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ADD4-8469-4B9C-869E-41499572460E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21230-0E90-43D4-BEC6-874CBB4CB4F7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0524-D841-4E38-86F6-28897FF9B4FC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BA4D0-BAF6-4815-B8EE-9EDBACA64C2B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F3220-F2B8-493A-8915-F76A7DC92266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5053-D8E8-448F-BEB3-B8DB5911FDC2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34EF-8A4E-4443-8A36-355FD491562E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C3531-B709-4EEC-B3A4-376AAE1CB582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03B79-DC28-4B93-A137-8666B9557BF9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E9C760B-B83A-43B9-8A0B-7ECF664935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C07FBB-2756-4F53-8039-D42E7B89ED44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Rakeb S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9C760B-B83A-43B9-8A0B-7ECF664935F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alibaba.com/catalog/10190086/Automatic_X_ray_Film_Processor/showimg.html" TargetMode="Externa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772400" cy="3962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Chapter 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six</a:t>
            </a:r>
            <a:br>
              <a:rPr lang="en-US" sz="8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8000" dirty="0">
                <a:latin typeface="Times New Roman" pitchFamily="18" charset="0"/>
                <a:cs typeface="Times New Roman" pitchFamily="18" charset="0"/>
              </a:rPr>
            </a:b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Film processing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9ACF-7C6B-4A80-956D-C1D122F95F4D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Rakeb</a:t>
            </a:r>
            <a:r>
              <a:rPr lang="en-US" dirty="0" smtClean="0"/>
              <a:t>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b="1" dirty="0" smtClean="0"/>
              <a:t>Numerous substances have been used as developing agents</a:t>
            </a:r>
          </a:p>
          <a:p>
            <a:pPr marL="850392" lvl="1" indent="-457200">
              <a:buNone/>
            </a:pPr>
            <a:r>
              <a:rPr lang="en-US" sz="2800" dirty="0" smtClean="0"/>
              <a:t>1.   </a:t>
            </a:r>
            <a:r>
              <a:rPr lang="en-US" dirty="0" smtClean="0"/>
              <a:t>Metol-Hydroquinone combinations  -----MQ developer</a:t>
            </a:r>
          </a:p>
          <a:p>
            <a:pPr lvl="3">
              <a:buFont typeface="Wingdings" pitchFamily="2" charset="2"/>
              <a:buChar char="Ø"/>
            </a:pPr>
            <a:r>
              <a:rPr lang="en-US" sz="2200" dirty="0" smtClean="0"/>
              <a:t>Metol  and hydroquinone </a:t>
            </a:r>
            <a:r>
              <a:rPr lang="en-US" sz="2800" dirty="0" smtClean="0"/>
              <a:t> </a:t>
            </a:r>
            <a:r>
              <a:rPr lang="en-US" sz="2400" dirty="0" smtClean="0"/>
              <a:t>reduce silver halides to metallic silver yet they act in different ways</a:t>
            </a:r>
          </a:p>
          <a:p>
            <a:pPr lvl="3">
              <a:buFont typeface="Wingdings" pitchFamily="2" charset="2"/>
              <a:buChar char="Ø"/>
            </a:pPr>
            <a:r>
              <a:rPr lang="en-US" sz="2200" dirty="0" smtClean="0"/>
              <a:t>Metol </a:t>
            </a:r>
            <a:endParaRPr lang="en-US" sz="3000" dirty="0" smtClean="0"/>
          </a:p>
          <a:p>
            <a:pPr lvl="4"/>
            <a:r>
              <a:rPr lang="en-US" sz="2200" dirty="0" smtClean="0"/>
              <a:t>Metol begins reduction readily</a:t>
            </a:r>
            <a:endParaRPr lang="en-US" sz="3000" dirty="0" smtClean="0"/>
          </a:p>
          <a:p>
            <a:pPr lvl="4"/>
            <a:r>
              <a:rPr lang="en-US" sz="2200" dirty="0" smtClean="0"/>
              <a:t>Develop all exposed grains </a:t>
            </a:r>
            <a:endParaRPr lang="en-US" sz="3000" dirty="0" smtClean="0"/>
          </a:p>
          <a:p>
            <a:pPr lvl="4"/>
            <a:r>
              <a:rPr lang="en-US" sz="2200" dirty="0" smtClean="0"/>
              <a:t>Once the reduction is initiated, the process continues slowly</a:t>
            </a:r>
            <a:endParaRPr lang="en-US" sz="3000" dirty="0" smtClean="0"/>
          </a:p>
          <a:p>
            <a:pPr lvl="4"/>
            <a:r>
              <a:rPr lang="en-US" sz="2200" dirty="0" smtClean="0"/>
              <a:t>Susceptible to increased concentration of bromine </a:t>
            </a:r>
            <a:endParaRPr lang="en-US" sz="3000" dirty="0" smtClean="0"/>
          </a:p>
          <a:p>
            <a:pPr marL="1947672" lvl="5" indent="-457200">
              <a:buFont typeface="+mj-lt"/>
              <a:buAutoNum type="arabicPeriod"/>
            </a:pPr>
            <a:endParaRPr lang="en-US" dirty="0" smtClean="0"/>
          </a:p>
          <a:p>
            <a:pPr lvl="0">
              <a:buFont typeface="Wingdings" pitchFamily="2" charset="2"/>
              <a:buChar char="v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01BB-5E40-4BBF-B139-AA662CEBCFE3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>
              <a:buFont typeface="Wingdings" pitchFamily="2" charset="2"/>
              <a:buChar char="Ø"/>
            </a:pPr>
            <a:r>
              <a:rPr lang="en-US" sz="2200" dirty="0" smtClean="0"/>
              <a:t>Hydroquinone</a:t>
            </a:r>
            <a:endParaRPr lang="en-US" sz="3000" dirty="0" smtClean="0"/>
          </a:p>
          <a:p>
            <a:pPr lvl="4"/>
            <a:r>
              <a:rPr lang="en-US" sz="2200" dirty="0" smtClean="0"/>
              <a:t>Requires a strongly alkaline solution to act</a:t>
            </a:r>
            <a:endParaRPr lang="en-US" sz="3000" dirty="0" smtClean="0"/>
          </a:p>
          <a:p>
            <a:pPr lvl="4"/>
            <a:r>
              <a:rPr lang="en-US" sz="2200" dirty="0" smtClean="0"/>
              <a:t>Does not begin development so rapidly as metol</a:t>
            </a:r>
            <a:endParaRPr lang="en-US" sz="3000" dirty="0" smtClean="0"/>
          </a:p>
          <a:p>
            <a:pPr lvl="4"/>
            <a:r>
              <a:rPr lang="en-US" sz="2200" dirty="0" smtClean="0"/>
              <a:t>Has less effect on grains which have had little exposure </a:t>
            </a:r>
            <a:endParaRPr lang="en-US" sz="3000" dirty="0" smtClean="0"/>
          </a:p>
          <a:p>
            <a:pPr lvl="4"/>
            <a:r>
              <a:rPr lang="en-US" sz="2200" dirty="0" smtClean="0"/>
              <a:t>Functions to give high contrast </a:t>
            </a:r>
            <a:endParaRPr lang="en-US" sz="3000" dirty="0" smtClean="0"/>
          </a:p>
          <a:p>
            <a:pPr lvl="4"/>
            <a:r>
              <a:rPr lang="en-US" sz="2200" dirty="0" smtClean="0"/>
              <a:t>Once-----------development proceeds vigorously</a:t>
            </a:r>
            <a:endParaRPr lang="en-US" sz="3000" dirty="0" smtClean="0"/>
          </a:p>
          <a:p>
            <a:pPr lvl="4"/>
            <a:r>
              <a:rPr lang="en-US" sz="2200" dirty="0" smtClean="0"/>
              <a:t>Supperadditivity</a:t>
            </a:r>
            <a:endParaRPr lang="en-US" sz="30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9972-1C79-4323-979F-B166F8687E06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3000" dirty="0" smtClean="0"/>
              <a:t>     2</a:t>
            </a:r>
            <a:r>
              <a:rPr lang="en-US" dirty="0" smtClean="0"/>
              <a:t>. </a:t>
            </a:r>
            <a:r>
              <a:rPr lang="en-US" sz="2800" dirty="0" smtClean="0"/>
              <a:t>Phenidone- Hydroquinone combination ----PQ developers</a:t>
            </a:r>
          </a:p>
          <a:p>
            <a:pPr lvl="3">
              <a:buFont typeface="Wingdings" pitchFamily="2" charset="2"/>
              <a:buChar char="Ø"/>
            </a:pPr>
            <a:r>
              <a:rPr lang="en-US" sz="2300" dirty="0" smtClean="0"/>
              <a:t>Phenidone and hydroquinone are supperadditive together </a:t>
            </a:r>
          </a:p>
          <a:p>
            <a:pPr lvl="3">
              <a:buFont typeface="Wingdings" pitchFamily="2" charset="2"/>
              <a:buChar char="Ø"/>
            </a:pPr>
            <a:r>
              <a:rPr lang="en-US" sz="2300" dirty="0" smtClean="0"/>
              <a:t>A little phenidone in comparison with metol is required</a:t>
            </a:r>
          </a:p>
          <a:p>
            <a:pPr lvl="3">
              <a:buFont typeface="Wingdings" pitchFamily="2" charset="2"/>
              <a:buChar char="Ø"/>
            </a:pPr>
            <a:r>
              <a:rPr lang="en-US" sz="2300" dirty="0" smtClean="0"/>
              <a:t>Phenidone is regenerated by hydroquinone with greater efficiency than metol</a:t>
            </a:r>
          </a:p>
          <a:p>
            <a:pPr lvl="3">
              <a:buFont typeface="Wingdings" pitchFamily="2" charset="2"/>
              <a:buChar char="Ø"/>
            </a:pPr>
            <a:r>
              <a:rPr lang="en-US" sz="2300" dirty="0" smtClean="0"/>
              <a:t>Phenidone is much less susceptible than metol to the restraining influence of the increased bromide concentration </a:t>
            </a:r>
          </a:p>
          <a:p>
            <a:pPr lvl="3">
              <a:buFont typeface="Wingdings" pitchFamily="2" charset="2"/>
              <a:buChar char="Ø"/>
            </a:pPr>
            <a:r>
              <a:rPr lang="en-US" sz="2300" dirty="0" smtClean="0"/>
              <a:t>PQ developers do not exhaust as  quickly as MQ developers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E534F-F69C-4731-806C-FE73588FABA3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pPr algn="ctr"/>
            <a:r>
              <a:rPr lang="en-US" sz="4000" b="1" i="1" dirty="0" smtClean="0"/>
              <a:t>The accelerators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Soften and swell the emulsion so that the reducers can reach the exposed grains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Developing solution must be alkaline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Too little alkali results in the developer being sluggish in action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Too much alkali makes it overactive and uncontrolled so that it develops unexposed crystals and produces fog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7560-376D-427D-8EBF-39315F6A8171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Developing solutions include  an alkali so that they may react at the desired rate and this alkali called accelerators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The alkali used in solutions for radiographic developers are </a:t>
            </a:r>
            <a:r>
              <a:rPr lang="en-US" b="1" i="1" dirty="0" smtClean="0"/>
              <a:t>sodium carbonate, sodium hydroxide, potassium carbonate and potassium hydroxide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3A504-C5D5-493B-B56A-E1D2E780D0B2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pPr algn="ctr"/>
            <a:r>
              <a:rPr lang="en-US" sz="3600" b="1" i="1" dirty="0" smtClean="0"/>
              <a:t>The restrainer (potassium bromide) 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505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Its function is to check action on unexposed ones, i.e., to prevent fog(moderate the rate of development)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Its acts by increasing the barrier of negatively charged bromine ion which exist around the silver bromide crystals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Without any restrainer the developer will be too active and will reduce the unexposed grains too rapidly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F3FD-DAC5-4485-BB51-43900F834B44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i="1" dirty="0" smtClean="0"/>
              <a:t>The preservative (sodium sulphite or potassium sulphite)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6000"/>
            <a:ext cx="7848600" cy="4038600"/>
          </a:xfrm>
        </p:spPr>
        <p:txBody>
          <a:bodyPr>
            <a:normAutofit fontScale="92500"/>
          </a:bodyPr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Developing agents are easily oxidized and readily absorb oxygen from the air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Preservatives  helps to protect the reducing agent from oxidation because of their contact with air. It also reacts with oxidation products to reduce their activity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Preservative checks the rate of oxidation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Addition of preservative to developing solution</a:t>
            </a:r>
          </a:p>
          <a:p>
            <a:pPr lvl="2"/>
            <a:r>
              <a:rPr lang="en-US" dirty="0" smtClean="0"/>
              <a:t>Does not entirely stop aerial oxidation</a:t>
            </a:r>
          </a:p>
          <a:p>
            <a:pPr lvl="2"/>
            <a:r>
              <a:rPr lang="en-US" dirty="0" smtClean="0"/>
              <a:t>Reduce the rate at which it occurs</a:t>
            </a:r>
          </a:p>
          <a:p>
            <a:pPr lvl="2"/>
            <a:r>
              <a:rPr lang="en-US" dirty="0" smtClean="0"/>
              <a:t>Minimizes the more damaging effect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AB48-1568-4744-87EF-342C3C616999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</a:t>
            </a:r>
            <a:r>
              <a:rPr lang="en-US" sz="4000" b="1" i="1" dirty="0" smtClean="0"/>
              <a:t>Hardeners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Glutaraldehyde is used as a hardener to retard the swelling of the emulsion. This is necessary in automatic processors in which the film is transported by a system of roller  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i="1" dirty="0" smtClean="0"/>
              <a:t>The solvent    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The solvent used in making photographic solutions is almost always water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3E01A-AF5E-440F-862A-8FC5EDB89599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i="1" dirty="0" smtClean="0"/>
              <a:t>Other additions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Further ingredients in addition to the basic group</a:t>
            </a:r>
          </a:p>
          <a:p>
            <a:pPr lvl="0">
              <a:buFont typeface="Wingdings" pitchFamily="2" charset="2"/>
              <a:buChar char="Ø"/>
            </a:pPr>
            <a:r>
              <a:rPr lang="en-US" i="1" dirty="0" smtClean="0"/>
              <a:t>Water softeners, wetting agents, bactericidal solutions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Some additions are provided in order to buffer the solution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A buffering solution is capable of accepting quantities of acid or alkali without much change in pH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/>
              <a:t>Sodium carbonate with sodium bicarbonate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/>
              <a:t>Boric acid with sodium hydroxide</a:t>
            </a:r>
          </a:p>
          <a:p>
            <a:pPr lvl="2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F31A-843A-4E42-94BB-E24B9D3E9396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development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Development time is the  period required for the image to develop to optimum density and contrast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Factors which alter the development time are as follows</a:t>
            </a:r>
          </a:p>
          <a:p>
            <a:pPr marL="1154430" lvl="2" indent="-514350">
              <a:buNone/>
            </a:pPr>
            <a:r>
              <a:rPr lang="en-US" dirty="0" smtClean="0"/>
              <a:t>    1.  The constitution of solution </a:t>
            </a:r>
          </a:p>
          <a:p>
            <a:pPr marL="1154430" lvl="2" indent="-514350">
              <a:buNone/>
            </a:pPr>
            <a:r>
              <a:rPr lang="en-US" dirty="0" smtClean="0"/>
              <a:t>    2.  The temperature of solution</a:t>
            </a:r>
          </a:p>
          <a:p>
            <a:pPr marL="1154430" lvl="2" indent="-514350">
              <a:buNone/>
            </a:pPr>
            <a:r>
              <a:rPr lang="en-US" dirty="0" smtClean="0"/>
              <a:t>    3.  The degree of exhaustion of solution </a:t>
            </a:r>
          </a:p>
          <a:p>
            <a:pPr marL="1154430" lvl="2" indent="-514350">
              <a:buNone/>
            </a:pPr>
            <a:r>
              <a:rPr lang="en-US" dirty="0" smtClean="0"/>
              <a:t>    4.  The agitation given to the solution and the film which is  being developed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A205C-4977-45DE-8B35-8AC44543FD77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After a patient is irradiated on the film, the latent image is produced </a:t>
            </a:r>
          </a:p>
          <a:p>
            <a:r>
              <a:rPr lang="en-GB" sz="2800" dirty="0" smtClean="0"/>
              <a:t>This invisible latent image is made visible by processing</a:t>
            </a:r>
          </a:p>
          <a:p>
            <a:r>
              <a:rPr lang="en-US" sz="2800" dirty="0" smtClean="0"/>
              <a:t>The term for several procedures that collectively produce the visible and permanent image is called </a:t>
            </a:r>
            <a:r>
              <a:rPr lang="en-US" sz="2800" b="1" dirty="0" smtClean="0"/>
              <a:t>processing.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Exposed films can be processed by using either manual or </a:t>
            </a:r>
            <a:r>
              <a:rPr lang="en-US" sz="2800" smtClean="0"/>
              <a:t>automatic processor</a:t>
            </a:r>
            <a:endParaRPr lang="en-GB" dirty="0" smtClean="0"/>
          </a:p>
          <a:p>
            <a:pPr lvl="3">
              <a:buNone/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657600" cy="365125"/>
          </a:xfrm>
        </p:spPr>
        <p:txBody>
          <a:bodyPr/>
          <a:lstStyle/>
          <a:p>
            <a:fld id="{18D717EC-F407-45F5-AB25-88C8DB46B405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pPr lvl="0" algn="ctr"/>
            <a:r>
              <a:rPr lang="en-US" sz="3600" b="1" i="1" dirty="0" smtClean="0"/>
              <a:t>Temperature of solution 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/>
          </a:bodyPr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A developer is more active as it becomes warmer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Lower temperature imply longer development time and higher temperature indicate shorter development time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Very low temperatures may make a developer almost inactive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Very high temperature </a:t>
            </a:r>
          </a:p>
          <a:p>
            <a:pPr lvl="2"/>
            <a:r>
              <a:rPr lang="en-US" dirty="0" smtClean="0"/>
              <a:t>Can fog the image</a:t>
            </a:r>
          </a:p>
          <a:p>
            <a:pPr lvl="2"/>
            <a:r>
              <a:rPr lang="en-US" dirty="0" smtClean="0"/>
              <a:t>Physically damage the film, separating the gelatin from the base </a:t>
            </a:r>
          </a:p>
          <a:p>
            <a:pPr lvl="2"/>
            <a:r>
              <a:rPr lang="en-US" dirty="0" smtClean="0"/>
              <a:t>NB: physical damage is more likely if the emulsion is swollen and soft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Different developing agents are affected to different extents by changes in temperature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93AF6-E2ED-48CB-A5D3-524CC1119C21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en-US" sz="3600" b="1" i="1" dirty="0" smtClean="0"/>
              <a:t>Time-temperature technique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Practical method used in manual processing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Immersing the film for a certain length of time in developer solution which is at a certain temperature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20 degree Celsius for 4 minutes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Variations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B926-38EE-4B3D-A363-FDA7AD7F5320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Exhaustion of the developer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since the composition of solution alter as it used activity of developer decreases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The following occurrences take place in the tank of developer</a:t>
            </a:r>
          </a:p>
          <a:p>
            <a:pPr marL="1124712" lvl="2" indent="-457200">
              <a:buFont typeface="+mj-lt"/>
              <a:buAutoNum type="alphaLcParenR"/>
            </a:pPr>
            <a:r>
              <a:rPr lang="en-US" dirty="0" smtClean="0"/>
              <a:t>Developer solution is taken out of the tank in the emulsion and on the surface of the film</a:t>
            </a:r>
          </a:p>
          <a:p>
            <a:pPr marL="1124712" lvl="2" indent="-457200">
              <a:buFont typeface="+mj-lt"/>
              <a:buAutoNum type="alphaLcParenR"/>
            </a:pPr>
            <a:r>
              <a:rPr lang="en-US" dirty="0" smtClean="0"/>
              <a:t>The developing agents are changed by oxidation </a:t>
            </a:r>
          </a:p>
          <a:p>
            <a:pPr marL="1124712" lvl="2" indent="-457200">
              <a:buFont typeface="+mj-lt"/>
              <a:buAutoNum type="alphaLcParenR"/>
            </a:pPr>
            <a:r>
              <a:rPr lang="en-US" dirty="0" smtClean="0"/>
              <a:t>The oxidation products formed may retard the action of development</a:t>
            </a:r>
          </a:p>
          <a:p>
            <a:pPr marL="1124712" lvl="2" indent="-457200">
              <a:buFont typeface="+mj-lt"/>
              <a:buAutoNum type="alphaLcParenR"/>
            </a:pPr>
            <a:r>
              <a:rPr lang="en-US" dirty="0" smtClean="0"/>
              <a:t>The bromine ion released with use------------- increases the bromide content of the solution</a:t>
            </a:r>
          </a:p>
          <a:p>
            <a:pPr marL="1124712" lvl="2" indent="-457200">
              <a:buFont typeface="+mj-lt"/>
              <a:buAutoNum type="alphaLcParenR"/>
            </a:pPr>
            <a:r>
              <a:rPr lang="en-US" dirty="0" smtClean="0"/>
              <a:t>The alkaline content of the developer falls</a:t>
            </a:r>
          </a:p>
          <a:p>
            <a:pPr marL="1124712" lvl="2" indent="-457200">
              <a:buFont typeface="+mj-lt"/>
              <a:buAutoNum type="alphaLcParenR"/>
            </a:pPr>
            <a:r>
              <a:rPr lang="en-US" dirty="0" smtClean="0"/>
              <a:t>Sodium </a:t>
            </a:r>
            <a:r>
              <a:rPr lang="en-US" dirty="0" err="1" smtClean="0"/>
              <a:t>sulphite</a:t>
            </a:r>
            <a:r>
              <a:rPr lang="en-US" dirty="0" smtClean="0"/>
              <a:t> in the solution forms </a:t>
            </a:r>
            <a:r>
              <a:rPr lang="en-US" dirty="0" err="1" smtClean="0"/>
              <a:t>sulphonates</a:t>
            </a:r>
            <a:r>
              <a:rPr lang="en-US" dirty="0" smtClean="0"/>
              <a:t> and is used up doing  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E7205-C827-48BB-8399-88E463E12FC9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Used solutions are less energetic than fresh ones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To make the activity of developer-solution constant a solution called replenisher must be added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The constitution of replenisher </a:t>
            </a:r>
          </a:p>
          <a:p>
            <a:pPr lvl="2"/>
            <a:r>
              <a:rPr lang="en-US" dirty="0" smtClean="0"/>
              <a:t>Developing agents in somewhat higher concentration  </a:t>
            </a:r>
          </a:p>
          <a:p>
            <a:pPr lvl="2"/>
            <a:r>
              <a:rPr lang="en-US" dirty="0" smtClean="0"/>
              <a:t>High concentration of alkali</a:t>
            </a:r>
          </a:p>
          <a:p>
            <a:pPr lvl="2"/>
            <a:r>
              <a:rPr lang="en-US" dirty="0" smtClean="0"/>
              <a:t>Some extra </a:t>
            </a:r>
            <a:r>
              <a:rPr lang="en-US" dirty="0" err="1" smtClean="0"/>
              <a:t>sulphite</a:t>
            </a:r>
            <a:endParaRPr lang="en-US" dirty="0" smtClean="0"/>
          </a:p>
          <a:p>
            <a:pPr lvl="2"/>
            <a:r>
              <a:rPr lang="en-US" dirty="0" smtClean="0"/>
              <a:t>Bromide is not included.</a:t>
            </a:r>
          </a:p>
          <a:p>
            <a:pPr lvl="2"/>
            <a:r>
              <a:rPr lang="en-US" dirty="0" smtClean="0"/>
              <a:t>There may be other additions to maintain adequate buffering of the solution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BC53-9F44-480D-A5C9-B1C1742D7D49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Replenishing a manual system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35480"/>
            <a:ext cx="7772400" cy="3627120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There is no automatic addition of a certain amount of replenisher for every film processes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Developer tanks must be replenished by hand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The purpose of adding </a:t>
            </a:r>
            <a:r>
              <a:rPr lang="en-US" dirty="0" err="1" smtClean="0"/>
              <a:t>replenisher</a:t>
            </a:r>
            <a:r>
              <a:rPr lang="en-US" dirty="0" smtClean="0"/>
              <a:t> is: </a:t>
            </a:r>
          </a:p>
          <a:p>
            <a:pPr lvl="4"/>
            <a:r>
              <a:rPr lang="en-US" dirty="0" smtClean="0"/>
              <a:t>To maintain the level of the solution in the tank</a:t>
            </a:r>
          </a:p>
          <a:p>
            <a:pPr lvl="4"/>
            <a:r>
              <a:rPr lang="en-US" dirty="0" smtClean="0"/>
              <a:t>To regenerate the solution of the chemically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970B3-C16D-40D7-A714-4F6AD63031B2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en-US" sz="3600" b="1" i="1" dirty="0" smtClean="0"/>
              <a:t>Agitation of films and solution</a:t>
            </a:r>
            <a:br>
              <a:rPr lang="en-US" sz="3600" b="1" i="1" dirty="0" smtClean="0"/>
            </a:b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35480"/>
            <a:ext cx="8077200" cy="4389120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Agitation of the film and movement of the solution about the film during the period of development have two prominent effects </a:t>
            </a:r>
          </a:p>
          <a:p>
            <a:pPr marL="1154430" lvl="2" indent="-514350">
              <a:buNone/>
            </a:pPr>
            <a:r>
              <a:rPr lang="en-US" sz="2400" dirty="0" smtClean="0"/>
              <a:t>1</a:t>
            </a:r>
            <a:r>
              <a:rPr lang="en-US" dirty="0" smtClean="0"/>
              <a:t>.   The rate at which development takes place is increased so that shorter development times are required</a:t>
            </a:r>
          </a:p>
          <a:p>
            <a:pPr marL="1154430" lvl="2" indent="-514350">
              <a:buNone/>
            </a:pPr>
            <a:r>
              <a:rPr lang="en-US" sz="2400" dirty="0" smtClean="0"/>
              <a:t>2.</a:t>
            </a:r>
            <a:r>
              <a:rPr lang="en-US" dirty="0" smtClean="0"/>
              <a:t>   Uniformity of development is promoted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C69B-FE8E-4757-89D6-F1E18B36E86B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Manual (Hand) Processing </a:t>
            </a:r>
            <a:endParaRPr lang="en-US" sz="4000" dirty="0"/>
          </a:p>
        </p:txBody>
      </p:sp>
      <p:pic>
        <p:nvPicPr>
          <p:cNvPr id="153607" name="Picture 7" descr="X_RayDipTan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1905000"/>
            <a:ext cx="1274763" cy="2000250"/>
          </a:xfrm>
          <a:prstGeom prst="rect">
            <a:avLst/>
          </a:prstGeom>
          <a:noFill/>
        </p:spPr>
      </p:pic>
      <p:pic>
        <p:nvPicPr>
          <p:cNvPr id="153609" name="Picture 9" descr="_41264747_xray20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1981200"/>
            <a:ext cx="4876800" cy="4267200"/>
          </a:xfrm>
          <a:prstGeom prst="rect">
            <a:avLst/>
          </a:prstGeom>
          <a:noFill/>
        </p:spPr>
      </p:pic>
      <p:sp>
        <p:nvSpPr>
          <p:cNvPr id="153610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24384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dirty="0"/>
              <a:t>Strong smell of chemicals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dirty="0"/>
              <a:t>Messy 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dirty="0"/>
              <a:t>Time </a:t>
            </a:r>
            <a:r>
              <a:rPr lang="en-US" sz="2400" dirty="0" err="1"/>
              <a:t>comsuming</a:t>
            </a:r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B283B-63A0-4096-BFD2-3F482FC7FBDD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Constitutions of developers (Automatic developers)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The developers used in automatic processors contain the following</a:t>
            </a:r>
          </a:p>
          <a:p>
            <a:pPr marL="880110" lvl="1" indent="-514350">
              <a:buNone/>
            </a:pPr>
            <a:r>
              <a:rPr lang="en-US" dirty="0" smtClean="0"/>
              <a:t>1. A developing agent </a:t>
            </a:r>
          </a:p>
          <a:p>
            <a:pPr marL="880110" lvl="1" indent="-514350">
              <a:buNone/>
            </a:pPr>
            <a:r>
              <a:rPr lang="en-US" dirty="0" smtClean="0"/>
              <a:t>2. An organic hardening agents such as </a:t>
            </a:r>
            <a:r>
              <a:rPr lang="en-US" dirty="0" err="1" smtClean="0"/>
              <a:t>glutaraldehyde</a:t>
            </a:r>
            <a:r>
              <a:rPr lang="en-US" dirty="0" smtClean="0"/>
              <a:t> which acts in an alkaline</a:t>
            </a:r>
          </a:p>
          <a:p>
            <a:pPr marL="880110" lvl="1" indent="-514350">
              <a:buNone/>
            </a:pPr>
            <a:r>
              <a:rPr lang="en-US" dirty="0" smtClean="0"/>
              <a:t>3. A preservative such as sodium or potassium sulphite to combat oxidation </a:t>
            </a:r>
          </a:p>
          <a:p>
            <a:pPr marL="880110" lvl="1" indent="-514350">
              <a:buNone/>
            </a:pPr>
            <a:r>
              <a:rPr lang="en-US" dirty="0" smtClean="0"/>
              <a:t>4. Organic antifoggants such as benzotriazone and developer restrainers such as potassium bromide to minimize the growth of film fog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9BED-B834-4ACA-B012-5E3416280A8F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80110" lvl="1" indent="-514350">
              <a:buNone/>
            </a:pPr>
            <a:r>
              <a:rPr lang="en-US" dirty="0" smtClean="0"/>
              <a:t>5. Sodium carbonate or potassium carbonate to act as a source of alkali and also as buffer</a:t>
            </a:r>
          </a:p>
          <a:p>
            <a:pPr marL="880110" lvl="1" indent="-514350">
              <a:buNone/>
            </a:pPr>
            <a:r>
              <a:rPr lang="en-US" dirty="0" smtClean="0"/>
              <a:t>6. </a:t>
            </a:r>
            <a:r>
              <a:rPr lang="en-US" dirty="0" err="1" smtClean="0"/>
              <a:t>NaOH</a:t>
            </a:r>
            <a:r>
              <a:rPr lang="en-US" dirty="0" smtClean="0"/>
              <a:t> or KOH as a source of alkali and thus to be the accelerator or activator of the developer</a:t>
            </a:r>
          </a:p>
          <a:p>
            <a:pPr marL="880110" lvl="1" indent="-514350">
              <a:buNone/>
            </a:pPr>
            <a:r>
              <a:rPr lang="en-US" dirty="0" smtClean="0"/>
              <a:t>7. A sequesterting agent to combat the formation of insoluble salts  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B1406-7A02-439A-A28B-1B9657024EDD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35480"/>
            <a:ext cx="7924800" cy="4389120"/>
          </a:xfrm>
        </p:spPr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en-US" dirty="0" smtClean="0"/>
              <a:t>In formulating a developer for an automatic processor, the manufacturer has certain considerations in view: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Solution injection area into the tank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Cleanliness of the processor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Oxidation must be resisted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pH must be controlled through effective buffering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E8EF-CFFB-4054-8D52-4259BF8DE582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/>
          </a:bodyPr>
          <a:lstStyle/>
          <a:p>
            <a:pPr marL="880110" lvl="1" indent="-514350">
              <a:buNone/>
            </a:pPr>
            <a:r>
              <a:rPr lang="en-GB" sz="3600" b="1" dirty="0" smtClean="0"/>
              <a:t>Stages of processing are:</a:t>
            </a:r>
            <a:endParaRPr lang="en-US" sz="3600" b="1" dirty="0" smtClean="0"/>
          </a:p>
          <a:p>
            <a:pPr marL="880110" lvl="1" indent="-514350">
              <a:buNone/>
            </a:pPr>
            <a:r>
              <a:rPr lang="en-US" sz="2800" b="1" dirty="0" smtClean="0"/>
              <a:t>Development - </a:t>
            </a:r>
            <a:r>
              <a:rPr lang="en-US" sz="2800" dirty="0" smtClean="0"/>
              <a:t>Converts latent image to black metallic silver.</a:t>
            </a:r>
          </a:p>
          <a:p>
            <a:pPr marL="880110" lvl="1" indent="-514350">
              <a:buNone/>
            </a:pPr>
            <a:r>
              <a:rPr lang="en-US" sz="2800" b="1" dirty="0" smtClean="0"/>
              <a:t>Rinsing [stop bath] - </a:t>
            </a:r>
            <a:r>
              <a:rPr lang="en-US" sz="2800" dirty="0" smtClean="0"/>
              <a:t>Removes excess developer.</a:t>
            </a:r>
          </a:p>
          <a:p>
            <a:pPr marL="880110" lvl="1" indent="-514350">
              <a:buNone/>
            </a:pPr>
            <a:r>
              <a:rPr lang="en-US" sz="2800" b="1" dirty="0" smtClean="0"/>
              <a:t>Fixing and Hardening - </a:t>
            </a:r>
            <a:r>
              <a:rPr lang="en-US" sz="2800" dirty="0" smtClean="0"/>
              <a:t>Dissolves out unexposed silver halide crystals.</a:t>
            </a:r>
          </a:p>
          <a:p>
            <a:pPr marL="880110" lvl="1" indent="-514350">
              <a:buNone/>
            </a:pPr>
            <a:r>
              <a:rPr lang="en-US" sz="2800" dirty="0" smtClean="0"/>
              <a:t> </a:t>
            </a:r>
            <a:r>
              <a:rPr lang="en-US" sz="2800" b="1" dirty="0" smtClean="0"/>
              <a:t>Washing - </a:t>
            </a:r>
            <a:r>
              <a:rPr lang="en-US" sz="2800" dirty="0" smtClean="0"/>
              <a:t>Removes products of processing.</a:t>
            </a:r>
          </a:p>
          <a:p>
            <a:pPr marL="880110" lvl="1" indent="-514350">
              <a:buNone/>
            </a:pPr>
            <a:r>
              <a:rPr lang="en-US" sz="2800" dirty="0" smtClean="0"/>
              <a:t> </a:t>
            </a:r>
            <a:r>
              <a:rPr lang="en-US" sz="2800" b="1" dirty="0" smtClean="0"/>
              <a:t>Dry</a:t>
            </a:r>
            <a:r>
              <a:rPr lang="en-US" sz="2800" dirty="0" smtClean="0"/>
              <a:t> - Removes water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17A0-0649-4E62-BC35-4A2610CFADDE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7244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The </a:t>
            </a:r>
            <a:r>
              <a:rPr lang="en-US" b="1" dirty="0" smtClean="0"/>
              <a:t>effective sensitivity of film </a:t>
            </a:r>
            <a:r>
              <a:rPr lang="en-US" dirty="0" smtClean="0"/>
              <a:t>depends on several factors associated with the development:</a:t>
            </a:r>
          </a:p>
          <a:p>
            <a:pPr lvl="3"/>
            <a:r>
              <a:rPr lang="en-US" dirty="0" smtClean="0"/>
              <a:t>the type of developer </a:t>
            </a:r>
          </a:p>
          <a:p>
            <a:pPr lvl="3"/>
            <a:r>
              <a:rPr lang="en-US" dirty="0" smtClean="0"/>
              <a:t>developer concentration </a:t>
            </a:r>
          </a:p>
          <a:p>
            <a:pPr lvl="3"/>
            <a:r>
              <a:rPr lang="en-US" dirty="0" smtClean="0"/>
              <a:t>developer replenishment rates</a:t>
            </a:r>
          </a:p>
          <a:p>
            <a:pPr lvl="3"/>
            <a:r>
              <a:rPr lang="en-US" dirty="0" smtClean="0"/>
              <a:t>developer contamination </a:t>
            </a:r>
          </a:p>
          <a:p>
            <a:pPr lvl="3"/>
            <a:r>
              <a:rPr lang="en-US" dirty="0" smtClean="0"/>
              <a:t>development time</a:t>
            </a:r>
          </a:p>
          <a:p>
            <a:pPr lvl="3"/>
            <a:r>
              <a:rPr lang="en-US" dirty="0" smtClean="0"/>
              <a:t>development temperature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2101-06F4-4901-BCC1-C0514B6822A9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Automatic Processor</a:t>
            </a:r>
          </a:p>
        </p:txBody>
      </p:sp>
      <p:graphicFrame>
        <p:nvGraphicFramePr>
          <p:cNvPr id="115715" name="Object 3"/>
          <p:cNvGraphicFramePr>
            <a:graphicFrameLocks noChangeAspect="1"/>
          </p:cNvGraphicFramePr>
          <p:nvPr/>
        </p:nvGraphicFramePr>
        <p:xfrm>
          <a:off x="838200" y="1676400"/>
          <a:ext cx="8154988" cy="4957763"/>
        </p:xfrm>
        <a:graphic>
          <a:graphicData uri="http://schemas.openxmlformats.org/presentationml/2006/ole">
            <p:oleObj spid="_x0000_s66562" name="Bitmap Image" r:id="rId4" imgW="8914286" imgH="6687483" progId="PBrush">
              <p:embed/>
            </p:oleObj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E6128-6379-46CD-AF70-09C0990EEC99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FIXING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en-US" sz="3600" dirty="0" smtClean="0"/>
              <a:t>Functions 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en-US" sz="3400" dirty="0" smtClean="0"/>
              <a:t>Stop any further development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3400" dirty="0" smtClean="0"/>
              <a:t>Clears the image (making the background transparent to light)</a:t>
            </a:r>
          </a:p>
          <a:p>
            <a:pPr lvl="1">
              <a:lnSpc>
                <a:spcPct val="90000"/>
              </a:lnSpc>
              <a:defRPr/>
            </a:pPr>
            <a:r>
              <a:rPr lang="en-US" sz="3400" dirty="0" smtClean="0"/>
              <a:t>Makes the image permanent (fixed)</a:t>
            </a:r>
            <a:r>
              <a:rPr lang="en-US" sz="3600" dirty="0" smtClean="0"/>
              <a:t>(no more sensitive to light)by Removing the undeveloped silver bromide crystals from the emulsion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en-US" sz="3400" dirty="0" smtClean="0"/>
              <a:t>Hardens the emulsion</a:t>
            </a:r>
          </a:p>
          <a:p>
            <a:pPr>
              <a:buFont typeface="Wingdings" pitchFamily="2" charset="2"/>
              <a:buChar char="v"/>
            </a:pPr>
            <a:endParaRPr lang="en-US" sz="3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A5BF-2E77-4BE4-8D0E-41B5A3E6D34C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Fixer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dirty="0" smtClean="0"/>
              <a:t>Solvent</a:t>
            </a:r>
          </a:p>
          <a:p>
            <a:pPr lvl="1">
              <a:defRPr/>
            </a:pPr>
            <a:r>
              <a:rPr lang="en-US" dirty="0" smtClean="0"/>
              <a:t>Fixing agent</a:t>
            </a:r>
          </a:p>
          <a:p>
            <a:pPr lvl="1">
              <a:defRPr/>
            </a:pPr>
            <a:r>
              <a:rPr lang="en-US" dirty="0" smtClean="0"/>
              <a:t>Acid</a:t>
            </a:r>
          </a:p>
          <a:p>
            <a:pPr lvl="1">
              <a:defRPr/>
            </a:pPr>
            <a:r>
              <a:rPr lang="en-US" dirty="0" smtClean="0"/>
              <a:t>Hardener</a:t>
            </a:r>
          </a:p>
          <a:p>
            <a:pPr lvl="1">
              <a:defRPr/>
            </a:pPr>
            <a:r>
              <a:rPr lang="en-US" dirty="0" smtClean="0"/>
              <a:t>Buffer</a:t>
            </a:r>
          </a:p>
          <a:p>
            <a:pPr lvl="1">
              <a:defRPr/>
            </a:pPr>
            <a:r>
              <a:rPr lang="en-US" dirty="0" smtClean="0"/>
              <a:t>Preservative</a:t>
            </a:r>
          </a:p>
          <a:p>
            <a:pPr lvl="1">
              <a:defRPr/>
            </a:pPr>
            <a:r>
              <a:rPr lang="en-US" dirty="0" smtClean="0"/>
              <a:t>Anti-</a:t>
            </a:r>
            <a:r>
              <a:rPr lang="en-US" dirty="0" err="1" smtClean="0"/>
              <a:t>sludging</a:t>
            </a:r>
            <a:r>
              <a:rPr lang="en-US" dirty="0" smtClean="0"/>
              <a:t> agent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4D6A-E533-4575-8D3B-39F1810F3746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en-US" sz="3600" b="1" i="1" dirty="0" smtClean="0"/>
              <a:t>The fixing agent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724400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Fixing agent is required to </a:t>
            </a:r>
          </a:p>
          <a:p>
            <a:pPr marL="1154430" lvl="2" indent="-514350">
              <a:buNone/>
            </a:pPr>
            <a:r>
              <a:rPr lang="en-US" dirty="0" smtClean="0"/>
              <a:t>1.  React with silver halide to form a soluble compounds (Ammonium Argento- Thiosulphat &amp;NH4Br)</a:t>
            </a:r>
          </a:p>
          <a:p>
            <a:pPr marL="1154430" lvl="2" indent="-514350">
              <a:buNone/>
            </a:pPr>
            <a:r>
              <a:rPr lang="en-US" dirty="0" smtClean="0"/>
              <a:t>2.  Leave the gelatin unchanged</a:t>
            </a:r>
          </a:p>
          <a:p>
            <a:pPr marL="1154430" lvl="2" indent="-514350">
              <a:buNone/>
            </a:pPr>
            <a:r>
              <a:rPr lang="en-US" dirty="0" smtClean="0"/>
              <a:t>3.  Have no appreciable effect on the silver image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Examples  of fixing agent</a:t>
            </a:r>
          </a:p>
          <a:p>
            <a:pPr lvl="0">
              <a:buNone/>
            </a:pPr>
            <a:r>
              <a:rPr lang="en-US" dirty="0" smtClean="0"/>
              <a:t>          1.  Sodium Thiosulphate</a:t>
            </a:r>
          </a:p>
          <a:p>
            <a:pPr lvl="3"/>
            <a:r>
              <a:rPr lang="en-US" dirty="0" smtClean="0"/>
              <a:t>Most commonly used</a:t>
            </a:r>
          </a:p>
          <a:p>
            <a:pPr lvl="3"/>
            <a:r>
              <a:rPr lang="en-US" dirty="0" smtClean="0"/>
              <a:t>Reaction: silver bromide + sodium Thiosulphate=&gt;  sodium salt of monoargento – dithiosulphuric acid + sodium bromide  </a:t>
            </a:r>
          </a:p>
          <a:p>
            <a:pPr lvl="3"/>
            <a:r>
              <a:rPr lang="en-US" dirty="0" smtClean="0"/>
              <a:t>These compounds are soluble in and removed in water</a:t>
            </a:r>
          </a:p>
          <a:p>
            <a:pPr lvl="3"/>
            <a:r>
              <a:rPr lang="en-US" dirty="0" smtClean="0"/>
              <a:t>Liquid form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6AC8-E0B7-46BC-B2A8-E2F832D41EB9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smtClean="0"/>
              <a:t>     2.   Ammonium Thiosulphate</a:t>
            </a:r>
          </a:p>
          <a:p>
            <a:pPr lvl="3"/>
            <a:r>
              <a:rPr lang="en-US" sz="2400" dirty="0" smtClean="0"/>
              <a:t>In widespread use for proprietary products supplied as liquid concentrates</a:t>
            </a:r>
          </a:p>
          <a:p>
            <a:pPr lvl="3"/>
            <a:r>
              <a:rPr lang="en-US" sz="2400" b="1" dirty="0" smtClean="0"/>
              <a:t>Outcome of the reaction</a:t>
            </a:r>
            <a:r>
              <a:rPr lang="en-US" sz="2400" dirty="0" smtClean="0"/>
              <a:t>: ammonium salt of monoargento- dithiosulphuric acid and ammonium bromide which are soluble in water</a:t>
            </a:r>
          </a:p>
          <a:p>
            <a:pPr lvl="3"/>
            <a:r>
              <a:rPr lang="en-US" sz="2400" dirty="0" smtClean="0"/>
              <a:t>These ammonium silver complexes are highly soluble in water and be washed out of the film very quickly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6B48-5B32-4D2A-8EA0-E494BCE02C8E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sz="3600" b="1" i="1" dirty="0" smtClean="0"/>
              <a:t>Acid, Stabilizer, Buffer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en-US" dirty="0" smtClean="0"/>
              <a:t>Stop development to provide suitable environment for hardening  agent 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Developer carried into the fixing bath in or on the film and continuing its action can have certain possible effect</a:t>
            </a:r>
          </a:p>
          <a:p>
            <a:pPr lvl="1"/>
            <a:r>
              <a:rPr lang="en-US" dirty="0" smtClean="0"/>
              <a:t>Cause dichroic fog</a:t>
            </a:r>
          </a:p>
          <a:p>
            <a:pPr lvl="1"/>
            <a:r>
              <a:rPr lang="en-US" dirty="0" smtClean="0"/>
              <a:t>Produce another type of stain</a:t>
            </a:r>
          </a:p>
          <a:p>
            <a:pPr lvl="1"/>
            <a:r>
              <a:rPr lang="en-US" dirty="0" smtClean="0"/>
              <a:t>Produce streaks on the radiograph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 A suitable acid is usually included in the fixing solution to preserve the film from the above (1-3) ills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A3C2-231F-4DA4-A85E-65BC7D3BCC87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en-US" dirty="0" smtClean="0"/>
              <a:t>A weak acid (acetic acid frequently) is used (to reduce sulphur decomposition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There is still some tendency by the thiosulphate solution to decompose and precipitate sulphur, even though the acid is not strong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 To prevent this, it is usual to include in the solution a preservative or stabilizer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 It is general practice to buffer, acid fixing baths, so that the pH will be maintained</a:t>
            </a:r>
          </a:p>
          <a:p>
            <a:pPr lvl="0">
              <a:buFont typeface="Wingdings" pitchFamily="2" charset="2"/>
              <a:buChar char="v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DBA3-2692-4643-B161-D2C8D419DB19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en-US" sz="3600" b="1" i="1" dirty="0" smtClean="0"/>
              <a:t>Hardener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dirty="0" smtClean="0"/>
              <a:t>The emulsion layer of a film absorbs moisture and swells during processing 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Hardening of the emulsion during fixing results in its being less swollen at the end of the wet processing cycle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Efficient hardening has certain beneficial effects</a:t>
            </a:r>
          </a:p>
          <a:p>
            <a:pPr lvl="1"/>
            <a:r>
              <a:rPr lang="en-US" dirty="0" smtClean="0"/>
              <a:t>Limit emulsions water absorption </a:t>
            </a:r>
          </a:p>
          <a:p>
            <a:pPr lvl="1"/>
            <a:r>
              <a:rPr lang="en-US" dirty="0" smtClean="0"/>
              <a:t>Reduce drying time </a:t>
            </a:r>
          </a:p>
          <a:p>
            <a:pPr lvl="1"/>
            <a:r>
              <a:rPr lang="en-US" dirty="0" smtClean="0"/>
              <a:t>Minimize physical damage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0FECD-1B67-4CD9-9523-3ACA94F605CA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dirty="0" smtClean="0"/>
              <a:t>Three hardening agents have been used for fixing baths in x-ray darkrooms</a:t>
            </a:r>
          </a:p>
          <a:p>
            <a:pPr marL="514350" lvl="0" indent="-514350">
              <a:buNone/>
            </a:pPr>
            <a:r>
              <a:rPr lang="en-US" dirty="0" smtClean="0"/>
              <a:t>          1.   Chrome potassium alum</a:t>
            </a:r>
          </a:p>
          <a:p>
            <a:pPr marL="514350" lvl="0" indent="-514350">
              <a:buNone/>
            </a:pPr>
            <a:r>
              <a:rPr lang="en-US" dirty="0" smtClean="0"/>
              <a:t>          2.  Potassium alum</a:t>
            </a:r>
          </a:p>
          <a:p>
            <a:pPr marL="514350" lvl="0" indent="-514350">
              <a:buNone/>
            </a:pPr>
            <a:r>
              <a:rPr lang="en-US" dirty="0" smtClean="0"/>
              <a:t>          3.   Aluminum chloride</a:t>
            </a:r>
          </a:p>
          <a:p>
            <a:pPr algn="ctr">
              <a:buNone/>
            </a:pPr>
            <a:r>
              <a:rPr lang="en-US" sz="3600" b="1" i="1" dirty="0" smtClean="0"/>
              <a:t>The solvent 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The solvent and diluents for fixing solutions is always water</a:t>
            </a:r>
          </a:p>
          <a:p>
            <a:pPr algn="ctr">
              <a:buNone/>
            </a:pPr>
            <a:r>
              <a:rPr lang="en-US" sz="3600" b="1" i="1" dirty="0" smtClean="0"/>
              <a:t>Other additions</a:t>
            </a:r>
            <a:r>
              <a:rPr lang="en-US" dirty="0" smtClean="0"/>
              <a:t>	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Boric acid ----------------------------anti slugging agent</a:t>
            </a:r>
          </a:p>
          <a:p>
            <a:pPr lvl="0">
              <a:buFont typeface="Wingdings" pitchFamily="2" charset="2"/>
              <a:buChar char="v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F0A2-378D-427D-94B8-5F419AE44D3C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676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nature of Development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Development is the production of a visible metallic silver image from the latent one which exists in the sensitive material after exposure to light or x-radiation.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Silver halide grains in the emulation which have been exposure to light becomes converted to metallic silver Those which have not receive light remains largely unchanged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conversion to black metallic silver accounts for the blackness of those parts of the film upon which light or x-ray have acted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 lvl="0"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072FA-34A4-46F0-B269-ACA1A42C7DB3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Factors affecting Fixation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dirty="0" smtClean="0"/>
              <a:t>Several factors affect the rate of clearing and fixing time. </a:t>
            </a:r>
          </a:p>
          <a:p>
            <a:pPr lvl="1"/>
            <a:r>
              <a:rPr lang="en-US" dirty="0" smtClean="0"/>
              <a:t>The type of fixing agent used </a:t>
            </a:r>
          </a:p>
          <a:p>
            <a:pPr lvl="1"/>
            <a:r>
              <a:rPr lang="en-US" dirty="0" smtClean="0"/>
              <a:t>The concentration of the fixing agent</a:t>
            </a:r>
          </a:p>
          <a:p>
            <a:pPr lvl="1"/>
            <a:r>
              <a:rPr lang="en-US" dirty="0" smtClean="0"/>
              <a:t>The temperature of the solution</a:t>
            </a:r>
          </a:p>
          <a:p>
            <a:pPr lvl="1"/>
            <a:r>
              <a:rPr lang="en-US" dirty="0" smtClean="0"/>
              <a:t>The presence of aluminum, salts such as potassium alum or aluminum chloride used as hardeners </a:t>
            </a:r>
          </a:p>
          <a:p>
            <a:pPr lvl="1"/>
            <a:r>
              <a:rPr lang="en-US" dirty="0" smtClean="0"/>
              <a:t>The fixing material-screen type or direct exposure film </a:t>
            </a:r>
          </a:p>
          <a:p>
            <a:pPr lvl="1"/>
            <a:r>
              <a:rPr lang="en-US" dirty="0" smtClean="0"/>
              <a:t>Agitation of the film during fixing </a:t>
            </a:r>
          </a:p>
          <a:p>
            <a:pPr lvl="1"/>
            <a:r>
              <a:rPr lang="en-US" dirty="0" smtClean="0"/>
              <a:t>Exhaustion of the fixing bath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8E8A-DB7E-421A-BE0B-1C2E91C9E4D7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sz="3600" b="1" i="1" dirty="0" smtClean="0"/>
              <a:t>Replenishment of Fixer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60400" indent="-660400">
              <a:buFont typeface="Wingdings" pitchFamily="2" charset="2"/>
              <a:buChar char="v"/>
              <a:defRPr/>
            </a:pPr>
            <a:r>
              <a:rPr lang="en-US" dirty="0" smtClean="0"/>
              <a:t>Replenishment of fixer is necessary to</a:t>
            </a:r>
          </a:p>
          <a:p>
            <a:pPr marL="1026160" lvl="1" indent="-660400">
              <a:buFont typeface="Wingdings" pitchFamily="2" charset="2"/>
              <a:buAutoNum type="romanLcPeriod"/>
              <a:defRPr/>
            </a:pPr>
            <a:r>
              <a:rPr lang="en-US" dirty="0" smtClean="0"/>
              <a:t>Maintain the activity</a:t>
            </a:r>
          </a:p>
          <a:p>
            <a:pPr marL="1026160" lvl="1" indent="-660400">
              <a:buFont typeface="Wingdings" pitchFamily="2" charset="2"/>
              <a:buAutoNum type="romanLcPeriod"/>
              <a:defRPr/>
            </a:pPr>
            <a:r>
              <a:rPr lang="en-US" dirty="0" smtClean="0"/>
              <a:t>Maintain the volume</a:t>
            </a:r>
          </a:p>
          <a:p>
            <a:pPr marL="660400" indent="-660400">
              <a:buNone/>
              <a:defRPr/>
            </a:pPr>
            <a:endParaRPr lang="en-US" dirty="0" smtClean="0"/>
          </a:p>
          <a:p>
            <a:pPr marL="660400" indent="-660400">
              <a:buFont typeface="Wingdings" pitchFamily="2" charset="2"/>
              <a:buChar char="v"/>
              <a:defRPr/>
            </a:pPr>
            <a:r>
              <a:rPr lang="en-US" dirty="0" smtClean="0"/>
              <a:t>The rate of replenishment depends on</a:t>
            </a:r>
          </a:p>
          <a:p>
            <a:pPr marL="1026160" lvl="1" indent="-660400">
              <a:buFont typeface="Wingdings" pitchFamily="2" charset="2"/>
              <a:buAutoNum type="romanLcPeriod"/>
              <a:defRPr/>
            </a:pPr>
            <a:r>
              <a:rPr lang="en-US" dirty="0" smtClean="0"/>
              <a:t>Area/number of films processed</a:t>
            </a:r>
          </a:p>
          <a:p>
            <a:pPr marL="1026160" lvl="1" indent="-660400">
              <a:buFont typeface="Wingdings" pitchFamily="2" charset="2"/>
              <a:buAutoNum type="romanLcPeriod"/>
              <a:defRPr/>
            </a:pPr>
            <a:r>
              <a:rPr lang="en-US" dirty="0" smtClean="0"/>
              <a:t>Type of emulsion/film</a:t>
            </a:r>
          </a:p>
          <a:p>
            <a:pPr marL="1026160" lvl="1" indent="-660400">
              <a:buFont typeface="Wingdings" pitchFamily="2" charset="2"/>
              <a:buAutoNum type="romanLcPeriod"/>
              <a:defRPr/>
            </a:pPr>
            <a:r>
              <a:rPr lang="en-US" dirty="0" smtClean="0"/>
              <a:t>Type of image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0EA3-6E88-4FCF-9ACA-7D78421AE21B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i="1" dirty="0" smtClean="0"/>
              <a:t>Replenishment of chemicals</a:t>
            </a:r>
            <a:br>
              <a:rPr lang="en-US" sz="3600" b="1" i="1" dirty="0" smtClean="0"/>
            </a:br>
            <a:endParaRPr lang="en-US" sz="3600" b="1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55248"/>
            <a:ext cx="3659188" cy="964152"/>
          </a:xfrm>
        </p:spPr>
        <p:txBody>
          <a:bodyPr/>
          <a:lstStyle/>
          <a:p>
            <a:r>
              <a:rPr lang="en-US" u="sng" dirty="0" smtClean="0"/>
              <a:t>Manual processing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105400" y="2057400"/>
            <a:ext cx="4038600" cy="457200"/>
          </a:xfrm>
        </p:spPr>
        <p:txBody>
          <a:bodyPr/>
          <a:lstStyle/>
          <a:p>
            <a:r>
              <a:rPr lang="en-US" u="sng" dirty="0" smtClean="0"/>
              <a:t>Automatic processing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762000" y="2667000"/>
            <a:ext cx="3887788" cy="354092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en-US" dirty="0" smtClean="0"/>
              <a:t>The level of the solution is simply maintained by adding fresh fixer as it falls. The add solution contains</a:t>
            </a:r>
          </a:p>
          <a:p>
            <a:pPr lvl="1"/>
            <a:r>
              <a:rPr lang="en-US" dirty="0" smtClean="0"/>
              <a:t>Fixing agent</a:t>
            </a:r>
          </a:p>
          <a:p>
            <a:pPr lvl="1"/>
            <a:r>
              <a:rPr lang="en-US" dirty="0" smtClean="0"/>
              <a:t>Acid</a:t>
            </a:r>
          </a:p>
          <a:p>
            <a:pPr lvl="1"/>
            <a:r>
              <a:rPr lang="en-US" dirty="0" smtClean="0"/>
              <a:t>Hardener</a:t>
            </a:r>
          </a:p>
          <a:p>
            <a:pPr lvl="1"/>
            <a:r>
              <a:rPr lang="en-US" dirty="0" smtClean="0"/>
              <a:t>Sulphite</a:t>
            </a:r>
          </a:p>
          <a:p>
            <a:pPr>
              <a:buFont typeface="Wingdings" pitchFamily="2" charset="2"/>
              <a:buChar char="ü"/>
              <a:defRPr/>
            </a:pPr>
            <a:endParaRPr lang="en-US" dirty="0" smtClean="0"/>
          </a:p>
          <a:p>
            <a:pPr>
              <a:buNone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2590800"/>
            <a:ext cx="4041775" cy="3845720"/>
          </a:xfrm>
        </p:spPr>
        <p:txBody>
          <a:bodyPr/>
          <a:lstStyle/>
          <a:p>
            <a:pPr>
              <a:buFont typeface="Wingdings" pitchFamily="2" charset="2"/>
              <a:buChar char="ü"/>
              <a:defRPr/>
            </a:pPr>
            <a:r>
              <a:rPr lang="en-US" dirty="0" smtClean="0"/>
              <a:t>Added automatically by the replenishment pumps at a given  rate for each film processed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n-US" dirty="0" smtClean="0"/>
              <a:t> The replenisher are supplied as liquid concentrates</a:t>
            </a:r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A39A6-10DA-428A-893F-76315834E2F9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TABLE TOP AUTOMATIC PROCESSOR</a:t>
            </a:r>
            <a:endParaRPr lang="en-US" dirty="0"/>
          </a:p>
        </p:txBody>
      </p:sp>
      <p:pic>
        <p:nvPicPr>
          <p:cNvPr id="4" name="Picture 4" descr="darkroom1"/>
          <p:cNvPicPr>
            <a:picLocks noChangeAspect="1" noChangeArrowheads="1"/>
          </p:cNvPicPr>
          <p:nvPr/>
        </p:nvPicPr>
        <p:blipFill>
          <a:blip r:embed="rId3"/>
          <a:srcRect l="19672" t="17809"/>
          <a:stretch>
            <a:fillRect/>
          </a:stretch>
        </p:blipFill>
        <p:spPr>
          <a:xfrm>
            <a:off x="4343400" y="1676400"/>
            <a:ext cx="3733800" cy="4572000"/>
          </a:xfrm>
          <a:prstGeom prst="rect">
            <a:avLst/>
          </a:prstGeom>
          <a:noFill/>
          <a:ln/>
        </p:spPr>
      </p:pic>
      <p:pic>
        <p:nvPicPr>
          <p:cNvPr id="6" name="Picture 4" descr="Automatic X-ray Film Processor">
            <a:hlinkClick r:id="rId4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1524000" y="1524000"/>
            <a:ext cx="3657600" cy="4724400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214D8-5FF4-4C69-8BA4-045F02BA2342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dirty="0" smtClean="0"/>
              <a:t>Fixer 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The activity of fixing agents increases with temperature.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But high temperatures cause emulsion swelling and becomes susceptible to damage.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However precise control of temperature is not necessary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EB9F-0943-4064-9F11-4860B56804BB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i="1" dirty="0" smtClean="0"/>
              <a:t>Fixing time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dirty="0" smtClean="0"/>
              <a:t>The fixing time should be long enough to complete the fixing process.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dirty="0" smtClean="0"/>
              <a:t>The required time for complete fixation depends on the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/>
              <a:t>	        i. activity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/>
              <a:t>          ii. type of film emulsion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/>
              <a:t>         iii. Agitation of fixer solution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6EFC7-AA25-48F6-93CE-AA5E1A943CC2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05800" cy="1219200"/>
          </a:xfrm>
        </p:spPr>
        <p:txBody>
          <a:bodyPr>
            <a:normAutofit fontScale="90000"/>
          </a:bodyPr>
          <a:lstStyle/>
          <a:p>
            <a:r>
              <a:rPr lang="en-US" dirty="0"/>
              <a:t>Fixer </a:t>
            </a:r>
            <a:r>
              <a:rPr lang="en-US" dirty="0" smtClean="0"/>
              <a:t>Retention(Not </a:t>
            </a:r>
            <a:r>
              <a:rPr lang="en-US" dirty="0"/>
              <a:t>Washed Off)</a:t>
            </a:r>
          </a:p>
        </p:txBody>
      </p:sp>
      <p:pic>
        <p:nvPicPr>
          <p:cNvPr id="120835" name="Picture 3" descr="Artifact_dry_silver_image_discoloration"/>
          <p:cNvPicPr>
            <a:picLocks noChangeAspect="1" noChangeArrowheads="1"/>
          </p:cNvPicPr>
          <p:nvPr/>
        </p:nvPicPr>
        <p:blipFill>
          <a:blip r:embed="rId3"/>
          <a:srcRect l="14063" b="8333"/>
          <a:stretch>
            <a:fillRect/>
          </a:stretch>
        </p:blipFill>
        <p:spPr bwMode="auto">
          <a:xfrm>
            <a:off x="838200" y="1554163"/>
            <a:ext cx="7467600" cy="5303837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C5A3-94D9-4F53-BA9F-7D81637C2A6A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pPr algn="ctr"/>
            <a:r>
              <a:rPr lang="en-US" sz="4000" b="1" i="1" dirty="0" smtClean="0"/>
              <a:t>Silver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The reclamation of silver after it has been used for its intended photographic purpose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There are two main sources of such silver as is recoverable. These are </a:t>
            </a:r>
          </a:p>
          <a:p>
            <a:pPr lvl="0">
              <a:buNone/>
            </a:pPr>
            <a:r>
              <a:rPr lang="en-US" dirty="0" smtClean="0"/>
              <a:t>          i.  Exhausted processing solution</a:t>
            </a:r>
          </a:p>
          <a:p>
            <a:pPr lvl="0">
              <a:buNone/>
            </a:pPr>
            <a:r>
              <a:rPr lang="en-US" dirty="0" smtClean="0"/>
              <a:t>         ii. Discarded film materials and photographic papers </a:t>
            </a:r>
          </a:p>
          <a:p>
            <a:pPr lvl="0">
              <a:buFont typeface="Wingdings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C23C-DE8E-46C9-859A-50E35A65D590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Reasons for silver recovery -------------------(Economy and Environment)</a:t>
            </a:r>
          </a:p>
          <a:p>
            <a:pPr lvl="2"/>
            <a:r>
              <a:rPr lang="en-US" dirty="0" smtClean="0"/>
              <a:t>Silver is natural resource which is becoming scarcer</a:t>
            </a:r>
          </a:p>
          <a:p>
            <a:pPr lvl="2"/>
            <a:r>
              <a:rPr lang="en-US" dirty="0" smtClean="0"/>
              <a:t>Silver commands a high price</a:t>
            </a:r>
          </a:p>
          <a:p>
            <a:pPr lvl="2"/>
            <a:r>
              <a:rPr lang="en-US" dirty="0" smtClean="0"/>
              <a:t>Recovering  helps to save costs</a:t>
            </a:r>
          </a:p>
          <a:p>
            <a:pPr lvl="2"/>
            <a:r>
              <a:rPr lang="en-US" dirty="0" smtClean="0"/>
              <a:t>About ½ of the film’s silver remains in the emulsion after exposure &amp; processing.</a:t>
            </a:r>
          </a:p>
          <a:p>
            <a:pPr lvl="2"/>
            <a:r>
              <a:rPr lang="en-US" dirty="0" smtClean="0"/>
              <a:t>Other ½ (unexposed silver) is removed from the film during fixing process.</a:t>
            </a:r>
          </a:p>
          <a:p>
            <a:pPr lvl="2"/>
            <a:r>
              <a:rPr lang="en-US" dirty="0" smtClean="0"/>
              <a:t>Silver is toxic to public water supply – must have proper disposal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7280-B309-42CE-B667-5505A5B147E0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RINSING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The rinse is the stage in the processing cycle which may be b/n development and fixing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Its is to prevent film materials from carrying active developer with them into the fixer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The presence of developing agents in the fixing bath can result in</a:t>
            </a:r>
          </a:p>
          <a:p>
            <a:pPr lvl="3"/>
            <a:r>
              <a:rPr lang="en-US" dirty="0" smtClean="0"/>
              <a:t>Dichronic  fog </a:t>
            </a:r>
          </a:p>
          <a:p>
            <a:pPr lvl="3"/>
            <a:r>
              <a:rPr lang="en-US" dirty="0" smtClean="0"/>
              <a:t>Staining from the brown final oxidation products of oxidized developer</a:t>
            </a:r>
          </a:p>
          <a:p>
            <a:pPr lvl="3"/>
            <a:r>
              <a:rPr lang="en-US" dirty="0" smtClean="0"/>
              <a:t>In increased alkalinity of the fixing bath as the developer solution contaminates it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15D6A-D00C-4F81-A922-5476FE11A18F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Developer is not completely selective between those silver halide grains which have been exposed and those which have not. In time the developer will blacken all the silver halide grains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Therefore the function of developer is to reduce metallic silver grains of silver halide very much more quickly than the unexposed ones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The action of developer reduction is achieved by donating electrons to silver ion in the grains, thus neutralizing their positive charge and converting to metallic silver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B788-1076-4C09-991E-160173DBDA46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Rinsing in manual processing</a:t>
            </a:r>
          </a:p>
          <a:p>
            <a:pPr marL="660400" indent="-660400">
              <a:buFont typeface="Wingdings" pitchFamily="2" charset="2"/>
              <a:buChar char="Ø"/>
              <a:defRPr/>
            </a:pPr>
            <a:r>
              <a:rPr lang="en-US" sz="3600" dirty="0" smtClean="0"/>
              <a:t>Immediately after development the film is dipped in the water in order  to:</a:t>
            </a:r>
          </a:p>
          <a:p>
            <a:pPr marL="1300480" lvl="2" indent="-660400">
              <a:buFont typeface="Wingdings" pitchFamily="2" charset="2"/>
              <a:buAutoNum type="romanLcPeriod"/>
              <a:defRPr/>
            </a:pPr>
            <a:r>
              <a:rPr lang="en-US" sz="3100" dirty="0" smtClean="0"/>
              <a:t>Stop development</a:t>
            </a:r>
          </a:p>
          <a:p>
            <a:pPr marL="1300480" lvl="2" indent="-660400">
              <a:buFont typeface="Wingdings" pitchFamily="2" charset="2"/>
              <a:buAutoNum type="romanLcPeriod"/>
              <a:defRPr/>
            </a:pPr>
            <a:r>
              <a:rPr lang="en-US" sz="3100" dirty="0" smtClean="0"/>
              <a:t>To wash the developer from the surface of the film – (reduces developer carry over to fixer)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flipV="1">
            <a:off x="609600" y="6858000"/>
            <a:ext cx="2133600" cy="45719"/>
          </a:xfrm>
        </p:spPr>
        <p:txBody>
          <a:bodyPr/>
          <a:lstStyle/>
          <a:p>
            <a:fld id="{96817C1E-B6DA-494E-B865-7468AB192F72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Rinsing in Automatic processing</a:t>
            </a:r>
          </a:p>
          <a:p>
            <a:pPr lvl="2">
              <a:defRPr/>
            </a:pPr>
            <a:r>
              <a:rPr lang="en-US" sz="3100" dirty="0" smtClean="0"/>
              <a:t>No rinsing stage</a:t>
            </a:r>
            <a:r>
              <a:rPr lang="en-US" sz="3200" dirty="0" smtClean="0"/>
              <a:t> (omitted)</a:t>
            </a:r>
            <a:endParaRPr lang="en-US" sz="3100" dirty="0" smtClean="0"/>
          </a:p>
          <a:p>
            <a:pPr lvl="2">
              <a:defRPr/>
            </a:pPr>
            <a:r>
              <a:rPr lang="en-US" sz="3100" dirty="0" smtClean="0"/>
              <a:t>The developer is removed from the film surface by passing it through the special type of rollers called “squeegee rollers”</a:t>
            </a:r>
          </a:p>
          <a:p>
            <a:pPr lvl="2">
              <a:defRPr/>
            </a:pPr>
            <a:r>
              <a:rPr lang="en-US" sz="3100" dirty="0" smtClean="0"/>
              <a:t>Alkaline Developer is neutralized by the acid in the fixer</a:t>
            </a: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CA1DA-FA43-473B-A700-13970607E2E6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WASHING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In the processing cycle follows fixing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When the film comes out of the fixing bath, it carries on its emulsion layer </a:t>
            </a:r>
          </a:p>
          <a:p>
            <a:pPr lvl="1"/>
            <a:r>
              <a:rPr lang="en-US" dirty="0" smtClean="0"/>
              <a:t>The Argento thiosulphates which have been formed in the chemical action of the fixer </a:t>
            </a:r>
          </a:p>
          <a:p>
            <a:pPr lvl="1"/>
            <a:r>
              <a:rPr lang="en-US" dirty="0" smtClean="0"/>
              <a:t>Residual sodium thiosulphate, or alternative fixing agent </a:t>
            </a:r>
          </a:p>
          <a:p>
            <a:pPr lvl="1"/>
            <a:r>
              <a:rPr lang="en-US" dirty="0" smtClean="0"/>
              <a:t>Remaining salts which the other constituents of bath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Running water is used to maintain a concentration gradient and to improve the diffusion rate of chemicals from the emulsion to water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B259-F150-4A64-B775-57806DA78215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Factors affecting the washing rate</a:t>
            </a:r>
          </a:p>
          <a:p>
            <a:pPr lvl="1">
              <a:defRPr/>
            </a:pPr>
            <a:r>
              <a:rPr lang="en-US" dirty="0" smtClean="0"/>
              <a:t>Type of film emulsion</a:t>
            </a:r>
          </a:p>
          <a:p>
            <a:pPr lvl="1">
              <a:defRPr/>
            </a:pPr>
            <a:r>
              <a:rPr lang="en-US" dirty="0" smtClean="0"/>
              <a:t>Condition of fixing solution</a:t>
            </a:r>
          </a:p>
          <a:p>
            <a:pPr lvl="1">
              <a:defRPr/>
            </a:pPr>
            <a:r>
              <a:rPr lang="en-US" sz="2600" dirty="0" smtClean="0"/>
              <a:t>Condition of water</a:t>
            </a:r>
          </a:p>
          <a:p>
            <a:pPr lvl="1">
              <a:defRPr/>
            </a:pPr>
            <a:r>
              <a:rPr lang="en-US" dirty="0" smtClean="0"/>
              <a:t>Agitation of water</a:t>
            </a:r>
          </a:p>
          <a:p>
            <a:pPr lvl="1">
              <a:defRPr/>
            </a:pPr>
            <a:r>
              <a:rPr lang="en-US" dirty="0" smtClean="0"/>
              <a:t>Temperature of water</a:t>
            </a:r>
          </a:p>
          <a:p>
            <a:pPr lvl="1">
              <a:defRPr/>
            </a:pPr>
            <a:r>
              <a:rPr lang="en-US" dirty="0" smtClean="0"/>
              <a:t>Washing time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8591-DA46-470B-B6B7-323E708EC0C2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DRYING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35480"/>
            <a:ext cx="7848600" cy="4389120"/>
          </a:xfrm>
        </p:spPr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en-US" sz="2400" dirty="0" smtClean="0"/>
              <a:t>Removes all of the surface water and most of the water retained in the emulsion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dirty="0" smtClean="0"/>
              <a:t>Manual processing:- Keep  the film in a drying cabinet in which hot air is circulated. Takes about 10-15 minutes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dirty="0" smtClean="0"/>
              <a:t>Automatic Processing:- Surface water is removed by squeegee rollers ; evaporation removes the emulsion water. 25 sec in a 90 sec </a:t>
            </a:r>
            <a:r>
              <a:rPr lang="en-US" sz="2400" dirty="0" err="1" smtClean="0"/>
              <a:t>cyc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C007-B2D2-457B-827E-634BCAEBA545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i="1" dirty="0" smtClean="0"/>
              <a:t>Factors affecting drying time &amp; efficiency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en-US" b="1" dirty="0" smtClean="0"/>
              <a:t>The wetness of the emulsion</a:t>
            </a:r>
            <a:r>
              <a:rPr lang="en-US" dirty="0" smtClean="0"/>
              <a:t>; governed by: </a:t>
            </a:r>
          </a:p>
          <a:p>
            <a:pPr>
              <a:buNone/>
              <a:defRPr/>
            </a:pPr>
            <a:r>
              <a:rPr lang="en-US" dirty="0" smtClean="0"/>
              <a:t>	i. hardness of the emulsion </a:t>
            </a:r>
          </a:p>
          <a:p>
            <a:pPr>
              <a:buNone/>
              <a:defRPr/>
            </a:pPr>
            <a:r>
              <a:rPr lang="en-US" dirty="0" smtClean="0"/>
              <a:t>	ii. emulsion thickness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b="1" dirty="0" smtClean="0"/>
              <a:t>The drying conditions</a:t>
            </a:r>
            <a:r>
              <a:rPr lang="en-US" dirty="0" smtClean="0"/>
              <a:t>; governed by:</a:t>
            </a:r>
          </a:p>
          <a:p>
            <a:pPr>
              <a:buNone/>
              <a:defRPr/>
            </a:pPr>
            <a:r>
              <a:rPr lang="en-US" dirty="0" smtClean="0"/>
              <a:t>	i. Air humidity</a:t>
            </a:r>
          </a:p>
          <a:p>
            <a:pPr>
              <a:buNone/>
              <a:defRPr/>
            </a:pPr>
            <a:r>
              <a:rPr lang="en-US" dirty="0" smtClean="0"/>
              <a:t>  ii. Air Temperature</a:t>
            </a:r>
          </a:p>
          <a:p>
            <a:pPr>
              <a:buNone/>
              <a:defRPr/>
            </a:pPr>
            <a:r>
              <a:rPr lang="en-US" dirty="0" smtClean="0"/>
              <a:t>  iii. Air circulation – rate of change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A3C9-84F5-4096-9848-BC79CDABF4FF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8470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pH scale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pH scale is used to express the degree of acidity or alkalinity of a solution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A scale of acidity can be made based on the hydrogen ion concentration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 In a neutral solution, the hydrogen ion concentration is 10</a:t>
            </a:r>
            <a:r>
              <a:rPr lang="en-US" baseline="30000" dirty="0" smtClean="0"/>
              <a:t>-7</a:t>
            </a:r>
            <a:r>
              <a:rPr lang="en-US" dirty="0" smtClean="0"/>
              <a:t> gram ions per liter and the Ph of a neutral solution is 7.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04DB-D796-4E3C-828F-F94EA7E775A4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848600" cy="5029200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In photographic processing, developers lie on the alkaline side of 7, and fixers are on the acidic side of 7 (neutral point of Ph scale)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Most radiographic developers function at a Ph above 9, and require to be kept constant within 0.1 and 0.2 on the scale.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Fixers are contaminated by developer carried in to them, and in use their Ph rises as the alkaline developer reduces their acidity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6B550-1011-4AFA-9FDF-8129602E6B50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4660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The constitutions of developing solution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i="1" dirty="0" smtClean="0"/>
              <a:t>Developing agents </a:t>
            </a:r>
            <a:endParaRPr lang="en-US" sz="40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A developing agent is a substance able to change silver halide into metallic silver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The conversion of a salt or oxide of a metal to the metal is called chemical reduction and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The conversion of metals in to their oxides or salts is called oxidation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When reduction occurs atoms or molecules gains; when oxidation occurs atoms or molecules lose electron</a:t>
            </a:r>
          </a:p>
          <a:p>
            <a:pPr lvl="0"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076FF-AE8D-46B1-93BA-C8A42EF1CFA8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en-US" dirty="0" smtClean="0"/>
              <a:t>Photographic developing agents are thus chemical reducing agents 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Developing agents neutralize silver ions in the silver bromide by donating electrons to them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Since the developing agents lose electrons in this transaction, they become oxidized in carrying out their function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6CFA-A06D-46FB-9C03-7D2EDA08817B}" type="datetime1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760B-B83A-43B9-8A0B-7ECF664935F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Rakeb 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1729</TotalTime>
  <Words>2955</Words>
  <Application>Microsoft Office PowerPoint</Application>
  <PresentationFormat>On-screen Show (4:3)</PresentationFormat>
  <Paragraphs>531</Paragraphs>
  <Slides>55</Slides>
  <Notes>55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7" baseType="lpstr">
      <vt:lpstr>Flow</vt:lpstr>
      <vt:lpstr>Bitmap Image</vt:lpstr>
      <vt:lpstr>Chapter six  Film processing </vt:lpstr>
      <vt:lpstr>Processing</vt:lpstr>
      <vt:lpstr>Slide 3</vt:lpstr>
      <vt:lpstr> DEVELOPMENT The nature of Development</vt:lpstr>
      <vt:lpstr>Slide 5</vt:lpstr>
      <vt:lpstr>    The pH scale </vt:lpstr>
      <vt:lpstr>Slide 7</vt:lpstr>
      <vt:lpstr>The constitutions of developing solution Developing agents </vt:lpstr>
      <vt:lpstr>Slide 9</vt:lpstr>
      <vt:lpstr>Slide 10</vt:lpstr>
      <vt:lpstr>Slide 11</vt:lpstr>
      <vt:lpstr>Slide 12</vt:lpstr>
      <vt:lpstr>The accelerators</vt:lpstr>
      <vt:lpstr>Slide 14</vt:lpstr>
      <vt:lpstr>The restrainer (potassium bromide) </vt:lpstr>
      <vt:lpstr>The preservative (sodium sulphite or potassium sulphite) </vt:lpstr>
      <vt:lpstr> Hardeners </vt:lpstr>
      <vt:lpstr>Other additions </vt:lpstr>
      <vt:lpstr>The development time</vt:lpstr>
      <vt:lpstr>Temperature of solution </vt:lpstr>
      <vt:lpstr>Time-temperature technique</vt:lpstr>
      <vt:lpstr>Exhaustion of the developer</vt:lpstr>
      <vt:lpstr>Slide 23</vt:lpstr>
      <vt:lpstr>Replenishing a manual system </vt:lpstr>
      <vt:lpstr>Agitation of films and solution </vt:lpstr>
      <vt:lpstr>Manual (Hand) Processing </vt:lpstr>
      <vt:lpstr>Constitutions of developers (Automatic developers)</vt:lpstr>
      <vt:lpstr>Slide 28</vt:lpstr>
      <vt:lpstr>Slide 29</vt:lpstr>
      <vt:lpstr>Slide 30</vt:lpstr>
      <vt:lpstr>Automatic Processor</vt:lpstr>
      <vt:lpstr>FIXING</vt:lpstr>
      <vt:lpstr>Fixer constituents</vt:lpstr>
      <vt:lpstr>The fixing agent</vt:lpstr>
      <vt:lpstr>Slide 35</vt:lpstr>
      <vt:lpstr>Acid, Stabilizer, Buffer</vt:lpstr>
      <vt:lpstr>Slide 37</vt:lpstr>
      <vt:lpstr>Hardener</vt:lpstr>
      <vt:lpstr>Slide 39</vt:lpstr>
      <vt:lpstr>Factors affecting Fixation</vt:lpstr>
      <vt:lpstr>Replenishment of Fixer</vt:lpstr>
      <vt:lpstr>Replenishment of chemicals </vt:lpstr>
      <vt:lpstr> TABLE TOP AUTOMATIC PROCESSOR</vt:lpstr>
      <vt:lpstr>Fixer temperature</vt:lpstr>
      <vt:lpstr>Fixing time</vt:lpstr>
      <vt:lpstr>Fixer Retention(Not Washed Off)</vt:lpstr>
      <vt:lpstr>Silver recovery</vt:lpstr>
      <vt:lpstr>Slide 48</vt:lpstr>
      <vt:lpstr>RINSING</vt:lpstr>
      <vt:lpstr>Slide 50</vt:lpstr>
      <vt:lpstr>Slide 51</vt:lpstr>
      <vt:lpstr>WASHING</vt:lpstr>
      <vt:lpstr>Slide 53</vt:lpstr>
      <vt:lpstr>DRYING</vt:lpstr>
      <vt:lpstr>Factors affecting drying time &amp; efficiency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six  Film processing</dc:title>
  <dc:creator>kirubel endale</dc:creator>
  <cp:lastModifiedBy>user</cp:lastModifiedBy>
  <cp:revision>170</cp:revision>
  <dcterms:created xsi:type="dcterms:W3CDTF">2014-09-12T06:36:48Z</dcterms:created>
  <dcterms:modified xsi:type="dcterms:W3CDTF">2019-11-11T08:27:31Z</dcterms:modified>
</cp:coreProperties>
</file>