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3"/>
  </p:notesMasterIdLst>
  <p:sldIdLst>
    <p:sldId id="256" r:id="rId2"/>
    <p:sldId id="381" r:id="rId3"/>
    <p:sldId id="325" r:id="rId4"/>
    <p:sldId id="326" r:id="rId5"/>
    <p:sldId id="327" r:id="rId6"/>
    <p:sldId id="328" r:id="rId7"/>
    <p:sldId id="329" r:id="rId8"/>
    <p:sldId id="330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58" r:id="rId18"/>
    <p:sldId id="340" r:id="rId19"/>
    <p:sldId id="341" r:id="rId20"/>
    <p:sldId id="353" r:id="rId21"/>
    <p:sldId id="342" r:id="rId22"/>
    <p:sldId id="354" r:id="rId23"/>
    <p:sldId id="359" r:id="rId24"/>
    <p:sldId id="360" r:id="rId25"/>
    <p:sldId id="361" r:id="rId26"/>
    <p:sldId id="362" r:id="rId27"/>
    <p:sldId id="263" r:id="rId28"/>
    <p:sldId id="266" r:id="rId29"/>
    <p:sldId id="264" r:id="rId30"/>
    <p:sldId id="265" r:id="rId31"/>
    <p:sldId id="267" r:id="rId32"/>
    <p:sldId id="268" r:id="rId33"/>
    <p:sldId id="269" r:id="rId34"/>
    <p:sldId id="270" r:id="rId35"/>
    <p:sldId id="271" r:id="rId36"/>
    <p:sldId id="272" r:id="rId37"/>
    <p:sldId id="273" r:id="rId38"/>
    <p:sldId id="274" r:id="rId39"/>
    <p:sldId id="275" r:id="rId40"/>
    <p:sldId id="276" r:id="rId41"/>
    <p:sldId id="277" r:id="rId42"/>
    <p:sldId id="278" r:id="rId43"/>
    <p:sldId id="279" r:id="rId44"/>
    <p:sldId id="280" r:id="rId45"/>
    <p:sldId id="282" r:id="rId46"/>
    <p:sldId id="281" r:id="rId47"/>
    <p:sldId id="284" r:id="rId48"/>
    <p:sldId id="286" r:id="rId49"/>
    <p:sldId id="287" r:id="rId50"/>
    <p:sldId id="288" r:id="rId51"/>
    <p:sldId id="289" r:id="rId52"/>
    <p:sldId id="290" r:id="rId53"/>
    <p:sldId id="291" r:id="rId54"/>
    <p:sldId id="292" r:id="rId55"/>
    <p:sldId id="293" r:id="rId56"/>
    <p:sldId id="294" r:id="rId57"/>
    <p:sldId id="295" r:id="rId58"/>
    <p:sldId id="296" r:id="rId59"/>
    <p:sldId id="297" r:id="rId60"/>
    <p:sldId id="363" r:id="rId61"/>
    <p:sldId id="376" r:id="rId62"/>
    <p:sldId id="364" r:id="rId63"/>
    <p:sldId id="365" r:id="rId64"/>
    <p:sldId id="377" r:id="rId65"/>
    <p:sldId id="366" r:id="rId66"/>
    <p:sldId id="383" r:id="rId67"/>
    <p:sldId id="367" r:id="rId68"/>
    <p:sldId id="368" r:id="rId69"/>
    <p:sldId id="369" r:id="rId70"/>
    <p:sldId id="378" r:id="rId71"/>
    <p:sldId id="370" r:id="rId72"/>
    <p:sldId id="379" r:id="rId73"/>
    <p:sldId id="388" r:id="rId74"/>
    <p:sldId id="387" r:id="rId75"/>
    <p:sldId id="386" r:id="rId76"/>
    <p:sldId id="371" r:id="rId77"/>
    <p:sldId id="384" r:id="rId78"/>
    <p:sldId id="380" r:id="rId79"/>
    <p:sldId id="323" r:id="rId80"/>
    <p:sldId id="322" r:id="rId81"/>
    <p:sldId id="389" r:id="rId8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BCE4E-C462-414A-A21D-FD33D8E49463}" type="datetimeFigureOut">
              <a:rPr lang="en-US" smtClean="0"/>
              <a:pPr/>
              <a:t>01-Jan-20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C4339-AE1A-4582-B50E-DAC4CBEF1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504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C13215-5A26-4286-AD2C-AB34723B41B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73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3BE9-A6EB-4D6E-9906-D13AABAD22C9}" type="datetime1">
              <a:rPr lang="en-US" smtClean="0"/>
              <a:pPr/>
              <a:t>01-Jan-20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EE2A-C263-4AFA-B9B0-2E59D860FA12}" type="datetime1">
              <a:rPr lang="en-US" smtClean="0"/>
              <a:pPr/>
              <a:t>01-Jan-20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B3D7D-6328-4996-8BA1-7451A816FCD1}" type="datetime1">
              <a:rPr lang="en-US" smtClean="0"/>
              <a:pPr/>
              <a:t>01-Jan-20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2DBBC-44A7-47D8-A2E8-4FDA6CEDA3D6}" type="datetime1">
              <a:rPr lang="en-US" smtClean="0"/>
              <a:pPr/>
              <a:t>01-Jan-20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7D3E-81AE-4B0B-BFC3-D9A25C2A736F}" type="datetime1">
              <a:rPr lang="en-US" smtClean="0"/>
              <a:pPr/>
              <a:t>01-Jan-20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4D08C-19C0-45BD-B369-EB465E95E706}" type="datetime1">
              <a:rPr lang="en-US" smtClean="0"/>
              <a:pPr/>
              <a:t>01-Jan-20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8F4F-8854-4733-BDAB-DBCE910DC2BF}" type="datetime1">
              <a:rPr lang="en-US" smtClean="0"/>
              <a:pPr/>
              <a:t>01-Jan-20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DE76F-B3AC-4C7E-AFED-C69D6C9B1B9C}" type="datetime1">
              <a:rPr lang="en-US" smtClean="0"/>
              <a:pPr/>
              <a:t>01-Jan-20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A245-F2B5-4B8A-B757-371190EA22AE}" type="datetime1">
              <a:rPr lang="en-US" smtClean="0"/>
              <a:pPr/>
              <a:t>01-Jan-20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06E20-C82F-4040-A074-90C2644D32BF}" type="datetime1">
              <a:rPr lang="en-US" smtClean="0"/>
              <a:pPr/>
              <a:t>01-Jan-20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5CC2-A5CE-4F12-849B-91985FFB3E33}" type="datetime1">
              <a:rPr lang="en-US" smtClean="0"/>
              <a:pPr/>
              <a:t>01-Jan-20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14056-DEF0-4C66-B486-0DB5A9B40C3F}" type="datetime1">
              <a:rPr lang="en-US" smtClean="0"/>
              <a:pPr/>
              <a:t>01-Jan-20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74B14-D73B-494F-BDC5-A061C59E2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itchFamily="34" charset="0"/>
              </a:rPr>
              <a:t>Organizing, leading, &amp; controlling </a:t>
            </a:r>
            <a:endParaRPr lang="en-US" b="1" dirty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876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b="1" dirty="0" smtClean="0">
              <a:latin typeface="Gill Sans MT" pitchFamily="34" charset="0"/>
            </a:endParaRPr>
          </a:p>
          <a:p>
            <a:pPr marL="0" indent="0"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Departmentalization </a:t>
            </a:r>
            <a:r>
              <a:rPr lang="en-US" dirty="0">
                <a:solidFill>
                  <a:srgbClr val="FF0000"/>
                </a:solidFill>
                <a:latin typeface="Gill Sans MT" pitchFamily="34" charset="0"/>
              </a:rPr>
              <a:t>by geographical regions</a:t>
            </a:r>
          </a:p>
          <a:p>
            <a:pPr algn="just"/>
            <a:endParaRPr lang="en-US" dirty="0" smtClean="0">
              <a:latin typeface="Gill Sans MT" pitchFamily="34" charset="0"/>
            </a:endParaRPr>
          </a:p>
          <a:p>
            <a:pPr lvl="1" algn="just"/>
            <a:r>
              <a:rPr lang="en-US" dirty="0" smtClean="0">
                <a:latin typeface="Gill Sans MT" pitchFamily="34" charset="0"/>
              </a:rPr>
              <a:t>Groups </a:t>
            </a:r>
            <a:r>
              <a:rPr lang="en-US" dirty="0">
                <a:latin typeface="Gill Sans MT" pitchFamily="34" charset="0"/>
              </a:rPr>
              <a:t>jobs on the basis of territory or </a:t>
            </a:r>
            <a:r>
              <a:rPr lang="en-US" dirty="0" smtClean="0">
                <a:latin typeface="Gill Sans MT" pitchFamily="34" charset="0"/>
              </a:rPr>
              <a:t>geography</a:t>
            </a:r>
            <a:endParaRPr lang="en-US" dirty="0">
              <a:latin typeface="Gill Sans MT" pitchFamily="34" charset="0"/>
            </a:endParaRPr>
          </a:p>
          <a:p>
            <a:pPr lvl="1" algn="just"/>
            <a:r>
              <a:rPr lang="en-US" dirty="0" smtClean="0">
                <a:latin typeface="Gill Sans MT" pitchFamily="34" charset="0"/>
              </a:rPr>
              <a:t>E.g. central, northeast, southeast…</a:t>
            </a:r>
          </a:p>
          <a:p>
            <a:pPr marL="0" indent="0" algn="just">
              <a:buNone/>
            </a:pPr>
            <a:endParaRPr lang="en-US" b="1" dirty="0" smtClean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54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Gill Sans MT" pitchFamily="34" charset="0"/>
              </a:rPr>
              <a:t>3. Chain of command </a:t>
            </a:r>
          </a:p>
          <a:p>
            <a:pPr>
              <a:buNone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The line of authority extending from upper organizational levels to lower levels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Clarifies who reports to whom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Authority</a:t>
            </a:r>
            <a:r>
              <a:rPr lang="en-US" dirty="0" smtClean="0">
                <a:latin typeface="Gill Sans MT" pitchFamily="34" charset="0"/>
              </a:rPr>
              <a:t> refers to the rights inherent in a managerial position to tell people what to do and to expect them to do it</a:t>
            </a:r>
            <a:endParaRPr lang="en-US" b="1" dirty="0">
              <a:solidFill>
                <a:srgbClr val="0070C0"/>
              </a:solidFill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Authority can be delegated downward to lower-level managers 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  <a:latin typeface="Gill Sans MT" pitchFamily="34" charset="0"/>
              </a:rPr>
              <a:t>Acceptance theory of authority </a:t>
            </a:r>
            <a:r>
              <a:rPr lang="en-US" dirty="0" smtClean="0">
                <a:latin typeface="Gill Sans MT" pitchFamily="34" charset="0"/>
              </a:rPr>
              <a:t>states the ff conditions for acceptance of orders by subordinates:</a:t>
            </a:r>
          </a:p>
          <a:p>
            <a:endParaRPr lang="en-US" dirty="0" smtClean="0">
              <a:latin typeface="Gill Sans MT" pitchFamily="34" charset="0"/>
            </a:endParaRPr>
          </a:p>
          <a:p>
            <a:pPr lvl="1"/>
            <a:r>
              <a:rPr lang="en-US" sz="3000" dirty="0" smtClean="0">
                <a:latin typeface="Gill Sans MT" pitchFamily="34" charset="0"/>
              </a:rPr>
              <a:t>They understand the order</a:t>
            </a:r>
          </a:p>
          <a:p>
            <a:pPr lvl="1"/>
            <a:r>
              <a:rPr lang="en-US" sz="3000" dirty="0" smtClean="0">
                <a:latin typeface="Gill Sans MT" pitchFamily="34" charset="0"/>
              </a:rPr>
              <a:t>They feel the order is consistent with the organization’s purpose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n-US" sz="3000" dirty="0" smtClean="0">
                <a:latin typeface="Gill Sans MT" pitchFamily="34" charset="0"/>
              </a:rPr>
              <a:t>The order does not conflict with their personal beliefs</a:t>
            </a:r>
          </a:p>
          <a:p>
            <a:pPr lvl="1"/>
            <a:r>
              <a:rPr lang="en-US" sz="3000" dirty="0" smtClean="0">
                <a:latin typeface="Gill Sans MT" pitchFamily="34" charset="0"/>
              </a:rPr>
              <a:t>They are able to perform the task as directed</a:t>
            </a:r>
          </a:p>
          <a:p>
            <a:pPr lvl="1"/>
            <a:endParaRPr lang="en-US" sz="30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000" b="1" dirty="0" smtClean="0">
                <a:solidFill>
                  <a:srgbClr val="C00000"/>
                </a:solidFill>
                <a:latin typeface="Gill Sans MT" pitchFamily="34" charset="0"/>
              </a:rPr>
              <a:t>Responsibility</a:t>
            </a:r>
            <a:r>
              <a:rPr lang="en-US" sz="3000" dirty="0" smtClean="0">
                <a:latin typeface="Gill Sans MT" pitchFamily="34" charset="0"/>
              </a:rPr>
              <a:t> is the obligation or expectation to perform a given work</a:t>
            </a:r>
          </a:p>
          <a:p>
            <a:pPr>
              <a:buFont typeface="Wingdings" pitchFamily="2" charset="2"/>
              <a:buChar char="§"/>
            </a:pPr>
            <a:endParaRPr lang="en-US" sz="30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 smtClean="0">
                <a:latin typeface="Gill Sans MT" pitchFamily="34" charset="0"/>
              </a:rPr>
              <a:t>Employees should be held accountable for their performance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Assigning work authority without responsibility and accountability can create opportunities for abuse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Likewise, no one should be held responsible or accountable for work tasks over which he or she has no authority to complete those tasks</a:t>
            </a:r>
            <a:br>
              <a:rPr lang="en-US" dirty="0" smtClean="0">
                <a:latin typeface="Gill Sans MT" pitchFamily="34" charset="0"/>
              </a:rPr>
            </a:br>
            <a:endParaRPr lang="en-US" dirty="0" smtClean="0">
              <a:latin typeface="Gill Sans MT" pitchFamily="34" charset="0"/>
            </a:endParaRPr>
          </a:p>
          <a:p>
            <a:endParaRPr lang="en-US" dirty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Unity of command: </a:t>
            </a:r>
            <a:r>
              <a:rPr lang="en-US" dirty="0" smtClean="0">
                <a:latin typeface="Gill Sans MT" pitchFamily="34" charset="0"/>
              </a:rPr>
              <a:t>states that a person should report to only one manager</a:t>
            </a:r>
          </a:p>
          <a:p>
            <a:endParaRPr lang="en-US" dirty="0" smtClean="0">
              <a:latin typeface="Gill Sans MT" pitchFamily="34" charset="0"/>
            </a:endParaRPr>
          </a:p>
          <a:p>
            <a:pPr lvl="1"/>
            <a:r>
              <a:rPr lang="en-US" dirty="0" smtClean="0">
                <a:latin typeface="Gill Sans MT" pitchFamily="34" charset="0"/>
              </a:rPr>
              <a:t>But nowadays, you may encounter organizations that break this principle</a:t>
            </a:r>
            <a:br>
              <a:rPr lang="en-US" dirty="0" smtClean="0">
                <a:latin typeface="Gill Sans MT" pitchFamily="34" charset="0"/>
              </a:rPr>
            </a:br>
            <a:endParaRPr lang="en-US" b="1" dirty="0">
              <a:solidFill>
                <a:srgbClr val="C00000"/>
              </a:solidFill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Gill Sans MT" pitchFamily="34" charset="0"/>
              </a:rPr>
              <a:t>4. Span of control</a:t>
            </a:r>
          </a:p>
          <a:p>
            <a:pPr>
              <a:buNone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Decides the </a:t>
            </a: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number of employees </a:t>
            </a:r>
            <a:r>
              <a:rPr lang="en-US" dirty="0" smtClean="0">
                <a:latin typeface="Gill Sans MT" pitchFamily="34" charset="0"/>
              </a:rPr>
              <a:t>a manager should oversee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It determines the number of levels and managers in an organization</a:t>
            </a:r>
            <a:br>
              <a:rPr lang="en-US" dirty="0" smtClean="0">
                <a:latin typeface="Gill Sans MT" pitchFamily="34" charset="0"/>
              </a:rPr>
            </a:b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How many employees can a manager efficiently and effectively manage?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5626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All other things being equal, the wider the span, the more efficient an organization is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133600"/>
            <a:ext cx="8382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>
                <a:latin typeface="Gill Sans MT" pitchFamily="34" charset="0"/>
              </a:rPr>
              <a:t>Contemporary view of span of control recognizes that </a:t>
            </a:r>
            <a:r>
              <a:rPr lang="en-US" sz="3000" dirty="0" smtClean="0">
                <a:solidFill>
                  <a:srgbClr val="FF0000"/>
                </a:solidFill>
                <a:latin typeface="Gill Sans MT" pitchFamily="34" charset="0"/>
              </a:rPr>
              <a:t>there is no magic</a:t>
            </a:r>
            <a:br>
              <a:rPr lang="en-US" sz="3000" dirty="0" smtClean="0">
                <a:solidFill>
                  <a:srgbClr val="FF0000"/>
                </a:solidFill>
                <a:latin typeface="Gill Sans MT" pitchFamily="34" charset="0"/>
              </a:rPr>
            </a:br>
            <a:r>
              <a:rPr lang="en-US" sz="3000" dirty="0" smtClean="0">
                <a:solidFill>
                  <a:srgbClr val="FF0000"/>
                </a:solidFill>
                <a:latin typeface="Gill Sans MT" pitchFamily="34" charset="0"/>
              </a:rPr>
              <a:t>number</a:t>
            </a:r>
          </a:p>
          <a:p>
            <a:pPr lvl="1"/>
            <a:endParaRPr lang="en-US" sz="3000" dirty="0" smtClean="0">
              <a:latin typeface="Gill Sans MT" pitchFamily="34" charset="0"/>
            </a:endParaRPr>
          </a:p>
          <a:p>
            <a:pPr lvl="1"/>
            <a:r>
              <a:rPr lang="en-US" sz="3000" dirty="0" smtClean="0">
                <a:latin typeface="Gill Sans MT" pitchFamily="34" charset="0"/>
              </a:rPr>
              <a:t>Factors such as the </a:t>
            </a:r>
            <a:r>
              <a:rPr lang="en-US" sz="3000" dirty="0" smtClean="0">
                <a:solidFill>
                  <a:srgbClr val="FF0000"/>
                </a:solidFill>
                <a:latin typeface="Gill Sans MT" pitchFamily="34" charset="0"/>
              </a:rPr>
              <a:t>skills and abilities </a:t>
            </a:r>
            <a:r>
              <a:rPr lang="en-US" sz="3000" dirty="0" smtClean="0">
                <a:latin typeface="Gill Sans MT" pitchFamily="34" charset="0"/>
              </a:rPr>
              <a:t>of the manager and the employees, and the </a:t>
            </a:r>
            <a:r>
              <a:rPr lang="en-US" sz="3000" dirty="0" smtClean="0">
                <a:solidFill>
                  <a:srgbClr val="C00000"/>
                </a:solidFill>
                <a:latin typeface="Gill Sans MT" pitchFamily="34" charset="0"/>
              </a:rPr>
              <a:t>characteristics of the work being done </a:t>
            </a:r>
            <a:r>
              <a:rPr lang="en-US" sz="3000" dirty="0" smtClean="0">
                <a:latin typeface="Gill Sans MT" pitchFamily="34" charset="0"/>
              </a:rPr>
              <a:t>determine the number</a:t>
            </a:r>
            <a:br>
              <a:rPr lang="en-US" sz="3000" dirty="0" smtClean="0">
                <a:latin typeface="Gill Sans MT" pitchFamily="34" charset="0"/>
              </a:rPr>
            </a:br>
            <a:endParaRPr lang="en-US" sz="3000" dirty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Gill Sans MT" pitchFamily="34" charset="0"/>
              </a:rPr>
              <a:t>5. Centralization &amp; decentralization  </a:t>
            </a:r>
          </a:p>
          <a:p>
            <a:pPr>
              <a:buNone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Centralization</a:t>
            </a:r>
            <a:r>
              <a:rPr lang="en-US" dirty="0" smtClean="0">
                <a:latin typeface="Gill Sans MT" pitchFamily="34" charset="0"/>
              </a:rPr>
              <a:t> is the degree to which decision making takes place at upper levels of the organization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Decentralization</a:t>
            </a:r>
            <a:r>
              <a:rPr lang="en-US" dirty="0" smtClean="0">
                <a:latin typeface="Gill Sans MT" pitchFamily="34" charset="0"/>
              </a:rPr>
              <a:t> is when lower-level employees provide input or actually make decisions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At the end of this session students will be able to: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Define organizing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Describe elements of organizing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Describe theories of leadership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Describe types of controlling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Explain processes of controlling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Explain forms of controlling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An organization is </a:t>
            </a:r>
            <a:r>
              <a:rPr lang="en-US" dirty="0" smtClean="0">
                <a:solidFill>
                  <a:srgbClr val="C00000"/>
                </a:solidFill>
                <a:latin typeface="Gill Sans MT" pitchFamily="34" charset="0"/>
              </a:rPr>
              <a:t>never completely centralized or decentralized</a:t>
            </a:r>
            <a:endParaRPr lang="en-US" b="1" dirty="0" smtClean="0">
              <a:solidFill>
                <a:srgbClr val="C00000"/>
              </a:solidFill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In today’s world, managers often choose the amount of centralization or decentralization that will allow them to </a:t>
            </a:r>
            <a:r>
              <a:rPr lang="en-US" dirty="0" smtClean="0">
                <a:solidFill>
                  <a:srgbClr val="C00000"/>
                </a:solidFill>
                <a:latin typeface="Gill Sans MT" pitchFamily="34" charset="0"/>
              </a:rPr>
              <a:t>best implement their decisions and achieve organizational</a:t>
            </a:r>
            <a:br>
              <a:rPr lang="en-US" dirty="0" smtClean="0">
                <a:solidFill>
                  <a:srgbClr val="C00000"/>
                </a:solidFill>
                <a:latin typeface="Gill Sans MT" pitchFamily="34" charset="0"/>
              </a:rPr>
            </a:br>
            <a:r>
              <a:rPr lang="en-US" dirty="0" smtClean="0">
                <a:solidFill>
                  <a:srgbClr val="C00000"/>
                </a:solidFill>
                <a:latin typeface="Gill Sans MT" pitchFamily="34" charset="0"/>
              </a:rPr>
              <a:t>goals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Gill Sans MT" pitchFamily="34" charset="0"/>
              </a:rPr>
              <a:t>6. Formalization</a:t>
            </a:r>
            <a:br>
              <a:rPr lang="en-US" b="1" dirty="0" smtClean="0">
                <a:solidFill>
                  <a:srgbClr val="0070C0"/>
                </a:solidFill>
                <a:latin typeface="Gill Sans MT" pitchFamily="34" charset="0"/>
              </a:rPr>
            </a:br>
            <a:endParaRPr lang="en-US" b="1" dirty="0" smtClean="0">
              <a:solidFill>
                <a:srgbClr val="0070C0"/>
              </a:solidFill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It refers to how </a:t>
            </a: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standardized</a:t>
            </a:r>
            <a:r>
              <a:rPr lang="en-US" dirty="0" smtClean="0">
                <a:latin typeface="Gill Sans MT" pitchFamily="34" charset="0"/>
              </a:rPr>
              <a:t> an organization’s jobs are and the extent to which employee behavior is guided by </a:t>
            </a: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rules and procedures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In highly formalized organizations, there are explicit </a:t>
            </a:r>
            <a:r>
              <a:rPr lang="en-US" dirty="0" smtClean="0">
                <a:solidFill>
                  <a:srgbClr val="C00000"/>
                </a:solidFill>
                <a:latin typeface="Gill Sans MT" pitchFamily="34" charset="0"/>
              </a:rPr>
              <a:t>job descriptions, numerous organizational rules, and clearly defined procedures covering work processes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In formalized </a:t>
            </a:r>
            <a:r>
              <a:rPr lang="en-US" dirty="0" err="1" smtClean="0">
                <a:latin typeface="Gill Sans MT" pitchFamily="34" charset="0"/>
              </a:rPr>
              <a:t>org’s</a:t>
            </a:r>
            <a:r>
              <a:rPr lang="en-US" dirty="0" smtClean="0">
                <a:latin typeface="Gill Sans MT" pitchFamily="34" charset="0"/>
              </a:rPr>
              <a:t> employees have little </a:t>
            </a: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discretion</a:t>
            </a:r>
            <a:r>
              <a:rPr lang="en-US" dirty="0" smtClean="0">
                <a:latin typeface="Gill Sans MT" pitchFamily="34" charset="0"/>
              </a:rPr>
              <a:t> (freedom to make one’s own decision) over what’s done, when it’s done, and how it’s done</a:t>
            </a:r>
          </a:p>
          <a:p>
            <a:pPr>
              <a:buNone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However, where </a:t>
            </a:r>
            <a:r>
              <a:rPr lang="en-US" dirty="0" smtClean="0">
                <a:solidFill>
                  <a:srgbClr val="C00000"/>
                </a:solidFill>
                <a:latin typeface="Gill Sans MT" pitchFamily="34" charset="0"/>
              </a:rPr>
              <a:t>formalization is low, </a:t>
            </a:r>
            <a:r>
              <a:rPr lang="en-US" dirty="0" smtClean="0">
                <a:latin typeface="Gill Sans MT" pitchFamily="34" charset="0"/>
              </a:rPr>
              <a:t>employees have more discretion in how they do their work</a:t>
            </a:r>
            <a:br>
              <a:rPr lang="en-US" dirty="0" smtClean="0">
                <a:latin typeface="Gill Sans MT" pitchFamily="34" charset="0"/>
              </a:rPr>
            </a:br>
            <a:endParaRPr lang="en-US" dirty="0" smtClean="0">
              <a:latin typeface="Gill Sans MT" pitchFamily="34" charset="0"/>
            </a:endParaRPr>
          </a:p>
          <a:p>
            <a:endParaRPr lang="en-US" dirty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b="1" dirty="0" smtClean="0">
                <a:latin typeface="Gill Sans MT" pitchFamily="34" charset="0"/>
              </a:rPr>
              <a:t>Organizational structures</a:t>
            </a:r>
          </a:p>
          <a:p>
            <a:pPr>
              <a:buNone/>
            </a:pPr>
            <a:endParaRPr lang="en-US" sz="3000" u="sng" dirty="0" smtClean="0">
              <a:latin typeface="Gill Sans MT" pitchFamily="34" charset="0"/>
            </a:endParaRPr>
          </a:p>
          <a:p>
            <a:pPr>
              <a:buNone/>
            </a:pPr>
            <a:r>
              <a:rPr lang="en-US" sz="3000" u="sng" dirty="0" smtClean="0">
                <a:latin typeface="Gill Sans MT" pitchFamily="34" charset="0"/>
              </a:rPr>
              <a:t>Mechanistic organizational structure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Is a combination of elements of organizing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Adheres to command of chain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Organization is rigid and stable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Has standardized jobs &amp; regulations 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More centralized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Tightly controlled</a:t>
            </a:r>
            <a:endParaRPr lang="en-US" sz="3000" dirty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000" u="sng" dirty="0" smtClean="0">
                <a:latin typeface="Gill Sans MT" pitchFamily="34" charset="0"/>
              </a:rPr>
              <a:t>Organic organizational structure</a:t>
            </a:r>
          </a:p>
          <a:p>
            <a:pPr>
              <a:buNone/>
            </a:pPr>
            <a:endParaRPr lang="en-US" sz="3000" u="sng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Is a highly adaptive form that is as loose and flexible</a:t>
            </a:r>
          </a:p>
          <a:p>
            <a:pPr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Jobs &amp; regulations can be changed rapidly as required</a:t>
            </a:r>
          </a:p>
          <a:p>
            <a:pPr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Professionals are technically proficient and trained to handle diverse problems </a:t>
            </a:r>
          </a:p>
          <a:p>
            <a:pPr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They need few formal rules and little direct supervision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800600"/>
          </a:xfrm>
        </p:spPr>
        <p:txBody>
          <a:bodyPr/>
          <a:lstStyle/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Professional standards guide the workers’ behavior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Less centralized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819400"/>
            <a:ext cx="7848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Gill Sans MT" pitchFamily="34" charset="0"/>
              </a:rPr>
              <a:t>Factors that affect choice of </a:t>
            </a:r>
            <a:r>
              <a:rPr lang="en-US" b="1" dirty="0" err="1" smtClean="0">
                <a:latin typeface="Gill Sans MT" pitchFamily="34" charset="0"/>
              </a:rPr>
              <a:t>org’nal</a:t>
            </a:r>
            <a:r>
              <a:rPr lang="en-US" b="1" dirty="0" smtClean="0">
                <a:latin typeface="Gill Sans MT" pitchFamily="34" charset="0"/>
              </a:rPr>
              <a:t> structure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Choosing appropriate </a:t>
            </a:r>
            <a:r>
              <a:rPr lang="en-US" dirty="0" err="1" smtClean="0">
                <a:latin typeface="Gill Sans MT" pitchFamily="34" charset="0"/>
              </a:rPr>
              <a:t>org’nal</a:t>
            </a:r>
            <a:r>
              <a:rPr lang="en-US" dirty="0" smtClean="0">
                <a:latin typeface="Gill Sans MT" pitchFamily="34" charset="0"/>
              </a:rPr>
              <a:t> structure depends on d/t factors:</a:t>
            </a:r>
          </a:p>
          <a:p>
            <a:pPr lvl="1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Organization’s strategy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Size of an organization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Use of technology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Degree of environmental uncertainty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latin typeface="Gill Sans MT" pitchFamily="34" charset="0"/>
              </a:rPr>
              <a:t>Leading/Directing 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It is a mgt function in which managers </a:t>
            </a: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motivate their employees</a:t>
            </a:r>
            <a:r>
              <a:rPr lang="en-US" dirty="0" smtClean="0">
                <a:latin typeface="Gill Sans MT" pitchFamily="34" charset="0"/>
              </a:rPr>
              <a:t> to achieve the organization’s goals—quickly and efficiently. 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Leadership is the most important ingredient for a manager’s success 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Great leaders can make great things happen, inspiring their employees to do </a:t>
            </a: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extraordinary</a:t>
            </a:r>
            <a:b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</a:b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things </a:t>
            </a:r>
            <a:r>
              <a:rPr lang="en-US" dirty="0" smtClean="0">
                <a:latin typeface="Gill Sans MT" pitchFamily="34" charset="0"/>
              </a:rPr>
              <a:t>and accomplish extraordinary goals.</a:t>
            </a:r>
            <a:br>
              <a:rPr lang="en-US" dirty="0" smtClean="0">
                <a:latin typeface="Gill Sans MT" pitchFamily="34" charset="0"/>
              </a:rPr>
            </a:br>
            <a:endParaRPr lang="en-US" dirty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Leadership is a process of leading a group and </a:t>
            </a:r>
            <a:r>
              <a:rPr lang="en-US" b="1" dirty="0" smtClean="0">
                <a:solidFill>
                  <a:srgbClr val="FF0000"/>
                </a:solidFill>
                <a:latin typeface="Gill Sans MT" pitchFamily="34" charset="0"/>
              </a:rPr>
              <a:t>influencing</a:t>
            </a:r>
            <a:r>
              <a:rPr lang="en-US" dirty="0" smtClean="0">
                <a:latin typeface="Gill Sans MT" pitchFamily="34" charset="0"/>
              </a:rPr>
              <a:t> that group to achieve its goals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A leader is an individual in a team capable of influencing group activities towards </a:t>
            </a: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goal formulation &amp; achievement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Successfully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Gill Sans MT" pitchFamily="34" charset="0"/>
              </a:rPr>
              <a:t>persuading</a:t>
            </a:r>
            <a:r>
              <a:rPr lang="en-US" dirty="0" smtClean="0">
                <a:latin typeface="Gill Sans MT" pitchFamily="34" charset="0"/>
              </a:rPr>
              <a:t> others to follow</a:t>
            </a:r>
          </a:p>
          <a:p>
            <a:pPr>
              <a:buNone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This days we need </a:t>
            </a:r>
            <a:r>
              <a:rPr lang="en-US" b="1" dirty="0" smtClean="0">
                <a:solidFill>
                  <a:srgbClr val="7030A0"/>
                </a:solidFill>
                <a:latin typeface="Gill Sans MT" pitchFamily="34" charset="0"/>
              </a:rPr>
              <a:t>managers who lead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  <a:latin typeface="Gill Sans MT" pitchFamily="34" charset="0"/>
              </a:rPr>
              <a:t>Theories of Leadership</a:t>
            </a:r>
          </a:p>
          <a:p>
            <a:pPr>
              <a:buNone/>
            </a:pPr>
            <a:endParaRPr lang="en-US" b="1" dirty="0" smtClean="0">
              <a:solidFill>
                <a:srgbClr val="002060"/>
              </a:solidFill>
              <a:latin typeface="Gill Sans MT" pitchFamily="34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  <a:latin typeface="Gill Sans MT" pitchFamily="34" charset="0"/>
              </a:rPr>
              <a:t>A. Early leadership theories</a:t>
            </a:r>
          </a:p>
          <a:p>
            <a:pPr>
              <a:buNone/>
            </a:pPr>
            <a:endParaRPr lang="en-US" dirty="0" smtClean="0">
              <a:latin typeface="Gill Sans MT" pitchFamily="34" charset="0"/>
            </a:endParaRPr>
          </a:p>
          <a:p>
            <a:pPr>
              <a:buNone/>
            </a:pPr>
            <a:r>
              <a:rPr lang="en-US" dirty="0" smtClean="0">
                <a:latin typeface="Gill Sans MT" pitchFamily="34" charset="0"/>
              </a:rPr>
              <a:t>1.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Trait theory: </a:t>
            </a:r>
            <a:r>
              <a:rPr lang="en-US" dirty="0" smtClean="0">
                <a:latin typeface="Gill Sans MT" pitchFamily="34" charset="0"/>
              </a:rPr>
              <a:t>focuses on characteristics that would differentiate leaders from non-leaders</a:t>
            </a:r>
          </a:p>
          <a:p>
            <a:pPr>
              <a:buNone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Traits studied included physical stature, appearance, social class, emotional stability, fluency of speech, and sociability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Black" pitchFamily="34" charset="0"/>
              </a:rPr>
              <a:t>Organizing </a:t>
            </a:r>
            <a:endParaRPr lang="en-US" b="1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GB" dirty="0" smtClean="0">
                <a:latin typeface="Gill Sans MT" pitchFamily="34" charset="0"/>
              </a:rPr>
              <a:t>Organizing is the mgt function performed after planning 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Means of structuring the work of the organization</a:t>
            </a:r>
            <a:endParaRPr lang="en-GB" dirty="0" smtClean="0">
              <a:latin typeface="Gill Sans MT" pitchFamily="34" charset="0"/>
            </a:endParaRP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  <a:cs typeface="Times New Roman" pitchFamily="18" charset="0"/>
              </a:rPr>
              <a:t>It is the process of </a:t>
            </a:r>
            <a:r>
              <a:rPr lang="en-US" dirty="0" smtClean="0">
                <a:solidFill>
                  <a:srgbClr val="7030A0"/>
                </a:solidFill>
                <a:latin typeface="Gill Sans MT" pitchFamily="34" charset="0"/>
                <a:cs typeface="Times New Roman" pitchFamily="18" charset="0"/>
              </a:rPr>
              <a:t>developing intentional pattern of relationship </a:t>
            </a:r>
            <a:r>
              <a:rPr lang="en-US" b="1" dirty="0" smtClean="0">
                <a:latin typeface="Gill Sans MT" pitchFamily="34" charset="0"/>
                <a:cs typeface="Times New Roman" pitchFamily="18" charset="0"/>
              </a:rPr>
              <a:t>among people and other resources</a:t>
            </a:r>
            <a:r>
              <a:rPr lang="en-US" dirty="0" smtClean="0">
                <a:latin typeface="Gill Sans MT" pitchFamily="34" charset="0"/>
                <a:cs typeface="Times New Roman" pitchFamily="18" charset="0"/>
              </a:rPr>
              <a:t> </a:t>
            </a:r>
          </a:p>
          <a:p>
            <a:pPr marL="514350" indent="-514350">
              <a:buFont typeface="Wingdings" pitchFamily="2" charset="2"/>
              <a:buChar char="§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It was impossible to identify a set of traits that would </a:t>
            </a:r>
            <a:r>
              <a:rPr lang="en-US" i="1" dirty="0" smtClean="0">
                <a:solidFill>
                  <a:srgbClr val="FF0000"/>
                </a:solidFill>
                <a:latin typeface="Gill Sans MT" pitchFamily="34" charset="0"/>
              </a:rPr>
              <a:t>always</a:t>
            </a:r>
            <a:r>
              <a:rPr lang="en-US" i="1" dirty="0" smtClean="0">
                <a:latin typeface="Gill Sans MT" pitchFamily="34" charset="0"/>
              </a:rPr>
              <a:t> </a:t>
            </a:r>
            <a:r>
              <a:rPr lang="en-US" dirty="0" smtClean="0">
                <a:latin typeface="Gill Sans MT" pitchFamily="34" charset="0"/>
              </a:rPr>
              <a:t>differentiate a leader from a non-leader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Seven traits shown to be associated with effective leadership:</a:t>
            </a:r>
          </a:p>
          <a:p>
            <a:pPr lvl="1"/>
            <a:endParaRPr lang="en-US" sz="3200" dirty="0" smtClean="0">
              <a:latin typeface="Gill Sans MT" pitchFamily="34" charset="0"/>
            </a:endParaRPr>
          </a:p>
          <a:p>
            <a:pPr lvl="1"/>
            <a:r>
              <a:rPr lang="en-US" sz="3200" dirty="0" smtClean="0">
                <a:latin typeface="Gill Sans MT" pitchFamily="34" charset="0"/>
              </a:rPr>
              <a:t>Drive, desire to lead, honesty and integrity, self-confidence, intelligence, job relevant knowledge, extraversion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2. Behavioral theory</a:t>
            </a:r>
            <a:r>
              <a:rPr lang="en-US" dirty="0" smtClean="0">
                <a:latin typeface="Gill Sans MT" pitchFamily="34" charset="0"/>
              </a:rPr>
              <a:t>: examines how leaders act towards their followers.</a:t>
            </a:r>
          </a:p>
          <a:p>
            <a:pPr>
              <a:buNone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7030A0"/>
                </a:solidFill>
                <a:latin typeface="Gill Sans MT" pitchFamily="34" charset="0"/>
              </a:rPr>
              <a:t>Autocratic style</a:t>
            </a:r>
            <a:r>
              <a:rPr lang="en-US" dirty="0" smtClean="0">
                <a:latin typeface="Gill Sans MT" pitchFamily="34" charset="0"/>
              </a:rPr>
              <a:t>: when a leader dictates work methods, make unilateral decisions, and limits employee participation</a:t>
            </a:r>
            <a:br>
              <a:rPr lang="en-US" dirty="0" smtClean="0">
                <a:latin typeface="Gill Sans MT" pitchFamily="34" charset="0"/>
              </a:rPr>
            </a:b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7030A0"/>
                </a:solidFill>
                <a:latin typeface="Gill Sans MT" pitchFamily="34" charset="0"/>
              </a:rPr>
              <a:t>Democratic style</a:t>
            </a:r>
            <a:r>
              <a:rPr lang="en-US" dirty="0" smtClean="0">
                <a:latin typeface="Gill Sans MT" pitchFamily="34" charset="0"/>
              </a:rPr>
              <a:t>: described a leader who involved employees in decision making, delegated authority, and used feedback as an opportunity for coaching employees</a:t>
            </a:r>
            <a:br>
              <a:rPr lang="en-US" dirty="0" smtClean="0">
                <a:latin typeface="Gill Sans MT" pitchFamily="34" charset="0"/>
              </a:rPr>
            </a:br>
            <a:endParaRPr lang="en-US" dirty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7030A0"/>
                </a:solidFill>
                <a:latin typeface="Gill Sans MT" pitchFamily="34" charset="0"/>
              </a:rPr>
              <a:t>Laissez-faire style: </a:t>
            </a:r>
            <a:r>
              <a:rPr lang="en-US" dirty="0" smtClean="0">
                <a:latin typeface="Gill Sans MT" pitchFamily="34" charset="0"/>
              </a:rPr>
              <a:t>leader let the group make decisions and complete the work in</a:t>
            </a:r>
            <a:br>
              <a:rPr lang="en-US" dirty="0" smtClean="0">
                <a:latin typeface="Gill Sans MT" pitchFamily="34" charset="0"/>
              </a:rPr>
            </a:br>
            <a:r>
              <a:rPr lang="en-US" dirty="0" smtClean="0">
                <a:latin typeface="Gill Sans MT" pitchFamily="34" charset="0"/>
              </a:rPr>
              <a:t>whatever way it saw fit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Democratic style of leadership was most</a:t>
            </a:r>
            <a:br>
              <a:rPr lang="en-US" dirty="0" smtClean="0">
                <a:latin typeface="Gill Sans MT" pitchFamily="34" charset="0"/>
              </a:rPr>
            </a:br>
            <a:r>
              <a:rPr lang="en-US" dirty="0" smtClean="0">
                <a:latin typeface="Gill Sans MT" pitchFamily="34" charset="0"/>
              </a:rPr>
              <a:t>effective, although later studies showed</a:t>
            </a:r>
            <a:br>
              <a:rPr lang="en-US" dirty="0" smtClean="0">
                <a:latin typeface="Gill Sans MT" pitchFamily="34" charset="0"/>
              </a:rPr>
            </a:br>
            <a:r>
              <a:rPr lang="en-US" dirty="0" smtClean="0">
                <a:latin typeface="Gill Sans MT" pitchFamily="34" charset="0"/>
              </a:rPr>
              <a:t>mixed results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Other behavioral theories</a:t>
            </a:r>
          </a:p>
          <a:p>
            <a:pPr>
              <a:buNone/>
            </a:pPr>
            <a:endParaRPr lang="en-US" dirty="0" smtClean="0">
              <a:latin typeface="Gill Sans MT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7030A0"/>
                </a:solidFill>
                <a:latin typeface="Gill Sans MT" pitchFamily="34" charset="0"/>
              </a:rPr>
              <a:t>People </a:t>
            </a:r>
            <a:r>
              <a:rPr lang="en-US" b="1" dirty="0" err="1" smtClean="0">
                <a:solidFill>
                  <a:srgbClr val="7030A0"/>
                </a:solidFill>
                <a:latin typeface="Gill Sans MT" pitchFamily="34" charset="0"/>
              </a:rPr>
              <a:t>vs</a:t>
            </a:r>
            <a:r>
              <a:rPr lang="en-US" b="1" dirty="0" smtClean="0">
                <a:solidFill>
                  <a:srgbClr val="7030A0"/>
                </a:solidFill>
                <a:latin typeface="Gill Sans MT" pitchFamily="34" charset="0"/>
              </a:rPr>
              <a:t> production oriented </a:t>
            </a:r>
          </a:p>
          <a:p>
            <a:pPr lvl="1">
              <a:buFont typeface="Wingdings" pitchFamily="2" charset="2"/>
              <a:buChar char="§"/>
            </a:pPr>
            <a:endParaRPr lang="en-US" b="1" dirty="0" smtClean="0">
              <a:solidFill>
                <a:srgbClr val="7030A0"/>
              </a:solidFill>
              <a:latin typeface="Gill Sans MT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7030A0"/>
                </a:solidFill>
                <a:latin typeface="Gill Sans MT" pitchFamily="34" charset="0"/>
              </a:rPr>
              <a:t>Consideration </a:t>
            </a:r>
            <a:r>
              <a:rPr lang="en-US" b="1" dirty="0" err="1" smtClean="0">
                <a:solidFill>
                  <a:srgbClr val="7030A0"/>
                </a:solidFill>
                <a:latin typeface="Gill Sans MT" pitchFamily="34" charset="0"/>
              </a:rPr>
              <a:t>vs</a:t>
            </a:r>
            <a:r>
              <a:rPr lang="en-US" b="1" dirty="0" smtClean="0">
                <a:solidFill>
                  <a:srgbClr val="7030A0"/>
                </a:solidFill>
                <a:latin typeface="Gill Sans MT" pitchFamily="34" charset="0"/>
              </a:rPr>
              <a:t> initiating structure</a:t>
            </a:r>
          </a:p>
          <a:p>
            <a:pPr lvl="1">
              <a:buFont typeface="Wingdings" pitchFamily="2" charset="2"/>
              <a:buChar char="§"/>
            </a:pPr>
            <a:endParaRPr lang="en-US" b="1" dirty="0" smtClean="0">
              <a:solidFill>
                <a:srgbClr val="7030A0"/>
              </a:solidFill>
              <a:latin typeface="Gill Sans MT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7030A0"/>
                </a:solidFill>
                <a:latin typeface="Gill Sans MT" pitchFamily="34" charset="0"/>
              </a:rPr>
              <a:t>Managerial grid</a:t>
            </a:r>
            <a:endParaRPr lang="en-US" b="1" dirty="0">
              <a:solidFill>
                <a:srgbClr val="7030A0"/>
              </a:solidFill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  <a:latin typeface="Gill Sans MT" pitchFamily="34" charset="0"/>
              </a:rPr>
              <a:t>B. Contingency theories of leadership</a:t>
            </a:r>
          </a:p>
          <a:p>
            <a:pPr>
              <a:buNone/>
            </a:pPr>
            <a:endParaRPr lang="en-US" dirty="0" smtClean="0">
              <a:latin typeface="Gill Sans MT" pitchFamily="34" charset="0"/>
            </a:endParaRPr>
          </a:p>
          <a:p>
            <a:pPr>
              <a:buNone/>
            </a:pPr>
            <a:r>
              <a:rPr lang="en-US" dirty="0" smtClean="0">
                <a:latin typeface="Gill Sans MT" pitchFamily="34" charset="0"/>
              </a:rPr>
              <a:t>“The corporate world is filled with stories of leaders who </a:t>
            </a:r>
            <a:r>
              <a:rPr lang="en-US" b="1" dirty="0" smtClean="0">
                <a:solidFill>
                  <a:srgbClr val="7030A0"/>
                </a:solidFill>
                <a:latin typeface="Gill Sans MT" pitchFamily="34" charset="0"/>
              </a:rPr>
              <a:t>failed</a:t>
            </a:r>
            <a:r>
              <a:rPr lang="en-US" dirty="0" smtClean="0">
                <a:latin typeface="Gill Sans MT" pitchFamily="34" charset="0"/>
              </a:rPr>
              <a:t> to achieve greatness because they failed to understand the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context</a:t>
            </a:r>
            <a:r>
              <a:rPr lang="en-US" dirty="0" smtClean="0">
                <a:latin typeface="Gill Sans MT" pitchFamily="34" charset="0"/>
              </a:rPr>
              <a:t> they were working in.”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Look at defining leadership style and the </a:t>
            </a:r>
            <a:r>
              <a:rPr lang="en-US" b="1" dirty="0" smtClean="0">
                <a:solidFill>
                  <a:schemeClr val="accent1"/>
                </a:solidFill>
                <a:latin typeface="Gill Sans MT" pitchFamily="34" charset="0"/>
              </a:rPr>
              <a:t>situation</a:t>
            </a:r>
            <a:r>
              <a:rPr lang="en-US" dirty="0" smtClean="0">
                <a:latin typeface="Gill Sans MT" pitchFamily="34" charset="0"/>
              </a:rPr>
              <a:t>, and attempts to answer the </a:t>
            </a:r>
            <a:r>
              <a:rPr lang="en-US" b="1" dirty="0" smtClean="0">
                <a:solidFill>
                  <a:srgbClr val="FF0000"/>
                </a:solidFill>
                <a:latin typeface="Gill Sans MT" pitchFamily="34" charset="0"/>
              </a:rPr>
              <a:t>if-then</a:t>
            </a:r>
            <a:r>
              <a:rPr lang="en-US" dirty="0" smtClean="0">
                <a:latin typeface="Gill Sans MT" pitchFamily="34" charset="0"/>
              </a:rPr>
              <a:t> contingencies 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If this is the context or situation, then this is the best leadership style to use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0070C0"/>
                </a:solidFill>
                <a:latin typeface="Gill Sans MT" pitchFamily="34" charset="0"/>
              </a:rPr>
              <a:t>Fiedler model, Hersey-Blanchard theory, and path-goal model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  <a:latin typeface="Gill Sans MT" pitchFamily="34" charset="0"/>
              </a:rPr>
              <a:t>C. Contemporary theories of leadership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Leader–member exchange theory (LMX)</a:t>
            </a:r>
            <a:b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</a:br>
            <a:endParaRPr lang="en-US" b="1" dirty="0" smtClean="0">
              <a:solidFill>
                <a:schemeClr val="accent6">
                  <a:lumMod val="75000"/>
                </a:schemeClr>
              </a:solidFill>
              <a:latin typeface="Gill Sans MT" pitchFamily="34" charset="0"/>
            </a:endParaRP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Leadership style in which leaders create</a:t>
            </a:r>
            <a:br>
              <a:rPr lang="en-US" dirty="0" smtClean="0">
                <a:latin typeface="Gill Sans MT" pitchFamily="34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Gill Sans MT" pitchFamily="34" charset="0"/>
              </a:rPr>
              <a:t>in-groups</a:t>
            </a:r>
            <a:r>
              <a:rPr lang="en-US" dirty="0" smtClean="0">
                <a:latin typeface="Gill Sans MT" pitchFamily="34" charset="0"/>
              </a:rPr>
              <a:t> and </a:t>
            </a: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out-groups</a:t>
            </a:r>
            <a:r>
              <a:rPr lang="en-US" dirty="0" smtClean="0">
                <a:latin typeface="Gill Sans MT" pitchFamily="34" charset="0"/>
              </a:rPr>
              <a:t> </a:t>
            </a:r>
          </a:p>
          <a:p>
            <a:pPr marL="514350" indent="-514350"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In-groups will have higher performance ratings, less turnover, and greater job satisfaction</a:t>
            </a:r>
            <a:endParaRPr lang="en-US" b="1" dirty="0">
              <a:solidFill>
                <a:srgbClr val="002060"/>
              </a:solidFill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Leaders </a:t>
            </a:r>
            <a:r>
              <a:rPr lang="en-US" b="1" dirty="0" smtClean="0">
                <a:latin typeface="Gill Sans MT" pitchFamily="34" charset="0"/>
              </a:rPr>
              <a:t>reward</a:t>
            </a:r>
            <a:r>
              <a:rPr lang="en-US" dirty="0" smtClean="0">
                <a:latin typeface="Gill Sans MT" pitchFamily="34" charset="0"/>
              </a:rPr>
              <a:t> in-groups while punishing out-groups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Evidences shows that in-group members have demographic, attitude, personality, and even</a:t>
            </a:r>
            <a:br>
              <a:rPr lang="en-US" dirty="0" smtClean="0">
                <a:latin typeface="Gill Sans MT" pitchFamily="34" charset="0"/>
              </a:rPr>
            </a:br>
            <a:r>
              <a:rPr lang="en-US" dirty="0" smtClean="0">
                <a:latin typeface="Gill Sans MT" pitchFamily="34" charset="0"/>
              </a:rPr>
              <a:t>gender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similarities</a:t>
            </a:r>
            <a:r>
              <a:rPr lang="en-US" dirty="0" smtClean="0">
                <a:latin typeface="Gill Sans MT" pitchFamily="34" charset="0"/>
              </a:rPr>
              <a:t> with the leader 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Or they have a higher level of competence than out-group members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2. Transformational-Transactional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/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Leadership</a:t>
            </a: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000" b="1" dirty="0" smtClean="0">
                <a:solidFill>
                  <a:srgbClr val="7030A0"/>
                </a:solidFill>
                <a:latin typeface="Gill Sans MT" pitchFamily="34" charset="0"/>
              </a:rPr>
              <a:t>Transactional leaders</a:t>
            </a:r>
            <a:r>
              <a:rPr lang="en-US" sz="3000" dirty="0" smtClean="0">
                <a:latin typeface="Gill Sans MT" pitchFamily="34" charset="0"/>
              </a:rPr>
              <a:t>: guide or motivate followers to work toward established goals by exchanging </a:t>
            </a:r>
            <a:r>
              <a:rPr lang="en-US" sz="3000" b="1" dirty="0" smtClean="0">
                <a:solidFill>
                  <a:schemeClr val="accent5">
                    <a:lumMod val="75000"/>
                  </a:schemeClr>
                </a:solidFill>
                <a:latin typeface="Gill Sans MT" pitchFamily="34" charset="0"/>
              </a:rPr>
              <a:t>rewards</a:t>
            </a:r>
            <a:r>
              <a:rPr lang="en-US" sz="3000" dirty="0" smtClean="0">
                <a:latin typeface="Gill Sans MT" pitchFamily="34" charset="0"/>
              </a:rPr>
              <a:t> for their productivity</a:t>
            </a:r>
          </a:p>
          <a:p>
            <a:pPr lvl="1">
              <a:buFont typeface="Courier New" pitchFamily="49" charset="0"/>
              <a:buChar char="o"/>
            </a:pPr>
            <a:endParaRPr lang="en-US" sz="3000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Correcting problems actively when performance goes wrong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Refrain from interruptions of performance if it meets standards </a:t>
            </a:r>
          </a:p>
          <a:p>
            <a:pPr lvl="1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3000" b="1" dirty="0" smtClean="0">
                <a:solidFill>
                  <a:srgbClr val="7030A0"/>
                </a:solidFill>
                <a:latin typeface="Gill Sans MT" pitchFamily="34" charset="0"/>
              </a:rPr>
              <a:t>Transformational leaders: </a:t>
            </a:r>
            <a:r>
              <a:rPr lang="en-US" sz="3000" dirty="0" smtClean="0">
                <a:latin typeface="Gill Sans MT" pitchFamily="34" charset="0"/>
              </a:rPr>
              <a:t>stimulates and inspires followers to achieve extraordinary outcomes</a:t>
            </a:r>
            <a:endParaRPr lang="en-US" sz="3000" dirty="0" smtClean="0">
              <a:solidFill>
                <a:schemeClr val="accent6">
                  <a:lumMod val="75000"/>
                </a:schemeClr>
              </a:solidFill>
              <a:latin typeface="Gill Sans MT" pitchFamily="34" charset="0"/>
            </a:endParaRPr>
          </a:p>
          <a:p>
            <a:pPr lvl="2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Influence through </a:t>
            </a:r>
            <a:r>
              <a:rPr lang="en-US" sz="3000" b="1" dirty="0" smtClean="0">
                <a:solidFill>
                  <a:srgbClr val="C00000"/>
                </a:solidFill>
                <a:latin typeface="Gill Sans MT" pitchFamily="34" charset="0"/>
              </a:rPr>
              <a:t>vision</a:t>
            </a:r>
          </a:p>
          <a:p>
            <a:pPr lvl="2">
              <a:buFont typeface="Courier New" pitchFamily="49" charset="0"/>
              <a:buChar char="o"/>
            </a:pPr>
            <a:endParaRPr lang="en-US" sz="3000" dirty="0" smtClean="0">
              <a:latin typeface="Gill Sans MT" pitchFamily="34" charset="0"/>
            </a:endParaRPr>
          </a:p>
          <a:p>
            <a:pPr lvl="2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Stimulate the </a:t>
            </a:r>
            <a:r>
              <a:rPr lang="en-US" sz="3000" b="1" dirty="0" smtClean="0">
                <a:solidFill>
                  <a:srgbClr val="C00000"/>
                </a:solidFill>
                <a:latin typeface="Gill Sans MT" pitchFamily="34" charset="0"/>
              </a:rPr>
              <a:t>intellect</a:t>
            </a:r>
            <a:r>
              <a:rPr lang="en-US" sz="3000" dirty="0" smtClean="0">
                <a:latin typeface="Gill Sans MT" pitchFamily="34" charset="0"/>
              </a:rPr>
              <a:t> of subordinates</a:t>
            </a:r>
          </a:p>
          <a:p>
            <a:pPr lvl="2">
              <a:buFont typeface="Courier New" pitchFamily="49" charset="0"/>
              <a:buChar char="o"/>
            </a:pPr>
            <a:endParaRPr lang="en-US" sz="3000" dirty="0" smtClean="0">
              <a:latin typeface="Gill Sans MT" pitchFamily="34" charset="0"/>
            </a:endParaRPr>
          </a:p>
          <a:p>
            <a:pPr lvl="2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Help followers to look at old problems in </a:t>
            </a:r>
            <a:r>
              <a:rPr lang="en-US" sz="3000" b="1" dirty="0" smtClean="0">
                <a:solidFill>
                  <a:srgbClr val="C00000"/>
                </a:solidFill>
                <a:latin typeface="Gill Sans MT" pitchFamily="34" charset="0"/>
              </a:rPr>
              <a:t>new</a:t>
            </a:r>
            <a:r>
              <a:rPr lang="en-US" sz="3000" dirty="0" smtClean="0">
                <a:latin typeface="Gill Sans MT" pitchFamily="34" charset="0"/>
              </a:rPr>
              <a:t> ways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  <a:cs typeface="Times New Roman" pitchFamily="18" charset="0"/>
              </a:rPr>
              <a:t>While organizing the manager </a:t>
            </a:r>
            <a:r>
              <a:rPr lang="en-US" b="1" dirty="0" smtClean="0">
                <a:latin typeface="Gill Sans MT" pitchFamily="34" charset="0"/>
                <a:cs typeface="Times New Roman" pitchFamily="18" charset="0"/>
              </a:rPr>
              <a:t>differentiates</a:t>
            </a:r>
            <a:r>
              <a:rPr lang="en-US" dirty="0" smtClean="0">
                <a:latin typeface="Gill Sans MT" pitchFamily="34" charset="0"/>
                <a:cs typeface="Times New Roman" pitchFamily="18" charset="0"/>
              </a:rPr>
              <a:t> and </a:t>
            </a:r>
            <a:r>
              <a:rPr lang="en-US" b="1" dirty="0" smtClean="0">
                <a:latin typeface="Gill Sans MT" pitchFamily="34" charset="0"/>
                <a:cs typeface="Times New Roman" pitchFamily="18" charset="0"/>
              </a:rPr>
              <a:t>integrates</a:t>
            </a:r>
            <a:r>
              <a:rPr lang="en-US" dirty="0" smtClean="0">
                <a:latin typeface="Gill Sans MT" pitchFamily="34" charset="0"/>
                <a:cs typeface="Times New Roman" pitchFamily="18" charset="0"/>
              </a:rPr>
              <a:t> the activities</a:t>
            </a:r>
          </a:p>
          <a:p>
            <a:pPr marL="514350" indent="-514350"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  <a:cs typeface="Times New Roman" pitchFamily="18" charset="0"/>
            </a:endParaRPr>
          </a:p>
          <a:p>
            <a:pPr marL="514350" indent="-514350" algn="just">
              <a:buFont typeface="Wingdings" pitchFamily="2" charset="2"/>
              <a:buChar char="§"/>
            </a:pPr>
            <a:r>
              <a:rPr lang="en-US" dirty="0" smtClean="0">
                <a:solidFill>
                  <a:srgbClr val="7030A0"/>
                </a:solidFill>
                <a:latin typeface="Gill Sans MT" pitchFamily="34" charset="0"/>
                <a:cs typeface="Times New Roman" pitchFamily="18" charset="0"/>
              </a:rPr>
              <a:t>Differentiation</a:t>
            </a:r>
            <a:r>
              <a:rPr lang="en-US" dirty="0" smtClean="0">
                <a:latin typeface="Gill Sans MT" pitchFamily="34" charset="0"/>
                <a:cs typeface="Times New Roman" pitchFamily="18" charset="0"/>
              </a:rPr>
              <a:t> is the process of </a:t>
            </a:r>
            <a:r>
              <a:rPr lang="en-US" b="1" dirty="0" smtClean="0">
                <a:latin typeface="Gill Sans MT" pitchFamily="34" charset="0"/>
                <a:cs typeface="Times New Roman" pitchFamily="18" charset="0"/>
              </a:rPr>
              <a:t>departmentalization</a:t>
            </a:r>
            <a:r>
              <a:rPr lang="en-US" dirty="0" smtClean="0">
                <a:latin typeface="Gill Sans MT" pitchFamily="34" charset="0"/>
                <a:cs typeface="Times New Roman" pitchFamily="18" charset="0"/>
              </a:rPr>
              <a:t> or segmentation of activities</a:t>
            </a:r>
          </a:p>
          <a:p>
            <a:pPr>
              <a:buNone/>
            </a:pPr>
            <a:endParaRPr lang="en-US" dirty="0" smtClean="0">
              <a:solidFill>
                <a:srgbClr val="7030A0"/>
              </a:solidFill>
              <a:latin typeface="Gill Sans MT" pitchFamily="34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Gill Sans MT" pitchFamily="34" charset="0"/>
                <a:cs typeface="Times New Roman" pitchFamily="18" charset="0"/>
              </a:rPr>
              <a:t>Integration</a:t>
            </a:r>
            <a:r>
              <a:rPr lang="en-US" dirty="0" smtClean="0">
                <a:latin typeface="Gill Sans MT" pitchFamily="34" charset="0"/>
                <a:cs typeface="Times New Roman" pitchFamily="18" charset="0"/>
              </a:rPr>
              <a:t> is the process of </a:t>
            </a:r>
            <a:r>
              <a:rPr lang="en-US" b="1" dirty="0" smtClean="0">
                <a:latin typeface="Gill Sans MT" pitchFamily="34" charset="0"/>
                <a:cs typeface="Times New Roman" pitchFamily="18" charset="0"/>
              </a:rPr>
              <a:t>achieving unity </a:t>
            </a:r>
            <a:r>
              <a:rPr lang="en-US" dirty="0" smtClean="0">
                <a:latin typeface="Gill Sans MT" pitchFamily="34" charset="0"/>
                <a:cs typeface="Times New Roman" pitchFamily="18" charset="0"/>
              </a:rPr>
              <a:t>of effort among various departments</a:t>
            </a:r>
          </a:p>
          <a:p>
            <a:endParaRPr lang="en-US" dirty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Excite, arouse, and inspire followers to exert </a:t>
            </a:r>
            <a:r>
              <a:rPr lang="en-US" sz="3000" b="1" dirty="0" smtClean="0">
                <a:solidFill>
                  <a:srgbClr val="002060"/>
                </a:solidFill>
                <a:latin typeface="Gill Sans MT" pitchFamily="34" charset="0"/>
              </a:rPr>
              <a:t>extra effort </a:t>
            </a:r>
            <a:r>
              <a:rPr lang="en-US" sz="3000" dirty="0" smtClean="0">
                <a:latin typeface="Gill Sans MT" pitchFamily="34" charset="0"/>
              </a:rPr>
              <a:t>to achieve group goals</a:t>
            </a:r>
            <a:br>
              <a:rPr lang="en-US" sz="3000" dirty="0" smtClean="0">
                <a:latin typeface="Gill Sans MT" pitchFamily="34" charset="0"/>
              </a:rPr>
            </a:br>
            <a:endParaRPr lang="en-US" sz="3000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Attempt to </a:t>
            </a:r>
            <a:r>
              <a:rPr lang="en-US" sz="3000" b="1" dirty="0" smtClean="0">
                <a:solidFill>
                  <a:schemeClr val="tx2"/>
                </a:solidFill>
                <a:latin typeface="Gill Sans MT" pitchFamily="34" charset="0"/>
              </a:rPr>
              <a:t>instill</a:t>
            </a:r>
            <a:r>
              <a:rPr lang="en-US" sz="3000" dirty="0" smtClean="0">
                <a:latin typeface="Gill Sans MT" pitchFamily="34" charset="0"/>
              </a:rPr>
              <a:t> in followers the ability to question not only established views but those</a:t>
            </a:r>
            <a:br>
              <a:rPr lang="en-US" sz="3000" dirty="0" smtClean="0">
                <a:latin typeface="Gill Sans MT" pitchFamily="34" charset="0"/>
              </a:rPr>
            </a:br>
            <a:r>
              <a:rPr lang="en-US" sz="3000" dirty="0" smtClean="0">
                <a:latin typeface="Gill Sans MT" pitchFamily="34" charset="0"/>
              </a:rPr>
              <a:t>views held by the leader</a:t>
            </a:r>
          </a:p>
          <a:p>
            <a:pPr lvl="1">
              <a:buFont typeface="Courier New" pitchFamily="49" charset="0"/>
              <a:buChar char="o"/>
            </a:pPr>
            <a:endParaRPr lang="en-US" dirty="0" smtClean="0"/>
          </a:p>
          <a:p>
            <a:pPr algn="just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Studies revealed that </a:t>
            </a:r>
            <a:r>
              <a:rPr lang="en-US" b="1" dirty="0" smtClean="0">
                <a:solidFill>
                  <a:srgbClr val="00B050"/>
                </a:solidFill>
                <a:latin typeface="Gill Sans MT" pitchFamily="34" charset="0"/>
              </a:rPr>
              <a:t>transformational leaders</a:t>
            </a:r>
            <a:br>
              <a:rPr lang="en-US" b="1" dirty="0" smtClean="0">
                <a:solidFill>
                  <a:srgbClr val="00B050"/>
                </a:solidFill>
                <a:latin typeface="Gill Sans MT" pitchFamily="34" charset="0"/>
              </a:rPr>
            </a:br>
            <a:r>
              <a:rPr lang="en-US" dirty="0" smtClean="0">
                <a:latin typeface="Gill Sans MT" pitchFamily="34" charset="0"/>
              </a:rPr>
              <a:t>were evaluated as more effective, higher performers, more promotable than their </a:t>
            </a: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transactional</a:t>
            </a:r>
            <a:r>
              <a:rPr lang="en-US" dirty="0" smtClean="0">
                <a:latin typeface="Gill Sans MT" pitchFamily="34" charset="0"/>
              </a:rPr>
              <a:t> counterparts, and more interpersonally sensitive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000" b="1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3. Charismatic-Visionary Leadership</a:t>
            </a:r>
            <a:endParaRPr lang="en-US" sz="3000" b="1" dirty="0" smtClean="0">
              <a:solidFill>
                <a:srgbClr val="7030A0"/>
              </a:solidFill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000" b="1" dirty="0" smtClean="0">
                <a:solidFill>
                  <a:srgbClr val="7030A0"/>
                </a:solidFill>
                <a:latin typeface="Gill Sans MT" pitchFamily="34" charset="0"/>
              </a:rPr>
              <a:t>Charismatic leadership: </a:t>
            </a:r>
            <a:r>
              <a:rPr lang="en-US" sz="3000" dirty="0" smtClean="0">
                <a:latin typeface="Gill Sans MT" pitchFamily="34" charset="0"/>
              </a:rPr>
              <a:t>that is, an enthusiastic, self-confident leader whose personality and actions influence people to behave in certain ways</a:t>
            </a:r>
          </a:p>
          <a:p>
            <a:pPr lvl="1">
              <a:buFont typeface="Courier New" pitchFamily="49" charset="0"/>
              <a:buChar char="o"/>
            </a:pPr>
            <a:endParaRPr lang="en-US" sz="3000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they have a vision </a:t>
            </a:r>
          </a:p>
          <a:p>
            <a:pPr lvl="1">
              <a:buFont typeface="Courier New" pitchFamily="49" charset="0"/>
              <a:buChar char="o"/>
            </a:pPr>
            <a:endParaRPr lang="en-US" sz="3000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ability to articulate that vision </a:t>
            </a:r>
            <a:endParaRPr lang="en-US" sz="3000" b="1" dirty="0">
              <a:solidFill>
                <a:schemeClr val="accent6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A willingness to take risks to achieve that vision</a:t>
            </a:r>
          </a:p>
          <a:p>
            <a:pPr lvl="1">
              <a:buFont typeface="Courier New" pitchFamily="49" charset="0"/>
              <a:buChar char="o"/>
            </a:pPr>
            <a:endParaRPr lang="en-US" sz="3000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A sensitivity to both environmental constraints and follower needs</a:t>
            </a:r>
          </a:p>
          <a:p>
            <a:pPr lvl="1">
              <a:buFont typeface="Courier New" pitchFamily="49" charset="0"/>
              <a:buChar char="o"/>
            </a:pPr>
            <a:endParaRPr lang="en-US" sz="3000" dirty="0" smtClean="0">
              <a:latin typeface="Gill Sans MT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Behaviors that are out of the ordinary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E.g. </a:t>
            </a:r>
            <a:r>
              <a:rPr lang="en-US" b="1" dirty="0" smtClean="0">
                <a:solidFill>
                  <a:srgbClr val="002060"/>
                </a:solidFill>
                <a:latin typeface="Gill Sans MT" pitchFamily="34" charset="0"/>
              </a:rPr>
              <a:t>Martin Luther King Jr., </a:t>
            </a: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Jeff </a:t>
            </a:r>
            <a:r>
              <a:rPr lang="en-US" b="1" dirty="0" err="1" smtClean="0">
                <a:solidFill>
                  <a:srgbClr val="C00000"/>
                </a:solidFill>
                <a:latin typeface="Gill Sans MT" pitchFamily="34" charset="0"/>
              </a:rPr>
              <a:t>Bezos</a:t>
            </a: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 (founder and CEO of Amazon.com)</a:t>
            </a:r>
          </a:p>
          <a:p>
            <a:pPr>
              <a:buNone/>
            </a:pPr>
            <a:endParaRPr lang="en-US" dirty="0" smtClean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b="1" dirty="0" smtClean="0">
                <a:solidFill>
                  <a:srgbClr val="7030A0"/>
                </a:solidFill>
                <a:latin typeface="Gill Sans MT" pitchFamily="34" charset="0"/>
              </a:rPr>
              <a:t>Visionary leadership: </a:t>
            </a:r>
            <a:r>
              <a:rPr lang="en-US" sz="3000" dirty="0" smtClean="0">
                <a:latin typeface="Gill Sans MT" pitchFamily="34" charset="0"/>
              </a:rPr>
              <a:t>it’s the ability to create and articulate a realistic, credible, and attractive vision of the future that improves upon the present situation</a:t>
            </a:r>
          </a:p>
          <a:p>
            <a:endParaRPr lang="en-US" sz="3000" dirty="0" smtClean="0">
              <a:latin typeface="Gill Sans MT" pitchFamily="34" charset="0"/>
            </a:endParaRPr>
          </a:p>
          <a:p>
            <a:pPr lvl="1"/>
            <a:r>
              <a:rPr lang="en-US" sz="3000" dirty="0" smtClean="0">
                <a:latin typeface="Gill Sans MT" pitchFamily="34" charset="0"/>
              </a:rPr>
              <a:t>Vision should offer clear and compelling imagery</a:t>
            </a:r>
          </a:p>
          <a:p>
            <a:pPr lvl="1"/>
            <a:r>
              <a:rPr lang="en-US" sz="3000" dirty="0" smtClean="0">
                <a:latin typeface="Gill Sans MT" pitchFamily="34" charset="0"/>
              </a:rPr>
              <a:t>Visions that are clearly articulated and have powerful imagery are easily grasped and accepted</a:t>
            </a:r>
            <a:endParaRPr lang="en-US" sz="3000" dirty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676400"/>
            <a:ext cx="82296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EDB47-0119-49B0-9F3B-49F2103A4671}" type="slidenum">
              <a:rPr lang="en-US"/>
              <a:pPr>
                <a:defRPr/>
              </a:pPr>
              <a:t>45</a:t>
            </a:fld>
            <a:endParaRPr lang="en-US" dirty="0"/>
          </a:p>
        </p:txBody>
      </p:sp>
      <p:sp>
        <p:nvSpPr>
          <p:cNvPr id="3277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 Antiqua" pitchFamily="18" charset="0"/>
              </a:rPr>
              <a:t>Cont …</a:t>
            </a:r>
          </a:p>
        </p:txBody>
      </p:sp>
      <p:sp>
        <p:nvSpPr>
          <p:cNvPr id="32772" name="Rectangle 3"/>
          <p:cNvSpPr>
            <a:spLocks noGrp="1"/>
          </p:cNvSpPr>
          <p:nvPr>
            <p:ph type="body" sz="half" idx="2"/>
          </p:nvPr>
        </p:nvSpPr>
        <p:spPr>
          <a:xfrm>
            <a:off x="4872038" y="1447800"/>
            <a:ext cx="3814762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2200" b="1" smtClean="0">
                <a:solidFill>
                  <a:srgbClr val="FF0000"/>
                </a:solidFill>
                <a:latin typeface="Book Antiqua" pitchFamily="18" charset="0"/>
              </a:rPr>
              <a:t>Vision</a:t>
            </a:r>
          </a:p>
          <a:p>
            <a:pPr>
              <a:buFont typeface="Wingdings 2" pitchFamily="18" charset="2"/>
              <a:buNone/>
            </a:pPr>
            <a:r>
              <a:rPr lang="en-US" sz="2200" smtClean="0">
                <a:solidFill>
                  <a:schemeClr val="accent2"/>
                </a:solidFill>
              </a:rPr>
              <a:t>“</a:t>
            </a:r>
            <a:r>
              <a:rPr lang="en-US" sz="2200" smtClean="0">
                <a:solidFill>
                  <a:srgbClr val="0000FF"/>
                </a:solidFill>
                <a:latin typeface="Book Antiqua" pitchFamily="18" charset="0"/>
              </a:rPr>
              <a:t>A democratic South</a:t>
            </a:r>
            <a:r>
              <a:rPr lang="en-US" sz="2200" smtClean="0">
                <a:solidFill>
                  <a:schemeClr val="accent2"/>
                </a:solidFill>
                <a:latin typeface="Book Antiqua" pitchFamily="18" charset="0"/>
              </a:rPr>
              <a:t> </a:t>
            </a:r>
            <a:r>
              <a:rPr lang="en-US" sz="2200" smtClean="0">
                <a:solidFill>
                  <a:srgbClr val="0000FF"/>
                </a:solidFill>
                <a:latin typeface="Book Antiqua" pitchFamily="18" charset="0"/>
              </a:rPr>
              <a:t>Africa</a:t>
            </a:r>
          </a:p>
          <a:p>
            <a:pPr>
              <a:buFont typeface="Wingdings 2" pitchFamily="18" charset="2"/>
              <a:buNone/>
            </a:pPr>
            <a:r>
              <a:rPr lang="en-US" sz="2200" smtClean="0">
                <a:solidFill>
                  <a:srgbClr val="0000CC"/>
                </a:solidFill>
                <a:latin typeface="Book Antiqua" pitchFamily="18" charset="0"/>
              </a:rPr>
              <a:t>Free of apartheid.</a:t>
            </a:r>
            <a:r>
              <a:rPr lang="en-US" sz="2200" smtClean="0">
                <a:solidFill>
                  <a:srgbClr val="0000CC"/>
                </a:solidFill>
              </a:rPr>
              <a:t>”</a:t>
            </a:r>
            <a:endParaRPr lang="en-US" sz="2200" smtClean="0">
              <a:solidFill>
                <a:srgbClr val="0000CC"/>
              </a:solidFill>
              <a:latin typeface="Book Antiqua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en-US" sz="2200" b="1" smtClean="0">
                <a:latin typeface="Book Antiqua" pitchFamily="18" charset="0"/>
              </a:rPr>
              <a:t>Initial reaction</a:t>
            </a:r>
          </a:p>
          <a:p>
            <a:pPr>
              <a:buFont typeface="Wingdings 2" pitchFamily="18" charset="2"/>
              <a:buNone/>
            </a:pPr>
            <a:r>
              <a:rPr lang="en-US" sz="2200" smtClean="0">
                <a:solidFill>
                  <a:srgbClr val="0000CC"/>
                </a:solidFill>
              </a:rPr>
              <a:t>“</a:t>
            </a:r>
            <a:r>
              <a:rPr lang="en-US" sz="2200" smtClean="0">
                <a:solidFill>
                  <a:srgbClr val="0000CC"/>
                </a:solidFill>
                <a:latin typeface="Book Antiqua" pitchFamily="18" charset="0"/>
              </a:rPr>
              <a:t>You are crazy!</a:t>
            </a:r>
            <a:r>
              <a:rPr lang="en-US" sz="2200" smtClean="0">
                <a:solidFill>
                  <a:srgbClr val="0000CC"/>
                </a:solidFill>
              </a:rPr>
              <a:t>”</a:t>
            </a:r>
            <a:endParaRPr lang="en-US" sz="2200" smtClean="0">
              <a:solidFill>
                <a:srgbClr val="0000CC"/>
              </a:solidFill>
              <a:latin typeface="Book Antiqua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en-US" sz="2200" b="1" smtClean="0">
                <a:latin typeface="Book Antiqua" pitchFamily="18" charset="0"/>
              </a:rPr>
              <a:t>Price paid</a:t>
            </a:r>
          </a:p>
          <a:p>
            <a:pPr>
              <a:buFont typeface="Wingdings 2" pitchFamily="18" charset="2"/>
              <a:buNone/>
            </a:pPr>
            <a:r>
              <a:rPr lang="en-US" sz="2200" smtClean="0">
                <a:solidFill>
                  <a:srgbClr val="FF0000"/>
                </a:solidFill>
                <a:latin typeface="Book Antiqua" pitchFamily="18" charset="0"/>
              </a:rPr>
              <a:t>27 years in prison</a:t>
            </a:r>
          </a:p>
          <a:p>
            <a:endParaRPr lang="en-US" sz="2000" smtClean="0">
              <a:solidFill>
                <a:srgbClr val="FF0000"/>
              </a:solidFill>
            </a:endParaRPr>
          </a:p>
        </p:txBody>
      </p:sp>
      <p:pic>
        <p:nvPicPr>
          <p:cNvPr id="32773" name="Picture 4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17638" y="1831975"/>
            <a:ext cx="2735262" cy="36179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E8EB9D-5814-4F93-AF08-1ABAFC44347D}" type="slidenum">
              <a:rPr lang="en-US"/>
              <a:pPr>
                <a:defRPr/>
              </a:pPr>
              <a:t>46</a:t>
            </a:fld>
            <a:endParaRPr lang="en-US" dirty="0"/>
          </a:p>
        </p:txBody>
      </p:sp>
      <p:sp>
        <p:nvSpPr>
          <p:cNvPr id="2969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Book Antiqua" pitchFamily="18" charset="0"/>
              </a:rPr>
              <a:t>Cont …</a:t>
            </a:r>
          </a:p>
        </p:txBody>
      </p:sp>
      <p:sp>
        <p:nvSpPr>
          <p:cNvPr id="29700" name="Rectangle 3"/>
          <p:cNvSpPr>
            <a:spLocks noGrp="1"/>
          </p:cNvSpPr>
          <p:nvPr>
            <p:ph type="body" sz="half" idx="2"/>
          </p:nvPr>
        </p:nvSpPr>
        <p:spPr>
          <a:xfrm>
            <a:off x="4872038" y="1447800"/>
            <a:ext cx="3814762" cy="4572000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b="1" smtClean="0">
                <a:solidFill>
                  <a:srgbClr val="FF0000"/>
                </a:solidFill>
                <a:latin typeface="Book Antiqua" pitchFamily="18" charset="0"/>
              </a:rPr>
              <a:t>Vision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2200" smtClean="0">
                <a:solidFill>
                  <a:schemeClr val="accent2"/>
                </a:solidFill>
              </a:rPr>
              <a:t>“</a:t>
            </a:r>
            <a:r>
              <a:rPr lang="en-US" sz="2200" smtClean="0">
                <a:solidFill>
                  <a:schemeClr val="accent2"/>
                </a:solidFill>
                <a:latin typeface="Book Antiqua" pitchFamily="18" charset="0"/>
              </a:rPr>
              <a:t> </a:t>
            </a:r>
            <a:r>
              <a:rPr lang="en-US" sz="2200" smtClean="0">
                <a:solidFill>
                  <a:srgbClr val="0000FF"/>
                </a:solidFill>
                <a:latin typeface="Book Antiqua" pitchFamily="18" charset="0"/>
              </a:rPr>
              <a:t>No man will be a slave. Everyone man is created equal.</a:t>
            </a:r>
            <a:r>
              <a:rPr lang="en-US" sz="2200" smtClean="0">
                <a:solidFill>
                  <a:srgbClr val="0000FF"/>
                </a:solidFill>
              </a:rPr>
              <a:t>”</a:t>
            </a:r>
            <a:endParaRPr lang="en-US" sz="2200" smtClean="0">
              <a:solidFill>
                <a:srgbClr val="0000FF"/>
              </a:solidFill>
              <a:latin typeface="Book Antiqua" pitchFamily="18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b="1" smtClean="0">
                <a:latin typeface="Book Antiqua" pitchFamily="18" charset="0"/>
              </a:rPr>
              <a:t>Initial reaction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2200" smtClean="0">
                <a:solidFill>
                  <a:srgbClr val="0000CC"/>
                </a:solidFill>
              </a:rPr>
              <a:t>“</a:t>
            </a:r>
            <a:r>
              <a:rPr lang="en-US" sz="2200" smtClean="0">
                <a:solidFill>
                  <a:srgbClr val="0000CC"/>
                </a:solidFill>
                <a:latin typeface="Book Antiqua" pitchFamily="18" charset="0"/>
              </a:rPr>
              <a:t>You are going to break the nation apart!</a:t>
            </a:r>
            <a:r>
              <a:rPr lang="en-US" sz="2200" smtClean="0">
                <a:solidFill>
                  <a:srgbClr val="0000CC"/>
                </a:solidFill>
              </a:rPr>
              <a:t>”</a:t>
            </a:r>
            <a:endParaRPr lang="en-US" sz="2200" smtClean="0">
              <a:solidFill>
                <a:srgbClr val="0000CC"/>
              </a:solidFill>
              <a:latin typeface="Book Antiqua" pitchFamily="18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b="1" smtClean="0">
                <a:latin typeface="Book Antiqua" pitchFamily="18" charset="0"/>
              </a:rPr>
              <a:t>Price paid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2200" smtClean="0">
                <a:solidFill>
                  <a:srgbClr val="FF0000"/>
                </a:solidFill>
                <a:latin typeface="Book Antiqua" pitchFamily="18" charset="0"/>
              </a:rPr>
              <a:t>His life</a:t>
            </a:r>
          </a:p>
          <a:p>
            <a:pPr>
              <a:lnSpc>
                <a:spcPct val="90000"/>
              </a:lnSpc>
            </a:pPr>
            <a:endParaRPr lang="en-US" sz="2200" smtClean="0">
              <a:latin typeface="Book Antiqua" pitchFamily="18" charset="0"/>
            </a:endParaRPr>
          </a:p>
        </p:txBody>
      </p:sp>
      <p:pic>
        <p:nvPicPr>
          <p:cNvPr id="29701" name="Picture 4" descr="10280232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17638" y="1755775"/>
            <a:ext cx="2566987" cy="36195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  <a:latin typeface="Gill Sans MT" pitchFamily="34" charset="0"/>
              </a:rPr>
              <a:t>Leadership practices</a:t>
            </a:r>
          </a:p>
          <a:p>
            <a:pPr marL="514350" indent="-514350">
              <a:buAutoNum type="arabicPeriod"/>
            </a:pPr>
            <a:endParaRPr lang="en-US" dirty="0" smtClean="0">
              <a:latin typeface="Gill Sans MT" pitchFamily="34" charset="0"/>
            </a:endParaRP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7030A0"/>
                </a:solidFill>
                <a:latin typeface="Gill Sans MT" pitchFamily="34" charset="0"/>
              </a:rPr>
              <a:t>Scanning:</a:t>
            </a:r>
            <a:r>
              <a:rPr lang="en-US" dirty="0" smtClean="0">
                <a:latin typeface="Gill Sans MT" pitchFamily="34" charset="0"/>
              </a:rPr>
              <a:t> examining both the external and internal environments</a:t>
            </a:r>
          </a:p>
          <a:p>
            <a:pPr marL="514350" indent="-514350">
              <a:buAutoNum type="arabicPeriod"/>
            </a:pPr>
            <a:endParaRPr lang="en-US" dirty="0" smtClean="0">
              <a:latin typeface="Gill Sans MT" pitchFamily="34" charset="0"/>
            </a:endParaRP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7030A0"/>
                </a:solidFill>
                <a:latin typeface="Gill Sans MT" pitchFamily="34" charset="0"/>
              </a:rPr>
              <a:t>Focusing</a:t>
            </a:r>
            <a:r>
              <a:rPr lang="en-US" dirty="0" smtClean="0">
                <a:latin typeface="Gill Sans MT" pitchFamily="34" charset="0"/>
              </a:rPr>
              <a:t>: concentrates the team’s attention in order to address challenges with a strategy &amp; goals 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  <a:latin typeface="Gill Sans MT" pitchFamily="34" charset="0"/>
              </a:rPr>
              <a:t>3. Align &amp; Mobilize</a:t>
            </a:r>
            <a:r>
              <a:rPr lang="en-US" dirty="0" smtClean="0">
                <a:latin typeface="Gill Sans MT" pitchFamily="34" charset="0"/>
              </a:rPr>
              <a:t>: adjusting people, energy, work, &amp; other resources toward achievement of common goal</a:t>
            </a:r>
          </a:p>
          <a:p>
            <a:pPr>
              <a:buNone/>
            </a:pPr>
            <a:endParaRPr lang="en-US" dirty="0" smtClean="0">
              <a:latin typeface="Gill Sans MT" pitchFamily="34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  <a:latin typeface="Gill Sans MT" pitchFamily="34" charset="0"/>
              </a:rPr>
              <a:t>4. Inspiring: </a:t>
            </a:r>
            <a:r>
              <a:rPr lang="en-US" dirty="0" smtClean="0">
                <a:latin typeface="Gill Sans MT" pitchFamily="34" charset="0"/>
              </a:rPr>
              <a:t>continually motivating others by creating </a:t>
            </a:r>
            <a:r>
              <a:rPr lang="en-US" dirty="0" err="1" smtClean="0">
                <a:latin typeface="Gill Sans MT" pitchFamily="34" charset="0"/>
              </a:rPr>
              <a:t>env’t</a:t>
            </a:r>
            <a:r>
              <a:rPr lang="en-US" dirty="0" smtClean="0">
                <a:latin typeface="Gill Sans MT" pitchFamily="34" charset="0"/>
              </a:rPr>
              <a:t> in which they want to take part &amp; put forth their best effort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ill Sans MT" pitchFamily="34" charset="0"/>
              </a:rPr>
              <a:t>Controlling </a:t>
            </a:r>
            <a:endParaRPr lang="en-US" b="1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It’s the </a:t>
            </a: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process</a:t>
            </a:r>
            <a:r>
              <a:rPr lang="en-US" dirty="0" smtClean="0">
                <a:latin typeface="Gill Sans MT" pitchFamily="34" charset="0"/>
              </a:rPr>
              <a:t> of monitoring, comparing, and correcting work performance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Effective controls ensure that activities are completed in ways that lead to the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Gill Sans MT" pitchFamily="34" charset="0"/>
              </a:rPr>
              <a:t>attainment of goals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It’s the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Gill Sans MT" pitchFamily="34" charset="0"/>
              </a:rPr>
              <a:t>only way </a:t>
            </a:r>
            <a:r>
              <a:rPr lang="en-US" dirty="0" smtClean="0">
                <a:latin typeface="Gill Sans MT" pitchFamily="34" charset="0"/>
              </a:rPr>
              <a:t>that managers know whether</a:t>
            </a:r>
            <a:br>
              <a:rPr lang="en-US" dirty="0" smtClean="0">
                <a:latin typeface="Gill Sans MT" pitchFamily="34" charset="0"/>
              </a:rPr>
            </a:br>
            <a:r>
              <a:rPr lang="en-US" dirty="0" smtClean="0">
                <a:latin typeface="Gill Sans MT" pitchFamily="34" charset="0"/>
              </a:rPr>
              <a:t>organizational goals are being met and if not, the reasons why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Perpetua" pitchFamily="18" charset="0"/>
              </a:rPr>
              <a:t>Cont 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Elements of organizing </a:t>
            </a:r>
            <a:endParaRPr lang="en-US" b="1" dirty="0">
              <a:solidFill>
                <a:srgbClr val="C00000"/>
              </a:solidFill>
              <a:latin typeface="Gill Sans MT" pitchFamily="34" charset="0"/>
            </a:endParaRP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dirty="0" smtClean="0">
                <a:latin typeface="Gill Sans MT" pitchFamily="34" charset="0"/>
              </a:rPr>
              <a:t>Work specialization/Division </a:t>
            </a:r>
            <a:r>
              <a:rPr lang="en-US" dirty="0">
                <a:latin typeface="Gill Sans MT" pitchFamily="34" charset="0"/>
              </a:rPr>
              <a:t>of </a:t>
            </a:r>
            <a:r>
              <a:rPr lang="en-US" dirty="0" smtClean="0">
                <a:latin typeface="Gill Sans MT" pitchFamily="34" charset="0"/>
              </a:rPr>
              <a:t>work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dirty="0" smtClean="0">
                <a:latin typeface="Gill Sans MT" pitchFamily="34" charset="0"/>
              </a:rPr>
              <a:t>Departmentalization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dirty="0" smtClean="0">
                <a:latin typeface="Gill Sans MT" pitchFamily="34" charset="0"/>
              </a:rPr>
              <a:t>Chain of command/Hierarchy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dirty="0" smtClean="0">
                <a:latin typeface="Gill Sans MT" pitchFamily="34" charset="0"/>
              </a:rPr>
              <a:t>Span of control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dirty="0" smtClean="0">
                <a:latin typeface="Gill Sans MT" pitchFamily="34" charset="0"/>
              </a:rPr>
              <a:t>Centralization &amp; Decentralization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dirty="0" smtClean="0">
                <a:latin typeface="Gill Sans MT" pitchFamily="34" charset="0"/>
              </a:rPr>
              <a:t> Formalization 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42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Stating goals or having employees accept goals </a:t>
            </a:r>
            <a:r>
              <a:rPr lang="en-US" b="1" dirty="0" smtClean="0">
                <a:solidFill>
                  <a:srgbClr val="FF0000"/>
                </a:solidFill>
                <a:latin typeface="Gill Sans MT" pitchFamily="34" charset="0"/>
              </a:rPr>
              <a:t>doesn’t guarantee </a:t>
            </a:r>
            <a:r>
              <a:rPr lang="en-US" dirty="0" smtClean="0">
                <a:latin typeface="Gill Sans MT" pitchFamily="34" charset="0"/>
              </a:rPr>
              <a:t>that the necessary actions to accomplish those goals have been taken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As final management process, controlling provides the critical </a:t>
            </a:r>
            <a:r>
              <a:rPr lang="en-US" b="1" dirty="0" smtClean="0">
                <a:solidFill>
                  <a:srgbClr val="7030A0"/>
                </a:solidFill>
                <a:latin typeface="Gill Sans MT" pitchFamily="34" charset="0"/>
              </a:rPr>
              <a:t>link back to planning</a:t>
            </a:r>
          </a:p>
          <a:p>
            <a:pPr>
              <a:buFont typeface="Wingdings" pitchFamily="2" charset="2"/>
              <a:buChar char="§"/>
            </a:pPr>
            <a:endParaRPr lang="en-US" b="1" dirty="0" smtClean="0">
              <a:solidFill>
                <a:srgbClr val="7030A0"/>
              </a:solidFill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Without controlling there is </a:t>
            </a:r>
            <a:r>
              <a:rPr lang="en-US" b="1" dirty="0" smtClean="0">
                <a:solidFill>
                  <a:srgbClr val="7030A0"/>
                </a:solidFill>
                <a:latin typeface="Gill Sans MT" pitchFamily="34" charset="0"/>
              </a:rPr>
              <a:t>no way of knowing </a:t>
            </a:r>
            <a:r>
              <a:rPr lang="en-US" dirty="0" smtClean="0">
                <a:latin typeface="Gill Sans MT" pitchFamily="34" charset="0"/>
              </a:rPr>
              <a:t>whether goals and plans were being achieved and what future actions to take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Reasons for controlling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Measure </a:t>
            </a:r>
            <a:r>
              <a:rPr lang="en-US" dirty="0" err="1" smtClean="0">
                <a:latin typeface="Gill Sans MT" pitchFamily="34" charset="0"/>
              </a:rPr>
              <a:t>org’nal</a:t>
            </a:r>
            <a:r>
              <a:rPr lang="en-US" dirty="0" smtClean="0">
                <a:latin typeface="Gill Sans MT" pitchFamily="34" charset="0"/>
              </a:rPr>
              <a:t> performance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Employee empowerment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Protection of an </a:t>
            </a:r>
            <a:r>
              <a:rPr lang="en-US" dirty="0" err="1" smtClean="0">
                <a:latin typeface="Gill Sans MT" pitchFamily="34" charset="0"/>
              </a:rPr>
              <a:t>org’n</a:t>
            </a:r>
            <a:r>
              <a:rPr lang="en-US" dirty="0" smtClean="0">
                <a:latin typeface="Gill Sans MT" pitchFamily="34" charset="0"/>
              </a:rPr>
              <a:t> &amp; its assets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8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The control process</a:t>
            </a:r>
          </a:p>
          <a:p>
            <a:pPr>
              <a:buNone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It has three steps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The control process assumes that performance standards already exist 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They’re the specific goals created during the planning process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0070C0"/>
                </a:solidFill>
                <a:latin typeface="Gill Sans MT" pitchFamily="34" charset="0"/>
              </a:rPr>
              <a:t>Measuring Actual Performance</a:t>
            </a:r>
            <a:endParaRPr lang="en-US" dirty="0" smtClean="0">
              <a:solidFill>
                <a:srgbClr val="0070C0"/>
              </a:solidFill>
              <a:latin typeface="Gill Sans MT" pitchFamily="34" charset="0"/>
            </a:endParaRPr>
          </a:p>
          <a:p>
            <a:pPr marL="514350" indent="-514350"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Information is needed</a:t>
            </a:r>
          </a:p>
          <a:p>
            <a:pPr marL="514350" indent="-514350"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Personal observations, statistical reports, oral reports, and written reports</a:t>
            </a:r>
          </a:p>
          <a:p>
            <a:pPr marL="514350" indent="-514350"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2400" y="990600"/>
          <a:ext cx="8839200" cy="526820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964266"/>
                <a:gridCol w="3928534"/>
                <a:gridCol w="2946400"/>
              </a:tblGrid>
              <a:tr h="668764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Benefits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Drawbacks </a:t>
                      </a:r>
                      <a:endParaRPr lang="en-US" sz="2400" dirty="0"/>
                    </a:p>
                  </a:txBody>
                  <a:tcPr/>
                </a:tc>
              </a:tr>
              <a:tr h="267920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Personal observations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kern="1200" dirty="0" smtClean="0"/>
                        <a:t>Get firsthand knowledge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kern="1200" dirty="0" smtClean="0"/>
                        <a:t>Information isn’t filtered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kern="1200" dirty="0" smtClean="0"/>
                        <a:t> Intensive coverage of work</a:t>
                      </a:r>
                      <a:br>
                        <a:rPr lang="en-US" sz="2400" kern="1200" dirty="0" smtClean="0"/>
                      </a:br>
                      <a:r>
                        <a:rPr lang="en-US" sz="2400" kern="1200" dirty="0" smtClean="0"/>
                        <a:t>activities</a:t>
                      </a:r>
                      <a:br>
                        <a:rPr lang="en-US" sz="2400" kern="1200" dirty="0" smtClean="0"/>
                      </a:b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kern="1200" dirty="0" smtClean="0"/>
                        <a:t>Subject to personal biases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kern="1200" dirty="0" smtClean="0"/>
                        <a:t>Time</a:t>
                      </a:r>
                      <a:r>
                        <a:rPr lang="en-US" sz="2400" kern="1200" baseline="0" dirty="0" smtClean="0"/>
                        <a:t> </a:t>
                      </a:r>
                      <a:r>
                        <a:rPr lang="en-US" sz="2400" kern="1200" dirty="0" smtClean="0"/>
                        <a:t>consuming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kern="1200" dirty="0" smtClean="0"/>
                        <a:t>Obtrusive</a:t>
                      </a:r>
                      <a:endParaRPr lang="en-US" sz="2400" dirty="0"/>
                    </a:p>
                  </a:txBody>
                  <a:tcPr/>
                </a:tc>
              </a:tr>
              <a:tr h="1605034">
                <a:tc>
                  <a:txBody>
                    <a:bodyPr/>
                    <a:lstStyle/>
                    <a:p>
                      <a:r>
                        <a:rPr lang="en-US" sz="2400" kern="1200" dirty="0" smtClean="0"/>
                        <a:t>Statistical Reports </a:t>
                      </a:r>
                      <a:br>
                        <a:rPr lang="en-US" sz="2400" kern="1200" dirty="0" smtClean="0"/>
                      </a:b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/>
                        <a:t>• Easy to visualize </a:t>
                      </a:r>
                      <a:br>
                        <a:rPr lang="en-US" sz="2400" kern="1200" dirty="0" smtClean="0"/>
                      </a:br>
                      <a:r>
                        <a:rPr lang="en-US" sz="2400" kern="1200" dirty="0" smtClean="0"/>
                        <a:t>• Effective for showing relationships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kern="1200" dirty="0" smtClean="0"/>
                        <a:t>Provide limited information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kern="1200" dirty="0" smtClean="0"/>
                        <a:t>Ignore subjective factors</a:t>
                      </a:r>
                      <a:endParaRPr lang="en-US" sz="2400" dirty="0" smtClean="0"/>
                    </a:p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648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2392301">
                <a:tc>
                  <a:txBody>
                    <a:bodyPr/>
                    <a:lstStyle/>
                    <a:p>
                      <a:r>
                        <a:rPr lang="en-US" sz="2400" kern="1200" dirty="0" smtClean="0"/>
                        <a:t>Oral Reports </a:t>
                      </a:r>
                      <a:br>
                        <a:rPr lang="en-US" sz="2400" kern="1200" dirty="0" smtClean="0"/>
                      </a:b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/>
                        <a:t>• Fast way to get information </a:t>
                      </a:r>
                      <a:br>
                        <a:rPr lang="en-US" sz="2400" kern="1200" dirty="0" smtClean="0"/>
                      </a:br>
                      <a:r>
                        <a:rPr lang="en-US" sz="2400" kern="1200" dirty="0" smtClean="0"/>
                        <a:t>• Allow for verbal and nonverbal</a:t>
                      </a:r>
                      <a:br>
                        <a:rPr lang="en-US" sz="2400" kern="1200" dirty="0" smtClean="0"/>
                      </a:br>
                      <a:r>
                        <a:rPr lang="en-US" sz="2400" kern="1200" dirty="0" smtClean="0"/>
                        <a:t>feedback</a:t>
                      </a:r>
                      <a:br>
                        <a:rPr lang="en-US" sz="2400" kern="1200" dirty="0" smtClean="0"/>
                      </a:b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/>
                        <a:t>• Information is filtered</a:t>
                      </a:r>
                    </a:p>
                    <a:p>
                      <a:r>
                        <a:rPr lang="en-US" sz="2400" kern="1200" dirty="0" smtClean="0"/>
                        <a:t>• Information can’t be</a:t>
                      </a:r>
                      <a:r>
                        <a:rPr lang="en-US" sz="2400" kern="1200" baseline="0" dirty="0" smtClean="0"/>
                        <a:t> </a:t>
                      </a:r>
                      <a:r>
                        <a:rPr lang="en-US" sz="2400" kern="1200" dirty="0" smtClean="0"/>
                        <a:t>documented</a:t>
                      </a:r>
                      <a:endParaRPr lang="en-US" sz="2400" dirty="0"/>
                    </a:p>
                  </a:txBody>
                  <a:tcPr/>
                </a:tc>
              </a:tr>
              <a:tr h="2255899">
                <a:tc>
                  <a:txBody>
                    <a:bodyPr/>
                    <a:lstStyle/>
                    <a:p>
                      <a:r>
                        <a:rPr lang="en-US" sz="2400" kern="1200" dirty="0" smtClean="0"/>
                        <a:t>Written Reports • </a:t>
                      </a:r>
                      <a:br>
                        <a:rPr lang="en-US" sz="2400" kern="1200" dirty="0" smtClean="0"/>
                      </a:b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kern="1200" dirty="0" smtClean="0"/>
                        <a:t> Comprehensive </a:t>
                      </a:r>
                      <a:br>
                        <a:rPr lang="en-US" sz="2400" kern="1200" dirty="0" smtClean="0"/>
                      </a:br>
                      <a:r>
                        <a:rPr lang="en-US" sz="2400" kern="1200" dirty="0" smtClean="0"/>
                        <a:t>• Formal</a:t>
                      </a:r>
                      <a:br>
                        <a:rPr lang="en-US" sz="2400" kern="1200" dirty="0" smtClean="0"/>
                      </a:br>
                      <a:r>
                        <a:rPr lang="en-US" sz="2400" kern="1200" dirty="0" smtClean="0"/>
                        <a:t>• Easy to file and retrieve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/>
                        <a:t>• Take more time to prepare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Most managers use a combination of these approaches</a:t>
            </a:r>
          </a:p>
          <a:p>
            <a:pPr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Gill Sans MT" pitchFamily="34" charset="0"/>
              </a:rPr>
              <a:t>2. Comparing Actual Performance</a:t>
            </a:r>
            <a:r>
              <a:rPr lang="en-US" dirty="0" smtClean="0">
                <a:solidFill>
                  <a:srgbClr val="0070C0"/>
                </a:solidFill>
                <a:latin typeface="Gill Sans MT" pitchFamily="34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Gill Sans MT" pitchFamily="34" charset="0"/>
              </a:rPr>
              <a:t>Against the Standard</a:t>
            </a: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This</a:t>
            </a:r>
            <a:r>
              <a:rPr lang="en-US" dirty="0" smtClean="0">
                <a:solidFill>
                  <a:srgbClr val="0070C0"/>
                </a:solidFill>
                <a:latin typeface="Gill Sans MT" pitchFamily="34" charset="0"/>
              </a:rPr>
              <a:t> </a:t>
            </a:r>
            <a:r>
              <a:rPr lang="en-US" dirty="0" smtClean="0">
                <a:latin typeface="Gill Sans MT" pitchFamily="34" charset="0"/>
              </a:rPr>
              <a:t>step determines the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Gill Sans MT" pitchFamily="34" charset="0"/>
              </a:rPr>
              <a:t>variation</a:t>
            </a:r>
            <a:r>
              <a:rPr lang="en-US" dirty="0" smtClean="0">
                <a:latin typeface="Gill Sans MT" pitchFamily="34" charset="0"/>
              </a:rPr>
              <a:t> between actual performance and the standard</a:t>
            </a:r>
            <a:br>
              <a:rPr lang="en-US" dirty="0" smtClean="0">
                <a:latin typeface="Gill Sans MT" pitchFamily="34" charset="0"/>
              </a:rPr>
            </a:b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Although some variation in performance can be expected in all activities, it’s critical to determine an </a:t>
            </a:r>
            <a:r>
              <a:rPr lang="en-US" b="1" dirty="0" smtClean="0">
                <a:solidFill>
                  <a:srgbClr val="C00000"/>
                </a:solidFill>
                <a:latin typeface="Gill Sans MT" pitchFamily="34" charset="0"/>
              </a:rPr>
              <a:t>acceptable range of variation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Deviations outside this range need attention</a:t>
            </a:r>
          </a:p>
          <a:p>
            <a:endParaRPr lang="en-US" dirty="0" smtClean="0">
              <a:latin typeface="Gill Sans MT" pitchFamily="34" charset="0"/>
            </a:endParaRPr>
          </a:p>
          <a:p>
            <a:pPr>
              <a:buNone/>
            </a:pPr>
            <a:r>
              <a:rPr lang="en-US" b="1" dirty="0" smtClean="0">
                <a:latin typeface="Gill Sans MT" pitchFamily="34" charset="0"/>
              </a:rPr>
              <a:t>3. Taking Managerial Action</a:t>
            </a: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Three possible courses of action: </a:t>
            </a:r>
            <a:r>
              <a:rPr lang="en-US" b="1" dirty="0" smtClean="0">
                <a:solidFill>
                  <a:srgbClr val="FF0000"/>
                </a:solidFill>
                <a:latin typeface="Gill Sans MT" pitchFamily="34" charset="0"/>
              </a:rPr>
              <a:t>do nothing, correct the actual performance, or revise the standards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Gill Sans MT" pitchFamily="34" charset="0"/>
              </a:rPr>
              <a:t>Correcting  Actual Performance</a:t>
            </a:r>
            <a:br>
              <a:rPr lang="en-US" b="1" dirty="0" smtClean="0">
                <a:latin typeface="Gill Sans MT" pitchFamily="34" charset="0"/>
              </a:rPr>
            </a:br>
            <a:endParaRPr lang="en-US" b="1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Depending on what the problem is, a manager could take different corrective actions</a:t>
            </a:r>
          </a:p>
          <a:p>
            <a:pPr>
              <a:buFont typeface="Wingdings" pitchFamily="2" charset="2"/>
              <a:buChar char="§"/>
            </a:pPr>
            <a:endParaRPr lang="en-US" b="1" dirty="0" smtClean="0">
              <a:solidFill>
                <a:schemeClr val="accent1">
                  <a:lumMod val="75000"/>
                </a:schemeClr>
              </a:solidFill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Immediate corrective action:</a:t>
            </a:r>
            <a:r>
              <a:rPr lang="en-US" dirty="0" smtClean="0">
                <a:latin typeface="Gill Sans MT" pitchFamily="34" charset="0"/>
              </a:rPr>
              <a:t> corrects problems at once to get performance back</a:t>
            </a:r>
            <a:br>
              <a:rPr lang="en-US" dirty="0" smtClean="0">
                <a:latin typeface="Gill Sans MT" pitchFamily="34" charset="0"/>
              </a:rPr>
            </a:br>
            <a:r>
              <a:rPr lang="en-US" dirty="0" smtClean="0">
                <a:latin typeface="Gill Sans MT" pitchFamily="34" charset="0"/>
              </a:rPr>
              <a:t>on track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Basic corrective action</a:t>
            </a:r>
            <a:r>
              <a:rPr lang="en-US" dirty="0" smtClean="0">
                <a:latin typeface="Gill Sans MT" pitchFamily="34" charset="0"/>
              </a:rPr>
              <a:t>: looks at how and why performance deviated before correcting the source of deviation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None/>
            </a:pPr>
            <a:r>
              <a:rPr lang="en-US" b="1" dirty="0" smtClean="0">
                <a:latin typeface="Gill Sans MT" pitchFamily="34" charset="0"/>
              </a:rPr>
              <a:t>Revising the standard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Sometimes variance can be a result of an unrealistic standard—too low or too high a goal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In that situation, the </a:t>
            </a:r>
            <a:r>
              <a:rPr lang="en-US" b="1" dirty="0" smtClean="0">
                <a:solidFill>
                  <a:schemeClr val="tx2"/>
                </a:solidFill>
                <a:latin typeface="Gill Sans MT" pitchFamily="34" charset="0"/>
              </a:rPr>
              <a:t>standard</a:t>
            </a:r>
            <a:r>
              <a:rPr lang="en-US" dirty="0" smtClean="0">
                <a:latin typeface="Gill Sans MT" pitchFamily="34" charset="0"/>
              </a:rPr>
              <a:t> needs the corrective action, not the performance</a:t>
            </a:r>
            <a:endParaRPr lang="en-US" b="1" dirty="0" smtClean="0">
              <a:latin typeface="Gill Sans MT" pitchFamily="34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91440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Perpetua" pitchFamily="18" charset="0"/>
              </a:rPr>
              <a:t>Cont …</a:t>
            </a:r>
            <a:endParaRPr lang="en-US" sz="4000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953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0070C0"/>
                </a:solidFill>
                <a:latin typeface="Gill Sans MT" pitchFamily="34" charset="0"/>
              </a:rPr>
              <a:t>1. </a:t>
            </a:r>
            <a:r>
              <a:rPr lang="en-US" b="1" dirty="0" smtClean="0">
                <a:solidFill>
                  <a:srgbClr val="0070C0"/>
                </a:solidFill>
                <a:latin typeface="Gill Sans MT" pitchFamily="34" charset="0"/>
              </a:rPr>
              <a:t>Work specialization</a:t>
            </a:r>
            <a:r>
              <a:rPr lang="en-GB" b="1" dirty="0" smtClean="0">
                <a:solidFill>
                  <a:srgbClr val="0070C0"/>
                </a:solidFill>
                <a:latin typeface="Gill Sans MT" pitchFamily="34" charset="0"/>
              </a:rPr>
              <a:t>/Division of labour</a:t>
            </a:r>
            <a:r>
              <a:rPr lang="en-US" b="1" dirty="0" smtClean="0">
                <a:solidFill>
                  <a:srgbClr val="0070C0"/>
                </a:solidFill>
                <a:latin typeface="Gill Sans MT" pitchFamily="34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Gill Sans MT" pitchFamily="34" charset="0"/>
              </a:rPr>
            </a:br>
            <a:endParaRPr lang="en-US" dirty="0" smtClean="0">
              <a:solidFill>
                <a:srgbClr val="0070C0"/>
              </a:solidFill>
              <a:latin typeface="Gill Sans MT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Is </a:t>
            </a:r>
            <a:r>
              <a:rPr lang="en-US" dirty="0">
                <a:latin typeface="Gill Sans MT" pitchFamily="34" charset="0"/>
              </a:rPr>
              <a:t>breaking of a complex task into </a:t>
            </a:r>
            <a:r>
              <a:rPr lang="en-US" dirty="0" smtClean="0">
                <a:latin typeface="Gill Sans MT" pitchFamily="34" charset="0"/>
              </a:rPr>
              <a:t>components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Deciding what job tasks will be done by whom</a:t>
            </a:r>
            <a:br>
              <a:rPr lang="en-US" dirty="0" smtClean="0">
                <a:latin typeface="Gill Sans MT" pitchFamily="34" charset="0"/>
              </a:rPr>
            </a:br>
            <a:endParaRPr lang="en-US" dirty="0" smtClean="0">
              <a:latin typeface="Gill Sans MT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GB" dirty="0" smtClean="0">
                <a:latin typeface="Gill Sans MT" pitchFamily="34" charset="0"/>
              </a:rPr>
              <a:t>It is dividing operating work to manageable units</a:t>
            </a:r>
            <a:endParaRPr lang="en-US" dirty="0" smtClean="0">
              <a:latin typeface="Gill Sans MT" pitchFamily="34" charset="0"/>
            </a:endParaRP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b="1" i="1" dirty="0" smtClean="0">
                <a:latin typeface="Gill Sans MT" pitchFamily="34" charset="0"/>
              </a:rPr>
              <a:t>Work </a:t>
            </a:r>
            <a:r>
              <a:rPr lang="en-US" b="1" i="1" dirty="0">
                <a:latin typeface="Gill Sans MT" pitchFamily="34" charset="0"/>
              </a:rPr>
              <a:t>process requirements </a:t>
            </a:r>
            <a:r>
              <a:rPr lang="en-US" dirty="0">
                <a:latin typeface="Gill Sans MT" pitchFamily="34" charset="0"/>
              </a:rPr>
              <a:t>and </a:t>
            </a:r>
            <a:r>
              <a:rPr lang="en-US" b="1" i="1" dirty="0" smtClean="0">
                <a:latin typeface="Gill Sans MT" pitchFamily="34" charset="0"/>
              </a:rPr>
              <a:t>employee skill level</a:t>
            </a:r>
            <a:r>
              <a:rPr lang="en-US" dirty="0" smtClean="0">
                <a:latin typeface="Gill Sans MT" pitchFamily="34" charset="0"/>
              </a:rPr>
              <a:t> determine </a:t>
            </a:r>
            <a:r>
              <a:rPr lang="en-US" dirty="0">
                <a:latin typeface="Gill Sans MT" pitchFamily="34" charset="0"/>
              </a:rPr>
              <a:t>the degree </a:t>
            </a:r>
            <a:r>
              <a:rPr lang="en-US" dirty="0" smtClean="0">
                <a:latin typeface="Gill Sans MT" pitchFamily="34" charset="0"/>
              </a:rPr>
              <a:t>of specialization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Contributes for productivity improvement </a:t>
            </a:r>
            <a:endParaRPr lang="en-GB" dirty="0" smtClean="0">
              <a:latin typeface="Gill Sans MT" pitchFamily="34" charset="0"/>
            </a:endParaRPr>
          </a:p>
          <a:p>
            <a:pPr algn="just"/>
            <a:endParaRPr lang="en-US" dirty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1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915400" cy="5562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 smtClean="0">
                <a:latin typeface="Gill Sans MT" pitchFamily="34" charset="0"/>
              </a:rPr>
              <a:t>Forms of Controlling</a:t>
            </a:r>
            <a:r>
              <a:rPr lang="en-US" b="1" dirty="0" smtClean="0">
                <a:latin typeface="Gill Sans MT" pitchFamily="34" charset="0"/>
              </a:rPr>
              <a:t/>
            </a:r>
            <a:br>
              <a:rPr lang="en-US" b="1" dirty="0" smtClean="0">
                <a:latin typeface="Gill Sans MT" pitchFamily="34" charset="0"/>
              </a:rPr>
            </a:br>
            <a:r>
              <a:rPr lang="en-GB" b="1" dirty="0" smtClean="0">
                <a:latin typeface="Gill Sans MT" pitchFamily="34" charset="0"/>
              </a:rPr>
              <a:t> </a:t>
            </a:r>
          </a:p>
          <a:p>
            <a:pPr algn="just">
              <a:buFont typeface="Courier New" pitchFamily="49" charset="0"/>
              <a:buChar char="o"/>
            </a:pPr>
            <a:r>
              <a:rPr lang="en-GB" dirty="0" smtClean="0">
                <a:latin typeface="Gill Sans MT" pitchFamily="34" charset="0"/>
              </a:rPr>
              <a:t>There are </a:t>
            </a:r>
            <a:r>
              <a:rPr lang="en-GB" dirty="0">
                <a:latin typeface="Gill Sans MT" pitchFamily="34" charset="0"/>
              </a:rPr>
              <a:t>three basic forms of management control: Monitoring, Supervision &amp; Evaluation</a:t>
            </a:r>
            <a:r>
              <a:rPr lang="en-GB" dirty="0" smtClean="0">
                <a:latin typeface="Gill Sans MT" pitchFamily="34" charset="0"/>
              </a:rPr>
              <a:t>.</a:t>
            </a:r>
          </a:p>
          <a:p>
            <a:pPr algn="just">
              <a:buNone/>
            </a:pPr>
            <a:endParaRPr lang="en-GB" b="1" dirty="0" smtClean="0">
              <a:latin typeface="Gill Sans MT" pitchFamily="34" charset="0"/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rgbClr val="00B050"/>
                </a:solidFill>
                <a:latin typeface="Gill Sans MT" pitchFamily="34" charset="0"/>
              </a:rPr>
              <a:t>1</a:t>
            </a:r>
            <a:r>
              <a:rPr lang="en-GB" b="1" dirty="0">
                <a:solidFill>
                  <a:srgbClr val="00B050"/>
                </a:solidFill>
                <a:latin typeface="Gill Sans MT" pitchFamily="34" charset="0"/>
              </a:rPr>
              <a:t>. </a:t>
            </a:r>
            <a:r>
              <a:rPr lang="en-GB" b="1" u="sng" dirty="0" smtClean="0">
                <a:latin typeface="Gill Sans MT" pitchFamily="34" charset="0"/>
              </a:rPr>
              <a:t>Monitoring </a:t>
            </a:r>
            <a:endParaRPr lang="en-US" dirty="0" smtClean="0">
              <a:latin typeface="Gill Sans MT" pitchFamily="34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Monitoring </a:t>
            </a:r>
            <a:r>
              <a:rPr lang="en-US" dirty="0">
                <a:latin typeface="Gill Sans MT" pitchFamily="34" charset="0"/>
              </a:rPr>
              <a:t>is the day-to-day watch on, or </a:t>
            </a:r>
            <a:r>
              <a:rPr lang="en-US" b="1" i="1" dirty="0">
                <a:latin typeface="Gill Sans MT" pitchFamily="34" charset="0"/>
              </a:rPr>
              <a:t>continuous follow-up </a:t>
            </a:r>
            <a:r>
              <a:rPr lang="en-US" b="1" i="1" dirty="0" smtClean="0">
                <a:latin typeface="Gill Sans MT" pitchFamily="34" charset="0"/>
              </a:rPr>
              <a:t>of </a:t>
            </a:r>
            <a:r>
              <a:rPr lang="en-US" b="1" i="1" dirty="0">
                <a:latin typeface="Gill Sans MT" pitchFamily="34" charset="0"/>
              </a:rPr>
              <a:t>the on going </a:t>
            </a:r>
            <a:r>
              <a:rPr lang="en-US" b="1" i="1" dirty="0" smtClean="0">
                <a:latin typeface="Gill Sans MT" pitchFamily="34" charset="0"/>
              </a:rPr>
              <a:t>activities</a:t>
            </a:r>
            <a:endParaRPr lang="en-GB" dirty="0" smtClean="0">
              <a:latin typeface="Gill Sans MT" pitchFamily="34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n-GB" dirty="0" smtClean="0">
                <a:latin typeface="Gill Sans MT" pitchFamily="34" charset="0"/>
              </a:rPr>
              <a:t>It is </a:t>
            </a:r>
            <a:r>
              <a:rPr lang="en-GB" dirty="0">
                <a:latin typeface="Gill Sans MT" pitchFamily="34" charset="0"/>
              </a:rPr>
              <a:t>used to improve a campaign by influencing immediate decisions about how activities can be improved. </a:t>
            </a:r>
            <a:endParaRPr lang="en-GB" dirty="0" smtClean="0">
              <a:latin typeface="Gill Sans MT" pitchFamily="34" charset="0"/>
            </a:endParaRPr>
          </a:p>
          <a:p>
            <a:pPr algn="just"/>
            <a:endParaRPr lang="en-US" dirty="0" smtClean="0">
              <a:latin typeface="Perpetua" pitchFamily="18" charset="0"/>
            </a:endParaRPr>
          </a:p>
          <a:p>
            <a:pPr algn="just"/>
            <a:endParaRPr lang="en-US" dirty="0">
              <a:latin typeface="Perpetu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40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800600"/>
          </a:xfrm>
        </p:spPr>
        <p:txBody>
          <a:bodyPr>
            <a:normAutofit/>
          </a:bodyPr>
          <a:lstStyle/>
          <a:p>
            <a:pPr algn="just">
              <a:buFont typeface="Courier New" pitchFamily="49" charset="0"/>
              <a:buChar char="o"/>
            </a:pPr>
            <a:r>
              <a:rPr lang="en-GB" sz="3000" dirty="0" smtClean="0">
                <a:latin typeface="Gill Sans MT" pitchFamily="34" charset="0"/>
              </a:rPr>
              <a:t>The key question in monitoring is: </a:t>
            </a:r>
            <a:r>
              <a:rPr lang="en-GB" sz="3000" b="1" i="1" dirty="0" smtClean="0">
                <a:latin typeface="Gill Sans MT" pitchFamily="34" charset="0"/>
              </a:rPr>
              <a:t>Are things going all right?</a:t>
            </a:r>
          </a:p>
          <a:p>
            <a:pPr algn="just">
              <a:buFont typeface="Courier New" pitchFamily="49" charset="0"/>
              <a:buChar char="o"/>
            </a:pPr>
            <a:endParaRPr lang="en-US" sz="3000" dirty="0" smtClean="0">
              <a:latin typeface="Gill Sans MT" pitchFamily="34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It is carried out through </a:t>
            </a:r>
            <a:r>
              <a:rPr lang="en-US" sz="3000" u="sng" dirty="0" smtClean="0">
                <a:latin typeface="Gill Sans MT" pitchFamily="34" charset="0"/>
              </a:rPr>
              <a:t>observation of people and materials, discussion with workers, supervisors and beneficiaries, and review of reports, diaries and statistical data</a:t>
            </a:r>
            <a:r>
              <a:rPr lang="en-US" sz="3000" dirty="0" smtClean="0">
                <a:latin typeface="Gill Sans MT" pitchFamily="34" charset="0"/>
              </a:rPr>
              <a:t>. </a:t>
            </a:r>
          </a:p>
          <a:p>
            <a:pPr lvl="1" algn="just"/>
            <a:endParaRPr lang="en-US" sz="3000" dirty="0" smtClean="0">
              <a:latin typeface="Gill Sans MT" pitchFamily="34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</a:rPr>
              <a:t>Monitoring is one of the tools for evaluation. </a:t>
            </a:r>
          </a:p>
          <a:p>
            <a:endParaRPr lang="en-US" sz="3000" dirty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7630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Perpetua" pitchFamily="18" charset="0"/>
              </a:rPr>
              <a:t>Cont …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915400" cy="5791200"/>
          </a:xfrm>
        </p:spPr>
        <p:txBody>
          <a:bodyPr>
            <a:normAutofit/>
          </a:bodyPr>
          <a:lstStyle/>
          <a:p>
            <a:pPr algn="just">
              <a:buFont typeface="Courier New" pitchFamily="49" charset="0"/>
              <a:buChar char="o"/>
            </a:pPr>
            <a:r>
              <a:rPr lang="en-US" dirty="0">
                <a:latin typeface="Gill Sans MT" pitchFamily="34" charset="0"/>
              </a:rPr>
              <a:t>It </a:t>
            </a:r>
            <a:r>
              <a:rPr lang="en-US" dirty="0" smtClean="0">
                <a:latin typeface="Gill Sans MT" pitchFamily="34" charset="0"/>
              </a:rPr>
              <a:t>is about collecting </a:t>
            </a:r>
            <a:r>
              <a:rPr lang="en-US" dirty="0">
                <a:latin typeface="Gill Sans MT" pitchFamily="34" charset="0"/>
              </a:rPr>
              <a:t>information and keeping records about activities to </a:t>
            </a:r>
            <a:r>
              <a:rPr lang="en-US" dirty="0" smtClean="0">
                <a:latin typeface="Gill Sans MT" pitchFamily="34" charset="0"/>
              </a:rPr>
              <a:t>check </a:t>
            </a:r>
            <a:r>
              <a:rPr lang="en-US" dirty="0">
                <a:latin typeface="Gill Sans MT" pitchFamily="34" charset="0"/>
              </a:rPr>
              <a:t>whether the </a:t>
            </a:r>
            <a:r>
              <a:rPr lang="en-US" u="sng" dirty="0">
                <a:latin typeface="Gill Sans MT" pitchFamily="34" charset="0"/>
              </a:rPr>
              <a:t>work is being carried out as planned </a:t>
            </a:r>
            <a:r>
              <a:rPr lang="en-US" dirty="0">
                <a:latin typeface="Gill Sans MT" pitchFamily="34" charset="0"/>
              </a:rPr>
              <a:t>and to assess </a:t>
            </a:r>
            <a:r>
              <a:rPr lang="en-US" dirty="0" smtClean="0">
                <a:latin typeface="Gill Sans MT" pitchFamily="34" charset="0"/>
              </a:rPr>
              <a:t>reactions </a:t>
            </a:r>
            <a:r>
              <a:rPr lang="en-US" dirty="0">
                <a:latin typeface="Gill Sans MT" pitchFamily="34" charset="0"/>
              </a:rPr>
              <a:t>of people receiving the services or involved in the project. </a:t>
            </a:r>
          </a:p>
          <a:p>
            <a:pPr algn="just"/>
            <a:endParaRPr lang="en-US" dirty="0" smtClean="0">
              <a:latin typeface="Gill Sans MT" pitchFamily="34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The </a:t>
            </a:r>
            <a:r>
              <a:rPr lang="en-US" dirty="0">
                <a:latin typeface="Gill Sans MT" pitchFamily="34" charset="0"/>
              </a:rPr>
              <a:t>goals of monitoring are: </a:t>
            </a:r>
            <a:endParaRPr lang="en-US" dirty="0" smtClean="0">
              <a:latin typeface="Gill Sans MT" pitchFamily="34" charset="0"/>
            </a:endParaRPr>
          </a:p>
          <a:p>
            <a:pPr lvl="1" algn="just"/>
            <a:r>
              <a:rPr lang="en-US" dirty="0" smtClean="0">
                <a:latin typeface="Gill Sans MT" pitchFamily="34" charset="0"/>
              </a:rPr>
              <a:t></a:t>
            </a:r>
            <a:r>
              <a:rPr lang="en-US" sz="3000" dirty="0">
                <a:latin typeface="Gill Sans MT" pitchFamily="34" charset="0"/>
              </a:rPr>
              <a:t>To identify any problem early, </a:t>
            </a:r>
            <a:endParaRPr lang="en-US" sz="3000" dirty="0" smtClean="0">
              <a:latin typeface="Gill Sans MT" pitchFamily="34" charset="0"/>
            </a:endParaRPr>
          </a:p>
          <a:p>
            <a:pPr lvl="1" algn="just"/>
            <a:r>
              <a:rPr lang="en-US" sz="3000" dirty="0" smtClean="0">
                <a:latin typeface="Gill Sans MT" pitchFamily="34" charset="0"/>
              </a:rPr>
              <a:t>To </a:t>
            </a:r>
            <a:r>
              <a:rPr lang="en-US" sz="3000" dirty="0">
                <a:latin typeface="Gill Sans MT" pitchFamily="34" charset="0"/>
              </a:rPr>
              <a:t>solve without delaying the progress of the program. </a:t>
            </a:r>
            <a:endParaRPr lang="en-US" sz="3000" dirty="0" smtClean="0">
              <a:latin typeface="Gill Sans MT" pitchFamily="34" charset="0"/>
            </a:endParaRPr>
          </a:p>
          <a:p>
            <a:pPr algn="just"/>
            <a:endParaRPr lang="en-US" dirty="0" smtClean="0">
              <a:latin typeface="Perpetu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6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Perpetua" pitchFamily="18" charset="0"/>
              </a:rPr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876800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Gill Sans MT" pitchFamily="34" charset="0"/>
              </a:rPr>
              <a:t>Key areas of monitoring</a:t>
            </a:r>
          </a:p>
          <a:p>
            <a:pPr lvl="1" algn="just"/>
            <a:endParaRPr lang="en-US" sz="3200" dirty="0" smtClean="0">
              <a:latin typeface="Gill Sans MT" pitchFamily="34" charset="0"/>
            </a:endParaRPr>
          </a:p>
          <a:p>
            <a:pPr lvl="1" algn="just"/>
            <a:r>
              <a:rPr lang="en-US" sz="3200" dirty="0" smtClean="0">
                <a:latin typeface="Gill Sans MT" pitchFamily="34" charset="0"/>
              </a:rPr>
              <a:t>Adequacy </a:t>
            </a:r>
            <a:r>
              <a:rPr lang="en-US" sz="3200" dirty="0">
                <a:latin typeface="Gill Sans MT" pitchFamily="34" charset="0"/>
              </a:rPr>
              <a:t>of supply, materials and budget. </a:t>
            </a:r>
          </a:p>
          <a:p>
            <a:pPr lvl="1" algn="just"/>
            <a:r>
              <a:rPr lang="en-US" sz="3200" dirty="0">
                <a:latin typeface="Gill Sans MT" pitchFamily="34" charset="0"/>
              </a:rPr>
              <a:t>Training, type, relevance and quality. </a:t>
            </a:r>
          </a:p>
          <a:p>
            <a:pPr lvl="1" algn="just"/>
            <a:r>
              <a:rPr lang="en-US" sz="3200" dirty="0">
                <a:latin typeface="Gill Sans MT" pitchFamily="34" charset="0"/>
              </a:rPr>
              <a:t>Quantity and quality of work done. </a:t>
            </a:r>
          </a:p>
          <a:p>
            <a:pPr lvl="1" algn="just"/>
            <a:r>
              <a:rPr lang="en-US" sz="3200" dirty="0">
                <a:latin typeface="Gill Sans MT" pitchFamily="34" charset="0"/>
              </a:rPr>
              <a:t>Communication. </a:t>
            </a:r>
          </a:p>
          <a:p>
            <a:pPr lvl="1" algn="just"/>
            <a:r>
              <a:rPr lang="en-US" sz="3200" dirty="0">
                <a:latin typeface="Gill Sans MT" pitchFamily="34" charset="0"/>
              </a:rPr>
              <a:t>Supervisory activities</a:t>
            </a:r>
            <a:r>
              <a:rPr lang="en-US" dirty="0">
                <a:latin typeface="Perpetua" pitchFamily="18" charset="0"/>
              </a:rPr>
              <a:t>. </a:t>
            </a:r>
          </a:p>
          <a:p>
            <a:pPr algn="just"/>
            <a:endParaRPr lang="en-US" dirty="0" smtClean="0">
              <a:latin typeface="Perpetua" pitchFamily="18" charset="0"/>
            </a:endParaRPr>
          </a:p>
          <a:p>
            <a:pPr algn="just"/>
            <a:endParaRPr lang="en-US" dirty="0">
              <a:latin typeface="Perpetu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8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>
                <a:latin typeface="Gill Sans MT" pitchFamily="34" charset="0"/>
              </a:rPr>
              <a:t>Steps in Monitoring </a:t>
            </a:r>
          </a:p>
          <a:p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Establish data sources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Collect data on program implementation and outcome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Compare program outcomes with prior or expected outcomes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Assist in making policy and management decisions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6096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Perpetua" pitchFamily="18" charset="0"/>
              </a:rPr>
              <a:t>Cont 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7912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GB" dirty="0">
                <a:latin typeface="Gill Sans MT" pitchFamily="34" charset="0"/>
              </a:rPr>
              <a:t>2. </a:t>
            </a:r>
            <a:r>
              <a:rPr lang="en-GB" b="1" dirty="0">
                <a:latin typeface="Gill Sans MT" pitchFamily="34" charset="0"/>
              </a:rPr>
              <a:t>Supervision </a:t>
            </a:r>
            <a:endParaRPr lang="en-GB" b="1" dirty="0" smtClean="0">
              <a:latin typeface="Gill Sans MT" pitchFamily="34" charset="0"/>
            </a:endParaRPr>
          </a:p>
          <a:p>
            <a:pPr marL="0" indent="0" algn="just">
              <a:buFont typeface="Courier New" pitchFamily="49" charset="0"/>
              <a:buChar char="o"/>
            </a:pPr>
            <a:endParaRPr lang="en-GB" dirty="0" smtClean="0">
              <a:latin typeface="Gill Sans MT" pitchFamily="34" charset="0"/>
            </a:endParaRPr>
          </a:p>
          <a:p>
            <a:pPr marL="0" indent="0" algn="just">
              <a:buFont typeface="Courier New" pitchFamily="49" charset="0"/>
              <a:buChar char="o"/>
            </a:pPr>
            <a:r>
              <a:rPr lang="en-GB" dirty="0" smtClean="0">
                <a:latin typeface="Gill Sans MT" pitchFamily="34" charset="0"/>
              </a:rPr>
              <a:t>It</a:t>
            </a:r>
            <a:r>
              <a:rPr lang="en-GB" b="1" dirty="0" smtClean="0">
                <a:latin typeface="Gill Sans MT" pitchFamily="34" charset="0"/>
              </a:rPr>
              <a:t> </a:t>
            </a:r>
            <a:r>
              <a:rPr lang="en-US" dirty="0" smtClean="0">
                <a:latin typeface="Gill Sans MT" pitchFamily="34" charset="0"/>
              </a:rPr>
              <a:t>is </a:t>
            </a:r>
            <a:r>
              <a:rPr lang="en-US" dirty="0">
                <a:latin typeface="Gill Sans MT" pitchFamily="34" charset="0"/>
              </a:rPr>
              <a:t>a teaching-learning process of ensuring that </a:t>
            </a:r>
            <a:r>
              <a:rPr lang="en-US" dirty="0" smtClean="0">
                <a:latin typeface="Gill Sans MT" pitchFamily="34" charset="0"/>
              </a:rPr>
              <a:t> workers </a:t>
            </a:r>
            <a:r>
              <a:rPr lang="en-US" dirty="0">
                <a:latin typeface="Gill Sans MT" pitchFamily="34" charset="0"/>
              </a:rPr>
              <a:t>execute the work and spend money as per the plan.</a:t>
            </a:r>
          </a:p>
          <a:p>
            <a:pPr algn="just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It </a:t>
            </a:r>
            <a:r>
              <a:rPr lang="en-US" dirty="0">
                <a:latin typeface="Gill Sans MT" pitchFamily="34" charset="0"/>
              </a:rPr>
              <a:t>is an </a:t>
            </a:r>
            <a:r>
              <a:rPr lang="en-US" dirty="0" smtClean="0">
                <a:latin typeface="Gill Sans MT" pitchFamily="34" charset="0"/>
              </a:rPr>
              <a:t>investigative - corrective process</a:t>
            </a:r>
          </a:p>
          <a:p>
            <a:pPr algn="just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Health </a:t>
            </a:r>
            <a:r>
              <a:rPr lang="en-US" dirty="0">
                <a:latin typeface="Gill Sans MT" pitchFamily="34" charset="0"/>
              </a:rPr>
              <a:t>service supervision is defined as "A process of guiding, </a:t>
            </a:r>
            <a:r>
              <a:rPr lang="en-US" dirty="0" smtClean="0">
                <a:latin typeface="Gill Sans MT" pitchFamily="34" charset="0"/>
              </a:rPr>
              <a:t>helping</a:t>
            </a:r>
            <a:r>
              <a:rPr lang="en-US" dirty="0">
                <a:latin typeface="Gill Sans MT" pitchFamily="34" charset="0"/>
              </a:rPr>
              <a:t>, training and encouraging staff to improve their performance </a:t>
            </a:r>
            <a:r>
              <a:rPr lang="en-US" dirty="0" smtClean="0">
                <a:latin typeface="Gill Sans MT" pitchFamily="34" charset="0"/>
              </a:rPr>
              <a:t>in </a:t>
            </a:r>
            <a:r>
              <a:rPr lang="en-US" dirty="0">
                <a:latin typeface="Gill Sans MT" pitchFamily="34" charset="0"/>
              </a:rPr>
              <a:t>order to provide high quality health services. </a:t>
            </a:r>
            <a:r>
              <a:rPr lang="en-US" dirty="0" smtClean="0">
                <a:latin typeface="Gill Sans MT" pitchFamily="34" charset="0"/>
              </a:rPr>
              <a:t>“</a:t>
            </a:r>
          </a:p>
          <a:p>
            <a:pPr algn="just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algn="just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9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724400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It is not fault finding. 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GB" dirty="0" smtClean="0">
                <a:latin typeface="Gill Sans MT" pitchFamily="34" charset="0"/>
              </a:rPr>
              <a:t>The two main styles of supervision are </a:t>
            </a:r>
            <a:r>
              <a:rPr lang="en-GB" b="1" dirty="0" smtClean="0">
                <a:latin typeface="Gill Sans MT" pitchFamily="34" charset="0"/>
              </a:rPr>
              <a:t>autocratic and democratic</a:t>
            </a:r>
          </a:p>
          <a:p>
            <a:pPr>
              <a:buFont typeface="Courier New" pitchFamily="49" charset="0"/>
              <a:buChar char="o"/>
            </a:pPr>
            <a:endParaRPr lang="en-GB" b="1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GB" b="1" i="1" u="sng" dirty="0" smtClean="0">
                <a:latin typeface="Gill Sans MT" pitchFamily="34" charset="0"/>
              </a:rPr>
              <a:t>Autocratic (traditional)</a:t>
            </a:r>
            <a:r>
              <a:rPr lang="en-GB" i="1" u="sng" dirty="0" smtClean="0">
                <a:latin typeface="Gill Sans MT" pitchFamily="34" charset="0"/>
              </a:rPr>
              <a:t> </a:t>
            </a:r>
            <a:r>
              <a:rPr lang="en-GB" dirty="0" smtClean="0">
                <a:latin typeface="Gill Sans MT" pitchFamily="34" charset="0"/>
              </a:rPr>
              <a:t>supervisions tend to humiliate people, make them irresponsible and mostly it is one way</a:t>
            </a:r>
          </a:p>
          <a:p>
            <a:pPr>
              <a:buFont typeface="Courier New" pitchFamily="49" charset="0"/>
              <a:buChar char="o"/>
            </a:pPr>
            <a:endParaRPr lang="en-US" b="1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endParaRPr lang="en-GB" dirty="0" smtClean="0">
              <a:latin typeface="Gill Sans MT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Gill Sans MT" pitchFamily="34" charset="0"/>
              </a:rPr>
              <a:t>Cont …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486400"/>
          </a:xfrm>
        </p:spPr>
        <p:txBody>
          <a:bodyPr>
            <a:noAutofit/>
          </a:bodyPr>
          <a:lstStyle/>
          <a:p>
            <a:pPr lvl="1" algn="just">
              <a:buNone/>
            </a:pPr>
            <a:endParaRPr lang="en-GB" sz="3000" dirty="0" smtClean="0">
              <a:latin typeface="Gill Sans MT" pitchFamily="34" charset="0"/>
            </a:endParaRPr>
          </a:p>
          <a:p>
            <a:pPr lvl="1" algn="just"/>
            <a:r>
              <a:rPr lang="en-GB" sz="3000" dirty="0" smtClean="0">
                <a:latin typeface="Gill Sans MT" pitchFamily="34" charset="0"/>
              </a:rPr>
              <a:t>It </a:t>
            </a:r>
            <a:r>
              <a:rPr lang="en-GB" sz="3000" dirty="0">
                <a:latin typeface="Gill Sans MT" pitchFamily="34" charset="0"/>
              </a:rPr>
              <a:t>may </a:t>
            </a:r>
            <a:r>
              <a:rPr lang="en-GB" sz="3000" dirty="0" smtClean="0">
                <a:latin typeface="Gill Sans MT" pitchFamily="34" charset="0"/>
              </a:rPr>
              <a:t>also dry </a:t>
            </a:r>
            <a:r>
              <a:rPr lang="en-GB" sz="3000" dirty="0">
                <a:latin typeface="Gill Sans MT" pitchFamily="34" charset="0"/>
              </a:rPr>
              <a:t>up the initiative of colleagues. </a:t>
            </a:r>
            <a:endParaRPr lang="en-US" sz="3000" dirty="0">
              <a:latin typeface="Gill Sans MT" pitchFamily="34" charset="0"/>
            </a:endParaRPr>
          </a:p>
          <a:p>
            <a:pPr algn="just"/>
            <a:endParaRPr lang="en-GB" sz="3000" i="1" dirty="0">
              <a:latin typeface="Gill Sans MT" pitchFamily="34" charset="0"/>
            </a:endParaRPr>
          </a:p>
          <a:p>
            <a:pPr algn="just">
              <a:buFont typeface="Courier New" pitchFamily="49" charset="0"/>
              <a:buChar char="o"/>
            </a:pPr>
            <a:endParaRPr lang="en-GB" sz="3000" i="1" u="sng" dirty="0" smtClean="0">
              <a:latin typeface="Gill Sans MT" pitchFamily="34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n-GB" sz="3000" b="1" i="1" u="sng" dirty="0" smtClean="0">
                <a:latin typeface="Gill Sans MT" pitchFamily="34" charset="0"/>
              </a:rPr>
              <a:t>Democratic (supportive)</a:t>
            </a:r>
            <a:r>
              <a:rPr lang="en-GB" sz="3000" b="1" i="1" dirty="0" smtClean="0">
                <a:latin typeface="Gill Sans MT" pitchFamily="34" charset="0"/>
              </a:rPr>
              <a:t> </a:t>
            </a:r>
            <a:r>
              <a:rPr lang="en-GB" sz="3000" i="1" dirty="0">
                <a:latin typeface="Gill Sans MT" pitchFamily="34" charset="0"/>
              </a:rPr>
              <a:t>supervision</a:t>
            </a:r>
            <a:r>
              <a:rPr lang="en-GB" sz="3000" dirty="0">
                <a:latin typeface="Gill Sans MT" pitchFamily="34" charset="0"/>
              </a:rPr>
              <a:t> helps people to grow, to become responsible for their own work to show initiative and it follows two-ways </a:t>
            </a:r>
            <a:r>
              <a:rPr lang="en-GB" sz="3000" dirty="0" smtClean="0">
                <a:latin typeface="Gill Sans MT" pitchFamily="34" charset="0"/>
              </a:rPr>
              <a:t>communication</a:t>
            </a:r>
            <a:endParaRPr lang="en-US" sz="3000" dirty="0">
              <a:latin typeface="Gill Sans MT" pitchFamily="34" charset="0"/>
            </a:endParaRPr>
          </a:p>
          <a:p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2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838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Perpetua" pitchFamily="18" charset="0"/>
              </a:rPr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334000"/>
          </a:xfrm>
        </p:spPr>
        <p:txBody>
          <a:bodyPr/>
          <a:lstStyle/>
          <a:p>
            <a:pPr algn="just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Supervisors needs </a:t>
            </a:r>
            <a:r>
              <a:rPr lang="en-US" dirty="0">
                <a:latin typeface="Gill Sans MT" pitchFamily="34" charset="0"/>
              </a:rPr>
              <a:t>k</a:t>
            </a:r>
            <a:r>
              <a:rPr lang="en-US" dirty="0" smtClean="0">
                <a:latin typeface="Gill Sans MT" pitchFamily="34" charset="0"/>
              </a:rPr>
              <a:t>nowledge </a:t>
            </a:r>
            <a:r>
              <a:rPr lang="en-US" dirty="0">
                <a:latin typeface="Gill Sans MT" pitchFamily="34" charset="0"/>
              </a:rPr>
              <a:t>of the </a:t>
            </a:r>
            <a:r>
              <a:rPr lang="en-US" dirty="0" smtClean="0">
                <a:latin typeface="Gill Sans MT" pitchFamily="34" charset="0"/>
              </a:rPr>
              <a:t>work and responsibilities, skill </a:t>
            </a:r>
            <a:r>
              <a:rPr lang="en-US" dirty="0">
                <a:latin typeface="Gill Sans MT" pitchFamily="34" charset="0"/>
              </a:rPr>
              <a:t>in instructing </a:t>
            </a:r>
            <a:r>
              <a:rPr lang="en-US" dirty="0" smtClean="0">
                <a:latin typeface="Gill Sans MT" pitchFamily="34" charset="0"/>
              </a:rPr>
              <a:t>, skill </a:t>
            </a:r>
            <a:r>
              <a:rPr lang="en-US" dirty="0">
                <a:latin typeface="Gill Sans MT" pitchFamily="34" charset="0"/>
              </a:rPr>
              <a:t>in improving methods </a:t>
            </a:r>
            <a:r>
              <a:rPr lang="en-US" dirty="0" smtClean="0">
                <a:latin typeface="Gill Sans MT" pitchFamily="34" charset="0"/>
              </a:rPr>
              <a:t>and skill </a:t>
            </a:r>
            <a:r>
              <a:rPr lang="en-US" dirty="0">
                <a:latin typeface="Gill Sans MT" pitchFamily="34" charset="0"/>
              </a:rPr>
              <a:t>in </a:t>
            </a:r>
            <a:r>
              <a:rPr lang="en-US" dirty="0" smtClean="0">
                <a:latin typeface="Gill Sans MT" pitchFamily="34" charset="0"/>
              </a:rPr>
              <a:t>leadership to be effective</a:t>
            </a:r>
          </a:p>
          <a:p>
            <a:pPr algn="just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Main </a:t>
            </a:r>
            <a:r>
              <a:rPr lang="en-US" dirty="0">
                <a:latin typeface="Gill Sans MT" pitchFamily="34" charset="0"/>
              </a:rPr>
              <a:t>Features of a Supervisor </a:t>
            </a:r>
          </a:p>
          <a:p>
            <a:pPr lvl="1" algn="just"/>
            <a:r>
              <a:rPr lang="en-US" dirty="0" smtClean="0">
                <a:latin typeface="Gill Sans MT" pitchFamily="34" charset="0"/>
              </a:rPr>
              <a:t>Guidance </a:t>
            </a:r>
            <a:r>
              <a:rPr lang="en-US" dirty="0">
                <a:latin typeface="Gill Sans MT" pitchFamily="34" charset="0"/>
              </a:rPr>
              <a:t>and </a:t>
            </a:r>
            <a:r>
              <a:rPr lang="en-US" dirty="0" smtClean="0">
                <a:latin typeface="Gill Sans MT" pitchFamily="34" charset="0"/>
              </a:rPr>
              <a:t>training</a:t>
            </a:r>
          </a:p>
          <a:p>
            <a:pPr lvl="1" algn="just"/>
            <a:r>
              <a:rPr lang="en-US" dirty="0" smtClean="0">
                <a:latin typeface="Gill Sans MT" pitchFamily="34" charset="0"/>
              </a:rPr>
              <a:t>Assistance </a:t>
            </a:r>
            <a:r>
              <a:rPr lang="en-US" dirty="0">
                <a:latin typeface="Gill Sans MT" pitchFamily="34" charset="0"/>
              </a:rPr>
              <a:t>with resources and logistics </a:t>
            </a:r>
            <a:endParaRPr lang="en-US" dirty="0" smtClean="0">
              <a:latin typeface="Gill Sans MT" pitchFamily="34" charset="0"/>
            </a:endParaRPr>
          </a:p>
          <a:p>
            <a:pPr lvl="1" algn="just"/>
            <a:r>
              <a:rPr lang="en-US" dirty="0" smtClean="0">
                <a:latin typeface="Gill Sans MT" pitchFamily="34" charset="0"/>
              </a:rPr>
              <a:t>Support</a:t>
            </a:r>
            <a:r>
              <a:rPr lang="en-US" dirty="0">
                <a:latin typeface="Gill Sans MT" pitchFamily="34" charset="0"/>
              </a:rPr>
              <a:t>, encouragement and advocacy </a:t>
            </a:r>
            <a:endParaRPr lang="en-US" dirty="0" smtClean="0">
              <a:latin typeface="Gill Sans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63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Perpetua" pitchFamily="18" charset="0"/>
              </a:rPr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562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>
                <a:latin typeface="Gill Sans MT" pitchFamily="34" charset="0"/>
              </a:rPr>
              <a:t>Effective Supervision </a:t>
            </a:r>
          </a:p>
          <a:p>
            <a:pPr algn="just"/>
            <a:r>
              <a:rPr lang="en-US" dirty="0">
                <a:latin typeface="Gill Sans MT" pitchFamily="34" charset="0"/>
              </a:rPr>
              <a:t>To make an effective supervision and to facilitate the work, it </a:t>
            </a:r>
            <a:r>
              <a:rPr lang="en-US" dirty="0" smtClean="0">
                <a:latin typeface="Gill Sans MT" pitchFamily="34" charset="0"/>
              </a:rPr>
              <a:t>is advisable </a:t>
            </a:r>
            <a:r>
              <a:rPr lang="en-US" dirty="0">
                <a:latin typeface="Gill Sans MT" pitchFamily="34" charset="0"/>
              </a:rPr>
              <a:t>to remember and apply the following issues. </a:t>
            </a:r>
            <a:endParaRPr lang="en-US" dirty="0" smtClean="0">
              <a:latin typeface="Gill Sans MT" pitchFamily="34" charset="0"/>
            </a:endParaRPr>
          </a:p>
          <a:p>
            <a:pPr lvl="1" algn="just"/>
            <a:endParaRPr lang="en-US" sz="3200" dirty="0" smtClean="0">
              <a:latin typeface="Gill Sans MT" pitchFamily="34" charset="0"/>
            </a:endParaRPr>
          </a:p>
          <a:p>
            <a:pPr lvl="1" algn="just"/>
            <a:r>
              <a:rPr lang="en-US" sz="3200" dirty="0" smtClean="0">
                <a:latin typeface="Gill Sans MT" pitchFamily="34" charset="0"/>
              </a:rPr>
              <a:t>Create </a:t>
            </a:r>
            <a:r>
              <a:rPr lang="en-US" sz="3200" dirty="0">
                <a:latin typeface="Gill Sans MT" pitchFamily="34" charset="0"/>
              </a:rPr>
              <a:t>good communication and understanding, and participatory </a:t>
            </a:r>
            <a:r>
              <a:rPr lang="en-US" sz="3200" dirty="0" smtClean="0">
                <a:latin typeface="Gill Sans MT" pitchFamily="34" charset="0"/>
              </a:rPr>
              <a:t>discussions </a:t>
            </a:r>
            <a:r>
              <a:rPr lang="en-US" sz="3200" dirty="0">
                <a:latin typeface="Gill Sans MT" pitchFamily="34" charset="0"/>
              </a:rPr>
              <a:t>with the staff. </a:t>
            </a:r>
            <a:endParaRPr lang="en-US" sz="3200" dirty="0" smtClean="0">
              <a:latin typeface="Gill Sans MT" pitchFamily="34" charset="0"/>
            </a:endParaRPr>
          </a:p>
          <a:p>
            <a:pPr lvl="1" algn="just"/>
            <a:r>
              <a:rPr lang="en-US" sz="3200" dirty="0" smtClean="0">
                <a:latin typeface="Gill Sans MT" pitchFamily="34" charset="0"/>
              </a:rPr>
              <a:t>Share </a:t>
            </a:r>
            <a:r>
              <a:rPr lang="en-US" sz="3200" dirty="0">
                <a:latin typeface="Gill Sans MT" pitchFamily="34" charset="0"/>
              </a:rPr>
              <a:t>the overall goals and objectives of the program with the </a:t>
            </a:r>
            <a:r>
              <a:rPr lang="en-US" sz="3200" dirty="0" smtClean="0">
                <a:latin typeface="Gill Sans MT" pitchFamily="34" charset="0"/>
              </a:rPr>
              <a:t>staff</a:t>
            </a:r>
            <a:r>
              <a:rPr lang="en-US" sz="3200" dirty="0">
                <a:latin typeface="Gill Sans MT" pitchFamily="34" charset="0"/>
              </a:rPr>
              <a:t>. </a:t>
            </a:r>
            <a:endParaRPr lang="en-US" sz="3200" dirty="0" smtClean="0">
              <a:latin typeface="Gill Sans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74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GB" sz="4000" dirty="0" smtClean="0">
                <a:latin typeface="Perpetua" pitchFamily="18" charset="0"/>
              </a:rPr>
              <a:t>Cont ...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sz="3000" dirty="0">
                <a:latin typeface="Gill Sans MT" pitchFamily="34" charset="0"/>
              </a:rPr>
              <a:t>Reasons and benefit</a:t>
            </a:r>
            <a:endParaRPr lang="en-US" sz="3000" dirty="0">
              <a:latin typeface="Gill Sans MT" pitchFamily="34" charset="0"/>
            </a:endParaRPr>
          </a:p>
          <a:p>
            <a:pPr lvl="1" algn="just"/>
            <a:r>
              <a:rPr lang="en-GB" sz="3000" dirty="0" smtClean="0">
                <a:latin typeface="Gill Sans MT" pitchFamily="34" charset="0"/>
              </a:rPr>
              <a:t>Facilitate </a:t>
            </a:r>
            <a:r>
              <a:rPr lang="en-GB" sz="3000" dirty="0">
                <a:latin typeface="Gill Sans MT" pitchFamily="34" charset="0"/>
              </a:rPr>
              <a:t>control</a:t>
            </a:r>
            <a:endParaRPr lang="en-US" sz="3000" dirty="0">
              <a:latin typeface="Gill Sans MT" pitchFamily="34" charset="0"/>
            </a:endParaRPr>
          </a:p>
          <a:p>
            <a:pPr lvl="1" algn="just"/>
            <a:r>
              <a:rPr lang="en-GB" sz="3000" dirty="0">
                <a:latin typeface="Gill Sans MT" pitchFamily="34" charset="0"/>
              </a:rPr>
              <a:t>Aid Coordination</a:t>
            </a:r>
            <a:endParaRPr lang="en-US" sz="3000" dirty="0">
              <a:latin typeface="Gill Sans MT" pitchFamily="34" charset="0"/>
            </a:endParaRPr>
          </a:p>
          <a:p>
            <a:pPr lvl="1" algn="just"/>
            <a:r>
              <a:rPr lang="en-GB" sz="3000" dirty="0">
                <a:latin typeface="Gill Sans MT" pitchFamily="34" charset="0"/>
              </a:rPr>
              <a:t>Secure adequate attention</a:t>
            </a:r>
            <a:endParaRPr lang="en-US" sz="3000" dirty="0">
              <a:latin typeface="Gill Sans MT" pitchFamily="34" charset="0"/>
            </a:endParaRPr>
          </a:p>
          <a:p>
            <a:pPr lvl="1" algn="just"/>
            <a:r>
              <a:rPr lang="en-GB" sz="3000" dirty="0">
                <a:latin typeface="Gill Sans MT" pitchFamily="34" charset="0"/>
              </a:rPr>
              <a:t>Reduce expenses</a:t>
            </a:r>
            <a:endParaRPr lang="en-US" sz="3000" dirty="0">
              <a:latin typeface="Gill Sans MT" pitchFamily="34" charset="0"/>
            </a:endParaRPr>
          </a:p>
          <a:p>
            <a:pPr lvl="1" algn="just"/>
            <a:r>
              <a:rPr lang="en-GB" sz="3000" dirty="0">
                <a:latin typeface="Gill Sans MT" pitchFamily="34" charset="0"/>
              </a:rPr>
              <a:t>Recognize human </a:t>
            </a:r>
            <a:r>
              <a:rPr lang="en-GB" sz="3000" dirty="0" smtClean="0">
                <a:latin typeface="Gill Sans MT" pitchFamily="34" charset="0"/>
              </a:rPr>
              <a:t>consideration</a:t>
            </a:r>
          </a:p>
          <a:p>
            <a:pPr>
              <a:buNone/>
            </a:pPr>
            <a:endParaRPr lang="en-GB" sz="3000" dirty="0" smtClean="0">
              <a:latin typeface="Gill Sans MT" pitchFamily="34" charset="0"/>
            </a:endParaRPr>
          </a:p>
          <a:p>
            <a:pPr>
              <a:buNone/>
            </a:pPr>
            <a:r>
              <a:rPr lang="en-GB" sz="3000" dirty="0" smtClean="0">
                <a:solidFill>
                  <a:srgbClr val="FF0000"/>
                </a:solidFill>
                <a:latin typeface="Gill Sans MT" pitchFamily="34" charset="0"/>
              </a:rPr>
              <a:t>E.g. </a:t>
            </a:r>
            <a:r>
              <a:rPr lang="en-US" sz="3000" dirty="0" smtClean="0">
                <a:solidFill>
                  <a:srgbClr val="FF0000"/>
                </a:solidFill>
              </a:rPr>
              <a:t>You rarely find a cardiac surgeon closing up a patient after surgery</a:t>
            </a:r>
            <a:endParaRPr lang="en-US" sz="3000" dirty="0">
              <a:solidFill>
                <a:srgbClr val="FF0000"/>
              </a:solidFill>
              <a:latin typeface="Gill Sans MT" pitchFamily="34" charset="0"/>
            </a:endParaRPr>
          </a:p>
          <a:p>
            <a:endParaRPr lang="en-US" sz="3000" dirty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en-US" sz="3200" dirty="0" smtClean="0">
                <a:latin typeface="Gill Sans MT" pitchFamily="34" charset="0"/>
              </a:rPr>
              <a:t>Develop and create team working and team spirit among the staff involved in supervision. </a:t>
            </a:r>
          </a:p>
          <a:p>
            <a:pPr lvl="1" algn="just"/>
            <a:r>
              <a:rPr lang="en-US" sz="3200" dirty="0" smtClean="0">
                <a:latin typeface="Gill Sans MT" pitchFamily="34" charset="0"/>
              </a:rPr>
              <a:t>Equip yourself with a checklist</a:t>
            </a:r>
          </a:p>
          <a:p>
            <a:pPr lvl="1" algn="just"/>
            <a:r>
              <a:rPr lang="en-US" sz="3200" dirty="0" smtClean="0">
                <a:latin typeface="Gill Sans MT" pitchFamily="34" charset="0"/>
              </a:rPr>
              <a:t>Reward (in kind or cash) for those with better performances.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6858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Perpetua" pitchFamily="18" charset="0"/>
              </a:rPr>
              <a:t>Cont 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943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b="1" dirty="0" smtClean="0">
              <a:latin typeface="Gill Sans MT" pitchFamily="34" charset="0"/>
            </a:endParaRPr>
          </a:p>
          <a:p>
            <a:pPr marL="0" indent="0" algn="just">
              <a:buNone/>
            </a:pPr>
            <a:r>
              <a:rPr lang="en-GB" b="1" dirty="0" smtClean="0">
                <a:latin typeface="Gill Sans MT" pitchFamily="34" charset="0"/>
              </a:rPr>
              <a:t>3</a:t>
            </a:r>
            <a:r>
              <a:rPr lang="en-GB" b="1" dirty="0">
                <a:latin typeface="Gill Sans MT" pitchFamily="34" charset="0"/>
              </a:rPr>
              <a:t>. Evaluation</a:t>
            </a:r>
            <a:endParaRPr lang="en-US" dirty="0">
              <a:latin typeface="Gill Sans MT" pitchFamily="34" charset="0"/>
            </a:endParaRPr>
          </a:p>
          <a:p>
            <a:pPr algn="just"/>
            <a:endParaRPr lang="en-GB" dirty="0" smtClean="0">
              <a:latin typeface="Gill Sans MT" pitchFamily="34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It is a systematic collection, analysis, interpretation and use of data about the activities, characteristics, and outcomes of programs to </a:t>
            </a:r>
            <a:r>
              <a:rPr lang="en-US" u="sng" dirty="0" smtClean="0">
                <a:latin typeface="Gill Sans MT" pitchFamily="34" charset="0"/>
              </a:rPr>
              <a:t>make judgments </a:t>
            </a:r>
            <a:r>
              <a:rPr lang="en-US" dirty="0" smtClean="0">
                <a:latin typeface="Gill Sans MT" pitchFamily="34" charset="0"/>
              </a:rPr>
              <a:t>about the program, improve program effectiveness, and/or inform decisions about future program development.   </a:t>
            </a:r>
          </a:p>
          <a:p>
            <a:pPr algn="just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algn="just">
              <a:buFont typeface="Courier New" pitchFamily="49" charset="0"/>
              <a:buChar char="o"/>
            </a:pPr>
            <a:endParaRPr lang="en-GB" dirty="0" smtClean="0">
              <a:latin typeface="Gill Sans MT" pitchFamily="34" charset="0"/>
            </a:endParaRPr>
          </a:p>
          <a:p>
            <a:pPr algn="just">
              <a:buFont typeface="Courier New" pitchFamily="49" charset="0"/>
              <a:buChar char="o"/>
            </a:pPr>
            <a:endParaRPr lang="en-GB" dirty="0" smtClean="0">
              <a:latin typeface="Gill Sans MT" pitchFamily="34" charset="0"/>
            </a:endParaRPr>
          </a:p>
          <a:p>
            <a:pPr algn="just"/>
            <a:endParaRPr lang="en-US" dirty="0" smtClean="0">
              <a:latin typeface="Gill Sans MT" pitchFamily="34" charset="0"/>
            </a:endParaRPr>
          </a:p>
          <a:p>
            <a:pPr algn="just"/>
            <a:endParaRPr lang="en-US" dirty="0">
              <a:latin typeface="Gill Sans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7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181600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GB" dirty="0" smtClean="0">
                <a:latin typeface="Gill Sans MT" pitchFamily="34" charset="0"/>
              </a:rPr>
              <a:t>It deals with determining the </a:t>
            </a:r>
            <a:r>
              <a:rPr lang="en-GB" u="sng" dirty="0" smtClean="0">
                <a:latin typeface="Gill Sans MT" pitchFamily="34" charset="0"/>
              </a:rPr>
              <a:t>value or worth </a:t>
            </a:r>
            <a:r>
              <a:rPr lang="en-GB" dirty="0" smtClean="0">
                <a:latin typeface="Gill Sans MT" pitchFamily="34" charset="0"/>
              </a:rPr>
              <a:t>of the objects of interest (health programs) against standard of acceptability.</a:t>
            </a: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endParaRPr lang="en-GB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GB" dirty="0" smtClean="0">
                <a:latin typeface="Gill Sans MT" pitchFamily="34" charset="0"/>
              </a:rPr>
              <a:t>It is the use of special studies to measure the extent to which </a:t>
            </a:r>
            <a:r>
              <a:rPr lang="en-GB" u="sng" dirty="0" smtClean="0">
                <a:latin typeface="Gill Sans MT" pitchFamily="34" charset="0"/>
              </a:rPr>
              <a:t>changes</a:t>
            </a:r>
            <a:r>
              <a:rPr lang="en-GB" dirty="0" smtClean="0">
                <a:latin typeface="Gill Sans MT" pitchFamily="34" charset="0"/>
              </a:rPr>
              <a:t> in desired health outcomes are attributable to a program’s intervention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72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val 2"/>
          <p:cNvSpPr>
            <a:spLocks noChangeArrowheads="1"/>
          </p:cNvSpPr>
          <p:nvPr/>
        </p:nvSpPr>
        <p:spPr bwMode="auto">
          <a:xfrm>
            <a:off x="1676400" y="1174750"/>
            <a:ext cx="4838700" cy="4819650"/>
          </a:xfrm>
          <a:prstGeom prst="ellipse">
            <a:avLst/>
          </a:prstGeom>
          <a:gradFill rotWithShape="0">
            <a:gsLst>
              <a:gs pos="0">
                <a:srgbClr val="0099FF"/>
              </a:gs>
              <a:gs pos="100000">
                <a:srgbClr val="003366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3366"/>
            </a:solidFill>
            <a:round/>
            <a:headEnd/>
            <a:tailEnd/>
          </a:ln>
          <a:effectLst>
            <a:outerShdw dist="35921" dir="2700000" algn="ctr" rotWithShape="0">
              <a:srgbClr val="003366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GB" sz="2400" b="1">
              <a:solidFill>
                <a:schemeClr val="bg1"/>
              </a:solidFill>
            </a:endParaRPr>
          </a:p>
        </p:txBody>
      </p:sp>
      <p:sp>
        <p:nvSpPr>
          <p:cNvPr id="11267" name="Oval 3"/>
          <p:cNvSpPr>
            <a:spLocks noChangeArrowheads="1"/>
          </p:cNvSpPr>
          <p:nvPr/>
        </p:nvSpPr>
        <p:spPr bwMode="auto">
          <a:xfrm>
            <a:off x="5105400" y="2133600"/>
            <a:ext cx="1911350" cy="2019300"/>
          </a:xfrm>
          <a:prstGeom prst="ellipse">
            <a:avLst/>
          </a:prstGeom>
          <a:gradFill rotWithShape="0">
            <a:gsLst>
              <a:gs pos="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33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4235450" y="3498850"/>
            <a:ext cx="2609850" cy="2343150"/>
          </a:xfrm>
          <a:prstGeom prst="ellips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33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GB" sz="24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508375" y="1582738"/>
            <a:ext cx="21177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3366"/>
            </a:outerShdw>
          </a:effectLst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chemeClr val="bg1"/>
                </a:solidFill>
              </a:rPr>
              <a:t>Program</a:t>
            </a:r>
          </a:p>
          <a:p>
            <a:pPr algn="ctr" eaLnBrk="0" hangingPunct="0">
              <a:defRPr/>
            </a:pPr>
            <a:r>
              <a:rPr lang="en-US" sz="2400" b="1" dirty="0">
                <a:solidFill>
                  <a:schemeClr val="bg1"/>
                </a:solidFill>
              </a:rPr>
              <a:t>Improvement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953000" y="2743200"/>
            <a:ext cx="2228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700" dir="54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b="1">
                <a:solidFill>
                  <a:srgbClr val="003399"/>
                </a:solidFill>
              </a:rPr>
              <a:t>Generating knowledge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267200" y="4572000"/>
            <a:ext cx="2593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003366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000" b="1" i="1">
                <a:solidFill>
                  <a:schemeClr val="bg1"/>
                </a:solidFill>
              </a:rPr>
              <a:t>Accountability</a:t>
            </a:r>
            <a:endParaRPr lang="en-US" b="1" i="1">
              <a:solidFill>
                <a:schemeClr val="bg1"/>
              </a:solidFill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304800" y="271463"/>
            <a:ext cx="857885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3806097" algn="ctr" rotWithShape="0">
              <a:srgbClr val="003366"/>
            </a:outerShdw>
          </a:effectLst>
        </p:spPr>
        <p:txBody>
          <a:bodyPr lIns="91436" tIns="45718" rIns="91436" bIns="45718" anchor="ctr">
            <a:spAutoFit/>
          </a:bodyPr>
          <a:lstStyle/>
          <a:p>
            <a:pPr>
              <a:defRPr/>
            </a:pPr>
            <a:r>
              <a:rPr lang="en-US" sz="4400" dirty="0" smtClean="0">
                <a:solidFill>
                  <a:schemeClr val="bg2">
                    <a:lumMod val="10000"/>
                  </a:schemeClr>
                </a:solidFill>
                <a:latin typeface="Gill Sans MT" pitchFamily="34" charset="0"/>
              </a:rPr>
              <a:t>Purposes of Evaluation</a:t>
            </a:r>
            <a:endParaRPr lang="pt-BR" sz="4400" dirty="0">
              <a:solidFill>
                <a:schemeClr val="bg2">
                  <a:lumMod val="10000"/>
                </a:schemeClr>
              </a:solidFill>
              <a:latin typeface="Gill Sans MT" pitchFamily="34" charset="0"/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E3972B5-42BF-4AA2-B07C-EDCBEE2A8E19}" type="datetime1">
              <a:rPr lang="en-US" smtClean="0"/>
              <a:pPr>
                <a:defRPr/>
              </a:pPr>
              <a:t>01-Jan-20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81313C-2D86-4CD4-86B6-63ABE367498E}" type="slidenum">
              <a:rPr lang="en-US"/>
              <a:pPr>
                <a:defRPr/>
              </a:pPr>
              <a:t>73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00600"/>
          </a:xfrm>
        </p:spPr>
        <p:txBody>
          <a:bodyPr/>
          <a:lstStyle/>
          <a:p>
            <a:pPr lvl="0" algn="just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To determine achievements of objectives related to improved health status </a:t>
            </a:r>
          </a:p>
          <a:p>
            <a:pPr lvl="0" algn="just">
              <a:buNone/>
            </a:pPr>
            <a:endParaRPr lang="en-US" dirty="0" smtClean="0">
              <a:latin typeface="Gill Sans MT" pitchFamily="34" charset="0"/>
            </a:endParaRPr>
          </a:p>
          <a:p>
            <a:pPr lvl="0" algn="just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To improve program implementation </a:t>
            </a:r>
          </a:p>
          <a:p>
            <a:pPr lvl="0" algn="just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lvl="0" algn="just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To provide accountability to funders, community and other stakeholders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74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To increase community  support for initiatives </a:t>
            </a:r>
          </a:p>
          <a:p>
            <a:pPr lvl="0" algn="just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lvl="0" algn="just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To contribute to the scientific basis for community public health intervention </a:t>
            </a:r>
          </a:p>
          <a:p>
            <a:pPr lvl="0" algn="just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lvl="0" algn="just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To inform policy decisions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75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Perpetua" pitchFamily="18" charset="0"/>
              </a:rPr>
              <a:t>Cont …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Gill Sans MT" pitchFamily="34" charset="0"/>
              </a:rPr>
              <a:t>Types of evaluation </a:t>
            </a:r>
            <a:br>
              <a:rPr lang="en-US" b="1" dirty="0" smtClean="0">
                <a:latin typeface="Gill Sans MT" pitchFamily="34" charset="0"/>
              </a:rPr>
            </a:br>
            <a:endParaRPr lang="en-US" b="1" dirty="0" smtClean="0">
              <a:latin typeface="Gill Sans MT" pitchFamily="34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There are several types of evaluations that can be conducted. Some of them include the following: </a:t>
            </a:r>
          </a:p>
          <a:p>
            <a:pPr algn="just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b="1" dirty="0" smtClean="0">
                <a:latin typeface="Gill Sans MT" pitchFamily="34" charset="0"/>
              </a:rPr>
              <a:t>Formative evaluation </a:t>
            </a:r>
            <a:r>
              <a:rPr lang="en-US" dirty="0" smtClean="0">
                <a:latin typeface="Gill Sans MT" pitchFamily="34" charset="0"/>
              </a:rPr>
              <a:t>ensures that a program or program activity is feasible, appropriate, and acceptable before it is fully implemented. </a:t>
            </a:r>
          </a:p>
          <a:p>
            <a:pPr algn="just"/>
            <a:endParaRPr lang="en-US" dirty="0" smtClean="0">
              <a:latin typeface="Perpetu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0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5334000"/>
          </a:xfrm>
        </p:spPr>
        <p:txBody>
          <a:bodyPr/>
          <a:lstStyle/>
          <a:p>
            <a:pPr marL="342900" lvl="1" indent="-342900">
              <a:buFont typeface="Courier New" pitchFamily="49" charset="0"/>
              <a:buChar char="o"/>
            </a:pPr>
            <a:r>
              <a:rPr lang="en-US" sz="3200" dirty="0" smtClean="0">
                <a:latin typeface="Gill Sans MT" pitchFamily="34" charset="0"/>
              </a:rPr>
              <a:t>It is usually conducted when a new program or activity is being </a:t>
            </a:r>
            <a:r>
              <a:rPr lang="en-US" sz="3200" u="sng" dirty="0" smtClean="0">
                <a:latin typeface="Gill Sans MT" pitchFamily="34" charset="0"/>
              </a:rPr>
              <a:t>developed or when an existing one is being adapted or modified</a:t>
            </a:r>
            <a:r>
              <a:rPr lang="en-US" sz="3200" dirty="0" smtClean="0">
                <a:latin typeface="Gill Sans MT" pitchFamily="34" charset="0"/>
              </a:rPr>
              <a:t>. </a:t>
            </a:r>
          </a:p>
          <a:p>
            <a:pPr marL="342900" lvl="1" indent="-342900">
              <a:buFont typeface="Courier New" pitchFamily="49" charset="0"/>
              <a:buChar char="o"/>
            </a:pPr>
            <a:endParaRPr lang="en-US" sz="3200" dirty="0" smtClean="0">
              <a:latin typeface="Gill Sans MT" pitchFamily="34" charset="0"/>
            </a:endParaRPr>
          </a:p>
          <a:p>
            <a:pPr marL="342900" lvl="1" indent="-342900">
              <a:buFont typeface="Courier New" pitchFamily="49" charset="0"/>
              <a:buChar char="o"/>
            </a:pPr>
            <a:r>
              <a:rPr lang="en-US" sz="3200" b="1" dirty="0" smtClean="0">
                <a:latin typeface="Gill Sans MT" pitchFamily="34" charset="0"/>
              </a:rPr>
              <a:t>Process/implementation evaluation: </a:t>
            </a:r>
            <a:r>
              <a:rPr lang="en-US" sz="3200" dirty="0" smtClean="0">
                <a:latin typeface="Gill Sans MT" pitchFamily="34" charset="0"/>
              </a:rPr>
              <a:t>determines whether program activities have been implemented as intended. 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dirty="0" smtClean="0">
              <a:latin typeface="Gill Sans MT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77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334000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b="1" dirty="0" smtClean="0">
                <a:latin typeface="Gill Sans MT" pitchFamily="34" charset="0"/>
              </a:rPr>
              <a:t>Outcome/effectiveness evaluation:</a:t>
            </a:r>
            <a:r>
              <a:rPr lang="en-US" dirty="0" smtClean="0">
                <a:latin typeface="Gill Sans MT" pitchFamily="34" charset="0"/>
              </a:rPr>
              <a:t> measures program effects in the target population by assessing the progress in the outcomes or outcome objectives that the program is to achieve. </a:t>
            </a:r>
          </a:p>
          <a:p>
            <a:pPr>
              <a:buNone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b="1" dirty="0" smtClean="0">
                <a:latin typeface="Gill Sans MT" pitchFamily="34" charset="0"/>
              </a:rPr>
              <a:t>Impact evaluation: </a:t>
            </a:r>
            <a:r>
              <a:rPr lang="en-US" dirty="0" smtClean="0">
                <a:latin typeface="Gill Sans MT" pitchFamily="34" charset="0"/>
              </a:rPr>
              <a:t>assesses program effectiveness in achieving its ultimate goals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78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stellar" pitchFamily="18" charset="0"/>
              </a:rPr>
              <a:t>Summary </a:t>
            </a:r>
            <a:endParaRPr lang="en-US" dirty="0">
              <a:latin typeface="Castellar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Arial Narrow" pitchFamily="34" charset="0"/>
              </a:rPr>
              <a:t>Organizing</a:t>
            </a:r>
          </a:p>
          <a:p>
            <a:pPr>
              <a:buNone/>
            </a:pPr>
            <a:endParaRPr lang="en-US" dirty="0" smtClean="0">
              <a:latin typeface="Arial Narrow" pitchFamily="34" charset="0"/>
            </a:endParaRPr>
          </a:p>
          <a:p>
            <a:pPr>
              <a:buNone/>
            </a:pPr>
            <a:r>
              <a:rPr lang="en-US" dirty="0" smtClean="0">
                <a:latin typeface="Arial Narrow" pitchFamily="34" charset="0"/>
              </a:rPr>
              <a:t>Leading</a:t>
            </a:r>
          </a:p>
          <a:p>
            <a:pPr>
              <a:buNone/>
            </a:pPr>
            <a:endParaRPr lang="en-US" dirty="0" smtClean="0">
              <a:latin typeface="Arial Narrow" pitchFamily="34" charset="0"/>
            </a:endParaRPr>
          </a:p>
          <a:p>
            <a:pPr>
              <a:buNone/>
            </a:pPr>
            <a:r>
              <a:rPr lang="en-US" dirty="0" smtClean="0">
                <a:latin typeface="Arial Narrow" pitchFamily="34" charset="0"/>
              </a:rPr>
              <a:t>Controlling </a:t>
            </a:r>
          </a:p>
          <a:p>
            <a:pPr>
              <a:buNone/>
            </a:pPr>
            <a:endParaRPr lang="en-US" dirty="0" smtClean="0">
              <a:latin typeface="Arial Narrow" pitchFamily="34" charset="0"/>
            </a:endParaRPr>
          </a:p>
          <a:p>
            <a:pPr>
              <a:buNone/>
            </a:pPr>
            <a:endParaRPr lang="en-US" dirty="0" smtClean="0">
              <a:latin typeface="Arial Narrow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79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762000"/>
          </a:xfrm>
        </p:spPr>
        <p:txBody>
          <a:bodyPr/>
          <a:lstStyle/>
          <a:p>
            <a:r>
              <a:rPr lang="en-GB" dirty="0" smtClean="0">
                <a:latin typeface="Perpetua" pitchFamily="18" charset="0"/>
              </a:rPr>
              <a:t>Cont ...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0292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b="1" dirty="0" smtClean="0">
                <a:solidFill>
                  <a:srgbClr val="0070C0"/>
                </a:solidFill>
                <a:latin typeface="Gill Sans MT" pitchFamily="34" charset="0"/>
              </a:rPr>
              <a:t>2. Departmentalization </a:t>
            </a:r>
          </a:p>
          <a:p>
            <a:pPr marL="514350" indent="-514350">
              <a:buNone/>
            </a:pPr>
            <a:endParaRPr lang="en-US" dirty="0" smtClean="0">
              <a:latin typeface="Gill Sans MT" pitchFamily="34" charset="0"/>
            </a:endParaRP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Grouping common work activities together so work gets done in a coordinated and integrated way</a:t>
            </a:r>
            <a:br>
              <a:rPr lang="en-US" dirty="0" smtClean="0">
                <a:latin typeface="Gill Sans MT" pitchFamily="34" charset="0"/>
              </a:rPr>
            </a:br>
            <a:endParaRPr lang="en-US" b="1" dirty="0" smtClean="0">
              <a:solidFill>
                <a:srgbClr val="0070C0"/>
              </a:solidFill>
              <a:latin typeface="Gill Sans MT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Jobs are grouped, coordinated &amp; logically connected.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It is the basis on which </a:t>
            </a:r>
            <a:r>
              <a:rPr lang="en-US" b="1" i="1" dirty="0" smtClean="0">
                <a:latin typeface="Gill Sans MT" pitchFamily="34" charset="0"/>
              </a:rPr>
              <a:t>work or individuals are grouped into manageable units</a:t>
            </a:r>
            <a:r>
              <a:rPr lang="en-US" dirty="0" smtClean="0">
                <a:latin typeface="Gill Sans MT" pitchFamily="34" charset="0"/>
              </a:rPr>
              <a:t>.</a:t>
            </a:r>
          </a:p>
          <a:p>
            <a:pPr marL="514350" indent="-514350">
              <a:buNone/>
            </a:pPr>
            <a:endParaRPr lang="en-US" b="1" dirty="0" smtClean="0">
              <a:solidFill>
                <a:srgbClr val="0070C0"/>
              </a:solidFill>
              <a:latin typeface="Gill Sans MT" pitchFamily="34" charset="0"/>
            </a:endParaRPr>
          </a:p>
          <a:p>
            <a:pPr marL="514350" indent="-514350">
              <a:buNone/>
            </a:pPr>
            <a:endParaRPr lang="en-US" b="1" dirty="0" smtClean="0">
              <a:solidFill>
                <a:srgbClr val="0070C0"/>
              </a:solidFill>
              <a:latin typeface="Gill Sans MT" pitchFamily="34" charset="0"/>
            </a:endParaRPr>
          </a:p>
          <a:p>
            <a:pPr marL="514350" indent="-514350">
              <a:buNone/>
            </a:pPr>
            <a:endParaRPr lang="en-US" b="1" dirty="0" smtClean="0">
              <a:solidFill>
                <a:srgbClr val="0070C0"/>
              </a:solidFill>
              <a:latin typeface="Gill Sans MT" pitchFamily="34" charset="0"/>
            </a:endParaRPr>
          </a:p>
          <a:p>
            <a:pPr marL="514350" indent="-514350">
              <a:buNone/>
            </a:pPr>
            <a:endParaRPr lang="en-US" b="1" dirty="0" smtClean="0">
              <a:solidFill>
                <a:srgbClr val="0070C0"/>
              </a:solidFill>
              <a:latin typeface="Gill Sans MT" pitchFamily="34" charset="0"/>
            </a:endParaRPr>
          </a:p>
          <a:p>
            <a:pPr marL="514350" indent="-514350">
              <a:buNone/>
            </a:pPr>
            <a:endParaRPr lang="en-US" b="1" dirty="0" smtClean="0">
              <a:solidFill>
                <a:srgbClr val="0070C0"/>
              </a:solidFill>
              <a:latin typeface="Gill Sans MT" pitchFamily="34" charset="0"/>
            </a:endParaRPr>
          </a:p>
          <a:p>
            <a:pPr marL="514350" indent="-514350">
              <a:buNone/>
            </a:pPr>
            <a:endParaRPr lang="en-US" b="1" dirty="0" smtClean="0">
              <a:solidFill>
                <a:srgbClr val="0070C0"/>
              </a:solidFill>
              <a:latin typeface="Gill Sans MT" pitchFamily="34" charset="0"/>
            </a:endParaRPr>
          </a:p>
          <a:p>
            <a:pPr marL="514350" indent="-514350">
              <a:buNone/>
            </a:pPr>
            <a:endParaRPr lang="en-US" b="1" dirty="0" smtClean="0">
              <a:solidFill>
                <a:srgbClr val="0070C0"/>
              </a:solidFill>
              <a:latin typeface="Gill Sans MT" pitchFamily="34" charset="0"/>
            </a:endParaRPr>
          </a:p>
          <a:p>
            <a:pPr marL="514350" indent="-514350">
              <a:buNone/>
            </a:pPr>
            <a:endParaRPr lang="en-US" b="1" dirty="0">
              <a:solidFill>
                <a:srgbClr val="0070C0"/>
              </a:solidFill>
              <a:latin typeface="Gill Sans MT" pitchFamily="34" charset="0"/>
            </a:endParaRPr>
          </a:p>
          <a:p>
            <a:pPr algn="just"/>
            <a:endParaRPr lang="en-GB" dirty="0" smtClean="0">
              <a:latin typeface="Gill Sans MT" pitchFamily="34" charset="0"/>
            </a:endParaRPr>
          </a:p>
          <a:p>
            <a:pPr marL="0" indent="0" algn="just">
              <a:buNone/>
            </a:pPr>
            <a:endParaRPr lang="en-US" dirty="0">
              <a:latin typeface="Gill Sans MT" pitchFamily="34" charset="0"/>
            </a:endParaRPr>
          </a:p>
          <a:p>
            <a:pPr algn="just"/>
            <a:endParaRPr lang="en-GB" dirty="0" smtClean="0">
              <a:latin typeface="Gill Sans MT" pitchFamily="34" charset="0"/>
            </a:endParaRPr>
          </a:p>
          <a:p>
            <a:pPr algn="just"/>
            <a:endParaRPr lang="en-GB" dirty="0" smtClean="0">
              <a:latin typeface="Gill Sans MT" pitchFamily="34" charset="0"/>
            </a:endParaRPr>
          </a:p>
          <a:p>
            <a:pPr algn="just"/>
            <a:endParaRPr lang="en-GB" dirty="0" smtClean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8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>
                <a:latin typeface="Segoe Script" pitchFamily="34" charset="0"/>
              </a:rPr>
              <a:t>Thank you!!</a:t>
            </a:r>
            <a:endParaRPr lang="en-US" dirty="0">
              <a:latin typeface="Segoe Scrip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80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List two features of mechanistic organizational structure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Define division of labor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Define span of control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List the three leadership styles of </a:t>
            </a:r>
            <a:r>
              <a:rPr lang="en-US" smtClean="0"/>
              <a:t>behavioral theory </a:t>
            </a:r>
            <a:r>
              <a:rPr lang="en-US" dirty="0" smtClean="0"/>
              <a:t>of leadership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Differentiate b/n transactional and transformational leadership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02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915400" cy="792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Perpetua" pitchFamily="18" charset="0"/>
              </a:rPr>
              <a:t>Cont …</a:t>
            </a:r>
            <a:endParaRPr lang="en-US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Gill Sans MT" pitchFamily="34" charset="0"/>
              </a:rPr>
              <a:t>Departmentalization by function</a:t>
            </a:r>
          </a:p>
          <a:p>
            <a:pPr marL="0" indent="0">
              <a:buNone/>
            </a:pPr>
            <a:endParaRPr lang="en-US" dirty="0">
              <a:latin typeface="Gill Sans MT" pitchFamily="34" charset="0"/>
            </a:endParaRPr>
          </a:p>
          <a:p>
            <a:pPr lvl="1"/>
            <a:r>
              <a:rPr lang="en-US" dirty="0" smtClean="0">
                <a:latin typeface="Gill Sans MT" pitchFamily="34" charset="0"/>
              </a:rPr>
              <a:t>Organizes </a:t>
            </a:r>
            <a:r>
              <a:rPr lang="en-US" dirty="0">
                <a:latin typeface="Gill Sans MT" pitchFamily="34" charset="0"/>
              </a:rPr>
              <a:t>by the functions to be </a:t>
            </a:r>
            <a:r>
              <a:rPr lang="en-US" dirty="0" smtClean="0">
                <a:latin typeface="Gill Sans MT" pitchFamily="34" charset="0"/>
              </a:rPr>
              <a:t>performed</a:t>
            </a:r>
            <a:endParaRPr lang="en-US" dirty="0">
              <a:latin typeface="Gill Sans MT" pitchFamily="34" charset="0"/>
            </a:endParaRPr>
          </a:p>
          <a:p>
            <a:pPr lvl="1"/>
            <a:r>
              <a:rPr lang="en-US" dirty="0" smtClean="0">
                <a:latin typeface="Gill Sans MT" pitchFamily="34" charset="0"/>
              </a:rPr>
              <a:t>Helps </a:t>
            </a:r>
            <a:r>
              <a:rPr lang="en-US" dirty="0">
                <a:latin typeface="Gill Sans MT" pitchFamily="34" charset="0"/>
              </a:rPr>
              <a:t>to obtain </a:t>
            </a:r>
            <a:r>
              <a:rPr lang="en-US" dirty="0" smtClean="0">
                <a:latin typeface="Gill Sans MT" pitchFamily="34" charset="0"/>
              </a:rPr>
              <a:t>efficiencies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E.g. emergency, OPD, surgical ward…</a:t>
            </a:r>
            <a:endParaRPr lang="en-US" dirty="0">
              <a:latin typeface="Gill Sans MT" pitchFamily="34" charset="0"/>
            </a:endParaRPr>
          </a:p>
          <a:p>
            <a:endParaRPr lang="en-US" b="1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Departmentalization </a:t>
            </a:r>
            <a:r>
              <a:rPr lang="en-US" dirty="0">
                <a:solidFill>
                  <a:srgbClr val="FF0000"/>
                </a:solidFill>
                <a:latin typeface="Gill Sans MT" pitchFamily="34" charset="0"/>
              </a:rPr>
              <a:t>by </a:t>
            </a: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product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Allows specialization in particular product </a:t>
            </a:r>
            <a:endParaRPr lang="en-US" dirty="0">
              <a:latin typeface="Gill Sans MT" pitchFamily="34" charset="0"/>
            </a:endParaRPr>
          </a:p>
          <a:p>
            <a:pPr lvl="1"/>
            <a:r>
              <a:rPr lang="en-US" dirty="0" smtClean="0">
                <a:latin typeface="Gill Sans MT" pitchFamily="34" charset="0"/>
              </a:rPr>
              <a:t>E.g</a:t>
            </a:r>
            <a:r>
              <a:rPr lang="en-US" dirty="0">
                <a:latin typeface="Gill Sans MT" pitchFamily="34" charset="0"/>
              </a:rPr>
              <a:t>. </a:t>
            </a:r>
            <a:r>
              <a:rPr lang="en-US" dirty="0" smtClean="0">
                <a:latin typeface="Gill Sans MT" pitchFamily="34" charset="0"/>
              </a:rPr>
              <a:t>cosmetics, clothing, appliances…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4B14-D73B-494F-BDC5-A061C59E2E0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0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2713</TotalTime>
  <Words>2576</Words>
  <Application>Microsoft Office PowerPoint</Application>
  <PresentationFormat>On-screen Show (4:3)</PresentationFormat>
  <Paragraphs>598</Paragraphs>
  <Slides>81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81</vt:i4>
      </vt:variant>
    </vt:vector>
  </HeadingPairs>
  <TitlesOfParts>
    <vt:vector size="82" baseType="lpstr">
      <vt:lpstr>Office Theme</vt:lpstr>
      <vt:lpstr>Organizing, leading, &amp; controlling </vt:lpstr>
      <vt:lpstr>Session objectives</vt:lpstr>
      <vt:lpstr>Organizing </vt:lpstr>
      <vt:lpstr>Cont …</vt:lpstr>
      <vt:lpstr>Cont ...</vt:lpstr>
      <vt:lpstr>Cont …</vt:lpstr>
      <vt:lpstr>Cont ...</vt:lpstr>
      <vt:lpstr>Cont ...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Leading/Directing 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Controlling 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...</vt:lpstr>
      <vt:lpstr>Cont …</vt:lpstr>
      <vt:lpstr>Cont …</vt:lpstr>
      <vt:lpstr>Cont …</vt:lpstr>
      <vt:lpstr>Cont …</vt:lpstr>
      <vt:lpstr>Cont …</vt:lpstr>
      <vt:lpstr>Cont ...</vt:lpstr>
      <vt:lpstr>Cont …</vt:lpstr>
      <vt:lpstr>PowerPoint Presentation</vt:lpstr>
      <vt:lpstr>Cont …</vt:lpstr>
      <vt:lpstr>Cont …</vt:lpstr>
      <vt:lpstr>Cont …</vt:lpstr>
      <vt:lpstr>Cont …</vt:lpstr>
      <vt:lpstr>Cont …</vt:lpstr>
      <vt:lpstr>Summary </vt:lpstr>
      <vt:lpstr>PowerPoint Presentation</vt:lpstr>
      <vt:lpstr>Quiz 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functions</dc:title>
  <dc:creator>Sisay Dejene</dc:creator>
  <cp:lastModifiedBy>God is gud ol z tym!</cp:lastModifiedBy>
  <cp:revision>251</cp:revision>
  <dcterms:created xsi:type="dcterms:W3CDTF">2018-06-10T01:18:21Z</dcterms:created>
  <dcterms:modified xsi:type="dcterms:W3CDTF">2020-01-01T08:37:48Z</dcterms:modified>
</cp:coreProperties>
</file>