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64" r:id="rId5"/>
    <p:sldId id="259" r:id="rId6"/>
    <p:sldId id="381" r:id="rId7"/>
    <p:sldId id="262" r:id="rId8"/>
    <p:sldId id="379" r:id="rId9"/>
    <p:sldId id="380" r:id="rId10"/>
    <p:sldId id="260" r:id="rId11"/>
    <p:sldId id="263" r:id="rId12"/>
    <p:sldId id="283" r:id="rId13"/>
    <p:sldId id="284" r:id="rId14"/>
    <p:sldId id="265" r:id="rId15"/>
    <p:sldId id="266" r:id="rId16"/>
    <p:sldId id="267" r:id="rId17"/>
    <p:sldId id="268" r:id="rId18"/>
    <p:sldId id="269" r:id="rId19"/>
    <p:sldId id="270" r:id="rId20"/>
    <p:sldId id="302" r:id="rId21"/>
    <p:sldId id="303" r:id="rId22"/>
    <p:sldId id="304" r:id="rId23"/>
    <p:sldId id="271" r:id="rId24"/>
    <p:sldId id="272" r:id="rId25"/>
    <p:sldId id="306" r:id="rId26"/>
    <p:sldId id="305" r:id="rId27"/>
    <p:sldId id="311" r:id="rId28"/>
    <p:sldId id="313" r:id="rId29"/>
    <p:sldId id="312" r:id="rId30"/>
    <p:sldId id="276" r:id="rId31"/>
    <p:sldId id="277" r:id="rId32"/>
    <p:sldId id="278" r:id="rId33"/>
    <p:sldId id="314" r:id="rId34"/>
    <p:sldId id="279" r:id="rId35"/>
    <p:sldId id="281" r:id="rId36"/>
    <p:sldId id="280" r:id="rId37"/>
    <p:sldId id="275" r:id="rId38"/>
    <p:sldId id="282" r:id="rId39"/>
    <p:sldId id="285" r:id="rId40"/>
    <p:sldId id="288" r:id="rId41"/>
    <p:sldId id="289" r:id="rId42"/>
    <p:sldId id="290" r:id="rId43"/>
    <p:sldId id="291" r:id="rId44"/>
    <p:sldId id="287" r:id="rId45"/>
    <p:sldId id="286" r:id="rId46"/>
    <p:sldId id="307" r:id="rId47"/>
    <p:sldId id="293" r:id="rId48"/>
    <p:sldId id="315" r:id="rId49"/>
    <p:sldId id="316" r:id="rId50"/>
    <p:sldId id="317" r:id="rId51"/>
    <p:sldId id="319" r:id="rId52"/>
    <p:sldId id="383" r:id="rId53"/>
    <p:sldId id="320" r:id="rId54"/>
    <p:sldId id="297" r:id="rId55"/>
    <p:sldId id="298" r:id="rId56"/>
    <p:sldId id="299" r:id="rId57"/>
    <p:sldId id="292" r:id="rId58"/>
    <p:sldId id="382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42BC8-AA39-4817-8680-B0CAFAF87F1A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56FB-F184-4C34-8F2C-29390643A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5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B8CD-9CA2-462E-AFF0-A94C4FD6492B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41-4486-44D7-96B8-01890198A0DB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3CB5-CF42-45CB-A1F5-2F4B474F9924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F27D-B01A-4328-AEBD-EC2B1433CF8D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A3B7-7FFB-4A0F-8883-FCE5E34D1876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B079-AEE8-4126-A009-075D3C840B2F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CF18-AC33-40A0-96D7-DA450C5C92DA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67DE-36EE-450B-A6BD-B34BD5C9E4F1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C80A-8E74-453D-A282-5584E170F4C8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8F9C-541D-4865-B9AC-56FD323883A0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16F01-6DC1-4900-9040-6DC57EE2E567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684B-7D19-407A-9FEB-758BA8C9F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Gill Sans Ultra Bold" pitchFamily="34" charset="0"/>
              </a:rPr>
              <a:t>Planning </a:t>
            </a:r>
            <a:endParaRPr lang="en-US" b="1" dirty="0">
              <a:latin typeface="Gill Sans Ultra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724400"/>
            <a:ext cx="6400800" cy="1447800"/>
          </a:xfrm>
        </p:spPr>
        <p:txBody>
          <a:bodyPr>
            <a:normAutofit/>
          </a:bodyPr>
          <a:lstStyle/>
          <a:p>
            <a:endParaRPr lang="en-US" b="1" dirty="0" smtClean="0">
              <a:latin typeface="Australian Sunrise" pitchFamily="2" charset="0"/>
            </a:endParaRPr>
          </a:p>
          <a:p>
            <a:endParaRPr lang="en-US" b="1" dirty="0" smtClean="0">
              <a:latin typeface="Australian Sunrise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D3DE-EC9E-4563-8A78-A214EC7EA4E2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MS Mincho" pitchFamily="49" charset="-128"/>
                <a:ea typeface="MS Mincho" pitchFamily="49" charset="-128"/>
              </a:rPr>
              <a:t>Cont …</a:t>
            </a:r>
            <a:endParaRPr lang="en-US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Gill Sans MT" pitchFamily="34" charset="0"/>
              </a:rPr>
              <a:t>Health Planning- </a:t>
            </a:r>
            <a:r>
              <a:rPr lang="en-US" dirty="0">
                <a:latin typeface="Gill Sans MT" pitchFamily="34" charset="0"/>
              </a:rPr>
              <a:t>is the process of defining community </a:t>
            </a:r>
            <a:r>
              <a:rPr lang="en-US" dirty="0" smtClean="0">
                <a:latin typeface="Gill Sans MT" pitchFamily="34" charset="0"/>
              </a:rPr>
              <a:t>health problems</a:t>
            </a:r>
            <a:r>
              <a:rPr lang="en-US" dirty="0">
                <a:latin typeface="Gill Sans MT" pitchFamily="34" charset="0"/>
              </a:rPr>
              <a:t>, identifying needs and resources, </a:t>
            </a:r>
            <a:r>
              <a:rPr lang="en-US" b="1" dirty="0">
                <a:solidFill>
                  <a:schemeClr val="accent1"/>
                </a:solidFill>
                <a:latin typeface="Gill Sans MT" pitchFamily="34" charset="0"/>
              </a:rPr>
              <a:t>establishing </a:t>
            </a:r>
            <a:r>
              <a:rPr lang="en-US" b="1" dirty="0" smtClean="0">
                <a:solidFill>
                  <a:schemeClr val="accent1"/>
                </a:solidFill>
                <a:latin typeface="Gill Sans MT" pitchFamily="34" charset="0"/>
              </a:rPr>
              <a:t>priority goals</a:t>
            </a:r>
            <a:r>
              <a:rPr lang="en-US" dirty="0">
                <a:latin typeface="Gill Sans MT" pitchFamily="34" charset="0"/>
              </a:rPr>
              <a:t>, and setting out the administrative action needed to </a:t>
            </a:r>
            <a:r>
              <a:rPr lang="en-US" dirty="0" smtClean="0">
                <a:latin typeface="Gill Sans MT" pitchFamily="34" charset="0"/>
              </a:rPr>
              <a:t>reach those goals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Gill Sans MT" pitchFamily="34" charset="0"/>
              </a:rPr>
              <a:t>Planning </a:t>
            </a:r>
            <a:r>
              <a:rPr lang="en-US" dirty="0" smtClean="0">
                <a:latin typeface="Gill Sans MT" pitchFamily="34" charset="0"/>
              </a:rPr>
              <a:t>assumes future will be different from present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</a:t>
            </a:r>
            <a:r>
              <a:rPr lang="en-US" dirty="0">
                <a:latin typeface="Gill Sans MT" pitchFamily="34" charset="0"/>
              </a:rPr>
              <a:t>a device for </a:t>
            </a:r>
            <a:r>
              <a:rPr lang="en-US" dirty="0" smtClean="0">
                <a:latin typeface="Gill Sans MT" pitchFamily="34" charset="0"/>
              </a:rPr>
              <a:t>change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1857-D6E2-46CE-85E5-C0A9FB8629C1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MS Mincho" pitchFamily="49" charset="-128"/>
                <a:ea typeface="MS Mincho" pitchFamily="49" charset="-128"/>
              </a:rPr>
              <a:t>Cont …</a:t>
            </a:r>
            <a:endParaRPr lang="en-US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  <a:latin typeface="Gill Sans MT" pitchFamily="34" charset="0"/>
              </a:rPr>
              <a:t>Features of planning: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Clear vision, mission, goal and objectives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A clear picture of the tasks to be accomplished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The resources needed to accomplish the task (human, material, financial, time…)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Takes place at any level in health system &amp; continually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Needs participation of d/t government sectors, community, NGOs 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030E-CFC8-4FDF-BB59-B467EAC73111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Vision</a:t>
            </a:r>
            <a:r>
              <a:rPr lang="en-US" dirty="0" smtClean="0">
                <a:latin typeface="Gill Sans MT" pitchFamily="34" charset="0"/>
              </a:rPr>
              <a:t>: is a picture of desired future of a country, an organization, an individual ….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Enables people to play an </a:t>
            </a:r>
            <a:r>
              <a:rPr lang="en-US" sz="3200" b="1" dirty="0" smtClean="0">
                <a:latin typeface="Gill Sans MT" pitchFamily="34" charset="0"/>
              </a:rPr>
              <a:t>active role </a:t>
            </a:r>
            <a:r>
              <a:rPr lang="en-US" sz="3200" dirty="0" smtClean="0">
                <a:latin typeface="Gill Sans MT" pitchFamily="34" charset="0"/>
              </a:rPr>
              <a:t>in creating the future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Describes where the group or the organization wants to be in the future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Is a </a:t>
            </a:r>
            <a:r>
              <a:rPr lang="en-US" sz="3200" b="1" dirty="0" smtClean="0">
                <a:latin typeface="Gill Sans MT" pitchFamily="34" charset="0"/>
              </a:rPr>
              <a:t>visual image </a:t>
            </a:r>
            <a:r>
              <a:rPr lang="en-US" sz="3200" dirty="0" smtClean="0">
                <a:latin typeface="Gill Sans MT" pitchFamily="34" charset="0"/>
              </a:rPr>
              <a:t>you can see in your mind</a:t>
            </a:r>
          </a:p>
          <a:p>
            <a:pPr>
              <a:buNone/>
            </a:pPr>
            <a:endParaRPr lang="en-US" sz="3600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Gill Sans MT" pitchFamily="34" charset="0"/>
              </a:rPr>
              <a:t>E.g. ‘We </a:t>
            </a:r>
            <a:r>
              <a:rPr lang="en-US" sz="3600" b="1" dirty="0" smtClean="0">
                <a:latin typeface="Gill Sans MT" pitchFamily="34" charset="0"/>
              </a:rPr>
              <a:t>see</a:t>
            </a:r>
            <a:r>
              <a:rPr lang="en-US" sz="3600" dirty="0" smtClean="0">
                <a:latin typeface="Gill Sans MT" pitchFamily="34" charset="0"/>
              </a:rPr>
              <a:t> healthy children walking to school on safe roads’ 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1108-F10F-4A05-AB2A-E081B28C1C7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FF0000"/>
                </a:solidFill>
                <a:latin typeface="Gill Sans MT" pitchFamily="34" charset="0"/>
              </a:rPr>
              <a:t>Mission</a:t>
            </a:r>
            <a:r>
              <a:rPr lang="en-US" sz="3000" dirty="0" smtClean="0">
                <a:latin typeface="Gill Sans MT" pitchFamily="34" charset="0"/>
              </a:rPr>
              <a:t>: is a statement which describes why the organization exists.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Mentions the target population it serves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Describes the services offered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Scope of the organization’s activities</a:t>
            </a:r>
          </a:p>
          <a:p>
            <a:endParaRPr lang="en-US" sz="3000" dirty="0" smtClean="0">
              <a:latin typeface="Gill Sans MT" pitchFamily="34" charset="0"/>
            </a:endParaRPr>
          </a:p>
          <a:p>
            <a:pPr algn="just">
              <a:buNone/>
            </a:pPr>
            <a:r>
              <a:rPr lang="en-US" sz="3000" dirty="0" smtClean="0">
                <a:latin typeface="Gill Sans MT" pitchFamily="34" charset="0"/>
              </a:rPr>
              <a:t>E.g. ‘</a:t>
            </a:r>
            <a:r>
              <a:rPr lang="en-US" sz="3000" dirty="0" err="1" smtClean="0">
                <a:latin typeface="Gill Sans MT" pitchFamily="34" charset="0"/>
              </a:rPr>
              <a:t>Debre</a:t>
            </a:r>
            <a:r>
              <a:rPr lang="en-US" sz="3000" dirty="0" smtClean="0">
                <a:latin typeface="Gill Sans MT" pitchFamily="34" charset="0"/>
              </a:rPr>
              <a:t> </a:t>
            </a:r>
            <a:r>
              <a:rPr lang="en-US" sz="3000" dirty="0" err="1" smtClean="0">
                <a:latin typeface="Gill Sans MT" pitchFamily="34" charset="0"/>
              </a:rPr>
              <a:t>Birhan</a:t>
            </a:r>
            <a:r>
              <a:rPr lang="en-US" sz="3000" dirty="0" smtClean="0">
                <a:latin typeface="Gill Sans MT" pitchFamily="34" charset="0"/>
              </a:rPr>
              <a:t> Hospital </a:t>
            </a:r>
            <a:r>
              <a:rPr lang="en-US" sz="3000" b="1" dirty="0" smtClean="0">
                <a:latin typeface="Gill Sans MT" pitchFamily="34" charset="0"/>
              </a:rPr>
              <a:t>strives to provide </a:t>
            </a:r>
            <a:r>
              <a:rPr lang="en-US" sz="3000" dirty="0" smtClean="0">
                <a:latin typeface="Gill Sans MT" pitchFamily="34" charset="0"/>
              </a:rPr>
              <a:t>preventive, </a:t>
            </a:r>
            <a:r>
              <a:rPr lang="en-US" sz="3000" dirty="0" err="1" smtClean="0">
                <a:latin typeface="Gill Sans MT" pitchFamily="34" charset="0"/>
              </a:rPr>
              <a:t>promotive</a:t>
            </a:r>
            <a:r>
              <a:rPr lang="en-US" sz="3000" dirty="0" smtClean="0">
                <a:latin typeface="Gill Sans MT" pitchFamily="34" charset="0"/>
              </a:rPr>
              <a:t>, curative, &amp; rehabilitative health services to the people of </a:t>
            </a:r>
            <a:r>
              <a:rPr lang="en-US" sz="3000" dirty="0" err="1" smtClean="0">
                <a:latin typeface="Gill Sans MT" pitchFamily="34" charset="0"/>
              </a:rPr>
              <a:t>Debre</a:t>
            </a:r>
            <a:r>
              <a:rPr lang="en-US" sz="3000" dirty="0" smtClean="0">
                <a:latin typeface="Gill Sans MT" pitchFamily="34" charset="0"/>
              </a:rPr>
              <a:t> </a:t>
            </a:r>
            <a:r>
              <a:rPr lang="en-US" sz="3000" dirty="0" err="1" smtClean="0">
                <a:latin typeface="Gill Sans MT" pitchFamily="34" charset="0"/>
              </a:rPr>
              <a:t>Birhan</a:t>
            </a:r>
            <a:r>
              <a:rPr lang="en-US" sz="3000" dirty="0" smtClean="0">
                <a:latin typeface="Gill Sans MT" pitchFamily="34" charset="0"/>
              </a:rPr>
              <a:t> town and its surroundings so that the people lead a healthy and prosperous life.’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5AF4-1853-4AEE-AECC-2A027D49B7F8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MS Mincho" pitchFamily="49" charset="-128"/>
                <a:ea typeface="MS Mincho" pitchFamily="49" charset="-128"/>
              </a:rPr>
              <a:t>Cont …</a:t>
            </a:r>
            <a:endParaRPr lang="en-US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  <a:latin typeface="Gill Sans MT" pitchFamily="34" charset="0"/>
              </a:rPr>
              <a:t>Types of planning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Based on scope and time of the plan, it is of two types: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Strategic/</a:t>
            </a:r>
            <a:r>
              <a:rPr lang="en-US" b="1" dirty="0" err="1" smtClean="0">
                <a:solidFill>
                  <a:srgbClr val="00B0F0"/>
                </a:solidFill>
                <a:latin typeface="Gill Sans MT" pitchFamily="34" charset="0"/>
              </a:rPr>
              <a:t>allocative</a:t>
            </a: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 planning</a:t>
            </a: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Is the process of determining what an organization intends to be in the </a:t>
            </a:r>
            <a:r>
              <a:rPr lang="en-US" b="1" i="1" dirty="0" smtClean="0">
                <a:latin typeface="Gill Sans MT" pitchFamily="34" charset="0"/>
              </a:rPr>
              <a:t>future and how </a:t>
            </a:r>
            <a:r>
              <a:rPr lang="en-US" b="1" dirty="0" smtClean="0">
                <a:latin typeface="Gill Sans MT" pitchFamily="34" charset="0"/>
              </a:rPr>
              <a:t>it will get there</a:t>
            </a: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takes five years or more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3FC-B759-490A-9A52-07D9021A22D4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MS Mincho" pitchFamily="49" charset="-128"/>
                <a:ea typeface="MS Mincho" pitchFamily="49" charset="-128"/>
              </a:rPr>
              <a:t>Cont …</a:t>
            </a:r>
            <a:endParaRPr lang="en-US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Is comprehensive in scope, reflect long–term needs &amp; directions of the organization.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Is a top management plan and focuses on overall organizational goal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A1C8D-C752-4FBA-AFB9-57AA2BDBF71D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MS Mincho" pitchFamily="49" charset="-128"/>
                <a:ea typeface="MS Mincho" pitchFamily="49" charset="-128"/>
              </a:rPr>
              <a:t>Cont …</a:t>
            </a:r>
            <a:endParaRPr lang="en-US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2. Operational/tactical/activity planning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Are  plans used to implement strategic plans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b="1" i="1" dirty="0" smtClean="0">
                <a:solidFill>
                  <a:schemeClr val="accent2"/>
                </a:solidFill>
                <a:latin typeface="Gill Sans MT" pitchFamily="34" charset="0"/>
                <a:cs typeface="Andalus" pitchFamily="18" charset="-78"/>
              </a:rPr>
              <a:t>Short range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planning that emphasizes on current operations of various parts of the organization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Are more </a:t>
            </a:r>
            <a:r>
              <a:rPr lang="en-US" dirty="0" smtClean="0">
                <a:solidFill>
                  <a:schemeClr val="accent2"/>
                </a:solidFill>
                <a:latin typeface="Gill Sans MT" pitchFamily="34" charset="0"/>
                <a:cs typeface="Andalus" pitchFamily="18" charset="-78"/>
              </a:rPr>
              <a:t>limited in scope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&amp; address those activities and resources required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EDDD-1FB2-480A-9DDA-182DFB740037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Deal more with the implementation &amp; scheduling of </a:t>
            </a:r>
            <a:r>
              <a:rPr lang="en-US" b="1" dirty="0" smtClean="0">
                <a:solidFill>
                  <a:schemeClr val="accent2"/>
                </a:solidFill>
                <a:latin typeface="Gill Sans MT" pitchFamily="34" charset="0"/>
                <a:cs typeface="Andalus" pitchFamily="18" charset="-78"/>
              </a:rPr>
              <a:t>actual work activities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Contains substantial amount of details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B5D8-583A-4343-A0DF-01E8D7C436CD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MS Mincho" pitchFamily="49" charset="-128"/>
                <a:ea typeface="MS Mincho" pitchFamily="49" charset="-128"/>
              </a:rPr>
              <a:t>Strategic vs. operational plans</a:t>
            </a:r>
            <a:endParaRPr lang="en-US" b="1" dirty="0">
              <a:latin typeface="MS Mincho" pitchFamily="49" charset="-128"/>
              <a:ea typeface="MS Mincho" pitchFamily="49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2999"/>
          <a:ext cx="9144000" cy="5876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3116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itchFamily="34" charset="0"/>
                        </a:rPr>
                        <a:t>Areas of differences</a:t>
                      </a:r>
                      <a:endParaRPr lang="en-US" sz="20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itchFamily="34" charset="0"/>
                        </a:rPr>
                        <a:t>Strategic plan</a:t>
                      </a:r>
                      <a:endParaRPr lang="en-US" sz="20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itchFamily="34" charset="0"/>
                        </a:rPr>
                        <a:t>Tactical plan</a:t>
                      </a:r>
                      <a:endParaRPr lang="en-US" sz="20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1963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Individuals involved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  </a:t>
                      </a:r>
                      <a:r>
                        <a:rPr lang="en-US" sz="2800" dirty="0" smtClean="0">
                          <a:latin typeface="Gill Sans MT" pitchFamily="34" charset="0"/>
                        </a:rPr>
                        <a:t>Top level manager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middle/front-line                       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16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Facts to be based on     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Facts are generally -difficult to gather     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facts are generally- </a:t>
                      </a:r>
                      <a:r>
                        <a:rPr lang="en-US" sz="2800" dirty="0" smtClean="0">
                          <a:latin typeface="Gill Sans MT" pitchFamily="34" charset="0"/>
                        </a:rPr>
                        <a:t>easy to gather        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82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Amount of details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relatively little detail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 smtClean="0">
                          <a:latin typeface="Gill Sans MT" pitchFamily="34" charset="0"/>
                        </a:rPr>
                        <a:t>Substantial detail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8915">
                <a:tc>
                  <a:txBody>
                    <a:bodyPr/>
                    <a:lstStyle/>
                    <a:p>
                      <a:pPr marL="6858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 smtClean="0">
                          <a:latin typeface="Gill Sans MT" pitchFamily="34" charset="0"/>
                        </a:rPr>
                        <a:t>Time </a:t>
                      </a:r>
                      <a:r>
                        <a:rPr lang="en-US" sz="2800" dirty="0">
                          <a:latin typeface="Gill Sans MT" pitchFamily="34" charset="0"/>
                        </a:rPr>
                        <a:t>covered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855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long period (&gt; 5yrs)                 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800" dirty="0">
                          <a:latin typeface="Gill Sans MT" pitchFamily="34" charset="0"/>
                        </a:rPr>
                        <a:t>Short period (&lt; 1yr)  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E1E3-107A-4ACB-9097-6E3460FF796C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  <a:latin typeface="Gill Sans MT" pitchFamily="34" charset="0"/>
              </a:rPr>
              <a:t>Steps of planning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In the planning process, there are the following steps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Plan the planning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Review of policy guidelines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Situational analysis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Problem analysis &amp; prioritization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Setting objectives and targets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Formulate interventions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Determine resource requirements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Preparing budget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Gill Sans MT" pitchFamily="34" charset="0"/>
              </a:rPr>
              <a:t>Prepare action plan </a:t>
            </a:r>
            <a:endParaRPr lang="en-US" dirty="0" smtClean="0">
              <a:latin typeface="Gill Sans MT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Monitoring &amp; evaluation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Gill Sans MT" pitchFamily="34" charset="0"/>
              </a:rPr>
              <a:t>Writing the plan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21B5-4655-436D-9575-49EB53F12223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Outline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Definition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Features of planning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Types of planning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Steps of planning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3879-0C2F-4423-9F03-147741963A76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00B0F0"/>
                </a:solidFill>
                <a:latin typeface="Gill Sans MT" pitchFamily="34" charset="0"/>
              </a:rPr>
              <a:t>1. Plan the planning</a:t>
            </a:r>
          </a:p>
          <a:p>
            <a:pPr lvl="1">
              <a:buNone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This stage deals with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prerequisites</a:t>
            </a:r>
            <a:r>
              <a:rPr lang="en-US" sz="3000" dirty="0" smtClean="0">
                <a:latin typeface="Gill Sans MT" pitchFamily="34" charset="0"/>
              </a:rPr>
              <a:t> that have to be in place and issues that have to be resolved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before actual planning</a:t>
            </a:r>
            <a:r>
              <a:rPr lang="en-US" sz="3000" dirty="0" smtClean="0">
                <a:latin typeface="Gill Sans MT" pitchFamily="34" charset="0"/>
              </a:rPr>
              <a:t> exercise may start</a:t>
            </a:r>
          </a:p>
          <a:p>
            <a:pPr lvl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The objective is to ensure that planning process can be carried out smoothly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Establish the identity and position of the planning body, i.e. the 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team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Determine specific terms of reference of the plan:</a:t>
            </a:r>
          </a:p>
          <a:p>
            <a:pPr lvl="2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what has to be planned?, the purpose of planning</a:t>
            </a: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defining target group, for what time period</a:t>
            </a: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identify resources available, timings, tasks and responsibilities</a:t>
            </a: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assign responsibility to each member (chairman, secretary, core members, community representatives, from other government department, NGOs)</a:t>
            </a: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2. Review of policy guidelines</a:t>
            </a:r>
          </a:p>
          <a:p>
            <a:endParaRPr lang="en-US" dirty="0" smtClean="0">
              <a:latin typeface="Gill Sans MT" pitchFamily="34" charset="0"/>
            </a:endParaRPr>
          </a:p>
          <a:p>
            <a:r>
              <a:rPr lang="en-US" dirty="0" smtClean="0">
                <a:latin typeface="Gill Sans MT" pitchFamily="34" charset="0"/>
              </a:rPr>
              <a:t>It is the process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familiarization with government directives and conditions </a:t>
            </a:r>
            <a:r>
              <a:rPr lang="en-US" dirty="0" smtClean="0">
                <a:latin typeface="Gill Sans MT" pitchFamily="34" charset="0"/>
              </a:rPr>
              <a:t>that must be followed in preparation of the health plans</a:t>
            </a:r>
          </a:p>
          <a:p>
            <a:endParaRPr lang="en-US" dirty="0" smtClean="0">
              <a:latin typeface="Gill Sans MT" pitchFamily="34" charset="0"/>
            </a:endParaRPr>
          </a:p>
          <a:p>
            <a:r>
              <a:rPr lang="en-US" dirty="0" smtClean="0">
                <a:latin typeface="Gill Sans MT" pitchFamily="34" charset="0"/>
              </a:rPr>
              <a:t>To ensure the health plan is in line with government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national health policy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3. Situational analysis and problem identification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is the stage of planning which implies understanding of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current situation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provides a common reference point for the rest of the planning process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allows the selection of priority areas of concern for planning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Answers the question “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where are we now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?”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current situation is described with </a:t>
            </a:r>
            <a:r>
              <a:rPr lang="en-US" dirty="0" smtClean="0">
                <a:solidFill>
                  <a:srgbClr val="7030A0"/>
                </a:solidFill>
                <a:latin typeface="Gill Sans MT" pitchFamily="34" charset="0"/>
                <a:cs typeface="Andalus" pitchFamily="18" charset="-78"/>
              </a:rPr>
              <a:t>identification of health and health related needs and available resources</a:t>
            </a:r>
            <a:r>
              <a:rPr lang="en-US" dirty="0" smtClean="0">
                <a:solidFill>
                  <a:srgbClr val="7030A0"/>
                </a:solidFill>
                <a:latin typeface="Gill Sans MT" pitchFamily="34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Gill Sans MT" pitchFamily="34" charset="0"/>
              </a:rPr>
            </a:br>
            <a:endParaRPr lang="en-US" dirty="0">
              <a:solidFill>
                <a:srgbClr val="7030A0"/>
              </a:solidFill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3BFD-8CBF-4FBE-A5D7-D868C35516B4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Issues such as: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7030A0"/>
                </a:solidFill>
                <a:latin typeface="Gill Sans MT" pitchFamily="34" charset="0"/>
              </a:rPr>
              <a:t>Population</a:t>
            </a:r>
            <a:r>
              <a:rPr lang="en-US" sz="3200" dirty="0" smtClean="0">
                <a:latin typeface="Gill Sans MT" pitchFamily="34" charset="0"/>
              </a:rPr>
              <a:t> characteristics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7030A0"/>
                </a:solidFill>
                <a:latin typeface="Gill Sans MT" pitchFamily="34" charset="0"/>
              </a:rPr>
              <a:t>Area</a:t>
            </a:r>
            <a:r>
              <a:rPr lang="en-US" sz="3200" dirty="0" smtClean="0">
                <a:latin typeface="Gill Sans MT" pitchFamily="34" charset="0"/>
              </a:rPr>
              <a:t> characteristics &amp; infrastructure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7030A0"/>
                </a:solidFill>
                <a:latin typeface="Gill Sans MT" pitchFamily="34" charset="0"/>
              </a:rPr>
              <a:t>Policy and political </a:t>
            </a:r>
            <a:r>
              <a:rPr lang="en-US" sz="3200" dirty="0" smtClean="0">
                <a:latin typeface="Gill Sans MT" pitchFamily="34" charset="0"/>
              </a:rPr>
              <a:t>environment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Health needs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Organizational structure and functions of health services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Resources (personnel, financial, material ….)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Past implementation </a:t>
            </a:r>
            <a:r>
              <a:rPr lang="en-US" sz="3200" dirty="0" smtClean="0">
                <a:solidFill>
                  <a:srgbClr val="7030A0"/>
                </a:solidFill>
                <a:latin typeface="Gill Sans MT" pitchFamily="34" charset="0"/>
              </a:rPr>
              <a:t>experience</a:t>
            </a:r>
            <a:r>
              <a:rPr lang="en-US" sz="3200" dirty="0" smtClean="0">
                <a:latin typeface="Gill Sans MT" pitchFamily="34" charset="0"/>
              </a:rPr>
              <a:t> should be analyzed well</a:t>
            </a:r>
            <a:br>
              <a:rPr lang="en-US" sz="3200" dirty="0" smtClean="0">
                <a:latin typeface="Gill Sans MT" pitchFamily="34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2BA2-D15A-44D4-BC29-4EE25DCD249E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 Black" pitchFamily="34" charset="0"/>
              </a:rPr>
              <a:t>What are possible sources of data for situational analysis &amp; problem identification?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Sources of information for situational analysis &amp; problem identification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Vital Statistics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Census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Health Information Systems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Hospital Records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Health System Review/System Analysis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Community Surveys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Qualitative Methods for Data Collection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4. Problem analysis and prioritization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Problem is a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  <a:cs typeface="Andalus" pitchFamily="18" charset="-78"/>
              </a:rPr>
              <a:t>gap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between current situation and desired future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Problem analysis is the art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critical examination </a:t>
            </a:r>
            <a:r>
              <a:rPr lang="en-US" dirty="0" smtClean="0">
                <a:latin typeface="Gill Sans MT" pitchFamily="34" charset="0"/>
              </a:rPr>
              <a:t>of problems against prevailing conditions of your organization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analysis is done by constructing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problem tree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problem tree </a:t>
            </a:r>
            <a:r>
              <a:rPr lang="en-US" dirty="0" smtClean="0">
                <a:latin typeface="Gill Sans MT" pitchFamily="34" charset="0"/>
              </a:rPr>
              <a:t>is a set of assumptions on causes associated with the problem and its consequences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181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When analyzing problems, we should define clearly what the problem is, find all possible causes of the problem, &amp; not confuse ‘problems’ with ‘causes’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Root causes of a given problem should be analyzed well using methods such as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5 whys, fishbone analysis …..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Objectives, targets, and strategies should focus on root causes of the problem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E.g. </a:t>
            </a: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  <a:cs typeface="Andalus" pitchFamily="18" charset="-78"/>
              </a:rPr>
              <a:t>Problem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- high prevalence of diarrheal disease</a:t>
            </a:r>
          </a:p>
          <a:p>
            <a:pPr lvl="1"/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Possible causes</a:t>
            </a:r>
            <a:r>
              <a:rPr lang="en-US" sz="3000" dirty="0" smtClean="0">
                <a:latin typeface="Gill Sans MT" pitchFamily="34" charset="0"/>
              </a:rPr>
              <a:t>: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Inadequate and unsafe water supply, poor sanitary conditions, inappropriate weaning practice</a:t>
            </a:r>
            <a:r>
              <a:rPr lang="en-US" sz="3000" dirty="0" smtClean="0">
                <a:latin typeface="Gill Sans MT" pitchFamily="34" charset="0"/>
              </a:rPr>
              <a:t>  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89AB-96C5-48C7-B456-FB41EE615F43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Session objectives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At the end of this session, you will be able to: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Define planning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Define health planning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Describe features of planning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Discuss types of planning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Explain steps of planning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22F8-8EA6-4ABF-A437-FD8F0105CFCD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  <a:latin typeface="Gill Sans MT" pitchFamily="34" charset="0"/>
                <a:cs typeface="Andalus" pitchFamily="18" charset="-78"/>
              </a:rPr>
              <a:t>Grouping of problems</a:t>
            </a: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A. Environmental problems</a:t>
            </a:r>
          </a:p>
          <a:p>
            <a:pPr lvl="1"/>
            <a:r>
              <a:rPr lang="en-US" dirty="0" smtClean="0">
                <a:latin typeface="Gill Sans MT" pitchFamily="34" charset="0"/>
                <a:cs typeface="Andalus" pitchFamily="18" charset="-78"/>
              </a:rPr>
              <a:t>Poor sanitary conditions</a:t>
            </a:r>
          </a:p>
          <a:p>
            <a:pPr lvl="1"/>
            <a:r>
              <a:rPr lang="en-US" dirty="0" smtClean="0">
                <a:latin typeface="Gill Sans MT" pitchFamily="34" charset="0"/>
                <a:cs typeface="Andalus" pitchFamily="18" charset="-78"/>
              </a:rPr>
              <a:t>Poor housing conditions</a:t>
            </a:r>
          </a:p>
          <a:p>
            <a:pPr lvl="1"/>
            <a:r>
              <a:rPr lang="en-US" dirty="0" smtClean="0">
                <a:latin typeface="Gill Sans MT" pitchFamily="34" charset="0"/>
                <a:cs typeface="Andalus" pitchFamily="18" charset="-78"/>
              </a:rPr>
              <a:t>Inadequate and unsafe water supply</a:t>
            </a:r>
          </a:p>
          <a:p>
            <a:pPr lvl="1"/>
            <a:r>
              <a:rPr lang="en-US" dirty="0" smtClean="0">
                <a:latin typeface="Gill Sans MT" pitchFamily="34" charset="0"/>
                <a:cs typeface="Andalus" pitchFamily="18" charset="-78"/>
              </a:rPr>
              <a:t>Air pollution and so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9FB2-2162-4FBB-AF18-F8790C43F184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 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latin typeface="Gill Sans MT" pitchFamily="34" charset="0"/>
              </a:rPr>
              <a:t>B. Diseases/health problems</a:t>
            </a: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Malaria, tuberculosis, HIV/AIDS, malnutrition, respiratory diseases, etc</a:t>
            </a:r>
          </a:p>
          <a:p>
            <a:pPr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C. Socio-economic problems</a:t>
            </a:r>
          </a:p>
          <a:p>
            <a:pPr lvl="1"/>
            <a:r>
              <a:rPr lang="it-IT" sz="3000" dirty="0" smtClean="0">
                <a:latin typeface="Gill Sans MT" pitchFamily="34" charset="0"/>
                <a:cs typeface="Andalus" pitchFamily="18" charset="-78"/>
              </a:rPr>
              <a:t>Low per capital income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Low literacy rate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Inequitable distribution of health services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Cultural and religious beliefs and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E0B8-B0E1-4890-92F6-F68F22097A4F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D. Health services problems</a:t>
            </a:r>
            <a:br>
              <a:rPr lang="en-US" b="1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Poor quality and quantity of drugs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Old medical equipments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Lack of qualified personnel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Difficulty in visiting out-reach areas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Grouping helps seek common solutions to groups of problems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6330-B157-4735-B5EA-279B421ACD98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Problems are prioritized in the light of competing needs and limited resources.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Setting priority is, perhaps 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most critical and hardest planning stage </a:t>
            </a:r>
            <a:r>
              <a:rPr lang="en-US" dirty="0" smtClean="0">
                <a:latin typeface="Gill Sans MT" pitchFamily="34" charset="0"/>
              </a:rPr>
              <a:t>and yet cannot be avoided.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CB0F-88B3-4721-B8C9-6C722E9510B2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  <a:latin typeface="Gill Sans MT" pitchFamily="34" charset="0"/>
              </a:rPr>
              <a:t>Criteria for problem prioritization</a:t>
            </a:r>
            <a:br>
              <a:rPr lang="en-US" b="1" dirty="0" smtClean="0">
                <a:solidFill>
                  <a:schemeClr val="accent1"/>
                </a:solidFill>
                <a:latin typeface="Gill Sans MT" pitchFamily="34" charset="0"/>
              </a:rPr>
            </a:br>
            <a:endParaRPr lang="en-US" b="1" dirty="0" smtClean="0">
              <a:solidFill>
                <a:schemeClr val="accent1"/>
              </a:solidFill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Magnitude of the problem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: the public health burden imposed by the problem</a:t>
            </a: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Degree </a:t>
            </a: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of severity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: consequent suffering, death and disability</a:t>
            </a: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Feasibility: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possibility of tackling the problem with available intervention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C0D0-4212-4D30-A8EB-9778F71DC9A4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4864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>
                <a:latin typeface="Gill Sans MT" pitchFamily="34" charset="0"/>
                <a:cs typeface="Andalus" pitchFamily="18" charset="-78"/>
              </a:rPr>
              <a:t>Community concern: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how much does it relate to community perceived health needs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?</a:t>
            </a:r>
          </a:p>
          <a:p>
            <a:pPr marL="0" indent="0">
              <a:buNone/>
            </a:pPr>
            <a:endParaRPr lang="en-US" sz="3000" b="1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b="1" dirty="0" smtClean="0">
                <a:latin typeface="Gill Sans MT" pitchFamily="34" charset="0"/>
              </a:rPr>
              <a:t>Political </a:t>
            </a:r>
            <a:r>
              <a:rPr lang="en-US" sz="3000" b="1" dirty="0" smtClean="0">
                <a:latin typeface="Gill Sans MT" pitchFamily="34" charset="0"/>
              </a:rPr>
              <a:t>expediency: </a:t>
            </a:r>
            <a:r>
              <a:rPr lang="en-US" sz="3000" dirty="0" smtClean="0">
                <a:latin typeface="Gill Sans MT" pitchFamily="34" charset="0"/>
              </a:rPr>
              <a:t> if the problem is not recognized as politically expedient by the central authority, it is very difficult to include it among the high priority list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The problem should be politically acceptable to convince local politicians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26A4-D44D-44BC-B414-89B64A64E54A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Based on the above criteria ranking is then done by using on 5 point scale</a:t>
            </a:r>
          </a:p>
          <a:p>
            <a:pPr lvl="1"/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very high (5), high (4), moderate (3), low (2) and very low (1)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9F64-CF9A-40FE-8501-04B86D9F7CA3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00B0F0"/>
                </a:solidFill>
                <a:latin typeface="Gill Sans MT" pitchFamily="34" charset="0"/>
              </a:rPr>
              <a:t>5. Setting objectives and targets</a:t>
            </a:r>
            <a:endParaRPr lang="en-US" sz="3000" dirty="0" smtClean="0">
              <a:solidFill>
                <a:srgbClr val="00B0F0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Goals, aims, objectives and targets are all ways of describing the desired direction of a service. 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They differ in terms of breadth and detail</a:t>
            </a:r>
          </a:p>
          <a:p>
            <a:pPr>
              <a:buFont typeface="Wingdings" pitchFamily="2" charset="2"/>
              <a:buChar char="§"/>
            </a:pPr>
            <a:endParaRPr lang="en-US" sz="3000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Goals:- </a:t>
            </a:r>
            <a:r>
              <a:rPr lang="en-US" sz="3000" dirty="0" smtClean="0">
                <a:latin typeface="Gill Sans MT" pitchFamily="34" charset="0"/>
              </a:rPr>
              <a:t>Are broad statements. There is generally one goal for a service.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E.g. ' Health for all by 2000 and beyond.‘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F66-7DC4-4C9C-A06E-F804C31370C2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Aims:- </a:t>
            </a:r>
            <a:r>
              <a:rPr lang="en-US" sz="3000" dirty="0" smtClean="0">
                <a:latin typeface="Gill Sans MT" pitchFamily="34" charset="0"/>
              </a:rPr>
              <a:t>There are a number of aims relating to the goal. They are specific to particular health problems.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E.g. 'To raise the nutritional status of women and children.‘</a:t>
            </a:r>
          </a:p>
          <a:p>
            <a:pPr>
              <a:buFont typeface="Courier New" pitchFamily="49" charset="0"/>
              <a:buChar char="o"/>
            </a:pPr>
            <a:endParaRPr lang="en-US" sz="3000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Objective:- </a:t>
            </a:r>
            <a:r>
              <a:rPr lang="en-US" sz="3000" dirty="0" smtClean="0">
                <a:latin typeface="Gill Sans MT" pitchFamily="34" charset="0"/>
              </a:rPr>
              <a:t>For each </a:t>
            </a:r>
            <a:r>
              <a:rPr lang="en-US" sz="3000" dirty="0" err="1" smtClean="0">
                <a:latin typeface="Gill Sans MT" pitchFamily="34" charset="0"/>
              </a:rPr>
              <a:t>programme</a:t>
            </a:r>
            <a:r>
              <a:rPr lang="en-US" sz="3000" dirty="0" smtClean="0">
                <a:latin typeface="Gill Sans MT" pitchFamily="34" charset="0"/>
              </a:rPr>
              <a:t> aim, there may be a number of objectives which are specified in measurable terms.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E081-2142-431E-BF5C-9C9C2BE326ED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An objective should be SMART i.e. specific, measurable, attainable, realistic, time bounded</a:t>
            </a:r>
            <a:endParaRPr lang="en-US" sz="3600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Clr>
                <a:srgbClr val="0020BF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3600" b="1" dirty="0" smtClean="0">
                <a:latin typeface="Gill Sans MT" pitchFamily="34" charset="0"/>
                <a:cs typeface="Andalus" pitchFamily="18" charset="-78"/>
              </a:rPr>
              <a:t>Specific </a:t>
            </a:r>
          </a:p>
          <a:p>
            <a:pPr lvl="1">
              <a:buClr>
                <a:srgbClr val="0020BF"/>
              </a:buClr>
              <a:buSzPct val="90000"/>
              <a:buFont typeface="Courier New" pitchFamily="49" charset="0"/>
              <a:buChar char="o"/>
              <a:defRPr/>
            </a:pPr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An objective must be specific with a </a:t>
            </a:r>
            <a:r>
              <a:rPr lang="en-US" sz="3200" b="1" dirty="0" smtClean="0">
                <a:solidFill>
                  <a:srgbClr val="0070C0"/>
                </a:solidFill>
                <a:latin typeface="Gill Sans MT" pitchFamily="34" charset="0"/>
                <a:cs typeface="Andalus" pitchFamily="18" charset="-78"/>
              </a:rPr>
              <a:t>single key result. </a:t>
            </a:r>
          </a:p>
          <a:p>
            <a:pPr lvl="1">
              <a:buClr>
                <a:srgbClr val="0020BF"/>
              </a:buClr>
              <a:buSzPct val="90000"/>
              <a:buFont typeface="Courier New" pitchFamily="49" charset="0"/>
              <a:buChar char="o"/>
              <a:defRPr/>
            </a:pPr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If more than one result is to be accomplished, more than one objective should be written. </a:t>
            </a:r>
          </a:p>
          <a:p>
            <a:pPr lvl="1">
              <a:buClr>
                <a:srgbClr val="0020BF"/>
              </a:buClr>
              <a:buSzPct val="90000"/>
              <a:buFont typeface="Courier New" pitchFamily="49" charset="0"/>
              <a:buChar char="o"/>
              <a:defRPr/>
            </a:pPr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Just knowing what is to be accomplished is a big step toward achieving it.</a:t>
            </a:r>
          </a:p>
          <a:p>
            <a:pPr lvl="1">
              <a:buClr>
                <a:srgbClr val="0020BF"/>
              </a:buClr>
              <a:buSzPct val="90000"/>
              <a:buFont typeface="Courier New" pitchFamily="49" charset="0"/>
              <a:buChar char="o"/>
              <a:defRPr/>
            </a:pPr>
            <a:r>
              <a:rPr lang="en-US" sz="3200" dirty="0" smtClean="0">
                <a:latin typeface="Gill Sans MT" pitchFamily="34" charset="0"/>
                <a:cs typeface="Andalus" pitchFamily="18" charset="-78"/>
              </a:rPr>
              <a:t>Once you clarify what you want to achieve, your attention will be focused on the objective that you deliberately set.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FB61-AB48-4F9D-AA5B-908F17F5AA6B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Imprint MT Shadow" pitchFamily="82" charset="0"/>
              </a:rPr>
              <a:t>Brainstorming </a:t>
            </a:r>
            <a:endParaRPr lang="en-US" dirty="0">
              <a:solidFill>
                <a:schemeClr val="tx2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Imprint MT Shadow" pitchFamily="82" charset="0"/>
              </a:rPr>
              <a:t>What is planning?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Imprint MT Shadow" pitchFamily="8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Imprint MT Shadow" pitchFamily="82" charset="0"/>
              </a:rPr>
              <a:t>Why is planning important? 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Imprint MT Shadow" pitchFamily="8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Imprint MT Shadow" pitchFamily="82" charset="0"/>
              </a:rPr>
              <a:t>What types of planning do you know?</a:t>
            </a:r>
            <a:endParaRPr lang="en-US" dirty="0">
              <a:latin typeface="Imprint MT Shadow" pitchFamily="8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A42C-2A83-4C5E-ACA1-D63EF81E5F44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Measurable 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Pct val="85000"/>
              <a:buNone/>
              <a:defRPr/>
            </a:pPr>
            <a:endParaRPr lang="en-US" sz="3000" dirty="0" smtClean="0">
              <a:latin typeface="Gill Sans MT" pitchFamily="34" charset="0"/>
              <a:ea typeface="Cambria Math" pitchFamily="18" charset="0"/>
              <a:cs typeface="Andalus" pitchFamily="18" charset="-78"/>
            </a:endParaRP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sz="3000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Allows monitoring &amp; evaluation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sz="3000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Only an objective that affects behavior in a measurable way can be optimally effective. 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sz="3000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If possible, state the objective as a </a:t>
            </a:r>
            <a:r>
              <a:rPr lang="en-US" sz="3000" b="1" dirty="0" smtClean="0">
                <a:solidFill>
                  <a:srgbClr val="0070C0"/>
                </a:solidFill>
                <a:latin typeface="Gill Sans MT" pitchFamily="34" charset="0"/>
                <a:ea typeface="Cambria Math" pitchFamily="18" charset="0"/>
                <a:cs typeface="Andalus" pitchFamily="18" charset="-78"/>
              </a:rPr>
              <a:t>quantity</a:t>
            </a:r>
            <a:r>
              <a:rPr lang="en-US" sz="3000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. 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endParaRPr lang="en-US" sz="3000" dirty="0" smtClean="0">
              <a:latin typeface="Gill Sans MT" pitchFamily="34" charset="0"/>
              <a:ea typeface="Cambria Math" pitchFamily="18" charset="0"/>
              <a:cs typeface="Andalus" pitchFamily="18" charset="-78"/>
            </a:endParaRP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sz="3000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Avoid statements of objectives in generalities.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sz="3000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Avoid infinitive verbs such as to know, to understand, to enjoy, and to believe.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EBED-D657-4565-8869-72D5FE87BF13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rgbClr val="0070C0"/>
                </a:solidFill>
                <a:latin typeface="Gill Sans MT" pitchFamily="34" charset="0"/>
                <a:ea typeface="Cambria Math" pitchFamily="18" charset="0"/>
                <a:cs typeface="Andalus" pitchFamily="18" charset="-78"/>
              </a:rPr>
              <a:t>Action verbs </a:t>
            </a:r>
            <a:r>
              <a:rPr lang="en-US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are observable and better communicate the intent of what is to be attempted.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SzPct val="85000"/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ea typeface="Cambria Math" pitchFamily="18" charset="0"/>
                <a:cs typeface="Andalus" pitchFamily="18" charset="-78"/>
              </a:rPr>
              <a:t>E.g. To identify, to contrast, to select, to conduct, to compare, to investigate, and to develop.</a:t>
            </a:r>
          </a:p>
          <a:p>
            <a:pPr marL="60325" lvl="1" indent="0" algn="just">
              <a:lnSpc>
                <a:spcPct val="90000"/>
              </a:lnSpc>
              <a:buClr>
                <a:srgbClr val="3129FF"/>
              </a:buClr>
              <a:buSzPct val="86000"/>
              <a:buFont typeface="Wingdings" pitchFamily="2" charset="2"/>
              <a:buChar char="§"/>
            </a:pP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 marL="60325" lvl="1" indent="0" algn="just">
              <a:lnSpc>
                <a:spcPct val="90000"/>
              </a:lnSpc>
              <a:buClr>
                <a:srgbClr val="3129FF"/>
              </a:buClr>
              <a:buSzPct val="86000"/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Attainable </a:t>
            </a:r>
          </a:p>
          <a:p>
            <a:pPr marL="460375" lvl="2" indent="0" algn="just">
              <a:lnSpc>
                <a:spcPct val="90000"/>
              </a:lnSpc>
              <a:buClr>
                <a:srgbClr val="3129FF"/>
              </a:buClr>
              <a:buSzPct val="86000"/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>An objective must be attainable with the resources that are available.</a:t>
            </a:r>
          </a:p>
          <a:p>
            <a:pPr marL="460375" lvl="2" indent="0" algn="just">
              <a:lnSpc>
                <a:spcPct val="90000"/>
              </a:lnSpc>
              <a:buClr>
                <a:srgbClr val="3129FF"/>
              </a:buClr>
              <a:buSzPct val="86000"/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>What barriers stand between you and your objective?</a:t>
            </a:r>
          </a:p>
          <a:p>
            <a:pPr marL="460375" lvl="2" indent="0" algn="just">
              <a:lnSpc>
                <a:spcPct val="90000"/>
              </a:lnSpc>
              <a:buClr>
                <a:srgbClr val="3129FF"/>
              </a:buClr>
              <a:buSzPct val="86000"/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>How will each barrier be overcome and with what resource?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5BDE-228A-4AF6-B59C-642DE16D5F7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</a:rPr>
              <a:t>Realistic </a:t>
            </a:r>
          </a:p>
          <a:p>
            <a:pPr lvl="1">
              <a:lnSpc>
                <a:spcPct val="150000"/>
              </a:lnSpc>
              <a:buClr>
                <a:srgbClr val="3129FF"/>
              </a:buClr>
              <a:buSzPct val="85000"/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The objective should be central to the goals of the organization. </a:t>
            </a:r>
          </a:p>
          <a:p>
            <a:pPr lvl="1">
              <a:lnSpc>
                <a:spcPct val="150000"/>
              </a:lnSpc>
              <a:buClr>
                <a:srgbClr val="3129FF"/>
              </a:buClr>
              <a:buSzPct val="85000"/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The successful completion of the objective should make a difference.</a:t>
            </a:r>
          </a:p>
          <a:p>
            <a:pPr lvl="1">
              <a:lnSpc>
                <a:spcPct val="150000"/>
              </a:lnSpc>
              <a:buClr>
                <a:srgbClr val="3129FF"/>
              </a:buClr>
              <a:buSzPct val="85000"/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How will this objective help the organization move ahead? </a:t>
            </a:r>
          </a:p>
          <a:p>
            <a:pPr lvl="1">
              <a:lnSpc>
                <a:spcPct val="150000"/>
              </a:lnSpc>
              <a:buClr>
                <a:srgbClr val="3129FF"/>
              </a:buClr>
              <a:buSzPct val="85000"/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Is the objective aligned with the mission of the organization? 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DC11-B52E-4662-B0F0-5B782C476888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</a:rPr>
              <a:t>Time bound</a:t>
            </a:r>
          </a:p>
          <a:p>
            <a:pPr lvl="1" algn="just">
              <a:lnSpc>
                <a:spcPct val="150000"/>
              </a:lnSpc>
              <a:buClr>
                <a:srgbClr val="7030A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objective should be traceable in time period. </a:t>
            </a:r>
          </a:p>
          <a:p>
            <a:pPr lvl="1" algn="just">
              <a:lnSpc>
                <a:spcPct val="150000"/>
              </a:lnSpc>
              <a:buClr>
                <a:srgbClr val="7030A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Specific objectives enable time priorities to be set and time to be used on objectives that really matter.</a:t>
            </a:r>
          </a:p>
          <a:p>
            <a:pPr lvl="1" algn="just">
              <a:lnSpc>
                <a:spcPct val="150000"/>
              </a:lnSpc>
              <a:buClr>
                <a:srgbClr val="7030A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Are the time lines you have established realistic? </a:t>
            </a:r>
          </a:p>
          <a:p>
            <a:pPr lvl="1" algn="just">
              <a:lnSpc>
                <a:spcPct val="150000"/>
              </a:lnSpc>
              <a:buClr>
                <a:srgbClr val="7030A0"/>
              </a:buClr>
              <a:buSzPct val="80000"/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Will other competing demands cause delay?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F6E3-3DD2-498C-8C4F-573E46321B3F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Will you be able to overcome those demands to accomplish the objective you've set in the time frame you've established?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F993-76B7-4FAE-9E6C-ED2941F7E6BB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181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Targets:- </a:t>
            </a:r>
            <a:r>
              <a:rPr lang="en-US" sz="3000" dirty="0" smtClean="0">
                <a:latin typeface="Gill Sans MT" pitchFamily="34" charset="0"/>
              </a:rPr>
              <a:t>For each objective, there may be various targets which specify various points on the way to the attainment of the objective.</a:t>
            </a:r>
            <a:endParaRPr lang="en-GB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000" dirty="0" smtClean="0">
                <a:latin typeface="Gill Sans MT" pitchFamily="34" charset="0"/>
              </a:rPr>
              <a:t>A target</a:t>
            </a:r>
            <a:r>
              <a:rPr lang="en-GB" sz="3000" i="1" dirty="0" smtClean="0">
                <a:latin typeface="Gill Sans MT" pitchFamily="34" charset="0"/>
              </a:rPr>
              <a:t> </a:t>
            </a:r>
            <a:r>
              <a:rPr lang="en-GB" sz="3000" dirty="0" smtClean="0">
                <a:latin typeface="Gill Sans MT" pitchFamily="34" charset="0"/>
              </a:rPr>
              <a:t>establishes </a:t>
            </a:r>
            <a:r>
              <a:rPr lang="en-GB" sz="3000" b="1" dirty="0" smtClean="0">
                <a:solidFill>
                  <a:srgbClr val="FF0066"/>
                </a:solidFill>
                <a:latin typeface="Gill Sans MT" pitchFamily="34" charset="0"/>
              </a:rPr>
              <a:t>a measured amount of output to be achieved</a:t>
            </a:r>
            <a:r>
              <a:rPr lang="en-GB" sz="3000" b="1" dirty="0" smtClean="0">
                <a:latin typeface="Gill Sans MT" pitchFamily="34" charset="0"/>
              </a:rPr>
              <a:t> </a:t>
            </a:r>
            <a:r>
              <a:rPr lang="en-GB" sz="3000" dirty="0" smtClean="0">
                <a:latin typeface="Gill Sans MT" pitchFamily="34" charset="0"/>
              </a:rPr>
              <a:t>in relation to a health objective through a specific program activity.</a:t>
            </a:r>
          </a:p>
          <a:p>
            <a:pPr lvl="1">
              <a:buFont typeface="Courier New" pitchFamily="49" charset="0"/>
              <a:buChar char="o"/>
            </a:pPr>
            <a:endParaRPr lang="en-GB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GB" sz="3000" dirty="0" smtClean="0">
                <a:latin typeface="Gill Sans MT" pitchFamily="34" charset="0"/>
              </a:rPr>
              <a:t>Whereas objectives are set with respect to </a:t>
            </a:r>
            <a:r>
              <a:rPr lang="en-GB" sz="3000" b="1" dirty="0" smtClean="0">
                <a:latin typeface="Gill Sans MT" pitchFamily="34" charset="0"/>
              </a:rPr>
              <a:t>needs in the client</a:t>
            </a:r>
            <a:r>
              <a:rPr lang="en-GB" sz="3000" dirty="0" smtClean="0">
                <a:latin typeface="Gill Sans MT" pitchFamily="34" charset="0"/>
              </a:rPr>
              <a:t> population, targets are set with respect to </a:t>
            </a:r>
            <a:r>
              <a:rPr lang="en-GB" sz="3000" b="1" dirty="0" smtClean="0">
                <a:latin typeface="Gill Sans MT" pitchFamily="34" charset="0"/>
              </a:rPr>
              <a:t>service providers</a:t>
            </a:r>
            <a:r>
              <a:rPr lang="en-GB" sz="3000" dirty="0" smtClean="0">
                <a:latin typeface="Gill Sans MT" pitchFamily="34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5360-CAA2-40C7-B240-9143C13640E0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Example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Objective: By the end </a:t>
            </a:r>
            <a:r>
              <a:rPr lang="en-US" smtClean="0">
                <a:latin typeface="Gill Sans MT" pitchFamily="34" charset="0"/>
              </a:rPr>
              <a:t>of 2012 E.C, </a:t>
            </a:r>
            <a:r>
              <a:rPr lang="en-US" dirty="0" smtClean="0">
                <a:latin typeface="Gill Sans MT" pitchFamily="34" charset="0"/>
              </a:rPr>
              <a:t>90% of antenatal clients shall be tested for syphilis in </a:t>
            </a:r>
            <a:r>
              <a:rPr lang="en-US" dirty="0" err="1" smtClean="0">
                <a:latin typeface="Gill Sans MT" pitchFamily="34" charset="0"/>
              </a:rPr>
              <a:t>Arsi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Negele</a:t>
            </a:r>
            <a:r>
              <a:rPr lang="en-US" dirty="0" smtClean="0">
                <a:latin typeface="Gill Sans MT" pitchFamily="34" charset="0"/>
              </a:rPr>
              <a:t> town.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Targets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Number of lab technologists to be trained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Number of reagent to be available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Number of health education sessions to be provided for ANC clients ….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6. Formulating interventions</a:t>
            </a:r>
            <a:b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</a:br>
            <a:endParaRPr lang="en-US" b="1" dirty="0" smtClean="0">
              <a:solidFill>
                <a:srgbClr val="00B0F0"/>
              </a:solidFill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Is a process of identifying, short-listing and deciding between alternative approaches and measures to address identified and prioritized health problems and needs.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‘’how will we get there?”</a:t>
            </a: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Steps 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Identifying and short-listing gaps and weaknesses in existing service components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3025-497A-4255-AC39-9DE9F5BDDF1D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Identifying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additional components and activities </a:t>
            </a:r>
            <a:r>
              <a:rPr lang="en-US" dirty="0" smtClean="0">
                <a:latin typeface="Gill Sans MT" pitchFamily="34" charset="0"/>
              </a:rPr>
              <a:t>that are required to bring about the desired changes in the existing service components.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Identifying potential </a:t>
            </a:r>
            <a:r>
              <a:rPr lang="en-US" dirty="0" smtClean="0">
                <a:solidFill>
                  <a:srgbClr val="7030A0"/>
                </a:solidFill>
                <a:latin typeface="Gill Sans MT" pitchFamily="34" charset="0"/>
              </a:rPr>
              <a:t>constraints and limitations </a:t>
            </a:r>
            <a:r>
              <a:rPr lang="en-US" dirty="0" smtClean="0">
                <a:latin typeface="Gill Sans MT" pitchFamily="34" charset="0"/>
              </a:rPr>
              <a:t>to planned interventions.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Modifying proposed interventions in line with geographical, political, climatic and socio cultural conditions, including existing infrastructure, management and organization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Addressing constraints by using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community resources, modifying job responsibilities and tasks, </a:t>
            </a:r>
            <a:r>
              <a:rPr lang="en-US" b="1" dirty="0" smtClean="0">
                <a:solidFill>
                  <a:schemeClr val="accent3"/>
                </a:solidFill>
                <a:latin typeface="Gill Sans MT" pitchFamily="34" charset="0"/>
              </a:rPr>
              <a:t>shifting available resources from one activity to another and obtaining additional resources;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Improving management and administration in line with identified interventions.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dirty="0" smtClean="0">
                <a:latin typeface="MS Mincho" pitchFamily="49" charset="-128"/>
                <a:ea typeface="MS Mincho" pitchFamily="49" charset="-128"/>
              </a:rPr>
              <a:t>Health Planning </a:t>
            </a:r>
            <a:endParaRPr lang="en-US" b="1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000" dirty="0">
                <a:latin typeface="Gill Sans MT" pitchFamily="34" charset="0"/>
                <a:ea typeface="MS Mincho" pitchFamily="49" charset="-128"/>
              </a:rPr>
              <a:t>Planning is the combination of </a:t>
            </a:r>
            <a:r>
              <a:rPr lang="en-US" sz="3000" b="1" dirty="0">
                <a:solidFill>
                  <a:schemeClr val="accent1"/>
                </a:solidFill>
                <a:latin typeface="Gill Sans MT" pitchFamily="34" charset="0"/>
                <a:ea typeface="MS Mincho" pitchFamily="49" charset="-128"/>
              </a:rPr>
              <a:t>compiling</a:t>
            </a:r>
            <a:r>
              <a:rPr lang="en-US" sz="3000" dirty="0">
                <a:latin typeface="Gill Sans MT" pitchFamily="34" charset="0"/>
                <a:ea typeface="MS Mincho" pitchFamily="49" charset="-128"/>
              </a:rPr>
              <a:t> and </a:t>
            </a:r>
            <a:r>
              <a:rPr lang="en-US" sz="3000" b="1" dirty="0" smtClean="0">
                <a:solidFill>
                  <a:schemeClr val="accent1"/>
                </a:solidFill>
                <a:latin typeface="Gill Sans MT" pitchFamily="34" charset="0"/>
                <a:ea typeface="MS Mincho" pitchFamily="49" charset="-128"/>
              </a:rPr>
              <a:t>analyzing</a:t>
            </a:r>
            <a:r>
              <a:rPr lang="en-US" sz="3000" dirty="0" smtClean="0">
                <a:latin typeface="Gill Sans MT" pitchFamily="34" charset="0"/>
                <a:ea typeface="MS Mincho" pitchFamily="49" charset="-128"/>
              </a:rPr>
              <a:t> information</a:t>
            </a:r>
            <a:r>
              <a:rPr lang="en-US" sz="3000" dirty="0">
                <a:latin typeface="Gill Sans MT" pitchFamily="34" charset="0"/>
                <a:ea typeface="MS Mincho" pitchFamily="49" charset="-128"/>
              </a:rPr>
              <a:t>, dreaming up ideas, using logic and </a:t>
            </a:r>
            <a:r>
              <a:rPr lang="en-US" sz="3000" b="1" dirty="0">
                <a:solidFill>
                  <a:schemeClr val="accent1"/>
                </a:solidFill>
                <a:latin typeface="Gill Sans MT" pitchFamily="34" charset="0"/>
                <a:ea typeface="MS Mincho" pitchFamily="49" charset="-128"/>
              </a:rPr>
              <a:t>imagination </a:t>
            </a:r>
            <a:r>
              <a:rPr lang="en-US" sz="3000" b="1" dirty="0" smtClean="0">
                <a:solidFill>
                  <a:schemeClr val="accent1"/>
                </a:solidFill>
                <a:latin typeface="Gill Sans MT" pitchFamily="34" charset="0"/>
                <a:ea typeface="MS Mincho" pitchFamily="49" charset="-128"/>
              </a:rPr>
              <a:t>and judgment </a:t>
            </a:r>
            <a:r>
              <a:rPr lang="en-US" sz="3000" dirty="0">
                <a:latin typeface="Gill Sans MT" pitchFamily="34" charset="0"/>
                <a:ea typeface="MS Mincho" pitchFamily="49" charset="-128"/>
              </a:rPr>
              <a:t>in order to arrive at a decision about what should </a:t>
            </a:r>
            <a:r>
              <a:rPr lang="en-US" sz="3000" dirty="0" smtClean="0">
                <a:latin typeface="Gill Sans MT" pitchFamily="34" charset="0"/>
                <a:ea typeface="MS Mincho" pitchFamily="49" charset="-128"/>
              </a:rPr>
              <a:t>be done.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Planning </a:t>
            </a:r>
            <a:r>
              <a:rPr lang="en-US" sz="3000" dirty="0">
                <a:latin typeface="Gill Sans MT" pitchFamily="34" charset="0"/>
              </a:rPr>
              <a:t>is deciding in advance what is to be </a:t>
            </a:r>
            <a:r>
              <a:rPr lang="en-US" sz="3000" dirty="0" smtClean="0">
                <a:latin typeface="Gill Sans MT" pitchFamily="34" charset="0"/>
              </a:rPr>
              <a:t>done </a:t>
            </a:r>
            <a:endParaRPr lang="en-US" sz="3000" dirty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It </a:t>
            </a:r>
            <a:r>
              <a:rPr lang="en-US" sz="3000" dirty="0">
                <a:latin typeface="Gill Sans MT" pitchFamily="34" charset="0"/>
              </a:rPr>
              <a:t>is </a:t>
            </a:r>
            <a:r>
              <a:rPr lang="en-US" sz="3000" dirty="0" smtClean="0">
                <a:latin typeface="Gill Sans MT" pitchFamily="34" charset="0"/>
              </a:rPr>
              <a:t>projected course </a:t>
            </a:r>
            <a:r>
              <a:rPr lang="en-US" sz="3000" dirty="0">
                <a:latin typeface="Gill Sans MT" pitchFamily="34" charset="0"/>
              </a:rPr>
              <a:t>of action for the </a:t>
            </a:r>
            <a:r>
              <a:rPr lang="en-US" sz="3000" dirty="0" smtClean="0">
                <a:latin typeface="Gill Sans MT" pitchFamily="34" charset="0"/>
              </a:rPr>
              <a:t>future</a:t>
            </a:r>
            <a:endParaRPr lang="en-US" sz="3000" dirty="0">
              <a:latin typeface="Imprint MT Shadow" pitchFamily="82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000" dirty="0" smtClean="0">
                <a:latin typeface="Gill Sans MT" pitchFamily="34" charset="0"/>
              </a:rPr>
              <a:t>Planning is not simply a technical exercise; but it is an ongoing </a:t>
            </a:r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0"/>
              </a:rPr>
              <a:t>process of learning, adapting to change, and educating</a:t>
            </a:r>
            <a:endParaRPr lang="en-US" sz="3000" b="1" dirty="0">
              <a:solidFill>
                <a:schemeClr val="accent2">
                  <a:lumMod val="75000"/>
                </a:schemeClr>
              </a:solidFill>
              <a:latin typeface="Gill Sans MT" pitchFamily="34" charset="0"/>
              <a:ea typeface="MS Mincho" pitchFamily="49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35E-5E8D-4466-98A6-9779FCEC654C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7. Determining Resource Requirements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Involves </a:t>
            </a:r>
            <a:r>
              <a:rPr lang="en-US" b="1" dirty="0" smtClean="0">
                <a:solidFill>
                  <a:schemeClr val="accent6"/>
                </a:solidFill>
                <a:latin typeface="Gill Sans MT" pitchFamily="34" charset="0"/>
              </a:rPr>
              <a:t>translation</a:t>
            </a:r>
            <a:r>
              <a:rPr lang="en-US" dirty="0" smtClean="0">
                <a:latin typeface="Gill Sans MT" pitchFamily="34" charset="0"/>
              </a:rPr>
              <a:t> of interventions and all activities required into resources such as human labor, materials, money, space, time and information.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Specify existing resources, additional resources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required and total resources needed.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To do this, list all </a:t>
            </a:r>
            <a:r>
              <a:rPr lang="en-US" dirty="0" err="1" smtClean="0">
                <a:latin typeface="Gill Sans MT" pitchFamily="34" charset="0"/>
              </a:rPr>
              <a:t>programme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Gill Sans MT" pitchFamily="34" charset="0"/>
              </a:rPr>
              <a:t>activities</a:t>
            </a:r>
            <a:r>
              <a:rPr lang="en-US" dirty="0" smtClean="0">
                <a:latin typeface="Gill Sans MT" pitchFamily="34" charset="0"/>
              </a:rPr>
              <a:t>, and the type and quantities of </a:t>
            </a:r>
            <a:r>
              <a:rPr lang="en-US" b="1" dirty="0" smtClean="0">
                <a:solidFill>
                  <a:schemeClr val="accent6"/>
                </a:solidFill>
                <a:latin typeface="Gill Sans MT" pitchFamily="34" charset="0"/>
              </a:rPr>
              <a:t>resources</a:t>
            </a:r>
            <a:r>
              <a:rPr lang="en-US" dirty="0" smtClean="0">
                <a:latin typeface="Gill Sans MT" pitchFamily="34" charset="0"/>
              </a:rPr>
              <a:t> required by each </a:t>
            </a:r>
            <a:r>
              <a:rPr lang="en-US" dirty="0" err="1" smtClean="0">
                <a:latin typeface="Gill Sans MT" pitchFamily="34" charset="0"/>
              </a:rPr>
              <a:t>programme</a:t>
            </a:r>
            <a:r>
              <a:rPr lang="en-US" dirty="0" smtClean="0">
                <a:latin typeface="Gill Sans MT" pitchFamily="34" charset="0"/>
              </a:rPr>
              <a:t> activity.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B0F0"/>
                </a:solidFill>
                <a:latin typeface="Gill Sans MT" pitchFamily="34" charset="0"/>
              </a:rPr>
              <a:t>8</a:t>
            </a: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. Budget preparation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Preparing a budget implies conversion of inputs, activities, targets and support services into money.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The budget is made up of recurrent (ongoing/routine) and developmental (capital - fixed asset) costs within a period of time.</a:t>
            </a:r>
            <a:br>
              <a:rPr lang="en-US" dirty="0" smtClean="0">
                <a:latin typeface="Gill Sans MT" pitchFamily="34" charset="0"/>
              </a:rPr>
            </a:br>
            <a:endParaRPr lang="en-US" b="1" dirty="0">
              <a:solidFill>
                <a:srgbClr val="00B0F0"/>
              </a:solidFill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>
                <a:solidFill>
                  <a:srgbClr val="00B0F0"/>
                </a:solidFill>
                <a:latin typeface="Gill Sans MT" pitchFamily="34" charset="0"/>
              </a:rPr>
              <a:t>9</a:t>
            </a:r>
            <a:r>
              <a:rPr lang="en-US" sz="3000" b="1" dirty="0" smtClean="0">
                <a:solidFill>
                  <a:srgbClr val="00B0F0"/>
                </a:solidFill>
                <a:latin typeface="Gill Sans MT" pitchFamily="34" charset="0"/>
              </a:rPr>
              <a:t>. Preparing the Plan of Action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A plan of action is usually prepared in a matrix format and contains: 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The problem, objective(s), interventions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Activities, inputs, key responsible actor/implementer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Activity monitoring indicator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Planned output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Activity cost and implementation time frame.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10. Monitoring and Evaluation</a:t>
            </a:r>
          </a:p>
          <a:p>
            <a:endParaRPr lang="en-US" dirty="0" smtClean="0">
              <a:latin typeface="Gill Sans MT" pitchFamily="34" charset="0"/>
            </a:endParaRPr>
          </a:p>
          <a:p>
            <a:r>
              <a:rPr lang="en-US" dirty="0" smtClean="0">
                <a:latin typeface="Gill Sans MT" pitchFamily="34" charset="0"/>
              </a:rPr>
              <a:t>The key question to be addressed at this stage of the planning cycle is </a:t>
            </a:r>
            <a:r>
              <a:rPr lang="en-US" b="1" dirty="0" smtClean="0">
                <a:solidFill>
                  <a:schemeClr val="accent3"/>
                </a:solidFill>
                <a:latin typeface="Gill Sans MT" pitchFamily="34" charset="0"/>
              </a:rPr>
              <a:t>“how will we know when we get there and what have we achieved ?”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r>
              <a:rPr lang="en-US" dirty="0" smtClean="0">
                <a:latin typeface="Gill Sans MT" pitchFamily="34" charset="0"/>
              </a:rPr>
              <a:t>Developing indicators</a:t>
            </a:r>
          </a:p>
          <a:p>
            <a:r>
              <a:rPr lang="en-US" dirty="0" smtClean="0">
                <a:latin typeface="Gill Sans MT" pitchFamily="34" charset="0"/>
              </a:rPr>
              <a:t>Identify means of verification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00B0F0"/>
                </a:solidFill>
                <a:latin typeface="Gill Sans MT" pitchFamily="34" charset="0"/>
              </a:rPr>
              <a:t>11.   Writing Up the Plan</a:t>
            </a:r>
            <a:br>
              <a:rPr lang="en-US" sz="3000" b="1" dirty="0" smtClean="0">
                <a:solidFill>
                  <a:srgbClr val="00B0F0"/>
                </a:solidFill>
                <a:latin typeface="Gill Sans MT" pitchFamily="34" charset="0"/>
              </a:rPr>
            </a:br>
            <a:endParaRPr lang="en-US" sz="3000" dirty="0" smtClean="0">
              <a:solidFill>
                <a:srgbClr val="00B0F0"/>
              </a:solidFill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Purpose of writing a plan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To carry out the work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To </a:t>
            </a: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request funds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or resources from the government or funding agencies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For </a:t>
            </a: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monitoring &amp; evaluating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the implementation process by all concerned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A plan should include:</a:t>
            </a:r>
          </a:p>
          <a:p>
            <a:pPr lvl="1"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1. Summary of main points</a:t>
            </a:r>
          </a:p>
          <a:p>
            <a:pPr lvl="1">
              <a:buNone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2. </a:t>
            </a: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Introduction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 (General background and Statement of the problem)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68E51-CAED-43C9-9B50-B52AD2E31659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3. Objectives and targets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should be clearly stated</a:t>
            </a:r>
          </a:p>
          <a:p>
            <a:pPr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4. Strategies &amp; activities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should be clearly stated using </a:t>
            </a: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Gantt chart</a:t>
            </a:r>
          </a:p>
          <a:p>
            <a:pPr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5. Resources requirement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The type and number of resources needed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How each of the resources are going to be utilized</a:t>
            </a:r>
          </a:p>
          <a:p>
            <a:pPr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6. Monitoring &amp; evaluation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Mention how monitoring and evaluation is to be performed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By whom?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When?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Indicators of effectiveness should be decided beforehand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F57D-5AD2-4430-A4DE-E41D028FD0E9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  <a:latin typeface="Gill Sans MT" pitchFamily="34" charset="0"/>
              </a:rPr>
              <a:t>Why plans fail?</a:t>
            </a:r>
            <a:br>
              <a:rPr lang="en-US" b="1" dirty="0" smtClean="0">
                <a:solidFill>
                  <a:srgbClr val="0000FF"/>
                </a:solidFill>
                <a:latin typeface="Gill Sans MT" pitchFamily="34" charset="0"/>
              </a:rPr>
            </a:b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Planning is not integrated into the total management system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 lack of understanding of the different steps of the planning process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Concerned parties not participated or contributed in the planning process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Management expects that plans will be realized with little effort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232F-1AFE-4BCA-BE4D-E27539ADD9EC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4D29-D2F2-40AB-8152-F692BD1FE1C2}" type="datetime1">
              <a:rPr lang="en-US" smtClean="0"/>
              <a:pPr/>
              <a:t>20-Feb-20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Too much attempted at once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Failing to operate by the plan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Inadequate input in planning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Unforeseen (unexpected) changes in the environment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8232-B7B7-4539-8401-A81EA129BEA8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63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Assume you are a staff in a health center where the following problems are identified</a:t>
            </a:r>
          </a:p>
          <a:p>
            <a:endParaRPr lang="en-US" dirty="0" smtClean="0"/>
          </a:p>
          <a:p>
            <a:r>
              <a:rPr lang="en-US" dirty="0" smtClean="0"/>
              <a:t>Long acting family planning acceptance rate of 10%</a:t>
            </a:r>
          </a:p>
          <a:p>
            <a:r>
              <a:rPr lang="en-US" dirty="0" smtClean="0"/>
              <a:t>Tuberculosis prevalence of 8%</a:t>
            </a:r>
          </a:p>
          <a:p>
            <a:r>
              <a:rPr lang="en-US" dirty="0" smtClean="0"/>
              <a:t>Surgical site infection 30%</a:t>
            </a:r>
          </a:p>
          <a:p>
            <a:r>
              <a:rPr lang="en-US" dirty="0" smtClean="0"/>
              <a:t>Skilled delivery of 50%</a:t>
            </a:r>
          </a:p>
          <a:p>
            <a:pPr lvl="1"/>
            <a:r>
              <a:rPr lang="en-US" dirty="0" smtClean="0"/>
              <a:t>Prioritize the problems and select two of them</a:t>
            </a:r>
          </a:p>
          <a:p>
            <a:pPr lvl="1"/>
            <a:r>
              <a:rPr lang="en-US" dirty="0" smtClean="0"/>
              <a:t>Set an objective for each problem</a:t>
            </a:r>
          </a:p>
          <a:p>
            <a:pPr lvl="1"/>
            <a:r>
              <a:rPr lang="en-US" dirty="0" smtClean="0"/>
              <a:t>Devise interventions</a:t>
            </a:r>
          </a:p>
          <a:p>
            <a:pPr lvl="1"/>
            <a:r>
              <a:rPr lang="en-US" dirty="0" smtClean="0"/>
              <a:t>Identify necessary resources</a:t>
            </a:r>
          </a:p>
          <a:p>
            <a:pPr lvl="1"/>
            <a:r>
              <a:rPr lang="en-US" dirty="0" smtClean="0"/>
              <a:t>Prepare budget</a:t>
            </a:r>
          </a:p>
          <a:p>
            <a:pPr lvl="1"/>
            <a:r>
              <a:rPr lang="en-US" dirty="0" smtClean="0"/>
              <a:t>Prepare plan of monitoring &amp; evaluation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24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It’s concerned with both </a:t>
            </a:r>
            <a:r>
              <a:rPr lang="en-US" u="sng" dirty="0" smtClean="0">
                <a:latin typeface="Gill Sans MT" pitchFamily="34" charset="0"/>
              </a:rPr>
              <a:t>ends</a:t>
            </a:r>
            <a:r>
              <a:rPr lang="en-US" dirty="0" smtClean="0">
                <a:latin typeface="Gill Sans MT" pitchFamily="34" charset="0"/>
              </a:rPr>
              <a:t> (what) and </a:t>
            </a:r>
            <a:r>
              <a:rPr lang="en-US" u="sng" dirty="0" smtClean="0">
                <a:latin typeface="Gill Sans MT" pitchFamily="34" charset="0"/>
              </a:rPr>
              <a:t>means</a:t>
            </a:r>
            <a:r>
              <a:rPr lang="en-US" dirty="0" smtClean="0">
                <a:latin typeface="Gill Sans MT" pitchFamily="34" charset="0"/>
              </a:rPr>
              <a:t> (how)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Specific objectives covering a specific time period are defined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These objectives are written and shared with organizational members to </a:t>
            </a:r>
            <a:r>
              <a:rPr lang="en-US" u="sng" dirty="0" smtClean="0">
                <a:latin typeface="Gill Sans MT" pitchFamily="34" charset="0"/>
              </a:rPr>
              <a:t>reduce ambiguity </a:t>
            </a:r>
            <a:r>
              <a:rPr lang="en-US" dirty="0" smtClean="0">
                <a:latin typeface="Gill Sans MT" pitchFamily="34" charset="0"/>
              </a:rPr>
              <a:t>and create a </a:t>
            </a:r>
            <a:r>
              <a:rPr lang="en-US" u="sng" dirty="0" smtClean="0">
                <a:latin typeface="Gill Sans MT" pitchFamily="34" charset="0"/>
              </a:rPr>
              <a:t>common understanding </a:t>
            </a:r>
            <a:r>
              <a:rPr lang="en-US" dirty="0" smtClean="0">
                <a:latin typeface="Gill Sans MT" pitchFamily="34" charset="0"/>
              </a:rPr>
              <a:t>about what needs to be done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MS Mincho" pitchFamily="49" charset="-128"/>
                <a:ea typeface="MS Mincho" pitchFamily="49" charset="-128"/>
              </a:rPr>
              <a:t>Cont …</a:t>
            </a:r>
            <a:endParaRPr lang="en-US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Gill Sans MT" pitchFamily="34" charset="0"/>
              </a:rPr>
              <a:t>A true plan should not be a static document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Gill Sans MT" pitchFamily="34" charset="0"/>
              </a:rPr>
              <a:t>A plan is not a plan if it is not dynamic, evolving with the changing environment.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dirty="0" smtClean="0">
              <a:latin typeface="Gill Sans MT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Gill Sans MT" pitchFamily="34" charset="0"/>
              </a:rPr>
              <a:t>A plan does not provide the ultimate solution but offers the </a:t>
            </a:r>
            <a:r>
              <a:rPr lang="en-GB" b="1" dirty="0" smtClean="0">
                <a:solidFill>
                  <a:schemeClr val="tx2"/>
                </a:solidFill>
                <a:latin typeface="Gill Sans MT" pitchFamily="34" charset="0"/>
              </a:rPr>
              <a:t>mechanism</a:t>
            </a:r>
            <a:r>
              <a:rPr lang="en-GB" dirty="0" smtClean="0">
                <a:latin typeface="Gill Sans MT" pitchFamily="34" charset="0"/>
              </a:rPr>
              <a:t> for finding the solution.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dirty="0">
              <a:latin typeface="Gill Sans MT" pitchFamily="34" charset="0"/>
            </a:endParaRP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Gill Sans MT" pitchFamily="34" charset="0"/>
              </a:rPr>
              <a:t>It should embody the </a:t>
            </a:r>
            <a:r>
              <a:rPr lang="en-GB" sz="3200" b="1" dirty="0" smtClean="0">
                <a:solidFill>
                  <a:schemeClr val="tx2"/>
                </a:solidFill>
                <a:latin typeface="Gill Sans MT" pitchFamily="34" charset="0"/>
              </a:rPr>
              <a:t>principles necessary for achieving the goals</a:t>
            </a:r>
            <a:r>
              <a:rPr lang="en-GB" sz="3200" dirty="0" smtClean="0">
                <a:latin typeface="Gill Sans MT" pitchFamily="34" charset="0"/>
              </a:rPr>
              <a:t> of the community or the organization.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dirty="0" smtClean="0"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1C84-A4D1-425A-81F2-A4951217EFFF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  <a:cs typeface="Times New Roman" pitchFamily="18" charset="0"/>
              </a:rPr>
              <a:t>Rationale of planning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It </a:t>
            </a:r>
            <a:r>
              <a:rPr lang="en-US" b="1" i="1" dirty="0" smtClean="0">
                <a:latin typeface="Gill Sans MT" pitchFamily="34" charset="0"/>
                <a:cs typeface="Times New Roman" pitchFamily="18" charset="0"/>
              </a:rPr>
              <a:t>provides direction 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to managers and non-managers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It </a:t>
            </a:r>
            <a:r>
              <a:rPr lang="en-US" b="1" i="1" dirty="0" smtClean="0">
                <a:latin typeface="Gill Sans MT" pitchFamily="34" charset="0"/>
                <a:cs typeface="Times New Roman" pitchFamily="18" charset="0"/>
              </a:rPr>
              <a:t>reduces uncertainty 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by forcing managers to look ahead, anticipate change, consider the impact of change, and develop appropriate responses</a:t>
            </a:r>
          </a:p>
          <a:p>
            <a:pPr>
              <a:buFont typeface="Wingdings" pitchFamily="2" charset="2"/>
              <a:buChar char="§"/>
            </a:pPr>
            <a:endParaRPr lang="en-US" i="1" dirty="0" smtClean="0">
              <a:latin typeface="Gill Sans MT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Gill Sans MT" pitchFamily="34" charset="0"/>
                <a:cs typeface="Times New Roman" pitchFamily="18" charset="0"/>
              </a:rPr>
              <a:t>Minimizes waste and redundancy</a:t>
            </a:r>
            <a:endParaRPr lang="en-US" b="1" dirty="0">
              <a:latin typeface="Gill Sans MT" pitchFamily="34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Establishes the </a:t>
            </a:r>
            <a:r>
              <a:rPr lang="en-US" sz="3000" b="1" i="1" dirty="0" smtClean="0">
                <a:latin typeface="Gill Sans MT" pitchFamily="34" charset="0"/>
              </a:rPr>
              <a:t>goals or standards </a:t>
            </a:r>
            <a:r>
              <a:rPr lang="en-US" sz="3000" dirty="0" smtClean="0">
                <a:latin typeface="Gill Sans MT" pitchFamily="34" charset="0"/>
              </a:rPr>
              <a:t>used in controlling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Without planning, there would be no goals against which to measure work effort</a:t>
            </a:r>
            <a:br>
              <a:rPr lang="en-US" sz="3000" dirty="0" smtClean="0">
                <a:latin typeface="Gill Sans MT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2E65-3ECE-45A0-AF45-DE8228E0F795}" type="datetime1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9684B-7D19-407A-9FEB-758BA8C9F4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2612</Words>
  <Application>Microsoft Office PowerPoint</Application>
  <PresentationFormat>On-screen Show (4:3)</PresentationFormat>
  <Paragraphs>517</Paragraphs>
  <Slides>58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Planning </vt:lpstr>
      <vt:lpstr>Outline </vt:lpstr>
      <vt:lpstr>Session objectives </vt:lpstr>
      <vt:lpstr>Brainstorming </vt:lpstr>
      <vt:lpstr>Health Planning 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Strategic vs. operational plans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Cont…</vt:lpstr>
      <vt:lpstr> Cont … </vt:lpstr>
      <vt:lpstr>Cont …</vt:lpstr>
      <vt:lpstr>Cont …</vt:lpstr>
      <vt:lpstr>Cont …</vt:lpstr>
      <vt:lpstr>Cont …</vt:lpstr>
      <vt:lpstr>Cont…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Cont…</vt:lpstr>
      <vt:lpstr>Cont …</vt:lpstr>
      <vt:lpstr>Cont …</vt:lpstr>
      <vt:lpstr>Group work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planning</dc:title>
  <dc:creator>Sisay Dejene</dc:creator>
  <cp:lastModifiedBy>God is gud ol z tym!</cp:lastModifiedBy>
  <cp:revision>117</cp:revision>
  <dcterms:created xsi:type="dcterms:W3CDTF">2018-02-26T11:43:54Z</dcterms:created>
  <dcterms:modified xsi:type="dcterms:W3CDTF">2020-02-20T05:52:15Z</dcterms:modified>
</cp:coreProperties>
</file>