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4" r:id="rId9"/>
    <p:sldId id="266" r:id="rId10"/>
    <p:sldId id="267" r:id="rId11"/>
    <p:sldId id="343" r:id="rId12"/>
    <p:sldId id="345" r:id="rId13"/>
    <p:sldId id="344" r:id="rId14"/>
    <p:sldId id="346" r:id="rId15"/>
    <p:sldId id="347" r:id="rId16"/>
    <p:sldId id="348" r:id="rId17"/>
    <p:sldId id="349" r:id="rId18"/>
    <p:sldId id="369" r:id="rId19"/>
    <p:sldId id="364" r:id="rId20"/>
    <p:sldId id="351" r:id="rId21"/>
    <p:sldId id="367" r:id="rId22"/>
    <p:sldId id="365" r:id="rId23"/>
    <p:sldId id="366" r:id="rId24"/>
    <p:sldId id="368" r:id="rId25"/>
    <p:sldId id="278" r:id="rId26"/>
    <p:sldId id="370" r:id="rId27"/>
    <p:sldId id="353" r:id="rId28"/>
    <p:sldId id="333" r:id="rId29"/>
    <p:sldId id="342" r:id="rId30"/>
    <p:sldId id="334" r:id="rId31"/>
    <p:sldId id="279" r:id="rId32"/>
    <p:sldId id="280" r:id="rId33"/>
    <p:sldId id="286" r:id="rId34"/>
    <p:sldId id="287" r:id="rId35"/>
    <p:sldId id="325" r:id="rId36"/>
    <p:sldId id="289" r:id="rId37"/>
    <p:sldId id="326" r:id="rId38"/>
    <p:sldId id="290" r:id="rId39"/>
    <p:sldId id="291" r:id="rId40"/>
    <p:sldId id="292" r:id="rId41"/>
    <p:sldId id="363" r:id="rId42"/>
    <p:sldId id="293" r:id="rId43"/>
    <p:sldId id="294" r:id="rId44"/>
    <p:sldId id="327" r:id="rId45"/>
    <p:sldId id="295" r:id="rId46"/>
    <p:sldId id="328" r:id="rId47"/>
    <p:sldId id="296" r:id="rId48"/>
    <p:sldId id="297" r:id="rId49"/>
    <p:sldId id="298" r:id="rId50"/>
    <p:sldId id="299" r:id="rId51"/>
    <p:sldId id="301" r:id="rId52"/>
    <p:sldId id="302" r:id="rId53"/>
    <p:sldId id="303" r:id="rId54"/>
    <p:sldId id="304" r:id="rId55"/>
    <p:sldId id="306" r:id="rId56"/>
    <p:sldId id="307" r:id="rId57"/>
    <p:sldId id="372" r:id="rId58"/>
    <p:sldId id="308" r:id="rId59"/>
    <p:sldId id="309" r:id="rId60"/>
    <p:sldId id="373" r:id="rId61"/>
    <p:sldId id="310" r:id="rId62"/>
    <p:sldId id="311" r:id="rId63"/>
    <p:sldId id="312" r:id="rId64"/>
    <p:sldId id="374" r:id="rId65"/>
    <p:sldId id="313" r:id="rId66"/>
    <p:sldId id="314" r:id="rId67"/>
    <p:sldId id="332" r:id="rId68"/>
    <p:sldId id="282" r:id="rId69"/>
    <p:sldId id="330" r:id="rId70"/>
    <p:sldId id="329" r:id="rId71"/>
    <p:sldId id="375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551E5A-D5D5-4DE9-9C2A-4642F4AD58EA}" type="doc">
      <dgm:prSet loTypeId="urn:microsoft.com/office/officeart/2005/8/layout/pyramid1" loCatId="pyramid" qsTypeId="urn:microsoft.com/office/officeart/2005/8/quickstyle/simple1" qsCatId="simple" csTypeId="urn:microsoft.com/office/officeart/2005/8/colors/accent0_2" csCatId="mainScheme"/>
      <dgm:spPr/>
    </dgm:pt>
    <dgm:pt modelId="{F0300C70-2B23-45BC-858B-6DCF1C1C886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0" i="0" u="none" strike="noStrike" cap="none" normalizeH="0" baseline="0" dirty="0" smtClean="0">
              <a:ln/>
              <a:effectLst/>
              <a:latin typeface="Perpetua" pitchFamily="18" charset="0"/>
              <a:cs typeface="Arial" pitchFamily="34" charset="0"/>
            </a:rPr>
            <a:t>Top</a:t>
          </a:r>
        </a:p>
      </dgm:t>
    </dgm:pt>
    <dgm:pt modelId="{EC368277-76B4-4B17-A552-519420F8CD41}" type="parTrans" cxnId="{B959B049-65A0-4596-9314-A3A87941994B}">
      <dgm:prSet/>
      <dgm:spPr/>
      <dgm:t>
        <a:bodyPr/>
        <a:lstStyle/>
        <a:p>
          <a:endParaRPr lang="en-US"/>
        </a:p>
      </dgm:t>
    </dgm:pt>
    <dgm:pt modelId="{E812A7BB-6511-4508-BA48-E806BB3DB125}" type="sibTrans" cxnId="{B959B049-65A0-4596-9314-A3A87941994B}">
      <dgm:prSet/>
      <dgm:spPr/>
      <dgm:t>
        <a:bodyPr/>
        <a:lstStyle/>
        <a:p>
          <a:endParaRPr lang="en-US"/>
        </a:p>
      </dgm:t>
    </dgm:pt>
    <dgm:pt modelId="{F18A42B1-E8EB-4E78-AA65-251D49AB53D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0" i="0" u="none" strike="noStrike" cap="none" normalizeH="0" baseline="0" dirty="0" smtClean="0">
              <a:ln/>
              <a:effectLst/>
              <a:latin typeface="Perpetua" pitchFamily="18" charset="0"/>
              <a:cs typeface="Arial" pitchFamily="34" charset="0"/>
            </a:rPr>
            <a:t>Middle</a:t>
          </a:r>
        </a:p>
      </dgm:t>
    </dgm:pt>
    <dgm:pt modelId="{F26E5AD5-6DBE-430A-A1D1-CB7E44AC3CFC}" type="parTrans" cxnId="{EF6F9595-8BCD-4F37-A860-30992F4AB6DD}">
      <dgm:prSet/>
      <dgm:spPr/>
      <dgm:t>
        <a:bodyPr/>
        <a:lstStyle/>
        <a:p>
          <a:endParaRPr lang="en-US"/>
        </a:p>
      </dgm:t>
    </dgm:pt>
    <dgm:pt modelId="{85FDF1A5-6CE4-4714-BCBD-FA94F1B0228C}" type="sibTrans" cxnId="{EF6F9595-8BCD-4F37-A860-30992F4AB6DD}">
      <dgm:prSet/>
      <dgm:spPr/>
      <dgm:t>
        <a:bodyPr/>
        <a:lstStyle/>
        <a:p>
          <a:endParaRPr lang="en-US"/>
        </a:p>
      </dgm:t>
    </dgm:pt>
    <dgm:pt modelId="{E6F47073-794F-472C-ABE6-69A5334079D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0" i="0" u="none" strike="noStrike" cap="none" normalizeH="0" baseline="0" dirty="0" smtClean="0">
              <a:ln/>
              <a:effectLst/>
              <a:latin typeface="Perpetua" pitchFamily="18" charset="0"/>
              <a:cs typeface="Arial" pitchFamily="34" charset="0"/>
            </a:rPr>
            <a:t>Front line</a:t>
          </a:r>
        </a:p>
      </dgm:t>
    </dgm:pt>
    <dgm:pt modelId="{DBBD22F5-B21A-44F1-BC8B-7487553159C0}" type="parTrans" cxnId="{53FA6A51-348B-42B0-8294-7E1C758D07C6}">
      <dgm:prSet/>
      <dgm:spPr/>
      <dgm:t>
        <a:bodyPr/>
        <a:lstStyle/>
        <a:p>
          <a:endParaRPr lang="en-US"/>
        </a:p>
      </dgm:t>
    </dgm:pt>
    <dgm:pt modelId="{CA60900D-0062-4881-BD13-71543E36B1B6}" type="sibTrans" cxnId="{53FA6A51-348B-42B0-8294-7E1C758D07C6}">
      <dgm:prSet/>
      <dgm:spPr/>
      <dgm:t>
        <a:bodyPr/>
        <a:lstStyle/>
        <a:p>
          <a:endParaRPr lang="en-US"/>
        </a:p>
      </dgm:t>
    </dgm:pt>
    <dgm:pt modelId="{01B966A9-6BB0-40E9-B9DB-90622DD7F692}" type="pres">
      <dgm:prSet presAssocID="{CD551E5A-D5D5-4DE9-9C2A-4642F4AD58EA}" presName="Name0" presStyleCnt="0">
        <dgm:presLayoutVars>
          <dgm:dir/>
          <dgm:animLvl val="lvl"/>
          <dgm:resizeHandles val="exact"/>
        </dgm:presLayoutVars>
      </dgm:prSet>
      <dgm:spPr/>
    </dgm:pt>
    <dgm:pt modelId="{4EA67DDE-D21E-422B-94B1-A727861D1922}" type="pres">
      <dgm:prSet presAssocID="{F0300C70-2B23-45BC-858B-6DCF1C1C8866}" presName="Name8" presStyleCnt="0"/>
      <dgm:spPr/>
    </dgm:pt>
    <dgm:pt modelId="{B42E661C-5611-4F2F-97AF-89179E46E0AF}" type="pres">
      <dgm:prSet presAssocID="{F0300C70-2B23-45BC-858B-6DCF1C1C8866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182F66-A241-4D92-8763-6369A389CE33}" type="pres">
      <dgm:prSet presAssocID="{F0300C70-2B23-45BC-858B-6DCF1C1C886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3E125-6A48-4227-A4FC-681C9E0CA22D}" type="pres">
      <dgm:prSet presAssocID="{F18A42B1-E8EB-4E78-AA65-251D49AB53DC}" presName="Name8" presStyleCnt="0"/>
      <dgm:spPr/>
    </dgm:pt>
    <dgm:pt modelId="{995A04F2-17D0-4BBA-81A7-F578FAA31C72}" type="pres">
      <dgm:prSet presAssocID="{F18A42B1-E8EB-4E78-AA65-251D49AB53DC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864716-F09B-4ED5-A93A-7DAF1A2E089F}" type="pres">
      <dgm:prSet presAssocID="{F18A42B1-E8EB-4E78-AA65-251D49AB53D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2840E-B5B9-496A-A353-10DCF7E7D264}" type="pres">
      <dgm:prSet presAssocID="{E6F47073-794F-472C-ABE6-69A5334079D4}" presName="Name8" presStyleCnt="0"/>
      <dgm:spPr/>
    </dgm:pt>
    <dgm:pt modelId="{F22088DF-C6CE-4D75-A952-12B2B3DB2E74}" type="pres">
      <dgm:prSet presAssocID="{E6F47073-794F-472C-ABE6-69A5334079D4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EFC85D-4534-42A4-A3EA-E832F676966D}" type="pres">
      <dgm:prSet presAssocID="{E6F47073-794F-472C-ABE6-69A5334079D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CD434E-E63D-44EB-AC8A-2FE09B0A53B0}" type="presOf" srcId="{E6F47073-794F-472C-ABE6-69A5334079D4}" destId="{F22088DF-C6CE-4D75-A952-12B2B3DB2E74}" srcOrd="0" destOrd="0" presId="urn:microsoft.com/office/officeart/2005/8/layout/pyramid1"/>
    <dgm:cxn modelId="{53FA6A51-348B-42B0-8294-7E1C758D07C6}" srcId="{CD551E5A-D5D5-4DE9-9C2A-4642F4AD58EA}" destId="{E6F47073-794F-472C-ABE6-69A5334079D4}" srcOrd="2" destOrd="0" parTransId="{DBBD22F5-B21A-44F1-BC8B-7487553159C0}" sibTransId="{CA60900D-0062-4881-BD13-71543E36B1B6}"/>
    <dgm:cxn modelId="{AD8F0757-797D-4CCF-8CCB-87599913B9C8}" type="presOf" srcId="{E6F47073-794F-472C-ABE6-69A5334079D4}" destId="{FBEFC85D-4534-42A4-A3EA-E832F676966D}" srcOrd="1" destOrd="0" presId="urn:microsoft.com/office/officeart/2005/8/layout/pyramid1"/>
    <dgm:cxn modelId="{B959B049-65A0-4596-9314-A3A87941994B}" srcId="{CD551E5A-D5D5-4DE9-9C2A-4642F4AD58EA}" destId="{F0300C70-2B23-45BC-858B-6DCF1C1C8866}" srcOrd="0" destOrd="0" parTransId="{EC368277-76B4-4B17-A552-519420F8CD41}" sibTransId="{E812A7BB-6511-4508-BA48-E806BB3DB125}"/>
    <dgm:cxn modelId="{6E08BD9B-F051-46F1-A074-66408A0EB09A}" type="presOf" srcId="{F0300C70-2B23-45BC-858B-6DCF1C1C8866}" destId="{B42E661C-5611-4F2F-97AF-89179E46E0AF}" srcOrd="0" destOrd="0" presId="urn:microsoft.com/office/officeart/2005/8/layout/pyramid1"/>
    <dgm:cxn modelId="{BFCB4FF7-123F-463F-9A15-13F895895C4F}" type="presOf" srcId="{F0300C70-2B23-45BC-858B-6DCF1C1C8866}" destId="{17182F66-A241-4D92-8763-6369A389CE33}" srcOrd="1" destOrd="0" presId="urn:microsoft.com/office/officeart/2005/8/layout/pyramid1"/>
    <dgm:cxn modelId="{BC2ECC85-EE4E-4BE0-ACFB-3A1A2D9019A8}" type="presOf" srcId="{F18A42B1-E8EB-4E78-AA65-251D49AB53DC}" destId="{995A04F2-17D0-4BBA-81A7-F578FAA31C72}" srcOrd="0" destOrd="0" presId="urn:microsoft.com/office/officeart/2005/8/layout/pyramid1"/>
    <dgm:cxn modelId="{7771FE3E-F3B4-42B9-B2AF-E695D7FBF918}" type="presOf" srcId="{F18A42B1-E8EB-4E78-AA65-251D49AB53DC}" destId="{63864716-F09B-4ED5-A93A-7DAF1A2E089F}" srcOrd="1" destOrd="0" presId="urn:microsoft.com/office/officeart/2005/8/layout/pyramid1"/>
    <dgm:cxn modelId="{9AFC6C59-9A85-467C-B999-C8E4F202A709}" type="presOf" srcId="{CD551E5A-D5D5-4DE9-9C2A-4642F4AD58EA}" destId="{01B966A9-6BB0-40E9-B9DB-90622DD7F692}" srcOrd="0" destOrd="0" presId="urn:microsoft.com/office/officeart/2005/8/layout/pyramid1"/>
    <dgm:cxn modelId="{EF6F9595-8BCD-4F37-A860-30992F4AB6DD}" srcId="{CD551E5A-D5D5-4DE9-9C2A-4642F4AD58EA}" destId="{F18A42B1-E8EB-4E78-AA65-251D49AB53DC}" srcOrd="1" destOrd="0" parTransId="{F26E5AD5-6DBE-430A-A1D1-CB7E44AC3CFC}" sibTransId="{85FDF1A5-6CE4-4714-BCBD-FA94F1B0228C}"/>
    <dgm:cxn modelId="{51EAFC83-16C9-43C8-8710-BB71634898CE}" type="presParOf" srcId="{01B966A9-6BB0-40E9-B9DB-90622DD7F692}" destId="{4EA67DDE-D21E-422B-94B1-A727861D1922}" srcOrd="0" destOrd="0" presId="urn:microsoft.com/office/officeart/2005/8/layout/pyramid1"/>
    <dgm:cxn modelId="{80422804-E2E2-4850-ABFE-5E6730C6BFF4}" type="presParOf" srcId="{4EA67DDE-D21E-422B-94B1-A727861D1922}" destId="{B42E661C-5611-4F2F-97AF-89179E46E0AF}" srcOrd="0" destOrd="0" presId="urn:microsoft.com/office/officeart/2005/8/layout/pyramid1"/>
    <dgm:cxn modelId="{4BBF6EB6-DD95-479C-A48F-13A5E2060575}" type="presParOf" srcId="{4EA67DDE-D21E-422B-94B1-A727861D1922}" destId="{17182F66-A241-4D92-8763-6369A389CE33}" srcOrd="1" destOrd="0" presId="urn:microsoft.com/office/officeart/2005/8/layout/pyramid1"/>
    <dgm:cxn modelId="{600B3EE1-8738-46BD-91AD-ECBD6E423A8A}" type="presParOf" srcId="{01B966A9-6BB0-40E9-B9DB-90622DD7F692}" destId="{3023E125-6A48-4227-A4FC-681C9E0CA22D}" srcOrd="1" destOrd="0" presId="urn:microsoft.com/office/officeart/2005/8/layout/pyramid1"/>
    <dgm:cxn modelId="{BEAAE155-ACF5-4434-B18F-08F72A76C20A}" type="presParOf" srcId="{3023E125-6A48-4227-A4FC-681C9E0CA22D}" destId="{995A04F2-17D0-4BBA-81A7-F578FAA31C72}" srcOrd="0" destOrd="0" presId="urn:microsoft.com/office/officeart/2005/8/layout/pyramid1"/>
    <dgm:cxn modelId="{8CEB5502-BBD8-4DD0-AA04-7B71A267C80F}" type="presParOf" srcId="{3023E125-6A48-4227-A4FC-681C9E0CA22D}" destId="{63864716-F09B-4ED5-A93A-7DAF1A2E089F}" srcOrd="1" destOrd="0" presId="urn:microsoft.com/office/officeart/2005/8/layout/pyramid1"/>
    <dgm:cxn modelId="{A1DCC91D-7E03-401C-AFF3-FCFA192A666E}" type="presParOf" srcId="{01B966A9-6BB0-40E9-B9DB-90622DD7F692}" destId="{0502840E-B5B9-496A-A353-10DCF7E7D264}" srcOrd="2" destOrd="0" presId="urn:microsoft.com/office/officeart/2005/8/layout/pyramid1"/>
    <dgm:cxn modelId="{4EC58B86-081B-4572-A853-4D3D53581A3A}" type="presParOf" srcId="{0502840E-B5B9-496A-A353-10DCF7E7D264}" destId="{F22088DF-C6CE-4D75-A952-12B2B3DB2E74}" srcOrd="0" destOrd="0" presId="urn:microsoft.com/office/officeart/2005/8/layout/pyramid1"/>
    <dgm:cxn modelId="{62B2FCDB-FCDD-4C62-8849-2C99C4A085E7}" type="presParOf" srcId="{0502840E-B5B9-496A-A353-10DCF7E7D264}" destId="{FBEFC85D-4534-42A4-A3EA-E832F676966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E661C-5611-4F2F-97AF-89179E46E0AF}">
      <dsp:nvSpPr>
        <dsp:cNvPr id="0" name=""/>
        <dsp:cNvSpPr/>
      </dsp:nvSpPr>
      <dsp:spPr>
        <a:xfrm>
          <a:off x="2743200" y="0"/>
          <a:ext cx="2743199" cy="1508654"/>
        </a:xfrm>
        <a:prstGeom prst="trapezoid">
          <a:avLst>
            <a:gd name="adj" fmla="val 90915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0" i="0" u="none" strike="noStrike" kern="1200" cap="none" normalizeH="0" baseline="0" dirty="0" smtClean="0">
              <a:ln/>
              <a:effectLst/>
              <a:latin typeface="Perpetua" pitchFamily="18" charset="0"/>
              <a:cs typeface="Arial" pitchFamily="34" charset="0"/>
            </a:rPr>
            <a:t>Top</a:t>
          </a:r>
        </a:p>
      </dsp:txBody>
      <dsp:txXfrm>
        <a:off x="2743200" y="0"/>
        <a:ext cx="2743199" cy="1508654"/>
      </dsp:txXfrm>
    </dsp:sp>
    <dsp:sp modelId="{995A04F2-17D0-4BBA-81A7-F578FAA31C72}">
      <dsp:nvSpPr>
        <dsp:cNvPr id="0" name=""/>
        <dsp:cNvSpPr/>
      </dsp:nvSpPr>
      <dsp:spPr>
        <a:xfrm>
          <a:off x="1371600" y="1508654"/>
          <a:ext cx="5486399" cy="1508654"/>
        </a:xfrm>
        <a:prstGeom prst="trapezoid">
          <a:avLst>
            <a:gd name="adj" fmla="val 90915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0" i="0" u="none" strike="noStrike" kern="1200" cap="none" normalizeH="0" baseline="0" dirty="0" smtClean="0">
              <a:ln/>
              <a:effectLst/>
              <a:latin typeface="Perpetua" pitchFamily="18" charset="0"/>
              <a:cs typeface="Arial" pitchFamily="34" charset="0"/>
            </a:rPr>
            <a:t>Middle</a:t>
          </a:r>
        </a:p>
      </dsp:txBody>
      <dsp:txXfrm>
        <a:off x="2331720" y="1508654"/>
        <a:ext cx="3566160" cy="1508654"/>
      </dsp:txXfrm>
    </dsp:sp>
    <dsp:sp modelId="{F22088DF-C6CE-4D75-A952-12B2B3DB2E74}">
      <dsp:nvSpPr>
        <dsp:cNvPr id="0" name=""/>
        <dsp:cNvSpPr/>
      </dsp:nvSpPr>
      <dsp:spPr>
        <a:xfrm>
          <a:off x="0" y="3017308"/>
          <a:ext cx="8229600" cy="1508654"/>
        </a:xfrm>
        <a:prstGeom prst="trapezoid">
          <a:avLst>
            <a:gd name="adj" fmla="val 90915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000" b="0" i="0" u="none" strike="noStrike" kern="1200" cap="none" normalizeH="0" baseline="0" dirty="0" smtClean="0">
              <a:ln/>
              <a:effectLst/>
              <a:latin typeface="Perpetua" pitchFamily="18" charset="0"/>
              <a:cs typeface="Arial" pitchFamily="34" charset="0"/>
            </a:rPr>
            <a:t>Front line</a:t>
          </a:r>
        </a:p>
      </dsp:txBody>
      <dsp:txXfrm>
        <a:off x="1440179" y="3017308"/>
        <a:ext cx="5349240" cy="1508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26819-CF5A-4089-B741-5A259FFFFEE4}" type="datetimeFigureOut">
              <a:rPr lang="en-US" smtClean="0"/>
              <a:pPr/>
              <a:t>19-Feb-20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B0651-2E93-4C3E-9781-0AF42C6C30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66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B0651-2E93-4C3E-9781-0AF42C6C308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B0651-2E93-4C3E-9781-0AF42C6C3080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00E1-E343-46B0-9ECE-8E699315B27C}" type="datetime1">
              <a:rPr lang="en-US" smtClean="0"/>
              <a:pPr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A072-873C-41B7-A7C9-9317CF8C72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7150-145B-48B1-98DA-B419BC46C019}" type="datetime1">
              <a:rPr lang="en-US" smtClean="0"/>
              <a:pPr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A072-873C-41B7-A7C9-9317CF8C72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DE985-95E4-4FD9-A20C-B0FEA6771729}" type="datetime1">
              <a:rPr lang="en-US" smtClean="0"/>
              <a:pPr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A072-873C-41B7-A7C9-9317CF8C72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082E8-1944-4C01-8FD0-3F25F02F100F}" type="datetime1">
              <a:rPr lang="en-US" smtClean="0"/>
              <a:pPr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A072-873C-41B7-A7C9-9317CF8C72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D8E1-5460-4AF1-AF3E-2B2F3F799976}" type="datetime1">
              <a:rPr lang="en-US" smtClean="0"/>
              <a:pPr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A072-873C-41B7-A7C9-9317CF8C72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24014-CA5C-43EB-BDF6-43141C83DDC7}" type="datetime1">
              <a:rPr lang="en-US" smtClean="0"/>
              <a:pPr/>
              <a:t>19-Feb-20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A072-873C-41B7-A7C9-9317CF8C72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E013-59BA-43AD-810F-3663AB599C4F}" type="datetime1">
              <a:rPr lang="en-US" smtClean="0"/>
              <a:pPr/>
              <a:t>19-Feb-20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A072-873C-41B7-A7C9-9317CF8C72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BADA-D497-4367-905F-5C73F60A62F9}" type="datetime1">
              <a:rPr lang="en-US" smtClean="0"/>
              <a:pPr/>
              <a:t>19-Feb-20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A072-873C-41B7-A7C9-9317CF8C72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E9A6E-B08E-49D1-943A-597BEACF1935}" type="datetime1">
              <a:rPr lang="en-US" smtClean="0"/>
              <a:pPr/>
              <a:t>19-Feb-20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A072-873C-41B7-A7C9-9317CF8C72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1E6F-AB6C-4BFF-AF81-C86342C51496}" type="datetime1">
              <a:rPr lang="en-US" smtClean="0"/>
              <a:pPr/>
              <a:t>19-Feb-20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A072-873C-41B7-A7C9-9317CF8C72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2547-3CBB-488B-9190-FA7C0FE456CC}" type="datetime1">
              <a:rPr lang="en-US" smtClean="0"/>
              <a:pPr/>
              <a:t>19-Feb-20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A072-873C-41B7-A7C9-9317CF8C72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347A5-B1BF-431A-8F19-067EAFEFB355}" type="datetime1">
              <a:rPr lang="en-US" smtClean="0"/>
              <a:pPr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6A072-873C-41B7-A7C9-9317CF8C72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Introduction to health service management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5664-69EE-462D-9F82-591B45A8D002}" type="datetime1">
              <a:rPr lang="en-US" smtClean="0"/>
              <a:pPr/>
              <a:t>19-Feb-20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A072-873C-41B7-A7C9-9317CF8C72D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Cont …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839200" cy="5105400"/>
          </a:xfrm>
        </p:spPr>
        <p:txBody>
          <a:bodyPr>
            <a:normAutofit lnSpcReduction="10000"/>
          </a:bodyPr>
          <a:lstStyle/>
          <a:p>
            <a:pPr marL="274320" indent="-182880">
              <a:spcBef>
                <a:spcPts val="0"/>
              </a:spcBef>
              <a:buSzPct val="80000"/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sz="28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Common points for all definitions:</a:t>
            </a:r>
            <a:b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182880">
              <a:spcBef>
                <a:spcPts val="0"/>
              </a:spcBef>
              <a:buSzPct val="80000"/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a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process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a set of interactive &amp; interrelated ongoing functions and activities</a:t>
            </a:r>
          </a:p>
          <a:p>
            <a:pPr marL="274320" indent="-182880">
              <a:spcBef>
                <a:spcPts val="0"/>
              </a:spcBef>
              <a:buSzPct val="80000"/>
              <a:buFont typeface="Wingdings" pitchFamily="2" charset="2"/>
              <a:buChar char="§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182880">
              <a:spcBef>
                <a:spcPts val="0"/>
              </a:spcBef>
              <a:buSzPct val="80000"/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Involves accomplishing organizational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objectives </a:t>
            </a:r>
          </a:p>
          <a:p>
            <a:pPr marL="274320" indent="-182880">
              <a:spcBef>
                <a:spcPts val="0"/>
              </a:spcBef>
              <a:buSzPct val="80000"/>
              <a:buFont typeface="Wingdings" pitchFamily="2" charset="2"/>
              <a:buChar char="§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182880">
              <a:spcBef>
                <a:spcPts val="0"/>
              </a:spcBef>
              <a:buSzPct val="80000"/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Use of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people &amp; other resources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4320" indent="-182880">
              <a:spcBef>
                <a:spcPts val="0"/>
              </a:spcBef>
              <a:buSzPct val="80000"/>
              <a:buFont typeface="Wingdings" pitchFamily="2" charset="2"/>
              <a:buChar char="§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182880">
              <a:spcBef>
                <a:spcPts val="0"/>
              </a:spcBef>
              <a:buSzPct val="80000"/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Occurs in a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formal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organizational setting</a:t>
            </a:r>
          </a:p>
          <a:p>
            <a:pPr marL="274320" indent="-182880">
              <a:spcBef>
                <a:spcPts val="0"/>
              </a:spcBef>
              <a:buSzPct val="80000"/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182880">
              <a:spcBef>
                <a:spcPts val="0"/>
              </a:spcBef>
              <a:buSzPct val="80000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N.B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people are the most important resources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SzPct val="80000"/>
              <a:buBlip>
                <a:blip r:embed="rId2"/>
              </a:buBlip>
            </a:pPr>
            <a:endParaRPr lang="en-US" sz="2800" dirty="0">
              <a:latin typeface="Perpetua" pitchFamily="18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3121-0944-438F-ABDD-8EF2BBABDA4F}" type="datetime1">
              <a:rPr lang="en-US" smtClean="0"/>
              <a:pPr/>
              <a:t>19-Feb-20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Why managers are needed?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Org’ns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need their managerial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skills and abilities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more than ever in these uncertain, complex, and chaotic times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They are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critical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getting things done in 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org’n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082E8-1944-4C01-8FD0-3F25F02F100F}" type="datetime1">
              <a:rPr lang="en-US" smtClean="0"/>
              <a:pPr/>
              <a:t>19-Feb-20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A072-873C-41B7-A7C9-9317CF8C72D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Several researches confirm that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quality of r/ship b/n employees &amp; their direct supervisors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important for productivity &amp; loyalty of employees than payment and work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env’t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082E8-1944-4C01-8FD0-3F25F02F100F}" type="datetime1">
              <a:rPr lang="en-US" smtClean="0"/>
              <a:pPr/>
              <a:t>19-Feb-20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A072-873C-41B7-A7C9-9317CF8C72D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 A great boss can change your life, inspiring you to new heights both 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professionally and personally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and energizing you and your team to together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overcome new challenges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bigger than any one of you could tackle alone.”</a:t>
            </a:r>
          </a:p>
          <a:p>
            <a:pPr algn="r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algn="r">
              <a:buNone/>
            </a:pPr>
            <a:r>
              <a:rPr lang="en-US" dirty="0" smtClean="0">
                <a:solidFill>
                  <a:srgbClr val="0070C0"/>
                </a:solidFill>
              </a:rPr>
              <a:t>(J. Welch &amp; S. Welch, 2009)</a:t>
            </a:r>
            <a:br>
              <a:rPr lang="en-US" dirty="0" smtClean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082E8-1944-4C01-8FD0-3F25F02F100F}" type="datetime1">
              <a:rPr lang="en-US" smtClean="0"/>
              <a:pPr/>
              <a:t>19-Feb-20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A072-873C-41B7-A7C9-9317CF8C72D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Cont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Who are managers?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manager is someone who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coordinates and oversees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work of other people so that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org’nal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goals can be accomplished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They are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org’nal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members who tell others what to do and how to do it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Their job is not about personal achievement rather it’s about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helping others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do their work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082E8-1944-4C01-8FD0-3F25F02F100F}" type="datetime1">
              <a:rPr lang="en-US" smtClean="0"/>
              <a:pPr/>
              <a:t>19-Feb-20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A072-873C-41B7-A7C9-9317CF8C72D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They can be young/old, male/female, frontline/top managers; they have 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exciting and challenging jobs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our globe, women are few in top-level manager positions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082E8-1944-4C01-8FD0-3F25F02F100F}" type="datetime1">
              <a:rPr lang="en-US" smtClean="0"/>
              <a:pPr/>
              <a:t>19-Feb-20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A072-873C-41B7-A7C9-9317CF8C72D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What is an organization?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It’s a deliberate arrangement of people to accomplish some specific purpose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Has a distinct purpose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composed of people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Has premeditated structure: it can be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flexible/rigid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082E8-1944-4C01-8FD0-3F25F02F100F}" type="datetime1">
              <a:rPr lang="en-US" smtClean="0"/>
              <a:pPr/>
              <a:t>19-Feb-20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A072-873C-41B7-A7C9-9317CF8C72D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What managers do?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Functions</a:t>
            </a:r>
          </a:p>
          <a:p>
            <a:pPr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Skills</a:t>
            </a:r>
          </a:p>
          <a:p>
            <a:pPr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Roles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082E8-1944-4C01-8FD0-3F25F02F100F}" type="datetime1">
              <a:rPr lang="en-US" smtClean="0"/>
              <a:pPr/>
              <a:t>19-Feb-20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A072-873C-41B7-A7C9-9317CF8C72D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Cont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b="1" dirty="0" smtClean="0">
                <a:solidFill>
                  <a:srgbClr val="1C1497"/>
                </a:solidFill>
                <a:latin typeface="Times New Roman" pitchFamily="18" charset="0"/>
                <a:cs typeface="Times New Roman" pitchFamily="18" charset="0"/>
              </a:rPr>
              <a:t>Rationale for studying management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universal and essential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function in all kinds of organizations</a:t>
            </a:r>
          </a:p>
          <a:p>
            <a:pPr lvl="1">
              <a:buFont typeface="Courier New" pitchFamily="49" charset="0"/>
              <a:buChar char="o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is because 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every organization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requires:- proper planning, making decisions, coordinating activities, handling  people, efficient use of resources, and evaluating the performance directed toward its objectives.</a:t>
            </a:r>
          </a:p>
          <a:p>
            <a:pPr lvl="0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082E8-1944-4C01-8FD0-3F25F02F100F}" type="datetime1">
              <a:rPr lang="en-US" smtClean="0"/>
              <a:pPr/>
              <a:t>19-Feb-20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A072-873C-41B7-A7C9-9317CF8C72D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Cont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082E8-1944-4C01-8FD0-3F25F02F100F}" type="datetime1">
              <a:rPr lang="en-US" smtClean="0"/>
              <a:pPr/>
              <a:t>19-Feb-20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A072-873C-41B7-A7C9-9317CF8C72D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39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83820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Outline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pPr>
              <a:buClr>
                <a:srgbClr val="0020FF"/>
              </a:buClr>
              <a:buSzPct val="75000"/>
              <a:buFont typeface="Wingdings" pitchFamily="2" charset="2"/>
              <a:buChar char="§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20FF"/>
              </a:buClr>
              <a:buSzPct val="75000"/>
              <a:buFont typeface="Wingdings" pitchFamily="2" charset="2"/>
              <a:buChar char="§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20FF"/>
              </a:buClr>
              <a:buSzPct val="75000"/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Definitions </a:t>
            </a:r>
          </a:p>
          <a:p>
            <a:pPr lvl="0">
              <a:buClr>
                <a:srgbClr val="0020FF"/>
              </a:buClr>
              <a:buSzPct val="75000"/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Historical development</a:t>
            </a:r>
          </a:p>
          <a:p>
            <a:pPr lvl="0">
              <a:buClr>
                <a:srgbClr val="0020FF"/>
              </a:buClr>
              <a:buSzPct val="75000"/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Concepts and principles in management</a:t>
            </a:r>
          </a:p>
          <a:p>
            <a:pPr lvl="0">
              <a:buClr>
                <a:srgbClr val="0020FF"/>
              </a:buClr>
              <a:buSzPct val="75000"/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Types, skills and roles of managers</a:t>
            </a:r>
          </a:p>
          <a:p>
            <a:pPr>
              <a:buClr>
                <a:srgbClr val="0020FF"/>
              </a:buClr>
              <a:buSzPct val="75000"/>
              <a:buNone/>
            </a:pPr>
            <a:endParaRPr lang="en-US" dirty="0">
              <a:latin typeface="Perpetu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6A13-7FB6-4A3A-8A40-B4C2E7E67369}" type="datetime1">
              <a:rPr lang="en-US" smtClean="0"/>
              <a:pPr/>
              <a:t>19-Feb-20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8006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Reality of the work</a:t>
            </a:r>
          </a:p>
          <a:p>
            <a:pPr lv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After graduation when beginning your career, you will either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manage or be managed</a:t>
            </a:r>
          </a:p>
          <a:p>
            <a:pPr lv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those who plan to be managers, an understanding of management forms the foundation upon which to build your management skills</a:t>
            </a:r>
          </a:p>
          <a:p>
            <a:pPr lvl="1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082E8-1944-4C01-8FD0-3F25F02F100F}" type="datetime1">
              <a:rPr lang="en-US" smtClean="0"/>
              <a:pPr/>
              <a:t>19-Feb-20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A072-873C-41B7-A7C9-9317CF8C72D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You’ll probably have some managerial responsibilities even if you’re not a manager</a:t>
            </a:r>
          </a:p>
          <a:p>
            <a:pPr lvl="1"/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To gain an insight of the way your boss and fellow employees behave and </a:t>
            </a:r>
            <a:r>
              <a:rPr lang="en-US" sz="3000" u="sng" dirty="0" smtClean="0">
                <a:latin typeface="Times New Roman" pitchFamily="18" charset="0"/>
                <a:cs typeface="Times New Roman" pitchFamily="18" charset="0"/>
              </a:rPr>
              <a:t>how organizations function</a:t>
            </a:r>
            <a:endParaRPr lang="en-US" sz="3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082E8-1944-4C01-8FD0-3F25F02F100F}" type="datetime1">
              <a:rPr lang="en-US" smtClean="0"/>
              <a:pPr/>
              <a:t>19-Feb-20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A072-873C-41B7-A7C9-9317CF8C72D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Being a manager can be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rewarding </a:t>
            </a:r>
          </a:p>
          <a:p>
            <a:pPr lvl="1">
              <a:buFont typeface="Courier New" pitchFamily="49" charset="0"/>
              <a:buChar char="o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There are many challenges for managers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job can become tough &amp; thankless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Despite the challenges, being manager can be rewarding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082E8-1944-4C01-8FD0-3F25F02F100F}" type="datetime1">
              <a:rPr lang="en-US" smtClean="0"/>
              <a:pPr/>
              <a:t>19-Feb-20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A072-873C-41B7-A7C9-9317CF8C72D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082E8-1944-4C01-8FD0-3F25F02F100F}" type="datetime1">
              <a:rPr lang="en-US" smtClean="0"/>
              <a:pPr/>
              <a:t>19-Feb-20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A072-873C-41B7-A7C9-9317CF8C72DE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49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8686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Cont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Health professionals find themselves in a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managerial position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without proper orientation and training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necessary 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 prioritize problems and make an informed decision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which requires technicians with such skills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a means for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development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&amp; provides abundant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job opportunities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082E8-1944-4C01-8FD0-3F25F02F100F}" type="datetime1">
              <a:rPr lang="en-US" smtClean="0"/>
              <a:pPr/>
              <a:t>19-Feb-20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A072-873C-41B7-A7C9-9317CF8C72D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Autofit/>
          </a:bodyPr>
          <a:lstStyle/>
          <a:p>
            <a:pPr lvl="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Cont …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800600"/>
          </a:xfrm>
        </p:spPr>
        <p:txBody>
          <a:bodyPr>
            <a:normAutofit/>
          </a:bodyPr>
          <a:lstStyle/>
          <a:p>
            <a:pPr>
              <a:buClr>
                <a:srgbClr val="1C1497"/>
              </a:buClr>
              <a:buSzPct val="85000"/>
              <a:buNone/>
            </a:pPr>
            <a:r>
              <a:rPr lang="en-US" sz="2800" b="1" dirty="0" smtClean="0">
                <a:solidFill>
                  <a:srgbClr val="903BA3"/>
                </a:solidFill>
                <a:latin typeface="Times New Roman" pitchFamily="18" charset="0"/>
                <a:cs typeface="Times New Roman" pitchFamily="18" charset="0"/>
              </a:rPr>
              <a:t>Historical development of management</a:t>
            </a:r>
            <a:br>
              <a:rPr lang="en-US" sz="2800" b="1" dirty="0" smtClean="0">
                <a:solidFill>
                  <a:srgbClr val="903BA3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1C1497"/>
              </a:buClr>
              <a:buSzPct val="8500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is the importance of studying history of mgt?</a:t>
            </a:r>
          </a:p>
          <a:p>
            <a:pPr>
              <a:buClr>
                <a:srgbClr val="1C1497"/>
              </a:buClr>
              <a:buSzPct val="85000"/>
              <a:buFont typeface="Wingdings" pitchFamily="2" charset="2"/>
              <a:buChar char="§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1C1497"/>
              </a:buClr>
              <a:buSzPct val="85000"/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Management has existed ever since man has been organized into communities </a:t>
            </a:r>
          </a:p>
          <a:p>
            <a:pPr>
              <a:buClr>
                <a:srgbClr val="1C1497"/>
              </a:buClr>
              <a:buSzPct val="85000"/>
              <a:buFont typeface="Wingdings" pitchFamily="2" charset="2"/>
              <a:buChar char="§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1C1497"/>
              </a:buClr>
              <a:buSzPct val="85000"/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Management is as old as civilization</a:t>
            </a:r>
          </a:p>
          <a:p>
            <a:pPr>
              <a:lnSpc>
                <a:spcPct val="90000"/>
              </a:lnSpc>
              <a:buClr>
                <a:srgbClr val="1C1497"/>
              </a:buClr>
              <a:buSzPct val="85000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1C1497"/>
              </a:buClr>
              <a:buSzPct val="85000"/>
              <a:buFont typeface="Wingdings" pitchFamily="2" charset="2"/>
              <a:buChar char="§"/>
            </a:pPr>
            <a:endParaRPr lang="en-US" sz="2800" dirty="0">
              <a:latin typeface="Perpetua" pitchFamily="18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908E-8FBE-4613-A86D-2D5AF98281DD}" type="datetime1">
              <a:rPr lang="en-US" smtClean="0"/>
              <a:pPr/>
              <a:t>19-Feb-20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 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1C1497"/>
              </a:buClr>
              <a:buSzPct val="85000"/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can be traced  back to 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ancient time when people started forming group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which needed somebody to organize and coordinate the activities of the people</a:t>
            </a:r>
          </a:p>
          <a:p>
            <a:pPr>
              <a:lnSpc>
                <a:spcPct val="90000"/>
              </a:lnSpc>
              <a:buClr>
                <a:srgbClr val="1C1497"/>
              </a:buClr>
              <a:buSzPct val="8500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>
              <a:lnSpc>
                <a:spcPct val="90000"/>
              </a:lnSpc>
              <a:buClr>
                <a:srgbClr val="1C1497"/>
              </a:buClr>
              <a:buSzPct val="8500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e.g. The Egyptian Pyramids and </a:t>
            </a:r>
          </a:p>
          <a:p>
            <a:pPr lvl="1">
              <a:lnSpc>
                <a:spcPct val="90000"/>
              </a:lnSpc>
              <a:buClr>
                <a:srgbClr val="1C1497"/>
              </a:buClr>
              <a:buSzPct val="8500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The Great Wall of China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082E8-1944-4C01-8FD0-3F25F02F100F}" type="datetime1">
              <a:rPr lang="en-US" smtClean="0"/>
              <a:pPr/>
              <a:t>19-Feb-20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A072-873C-41B7-A7C9-9317CF8C72D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1776, Adam Smith published the book named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‘The Wealth of Nations’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 has argued the economic advantages that organizations and society would gain from the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division of labor</a:t>
            </a:r>
          </a:p>
          <a:p>
            <a:pPr lv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breaking down jobs into narrow and repetitive tasks increases productivity of workers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082E8-1944-4C01-8FD0-3F25F02F100F}" type="datetime1">
              <a:rPr lang="en-US" smtClean="0"/>
              <a:pPr/>
              <a:t>19-Feb-20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A072-873C-41B7-A7C9-9317CF8C72D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/>
              <a:t>Cont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257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Industrial revolution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contributed a lot for development of modern management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Europe the Industrial Revolution began in the eighteenth century; in the United States, it began around 1860</a:t>
            </a:r>
          </a:p>
          <a:p>
            <a:pPr>
              <a:lnSpc>
                <a:spcPct val="90000"/>
              </a:lnSpc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Before the Industrial Revolution, the US economy was based on agriculture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082E8-1944-4C01-8FD0-3F25F02F100F}" type="datetime1">
              <a:rPr lang="en-US" smtClean="0"/>
              <a:pPr/>
              <a:t>19-Feb-20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A072-873C-41B7-A7C9-9317CF8C72D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 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Most people worked on small farms, using only simple technology, such as horse-drawn plows. 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Professional managers were not needed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because most people worked for themselves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082E8-1944-4C01-8FD0-3F25F02F100F}" type="datetime1">
              <a:rPr lang="en-US" smtClean="0"/>
              <a:pPr/>
              <a:t>19-Feb-20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A072-873C-41B7-A7C9-9317CF8C72D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Objectives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15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dirty="0" smtClean="0">
              <a:latin typeface="Perpetu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the end of the session, you are expected to:</a:t>
            </a:r>
          </a:p>
          <a:p>
            <a:pPr lvl="1">
              <a:buClr>
                <a:srgbClr val="21FF0C"/>
              </a:buClr>
              <a:buSzPct val="55000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Clr>
                <a:srgbClr val="21FF0C"/>
              </a:buClr>
              <a:buSzPct val="55000"/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Define management</a:t>
            </a:r>
          </a:p>
          <a:p>
            <a:pPr lvl="1">
              <a:buClr>
                <a:srgbClr val="21FF0C"/>
              </a:buClr>
              <a:buSzPct val="55000"/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Define health service management</a:t>
            </a:r>
          </a:p>
          <a:p>
            <a:pPr lvl="1">
              <a:buClr>
                <a:srgbClr val="21FF0C"/>
              </a:buClr>
              <a:buSzPct val="55000"/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Describe rationale of studying mgt</a:t>
            </a:r>
          </a:p>
          <a:p>
            <a:pPr lvl="1">
              <a:buClr>
                <a:srgbClr val="21FF0C"/>
              </a:buClr>
              <a:buSzPct val="55000"/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Explain principles of management</a:t>
            </a:r>
          </a:p>
          <a:p>
            <a:pPr lvl="1">
              <a:buClr>
                <a:srgbClr val="21FF0C"/>
              </a:buClr>
              <a:buSzPct val="55000"/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Explain concepts of management </a:t>
            </a:r>
          </a:p>
          <a:p>
            <a:pPr lvl="1">
              <a:buClr>
                <a:srgbClr val="21FF0C"/>
              </a:buClr>
              <a:buSzPct val="55000"/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Explain types of managers</a:t>
            </a:r>
          </a:p>
          <a:p>
            <a:pPr lvl="1">
              <a:buClr>
                <a:srgbClr val="21FF0C"/>
              </a:buClr>
              <a:buSzPct val="55000"/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Explain roles of managers</a:t>
            </a:r>
          </a:p>
          <a:p>
            <a:pPr lvl="1">
              <a:buClr>
                <a:srgbClr val="21FF0C"/>
              </a:buClr>
              <a:buSzPct val="55000"/>
              <a:buFont typeface="Wingdings" pitchFamily="2" charset="2"/>
              <a:buChar char="q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dirty="0">
              <a:latin typeface="Perpetu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AF43-2216-4F43-9962-96366CB2784E}" type="datetime1">
              <a:rPr lang="en-US" smtClean="0"/>
              <a:pPr/>
              <a:t>19-Feb-20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Cont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334000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Toward the end of the nineteenth century, powerful business people who created enormous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business empires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dominated and shaped the US economy (oil, steel, banking, rail road companies)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Many people left their farms to take jobs in factories, where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professional managers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supervised their work.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new industrial enterprises that emerged in the nineteenth century demanded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management skills that had not been necessary earlier.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082E8-1944-4C01-8FD0-3F25F02F100F}" type="datetime1">
              <a:rPr lang="en-US" smtClean="0"/>
              <a:pPr/>
              <a:t>19-Feb-20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A072-873C-41B7-A7C9-9317CF8C72D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Cont …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029200"/>
          </a:xfrm>
        </p:spPr>
        <p:txBody>
          <a:bodyPr>
            <a:normAutofit lnSpcReduction="10000"/>
          </a:bodyPr>
          <a:lstStyle/>
          <a:p>
            <a:pPr>
              <a:buClr>
                <a:srgbClr val="0000FF"/>
              </a:buClr>
              <a:buSzPct val="75000"/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Study of management as a separate &amp; distinct subject with different theories and techniques is a product of 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20th 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Clr>
                <a:srgbClr val="0000FF"/>
              </a:buClr>
              <a:buSzPct val="75000"/>
              <a:buFont typeface="Wingdings" pitchFamily="2" charset="2"/>
              <a:buChar char="§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FF"/>
              </a:buClr>
              <a:buSzPct val="75000"/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the work of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Fredrick Winslow Taylor 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during the scientific management movement</a:t>
            </a:r>
          </a:p>
          <a:p>
            <a:pPr>
              <a:buClr>
                <a:srgbClr val="0000FF"/>
              </a:buClr>
              <a:buSzPct val="75000"/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1911, his book ‘Principles of Scientific Management’ was published</a:t>
            </a:r>
          </a:p>
          <a:p>
            <a:pPr>
              <a:buClr>
                <a:srgbClr val="0000FF"/>
              </a:buClr>
              <a:buSzPct val="75000"/>
              <a:buFont typeface="Wingdings" pitchFamily="2" charset="2"/>
              <a:buChar char="§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FF"/>
              </a:buClr>
              <a:buSzPct val="75000"/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Introduced into health care system very recently, only 4 - 5 decades back.</a:t>
            </a:r>
          </a:p>
          <a:p>
            <a:pPr>
              <a:buClr>
                <a:srgbClr val="0000FF"/>
              </a:buClr>
              <a:buSzPct val="75000"/>
              <a:buFont typeface="Wingdings" pitchFamily="2" charset="2"/>
              <a:buChar char="§"/>
            </a:pPr>
            <a:endParaRPr lang="en-US" sz="2800" dirty="0">
              <a:latin typeface="Perpetua" pitchFamily="18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75E5-61DD-4145-AB16-A645A7A90CDB}" type="datetime1">
              <a:rPr lang="en-US" smtClean="0"/>
              <a:pPr/>
              <a:t>19-Feb-20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Cont …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4876800" cy="4525963"/>
          </a:xfrm>
        </p:spPr>
        <p:txBody>
          <a:bodyPr>
            <a:noAutofit/>
          </a:bodyPr>
          <a:lstStyle/>
          <a:p>
            <a:pPr>
              <a:buClr>
                <a:srgbClr val="0000FF"/>
              </a:buClr>
              <a:buSzPct val="75000"/>
              <a:buFont typeface="Wingdings" pitchFamily="2" charset="2"/>
              <a:buChar char="§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Frederick W. Taylor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Clr>
                <a:srgbClr val="0000FF"/>
              </a:buClr>
              <a:buSzPct val="75000"/>
              <a:buFont typeface="Wingdings" pitchFamily="2" charset="2"/>
              <a:buChar char="§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FF"/>
              </a:buClr>
              <a:buSzPct val="75000"/>
              <a:buFont typeface="Wingdings" pitchFamily="2" charset="2"/>
              <a:buChar char="§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father of Scientific Management 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– the 1st Efficiency Expert.</a:t>
            </a:r>
          </a:p>
          <a:p>
            <a:pPr>
              <a:buClr>
                <a:srgbClr val="0000FF"/>
              </a:buClr>
              <a:buSzPct val="75000"/>
              <a:buFont typeface="Wingdings" pitchFamily="2" charset="2"/>
              <a:buChar char="§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Proposed set of </a:t>
            </a:r>
            <a:r>
              <a:rPr lang="en-US" sz="2800" dirty="0">
                <a:solidFill>
                  <a:srgbClr val="1C1497"/>
                </a:solidFill>
                <a:latin typeface="Times New Roman" pitchFamily="18" charset="0"/>
                <a:cs typeface="Times New Roman" pitchFamily="18" charset="0"/>
              </a:rPr>
              <a:t>management practices that are based on facts and observations.</a:t>
            </a:r>
          </a:p>
        </p:txBody>
      </p:sp>
      <p:pic>
        <p:nvPicPr>
          <p:cNvPr id="6" name="Picture 7" descr="taylor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562600" y="1752600"/>
            <a:ext cx="3352800" cy="36576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3AF9-2A6C-4B54-ABB1-6FB7635B1974}" type="datetime1">
              <a:rPr lang="en-US" smtClean="0"/>
              <a:pPr/>
              <a:t>19-Feb-20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Cont …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48768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Concepts in management</a:t>
            </a:r>
          </a:p>
          <a:p>
            <a:pPr marL="514350" indent="-51435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Char char="§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Effectiveness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is the degree to which a stated objective is being achieved. It is something that management tries to improve.</a:t>
            </a:r>
          </a:p>
          <a:p>
            <a:pPr marL="514350" indent="-514350">
              <a:buFont typeface="Wingdings" pitchFamily="2" charset="2"/>
              <a:buChar char="§"/>
            </a:pP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Char char="§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Efficiency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about reaching 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ends by only the necessary means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 by the least wasteful use of means. It is a measure of the relation between the results obtained and the effort expended</a:t>
            </a:r>
          </a:p>
          <a:p>
            <a:pPr marL="514350" indent="-514350">
              <a:buNone/>
            </a:pPr>
            <a:endParaRPr lang="en-US" b="1" dirty="0" smtClean="0">
              <a:latin typeface="Perpetua" pitchFamily="18" charset="0"/>
              <a:cs typeface="Arial" pitchFamily="34" charset="0"/>
            </a:endParaRPr>
          </a:p>
          <a:p>
            <a:endParaRPr lang="en-US" dirty="0">
              <a:latin typeface="Perpetua" pitchFamily="18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37312-4010-490A-85B5-CC4D9E5DEB37}" type="datetime1">
              <a:rPr lang="en-US" smtClean="0"/>
              <a:pPr/>
              <a:t>19-Feb-20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pPr marL="2686050" lvl="5" indent="-514350" algn="l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Cont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181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Economy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often many resources are scarce and costly thus we have to economize.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Responsibility &amp; authority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work activities should be distributed among workers appropriately. </a:t>
            </a:r>
          </a:p>
          <a:p>
            <a:pPr marL="342900" lvl="1" indent="-342900"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Font typeface="Wingdings" pitchFamily="2" charset="2"/>
              <a:buChar char="§"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necessary to make the right decision for action. It should be the right kind, at the right time and in the right hands</a:t>
            </a:r>
          </a:p>
          <a:p>
            <a:endParaRPr lang="en-US" dirty="0">
              <a:latin typeface="Perpetua" pitchFamily="18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ABCBD-EC03-4F09-9028-CF14C1B83039}" type="datetime1">
              <a:rPr lang="en-US" smtClean="0"/>
              <a:pPr/>
              <a:t>19-Feb-20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 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76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Principles of management</a:t>
            </a: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Management by objective: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is about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deciding what is to be accomplished. An objective should state: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is to be done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much is to be done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where it is to be done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it is to be completed 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standard by which it will be possible to tell whether, or the extent to which, it has been achieved.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3C91-AD7F-48B5-AD17-D05862B85A12}" type="datetime1">
              <a:rPr lang="en-US" smtClean="0"/>
              <a:pPr/>
              <a:t>19-Feb-20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A072-873C-41B7-A7C9-9317CF8C72D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Cont …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486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Learning from experience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underlies the comparison of objectives with their achievement in order to judge effectiveness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derives from and justifies proves the value of the first management principle, namely, management by objectives.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Any gap between objectives and obtained results (achievements)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→analysis → discover causes of the gap</a:t>
            </a:r>
          </a:p>
          <a:p>
            <a:pPr algn="just">
              <a:buFont typeface="Wingdings" pitchFamily="2" charset="2"/>
              <a:buChar char="Ø"/>
            </a:pPr>
            <a:endParaRPr lang="en-US" sz="2800" dirty="0" smtClean="0">
              <a:latin typeface="Perpetua" pitchFamily="18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800" dirty="0">
              <a:latin typeface="Perpetua" pitchFamily="18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43D3-8B5B-4807-BE2C-3159BB6AEB91}" type="datetime1">
              <a:rPr lang="en-US" smtClean="0"/>
              <a:pPr/>
              <a:t>19-Feb-20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 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2578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Division of labor: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when work is divided, or distributed, among members of a group, and the work is directed and coordinated 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makes groups a team.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Assign the right proportion of each kind of staff to the task at hand 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implies </a:t>
            </a:r>
            <a:r>
              <a:rPr lang="en-US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efficient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use of workforce such as team approach </a:t>
            </a:r>
          </a:p>
          <a:p>
            <a:pPr lvl="1">
              <a:buFont typeface="Courier New" pitchFamily="49" charset="0"/>
              <a:buChar char="o"/>
            </a:pP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Team approach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when management attempts to bring about balance of work among different people concerned.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8152-5D03-41DC-9854-CDA9F300CC32}" type="datetime1">
              <a:rPr lang="en-US" smtClean="0"/>
              <a:pPr/>
              <a:t>19-Feb-20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A072-873C-41B7-A7C9-9317CF8C72DE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Cont …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2578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Convergence of work: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implies that the activities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should be designed, assigned and directed in such a way that they support each other in moving towards a common goal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working relations should contribute to the success of each activity and so to the </a:t>
            </a:r>
            <a:r>
              <a:rPr lang="en-US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general goal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the organization</a:t>
            </a: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Substitution of Resources: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when the resources normally used to provide service become scarce or too expensive, different resources may be used to deliver the same service.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8976-460D-44FF-92AC-1EE0F2443CC6}" type="datetime1">
              <a:rPr lang="en-US" smtClean="0"/>
              <a:pPr/>
              <a:t>19-Feb-20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Cont …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51054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Functions determine structure: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when the 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functions and duties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of individual members of the team are clearly defined and known to all, the working relations (the structure) follow.</a:t>
            </a:r>
          </a:p>
          <a:p>
            <a:pPr>
              <a:buFont typeface="Wingdings" pitchFamily="2" charset="2"/>
              <a:buChar char="§"/>
            </a:pP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Delegation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it is when someone with 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authority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lends the authority to another person so as to enable that person to take responsibility when the 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arises.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Assigning job activities and corresponding authority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Managers should not make themselves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busy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doing every thing</a:t>
            </a:r>
          </a:p>
          <a:p>
            <a:pPr>
              <a:buFont typeface="Wingdings" pitchFamily="2" charset="2"/>
              <a:buChar char="§"/>
            </a:pP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00FF"/>
              </a:solidFill>
              <a:latin typeface="Perpetua" pitchFamily="18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6EBE-F5E0-4C49-9BF3-E80251D91310}" type="datetime1">
              <a:rPr lang="en-US" smtClean="0"/>
              <a:pPr/>
              <a:t>19-Feb-20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ustralian Sunrise" pitchFamily="2" charset="0"/>
                <a:cs typeface="Times New Roman" pitchFamily="18" charset="0"/>
              </a:rPr>
              <a:t>Brainstorming</a:t>
            </a:r>
            <a:endParaRPr lang="en-US" sz="4000" dirty="0">
              <a:latin typeface="Australian Sunrise" pitchFamily="2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486400"/>
          </a:xfrm>
        </p:spPr>
        <p:txBody>
          <a:bodyPr>
            <a:normAutofit/>
          </a:bodyPr>
          <a:lstStyle/>
          <a:p>
            <a:pPr>
              <a:buClr>
                <a:srgbClr val="0000FF"/>
              </a:buClr>
              <a:buSzPct val="70000"/>
              <a:buFont typeface="Wingdings" pitchFamily="2" charset="2"/>
              <a:buChar char="§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FF"/>
              </a:buClr>
              <a:buSzPct val="70000"/>
              <a:buFont typeface="Wingdings" pitchFamily="2" charset="2"/>
              <a:buChar char="§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FF"/>
              </a:buClr>
              <a:buSzPct val="70000"/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Define the terms:</a:t>
            </a:r>
          </a:p>
          <a:p>
            <a:pPr lvl="2">
              <a:buClr>
                <a:srgbClr val="0000FF"/>
              </a:buClr>
              <a:buSzPct val="70000"/>
              <a:buFont typeface="Courier New" pitchFamily="49" charset="0"/>
              <a:buChar char="o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Health </a:t>
            </a:r>
          </a:p>
          <a:p>
            <a:pPr lvl="2">
              <a:buClr>
                <a:srgbClr val="0000FF"/>
              </a:buClr>
              <a:buSzPct val="70000"/>
              <a:buFont typeface="Courier New" pitchFamily="49" charset="0"/>
              <a:buChar char="o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Health services</a:t>
            </a:r>
          </a:p>
          <a:p>
            <a:pPr lvl="2">
              <a:buClr>
                <a:srgbClr val="0000FF"/>
              </a:buClr>
              <a:buSzPct val="70000"/>
              <a:buFont typeface="Courier New" pitchFamily="49" charset="0"/>
              <a:buChar char="o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Management</a:t>
            </a:r>
          </a:p>
          <a:p>
            <a:pPr>
              <a:buClr>
                <a:srgbClr val="0000FF"/>
              </a:buClr>
              <a:buSzPct val="70000"/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Why do we need managers?</a:t>
            </a:r>
          </a:p>
          <a:p>
            <a:pPr>
              <a:buClr>
                <a:srgbClr val="0000FF"/>
              </a:buClr>
              <a:buSzPct val="70000"/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tasks do you think a manager should be able to perform?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0EBF-9E0E-4896-B441-5460A7ECF4B4}" type="datetime1">
              <a:rPr lang="en-US" smtClean="0"/>
              <a:pPr/>
              <a:t>19-Feb-20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Cont …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Management by exception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Selectivity in handling information &amp; prioritized decision making</a:t>
            </a:r>
          </a:p>
          <a:p>
            <a:pPr>
              <a:buFont typeface="Wingdings" pitchFamily="2" charset="2"/>
              <a:buChar char="§"/>
            </a:pP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Short Decision path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decision must be made as 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closely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as possible in time and place to the object of decision and to those affected by it.</a:t>
            </a:r>
          </a:p>
          <a:p>
            <a:endParaRPr lang="en-US" dirty="0">
              <a:latin typeface="Perpetua" pitchFamily="18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652D-D2E5-4D3E-A6E0-FB5DE0D0A7C0}" type="datetime1">
              <a:rPr lang="en-US" smtClean="0"/>
              <a:pPr/>
              <a:t>19-Feb-20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Group discussion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“Running an organization is kind of like steering a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ship on the ocean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(Bob Nelson, 2005)</a:t>
            </a:r>
          </a:p>
          <a:p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What does it mean?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082E8-1944-4C01-8FD0-3F25F02F100F}" type="datetime1">
              <a:rPr lang="en-US" smtClean="0"/>
              <a:pPr/>
              <a:t>19-Feb-20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A072-873C-41B7-A7C9-9317CF8C72DE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Autofit/>
          </a:bodyPr>
          <a:lstStyle/>
          <a:p>
            <a:pPr lvl="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Cont …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410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Types of Managers</a:t>
            </a:r>
          </a:p>
          <a:p>
            <a:pPr>
              <a:buBlip>
                <a:blip r:embed="rId2"/>
              </a:buBlip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Managers are people formally </a:t>
            </a:r>
            <a:r>
              <a:rPr lang="en-US" sz="2800" b="1" i="1" dirty="0" smtClean="0">
                <a:solidFill>
                  <a:srgbClr val="1C1497"/>
                </a:solidFill>
                <a:latin typeface="Times New Roman" pitchFamily="18" charset="0"/>
                <a:cs typeface="Times New Roman" pitchFamily="18" charset="0"/>
              </a:rPr>
              <a:t>appointed/selected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to positions of authority in organizations or systems who: </a:t>
            </a:r>
          </a:p>
          <a:p>
            <a:pPr lvl="1">
              <a:buClr>
                <a:schemeClr val="tx1"/>
              </a:buClr>
              <a:buFont typeface="Courier New" pitchFamily="49" charset="0"/>
              <a:buChar char="o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Enable others to do their work effectively</a:t>
            </a:r>
          </a:p>
          <a:p>
            <a:pPr lvl="1">
              <a:buClr>
                <a:schemeClr val="tx1"/>
              </a:buClr>
              <a:buFont typeface="Courier New" pitchFamily="49" charset="0"/>
              <a:buChar char="o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Have responsibility for resource utilization</a:t>
            </a:r>
          </a:p>
          <a:p>
            <a:pPr lvl="1">
              <a:buClr>
                <a:schemeClr val="tx1"/>
              </a:buClr>
              <a:buFont typeface="Courier New" pitchFamily="49" charset="0"/>
              <a:buChar char="o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Are accountable for work results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Are the people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who plan, organize, direct, and control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 as to manage organizations and organizational units.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D18C-AE68-4BE1-9A1D-25F783085D0F}" type="datetime1">
              <a:rPr lang="en-US" smtClean="0"/>
              <a:pPr/>
              <a:t>19-Feb-20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Cont …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458200" cy="4876800"/>
          </a:xfrm>
        </p:spPr>
        <p:txBody>
          <a:bodyPr>
            <a:noAutofit/>
          </a:bodyPr>
          <a:lstStyle/>
          <a:p>
            <a:pPr>
              <a:buClr>
                <a:srgbClr val="1C1497"/>
              </a:buClr>
              <a:buSzPct val="65000"/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Based on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level/ degree of authority and scope of responsibility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managers are of three levels.</a:t>
            </a:r>
          </a:p>
          <a:p>
            <a:pPr lvl="1">
              <a:buClr>
                <a:srgbClr val="7030A0"/>
              </a:buClr>
              <a:buSzPct val="76000"/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Top level</a:t>
            </a:r>
          </a:p>
          <a:p>
            <a:pPr lvl="1">
              <a:buClr>
                <a:srgbClr val="7030A0"/>
              </a:buClr>
              <a:buSzPct val="76000"/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Middle level</a:t>
            </a:r>
          </a:p>
          <a:p>
            <a:pPr lvl="1">
              <a:buClr>
                <a:srgbClr val="7030A0"/>
              </a:buClr>
              <a:buSzPct val="76000"/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First line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: 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ometimes called as supervisory, front-line and operating level of management.</a:t>
            </a:r>
          </a:p>
          <a:p>
            <a:pPr>
              <a:buNone/>
            </a:pPr>
            <a:endParaRPr lang="en-US" sz="2800" dirty="0">
              <a:latin typeface="Perpetua" pitchFamily="18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8DE5-9525-456C-B6A2-880195BDE2D5}" type="datetime1">
              <a:rPr lang="en-US" smtClean="0"/>
              <a:pPr/>
              <a:t>19-Feb-20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 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98C8-B0B1-43F6-BEF2-090910C34FCD}" type="datetime1">
              <a:rPr lang="en-US" smtClean="0"/>
              <a:pPr/>
              <a:t>19-Feb-20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A072-873C-41B7-A7C9-9317CF8C72DE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8382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Cont …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10200"/>
          </a:xfrm>
        </p:spPr>
        <p:txBody>
          <a:bodyPr>
            <a:normAutofit/>
          </a:bodyPr>
          <a:lstStyle/>
          <a:p>
            <a:pPr marL="609600" indent="-609600">
              <a:buClr>
                <a:schemeClr val="accent6">
                  <a:lumMod val="75000"/>
                </a:schemeClr>
              </a:buClr>
              <a:buSzPct val="80000"/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Top level (senior) managers </a:t>
            </a: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09650" lvl="1" indent="-609600">
              <a:buClr>
                <a:srgbClr val="00B0F0"/>
              </a:buClr>
              <a:buSzPct val="80000"/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009650" lvl="1" indent="-609600">
              <a:buClr>
                <a:srgbClr val="00B0F0"/>
              </a:buClr>
              <a:buSzPct val="80000"/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Have authority over and are responsible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 the entire organization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i.e. all staff, resources and organizational results </a:t>
            </a:r>
          </a:p>
          <a:p>
            <a:pPr marL="1009650" lvl="1" indent="-609600">
              <a:buClr>
                <a:srgbClr val="00B0F0"/>
              </a:buClr>
              <a:buSzPct val="80000"/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009650" lvl="1" indent="-609600">
              <a:buClr>
                <a:srgbClr val="00B0F0"/>
              </a:buClr>
              <a:buSzPct val="80000"/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accountable to the governing body </a:t>
            </a:r>
          </a:p>
          <a:p>
            <a:pPr marL="1009650" lvl="1" indent="-609600">
              <a:buClr>
                <a:srgbClr val="00B0F0"/>
              </a:buClr>
              <a:buSzPct val="80000"/>
              <a:buNone/>
            </a:pP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09650" lvl="1" indent="-609600">
              <a:buClr>
                <a:srgbClr val="00B0F0"/>
              </a:buClr>
              <a:buSzPct val="8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Establish operating policies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guide the organization with its environment </a:t>
            </a:r>
          </a:p>
          <a:p>
            <a:pPr marL="609600" indent="-609600">
              <a:buClr>
                <a:srgbClr val="00B0F0"/>
              </a:buClr>
              <a:buSzPct val="80000"/>
              <a:buFont typeface="Wingdings" pitchFamily="2" charset="2"/>
              <a:buChar char="§"/>
            </a:pPr>
            <a:endParaRPr lang="en-US" sz="2800" dirty="0" smtClean="0">
              <a:latin typeface="Perpetua" pitchFamily="18" charset="0"/>
              <a:cs typeface="Arial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SzPct val="80000"/>
              <a:buFont typeface="Wingdings" pitchFamily="2" charset="2"/>
              <a:buChar char="v"/>
            </a:pPr>
            <a:endParaRPr lang="en-US" sz="2800" dirty="0">
              <a:latin typeface="Perpetua" pitchFamily="18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AADC-07EC-4212-9A65-7F940A3096A8}" type="datetime1">
              <a:rPr lang="en-US" smtClean="0"/>
              <a:pPr/>
              <a:t>19-Feb-20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 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334000"/>
          </a:xfrm>
        </p:spPr>
        <p:txBody>
          <a:bodyPr>
            <a:normAutofit/>
          </a:bodyPr>
          <a:lstStyle/>
          <a:p>
            <a:pPr marL="342900" lvl="1" indent="-342900"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Include  individuals with the title of </a:t>
            </a:r>
            <a:r>
              <a:rPr lang="en-US" i="1" dirty="0" smtClean="0">
                <a:solidFill>
                  <a:srgbClr val="1C1497"/>
                </a:solidFill>
                <a:latin typeface="Times New Roman" pitchFamily="18" charset="0"/>
                <a:cs typeface="Times New Roman" pitchFamily="18" charset="0"/>
              </a:rPr>
              <a:t>chairperson</a:t>
            </a:r>
            <a:r>
              <a:rPr lang="en-US" dirty="0" smtClean="0">
                <a:solidFill>
                  <a:srgbClr val="1C1497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solidFill>
                  <a:srgbClr val="1C1497"/>
                </a:solidFill>
                <a:latin typeface="Times New Roman" pitchFamily="18" charset="0"/>
                <a:cs typeface="Times New Roman" pitchFamily="18" charset="0"/>
              </a:rPr>
              <a:t>president</a:t>
            </a:r>
            <a:r>
              <a:rPr lang="en-US" dirty="0" smtClean="0">
                <a:solidFill>
                  <a:srgbClr val="1C1497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solidFill>
                  <a:srgbClr val="1C1497"/>
                </a:solidFill>
                <a:latin typeface="Times New Roman" pitchFamily="18" charset="0"/>
                <a:cs typeface="Times New Roman" pitchFamily="18" charset="0"/>
              </a:rPr>
              <a:t>chief executive officer</a:t>
            </a:r>
            <a:r>
              <a:rPr lang="en-US" dirty="0" smtClean="0">
                <a:solidFill>
                  <a:srgbClr val="1C1497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solidFill>
                  <a:srgbClr val="1C1497"/>
                </a:solidFill>
                <a:latin typeface="Times New Roman" pitchFamily="18" charset="0"/>
                <a:cs typeface="Times New Roman" pitchFamily="18" charset="0"/>
              </a:rPr>
              <a:t>executive vice president</a:t>
            </a:r>
            <a:r>
              <a:rPr lang="en-US" dirty="0" smtClean="0">
                <a:solidFill>
                  <a:srgbClr val="1C1497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solidFill>
                  <a:srgbClr val="1C1497"/>
                </a:solidFill>
                <a:latin typeface="Times New Roman" pitchFamily="18" charset="0"/>
                <a:cs typeface="Times New Roman" pitchFamily="18" charset="0"/>
              </a:rPr>
              <a:t>vice president</a:t>
            </a:r>
            <a:r>
              <a:rPr lang="en-US" dirty="0" smtClean="0">
                <a:solidFill>
                  <a:srgbClr val="1C1497"/>
                </a:solidFill>
                <a:latin typeface="Times New Roman" pitchFamily="18" charset="0"/>
                <a:cs typeface="Times New Roman" pitchFamily="18" charset="0"/>
              </a:rPr>
              <a:t>, or </a:t>
            </a:r>
            <a:r>
              <a:rPr lang="en-US" i="1" dirty="0" smtClean="0">
                <a:solidFill>
                  <a:srgbClr val="1C1497"/>
                </a:solidFill>
                <a:latin typeface="Times New Roman" pitchFamily="18" charset="0"/>
                <a:cs typeface="Times New Roman" pitchFamily="18" charset="0"/>
              </a:rPr>
              <a:t>chief operating officer</a:t>
            </a:r>
            <a:r>
              <a:rPr lang="en-US" dirty="0" smtClean="0">
                <a:solidFill>
                  <a:srgbClr val="1C149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1" indent="-342900">
              <a:buFont typeface="Wingdings" pitchFamily="2" charset="2"/>
              <a:buChar char="§"/>
            </a:pPr>
            <a:endParaRPr lang="en-US" dirty="0" smtClean="0">
              <a:solidFill>
                <a:srgbClr val="1C1497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Managerial work at this level consists mainly of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performing the planning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activities needed to develop the organization’s mission and strategic goals. 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ADE7A-493D-4764-BE21-6DC2D3B52CB3}" type="datetime1">
              <a:rPr lang="en-US" smtClean="0"/>
              <a:pPr/>
              <a:t>19-Feb-20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A072-873C-41B7-A7C9-9317CF8C72DE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Cont …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105400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Top management’s responsibilities include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adjusting the organization’s overall direction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 the basis of information reviewed in the controlling procedures.</a:t>
            </a:r>
          </a:p>
          <a:p>
            <a:pPr>
              <a:buClr>
                <a:schemeClr val="accent6"/>
              </a:buClr>
              <a:buFont typeface="Wingdings" pitchFamily="2" charset="2"/>
              <a:buChar char="§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6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Because strategic planning, organizing, and controlling require a great deal of time, top managers have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little time to spend in directing subordinates’ activities.</a:t>
            </a:r>
          </a:p>
          <a:p>
            <a:pPr>
              <a:buClr>
                <a:schemeClr val="accent6"/>
              </a:buClr>
              <a:buFont typeface="Wingdings" pitchFamily="2" charset="2"/>
              <a:buChar char="§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6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Typically, they delegate responsibility for such direction to middle managers lower in the hierarchy of authority.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3D54-B115-41EB-AC9B-19ACEDB05FAA}" type="datetime1">
              <a:rPr lang="en-US" smtClean="0"/>
              <a:pPr/>
              <a:t>19-Feb-20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Cont …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105400"/>
          </a:xfrm>
        </p:spPr>
        <p:txBody>
          <a:bodyPr>
            <a:normAutofit lnSpcReduction="10000"/>
          </a:bodyPr>
          <a:lstStyle/>
          <a:p>
            <a:pPr marL="609600" indent="-609600">
              <a:buClr>
                <a:srgbClr val="00B050"/>
              </a:buClr>
              <a:buSzPct val="70000"/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Middle-level managers</a:t>
            </a: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Clr>
                <a:srgbClr val="00B050"/>
              </a:buClr>
              <a:buSzPct val="70000"/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Reporting to senior managers </a:t>
            </a:r>
          </a:p>
          <a:p>
            <a:pPr marL="609600" indent="-609600">
              <a:buClr>
                <a:srgbClr val="00B050"/>
              </a:buClr>
              <a:buSzPct val="70000"/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There are 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numerous middle level managers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than top managers</a:t>
            </a:r>
          </a:p>
          <a:p>
            <a:pPr marL="609600" indent="-609600">
              <a:buClr>
                <a:srgbClr val="00B050"/>
              </a:buClr>
              <a:buSzPct val="70000"/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Have authority over &amp; responsibility for a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specific segments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of the organization</a:t>
            </a:r>
          </a:p>
          <a:p>
            <a:pPr marL="609600" indent="-609600">
              <a:buClr>
                <a:srgbClr val="00B050"/>
              </a:buClr>
              <a:buSzPct val="70000"/>
              <a:buFont typeface="Wingdings" pitchFamily="2" charset="2"/>
              <a:buChar char="§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Clr>
                <a:srgbClr val="00B050"/>
              </a:buClr>
              <a:buSzPct val="70000"/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Terms such as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director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manager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are usually a part of a middle manager’s title—for example,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director of human resources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western regional manager</a:t>
            </a:r>
            <a:r>
              <a:rPr lang="en-US" sz="2800" dirty="0" smtClean="0">
                <a:latin typeface="Perpetua" pitchFamily="18" charset="0"/>
                <a:cs typeface="Arial" pitchFamily="34" charset="0"/>
              </a:rPr>
              <a:t>.</a:t>
            </a:r>
          </a:p>
          <a:p>
            <a:pPr marL="609600" indent="-609600">
              <a:buClr>
                <a:srgbClr val="00B050"/>
              </a:buClr>
              <a:buSzPct val="70000"/>
              <a:buFont typeface="Wingdings" pitchFamily="2" charset="2"/>
              <a:buChar char="v"/>
            </a:pPr>
            <a:endParaRPr lang="en-US" sz="2800" dirty="0" smtClean="0">
              <a:latin typeface="Perpetua" pitchFamily="18" charset="0"/>
              <a:cs typeface="Arial" pitchFamily="34" charset="0"/>
            </a:endParaRPr>
          </a:p>
          <a:p>
            <a:pPr>
              <a:buClr>
                <a:srgbClr val="00B050"/>
              </a:buClr>
              <a:buSzPct val="70000"/>
              <a:buFont typeface="Wingdings" pitchFamily="2" charset="2"/>
              <a:buChar char="v"/>
            </a:pPr>
            <a:endParaRPr lang="en-US" dirty="0">
              <a:latin typeface="Perpetua" pitchFamily="18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6476-3860-47D4-8CF4-A00189921C6F}" type="datetime1">
              <a:rPr lang="en-US" smtClean="0"/>
              <a:pPr/>
              <a:t>19-Feb-20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Cont …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686800" cy="5029200"/>
          </a:xfrm>
        </p:spPr>
        <p:txBody>
          <a:bodyPr>
            <a:normAutofit lnSpcReduction="10000"/>
          </a:bodyPr>
          <a:lstStyle/>
          <a:p>
            <a:pPr>
              <a:buClr>
                <a:srgbClr val="0000FF"/>
              </a:buClr>
              <a:buSzPct val="55000"/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First-level (front line) managers</a:t>
            </a:r>
            <a:endParaRPr lang="en-US" sz="2800" dirty="0" smtClean="0">
              <a:solidFill>
                <a:srgbClr val="0070C0"/>
              </a:solidFill>
              <a:latin typeface="Perpetua" pitchFamily="18" charset="0"/>
              <a:cs typeface="Arial" pitchFamily="34" charset="0"/>
            </a:endParaRPr>
          </a:p>
          <a:p>
            <a:pPr>
              <a:buClr>
                <a:srgbClr val="0000FF"/>
              </a:buClr>
              <a:buSzPct val="55000"/>
              <a:buFont typeface="Wingdings" pitchFamily="2" charset="2"/>
              <a:buChar char="q"/>
            </a:pPr>
            <a:endParaRPr lang="en-US" sz="2800" dirty="0" smtClean="0">
              <a:latin typeface="Perpetua" pitchFamily="18" charset="0"/>
              <a:cs typeface="Arial" pitchFamily="34" charset="0"/>
            </a:endParaRPr>
          </a:p>
          <a:p>
            <a:pPr>
              <a:buClr>
                <a:schemeClr val="accent3">
                  <a:lumMod val="75000"/>
                </a:schemeClr>
              </a:buClr>
              <a:buSzPct val="55000"/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Supervisory (front line) managers, often called 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superintendents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supervisors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or 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foremen.</a:t>
            </a:r>
          </a:p>
          <a:p>
            <a:pPr>
              <a:buClr>
                <a:schemeClr val="accent3">
                  <a:lumMod val="75000"/>
                </a:schemeClr>
              </a:buClr>
              <a:buSzPct val="55000"/>
              <a:buFont typeface="Wingdings" pitchFamily="2" charset="2"/>
              <a:buChar char="§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3">
                  <a:lumMod val="75000"/>
                </a:schemeClr>
              </a:buClr>
              <a:buSzPct val="55000"/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Are charged with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overseeing the nonsupervisory employees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who perform the organization’s basic work. </a:t>
            </a:r>
          </a:p>
          <a:p>
            <a:pPr>
              <a:buClr>
                <a:schemeClr val="accent3">
                  <a:lumMod val="75000"/>
                </a:schemeClr>
              </a:buClr>
              <a:buSzPct val="55000"/>
              <a:buFont typeface="Wingdings" pitchFamily="2" charset="2"/>
              <a:buChar char="§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3">
                  <a:lumMod val="75000"/>
                </a:schemeClr>
              </a:buClr>
              <a:buSzPct val="55000"/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the three types of managers, supervisory managers 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spend the greatest amount of time actually directing employees.</a:t>
            </a:r>
          </a:p>
          <a:p>
            <a:pPr>
              <a:buClr>
                <a:srgbClr val="0000FF"/>
              </a:buClr>
              <a:buSzPct val="55000"/>
              <a:buFont typeface="Wingdings" pitchFamily="2" charset="2"/>
              <a:buChar char="q"/>
            </a:pPr>
            <a:endParaRPr lang="en-US" sz="2400" dirty="0" smtClean="0">
              <a:latin typeface="Perpetua" pitchFamily="18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4963-1F93-4BF5-A28E-FBDF91C0EBE8}" type="datetime1">
              <a:rPr lang="en-US" smtClean="0"/>
              <a:pPr/>
              <a:t>19-Feb-20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153400" cy="914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Introduction </a:t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800" dirty="0" smtClean="0">
                <a:latin typeface="Perpetua" pitchFamily="18" charset="0"/>
              </a:rPr>
              <a:t>               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Definitions of terms</a:t>
            </a: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Lay person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The absence of disease.</a:t>
            </a:r>
          </a:p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Medical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personnels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Free from medically defined diseases.</a:t>
            </a:r>
          </a:p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(1948) defined: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A state of complete physical, mental, and social well-being, not merely the absence of disease .</a:t>
            </a:r>
          </a:p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Additionally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:the ability to lead socially acceptable and economically productive life.</a:t>
            </a:r>
          </a:p>
          <a:p>
            <a:pPr>
              <a:buNone/>
            </a:pPr>
            <a:endParaRPr lang="en-US" sz="2800" dirty="0" smtClean="0">
              <a:latin typeface="Perpetua" pitchFamily="18" charset="0"/>
              <a:cs typeface="Arial" pitchFamily="34" charset="0"/>
            </a:endParaRPr>
          </a:p>
          <a:p>
            <a:pPr>
              <a:buNone/>
            </a:pPr>
            <a:endParaRPr lang="en-US" sz="2800" dirty="0">
              <a:latin typeface="Perpetua" pitchFamily="18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3C68-2044-4106-B494-49229A37E611}" type="datetime1">
              <a:rPr lang="en-US" smtClean="0"/>
              <a:pPr/>
              <a:t>19-Feb-20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Cont …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906963"/>
          </a:xfrm>
        </p:spPr>
        <p:txBody>
          <a:bodyPr>
            <a:normAutofit/>
          </a:bodyPr>
          <a:lstStyle/>
          <a:p>
            <a:pPr>
              <a:buClr>
                <a:srgbClr val="0000FF"/>
              </a:buClr>
              <a:buSzPct val="55000"/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Except for making small, on-the-job adjustments,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they seldom perform planning and organizing activities. </a:t>
            </a:r>
          </a:p>
          <a:p>
            <a:pPr>
              <a:buClr>
                <a:srgbClr val="0000FF"/>
              </a:buClr>
              <a:buSzPct val="55000"/>
              <a:buFont typeface="Wingdings" pitchFamily="2" charset="2"/>
              <a:buChar char="§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FF"/>
              </a:buClr>
              <a:buSzPct val="55000"/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Instead, supervisory managers </a:t>
            </a:r>
            <a:r>
              <a:rPr lang="en-US" sz="2800" dirty="0" smtClean="0">
                <a:solidFill>
                  <a:srgbClr val="00CC66"/>
                </a:solidFill>
                <a:latin typeface="Times New Roman" pitchFamily="18" charset="0"/>
                <a:cs typeface="Times New Roman" pitchFamily="18" charset="0"/>
              </a:rPr>
              <a:t>initiate the upward flow of information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that middle and top managers use to control organizational behavior.</a:t>
            </a:r>
          </a:p>
          <a:p>
            <a:pPr>
              <a:buClr>
                <a:srgbClr val="0000FF"/>
              </a:buClr>
              <a:buSzPct val="55000"/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Report to middle-level managers</a:t>
            </a:r>
          </a:p>
          <a:p>
            <a:pPr>
              <a:buClr>
                <a:srgbClr val="0000FF"/>
              </a:buClr>
              <a:buSzPct val="55000"/>
              <a:buFont typeface="Wingdings" pitchFamily="2" charset="2"/>
              <a:buChar char="§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FF"/>
              </a:buClr>
              <a:buSzPct val="55000"/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Have authority over &amp; responsibility for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overseeing specific work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&amp; a particular group of workers </a:t>
            </a:r>
          </a:p>
          <a:p>
            <a:pPr>
              <a:buClr>
                <a:srgbClr val="0000FF"/>
              </a:buClr>
              <a:buSzPct val="55000"/>
              <a:buFont typeface="Wingdings" pitchFamily="2" charset="2"/>
              <a:buChar char="q"/>
            </a:pPr>
            <a:endParaRPr lang="en-US" sz="2400" dirty="0">
              <a:latin typeface="Perpetua" pitchFamily="18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C841-EFC6-45AE-8E7E-5835C286B3E9}" type="datetime1">
              <a:rPr lang="en-US" smtClean="0"/>
              <a:pPr/>
              <a:t>19-Feb-20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Cont …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638800"/>
          </a:xfrm>
        </p:spPr>
        <p:txBody>
          <a:bodyPr>
            <a:noAutofit/>
          </a:bodyPr>
          <a:lstStyle/>
          <a:p>
            <a:pPr>
              <a:buClr>
                <a:srgbClr val="7030A0"/>
              </a:buClr>
              <a:buSzPct val="78000"/>
              <a:buNone/>
            </a:pP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Managerial skills</a:t>
            </a:r>
            <a:r>
              <a:rPr lang="en-US" sz="2400" b="1" dirty="0" smtClean="0">
                <a:solidFill>
                  <a:srgbClr val="00CC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00CC66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dirty="0" smtClean="0">
              <a:solidFill>
                <a:srgbClr val="00CC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7030A0"/>
              </a:buClr>
              <a:buSzPct val="78000"/>
              <a:buNone/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Conceptual skills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7030A0"/>
              </a:buClr>
              <a:buSzPct val="78000"/>
              <a:buFont typeface="Wingdings" pitchFamily="2" charset="2"/>
              <a:buChar char="v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7030A0"/>
              </a:buClr>
              <a:buSzPct val="78000"/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 ability to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perceive an organization or organizational unit as a whole.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7030A0"/>
              </a:buClr>
              <a:buSzPct val="78000"/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Reflect the mental abilities of managers to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visualize the complex interrelationships in a work place 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7030A0"/>
              </a:buClr>
              <a:buSzPct val="78000"/>
              <a:buFont typeface="Wingdings" pitchFamily="2" charset="2"/>
              <a:buChar char="§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7030A0"/>
              </a:buClr>
              <a:buSzPct val="78000"/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These skills are used most frequently by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top managers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who take responsibility for organization-wide strategic endeavors.</a:t>
            </a:r>
          </a:p>
          <a:p>
            <a:pPr>
              <a:lnSpc>
                <a:spcPct val="90000"/>
              </a:lnSpc>
              <a:buClr>
                <a:srgbClr val="7030A0"/>
              </a:buClr>
              <a:buSzPct val="78000"/>
              <a:buFont typeface="Wingdings" pitchFamily="2" charset="2"/>
              <a:buChar char="v"/>
            </a:pPr>
            <a:endParaRPr lang="en-US" sz="2400" dirty="0" smtClean="0">
              <a:latin typeface="Perpetua" pitchFamily="18" charset="0"/>
              <a:cs typeface="Arial" pitchFamily="34" charset="0"/>
            </a:endParaRPr>
          </a:p>
          <a:p>
            <a:pPr>
              <a:buClr>
                <a:srgbClr val="7030A0"/>
              </a:buClr>
              <a:buSzPct val="78000"/>
              <a:buFont typeface="Wingdings" pitchFamily="2" charset="2"/>
              <a:buChar char="v"/>
            </a:pPr>
            <a:endParaRPr lang="en-US" sz="2400" dirty="0">
              <a:latin typeface="Perpetua" pitchFamily="18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B2E6-D039-44E3-97B9-D59F828FB2DF}" type="datetime1">
              <a:rPr lang="en-US" smtClean="0"/>
              <a:pPr/>
              <a:t>19-Feb-20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haroni" pitchFamily="2" charset="-79"/>
                <a:cs typeface="Aharoni" pitchFamily="2" charset="-79"/>
              </a:rPr>
              <a:t>Cont …</a:t>
            </a:r>
            <a:endParaRPr lang="en-US" sz="4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486400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6">
                  <a:lumMod val="75000"/>
                </a:schemeClr>
              </a:buClr>
              <a:buSzPct val="77000"/>
              <a:buNone/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Human relation skill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SzPct val="77000"/>
              <a:buFont typeface="Wingdings" pitchFamily="2" charset="2"/>
              <a:buChar char="Ø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SzPct val="77000"/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Are the abilities of managers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to get along well with other people, to understand them, &amp; lead them in the work place</a:t>
            </a:r>
          </a:p>
          <a:p>
            <a:pPr>
              <a:buClr>
                <a:schemeClr val="accent6">
                  <a:lumMod val="75000"/>
                </a:schemeClr>
              </a:buClr>
              <a:buSzPct val="77000"/>
              <a:buFont typeface="Wingdings" pitchFamily="2" charset="2"/>
              <a:buChar char="§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SzPct val="77000"/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ability to 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motivate, facilitate, coordinate, lead, communicate &amp; resolve conflicts. </a:t>
            </a:r>
          </a:p>
          <a:p>
            <a:pPr>
              <a:buClr>
                <a:schemeClr val="accent6">
                  <a:lumMod val="75000"/>
                </a:schemeClr>
              </a:buClr>
              <a:buSzPct val="77000"/>
              <a:buFont typeface="Wingdings" pitchFamily="2" charset="2"/>
              <a:buChar char="§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SzPct val="77000"/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 ability to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work effectively as a group member and build cooperation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among the members of an organization or unit</a:t>
            </a:r>
          </a:p>
          <a:p>
            <a:pPr>
              <a:buClr>
                <a:schemeClr val="accent6">
                  <a:lumMod val="75000"/>
                </a:schemeClr>
              </a:buClr>
              <a:buSzPct val="77000"/>
              <a:buFont typeface="Wingdings" pitchFamily="2" charset="2"/>
              <a:buChar char="Ø"/>
            </a:pPr>
            <a:endParaRPr lang="en-US" sz="2400" dirty="0">
              <a:latin typeface="Perpetua" pitchFamily="18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DFA82-9E85-478C-8360-72737B53A53E}" type="datetime1">
              <a:rPr lang="en-US" smtClean="0"/>
              <a:pPr/>
              <a:t>19-Feb-20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Cont …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029200"/>
          </a:xfrm>
        </p:spPr>
        <p:txBody>
          <a:bodyPr>
            <a:normAutofit/>
          </a:bodyPr>
          <a:lstStyle/>
          <a:p>
            <a:pPr marL="609600" indent="-609600">
              <a:buClr>
                <a:srgbClr val="FF0000"/>
              </a:buClr>
              <a:buSzPct val="60000"/>
              <a:buNone/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Technical skill</a:t>
            </a:r>
          </a:p>
          <a:p>
            <a:pPr marL="609600" indent="-609600">
              <a:buClr>
                <a:schemeClr val="accent2">
                  <a:lumMod val="60000"/>
                  <a:lumOff val="40000"/>
                </a:schemeClr>
              </a:buClr>
              <a:buSzPct val="60000"/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the understanding of technical element of activities in general and proficiency in specific kind of technical activity</a:t>
            </a:r>
          </a:p>
          <a:p>
            <a:pPr marL="609600" indent="-609600">
              <a:buClr>
                <a:schemeClr val="accent2">
                  <a:lumMod val="60000"/>
                  <a:lumOff val="40000"/>
                </a:schemeClr>
              </a:buClr>
              <a:buSzPct val="60000"/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includes: </a:t>
            </a:r>
          </a:p>
          <a:p>
            <a:pPr marL="1371600" lvl="2" indent="-457200">
              <a:buClr>
                <a:srgbClr val="FF0000"/>
              </a:buClr>
              <a:buSzPct val="60000"/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Methods &amp; techniques </a:t>
            </a:r>
          </a:p>
          <a:p>
            <a:pPr marL="1371600" lvl="2" indent="-457200">
              <a:buClr>
                <a:srgbClr val="FF0000"/>
              </a:buClr>
              <a:buSzPct val="60000"/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Specialized knowledge</a:t>
            </a:r>
          </a:p>
          <a:p>
            <a:pPr marL="1371600" lvl="2" indent="-457200">
              <a:buClr>
                <a:srgbClr val="FF0000"/>
              </a:buClr>
              <a:buSzPct val="60000"/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Competent use of tools </a:t>
            </a:r>
          </a:p>
          <a:p>
            <a:pPr marL="1371600" lvl="2" indent="-457200">
              <a:buClr>
                <a:srgbClr val="FF0000"/>
              </a:buClr>
              <a:buSzPct val="60000"/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techniques to solve problems in that specific discipline</a:t>
            </a:r>
          </a:p>
          <a:p>
            <a:pPr>
              <a:buClr>
                <a:srgbClr val="FF0000"/>
              </a:buClr>
              <a:buSzPct val="60000"/>
              <a:buFont typeface="Wingdings" pitchFamily="2" charset="2"/>
              <a:buChar char="Ø"/>
            </a:pPr>
            <a:endParaRPr lang="en-US" sz="3600" dirty="0">
              <a:latin typeface="Perpetua" pitchFamily="18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7211-C60B-4A00-BE9C-091B082BA9A9}" type="datetime1">
              <a:rPr lang="en-US" smtClean="0"/>
              <a:pPr/>
              <a:t>19-Feb-20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685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Essential Managerial Skills Vs Types of managers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5222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457200" y="990600"/>
          <a:ext cx="8229600" cy="5638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hoto Editor Photo" r:id="rId3" imgW="11904762" imgH="4382112" progId="">
                  <p:embed/>
                </p:oleObj>
              </mc:Choice>
              <mc:Fallback>
                <p:oleObj name="Photo Editor Photo" r:id="rId3" imgW="11904762" imgH="4382112" progId="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90600"/>
                        <a:ext cx="8229600" cy="56387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513D-C7AE-40A5-8A4F-49CFFFFFC00F}" type="datetime1">
              <a:rPr lang="en-US" smtClean="0"/>
              <a:pPr/>
              <a:t>19-Feb-20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Cont …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763000" cy="4906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Managerial  Roles </a:t>
            </a:r>
            <a:br>
              <a:rPr lang="en-US" sz="28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</a:br>
            <a:endParaRPr lang="en-US" sz="2800" dirty="0" smtClean="0">
              <a:solidFill>
                <a:srgbClr val="7030A0"/>
              </a:solidFill>
              <a:latin typeface="Perpetua" pitchFamily="18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Managerial role is the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behavioral pattern expected of someone within a functional unit.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All managers 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have formal authority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over their organizational units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work of managers is viewed as a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series of three broad categories of roles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Developed by Henry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Mintzberg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 1970s</a:t>
            </a:r>
          </a:p>
          <a:p>
            <a:pPr>
              <a:buFont typeface="Wingdings" pitchFamily="2" charset="2"/>
              <a:buChar char="Ø"/>
            </a:pPr>
            <a:endParaRPr lang="en-US" sz="2800" dirty="0">
              <a:latin typeface="Perpetua" pitchFamily="18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4F99-624F-4B93-9160-9B51B1B8B3CE}" type="datetime1">
              <a:rPr lang="en-US" smtClean="0"/>
              <a:pPr/>
              <a:t>19-Feb-20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8382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Cont …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Interpersonal roles </a:t>
            </a: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fulfilling interpersonal roles, managers 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create and maintain interpersonal relationships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to ensure the well-being of their organizations or units.</a:t>
            </a:r>
          </a:p>
          <a:p>
            <a:pPr marL="514350" lvl="0" indent="-514350">
              <a:buAutoNum type="alphaUcPeriod"/>
            </a:pP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Wingdings" pitchFamily="2" charset="2"/>
              <a:buChar char="Ø"/>
            </a:pPr>
            <a:endParaRPr lang="en-US" sz="2400" b="1" i="1" dirty="0" smtClean="0">
              <a:latin typeface="Perpetua" pitchFamily="18" charset="0"/>
              <a:cs typeface="Arial" pitchFamily="34" charset="0"/>
            </a:endParaRPr>
          </a:p>
          <a:p>
            <a:endParaRPr lang="en-US" sz="2400" dirty="0">
              <a:latin typeface="Perpetua" pitchFamily="18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4226-1510-49EC-BCFA-665ECD98889C}" type="datetime1">
              <a:rPr lang="en-US" smtClean="0"/>
              <a:pPr/>
              <a:t>19-Feb-20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05000"/>
            <a:ext cx="5791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AutoNum type="alphaUcPeriod"/>
            </a:pP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Figurehead role</a:t>
            </a:r>
            <a:endParaRPr lang="en-US" sz="30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Managers </a:t>
            </a:r>
            <a:r>
              <a:rPr lang="en-US" sz="3000" dirty="0" smtClean="0">
                <a:solidFill>
                  <a:srgbClr val="00CC66"/>
                </a:solidFill>
                <a:latin typeface="Times New Roman" pitchFamily="18" charset="0"/>
                <a:cs typeface="Times New Roman" pitchFamily="18" charset="0"/>
              </a:rPr>
              <a:t>represent their organizations or units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to other people in the figurehead role.</a:t>
            </a:r>
          </a:p>
          <a:p>
            <a:pPr lvl="0">
              <a:buNone/>
            </a:pP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Include  such </a:t>
            </a:r>
            <a:r>
              <a:rPr lang="en-US" sz="3000" dirty="0" smtClean="0">
                <a:solidFill>
                  <a:srgbClr val="903BA3"/>
                </a:solidFill>
                <a:latin typeface="Times New Roman" pitchFamily="18" charset="0"/>
                <a:cs typeface="Times New Roman" pitchFamily="18" charset="0"/>
              </a:rPr>
              <a:t>ceremonial and symbolic activities as greeting visitors, attending awards ceremonies, and cutting ribbons to open new facilities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082E8-1944-4C01-8FD0-3F25F02F100F}" type="datetime1">
              <a:rPr lang="en-US" smtClean="0"/>
              <a:pPr/>
              <a:t>19-Feb-20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A072-873C-41B7-A7C9-9317CF8C72DE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Cont …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B. Leader (influencer) 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1009650" lvl="1" indent="-609600">
              <a:lnSpc>
                <a:spcPct val="90000"/>
              </a:lnSpc>
              <a:buClr>
                <a:schemeClr val="tx1"/>
              </a:buClr>
              <a:buFont typeface="Courier New" pitchFamily="49" charset="0"/>
              <a:buChar char="o"/>
            </a:pPr>
            <a:r>
              <a:rPr lang="en-US" dirty="0" smtClean="0">
                <a:solidFill>
                  <a:srgbClr val="903BA3"/>
                </a:solidFill>
                <a:latin typeface="Times New Roman" pitchFamily="18" charset="0"/>
                <a:cs typeface="Times New Roman" pitchFamily="18" charset="0"/>
              </a:rPr>
              <a:t>Direct &amp; motivate subordinates 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expected to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be responsible &amp; accountable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their subordinations action as well as their own </a:t>
            </a:r>
          </a:p>
          <a:p>
            <a:pPr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C. Liaison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This role allows managers in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formal &amp; informal contacts both inside &amp; outside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their organization to 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establish relationships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that will help them achieve organizational objectives. </a:t>
            </a:r>
            <a:endParaRPr lang="en-US" sz="2800" dirty="0" smtClean="0">
              <a:latin typeface="Perpetua" pitchFamily="18" charset="0"/>
              <a:cs typeface="Arial" pitchFamily="34" charset="0"/>
            </a:endParaRPr>
          </a:p>
          <a:p>
            <a:pPr>
              <a:buNone/>
            </a:pPr>
            <a:endParaRPr lang="en-US" sz="2800" b="1" i="1" dirty="0" smtClean="0">
              <a:latin typeface="Perpetua" pitchFamily="18" charset="0"/>
              <a:cs typeface="Arial" pitchFamily="34" charset="0"/>
            </a:endParaRPr>
          </a:p>
          <a:p>
            <a:pPr>
              <a:buNone/>
            </a:pPr>
            <a:endParaRPr lang="en-US" sz="2800" dirty="0" smtClean="0">
              <a:latin typeface="Perpetua" pitchFamily="18" charset="0"/>
              <a:cs typeface="Arial" pitchFamily="34" charset="0"/>
            </a:endParaRPr>
          </a:p>
          <a:p>
            <a:endParaRPr lang="en-US" sz="2400" dirty="0">
              <a:latin typeface="Perpetua" pitchFamily="18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4B9D-1173-42AD-B651-C0046383910E}" type="datetime1">
              <a:rPr lang="en-US" smtClean="0"/>
              <a:pPr/>
              <a:t>19-Feb-20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 …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Informational roles  </a:t>
            </a:r>
            <a:endParaRPr lang="en-US" sz="28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This role is related to </a:t>
            </a:r>
            <a:r>
              <a:rPr lang="en-US" sz="2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communication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information channeling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EFEF-5AB5-49FE-A2BB-7404F3A12BC9}" type="datetime1">
              <a:rPr lang="en-US" smtClean="0"/>
              <a:pPr/>
              <a:t>19-Feb-20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0"/>
            <a:ext cx="62484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Cont …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15400" cy="5410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>
              <a:latin typeface="Gill Sans MT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Health services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Are specific activities undertaken to maintain or improve health or to prevent decrements of health.</a:t>
            </a:r>
          </a:p>
          <a:p>
            <a:pPr lvl="2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Can be preventive, promotive, curative or rehabilitative in nature.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WHO has defined health services as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 set of interventions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aimed  at contributing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to improved health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across the continuum of  care, including health promotion, disease prevention, diagnosis,  treatment, rehabilitation, and palliation. </a:t>
            </a:r>
          </a:p>
          <a:p>
            <a:pPr>
              <a:buNone/>
            </a:pPr>
            <a:endParaRPr lang="en-US" sz="2800" dirty="0">
              <a:latin typeface="Gill Sans MT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9300" y="3416300"/>
            <a:ext cx="23813" cy="3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CE67-F339-409A-BB6D-68726EDAD577}" type="datetime1">
              <a:rPr lang="en-US" smtClean="0"/>
              <a:pPr/>
              <a:t>19-Feb-20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082E8-1944-4C01-8FD0-3F25F02F100F}" type="datetime1">
              <a:rPr lang="en-US" smtClean="0"/>
              <a:pPr/>
              <a:t>19-Feb-20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A072-873C-41B7-A7C9-9317CF8C72DE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A. Monitor role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Managers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scan the environment surrounding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their organizations or units, seeking information to enhance performance. 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Serving as a focal person for all types of communications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Cont …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41020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None/>
            </a:pPr>
            <a:endParaRPr lang="en-US" sz="2400" dirty="0" smtClean="0">
              <a:latin typeface="Perpetua" pitchFamily="18" charset="0"/>
              <a:cs typeface="Arial" pitchFamily="34" charset="0"/>
            </a:endParaRPr>
          </a:p>
          <a:p>
            <a:pPr marL="609600" indent="-609600">
              <a:buClr>
                <a:schemeClr val="tx1"/>
              </a:buCl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B. Disseminator</a:t>
            </a:r>
          </a:p>
          <a:p>
            <a:pPr marL="406400" indent="-406400">
              <a:buClr>
                <a:schemeClr val="tx1"/>
              </a:buClr>
              <a:buFont typeface="Wingdings" pitchFamily="2" charset="2"/>
              <a:buChar char="§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06400" indent="-406400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This role grows out of the managers’ access to information and his ability to choose what to do with that information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Managers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pass information to subordinates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who would otherwise have no access to it.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share information with subordinates, they may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hold meetings, write memoranda, make telephone calls, and so forth. 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Char char="Ø"/>
            </a:pPr>
            <a:endParaRPr lang="en-US" sz="2400" dirty="0" smtClean="0">
              <a:latin typeface="Perpetua" pitchFamily="18" charset="0"/>
              <a:cs typeface="Arial" pitchFamily="34" charset="0"/>
            </a:endParaRPr>
          </a:p>
          <a:p>
            <a:endParaRPr lang="en-US" sz="2400" dirty="0">
              <a:latin typeface="Perpetua" pitchFamily="18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3210B-7684-4BF7-829A-60EB978EBD1D}" type="datetime1">
              <a:rPr lang="en-US" smtClean="0"/>
              <a:pPr/>
              <a:t>19-Feb-20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Cont …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C. Spokesperson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Communicating selected information to 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outsiders through meetings, annual reports, memos etc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4F4A-9558-4BCB-A9CD-559A2853A16E}" type="datetime1">
              <a:rPr lang="en-US" smtClean="0"/>
              <a:pPr/>
              <a:t>19-Feb-20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Cont …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. Decisional roles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manager has a legal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authority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to decide on matters that are assigned to him based on his job description.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Perpetua" pitchFamily="18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C44C-B3F5-47E7-8977-FF3E3C27C130}" type="datetime1">
              <a:rPr lang="en-US" smtClean="0"/>
              <a:pPr/>
              <a:t>19-Feb-20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124200"/>
            <a:ext cx="5715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A. Entrepreneur</a:t>
            </a:r>
          </a:p>
          <a:p>
            <a:pPr lvl="0">
              <a:buFont typeface="Wingdings" pitchFamily="2" charset="2"/>
              <a:buChar char="§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designing and initiating 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changes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within the organization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B. Disturbance handler 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taking corrective action and handling conflicts</a:t>
            </a:r>
          </a:p>
          <a:p>
            <a:pPr>
              <a:buFont typeface="Wingdings" pitchFamily="2" charset="2"/>
              <a:buChar char="§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The  ability to make good decisions about handling disturbances is an important 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determinant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of managerial success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082E8-1944-4C01-8FD0-3F25F02F100F}" type="datetime1">
              <a:rPr lang="en-US" smtClean="0"/>
              <a:pPr/>
              <a:t>19-Feb-20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A072-873C-41B7-A7C9-9317CF8C72DE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haroni" pitchFamily="2" charset="-79"/>
                <a:cs typeface="Aharoni" pitchFamily="2" charset="-79"/>
              </a:rPr>
              <a:t>Cont 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C. Resource allocator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Prioritize tasks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make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decisions regarding the use of limited resources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meet conflicting needs to achieve goals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D. Negotiator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Interact and bargain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employees, suppliers, regulators, customers, clients and others.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Represent organizational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interests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during negotiation</a:t>
            </a:r>
            <a:r>
              <a:rPr lang="en-US" sz="2600" dirty="0" smtClean="0">
                <a:latin typeface="Perpetua" pitchFamily="18" charset="0"/>
                <a:cs typeface="Arial" pitchFamily="34" charset="0"/>
              </a:rPr>
              <a:t>s </a:t>
            </a:r>
          </a:p>
          <a:p>
            <a:pPr>
              <a:buNone/>
            </a:pPr>
            <a:endParaRPr lang="en-US" dirty="0" smtClean="0">
              <a:latin typeface="Perpetua" pitchFamily="18" charset="0"/>
              <a:cs typeface="Arial" pitchFamily="34" charset="0"/>
            </a:endParaRPr>
          </a:p>
          <a:p>
            <a:endParaRPr lang="en-US" dirty="0" smtClean="0">
              <a:latin typeface="Perpetua" pitchFamily="18" charset="0"/>
              <a:cs typeface="Arial" pitchFamily="34" charset="0"/>
            </a:endParaRPr>
          </a:p>
          <a:p>
            <a:endParaRPr lang="en-US" dirty="0">
              <a:latin typeface="Perpetua" pitchFamily="18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37F8D-0323-4D50-8E33-F453A11A66BD}" type="datetime1">
              <a:rPr lang="en-US" smtClean="0"/>
              <a:pPr/>
              <a:t>19-Feb-20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1981200"/>
          </a:xfrm>
        </p:spPr>
        <p:txBody>
          <a:bodyPr/>
          <a:lstStyle/>
          <a:p>
            <a:pPr lvl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     Mintzberg’s 10 managerial roles.</a:t>
            </a:r>
          </a:p>
          <a:p>
            <a:endParaRPr lang="en-US" dirty="0" smtClean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609600" y="1676400"/>
          <a:ext cx="80010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Photo Editor Photo" r:id="rId3" imgW="11904762" imgH="3200000" progId="">
                  <p:embed/>
                </p:oleObj>
              </mc:Choice>
              <mc:Fallback>
                <p:oleObj name="Photo Editor Photo" r:id="rId3" imgW="11904762" imgH="320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76400"/>
                        <a:ext cx="8001000" cy="4343400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FD2E-2584-473F-83AA-E0E9D6385261}" type="datetime1">
              <a:rPr lang="en-US" smtClean="0"/>
              <a:pPr/>
              <a:t>19-Feb-20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Segoe Print" pitchFamily="2" charset="0"/>
              </a:rPr>
              <a:t>Summary </a:t>
            </a:r>
            <a:endParaRPr lang="en-US" b="1" dirty="0">
              <a:solidFill>
                <a:srgbClr val="002060"/>
              </a:solidFill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 smtClean="0">
                <a:latin typeface="Segoe Print" pitchFamily="2" charset="0"/>
              </a:rPr>
              <a:t>Definition of management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latin typeface="Segoe Print" pitchFamily="2" charset="0"/>
              </a:rPr>
              <a:t>Rationale of studying mgt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latin typeface="Segoe Print" pitchFamily="2" charset="0"/>
              </a:rPr>
              <a:t>Historical </a:t>
            </a:r>
            <a:r>
              <a:rPr lang="en-US" dirty="0" err="1" smtClean="0">
                <a:latin typeface="Segoe Print" pitchFamily="2" charset="0"/>
              </a:rPr>
              <a:t>dev’t</a:t>
            </a:r>
            <a:r>
              <a:rPr lang="en-US" dirty="0" smtClean="0">
                <a:latin typeface="Segoe Print" pitchFamily="2" charset="0"/>
              </a:rPr>
              <a:t> of mgt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latin typeface="Segoe Print" pitchFamily="2" charset="0"/>
              </a:rPr>
              <a:t>Concepts &amp; principles of management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latin typeface="Segoe Print" pitchFamily="2" charset="0"/>
              </a:rPr>
              <a:t>Types of managers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latin typeface="Segoe Print" pitchFamily="2" charset="0"/>
              </a:rPr>
              <a:t>Roles of managers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082E8-1944-4C01-8FD0-3F25F02F100F}" type="datetime1">
              <a:rPr lang="en-US" smtClean="0"/>
              <a:pPr/>
              <a:t>19-Feb-20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A072-873C-41B7-A7C9-9317CF8C72DE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  <a:latin typeface="Lucida Calligraphy" pitchFamily="66" charset="0"/>
              </a:rPr>
              <a:t>Reading assignment </a:t>
            </a:r>
            <a:endParaRPr lang="en-US" dirty="0">
              <a:solidFill>
                <a:srgbClr val="92D050"/>
              </a:solidFill>
              <a:latin typeface="Lucida Calligraph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ucida Calligraphy" pitchFamily="66" charset="0"/>
              </a:rPr>
              <a:t>Differences b/n management and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ucida Calligraphy" pitchFamily="66" charset="0"/>
              </a:rPr>
              <a:t>administration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ucida Calligraphy" pitchFamily="66" charset="0"/>
              </a:rPr>
              <a:t>Challenges of management in medical radiology technology discipline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Lucida Calligraphy" pitchFamily="66" charset="0"/>
            </a:endParaRPr>
          </a:p>
          <a:p>
            <a:pPr>
              <a:buFont typeface="Wingdings" pitchFamily="2" charset="2"/>
              <a:buChar char="ü"/>
            </a:pPr>
            <a:endParaRPr lang="en-US" dirty="0" smtClean="0">
              <a:solidFill>
                <a:schemeClr val="accent1">
                  <a:lumMod val="75000"/>
                </a:schemeClr>
              </a:solidFill>
              <a:latin typeface="Lucida Calligraphy" pitchFamily="66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348C-066E-49B3-A4F0-43510A48E023}" type="datetime1">
              <a:rPr lang="en-US" smtClean="0"/>
              <a:pPr/>
              <a:t>19-Feb-20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A072-873C-41B7-A7C9-9317CF8C72DE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erpetua" pitchFamily="18" charset="0"/>
              </a:rPr>
              <a:t>References </a:t>
            </a:r>
            <a:endParaRPr lang="en-US" dirty="0">
              <a:latin typeface="Perpet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latin typeface="Perpetua" pitchFamily="18" charset="0"/>
              </a:rPr>
              <a:t>Mc </a:t>
            </a:r>
            <a:r>
              <a:rPr lang="en-US" sz="2800" dirty="0" err="1" smtClean="0">
                <a:latin typeface="Perpetua" pitchFamily="18" charset="0"/>
              </a:rPr>
              <a:t>Mahn</a:t>
            </a:r>
            <a:r>
              <a:rPr lang="en-US" sz="2800" dirty="0" smtClean="0">
                <a:latin typeface="Perpetua" pitchFamily="18" charset="0"/>
              </a:rPr>
              <a:t> R. Barton G, </a:t>
            </a:r>
            <a:r>
              <a:rPr lang="en-US" sz="2800" dirty="0" err="1" smtClean="0">
                <a:latin typeface="Perpetua" pitchFamily="18" charset="0"/>
              </a:rPr>
              <a:t>Piot</a:t>
            </a:r>
            <a:r>
              <a:rPr lang="en-US" sz="2800" dirty="0" smtClean="0">
                <a:latin typeface="Perpetua" pitchFamily="18" charset="0"/>
              </a:rPr>
              <a:t> M, (1992). On Being In charge - A guide to Management in primary health care, WHO Geneva.</a:t>
            </a:r>
          </a:p>
          <a:p>
            <a:r>
              <a:rPr lang="en-US" sz="2800" dirty="0" err="1" smtClean="0">
                <a:latin typeface="Perpetua" pitchFamily="18" charset="0"/>
              </a:rPr>
              <a:t>Challi</a:t>
            </a:r>
            <a:r>
              <a:rPr lang="en-US" sz="2800" dirty="0" smtClean="0">
                <a:latin typeface="Perpetua" pitchFamily="18" charset="0"/>
              </a:rPr>
              <a:t> J, </a:t>
            </a:r>
            <a:r>
              <a:rPr lang="en-US" sz="2800" dirty="0" err="1" smtClean="0">
                <a:latin typeface="Perpetua" pitchFamily="18" charset="0"/>
              </a:rPr>
              <a:t>Getnet</a:t>
            </a:r>
            <a:r>
              <a:rPr lang="en-US" sz="2800" dirty="0" smtClean="0">
                <a:latin typeface="Perpetua" pitchFamily="18" charset="0"/>
              </a:rPr>
              <a:t> M, </a:t>
            </a:r>
            <a:r>
              <a:rPr lang="en-US" sz="2800" dirty="0" err="1" smtClean="0">
                <a:latin typeface="Perpetua" pitchFamily="18" charset="0"/>
              </a:rPr>
              <a:t>Amsalu</a:t>
            </a:r>
            <a:r>
              <a:rPr lang="en-US" sz="2800" dirty="0" smtClean="0">
                <a:latin typeface="Perpetua" pitchFamily="18" charset="0"/>
              </a:rPr>
              <a:t> F. 2003. Health services management to health science students. Lecture note. </a:t>
            </a:r>
            <a:r>
              <a:rPr lang="en-US" sz="2800" dirty="0" err="1" smtClean="0">
                <a:latin typeface="Perpetua" pitchFamily="18" charset="0"/>
              </a:rPr>
              <a:t>Jimma</a:t>
            </a:r>
            <a:r>
              <a:rPr lang="en-US" sz="2800" dirty="0" smtClean="0">
                <a:latin typeface="Perpetua" pitchFamily="18" charset="0"/>
              </a:rPr>
              <a:t> University</a:t>
            </a:r>
          </a:p>
          <a:p>
            <a:r>
              <a:rPr lang="en-US" sz="2800" dirty="0" smtClean="0"/>
              <a:t>Robbins SP, Coulter M. Management. 11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ed. </a:t>
            </a:r>
            <a:r>
              <a:rPr lang="en-US" sz="2800" i="1" dirty="0" smtClean="0"/>
              <a:t>Prentice Hall publisher</a:t>
            </a:r>
            <a:r>
              <a:rPr lang="en-US" sz="2800" dirty="0" smtClean="0"/>
              <a:t>. 2012</a:t>
            </a:r>
            <a:endParaRPr lang="en-US" sz="2800" dirty="0" smtClean="0">
              <a:latin typeface="Perpetua" pitchFamily="18" charset="0"/>
            </a:endParaRP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082E8-1944-4C01-8FD0-3F25F02F100F}" type="datetime1">
              <a:rPr lang="en-US" smtClean="0"/>
              <a:pPr/>
              <a:t>19-Feb-20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A072-873C-41B7-A7C9-9317CF8C72DE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 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These interventions will predominantly be delivered by the health system, yet availability  and accessibility are determined by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socio-economic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determinants.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Health service organizations (HSOs)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Organizational structure within which the delivery of health services is directed to consumers.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E9AD4-9A49-47F6-ACB0-E578C480096D}" type="datetime1">
              <a:rPr lang="en-US" smtClean="0"/>
              <a:pPr/>
              <a:t>19-Feb-20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A072-873C-41B7-A7C9-9317CF8C72D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lgerian" pitchFamily="82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  <a:latin typeface="Algerian" pitchFamily="82" charset="0"/>
              </a:rPr>
              <a:t>                    Thank You !!!</a:t>
            </a:r>
            <a:endParaRPr lang="en-US" dirty="0">
              <a:solidFill>
                <a:srgbClr val="0000FF"/>
              </a:solidFill>
              <a:latin typeface="Algerian" pitchFamily="8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2081-A051-4EA8-91D7-AA4E49D99F40}" type="datetime1">
              <a:rPr lang="en-US" smtClean="0"/>
              <a:pPr/>
              <a:t>19-Feb-20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assignment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Ethiopian health care quality strategy</a:t>
            </a:r>
            <a:endParaRPr lang="en-US" dirty="0" smtClean="0">
              <a:latin typeface="Arial Rounded MT Bold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Conflict management in health care organizations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Motivation in health care organizations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Action plan with </a:t>
            </a:r>
            <a:r>
              <a:rPr lang="en-US" dirty="0" smtClean="0">
                <a:latin typeface="Arial Rounded MT Bold" pitchFamily="34" charset="0"/>
              </a:rPr>
              <a:t>examples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Management and medical radiology technology</a:t>
            </a:r>
            <a:r>
              <a:rPr lang="en-US" dirty="0" smtClean="0">
                <a:latin typeface="Arial Rounded MT Bold" pitchFamily="34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Decision making in health </a:t>
            </a:r>
            <a:r>
              <a:rPr lang="en-US" smtClean="0">
                <a:latin typeface="Arial Rounded MT Bold" pitchFamily="34" charset="0"/>
              </a:rPr>
              <a:t>service organizations</a:t>
            </a:r>
            <a:endParaRPr lang="en-US" dirty="0" smtClean="0">
              <a:latin typeface="Arial Rounded MT Bold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082E8-1944-4C01-8FD0-3F25F02F100F}" type="datetime1">
              <a:rPr lang="en-US" smtClean="0"/>
              <a:pPr/>
              <a:t>19-Feb-20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A072-873C-41B7-A7C9-9317CF8C72DE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Cont …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49530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Management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Has been defined in ways that appear different but with a strong underlying similarity. </a:t>
            </a:r>
          </a:p>
          <a:p>
            <a:pPr>
              <a:lnSpc>
                <a:spcPct val="120000"/>
              </a:lnSpc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process of reaching organizational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goals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by working with and through people and other resources </a:t>
            </a:r>
            <a:endParaRPr lang="en-US" sz="2800" dirty="0" smtClean="0">
              <a:latin typeface="Perpetua" pitchFamily="18" charset="0"/>
              <a:cs typeface="Arial" pitchFamily="34" charset="0"/>
            </a:endParaRPr>
          </a:p>
          <a:p>
            <a:pPr>
              <a:lnSpc>
                <a:spcPct val="120000"/>
              </a:lnSpc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endParaRPr lang="en-US" dirty="0" smtClean="0">
              <a:latin typeface="Aharoni" pitchFamily="2" charset="-79"/>
              <a:cs typeface="Aharoni" pitchFamily="2" charset="-79"/>
            </a:endParaRPr>
          </a:p>
          <a:p>
            <a:pPr>
              <a:lnSpc>
                <a:spcPct val="120000"/>
              </a:lnSpc>
              <a:buNone/>
            </a:pPr>
            <a:endParaRPr lang="en-US" sz="40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2949-D774-49DA-9DBD-F134695C1C5D}" type="datetime1">
              <a:rPr lang="en-US" smtClean="0"/>
              <a:pPr/>
              <a:t>19-Feb-20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53000"/>
          </a:xfrm>
        </p:spPr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process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composed of interrelated social and 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technical functions &amp; activities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occurring in a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formal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organizational setting for the purpose of accomplishing predetermined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through the use of human and other resources.</a:t>
            </a:r>
          </a:p>
          <a:p>
            <a:pPr>
              <a:lnSpc>
                <a:spcPct val="120000"/>
              </a:lnSpc>
            </a:pPr>
            <a:endParaRPr lang="en-US" sz="2800" dirty="0" smtClean="0">
              <a:latin typeface="Perpetua" pitchFamily="18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Cont …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FE48-9A41-41F5-8AD6-85F33E55BB39}" type="datetime1">
              <a:rPr lang="en-US" smtClean="0"/>
              <a:pPr/>
              <a:t>19-Feb-20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1799</TotalTime>
  <Words>2678</Words>
  <Application>Microsoft Office PowerPoint</Application>
  <PresentationFormat>On-screen Show (4:3)</PresentationFormat>
  <Paragraphs>554</Paragraphs>
  <Slides>71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3" baseType="lpstr">
      <vt:lpstr>Office Theme</vt:lpstr>
      <vt:lpstr>Photo Editor Photo</vt:lpstr>
      <vt:lpstr>Introduction to health service management</vt:lpstr>
      <vt:lpstr>Outline </vt:lpstr>
      <vt:lpstr>Objectives </vt:lpstr>
      <vt:lpstr>Brainstorming</vt:lpstr>
      <vt:lpstr>  Introduction   </vt:lpstr>
      <vt:lpstr>Cont …</vt:lpstr>
      <vt:lpstr>Cont …</vt:lpstr>
      <vt:lpstr>Cont …</vt:lpstr>
      <vt:lpstr>Cont …</vt:lpstr>
      <vt:lpstr>Cont …</vt:lpstr>
      <vt:lpstr>Cont …</vt:lpstr>
      <vt:lpstr>Cont …</vt:lpstr>
      <vt:lpstr>Cont …</vt:lpstr>
      <vt:lpstr>Cont …</vt:lpstr>
      <vt:lpstr>Cont …</vt:lpstr>
      <vt:lpstr>Cont …</vt:lpstr>
      <vt:lpstr>Cont …</vt:lpstr>
      <vt:lpstr>Cont …</vt:lpstr>
      <vt:lpstr>Cont …</vt:lpstr>
      <vt:lpstr>Cont …</vt:lpstr>
      <vt:lpstr>Cont …</vt:lpstr>
      <vt:lpstr>Cont …</vt:lpstr>
      <vt:lpstr>Cont …</vt:lpstr>
      <vt:lpstr>Cont …</vt:lpstr>
      <vt:lpstr>Cont …</vt:lpstr>
      <vt:lpstr>Cont … </vt:lpstr>
      <vt:lpstr>Cont …</vt:lpstr>
      <vt:lpstr>Cont …</vt:lpstr>
      <vt:lpstr>Cont …</vt:lpstr>
      <vt:lpstr>Cont …</vt:lpstr>
      <vt:lpstr>Cont …</vt:lpstr>
      <vt:lpstr>Cont …</vt:lpstr>
      <vt:lpstr>Cont …</vt:lpstr>
      <vt:lpstr>   Cont …</vt:lpstr>
      <vt:lpstr>Cont …</vt:lpstr>
      <vt:lpstr>Cont …</vt:lpstr>
      <vt:lpstr>Cont …</vt:lpstr>
      <vt:lpstr>Cont …</vt:lpstr>
      <vt:lpstr>Cont …</vt:lpstr>
      <vt:lpstr>Cont …</vt:lpstr>
      <vt:lpstr>Group discussion</vt:lpstr>
      <vt:lpstr>Cont …</vt:lpstr>
      <vt:lpstr>Cont …</vt:lpstr>
      <vt:lpstr>Cont …</vt:lpstr>
      <vt:lpstr>Cont …</vt:lpstr>
      <vt:lpstr>Cont …</vt:lpstr>
      <vt:lpstr>Cont …</vt:lpstr>
      <vt:lpstr>Cont …</vt:lpstr>
      <vt:lpstr>Cont …</vt:lpstr>
      <vt:lpstr>Cont …</vt:lpstr>
      <vt:lpstr>Cont …</vt:lpstr>
      <vt:lpstr>Cont …</vt:lpstr>
      <vt:lpstr>Cont …</vt:lpstr>
      <vt:lpstr>Essential Managerial Skills Vs Types of managers</vt:lpstr>
      <vt:lpstr>Cont …</vt:lpstr>
      <vt:lpstr>Cont …</vt:lpstr>
      <vt:lpstr>Cont …</vt:lpstr>
      <vt:lpstr>Cont …</vt:lpstr>
      <vt:lpstr>Cont …</vt:lpstr>
      <vt:lpstr>Cont …</vt:lpstr>
      <vt:lpstr>Cont …</vt:lpstr>
      <vt:lpstr>Cont …</vt:lpstr>
      <vt:lpstr>Cont …</vt:lpstr>
      <vt:lpstr>Cont …</vt:lpstr>
      <vt:lpstr>Cont …</vt:lpstr>
      <vt:lpstr>PowerPoint Presentation</vt:lpstr>
      <vt:lpstr>Summary </vt:lpstr>
      <vt:lpstr>Reading assignment </vt:lpstr>
      <vt:lpstr>References </vt:lpstr>
      <vt:lpstr>PowerPoint Presentation</vt:lpstr>
      <vt:lpstr>Group assignment 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health service management</dc:title>
  <dc:creator>Sisay Dejene</dc:creator>
  <cp:lastModifiedBy>God is gud ol z tym!</cp:lastModifiedBy>
  <cp:revision>219</cp:revision>
  <dcterms:created xsi:type="dcterms:W3CDTF">2018-02-24T14:26:30Z</dcterms:created>
  <dcterms:modified xsi:type="dcterms:W3CDTF">2020-02-19T08:48:17Z</dcterms:modified>
</cp:coreProperties>
</file>