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  <p:sldMasterId id="2147483723" r:id="rId2"/>
    <p:sldMasterId id="2147483747" r:id="rId3"/>
    <p:sldMasterId id="2147483759" r:id="rId4"/>
    <p:sldMasterId id="2147483774" r:id="rId5"/>
    <p:sldMasterId id="2147483861" r:id="rId6"/>
  </p:sldMasterIdLst>
  <p:notesMasterIdLst>
    <p:notesMasterId r:id="rId39"/>
  </p:notesMasterIdLst>
  <p:handoutMasterIdLst>
    <p:handoutMasterId r:id="rId40"/>
  </p:handoutMasterIdLst>
  <p:sldIdLst>
    <p:sldId id="308" r:id="rId7"/>
    <p:sldId id="310" r:id="rId8"/>
    <p:sldId id="258" r:id="rId9"/>
    <p:sldId id="268" r:id="rId10"/>
    <p:sldId id="269" r:id="rId11"/>
    <p:sldId id="270" r:id="rId12"/>
    <p:sldId id="273" r:id="rId13"/>
    <p:sldId id="274" r:id="rId14"/>
    <p:sldId id="275" r:id="rId15"/>
    <p:sldId id="276" r:id="rId16"/>
    <p:sldId id="277" r:id="rId17"/>
    <p:sldId id="278" r:id="rId18"/>
    <p:sldId id="282" r:id="rId19"/>
    <p:sldId id="284" r:id="rId20"/>
    <p:sldId id="285" r:id="rId21"/>
    <p:sldId id="314" r:id="rId22"/>
    <p:sldId id="289" r:id="rId23"/>
    <p:sldId id="291" r:id="rId24"/>
    <p:sldId id="305" r:id="rId25"/>
    <p:sldId id="290" r:id="rId26"/>
    <p:sldId id="292" r:id="rId27"/>
    <p:sldId id="293" r:id="rId28"/>
    <p:sldId id="294" r:id="rId29"/>
    <p:sldId id="295" r:id="rId30"/>
    <p:sldId id="296" r:id="rId31"/>
    <p:sldId id="297" r:id="rId32"/>
    <p:sldId id="299" r:id="rId33"/>
    <p:sldId id="300" r:id="rId34"/>
    <p:sldId id="301" r:id="rId35"/>
    <p:sldId id="302" r:id="rId36"/>
    <p:sldId id="304" r:id="rId37"/>
    <p:sldId id="312" r:id="rId3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568EF1-9721-402A-85AC-DEEF7171CC30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A8C76B7-2146-4558-8EE6-4EA6DAFAD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91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240282-C33D-47E4-AF81-DA5815AD5A25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4047BAE-C9FE-457F-A6A5-69FC719977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20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4E19F4-45F6-4009-82BD-FC23A8CA81A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160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D1C611-00F3-4E04-A8D9-FABA88DD1FD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26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AAB97C-C718-4FED-B33B-B229635F615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75489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52427C-6DC1-48C0-87F9-EAB88FBDBC7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2104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715CDA-8741-4F33-977E-65118C71345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40283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5F841D-E170-40DE-A7D4-C30FED09E66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17241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EDDAE3-9187-42CF-A2A7-7C4E8A42000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701989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4EA334-ED6A-4133-8C17-4703EEF98C7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773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7A295C-C434-4F79-9923-293D8718166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80975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C4073F-35D2-43A0-A21C-15124349053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37073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6A951E-70B1-4B3B-8DC3-581B267BC0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34298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5264CB-C261-440A-A420-EF31B2D7AF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16498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D19EE2-3E6F-4AFB-95CA-14B8C28AC7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21805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DA866B-CBD6-414B-B430-688560CB79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1342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A29C74-35E6-4A05-992C-D297FB4C94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41621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1B6C0B-1AC2-4992-BBA1-3E898879A60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63305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4FDE6E-9E22-466C-B041-4FC26CA7A35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958092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A57BBD-78CA-4EB5-A802-7B0F0EEFF3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90399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2973B2-2A09-422B-B6ED-65D744784CD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77539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5A836D-04E5-4EDC-8499-C57E1515D58D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alt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416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63DDFD-6BD1-4EC3-AC63-D6381D9C8AC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47526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B2B626-AC19-4B9F-91D4-021B0F397D2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9975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8AB971-8054-4309-905E-9F565307881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3031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6F2C4A-4822-4D58-90F7-9AF9700EB6E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47185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4F1677-1876-4C4D-9BBD-6A0F36C06AF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4291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D957F4-27EE-401E-B7E4-5A0C1C553E0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47077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08E03-DA9F-459F-B7CF-0D30BA7725E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4302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DC4075C-B708-4B49-B6D1-224A473A17A8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03862E-278D-41B4-8760-61FFD599C5A0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8702B-42E0-41C9-96F3-2DD567C462BB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16EA01-353E-462E-A627-B89FA824B7E7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F9992E-B13E-4D5A-B95B-B39D5E4D54B8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1DE0C5-5B57-4C1F-BC9A-44E800C491B3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4C8D396-F92E-4475-AA7A-70A8A558B2A0}" type="datetime1">
              <a:rPr lang="en-US" smtClean="0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 smtClean="0"/>
              <a:t>BY: Dereje G (BSc,MPH)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E933A7-B133-48DC-A186-5777F6E4D75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30CDF0-21EA-4015-99E6-85FDED0484CF}" type="datetime1">
              <a:rPr lang="en-US" smtClean="0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 smtClean="0"/>
              <a:t>BY: Dereje G (BSc,MPH)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4C6BBAD-C259-479B-8F0A-9023C7AEED2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C951F68-32E1-4C50-B4FD-45649D5EACD7}" type="datetime1">
              <a:rPr lang="en-US" smtClean="0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 smtClean="0"/>
              <a:t>BY: Dereje G (BSc,MPH)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B93CCF3-7736-41BC-9567-F2E0F744E5D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29A8338-6CEA-4A1F-BF5E-BEDBA0188333}" type="datetime1">
              <a:rPr lang="en-US" smtClean="0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 smtClean="0"/>
              <a:t>BY: Dereje G (BSc,MPH)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19B69A3-CA01-42C3-822C-39281AD8DE4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DF7B9A-E362-46B4-9906-6B52067CB793}" type="datetime1">
              <a:rPr lang="en-US" smtClean="0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 smtClean="0"/>
              <a:t>BY: Dereje G (BSc,MPH)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76BB7AF-A141-45D2-8B27-94E24B8F913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7E516-58E2-429A-8168-E626E7F56C62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E5FD382-EFFE-467D-A568-3795DF694C1E}" type="datetime1">
              <a:rPr lang="en-US" smtClean="0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 smtClean="0"/>
              <a:t>BY: Dereje G (BSc,MPH)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1217F89-18BC-4A28-8F7A-4072CB7CED8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D0BC559-58C9-48D8-9F12-C1DB5E9ADDBC}" type="datetime1">
              <a:rPr lang="en-US" smtClean="0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 smtClean="0"/>
              <a:t>BY: Dereje G (BSc,MPH)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8E6539B-09CE-4AD4-87D9-194E4C33AC2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8A2EE98-B8F7-4036-9A8A-709D8BBCDD74}" type="datetime1">
              <a:rPr lang="en-US" smtClean="0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 smtClean="0"/>
              <a:t>BY: Dereje G (BSc,MPH)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01F737E-D852-4216-A3C3-49FEFF52158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7DDE39B-7201-4C32-B5B7-B0757701AE31}" type="datetime1">
              <a:rPr lang="en-US" smtClean="0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 smtClean="0"/>
              <a:t>BY: Dereje G (BSc,MPH)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6F4F6A9-796C-4B59-89E4-58D146EC4E5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D66A0B-6858-4804-89A0-E7DA8645C781}" type="datetime1">
              <a:rPr lang="en-US" smtClean="0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 smtClean="0"/>
              <a:t>BY: Dereje G (BSc,MPH)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80CC98B-4C5D-483A-A870-22E15CBFD95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4702335-7EB2-47CD-8044-3CCE316EC863}" type="datetime1">
              <a:rPr lang="en-US" smtClean="0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 smtClean="0"/>
              <a:t>BY: Dereje G (BSc,MPH)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5D27E25-ECC3-4665-A27B-0E228DADF18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65"/>
            <p:cNvSpPr>
              <a:spLocks noChangeArrowheads="1"/>
            </p:cNvSpPr>
            <p:nvPr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altLang="en-US">
              <a:latin typeface="Helvetica" charset="0"/>
            </a:endParaRPr>
          </a:p>
        </p:txBody>
      </p:sp>
      <p:sp>
        <p:nvSpPr>
          <p:cNvPr id="11331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447800"/>
            <a:ext cx="7678737" cy="108108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1332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DC4075C-B708-4B49-B6D1-224A473A17A8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7E516-58E2-429A-8168-E626E7F56C62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9E00B4-913D-4511-9098-BEFC5474AE58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881AB-112F-4E1F-BCEC-60805733AD18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9E00B4-913D-4511-9098-BEFC5474AE58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5CE7F9-C324-4F1D-899A-D72388AAD81E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FCA5F-A8FE-455F-BCE0-6F10090616C8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1187-1EBD-4463-8BAA-E6FE2507F436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5047FE-0C2F-4EE9-81B3-4C4FD50B849F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C8D5E-5A3F-47AD-8E58-C5C10EAD0297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03862E-278D-41B4-8760-61FFD599C5A0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533400"/>
            <a:ext cx="2039938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533400"/>
            <a:ext cx="5970587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8702B-42E0-41C9-96F3-2DD567C462BB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32986-570B-4F7B-AEE5-6BF42AD5C9B7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64A00-BD3A-4AB7-B5E4-BA16E0A1DB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95488-92D4-44B9-9AA4-2A92EB228189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E725F-0427-4E73-ADBA-9B6367A17E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09470-8C69-4E82-B773-A4C89F6DD516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11483-2253-4A88-820E-33BCEAF926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881AB-112F-4E1F-BCEC-60805733AD18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F6519-90D7-4C86-9C80-4FC62B59F03E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106A0-CF8A-4082-8D92-6E29CAE091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654A5-6BD7-4108-9000-D15F085FDB5B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8DCEC-1838-4EFC-968C-B02D050F5F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E1209-01A2-482B-9DE7-17D7C5F8D244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49687-02EF-4171-A041-6F7A04E5CC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A996A-5F0A-4A76-8455-8A46B48C9E75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0F7D1-FD8E-4256-9093-C167417850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31DBF-B7F9-4025-AE9C-450E4B8B8A2D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823C0-0663-41A0-87FC-DF686750FF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0C7D2-12AA-4CDC-84CD-21AC48B90C31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B9E30-6F9D-4156-BADC-04A66B0ED5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0D161-D55D-42DA-A318-16D1E37FB3DF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6F621-A43B-46DB-928F-88583017B3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4F119-9EF2-4D65-ABBA-A2A1094DCBFF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08C34-5465-4A12-91D3-6284643FC4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8A48A-576A-49E0-A896-5D401576ABB3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AA8C7-9DC4-40D1-ABF8-7213AECEFE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  <p:hf hdr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C07A5-E3F2-485E-8553-6C993D1F0FEC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6136C-7C20-4246-98CE-79E34B12F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5CE7F9-C324-4F1D-899A-D72388AAD81E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76DE7-D3BB-449D-A60D-A712C7283339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3CE4-4DC5-4142-939C-82B8B3D1F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29134B-C617-481A-8BF2-E56214DAFCF1}" type="datetime1">
              <a:rPr lang="en-US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/>
              <a:t>By: Dereje G (Bsc,MPH)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09C831E-A0F3-4D7C-8867-F2A081C4964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8B84DC2-9F1B-4091-9B16-9ADEC5804108}" type="datetime1">
              <a:rPr lang="en-US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/>
              <a:t>By: Dereje G (Bsc,MPH)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F7EE53C-CB82-49FA-A1F2-4E6301D9541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05FEE9F-E22D-43AF-8000-E43B8852153D}" type="datetime1">
              <a:rPr lang="en-US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/>
              <a:t>By: Dereje G (Bsc,MPH)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37D933D-0E4D-4F9C-A005-7EC9295E639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93E64F3-5930-4438-AC14-7A52F8432D37}" type="datetime1">
              <a:rPr lang="en-US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/>
              <a:t>By: Dereje G (Bsc,MPH)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52E45F0-FE63-4909-943E-EDC6889941B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45750CF-42DC-4363-A969-EA530A471FCC}" type="datetime1">
              <a:rPr lang="en-US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/>
              <a:t>By: Dereje G (Bsc,MPH)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AD27884-BF15-4BCB-9FB3-452F0F3F702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B3A23AF-A0BB-499A-95AD-858A033A3C09}" type="datetime1">
              <a:rPr lang="en-US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/>
              <a:t>By: Dereje G (Bsc,MPH)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734EEB6-3002-457D-A1A8-E9F0F6CDB01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600F9E8-C0DC-485E-8B73-BEEB01119147}" type="datetime1">
              <a:rPr lang="en-US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/>
              <a:t>By: Dereje G (Bsc,MPH)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0126536-0831-47E0-AB08-06A3CC0692C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3415AD2-45D4-433A-BCD4-1C3F0DD89B34}" type="datetime1">
              <a:rPr lang="en-US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/>
              <a:t>By: Dereje G (Bsc,MPH)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504903A-334C-4940-9910-523D72785A7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BCE76B-4248-418C-95A3-6B2D364CAA17}" type="datetime1">
              <a:rPr lang="en-US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/>
              <a:t>By: Dereje G (Bsc,MPH)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68A8E2F-611F-4877-B90F-EAC83E355CB6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FCA5F-A8FE-455F-BCE0-6F10090616C8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B6EC7F9-8D72-47BE-9207-41F8CE1865DF}" type="datetime1">
              <a:rPr lang="en-US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/>
              <a:t>By: Dereje G (Bsc,MPH)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131F52-6B73-4D91-9CC4-A13B768AF18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8247614-12CE-47D4-B7E5-18F0E96F7E58}" type="datetime1">
              <a:rPr lang="en-US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IN"/>
              <a:t>By: Dereje G (Bsc,MPH)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4F9266F-C3BD-4D84-B3F6-EABE95CAFC8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2CD32986-570B-4F7B-AEE5-6BF42AD5C9B7}" type="datetime1">
              <a:rPr lang="en-US" smtClean="0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BY: Dereje G (BSc, MPH)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B3F64A00-BD3A-4AB7-B5E4-BA16E0A1DB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1246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95488-92D4-44B9-9AA4-2A92EB228189}" type="datetime1">
              <a:rPr lang="en-US" smtClean="0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 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E725F-0427-4E73-ADBA-9B6367A17EC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3767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509470-8C69-4E82-B773-A4C89F6DD516}" type="datetime1">
              <a:rPr lang="en-US" smtClean="0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 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111483-2253-4A88-820E-33BCEAF9267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468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9F6519-90D7-4C86-9C80-4FC62B59F03E}" type="datetime1">
              <a:rPr lang="en-US" smtClean="0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 MPH)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2106A0-CF8A-4082-8D92-6E29CAE091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947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2654A5-6BD7-4108-9000-D15F085FDB5B}" type="datetime1">
              <a:rPr lang="en-US" smtClean="0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 MPH)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C8DCEC-1838-4EFC-968C-B02D050F5F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9926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1E1209-01A2-482B-9DE7-17D7C5F8D244}" type="datetime1">
              <a:rPr lang="en-US" smtClean="0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 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49687-02EF-4171-A041-6F7A04E5CC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116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1A996A-5F0A-4A76-8455-8A46B48C9E75}" type="datetime1">
              <a:rPr lang="en-US" smtClean="0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 MPH)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00F7D1-FD8E-4256-9093-C167417850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024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C31DBF-B7F9-4025-AE9C-450E4B8B8A2D}" type="datetime1">
              <a:rPr lang="en-US" smtClean="0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 MPH)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868823C0-0663-41A0-87FC-DF686750FF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285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1187-1EBD-4463-8BAA-E6FE2507F436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8E50C7D2-12AA-4CDC-84CD-21AC48B90C31}" type="datetime1">
              <a:rPr lang="en-US" smtClean="0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BY: Dereje G (BSc, MPH)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FE7B9E30-6F9D-4156-BADC-04A66B0ED5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547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0D161-D55D-42DA-A318-16D1E37FB3DF}" type="datetime1">
              <a:rPr lang="en-US" smtClean="0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 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6F621-A43B-46DB-928F-88583017B3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1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A4F119-9EF2-4D65-ABBA-A2A1094DCBFF}" type="datetime1">
              <a:rPr lang="en-US" smtClean="0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 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08C34-5465-4A12-91D3-6284643FC4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8996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5047FE-0C2F-4EE9-81B3-4C4FD50B849F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C8D5E-5A3F-47AD-8E58-C5C10EAD0297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6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6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fld id="{BE465D75-B1D1-469E-9575-5A2F5C74B08D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transition spd="slow">
    <p:cover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Times New Roman"/>
                <a:cs typeface="+mn-cs"/>
              </a:defRPr>
            </a:lvl1pPr>
          </a:lstStyle>
          <a:p>
            <a:pPr>
              <a:defRPr/>
            </a:pPr>
            <a:fld id="{5A2E241A-D1C8-4683-B794-AE9E04F268FE}" type="datetime1">
              <a:rPr lang="en-US" smtClean="0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en-IN" smtClean="0"/>
              <a:t>BY: Dereje G (BSc,MPH)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Times New Roman"/>
                <a:cs typeface="+mn-cs"/>
              </a:defRPr>
            </a:lvl1pPr>
          </a:lstStyle>
          <a:p>
            <a:pPr>
              <a:defRPr/>
            </a:pPr>
            <a:fld id="{7BD8E57B-F5FB-4C9C-BF64-1B59B7B2277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58" name="Rectangle 18"/>
            <p:cNvSpPr>
              <a:spLocks noChangeArrowheads="1"/>
            </p:cNvSpPr>
            <p:nvPr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3" name="Rectangle 23"/>
            <p:cNvSpPr>
              <a:spLocks noChangeArrowheads="1"/>
            </p:cNvSpPr>
            <p:nvPr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4" name="Rectangle 24"/>
            <p:cNvSpPr>
              <a:spLocks noChangeArrowheads="1"/>
            </p:cNvSpPr>
            <p:nvPr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5" name="Rectangle 25"/>
            <p:cNvSpPr>
              <a:spLocks noChangeArrowheads="1"/>
            </p:cNvSpPr>
            <p:nvPr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6" name="Rectangle 26"/>
            <p:cNvSpPr>
              <a:spLocks noChangeArrowheads="1"/>
            </p:cNvSpPr>
            <p:nvPr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7" name="Rectangle 27"/>
            <p:cNvSpPr>
              <a:spLocks noChangeArrowheads="1"/>
            </p:cNvSpPr>
            <p:nvPr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8" name="Rectangle 28"/>
            <p:cNvSpPr>
              <a:spLocks noChangeArrowheads="1"/>
            </p:cNvSpPr>
            <p:nvPr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2" name="Rectangle 32"/>
            <p:cNvSpPr>
              <a:spLocks noChangeArrowheads="1"/>
            </p:cNvSpPr>
            <p:nvPr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3" name="Rectangle 33"/>
            <p:cNvSpPr>
              <a:spLocks noChangeArrowheads="1"/>
            </p:cNvSpPr>
            <p:nvPr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7" name="Rectangle 37"/>
            <p:cNvSpPr>
              <a:spLocks noChangeArrowheads="1"/>
            </p:cNvSpPr>
            <p:nvPr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8" name="Rectangle 38"/>
            <p:cNvSpPr>
              <a:spLocks noChangeArrowheads="1"/>
            </p:cNvSpPr>
            <p:nvPr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9" name="Rectangle 39"/>
            <p:cNvSpPr>
              <a:spLocks noChangeArrowheads="1"/>
            </p:cNvSpPr>
            <p:nvPr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0" name="Rectangle 40"/>
            <p:cNvSpPr>
              <a:spLocks noChangeArrowheads="1"/>
            </p:cNvSpPr>
            <p:nvPr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1" name="Rectangle 41"/>
            <p:cNvSpPr>
              <a:spLocks noChangeArrowheads="1"/>
            </p:cNvSpPr>
            <p:nvPr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2" name="Rectangle 42"/>
            <p:cNvSpPr>
              <a:spLocks noChangeArrowheads="1"/>
            </p:cNvSpPr>
            <p:nvPr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3" name="Rectangle 43"/>
            <p:cNvSpPr>
              <a:spLocks noChangeArrowheads="1"/>
            </p:cNvSpPr>
            <p:nvPr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4" name="Rectangle 44"/>
            <p:cNvSpPr>
              <a:spLocks noChangeArrowheads="1"/>
            </p:cNvSpPr>
            <p:nvPr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5" name="Rectangle 45"/>
            <p:cNvSpPr>
              <a:spLocks noChangeArrowheads="1"/>
            </p:cNvSpPr>
            <p:nvPr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6" name="Rectangle 46"/>
            <p:cNvSpPr>
              <a:spLocks noChangeArrowheads="1"/>
            </p:cNvSpPr>
            <p:nvPr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7" name="Rectangle 47"/>
            <p:cNvSpPr>
              <a:spLocks noChangeArrowheads="1"/>
            </p:cNvSpPr>
            <p:nvPr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8" name="Rectangle 48"/>
            <p:cNvSpPr>
              <a:spLocks noChangeArrowheads="1"/>
            </p:cNvSpPr>
            <p:nvPr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9" name="Rectangle 49"/>
            <p:cNvSpPr>
              <a:spLocks noChangeArrowheads="1"/>
            </p:cNvSpPr>
            <p:nvPr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3" name="Rectangle 53"/>
            <p:cNvSpPr>
              <a:spLocks noChangeArrowheads="1"/>
            </p:cNvSpPr>
            <p:nvPr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4" name="Rectangle 54"/>
            <p:cNvSpPr>
              <a:spLocks noChangeArrowheads="1"/>
            </p:cNvSpPr>
            <p:nvPr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5" name="Rectangle 55"/>
            <p:cNvSpPr>
              <a:spLocks noChangeArrowheads="1"/>
            </p:cNvSpPr>
            <p:nvPr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6" name="Rectangle 56"/>
            <p:cNvSpPr>
              <a:spLocks noChangeArrowheads="1"/>
            </p:cNvSpPr>
            <p:nvPr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7" name="Rectangle 57"/>
            <p:cNvSpPr>
              <a:spLocks noChangeArrowheads="1"/>
            </p:cNvSpPr>
            <p:nvPr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8" name="Rectangle 58"/>
            <p:cNvSpPr>
              <a:spLocks noChangeArrowheads="1"/>
            </p:cNvSpPr>
            <p:nvPr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9" name="Rectangle 59"/>
            <p:cNvSpPr>
              <a:spLocks noChangeArrowheads="1"/>
            </p:cNvSpPr>
            <p:nvPr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0" name="Rectangle 60"/>
            <p:cNvSpPr>
              <a:spLocks noChangeArrowheads="1"/>
            </p:cNvSpPr>
            <p:nvPr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1" name="Rectangle 61"/>
            <p:cNvSpPr>
              <a:spLocks noChangeArrowheads="1"/>
            </p:cNvSpPr>
            <p:nvPr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2" name="Rectangle 62"/>
            <p:cNvSpPr>
              <a:spLocks noChangeArrowheads="1"/>
            </p:cNvSpPr>
            <p:nvPr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3" name="Rectangle 63"/>
            <p:cNvSpPr>
              <a:spLocks noChangeArrowheads="1"/>
            </p:cNvSpPr>
            <p:nvPr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4" name="Rectangle 64"/>
            <p:cNvSpPr>
              <a:spLocks noChangeArrowheads="1"/>
            </p:cNvSpPr>
            <p:nvPr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5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533400"/>
            <a:ext cx="8162925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6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7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fld id="{BE465D75-B1D1-469E-9575-5A2F5C74B08D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10308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10309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ransition spd="slow">
    <p:cover/>
  </p:transition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6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6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08D8E41-76CB-41B1-AD0C-726BFB3AF570}" type="datetime1">
              <a:rPr lang="en-US"/>
              <a:pPr>
                <a:defRPr/>
              </a:pPr>
              <a:t>3/11/2020</a:t>
            </a:fld>
            <a:endParaRPr lang="en-US" dirty="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BY: Dereje G (BSc, MPH)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C786DD7-64F1-4D66-BC0A-EACB81FB3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</p:sldLayoutIdLst>
  <p:transition spd="slow">
    <p:cover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Times New Roman"/>
                <a:cs typeface="+mn-cs"/>
              </a:defRPr>
            </a:lvl1pPr>
          </a:lstStyle>
          <a:p>
            <a:pPr>
              <a:defRPr/>
            </a:pPr>
            <a:fld id="{2C8FD035-7EC6-4FD4-B6C4-2DA708EE37EA}" type="datetime1">
              <a:rPr lang="en-US"/>
              <a:pPr>
                <a:defRPr/>
              </a:pPr>
              <a:t>3/11/2020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en-IN"/>
              <a:t>By: Dereje G (Bsc,MPH)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Times New Roman"/>
                <a:cs typeface="+mn-cs"/>
              </a:defRPr>
            </a:lvl1pPr>
          </a:lstStyle>
          <a:p>
            <a:pPr>
              <a:defRPr/>
            </a:pPr>
            <a:fld id="{EDDA45D5-FADB-4420-A32E-B45DF308E9F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BE465D75-B1D1-469E-9575-5A2F5C74B08D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7BB9FE77-1E0F-4C66-9CA3-0475EE22C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4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ransition spd="slow">
    <p:cover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green.net/authors/LarryCV2002%5b1%5d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213360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l" eaLnBrk="1" hangingPunct="1"/>
            <a:r>
              <a:rPr lang="en-US" sz="4800" b="1" dirty="0" smtClean="0">
                <a:solidFill>
                  <a:srgbClr val="00B050"/>
                </a:solidFill>
                <a:latin typeface="Garamond" pitchFamily="18" charset="0"/>
              </a:rPr>
              <a:t>Planning. Implementation and Evaluation of Health Education and promotion program</a:t>
            </a: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762000"/>
          </a:xfrm>
          <a:solidFill>
            <a:srgbClr val="00B050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>
                <a:solidFill>
                  <a:srgbClr val="002060"/>
                </a:solidFill>
                <a:cs typeface="Times New Roman" pitchFamily="18" charset="0"/>
              </a:rPr>
              <a:t>By: Dereje Geleta ( BSc, MPH)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5562600"/>
            <a:ext cx="9144000" cy="1524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eaLnBrk="0" hangingPunct="0">
              <a:defRPr/>
            </a:pPr>
            <a:r>
              <a:rPr lang="en-US" sz="36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ea typeface="+mj-ea"/>
                <a:cs typeface="+mj-cs"/>
              </a:rPr>
              <a:t> </a:t>
            </a:r>
            <a:endParaRPr lang="en-US" sz="3600" b="1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  <a:ea typeface="+mj-ea"/>
              <a:cs typeface="+mj-cs"/>
            </a:endParaRPr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"/>
            <a:ext cx="2514600" cy="246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1563" y="1071563"/>
          <a:ext cx="7500987" cy="4214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0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2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5816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ndalus" pitchFamily="2" charset="-78"/>
                          <a:cs typeface="Andalus" pitchFamily="2" charset="-78"/>
                        </a:rPr>
                        <a:t>S/N</a:t>
                      </a:r>
                      <a:endParaRPr lang="en-US" sz="2000" dirty="0">
                        <a:solidFill>
                          <a:srgbClr val="0070C0"/>
                        </a:solidFill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ndalus" pitchFamily="2" charset="-78"/>
                          <a:cs typeface="Andalus" pitchFamily="2" charset="-78"/>
                        </a:rPr>
                        <a:t>Problems </a:t>
                      </a:r>
                      <a:endParaRPr lang="en-US" sz="2000" dirty="0">
                        <a:solidFill>
                          <a:srgbClr val="0070C0"/>
                        </a:solidFill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ndalus" pitchFamily="2" charset="-78"/>
                          <a:cs typeface="Andalus" pitchFamily="2" charset="-78"/>
                        </a:rPr>
                        <a:t>M</a:t>
                      </a:r>
                      <a:endParaRPr lang="en-US" sz="2000" dirty="0">
                        <a:solidFill>
                          <a:srgbClr val="0070C0"/>
                        </a:solidFill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ndalus" pitchFamily="2" charset="-78"/>
                          <a:cs typeface="Andalus" pitchFamily="2" charset="-78"/>
                        </a:rPr>
                        <a:t>S</a:t>
                      </a:r>
                      <a:endParaRPr lang="en-US" sz="2000" dirty="0">
                        <a:solidFill>
                          <a:srgbClr val="0070C0"/>
                        </a:solidFill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ndalus" pitchFamily="2" charset="-78"/>
                          <a:cs typeface="Andalus" pitchFamily="2" charset="-78"/>
                        </a:rPr>
                        <a:t>F</a:t>
                      </a:r>
                      <a:endParaRPr lang="en-US" sz="2000" dirty="0">
                        <a:solidFill>
                          <a:srgbClr val="0070C0"/>
                        </a:solidFill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ndalus" pitchFamily="2" charset="-78"/>
                          <a:cs typeface="Andalus" pitchFamily="2" charset="-78"/>
                        </a:rPr>
                        <a:t>G</a:t>
                      </a:r>
                      <a:endParaRPr lang="en-US" sz="2000" dirty="0">
                        <a:solidFill>
                          <a:srgbClr val="0070C0"/>
                        </a:solidFill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ndalus" pitchFamily="2" charset="-78"/>
                          <a:cs typeface="Andalus" pitchFamily="2" charset="-78"/>
                        </a:rPr>
                        <a:t>C</a:t>
                      </a:r>
                      <a:endParaRPr lang="en-US" sz="2000" dirty="0">
                        <a:solidFill>
                          <a:srgbClr val="0070C0"/>
                        </a:solidFill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ndalus" pitchFamily="2" charset="-78"/>
                          <a:cs typeface="Andalus" pitchFamily="2" charset="-78"/>
                        </a:rPr>
                        <a:t>Total </a:t>
                      </a:r>
                      <a:endParaRPr lang="en-US" sz="2000" dirty="0">
                        <a:solidFill>
                          <a:srgbClr val="0070C0"/>
                        </a:solidFill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ndalus" pitchFamily="2" charset="-78"/>
                          <a:cs typeface="Andalus" pitchFamily="2" charset="-78"/>
                        </a:rPr>
                        <a:t>Rank </a:t>
                      </a:r>
                      <a:endParaRPr lang="en-US" sz="2000" dirty="0">
                        <a:solidFill>
                          <a:srgbClr val="0070C0"/>
                        </a:solidFill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38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Malaria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38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38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HIV/AIDS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383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383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383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383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3DA-1888-4228-B6BB-4B646B7F856F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2622" name="TextBox 4"/>
          <p:cNvSpPr txBox="1">
            <a:spLocks noChangeArrowheads="1"/>
          </p:cNvSpPr>
          <p:nvPr/>
        </p:nvSpPr>
        <p:spPr bwMode="auto">
          <a:xfrm>
            <a:off x="1357312" y="500063"/>
            <a:ext cx="64912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Andalus" pitchFamily="2" charset="-78"/>
                <a:cs typeface="Andalus" pitchFamily="2" charset="-78"/>
              </a:rPr>
              <a:t>Example of problem prioritization </a:t>
            </a:r>
          </a:p>
        </p:txBody>
      </p:sp>
      <p:sp>
        <p:nvSpPr>
          <p:cNvPr id="22623" name="TextBox 5"/>
          <p:cNvSpPr txBox="1">
            <a:spLocks noChangeArrowheads="1"/>
          </p:cNvSpPr>
          <p:nvPr/>
        </p:nvSpPr>
        <p:spPr bwMode="auto">
          <a:xfrm>
            <a:off x="1214438" y="5857875"/>
            <a:ext cx="4500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Andalus" pitchFamily="2" charset="-78"/>
                <a:cs typeface="Andalus" pitchFamily="2" charset="-78"/>
              </a:rPr>
              <a:t>Score each out of five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Step III:  Setting objectives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</a:br>
            <a:endParaRPr lang="en-US" sz="2400" dirty="0" smtClean="0">
              <a:solidFill>
                <a:schemeClr val="tx2">
                  <a:satMod val="130000"/>
                </a:schemeClr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799"/>
            <a:ext cx="8534399" cy="4297363"/>
          </a:xfrm>
        </p:spPr>
        <p:txBody>
          <a:bodyPr rtlCol="0">
            <a:normAutofit fontScale="92500" lnSpcReduction="20000"/>
          </a:bodyPr>
          <a:lstStyle/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Once the problems </a:t>
            </a:r>
            <a:r>
              <a:rPr lang="en-US" sz="31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have been prioritized</a:t>
            </a: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, the next step is </a:t>
            </a:r>
            <a:r>
              <a:rPr lang="en-US" sz="3100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to set objective</a:t>
            </a: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.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It is </a:t>
            </a:r>
            <a:r>
              <a:rPr lang="en-US" sz="3100" b="1" u="sng" dirty="0" smtClean="0">
                <a:latin typeface="Andalus" pitchFamily="2" charset="-78"/>
                <a:cs typeface="Andalus" pitchFamily="2" charset="-78"/>
              </a:rPr>
              <a:t>impossible to evaluate </a:t>
            </a: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a course of action or a program efficiently without a </a:t>
            </a:r>
            <a:r>
              <a:rPr lang="en-US" sz="31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clearly stated objective</a:t>
            </a: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. 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100" dirty="0" smtClean="0">
              <a:latin typeface="Andalus" pitchFamily="2" charset="-78"/>
              <a:cs typeface="Andalus" pitchFamily="2" charset="-78"/>
            </a:endParaRPr>
          </a:p>
          <a:p>
            <a:pPr marL="365760" indent="-283464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A program objective is a series of statement that must answer:</a:t>
            </a:r>
          </a:p>
          <a:p>
            <a:pPr marL="886968"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What do we want to achieve?  </a:t>
            </a:r>
          </a:p>
          <a:p>
            <a:pPr marL="886968"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Where?   </a:t>
            </a:r>
          </a:p>
          <a:p>
            <a:pPr marL="886968"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Who is the target group?  </a:t>
            </a:r>
          </a:p>
          <a:p>
            <a:pPr marL="886968"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When do we want to achieve? </a:t>
            </a:r>
          </a:p>
          <a:p>
            <a:pPr marL="886968"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Extent of achievement? 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49859-95C9-40A0-BCC7-921D4C41FC88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7215188" y="4143375"/>
          <a:ext cx="1700212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Clip" r:id="rId4" imgW="3025440" imgH="3252600" progId="">
                  <p:embed/>
                </p:oleObj>
              </mc:Choice>
              <mc:Fallback>
                <p:oleObj name="Clip" r:id="rId4" imgW="3025440" imgH="32526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188" y="4143375"/>
                        <a:ext cx="1700212" cy="251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8420100" cy="1325562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For example, </a:t>
            </a:r>
            <a:r>
              <a:rPr lang="en-US" sz="2400" b="1" i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to increase immunization coverage </a:t>
            </a:r>
            <a:r>
              <a:rPr lang="en-US" sz="2400" b="1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from 60% to 90%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en-US" sz="2400" b="1" i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among under 5 children  </a:t>
            </a:r>
            <a:r>
              <a:rPr lang="en-US" sz="2400" b="1" i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in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en-US" sz="2400" b="1" i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Hawassa City 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by 2020 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1468-DE21-4BE8-B8E7-AA032A75239A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28728" y="2428868"/>
            <a:ext cx="1500198" cy="3929090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800" b="1" dirty="0">
                <a:latin typeface="Andalus" pitchFamily="2" charset="-78"/>
                <a:cs typeface="Andalus" pitchFamily="2" charset="-78"/>
              </a:rPr>
              <a:t>What </a:t>
            </a:r>
          </a:p>
          <a:p>
            <a:pPr algn="just">
              <a:defRPr/>
            </a:pPr>
            <a:endParaRPr lang="en-US" sz="2800" dirty="0">
              <a:latin typeface="Andalus" pitchFamily="2" charset="-78"/>
              <a:cs typeface="Andalus" pitchFamily="2" charset="-78"/>
            </a:endParaRPr>
          </a:p>
          <a:p>
            <a:pPr algn="just">
              <a:defRPr/>
            </a:pPr>
            <a:r>
              <a:rPr lang="en-US" sz="2800" b="1" dirty="0">
                <a:latin typeface="Andalus" pitchFamily="2" charset="-78"/>
                <a:cs typeface="Andalus" pitchFamily="2" charset="-78"/>
              </a:rPr>
              <a:t>Where</a:t>
            </a:r>
          </a:p>
          <a:p>
            <a:pPr algn="just">
              <a:defRPr/>
            </a:pPr>
            <a:endParaRPr lang="en-US" sz="2800" dirty="0">
              <a:latin typeface="Andalus" pitchFamily="2" charset="-78"/>
              <a:cs typeface="Andalus" pitchFamily="2" charset="-78"/>
            </a:endParaRPr>
          </a:p>
          <a:p>
            <a:pPr algn="just">
              <a:defRPr/>
            </a:pPr>
            <a:r>
              <a:rPr lang="en-US" sz="2800" dirty="0">
                <a:latin typeface="Andalus" pitchFamily="2" charset="-78"/>
                <a:cs typeface="Andalus" pitchFamily="2" charset="-78"/>
              </a:rPr>
              <a:t>Who </a:t>
            </a:r>
          </a:p>
          <a:p>
            <a:pPr algn="just">
              <a:defRPr/>
            </a:pPr>
            <a:endParaRPr lang="en-US" sz="2800" dirty="0">
              <a:latin typeface="Andalus" pitchFamily="2" charset="-78"/>
              <a:cs typeface="Andalus" pitchFamily="2" charset="-78"/>
            </a:endParaRPr>
          </a:p>
          <a:p>
            <a:pPr algn="just">
              <a:defRPr/>
            </a:pPr>
            <a:r>
              <a:rPr lang="en-US" sz="2800" b="1" dirty="0">
                <a:latin typeface="Andalus" pitchFamily="2" charset="-78"/>
                <a:cs typeface="Andalus" pitchFamily="2" charset="-78"/>
              </a:rPr>
              <a:t>When </a:t>
            </a:r>
            <a:endParaRPr lang="en-US" sz="2800" dirty="0">
              <a:latin typeface="Andalus" pitchFamily="2" charset="-78"/>
              <a:cs typeface="Andalus" pitchFamily="2" charset="-78"/>
            </a:endParaRPr>
          </a:p>
          <a:p>
            <a:pPr algn="just">
              <a:defRPr/>
            </a:pPr>
            <a:endParaRPr lang="en-US" sz="2800" b="1" dirty="0">
              <a:latin typeface="Andalus" pitchFamily="2" charset="-78"/>
              <a:cs typeface="Andalus" pitchFamily="2" charset="-78"/>
            </a:endParaRPr>
          </a:p>
          <a:p>
            <a:pPr algn="just">
              <a:defRPr/>
            </a:pPr>
            <a:r>
              <a:rPr lang="en-US" sz="2800" b="1" dirty="0">
                <a:latin typeface="Andalus" pitchFamily="2" charset="-78"/>
                <a:cs typeface="Andalus" pitchFamily="2" charset="-78"/>
              </a:rPr>
              <a:t>Exten</a:t>
            </a:r>
            <a:r>
              <a:rPr lang="en-US" sz="2800" dirty="0">
                <a:latin typeface="Andalus" pitchFamily="2" charset="-78"/>
                <a:cs typeface="Andalus" pitchFamily="2" charset="-78"/>
              </a:rPr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4429124" y="3143248"/>
            <a:ext cx="3857652" cy="571504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000" b="1" i="1" dirty="0">
                <a:latin typeface="Andalus" pitchFamily="2" charset="-78"/>
                <a:cs typeface="Andalus" pitchFamily="2" charset="-78"/>
              </a:rPr>
              <a:t>In </a:t>
            </a:r>
            <a:r>
              <a:rPr lang="en-US" sz="2000" b="1" i="1" dirty="0" smtClean="0">
                <a:latin typeface="Andalus" pitchFamily="2" charset="-78"/>
                <a:cs typeface="Andalus" pitchFamily="2" charset="-78"/>
              </a:rPr>
              <a:t>Hawassa City</a:t>
            </a:r>
            <a:endParaRPr lang="en-US" sz="2000" b="1" i="1" dirty="0">
              <a:latin typeface="Andalus" pitchFamily="2" charset="-78"/>
              <a:cs typeface="Andalus" pitchFamily="2" charset="-78"/>
            </a:endParaRPr>
          </a:p>
          <a:p>
            <a:pPr algn="just">
              <a:defRPr/>
            </a:pPr>
            <a:endParaRPr lang="en-US" sz="2000" b="1" i="1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29124" y="2357430"/>
            <a:ext cx="3857652" cy="571504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en-US" sz="2000" b="1" i="1" dirty="0">
              <a:latin typeface="Andalus" pitchFamily="2" charset="-78"/>
              <a:cs typeface="Andalus" pitchFamily="2" charset="-78"/>
            </a:endParaRPr>
          </a:p>
          <a:p>
            <a:pPr algn="just">
              <a:defRPr/>
            </a:pPr>
            <a:r>
              <a:rPr lang="en-US" sz="2000" b="1" i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Increase immunization coverage</a:t>
            </a:r>
          </a:p>
          <a:p>
            <a:pPr algn="just">
              <a:defRPr/>
            </a:pPr>
            <a:r>
              <a:rPr lang="en-US" sz="2000" b="1" i="1" dirty="0">
                <a:latin typeface="Andalus" pitchFamily="2" charset="-78"/>
                <a:cs typeface="Andalus" pitchFamily="2" charset="-78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4429124" y="3857628"/>
            <a:ext cx="3857652" cy="571504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en-US" sz="2000" b="1" i="1" dirty="0">
              <a:latin typeface="Andalus" pitchFamily="2" charset="-78"/>
              <a:cs typeface="Andalus" pitchFamily="2" charset="-78"/>
            </a:endParaRPr>
          </a:p>
          <a:p>
            <a:pPr algn="just">
              <a:defRPr/>
            </a:pPr>
            <a:r>
              <a:rPr lang="en-US" sz="2000" b="1" i="1" dirty="0">
                <a:latin typeface="Andalus" pitchFamily="2" charset="-78"/>
                <a:cs typeface="Andalus" pitchFamily="2" charset="-78"/>
              </a:rPr>
              <a:t>Among under 5 year children</a:t>
            </a:r>
          </a:p>
          <a:p>
            <a:pPr algn="just">
              <a:defRPr/>
            </a:pPr>
            <a:r>
              <a:rPr lang="en-US" sz="2000" b="1" i="1" dirty="0">
                <a:latin typeface="Andalus" pitchFamily="2" charset="-78"/>
                <a:cs typeface="Andalus" pitchFamily="2" charset="-78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48148" y="4643446"/>
            <a:ext cx="3857652" cy="571504"/>
          </a:xfrm>
          <a:prstGeom prst="rect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000" b="1" i="1" dirty="0">
                <a:latin typeface="Andalus" pitchFamily="2" charset="-78"/>
                <a:cs typeface="Andalus" pitchFamily="2" charset="-78"/>
              </a:rPr>
              <a:t> </a:t>
            </a:r>
          </a:p>
          <a:p>
            <a:pPr algn="just">
              <a:defRPr/>
            </a:pPr>
            <a:r>
              <a:rPr lang="en-US" sz="2000" b="1" i="1" dirty="0">
                <a:latin typeface="Andalus" pitchFamily="2" charset="-78"/>
                <a:cs typeface="Andalus" pitchFamily="2" charset="-78"/>
              </a:rPr>
              <a:t>By </a:t>
            </a:r>
            <a:r>
              <a:rPr lang="en-US" sz="2000" b="1" i="1" dirty="0" smtClean="0">
                <a:latin typeface="Andalus" pitchFamily="2" charset="-78"/>
                <a:cs typeface="Andalus" pitchFamily="2" charset="-78"/>
              </a:rPr>
              <a:t>2020</a:t>
            </a:r>
          </a:p>
          <a:p>
            <a:pPr algn="just">
              <a:defRPr/>
            </a:pPr>
            <a:r>
              <a:rPr lang="en-US" sz="2000" b="1" i="1" dirty="0" smtClean="0">
                <a:latin typeface="Andalus" pitchFamily="2" charset="-78"/>
                <a:cs typeface="Andalus" pitchFamily="2" charset="-78"/>
              </a:rPr>
              <a:t> </a:t>
            </a:r>
            <a:endParaRPr lang="en-US" sz="2000" b="1" i="1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29124" y="5572140"/>
            <a:ext cx="3857652" cy="571504"/>
          </a:xfrm>
          <a:prstGeom prst="rect">
            <a:avLst/>
          </a:prstGeom>
          <a:solidFill>
            <a:schemeClr val="accent6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000" b="1" i="1" dirty="0">
                <a:latin typeface="Andalus" pitchFamily="2" charset="-78"/>
                <a:cs typeface="Andalus" pitchFamily="2" charset="-78"/>
              </a:rPr>
              <a:t>From 60% to 90%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2928926" y="2500306"/>
            <a:ext cx="1500198" cy="357190"/>
          </a:xfrm>
          <a:prstGeom prst="rightArrow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2928926" y="3214686"/>
            <a:ext cx="1500198" cy="357190"/>
          </a:xfrm>
          <a:prstGeom prst="rightArrow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2928926" y="3929066"/>
            <a:ext cx="1500198" cy="357190"/>
          </a:xfrm>
          <a:prstGeom prst="rightArrow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2928926" y="4714884"/>
            <a:ext cx="1500198" cy="357190"/>
          </a:xfrm>
          <a:prstGeom prst="rightArrow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2928926" y="5715016"/>
            <a:ext cx="1500198" cy="357190"/>
          </a:xfrm>
          <a:prstGeom prst="rightArrow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Objective …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686799" cy="4648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None/>
            </a:pPr>
            <a:r>
              <a:rPr lang="en-US" sz="3500" b="1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A specific objective should be </a:t>
            </a:r>
            <a:r>
              <a:rPr lang="en-US" sz="35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SMART</a:t>
            </a:r>
          </a:p>
          <a:p>
            <a:pPr eaLnBrk="1" hangingPunct="1">
              <a:buFont typeface="Arial" charset="0"/>
              <a:buNone/>
            </a:pPr>
            <a:endParaRPr lang="en-US" sz="3500" b="1" dirty="0" smtClean="0">
              <a:solidFill>
                <a:srgbClr val="FF0000"/>
              </a:solidFill>
              <a:latin typeface="Andalus" pitchFamily="2" charset="-78"/>
              <a:cs typeface="Andalus" pitchFamily="2" charset="-78"/>
            </a:endParaRPr>
          </a:p>
          <a:p>
            <a:pPr algn="just" eaLnBrk="1" hangingPunct="1"/>
            <a:r>
              <a:rPr lang="en-US" sz="3000" dirty="0" smtClean="0">
                <a:latin typeface="Andalus" pitchFamily="2" charset="-78"/>
                <a:cs typeface="Andalus" pitchFamily="2" charset="-78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S </a:t>
            </a:r>
            <a:r>
              <a:rPr lang="en-US" sz="3000" dirty="0" smtClean="0">
                <a:latin typeface="Andalus" pitchFamily="2" charset="-78"/>
                <a:cs typeface="Andalus" pitchFamily="2" charset="-78"/>
              </a:rPr>
              <a:t>-Specific, simple- relates to a specific event, activity or impact</a:t>
            </a:r>
          </a:p>
          <a:p>
            <a:pPr algn="just" eaLnBrk="1" hangingPunct="1"/>
            <a:r>
              <a:rPr lang="en-US" sz="30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M</a:t>
            </a:r>
            <a:r>
              <a:rPr lang="en-US" sz="3000" dirty="0" smtClean="0">
                <a:latin typeface="Andalus" pitchFamily="2" charset="-78"/>
                <a:cs typeface="Andalus" pitchFamily="2" charset="-78"/>
              </a:rPr>
              <a:t> -Measurable- has </a:t>
            </a:r>
            <a:r>
              <a:rPr lang="en-US" sz="30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an indicator </a:t>
            </a:r>
            <a:r>
              <a:rPr lang="en-US" sz="3000" dirty="0" smtClean="0">
                <a:latin typeface="Andalus" pitchFamily="2" charset="-78"/>
                <a:cs typeface="Andalus" pitchFamily="2" charset="-78"/>
              </a:rPr>
              <a:t>which is measurable</a:t>
            </a:r>
          </a:p>
          <a:p>
            <a:pPr algn="just" eaLnBrk="1" hangingPunct="1"/>
            <a:r>
              <a:rPr lang="en-US" sz="30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A</a:t>
            </a:r>
            <a:r>
              <a:rPr lang="en-US" sz="3000" dirty="0" smtClean="0">
                <a:latin typeface="Andalus" pitchFamily="2" charset="-78"/>
                <a:cs typeface="Andalus" pitchFamily="2" charset="-78"/>
              </a:rPr>
              <a:t>  - achievable- can be accomplished. bearing in mind the strengths, Weaknesses, opportunities &amp; threats.</a:t>
            </a:r>
          </a:p>
          <a:p>
            <a:pPr algn="just" eaLnBrk="1" hangingPunct="1"/>
            <a:r>
              <a:rPr lang="en-US" sz="30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R</a:t>
            </a:r>
            <a:r>
              <a:rPr lang="en-US" sz="3000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en-US" sz="3000" dirty="0" smtClean="0">
                <a:latin typeface="Andalus" pitchFamily="2" charset="-78"/>
                <a:cs typeface="Andalus" pitchFamily="2" charset="-78"/>
              </a:rPr>
              <a:t> -Realistic/relevant – can reduce or solve a problem relevant of the   community </a:t>
            </a:r>
          </a:p>
          <a:p>
            <a:pPr algn="just" eaLnBrk="1" hangingPunct="1"/>
            <a:r>
              <a:rPr lang="en-US" sz="30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T</a:t>
            </a:r>
            <a:r>
              <a:rPr lang="en-US" sz="3000" dirty="0" smtClean="0">
                <a:latin typeface="Andalus" pitchFamily="2" charset="-78"/>
                <a:cs typeface="Andalus" pitchFamily="2" charset="-78"/>
              </a:rPr>
              <a:t> - Time bound – can be accomplished in a specified period of time.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9C8F-AF79-40A2-BFCF-61ED88FE4322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Step IV. Develop plan of work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</a:br>
            <a:endParaRPr lang="en-US" sz="2400" dirty="0" smtClean="0">
              <a:solidFill>
                <a:schemeClr val="tx2">
                  <a:satMod val="130000"/>
                </a:schemeClr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534399" cy="4144963"/>
          </a:xfrm>
        </p:spPr>
        <p:txBody>
          <a:bodyPr>
            <a:normAutofit/>
          </a:bodyPr>
          <a:lstStyle/>
          <a:p>
            <a:pPr algn="just" eaLnBrk="1" hangingPunct="1"/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/>
            <a:r>
              <a:rPr lang="en-US" sz="3200" dirty="0" smtClean="0">
                <a:latin typeface="Andalus" pitchFamily="2" charset="-78"/>
                <a:cs typeface="Andalus" pitchFamily="2" charset="-78"/>
              </a:rPr>
              <a:t>A plan of work is a </a:t>
            </a:r>
            <a:r>
              <a:rPr lang="en-US" sz="32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detailed schedule of activities 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to be done in a given period of time. </a:t>
            </a:r>
          </a:p>
          <a:p>
            <a:pPr algn="just" eaLnBrk="1" hangingPunct="1"/>
            <a:endParaRPr lang="en-US" sz="32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/>
            <a:r>
              <a:rPr lang="en-US" sz="3200" dirty="0" smtClean="0">
                <a:latin typeface="Andalus" pitchFamily="2" charset="-78"/>
                <a:cs typeface="Andalus" pitchFamily="2" charset="-78"/>
              </a:rPr>
              <a:t>It should specify the </a:t>
            </a:r>
            <a:r>
              <a:rPr lang="en-US" sz="3200" b="1" u="sng" dirty="0" smtClean="0">
                <a:latin typeface="Andalus" pitchFamily="2" charset="-78"/>
                <a:cs typeface="Andalus" pitchFamily="2" charset="-78"/>
              </a:rPr>
              <a:t>role of different persons 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involved, </a:t>
            </a:r>
            <a:r>
              <a:rPr lang="en-US" sz="3200" b="1" u="sng" dirty="0" smtClean="0">
                <a:latin typeface="Andalus" pitchFamily="2" charset="-78"/>
                <a:cs typeface="Andalus" pitchFamily="2" charset="-78"/>
              </a:rPr>
              <a:t>the time 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in which the particular activities have to be carried out, and the </a:t>
            </a:r>
            <a:r>
              <a:rPr lang="en-US" sz="3200" b="1" u="sng" dirty="0" smtClean="0">
                <a:latin typeface="Andalus" pitchFamily="2" charset="-78"/>
                <a:cs typeface="Andalus" pitchFamily="2" charset="-78"/>
              </a:rPr>
              <a:t>different methods 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to be used.</a:t>
            </a:r>
          </a:p>
          <a:p>
            <a:pPr eaLnBrk="1" hangingPunct="1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C380-51BA-474D-9B0E-A2A6F0EB024E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Work plan…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534399" cy="4068763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Arial" charset="0"/>
              <a:buNone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In short, an action plan </a:t>
            </a:r>
            <a:r>
              <a:rPr lang="en-US" sz="28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should answer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the following questions.</a:t>
            </a:r>
          </a:p>
          <a:p>
            <a:pPr eaLnBrk="1" hangingPunct="1"/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r>
              <a:rPr lang="en-US" sz="3200" dirty="0" smtClean="0">
                <a:latin typeface="Andalus" pitchFamily="2" charset="-78"/>
                <a:cs typeface="Andalus" pitchFamily="2" charset="-78"/>
              </a:rPr>
              <a:t>When should it </a:t>
            </a:r>
            <a:r>
              <a:rPr lang="en-US" sz="32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start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 and when should it be </a:t>
            </a:r>
            <a:r>
              <a:rPr lang="en-US" sz="32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completed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?</a:t>
            </a:r>
          </a:p>
          <a:p>
            <a:pPr eaLnBrk="1" hangingPunct="1"/>
            <a:r>
              <a:rPr lang="en-US" sz="3200" dirty="0" smtClean="0">
                <a:latin typeface="Andalus" pitchFamily="2" charset="-78"/>
                <a:cs typeface="Andalus" pitchFamily="2" charset="-78"/>
              </a:rPr>
              <a:t>Who </a:t>
            </a:r>
            <a:r>
              <a:rPr lang="en-US" sz="32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does it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?</a:t>
            </a:r>
          </a:p>
          <a:p>
            <a:pPr eaLnBrk="1" hangingPunct="1"/>
            <a:r>
              <a:rPr lang="en-US" sz="3200" dirty="0" smtClean="0">
                <a:latin typeface="Andalus" pitchFamily="2" charset="-78"/>
                <a:cs typeface="Andalus" pitchFamily="2" charset="-78"/>
              </a:rPr>
              <a:t>Who is </a:t>
            </a:r>
            <a:r>
              <a:rPr lang="en-US" sz="32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responsible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 for seeing it is actually carried out?</a:t>
            </a:r>
          </a:p>
          <a:p>
            <a:pPr eaLnBrk="1" hangingPunct="1"/>
            <a:r>
              <a:rPr lang="en-US" sz="3200" dirty="0" smtClean="0">
                <a:latin typeface="Andalus" pitchFamily="2" charset="-78"/>
                <a:cs typeface="Andalus" pitchFamily="2" charset="-78"/>
              </a:rPr>
              <a:t>What </a:t>
            </a:r>
            <a:r>
              <a:rPr lang="en-US" sz="32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materials and resources 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are needed?</a:t>
            </a:r>
          </a:p>
          <a:p>
            <a:pPr algn="just" eaLnBrk="1" hangingPunct="1">
              <a:buFont typeface="Arial" charset="0"/>
              <a:buNone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/>
            <a:endParaRPr lang="en-US" sz="2400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ECE9-AADA-48EE-BF78-74F8A2314EE4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887154"/>
              </p:ext>
            </p:extLst>
          </p:nvPr>
        </p:nvGraphicFramePr>
        <p:xfrm>
          <a:off x="304800" y="1752600"/>
          <a:ext cx="8382000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s/n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manpower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place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Budget 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Monitor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Evaluation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week of sept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3researcher</a:t>
                      </a:r>
                    </a:p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mentor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Woreda  “X”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200000</a:t>
                      </a:r>
                      <a:r>
                        <a:rPr lang="en-US" baseline="0" dirty="0" smtClean="0"/>
                        <a:t> ETB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quarterly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week of Feb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MPH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Hawassa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500,0000 ETB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Polio</a:t>
                      </a:r>
                      <a:r>
                        <a:rPr lang="en-US" baseline="0" dirty="0" smtClean="0"/>
                        <a:t> vaccination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week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lab,2 nurse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“Y” woreda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300,000 ETB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E516-58E2-429A-8168-E626E7F56C62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9FE77-1E0F-4C66-9CA3-0475EE22CD6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010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Planning Models used in Health Education </a:t>
            </a:r>
            <a:r>
              <a:rPr lang="en-US" sz="24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/>
            </a:r>
            <a:br>
              <a:rPr lang="en-US" sz="24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</a:br>
            <a:endParaRPr lang="en-US" sz="2400" b="1" dirty="0" smtClean="0">
              <a:solidFill>
                <a:schemeClr val="tx2">
                  <a:satMod val="130000"/>
                </a:schemeClr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686799" cy="4221163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endParaRPr lang="en-US" sz="26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/>
            <a:r>
              <a:rPr lang="en-US" sz="3000" dirty="0" smtClean="0">
                <a:latin typeface="Andalus" pitchFamily="2" charset="-78"/>
                <a:cs typeface="Andalus" pitchFamily="2" charset="-78"/>
              </a:rPr>
              <a:t>There are many planning model in health education and promotion.  </a:t>
            </a:r>
          </a:p>
          <a:p>
            <a:pPr algn="just" eaLnBrk="1" hangingPunct="1">
              <a:buFont typeface="Arial" charset="0"/>
              <a:buNone/>
            </a:pPr>
            <a:endParaRPr lang="en-US" sz="30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/>
            <a:r>
              <a:rPr lang="en-US" sz="3000" dirty="0" smtClean="0">
                <a:latin typeface="Andalus" pitchFamily="2" charset="-78"/>
                <a:cs typeface="Andalus" pitchFamily="2" charset="-78"/>
              </a:rPr>
              <a:t>Among these models, the </a:t>
            </a:r>
            <a:r>
              <a:rPr lang="en-US" sz="3600" b="1" u="sng" dirty="0" smtClean="0">
                <a:solidFill>
                  <a:srgbClr val="002060"/>
                </a:solidFill>
                <a:latin typeface="Andalus" pitchFamily="2" charset="-78"/>
                <a:cs typeface="Andalus" pitchFamily="2" charset="-78"/>
              </a:rPr>
              <a:t>Precede-Proceed</a:t>
            </a:r>
            <a:r>
              <a:rPr lang="en-US" sz="3000" dirty="0" smtClean="0">
                <a:latin typeface="Andalus" pitchFamily="2" charset="-78"/>
                <a:cs typeface="Andalus" pitchFamily="2" charset="-78"/>
              </a:rPr>
              <a:t> model is the well known and most frequently used model to </a:t>
            </a:r>
            <a:r>
              <a:rPr lang="en-US" sz="30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plan, implement and evaluate</a:t>
            </a:r>
            <a:r>
              <a:rPr lang="en-US" sz="3000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en-US" sz="3000" dirty="0" smtClean="0">
                <a:latin typeface="Andalus" pitchFamily="2" charset="-78"/>
                <a:cs typeface="Andalus" pitchFamily="2" charset="-78"/>
              </a:rPr>
              <a:t>health education and promotion programs.</a:t>
            </a:r>
          </a:p>
          <a:p>
            <a:pPr algn="just" eaLnBrk="1" hangingPunct="1"/>
            <a:endParaRPr lang="en-US" sz="30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/>
            <a:r>
              <a:rPr lang="en-US" sz="3000" dirty="0" smtClean="0">
                <a:solidFill>
                  <a:srgbClr val="002060"/>
                </a:solidFill>
                <a:latin typeface="Andalus" pitchFamily="2" charset="-78"/>
                <a:cs typeface="Andalus" pitchFamily="2" charset="-78"/>
                <a:hlinkClick r:id="rId3"/>
              </a:rPr>
              <a:t>Developed by Lawrence W. Green </a:t>
            </a:r>
            <a:r>
              <a:rPr lang="en-US" sz="3000" dirty="0" smtClean="0">
                <a:latin typeface="Andalus" pitchFamily="2" charset="-78"/>
                <a:cs typeface="Andalus" pitchFamily="2" charset="-78"/>
              </a:rPr>
              <a:t>and his colleagues in 1980</a:t>
            </a:r>
          </a:p>
          <a:p>
            <a:pPr algn="just" eaLnBrk="1" hangingPunct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DCA7-8850-4E00-857B-3B7655751762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The PRECEDE/PROCEED Framework</a:t>
            </a:r>
            <a:br>
              <a:rPr lang="en-US" sz="32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</a:b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Lawrence W. Green &amp; Marshall W. </a:t>
            </a:r>
            <a:r>
              <a:rPr lang="en-US" sz="3200" b="1" dirty="0" err="1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Kreuter</a:t>
            </a:r>
            <a:endParaRPr lang="en-US" sz="3200" dirty="0" smtClean="0">
              <a:solidFill>
                <a:schemeClr val="tx2">
                  <a:satMod val="130000"/>
                </a:schemeClr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2025478"/>
            <a:ext cx="3810000" cy="4114800"/>
          </a:xfrm>
          <a:solidFill>
            <a:srgbClr val="00B050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b="1" i="1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i="1" dirty="0" smtClean="0">
                <a:latin typeface="Andalus" pitchFamily="2" charset="-78"/>
                <a:cs typeface="Andalus" pitchFamily="2" charset="-78"/>
              </a:rPr>
              <a:t>PRECEDE</a:t>
            </a:r>
            <a:endParaRPr lang="en-US" sz="2800" i="1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P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= Predisposing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R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= Reinforcing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E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= Enabling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C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= Causes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E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= Educational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D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= Diagnosis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E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= Evaluation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i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400" i="1" dirty="0" smtClean="0"/>
          </a:p>
        </p:txBody>
      </p:sp>
      <p:sp>
        <p:nvSpPr>
          <p:cNvPr id="4096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03912" y="2025478"/>
            <a:ext cx="3810000" cy="4114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  <a:defRPr/>
            </a:pPr>
            <a:endParaRPr lang="en-US" sz="2000" b="1" i="1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buFontTx/>
              <a:buNone/>
              <a:defRPr/>
            </a:pPr>
            <a:r>
              <a:rPr lang="en-US" sz="2800" b="1" i="1" dirty="0" smtClean="0">
                <a:latin typeface="Andalus" pitchFamily="2" charset="-78"/>
                <a:cs typeface="Andalus" pitchFamily="2" charset="-78"/>
              </a:rPr>
              <a:t>PROCEED</a:t>
            </a:r>
            <a:endParaRPr lang="en-US" sz="2800" i="1" u="sng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P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= Policy</a:t>
            </a:r>
          </a:p>
          <a:p>
            <a:pPr eaLnBrk="1" hangingPunct="1"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R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= Regulatory</a:t>
            </a:r>
          </a:p>
          <a:p>
            <a:pPr eaLnBrk="1" hangingPunct="1"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O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= Organizational</a:t>
            </a:r>
          </a:p>
          <a:p>
            <a:pPr eaLnBrk="1" hangingPunct="1"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C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= Constructs</a:t>
            </a:r>
          </a:p>
          <a:p>
            <a:pPr eaLnBrk="1" hangingPunct="1"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E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= Educational</a:t>
            </a:r>
          </a:p>
          <a:p>
            <a:pPr eaLnBrk="1" hangingPunct="1"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E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=Environmental</a:t>
            </a:r>
          </a:p>
          <a:p>
            <a:pPr eaLnBrk="1" hangingPunct="1">
              <a:buFontTx/>
              <a:buNone/>
              <a:defRPr/>
            </a:pP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D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= Development</a:t>
            </a:r>
            <a:endParaRPr lang="en-US" sz="2800" i="1" u="sng" dirty="0" smtClean="0">
              <a:latin typeface="Andalus" pitchFamily="2" charset="-78"/>
              <a:cs typeface="Andalus" pitchFamily="2" charset="-78"/>
            </a:endParaRPr>
          </a:p>
          <a:p>
            <a:pPr algn="ctr" eaLnBrk="1" hangingPunct="1">
              <a:buFontTx/>
              <a:buNone/>
              <a:defRPr/>
            </a:pPr>
            <a:endParaRPr lang="en-US" sz="2800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CD49-98A4-49DF-8460-C4766E71109C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7465D2-CA50-47E5-89AD-88D93B43ADDF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752600"/>
            <a:ext cx="7670800" cy="4373563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en-US" dirty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Note: The two fundamental propositions which are emphasized by </a:t>
            </a:r>
            <a:r>
              <a:rPr lang="en-US" sz="28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PRECEDE-PROCEED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model are: </a:t>
            </a:r>
          </a:p>
          <a:p>
            <a:pPr>
              <a:buNone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lvl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I. Health and health related risks are caused by multiple factors</a:t>
            </a:r>
          </a:p>
          <a:p>
            <a:pPr lvl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II. Efforts to effect behavioral, environmental and social change must be multidimensional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. 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3B60-18EB-42A7-B407-36B89D9E4BC8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9FE77-1E0F-4C66-9CA3-0475EE22CD6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Learning objectives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r>
              <a:rPr lang="en-US" b="1" dirty="0" smtClean="0"/>
              <a:t>After successful completion this of session students will  be able to: 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- Describe Planning</a:t>
            </a:r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-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Describe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steps of planning in HEP</a:t>
            </a:r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- Describe Precede-proceed model</a:t>
            </a:r>
          </a:p>
          <a:p>
            <a:pPr marL="0" indent="0">
              <a:buNone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0C52-251C-4FD8-A949-7F1D7FBA045B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313" y="219075"/>
            <a:ext cx="6715125" cy="771525"/>
          </a:xfrm>
          <a:solidFill>
            <a:srgbClr val="92D050"/>
          </a:solidFill>
        </p:spPr>
        <p:txBody>
          <a:bodyPr/>
          <a:lstStyle/>
          <a:p>
            <a:pPr>
              <a:defRPr/>
            </a:pPr>
            <a:r>
              <a:rPr lang="en-US" sz="2000" b="1" dirty="0" smtClean="0">
                <a:solidFill>
                  <a:srgbClr val="7030A0"/>
                </a:solidFill>
              </a:rPr>
              <a:t>          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PRECEDE-PROCEED MODEL Diagram 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1737-DD0D-4ACF-9BED-8CF2AEA66796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2" name="Footer Placeholder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531100" y="1169988"/>
            <a:ext cx="1109663" cy="3284537"/>
            <a:chOff x="4904" y="535"/>
            <a:chExt cx="699" cy="2069"/>
          </a:xfrm>
          <a:solidFill>
            <a:schemeClr val="bg2">
              <a:lumMod val="75000"/>
            </a:schemeClr>
          </a:solidFill>
        </p:grpSpPr>
        <p:sp>
          <p:nvSpPr>
            <p:cNvPr id="48194" name="Text Box 5"/>
            <p:cNvSpPr txBox="1">
              <a:spLocks noChangeArrowheads="1"/>
            </p:cNvSpPr>
            <p:nvPr/>
          </p:nvSpPr>
          <p:spPr bwMode="auto">
            <a:xfrm>
              <a:off x="4944" y="2003"/>
              <a:ext cx="624" cy="60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400" b="1"/>
            </a:p>
            <a:p>
              <a:r>
                <a:rPr lang="en-US" sz="1400" b="1">
                  <a:latin typeface="Andalus" pitchFamily="2" charset="-78"/>
                  <a:cs typeface="Andalus" pitchFamily="2" charset="-78"/>
                </a:rPr>
                <a:t>Quality of life</a:t>
              </a:r>
            </a:p>
            <a:p>
              <a:endParaRPr lang="en-US" sz="1400" b="1"/>
            </a:p>
          </p:txBody>
        </p:sp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4904" y="535"/>
              <a:ext cx="699" cy="71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latin typeface="Andalus" pitchFamily="2" charset="-78"/>
                  <a:cs typeface="Andalus" pitchFamily="2" charset="-78"/>
                </a:rPr>
                <a:t> </a:t>
              </a:r>
              <a:r>
                <a:rPr lang="en-US" sz="1600" dirty="0">
                  <a:latin typeface="Andalus" pitchFamily="2" charset="-78"/>
                  <a:cs typeface="Andalus" pitchFamily="2" charset="-78"/>
                </a:rPr>
                <a:t>Phase 1</a:t>
              </a:r>
            </a:p>
            <a:p>
              <a:pPr>
                <a:defRPr/>
              </a:pPr>
              <a:r>
                <a:rPr lang="en-US" sz="1600" dirty="0">
                  <a:latin typeface="Andalus" pitchFamily="2" charset="-78"/>
                  <a:cs typeface="Andalus" pitchFamily="2" charset="-78"/>
                </a:rPr>
                <a:t>   Social</a:t>
              </a:r>
            </a:p>
            <a:p>
              <a:pPr>
                <a:defRPr/>
              </a:pPr>
              <a:r>
                <a:rPr lang="en-US" dirty="0">
                  <a:latin typeface="Andalus" pitchFamily="2" charset="-78"/>
                  <a:cs typeface="Andalus" pitchFamily="2" charset="-78"/>
                </a:rPr>
                <a:t>Diagnosis</a:t>
              </a:r>
            </a:p>
            <a:p>
              <a:pPr>
                <a:defRPr/>
              </a:pPr>
              <a:r>
                <a:rPr lang="en-US" dirty="0">
                  <a:latin typeface="Andalus" pitchFamily="2" charset="-78"/>
                  <a:cs typeface="Andalus" pitchFamily="2" charset="-78"/>
                </a:rPr>
                <a:t> 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994400" y="1169988"/>
            <a:ext cx="1600200" cy="3113087"/>
            <a:chOff x="3936" y="535"/>
            <a:chExt cx="1008" cy="1961"/>
          </a:xfrm>
        </p:grpSpPr>
        <p:sp>
          <p:nvSpPr>
            <p:cNvPr id="48190" name="Rectangle 8"/>
            <p:cNvSpPr>
              <a:spLocks noChangeArrowheads="1"/>
            </p:cNvSpPr>
            <p:nvPr/>
          </p:nvSpPr>
          <p:spPr bwMode="auto">
            <a:xfrm>
              <a:off x="4032" y="2160"/>
              <a:ext cx="57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1" name="Text Box 9"/>
            <p:cNvSpPr txBox="1">
              <a:spLocks noChangeArrowheads="1"/>
            </p:cNvSpPr>
            <p:nvPr/>
          </p:nvSpPr>
          <p:spPr bwMode="auto">
            <a:xfrm>
              <a:off x="4121" y="2235"/>
              <a:ext cx="4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latin typeface="Andalus" pitchFamily="2" charset="-78"/>
                  <a:cs typeface="Andalus" pitchFamily="2" charset="-78"/>
                </a:rPr>
                <a:t>Health</a:t>
              </a:r>
              <a:endParaRPr lang="en-US" sz="1400">
                <a:latin typeface="Andalus" pitchFamily="2" charset="-78"/>
                <a:cs typeface="Andalus" pitchFamily="2" charset="-78"/>
              </a:endParaRPr>
            </a:p>
          </p:txBody>
        </p:sp>
        <p:sp>
          <p:nvSpPr>
            <p:cNvPr id="48192" name="Line 10"/>
            <p:cNvSpPr>
              <a:spLocks noChangeShapeType="1"/>
            </p:cNvSpPr>
            <p:nvPr/>
          </p:nvSpPr>
          <p:spPr bwMode="auto">
            <a:xfrm>
              <a:off x="4608" y="23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3" name="Text Box 11"/>
            <p:cNvSpPr txBox="1">
              <a:spLocks noChangeArrowheads="1"/>
            </p:cNvSpPr>
            <p:nvPr/>
          </p:nvSpPr>
          <p:spPr bwMode="auto">
            <a:xfrm>
              <a:off x="3936" y="535"/>
              <a:ext cx="961" cy="717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ndalus" pitchFamily="2" charset="-78"/>
                  <a:cs typeface="Andalus" pitchFamily="2" charset="-78"/>
                </a:rPr>
                <a:t>     </a:t>
              </a:r>
              <a:r>
                <a:rPr lang="en-US" sz="1600">
                  <a:latin typeface="Andalus" pitchFamily="2" charset="-78"/>
                  <a:cs typeface="Andalus" pitchFamily="2" charset="-78"/>
                </a:rPr>
                <a:t>Phase 2</a:t>
              </a:r>
            </a:p>
            <a:p>
              <a:r>
                <a:rPr lang="en-US" sz="1600">
                  <a:latin typeface="Andalus" pitchFamily="2" charset="-78"/>
                  <a:cs typeface="Andalus" pitchFamily="2" charset="-78"/>
                </a:rPr>
                <a:t>Epidemiological</a:t>
              </a:r>
            </a:p>
            <a:p>
              <a:r>
                <a:rPr lang="en-US" sz="1600">
                  <a:latin typeface="Andalus" pitchFamily="2" charset="-78"/>
                  <a:cs typeface="Andalus" pitchFamily="2" charset="-78"/>
                </a:rPr>
                <a:t>   Diagnosis </a:t>
              </a:r>
            </a:p>
            <a:p>
              <a:endParaRPr lang="en-US" sz="2000">
                <a:latin typeface="Andalus" pitchFamily="2" charset="-78"/>
                <a:cs typeface="Andalus" pitchFamily="2" charset="-78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857250" y="1143000"/>
            <a:ext cx="2317750" cy="3902075"/>
            <a:chOff x="652" y="518"/>
            <a:chExt cx="1460" cy="2458"/>
          </a:xfrm>
        </p:grpSpPr>
        <p:sp>
          <p:nvSpPr>
            <p:cNvPr id="48178" name="Rectangle 13"/>
            <p:cNvSpPr>
              <a:spLocks noChangeArrowheads="1"/>
            </p:cNvSpPr>
            <p:nvPr/>
          </p:nvSpPr>
          <p:spPr bwMode="auto">
            <a:xfrm>
              <a:off x="1008" y="2400"/>
              <a:ext cx="624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9" name="Rectangle 14"/>
            <p:cNvSpPr>
              <a:spLocks noChangeArrowheads="1"/>
            </p:cNvSpPr>
            <p:nvPr/>
          </p:nvSpPr>
          <p:spPr bwMode="auto">
            <a:xfrm>
              <a:off x="1008" y="1776"/>
              <a:ext cx="624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0" name="Text Box 15"/>
            <p:cNvSpPr txBox="1">
              <a:spLocks noChangeArrowheads="1"/>
            </p:cNvSpPr>
            <p:nvPr/>
          </p:nvSpPr>
          <p:spPr bwMode="auto">
            <a:xfrm>
              <a:off x="1056" y="1786"/>
              <a:ext cx="57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 </a:t>
              </a:r>
              <a:r>
                <a:rPr lang="en-US" sz="1400" b="1">
                  <a:latin typeface="Andalus" pitchFamily="2" charset="-78"/>
                  <a:cs typeface="Andalus" pitchFamily="2" charset="-78"/>
                </a:rPr>
                <a:t> Health</a:t>
              </a:r>
            </a:p>
            <a:p>
              <a:r>
                <a:rPr lang="en-US" sz="1400" b="1">
                  <a:latin typeface="Andalus" pitchFamily="2" charset="-78"/>
                  <a:cs typeface="Andalus" pitchFamily="2" charset="-78"/>
                </a:rPr>
                <a:t>education</a:t>
              </a:r>
            </a:p>
          </p:txBody>
        </p:sp>
        <p:sp>
          <p:nvSpPr>
            <p:cNvPr id="48181" name="Text Box 16"/>
            <p:cNvSpPr txBox="1">
              <a:spLocks noChangeArrowheads="1"/>
            </p:cNvSpPr>
            <p:nvPr/>
          </p:nvSpPr>
          <p:spPr bwMode="auto">
            <a:xfrm>
              <a:off x="987" y="2352"/>
              <a:ext cx="711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latin typeface="Andalus" pitchFamily="2" charset="-78"/>
                  <a:cs typeface="Andalus" pitchFamily="2" charset="-78"/>
                </a:rPr>
                <a:t>Policy</a:t>
              </a:r>
            </a:p>
            <a:p>
              <a:pPr algn="ctr"/>
              <a:r>
                <a:rPr lang="en-US" sz="1400" b="1">
                  <a:latin typeface="Andalus" pitchFamily="2" charset="-78"/>
                  <a:cs typeface="Andalus" pitchFamily="2" charset="-78"/>
                </a:rPr>
                <a:t>regulation</a:t>
              </a:r>
            </a:p>
            <a:p>
              <a:pPr algn="ctr"/>
              <a:r>
                <a:rPr lang="en-US" sz="1400" b="1">
                  <a:latin typeface="Andalus" pitchFamily="2" charset="-78"/>
                  <a:cs typeface="Andalus" pitchFamily="2" charset="-78"/>
                </a:rPr>
                <a:t>organizatio</a:t>
              </a:r>
              <a:r>
                <a:rPr lang="en-US" sz="1400" b="1"/>
                <a:t>n</a:t>
              </a:r>
            </a:p>
          </p:txBody>
        </p:sp>
        <p:sp>
          <p:nvSpPr>
            <p:cNvPr id="48182" name="Rectangle 17"/>
            <p:cNvSpPr>
              <a:spLocks noChangeArrowheads="1"/>
            </p:cNvSpPr>
            <p:nvPr/>
          </p:nvSpPr>
          <p:spPr bwMode="auto">
            <a:xfrm>
              <a:off x="936" y="1392"/>
              <a:ext cx="720" cy="15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3" name="Text Box 18"/>
            <p:cNvSpPr txBox="1">
              <a:spLocks noChangeArrowheads="1"/>
            </p:cNvSpPr>
            <p:nvPr/>
          </p:nvSpPr>
          <p:spPr bwMode="auto">
            <a:xfrm>
              <a:off x="1052" y="1389"/>
              <a:ext cx="511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b="1">
                  <a:latin typeface="Andalus" pitchFamily="2" charset="-78"/>
                  <a:cs typeface="Andalus" pitchFamily="2" charset="-78"/>
                </a:rPr>
                <a:t>Public</a:t>
              </a:r>
            </a:p>
            <a:p>
              <a:pPr algn="ctr">
                <a:lnSpc>
                  <a:spcPct val="80000"/>
                </a:lnSpc>
              </a:pPr>
              <a:r>
                <a:rPr lang="en-US" b="1">
                  <a:latin typeface="Andalus" pitchFamily="2" charset="-78"/>
                  <a:cs typeface="Andalus" pitchFamily="2" charset="-78"/>
                </a:rPr>
                <a:t>Health</a:t>
              </a:r>
            </a:p>
          </p:txBody>
        </p:sp>
        <p:sp>
          <p:nvSpPr>
            <p:cNvPr id="48184" name="Line 19"/>
            <p:cNvSpPr>
              <a:spLocks noChangeShapeType="1"/>
            </p:cNvSpPr>
            <p:nvPr/>
          </p:nvSpPr>
          <p:spPr bwMode="auto">
            <a:xfrm flipV="1">
              <a:off x="1296" y="22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5" name="Line 20"/>
            <p:cNvSpPr>
              <a:spLocks noChangeShapeType="1"/>
            </p:cNvSpPr>
            <p:nvPr/>
          </p:nvSpPr>
          <p:spPr bwMode="auto">
            <a:xfrm>
              <a:off x="1680" y="206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6" name="Line 21"/>
            <p:cNvSpPr>
              <a:spLocks noChangeShapeType="1"/>
            </p:cNvSpPr>
            <p:nvPr/>
          </p:nvSpPr>
          <p:spPr bwMode="auto">
            <a:xfrm>
              <a:off x="1680" y="268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7" name="Line 22"/>
            <p:cNvSpPr>
              <a:spLocks noChangeShapeType="1"/>
            </p:cNvSpPr>
            <p:nvPr/>
          </p:nvSpPr>
          <p:spPr bwMode="auto">
            <a:xfrm>
              <a:off x="1680" y="2112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8" name="Line 23"/>
            <p:cNvSpPr>
              <a:spLocks noChangeShapeType="1"/>
            </p:cNvSpPr>
            <p:nvPr/>
          </p:nvSpPr>
          <p:spPr bwMode="auto">
            <a:xfrm flipV="1">
              <a:off x="1680" y="1536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9" name="Text Box 24"/>
            <p:cNvSpPr txBox="1">
              <a:spLocks noChangeArrowheads="1"/>
            </p:cNvSpPr>
            <p:nvPr/>
          </p:nvSpPr>
          <p:spPr bwMode="auto">
            <a:xfrm>
              <a:off x="652" y="518"/>
              <a:ext cx="995" cy="83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 smtClean="0">
                  <a:latin typeface="Andalus" pitchFamily="2" charset="-78"/>
                  <a:cs typeface="Andalus" pitchFamily="2" charset="-78"/>
                </a:rPr>
                <a:t>Phase 5</a:t>
              </a:r>
            </a:p>
            <a:p>
              <a:r>
                <a:rPr lang="en-US" sz="1600" dirty="0" smtClean="0">
                  <a:latin typeface="Andalus" pitchFamily="2" charset="-78"/>
                  <a:cs typeface="Andalus" pitchFamily="2" charset="-78"/>
                </a:rPr>
                <a:t>Administrative </a:t>
              </a:r>
              <a:r>
                <a:rPr lang="en-US" sz="1600" dirty="0">
                  <a:latin typeface="Andalus" pitchFamily="2" charset="-78"/>
                  <a:cs typeface="Andalus" pitchFamily="2" charset="-78"/>
                </a:rPr>
                <a:t>&amp; Policy Diagnosis</a:t>
              </a:r>
            </a:p>
            <a:p>
              <a:r>
                <a:rPr lang="en-US" sz="1600" dirty="0">
                  <a:latin typeface="Andalus" pitchFamily="2" charset="-78"/>
                  <a:cs typeface="Andalus" pitchFamily="2" charset="-78"/>
                </a:rPr>
                <a:t> </a:t>
              </a:r>
            </a:p>
          </p:txBody>
        </p:sp>
      </p:grp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942975" y="5210175"/>
            <a:ext cx="1520825" cy="584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latin typeface="Andalus" pitchFamily="2" charset="-78"/>
                <a:cs typeface="Andalus" pitchFamily="2" charset="-78"/>
              </a:rPr>
              <a:t>Phase 6</a:t>
            </a:r>
          </a:p>
          <a:p>
            <a:pPr algn="ctr">
              <a:defRPr/>
            </a:pPr>
            <a:r>
              <a:rPr lang="en-US" sz="1600" dirty="0">
                <a:latin typeface="Andalus" pitchFamily="2" charset="-78"/>
                <a:cs typeface="Andalus" pitchFamily="2" charset="-78"/>
              </a:rPr>
              <a:t>Implementation</a:t>
            </a:r>
            <a:endParaRPr lang="en-US" sz="1400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2622550" y="5210175"/>
            <a:ext cx="1727200" cy="5842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latin typeface="Andalus" pitchFamily="2" charset="-78"/>
                <a:cs typeface="Andalus" pitchFamily="2" charset="-78"/>
              </a:rPr>
              <a:t>Phase 7</a:t>
            </a:r>
          </a:p>
          <a:p>
            <a:pPr algn="ctr">
              <a:defRPr/>
            </a:pPr>
            <a:r>
              <a:rPr lang="en-US" sz="1600" dirty="0">
                <a:latin typeface="Andalus" pitchFamily="2" charset="-78"/>
                <a:cs typeface="Andalus" pitchFamily="2" charset="-78"/>
              </a:rPr>
              <a:t>Process evaluation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4664075" y="5210175"/>
            <a:ext cx="1698625" cy="5842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latin typeface="Andalus" pitchFamily="2" charset="-78"/>
                <a:cs typeface="Andalus" pitchFamily="2" charset="-78"/>
              </a:rPr>
              <a:t>Phase 8</a:t>
            </a:r>
          </a:p>
          <a:p>
            <a:pPr algn="ctr">
              <a:defRPr/>
            </a:pPr>
            <a:r>
              <a:rPr lang="en-US" sz="1600" dirty="0">
                <a:latin typeface="Andalus" pitchFamily="2" charset="-78"/>
                <a:cs typeface="Andalus" pitchFamily="2" charset="-78"/>
              </a:rPr>
              <a:t>Impact evaluation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6648450" y="5210175"/>
            <a:ext cx="1884363" cy="5842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Andalus" pitchFamily="2" charset="-78"/>
                <a:cs typeface="Andalus" pitchFamily="2" charset="-78"/>
              </a:rPr>
              <a:t>Phase 9</a:t>
            </a:r>
          </a:p>
          <a:p>
            <a:pPr algn="ctr"/>
            <a:r>
              <a:rPr lang="en-US" sz="1600" dirty="0">
                <a:latin typeface="Andalus" pitchFamily="2" charset="-78"/>
                <a:cs typeface="Andalus" pitchFamily="2" charset="-78"/>
              </a:rPr>
              <a:t>Outcome evaluation</a:t>
            </a:r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2795588" y="1169988"/>
            <a:ext cx="1827212" cy="4027487"/>
            <a:chOff x="1921" y="535"/>
            <a:chExt cx="1151" cy="2537"/>
          </a:xfrm>
        </p:grpSpPr>
        <p:sp>
          <p:nvSpPr>
            <p:cNvPr id="48165" name="Line 43"/>
            <p:cNvSpPr>
              <a:spLocks noChangeShapeType="1"/>
            </p:cNvSpPr>
            <p:nvPr/>
          </p:nvSpPr>
          <p:spPr bwMode="auto">
            <a:xfrm flipV="1">
              <a:off x="2688" y="2112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921" y="535"/>
              <a:ext cx="1151" cy="2537"/>
              <a:chOff x="1921" y="535"/>
              <a:chExt cx="1151" cy="2537"/>
            </a:xfrm>
          </p:grpSpPr>
          <p:sp>
            <p:nvSpPr>
              <p:cNvPr id="48167" name="Rectangle 45"/>
              <p:cNvSpPr>
                <a:spLocks noChangeArrowheads="1"/>
              </p:cNvSpPr>
              <p:nvPr/>
            </p:nvSpPr>
            <p:spPr bwMode="auto">
              <a:xfrm>
                <a:off x="2085" y="2640"/>
                <a:ext cx="624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68" name="Rectangle 46"/>
              <p:cNvSpPr>
                <a:spLocks noChangeArrowheads="1"/>
              </p:cNvSpPr>
              <p:nvPr/>
            </p:nvSpPr>
            <p:spPr bwMode="auto">
              <a:xfrm>
                <a:off x="2085" y="1968"/>
                <a:ext cx="624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69" name="Rectangle 47"/>
              <p:cNvSpPr>
                <a:spLocks noChangeArrowheads="1"/>
              </p:cNvSpPr>
              <p:nvPr/>
            </p:nvSpPr>
            <p:spPr bwMode="auto">
              <a:xfrm>
                <a:off x="2095" y="1418"/>
                <a:ext cx="624" cy="27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0" name="Text Box 48"/>
              <p:cNvSpPr txBox="1">
                <a:spLocks noChangeArrowheads="1"/>
              </p:cNvSpPr>
              <p:nvPr/>
            </p:nvSpPr>
            <p:spPr bwMode="auto">
              <a:xfrm>
                <a:off x="2037" y="1344"/>
                <a:ext cx="702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1400" b="1">
                  <a:latin typeface="Andalus" pitchFamily="2" charset="-78"/>
                  <a:cs typeface="Andalus" pitchFamily="2" charset="-78"/>
                </a:endParaRPr>
              </a:p>
              <a:p>
                <a:r>
                  <a:rPr lang="en-US" sz="1400" b="1">
                    <a:latin typeface="Andalus" pitchFamily="2" charset="-78"/>
                    <a:cs typeface="Andalus" pitchFamily="2" charset="-78"/>
                  </a:rPr>
                  <a:t>Predisposing</a:t>
                </a:r>
              </a:p>
            </p:txBody>
          </p:sp>
          <p:sp>
            <p:nvSpPr>
              <p:cNvPr id="48171" name="Text Box 49"/>
              <p:cNvSpPr txBox="1">
                <a:spLocks noChangeArrowheads="1"/>
              </p:cNvSpPr>
              <p:nvPr/>
            </p:nvSpPr>
            <p:spPr bwMode="auto">
              <a:xfrm>
                <a:off x="2085" y="2064"/>
                <a:ext cx="656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latin typeface="Andalus" pitchFamily="2" charset="-78"/>
                    <a:cs typeface="Andalus" pitchFamily="2" charset="-78"/>
                  </a:rPr>
                  <a:t>Reinforcing</a:t>
                </a:r>
              </a:p>
            </p:txBody>
          </p:sp>
          <p:sp>
            <p:nvSpPr>
              <p:cNvPr id="48172" name="Text Box 50"/>
              <p:cNvSpPr txBox="1">
                <a:spLocks noChangeArrowheads="1"/>
              </p:cNvSpPr>
              <p:nvPr/>
            </p:nvSpPr>
            <p:spPr bwMode="auto">
              <a:xfrm>
                <a:off x="2141" y="2736"/>
                <a:ext cx="52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latin typeface="Andalus" pitchFamily="2" charset="-78"/>
                    <a:cs typeface="Andalus" pitchFamily="2" charset="-78"/>
                  </a:rPr>
                  <a:t>Enabling</a:t>
                </a:r>
              </a:p>
            </p:txBody>
          </p:sp>
          <p:sp>
            <p:nvSpPr>
              <p:cNvPr id="48173" name="Line 51"/>
              <p:cNvSpPr>
                <a:spLocks noChangeShapeType="1"/>
              </p:cNvSpPr>
              <p:nvPr/>
            </p:nvSpPr>
            <p:spPr bwMode="auto">
              <a:xfrm flipV="1">
                <a:off x="2400" y="240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4" name="Line 53"/>
              <p:cNvSpPr>
                <a:spLocks noChangeShapeType="1"/>
              </p:cNvSpPr>
              <p:nvPr/>
            </p:nvSpPr>
            <p:spPr bwMode="auto">
              <a:xfrm>
                <a:off x="2736" y="2064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5" name="Line 54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336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1" name="Text Box 55"/>
              <p:cNvSpPr txBox="1">
                <a:spLocks noChangeArrowheads="1"/>
              </p:cNvSpPr>
              <p:nvPr/>
            </p:nvSpPr>
            <p:spPr bwMode="auto">
              <a:xfrm>
                <a:off x="1921" y="535"/>
                <a:ext cx="852" cy="679"/>
              </a:xfrm>
              <a:prstGeom prst="rect">
                <a:avLst/>
              </a:prstGeom>
              <a:solidFill>
                <a:srgbClr val="92D05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600" dirty="0">
                    <a:latin typeface="Andalus" pitchFamily="2" charset="-78"/>
                    <a:cs typeface="Andalus" pitchFamily="2" charset="-78"/>
                  </a:rPr>
                  <a:t>Phase 4</a:t>
                </a:r>
              </a:p>
              <a:p>
                <a:pPr algn="ctr">
                  <a:defRPr/>
                </a:pPr>
                <a:r>
                  <a:rPr lang="en-US" sz="1600" dirty="0">
                    <a:latin typeface="Andalus" pitchFamily="2" charset="-78"/>
                    <a:cs typeface="Andalus" pitchFamily="2" charset="-78"/>
                  </a:rPr>
                  <a:t>Educational &amp;</a:t>
                </a:r>
              </a:p>
              <a:p>
                <a:pPr algn="ctr">
                  <a:defRPr/>
                </a:pPr>
                <a:r>
                  <a:rPr lang="en-US" sz="1600" dirty="0">
                    <a:latin typeface="Andalus" pitchFamily="2" charset="-78"/>
                    <a:cs typeface="Andalus" pitchFamily="2" charset="-78"/>
                  </a:rPr>
                  <a:t>Ecological</a:t>
                </a:r>
              </a:p>
              <a:p>
                <a:pPr algn="ctr">
                  <a:defRPr/>
                </a:pPr>
                <a:r>
                  <a:rPr lang="en-US" sz="1600" dirty="0">
                    <a:latin typeface="Andalus" pitchFamily="2" charset="-78"/>
                    <a:cs typeface="Andalus" pitchFamily="2" charset="-78"/>
                  </a:rPr>
                  <a:t>Diagnosis </a:t>
                </a:r>
              </a:p>
            </p:txBody>
          </p:sp>
          <p:sp>
            <p:nvSpPr>
              <p:cNvPr id="48177" name="Line 56"/>
              <p:cNvSpPr>
                <a:spLocks noChangeShapeType="1"/>
              </p:cNvSpPr>
              <p:nvPr/>
            </p:nvSpPr>
            <p:spPr bwMode="auto">
              <a:xfrm>
                <a:off x="2736" y="2688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4546600" y="1209675"/>
            <a:ext cx="3048000" cy="3646488"/>
            <a:chOff x="3024" y="560"/>
            <a:chExt cx="1920" cy="2297"/>
          </a:xfrm>
        </p:grpSpPr>
        <p:sp>
          <p:nvSpPr>
            <p:cNvPr id="48155" name="Rectangle 58"/>
            <p:cNvSpPr>
              <a:spLocks noChangeArrowheads="1"/>
            </p:cNvSpPr>
            <p:nvPr/>
          </p:nvSpPr>
          <p:spPr bwMode="auto">
            <a:xfrm>
              <a:off x="3072" y="1872"/>
              <a:ext cx="624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6" name="Text Box 59"/>
            <p:cNvSpPr txBox="1">
              <a:spLocks noChangeArrowheads="1"/>
            </p:cNvSpPr>
            <p:nvPr/>
          </p:nvSpPr>
          <p:spPr bwMode="auto">
            <a:xfrm>
              <a:off x="3120" y="1993"/>
              <a:ext cx="52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latin typeface="Andalus" pitchFamily="2" charset="-78"/>
                  <a:cs typeface="Andalus" pitchFamily="2" charset="-78"/>
                </a:rPr>
                <a:t>Behavior</a:t>
              </a:r>
            </a:p>
          </p:txBody>
        </p:sp>
        <p:sp>
          <p:nvSpPr>
            <p:cNvPr id="48157" name="Rectangle 60"/>
            <p:cNvSpPr>
              <a:spLocks noChangeArrowheads="1"/>
            </p:cNvSpPr>
            <p:nvPr/>
          </p:nvSpPr>
          <p:spPr bwMode="auto">
            <a:xfrm>
              <a:off x="3072" y="2521"/>
              <a:ext cx="62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8" name="Text Box 61"/>
            <p:cNvSpPr txBox="1">
              <a:spLocks noChangeArrowheads="1"/>
            </p:cNvSpPr>
            <p:nvPr/>
          </p:nvSpPr>
          <p:spPr bwMode="auto">
            <a:xfrm>
              <a:off x="3024" y="2569"/>
              <a:ext cx="71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latin typeface="Andalus" pitchFamily="2" charset="-78"/>
                  <a:cs typeface="Andalus" pitchFamily="2" charset="-78"/>
                </a:rPr>
                <a:t>Environment</a:t>
              </a:r>
            </a:p>
          </p:txBody>
        </p:sp>
        <p:sp>
          <p:nvSpPr>
            <p:cNvPr id="4158" name="Text Box 62"/>
            <p:cNvSpPr txBox="1">
              <a:spLocks noChangeArrowheads="1"/>
            </p:cNvSpPr>
            <p:nvPr/>
          </p:nvSpPr>
          <p:spPr bwMode="auto">
            <a:xfrm>
              <a:off x="3024" y="560"/>
              <a:ext cx="899" cy="67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/>
                <a:t>   </a:t>
              </a:r>
              <a:r>
                <a:rPr lang="en-US" sz="1600" dirty="0">
                  <a:latin typeface="Andalus" pitchFamily="2" charset="-78"/>
                  <a:cs typeface="Andalus" pitchFamily="2" charset="-78"/>
                </a:rPr>
                <a:t>Phase 3</a:t>
              </a:r>
            </a:p>
            <a:p>
              <a:pPr>
                <a:defRPr/>
              </a:pPr>
              <a:r>
                <a:rPr lang="en-US" sz="1600" dirty="0">
                  <a:latin typeface="Andalus" pitchFamily="2" charset="-78"/>
                  <a:cs typeface="Andalus" pitchFamily="2" charset="-78"/>
                </a:rPr>
                <a:t>Behavioral &amp;</a:t>
              </a:r>
            </a:p>
            <a:p>
              <a:pPr>
                <a:defRPr/>
              </a:pPr>
              <a:r>
                <a:rPr lang="en-US" sz="1600" dirty="0">
                  <a:latin typeface="Andalus" pitchFamily="2" charset="-78"/>
                  <a:cs typeface="Andalus" pitchFamily="2" charset="-78"/>
                </a:rPr>
                <a:t>Environmental</a:t>
              </a:r>
            </a:p>
            <a:p>
              <a:pPr>
                <a:defRPr/>
              </a:pPr>
              <a:r>
                <a:rPr lang="en-US" sz="1600" dirty="0">
                  <a:latin typeface="Andalus" pitchFamily="2" charset="-78"/>
                  <a:cs typeface="Andalus" pitchFamily="2" charset="-78"/>
                </a:rPr>
                <a:t>Diagnosis </a:t>
              </a:r>
            </a:p>
          </p:txBody>
        </p:sp>
        <p:sp>
          <p:nvSpPr>
            <p:cNvPr id="48160" name="Line 63"/>
            <p:cNvSpPr>
              <a:spLocks noChangeShapeType="1"/>
            </p:cNvSpPr>
            <p:nvPr/>
          </p:nvSpPr>
          <p:spPr bwMode="auto">
            <a:xfrm>
              <a:off x="3360" y="2329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1" name="Line 64"/>
            <p:cNvSpPr>
              <a:spLocks noChangeShapeType="1"/>
            </p:cNvSpPr>
            <p:nvPr/>
          </p:nvSpPr>
          <p:spPr bwMode="auto">
            <a:xfrm>
              <a:off x="3696" y="2064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2" name="Line 65"/>
            <p:cNvSpPr>
              <a:spLocks noChangeShapeType="1"/>
            </p:cNvSpPr>
            <p:nvPr/>
          </p:nvSpPr>
          <p:spPr bwMode="auto">
            <a:xfrm flipV="1">
              <a:off x="3696" y="2352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3" name="Line 66"/>
            <p:cNvSpPr>
              <a:spLocks noChangeShapeType="1"/>
            </p:cNvSpPr>
            <p:nvPr/>
          </p:nvSpPr>
          <p:spPr bwMode="auto">
            <a:xfrm>
              <a:off x="3696" y="1872"/>
              <a:ext cx="124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4" name="Line 67"/>
            <p:cNvSpPr>
              <a:spLocks noChangeShapeType="1"/>
            </p:cNvSpPr>
            <p:nvPr/>
          </p:nvSpPr>
          <p:spPr bwMode="auto">
            <a:xfrm flipV="1">
              <a:off x="3696" y="2448"/>
              <a:ext cx="124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40" name="Text Box 68"/>
          <p:cNvSpPr txBox="1">
            <a:spLocks noChangeArrowheads="1"/>
          </p:cNvSpPr>
          <p:nvPr/>
        </p:nvSpPr>
        <p:spPr bwMode="auto">
          <a:xfrm>
            <a:off x="212725" y="6400800"/>
            <a:ext cx="7078663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                  </a:t>
            </a:r>
            <a:r>
              <a:rPr lang="en-US">
                <a:latin typeface="Andalus" pitchFamily="2" charset="-78"/>
                <a:cs typeface="Andalus" pitchFamily="2" charset="-78"/>
              </a:rPr>
              <a:t>Green &amp; Kreutzer, Health Promotion Planning, 3rd ed., 1999.</a:t>
            </a:r>
            <a:endParaRPr lang="en-US" b="1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72" name="Down Arrow 71"/>
          <p:cNvSpPr/>
          <p:nvPr/>
        </p:nvSpPr>
        <p:spPr>
          <a:xfrm>
            <a:off x="7929586" y="2285992"/>
            <a:ext cx="285752" cy="1143008"/>
          </a:xfrm>
          <a:prstGeom prst="downArrow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3" name="Down Arrow 72"/>
          <p:cNvSpPr/>
          <p:nvPr/>
        </p:nvSpPr>
        <p:spPr>
          <a:xfrm>
            <a:off x="6500826" y="2285992"/>
            <a:ext cx="285752" cy="1071570"/>
          </a:xfrm>
          <a:prstGeom prst="downArrow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4" name="Down Arrow 73"/>
          <p:cNvSpPr/>
          <p:nvPr/>
        </p:nvSpPr>
        <p:spPr>
          <a:xfrm>
            <a:off x="5072066" y="2285992"/>
            <a:ext cx="285752" cy="857256"/>
          </a:xfrm>
          <a:prstGeom prst="downArrow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Down Arrow 74"/>
          <p:cNvSpPr/>
          <p:nvPr/>
        </p:nvSpPr>
        <p:spPr>
          <a:xfrm>
            <a:off x="3286116" y="2214554"/>
            <a:ext cx="285752" cy="357190"/>
          </a:xfrm>
          <a:prstGeom prst="downArrow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Curved Right Arrow 75"/>
          <p:cNvSpPr/>
          <p:nvPr/>
        </p:nvSpPr>
        <p:spPr>
          <a:xfrm>
            <a:off x="428625" y="2071688"/>
            <a:ext cx="428625" cy="1643062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Line 51"/>
          <p:cNvSpPr>
            <a:spLocks noChangeShapeType="1"/>
          </p:cNvSpPr>
          <p:nvPr/>
        </p:nvSpPr>
        <p:spPr bwMode="auto">
          <a:xfrm flipV="1">
            <a:off x="3500438" y="30003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PRECEDE has five phases-PLANNING PHASE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 rot="21199004">
            <a:off x="1135856" y="1870703"/>
            <a:ext cx="7515417" cy="4244528"/>
          </a:xfrm>
          <a:solidFill>
            <a:srgbClr val="00B050"/>
          </a:solidFill>
        </p:spPr>
        <p:txBody>
          <a:bodyPr rtlCol="0">
            <a:normAutofit fontScale="925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Phase 1: Social diagnosis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Phase 2: Epidemiological diagnosis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Phase 3: Behavioral and environmental diagnosis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Phase 4: Educational and organizational diagnosis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Phase 5: Administrative and policy diagnosis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574D-C236-46CA-A9F1-7841C98FA680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Phase 1 – Social Diagnosis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 typeface="Arial" charset="0"/>
              <a:buNone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endParaRPr lang="en-US" sz="20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endParaRPr lang="en-US" sz="20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endParaRPr lang="en-US" sz="20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endParaRPr lang="en-US" sz="20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endParaRPr lang="en-US" sz="20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endParaRPr lang="en-US" sz="20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r>
              <a:rPr lang="en-US" sz="24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Phase 1: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seeks to subjectively define the Quality of life (</a:t>
            </a:r>
            <a:r>
              <a:rPr lang="en-US" sz="24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problems &amp; priorities)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of priority  individuals </a:t>
            </a:r>
            <a:r>
              <a:rPr lang="en-US" sz="2400" smtClean="0">
                <a:latin typeface="Andalus" pitchFamily="2" charset="-78"/>
                <a:cs typeface="Andalus" pitchFamily="2" charset="-78"/>
              </a:rPr>
              <a:t>or population needs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&amp; aspirations</a:t>
            </a:r>
            <a:r>
              <a:rPr lang="en-US" sz="2400" dirty="0" smtClean="0">
                <a:solidFill>
                  <a:schemeClr val="folHlink"/>
                </a:solidFill>
                <a:latin typeface="Andalus" pitchFamily="2" charset="-78"/>
                <a:cs typeface="Andalus" pitchFamily="2" charset="-78"/>
              </a:rPr>
              <a:t> </a:t>
            </a: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Identify </a:t>
            </a:r>
            <a:r>
              <a:rPr lang="en-US" sz="24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social problems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that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impact quality of life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,</a:t>
            </a:r>
          </a:p>
          <a:p>
            <a:pPr eaLnBrk="1" hangingPunct="1"/>
            <a:r>
              <a:rPr lang="en-US" sz="2400" b="1" i="1" dirty="0" smtClean="0">
                <a:latin typeface="Andalus" pitchFamily="2" charset="-78"/>
                <a:cs typeface="Andalus" pitchFamily="2" charset="-78"/>
              </a:rPr>
              <a:t>Identify health issues from </a:t>
            </a:r>
            <a:r>
              <a:rPr lang="en-US" sz="2400" b="1" i="1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people point of view</a:t>
            </a:r>
          </a:p>
          <a:p>
            <a:pPr eaLnBrk="1" hangingPunct="1"/>
            <a:endParaRPr lang="en-US" sz="2400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8DD9-514C-4104-8002-58DA18DE3EDF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667001" y="1829008"/>
            <a:ext cx="2743201" cy="2173679"/>
            <a:chOff x="4685" y="457"/>
            <a:chExt cx="1728" cy="2300"/>
          </a:xfrm>
        </p:grpSpPr>
        <p:sp>
          <p:nvSpPr>
            <p:cNvPr id="37894" name="Rectangle 4"/>
            <p:cNvSpPr>
              <a:spLocks noChangeArrowheads="1"/>
            </p:cNvSpPr>
            <p:nvPr/>
          </p:nvSpPr>
          <p:spPr bwMode="auto">
            <a:xfrm>
              <a:off x="4944" y="2160"/>
              <a:ext cx="62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685" y="1747"/>
              <a:ext cx="1728" cy="1010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accent2"/>
                  </a:solidFill>
                  <a:latin typeface="+mn-lt"/>
                  <a:cs typeface="+mn-cs"/>
                </a:rPr>
                <a:t> </a:t>
              </a:r>
              <a:endParaRPr lang="en-US" sz="1600" dirty="0">
                <a:latin typeface="+mn-lt"/>
                <a:cs typeface="+mn-cs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latin typeface="Andalus" pitchFamily="2" charset="-78"/>
                  <a:cs typeface="Andalus" pitchFamily="2" charset="-78"/>
                </a:rPr>
                <a:t>Quality of  Life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733" y="457"/>
              <a:ext cx="1680" cy="85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Andalus" pitchFamily="2" charset="-78"/>
                  <a:cs typeface="Andalus" pitchFamily="2" charset="-78"/>
                </a:rPr>
                <a:t> </a:t>
              </a:r>
              <a:r>
                <a:rPr lang="en-US" dirty="0" smtClean="0">
                  <a:latin typeface="Andalus" pitchFamily="2" charset="-78"/>
                  <a:cs typeface="Andalus" pitchFamily="2" charset="-78"/>
                </a:rPr>
                <a:t>        </a:t>
              </a:r>
              <a:r>
                <a:rPr lang="en-US" sz="2400" dirty="0" smtClean="0">
                  <a:latin typeface="Andalus" pitchFamily="2" charset="-78"/>
                  <a:cs typeface="Andalus" pitchFamily="2" charset="-78"/>
                </a:rPr>
                <a:t>Phase </a:t>
              </a:r>
              <a:r>
                <a:rPr lang="en-US" sz="2400" dirty="0">
                  <a:latin typeface="Andalus" pitchFamily="2" charset="-78"/>
                  <a:cs typeface="Andalus" pitchFamily="2" charset="-78"/>
                </a:rPr>
                <a:t>1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latin typeface="Andalus" pitchFamily="2" charset="-78"/>
                  <a:cs typeface="Andalus" pitchFamily="2" charset="-78"/>
                </a:rPr>
                <a:t>   Social diagnosis </a:t>
              </a:r>
            </a:p>
          </p:txBody>
        </p:sp>
      </p:grpSp>
      <p:sp>
        <p:nvSpPr>
          <p:cNvPr id="8" name="Down Arrow 7"/>
          <p:cNvSpPr/>
          <p:nvPr/>
        </p:nvSpPr>
        <p:spPr>
          <a:xfrm>
            <a:off x="3657600" y="2743200"/>
            <a:ext cx="428625" cy="428625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Phase 2 – Epidemiological Diagnosis </a:t>
            </a:r>
          </a:p>
        </p:txBody>
      </p:sp>
      <p:sp>
        <p:nvSpPr>
          <p:cNvPr id="38915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317197"/>
            <a:ext cx="7620000" cy="4953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Char char="Ø"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Determine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Health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issues associated with the quality of life. 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e.g.  </a:t>
            </a:r>
            <a:r>
              <a:rPr lang="en-US" sz="2400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Morbidity, Mortality, Risk factors, Disability, Incidence, prevalence of disease</a:t>
            </a: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Objective data is gathered, usually from secondary data sources / Epidemiological data</a:t>
            </a:r>
            <a:r>
              <a:rPr lang="en-US" dirty="0" smtClean="0"/>
              <a:t> </a:t>
            </a:r>
          </a:p>
          <a:p>
            <a:pPr algn="just" eaLnBrk="1" hangingPunct="1"/>
            <a:r>
              <a:rPr lang="en-US" sz="2000" b="1" i="1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Creating priorities </a:t>
            </a:r>
            <a:r>
              <a:rPr lang="en-US" sz="2000" dirty="0" smtClean="0">
                <a:latin typeface="Andalus" pitchFamily="2" charset="-78"/>
                <a:cs typeface="Andalus" pitchFamily="2" charset="-78"/>
              </a:rPr>
              <a:t>among the </a:t>
            </a:r>
            <a:r>
              <a:rPr lang="en-US" sz="2000" b="1" i="1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problem or list of problem  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itchFamily="2" charset="2"/>
              <a:buChar char="Ø"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EF6D-CC05-4B66-A0CF-9239F13F2CC0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590800" y="1752818"/>
            <a:ext cx="4419600" cy="2155442"/>
            <a:chOff x="3888" y="315"/>
            <a:chExt cx="2496" cy="3116"/>
          </a:xfrm>
        </p:grpSpPr>
        <p:sp>
          <p:nvSpPr>
            <p:cNvPr id="38918" name="Text Box 9"/>
            <p:cNvSpPr txBox="1">
              <a:spLocks noChangeArrowheads="1"/>
            </p:cNvSpPr>
            <p:nvPr/>
          </p:nvSpPr>
          <p:spPr bwMode="auto">
            <a:xfrm>
              <a:off x="3888" y="2408"/>
              <a:ext cx="2496" cy="102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Andalus" pitchFamily="2" charset="-78"/>
                  <a:cs typeface="Andalus" pitchFamily="2" charset="-78"/>
                </a:rPr>
                <a:t>To identify health    problems</a:t>
              </a:r>
            </a:p>
            <a:p>
              <a:r>
                <a:rPr lang="en-US" sz="1600" b="1" dirty="0">
                  <a:solidFill>
                    <a:schemeClr val="tx2"/>
                  </a:solidFill>
                  <a:latin typeface="Andalus" pitchFamily="2" charset="-78"/>
                  <a:cs typeface="Andalus" pitchFamily="2" charset="-78"/>
                </a:rPr>
                <a:t> </a:t>
              </a:r>
              <a:endParaRPr lang="en-US" sz="1600" b="1" dirty="0">
                <a:latin typeface="Andalus" pitchFamily="2" charset="-78"/>
                <a:cs typeface="Andalus" pitchFamily="2" charset="-78"/>
              </a:endParaRP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3936" y="315"/>
              <a:ext cx="2400" cy="1201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Andalus" pitchFamily="2" charset="-78"/>
                  <a:cs typeface="Andalus" pitchFamily="2" charset="-78"/>
                </a:rPr>
                <a:t>     </a:t>
              </a:r>
              <a:r>
                <a:rPr lang="en-US" sz="2400" dirty="0">
                  <a:solidFill>
                    <a:schemeClr val="folHlink"/>
                  </a:solidFill>
                  <a:latin typeface="Andalus" pitchFamily="2" charset="-78"/>
                  <a:cs typeface="Andalus" pitchFamily="2" charset="-78"/>
                </a:rPr>
                <a:t>Phase 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smtClean="0">
                  <a:solidFill>
                    <a:schemeClr val="folHlink"/>
                  </a:solidFill>
                  <a:latin typeface="Andalus" pitchFamily="2" charset="-78"/>
                  <a:cs typeface="Andalus" pitchFamily="2" charset="-78"/>
                </a:rPr>
                <a:t>Epidemiological  </a:t>
              </a:r>
              <a:r>
                <a:rPr lang="en-US" sz="2400" dirty="0">
                  <a:solidFill>
                    <a:schemeClr val="folHlink"/>
                  </a:solidFill>
                  <a:latin typeface="Andalus" pitchFamily="2" charset="-78"/>
                  <a:cs typeface="Andalus" pitchFamily="2" charset="-78"/>
                </a:rPr>
                <a:t>Diagnosis </a:t>
              </a:r>
            </a:p>
          </p:txBody>
        </p:sp>
      </p:grpSp>
      <p:sp>
        <p:nvSpPr>
          <p:cNvPr id="9" name="Down Arrow 8"/>
          <p:cNvSpPr/>
          <p:nvPr/>
        </p:nvSpPr>
        <p:spPr>
          <a:xfrm>
            <a:off x="4191000" y="2667000"/>
            <a:ext cx="609600" cy="500063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Phase 3: Behavioral and Environmental Diagnosis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382000" cy="441960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algn="just" eaLnBrk="1" hangingPunct="1">
              <a:buFont typeface="Wingdings 2" pitchFamily="18" charset="2"/>
              <a:buNone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In phase 3, indentify behavioral and non-behavioral causes (environmental factors) which seem to be linked to health problems identified  in Phase 2 and put them separately.</a:t>
            </a:r>
          </a:p>
          <a:p>
            <a:pPr algn="just" eaLnBrk="1" hangingPunct="1"/>
            <a:endParaRPr lang="en-US" sz="2800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6182-0A17-43B8-8A2F-48BB07F9AF57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52600" y="1512353"/>
            <a:ext cx="6096000" cy="954627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Phase 3: Behavioral and non-behavioral diagnosis </a:t>
            </a:r>
          </a:p>
        </p:txBody>
      </p:sp>
      <p:sp>
        <p:nvSpPr>
          <p:cNvPr id="5" name="Rectangle 4"/>
          <p:cNvSpPr/>
          <p:nvPr/>
        </p:nvSpPr>
        <p:spPr>
          <a:xfrm>
            <a:off x="1447800" y="2971800"/>
            <a:ext cx="6400800" cy="1524000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dirty="0">
                <a:latin typeface="Andalus" pitchFamily="2" charset="-78"/>
                <a:cs typeface="Andalus" pitchFamily="2" charset="-78"/>
              </a:rPr>
              <a:t>To identify 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400" dirty="0">
                <a:latin typeface="Andalus" pitchFamily="2" charset="-78"/>
                <a:cs typeface="Andalus" pitchFamily="2" charset="-78"/>
              </a:rPr>
              <a:t>Behavioral and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400" dirty="0">
                <a:latin typeface="Andalus" pitchFamily="2" charset="-78"/>
                <a:cs typeface="Andalus" pitchFamily="2" charset="-78"/>
              </a:rPr>
              <a:t> Non-behavioral cause for the health problem  </a:t>
            </a:r>
          </a:p>
        </p:txBody>
      </p:sp>
      <p:sp>
        <p:nvSpPr>
          <p:cNvPr id="6" name="Down Arrow 5"/>
          <p:cNvSpPr/>
          <p:nvPr/>
        </p:nvSpPr>
        <p:spPr>
          <a:xfrm>
            <a:off x="3733800" y="2514600"/>
            <a:ext cx="500062" cy="4286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Phase 4: Educational &amp; Organizational Diagnosis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Identifies </a:t>
            </a:r>
            <a:r>
              <a:rPr lang="en-US" sz="2400" b="1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causal factors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that </a:t>
            </a:r>
            <a:r>
              <a:rPr lang="en-US" sz="24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must be changed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to </a:t>
            </a:r>
            <a:r>
              <a:rPr lang="en-US" sz="24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initiate and sustain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the process of behavioral and environmental change identified in Phase 3. </a:t>
            </a:r>
          </a:p>
          <a:p>
            <a:pPr algn="just" eaLnBrk="1" hangingPunct="1"/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/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/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Identify cause of behaviors     </a:t>
            </a:r>
          </a:p>
          <a:p>
            <a:pPr algn="just" eaLnBrk="1" hangingPunct="1"/>
            <a:endParaRPr lang="en-US" sz="2400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07B6-7A4E-40E0-A4EF-D7DE304A8EFE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00200" y="3048000"/>
            <a:ext cx="3786214" cy="714380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Educational Diagnosis</a:t>
            </a:r>
            <a:endParaRPr lang="en-US" sz="2800" dirty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5008" y="3000372"/>
            <a:ext cx="3071834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Organizational Diagnosis</a:t>
            </a:r>
            <a:endParaRPr lang="en-US" dirty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4876800"/>
            <a:ext cx="3786214" cy="1628796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1</a:t>
            </a:r>
            <a:r>
              <a:rPr lang="en-US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. </a:t>
            </a:r>
            <a:r>
              <a:rPr lang="en-US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Predisposing factors </a:t>
            </a:r>
            <a:r>
              <a:rPr lang="en-US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(knowledge, attitude, beliefs etc. )</a:t>
            </a:r>
          </a:p>
          <a:p>
            <a:pPr algn="just">
              <a:defRPr/>
            </a:pPr>
            <a:r>
              <a:rPr lang="en-US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2. Enabling factors  </a:t>
            </a:r>
            <a:r>
              <a:rPr lang="en-US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(money, </a:t>
            </a:r>
            <a:r>
              <a:rPr lang="en-US" dirty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resource</a:t>
            </a:r>
            <a:r>
              <a:rPr lang="en-US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, time, accessibility, availability  etc.)</a:t>
            </a:r>
          </a:p>
          <a:p>
            <a:pPr algn="just">
              <a:defRPr/>
            </a:pPr>
            <a:r>
              <a:rPr lang="en-US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3. Reinforcing factors</a:t>
            </a:r>
            <a:r>
              <a:rPr lang="en-US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(peer pressure )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276600" y="3810000"/>
            <a:ext cx="500066" cy="781048"/>
          </a:xfrm>
          <a:prstGeom prst="downArrow">
            <a:avLst/>
          </a:prstGeom>
          <a:solidFill>
            <a:schemeClr val="accent2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38800" y="4800600"/>
            <a:ext cx="3357586" cy="15526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Review the organizational objectives and focus  on areas that facilitate changes </a:t>
            </a:r>
          </a:p>
        </p:txBody>
      </p:sp>
      <p:sp>
        <p:nvSpPr>
          <p:cNvPr id="9" name="Down Arrow 8"/>
          <p:cNvSpPr/>
          <p:nvPr/>
        </p:nvSpPr>
        <p:spPr>
          <a:xfrm>
            <a:off x="7086600" y="3733800"/>
            <a:ext cx="500066" cy="1000132"/>
          </a:xfrm>
          <a:prstGeom prst="downArrow">
            <a:avLst/>
          </a:prstGeom>
          <a:solidFill>
            <a:schemeClr val="accent2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Phase 5: Administrative and Policy Diagnosis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35480"/>
            <a:ext cx="8077200" cy="4476967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Focuses on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administrative and organizational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concerns which must be addressed </a:t>
            </a:r>
            <a:r>
              <a:rPr lang="en-US" sz="28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prior to program implementation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Includes assessment of </a:t>
            </a:r>
            <a:r>
              <a:rPr lang="en-US" sz="2800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resources, </a:t>
            </a:r>
            <a:r>
              <a:rPr lang="en-US" sz="28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budget development and allocation</a:t>
            </a:r>
            <a:r>
              <a:rPr lang="en-US" sz="2800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, development of implementation timetable, </a:t>
            </a:r>
            <a:r>
              <a:rPr lang="en-US" sz="2800" u="sng" dirty="0" smtClean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organization and coordination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with others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Analysis of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policies, resources and circumstances prevailing organizational situations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that could hinder or facilitate the development of the health program Policy Diagnosis</a:t>
            </a:r>
          </a:p>
          <a:p>
            <a:pPr algn="just" eaLnBrk="1" hangingPunct="1">
              <a:lnSpc>
                <a:spcPct val="90000"/>
              </a:lnSpc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F18F1-FAD4-473D-8DD0-54100FF3092C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313" y="1928813"/>
            <a:ext cx="7286625" cy="1785937"/>
          </a:xfrm>
          <a:solidFill>
            <a:srgbClr val="00B050"/>
          </a:solidFill>
        </p:spPr>
        <p:txBody>
          <a:bodyPr rtlCol="0"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800" b="1" i="1" dirty="0" smtClean="0">
                <a:solidFill>
                  <a:schemeClr val="folHlink"/>
                </a:solidFill>
                <a:latin typeface="Andalus" pitchFamily="2" charset="-78"/>
                <a:cs typeface="Andalus" pitchFamily="2" charset="-78"/>
              </a:rPr>
              <a:t>PRECEDE- phase  ends with a</a:t>
            </a: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 Comprehensive Intervention plan which is ready for implementation  and PROCEED begins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8602-BAC6-41BF-982E-37F14F9187EB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44035" name="Picture 4" descr="MCj023408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88" y="3857625"/>
            <a:ext cx="4132262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3000" y="304800"/>
            <a:ext cx="7499350" cy="11430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ndalus" pitchFamily="2" charset="-78"/>
                <a:ea typeface="+mj-ea"/>
                <a:cs typeface="Andalus" pitchFamily="2" charset="-78"/>
              </a:rPr>
              <a:t>Design a Comprehensive Intervention plan </a:t>
            </a:r>
          </a:p>
        </p:txBody>
      </p:sp>
      <p:sp>
        <p:nvSpPr>
          <p:cNvPr id="5" name="Down Arrow 4"/>
          <p:cNvSpPr/>
          <p:nvPr/>
        </p:nvSpPr>
        <p:spPr>
          <a:xfrm>
            <a:off x="7072330" y="3929066"/>
            <a:ext cx="1785950" cy="2428892"/>
          </a:xfrm>
          <a:prstGeom prst="downArrow">
            <a:avLst/>
          </a:prstGeom>
          <a:solidFill>
            <a:srgbClr val="92D050"/>
          </a:solidFill>
          <a:scene3d>
            <a:camera prst="orthographicFront">
              <a:rot lat="0" lon="21299999" rev="0"/>
            </a:camera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i="1" dirty="0">
                <a:solidFill>
                  <a:schemeClr val="folHlink"/>
                </a:solidFill>
                <a:latin typeface="Andalus" pitchFamily="2" charset="-78"/>
                <a:cs typeface="Andalus" pitchFamily="2" charset="-78"/>
              </a:rPr>
              <a:t> P</a:t>
            </a:r>
          </a:p>
          <a:p>
            <a:pPr>
              <a:defRPr/>
            </a:pPr>
            <a:r>
              <a:rPr lang="en-US" b="1" i="1" dirty="0">
                <a:solidFill>
                  <a:schemeClr val="folHlink"/>
                </a:solidFill>
                <a:latin typeface="Andalus" pitchFamily="2" charset="-78"/>
                <a:cs typeface="Andalus" pitchFamily="2" charset="-78"/>
              </a:rPr>
              <a:t> R</a:t>
            </a:r>
          </a:p>
          <a:p>
            <a:pPr>
              <a:defRPr/>
            </a:pPr>
            <a:r>
              <a:rPr lang="en-US" b="1" i="1" dirty="0">
                <a:solidFill>
                  <a:schemeClr val="folHlink"/>
                </a:solidFill>
                <a:latin typeface="Andalus" pitchFamily="2" charset="-78"/>
                <a:cs typeface="Andalus" pitchFamily="2" charset="-78"/>
              </a:rPr>
              <a:t> O</a:t>
            </a:r>
          </a:p>
          <a:p>
            <a:pPr>
              <a:defRPr/>
            </a:pPr>
            <a:r>
              <a:rPr lang="en-US" b="1" i="1" dirty="0">
                <a:solidFill>
                  <a:schemeClr val="folHlink"/>
                </a:solidFill>
                <a:latin typeface="Andalus" pitchFamily="2" charset="-78"/>
                <a:cs typeface="Andalus" pitchFamily="2" charset="-78"/>
              </a:rPr>
              <a:t> C</a:t>
            </a:r>
          </a:p>
          <a:p>
            <a:pPr>
              <a:defRPr/>
            </a:pPr>
            <a:r>
              <a:rPr lang="en-US" b="1" i="1" dirty="0">
                <a:solidFill>
                  <a:schemeClr val="folHlink"/>
                </a:solidFill>
                <a:latin typeface="Andalus" pitchFamily="2" charset="-78"/>
                <a:cs typeface="Andalus" pitchFamily="2" charset="-78"/>
              </a:rPr>
              <a:t> E</a:t>
            </a:r>
          </a:p>
          <a:p>
            <a:pPr>
              <a:defRPr/>
            </a:pPr>
            <a:r>
              <a:rPr lang="en-US" b="1" i="1" dirty="0">
                <a:solidFill>
                  <a:schemeClr val="folHlink"/>
                </a:solidFill>
                <a:latin typeface="Andalus" pitchFamily="2" charset="-78"/>
                <a:cs typeface="Andalus" pitchFamily="2" charset="-78"/>
              </a:rPr>
              <a:t> E</a:t>
            </a:r>
          </a:p>
          <a:p>
            <a:pPr>
              <a:defRPr/>
            </a:pPr>
            <a:r>
              <a:rPr lang="en-US" b="1" i="1" dirty="0">
                <a:solidFill>
                  <a:schemeClr val="folHlink"/>
                </a:solidFill>
                <a:latin typeface="Andalus" pitchFamily="2" charset="-78"/>
                <a:cs typeface="Andalus" pitchFamily="2" charset="-78"/>
              </a:rPr>
              <a:t> D</a:t>
            </a:r>
            <a:endParaRPr lang="en-US" i="1" u="sng" dirty="0">
              <a:solidFill>
                <a:schemeClr val="folHlink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6" name="Curved Down Arrow 5"/>
          <p:cNvSpPr/>
          <p:nvPr/>
        </p:nvSpPr>
        <p:spPr>
          <a:xfrm rot="2490968">
            <a:off x="7249575" y="3159200"/>
            <a:ext cx="857256" cy="428628"/>
          </a:xfrm>
          <a:prstGeom prst="curvedDownArrow">
            <a:avLst/>
          </a:prstGeom>
          <a:solidFill>
            <a:schemeClr val="accent3">
              <a:lumMod val="50000"/>
            </a:schemeClr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1563" y="6000750"/>
            <a:ext cx="1357312" cy="5715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Andalus" pitchFamily="2" charset="-78"/>
                <a:cs typeface="Andalus" pitchFamily="2" charset="-78"/>
              </a:rPr>
              <a:t>Ready made plan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PROCEED has four phases: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Phase 6: Implementation</a:t>
            </a:r>
          </a:p>
          <a:p>
            <a:pPr eaLnBrk="1" hangingPunct="1">
              <a:buFont typeface="Arial" charset="0"/>
              <a:buNone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buFont typeface="Arial" charset="0"/>
              <a:buNone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Phase 7: Process evaluation</a:t>
            </a:r>
          </a:p>
          <a:p>
            <a:pPr eaLnBrk="1" hangingPunct="1">
              <a:buFont typeface="Arial" charset="0"/>
              <a:buNone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buFont typeface="Arial" charset="0"/>
              <a:buNone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Phase 8: Impact evaluation</a:t>
            </a:r>
          </a:p>
          <a:p>
            <a:pPr eaLnBrk="1" hangingPunct="1">
              <a:buFont typeface="Arial" charset="0"/>
              <a:buNone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>
              <a:buFont typeface="Arial" charset="0"/>
              <a:buNone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Phase 9: Outcome evaluation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9E29-D219-45A2-8FF6-81F0B48B5DB0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35718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Phase 6: Implementation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None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Beginning of PROCEED</a:t>
            </a:r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The act of converting program objectives into actions through policy changes, regulation and organization.</a:t>
            </a:r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It is translating the goals, objectives and methods into a community based health education programs.</a:t>
            </a:r>
          </a:p>
          <a:p>
            <a:pPr algn="just" eaLnBrk="1" hangingPunct="1"/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/>
            <a:endParaRPr lang="en-US" sz="2800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FCF6-D81E-4E08-B6BC-F0F2AD1B5AFB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err="1" smtClean="0"/>
              <a:t>Dereje</a:t>
            </a:r>
            <a:r>
              <a:rPr lang="en-US" dirty="0" smtClean="0"/>
              <a:t> G (</a:t>
            </a:r>
            <a:r>
              <a:rPr lang="en-US" dirty="0" err="1" smtClean="0"/>
              <a:t>BSc,MPH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in Health Education and promotion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799" cy="4648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800" u="sng" dirty="0">
              <a:solidFill>
                <a:srgbClr val="00B050"/>
              </a:solidFill>
            </a:endParaRPr>
          </a:p>
          <a:p>
            <a:pPr algn="just"/>
            <a:r>
              <a:rPr lang="en-US" sz="4400" u="sng" dirty="0" smtClean="0">
                <a:solidFill>
                  <a:srgbClr val="00B050"/>
                </a:solidFill>
              </a:rPr>
              <a:t>Planning-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is an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anticipatory decision making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about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what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needs to be done,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how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it has to be done, and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with what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resources. </a:t>
            </a:r>
          </a:p>
          <a:p>
            <a:pPr marL="0" indent="0" algn="just">
              <a:buNone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It is central to health education and health promotion process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614CA-4F04-4D66-BB2F-421E466C0720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9FE77-1E0F-4C66-9CA3-0475EE22CD6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Phases 7 , 8, &amp; 9 - Evaluation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buFont typeface="Wingdings" pitchFamily="2" charset="2"/>
              <a:buChar char="ü"/>
            </a:pPr>
            <a:r>
              <a:rPr lang="en-US" sz="2400" b="1" dirty="0" smtClean="0">
                <a:latin typeface="Andalus" pitchFamily="2" charset="-78"/>
                <a:cs typeface="Andalus" pitchFamily="2" charset="-78"/>
              </a:rPr>
              <a:t>Phase 7: Process evaluation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- measurements of implementation process to control, assure, or improve the quality of the program</a:t>
            </a:r>
          </a:p>
          <a:p>
            <a:pPr algn="just" eaLnBrk="1" hangingPunct="1">
              <a:buFont typeface="Wingdings 2" pitchFamily="18" charset="2"/>
              <a:buNone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2400" b="1" dirty="0" smtClean="0">
                <a:latin typeface="Andalus" pitchFamily="2" charset="-78"/>
                <a:cs typeface="Andalus" pitchFamily="2" charset="-78"/>
              </a:rPr>
              <a:t>Phase 8: Impact evaluation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- immediate observable effects of program (changes in Knowledge, attitude, beliefs, practice etc.)</a:t>
            </a:r>
          </a:p>
          <a:p>
            <a:pPr algn="just" eaLnBrk="1" hangingPunct="1">
              <a:buFont typeface="Wingdings 2" pitchFamily="18" charset="2"/>
              <a:buNone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2400" b="1" dirty="0" smtClean="0">
                <a:latin typeface="Andalus" pitchFamily="2" charset="-78"/>
                <a:cs typeface="Andalus" pitchFamily="2" charset="-78"/>
              </a:rPr>
              <a:t>Phase 9: Outcome evaluation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-long-term effects of the program such as reduction in mortality, morbidity, prevalence of disease, improved health status, life expectancy  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9192-8CCE-48FF-80B9-6A4A7B6C4310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WordArt 2"/>
          <p:cNvSpPr>
            <a:spLocks noChangeArrowheads="1" noChangeShapeType="1" noTextEdit="1"/>
          </p:cNvSpPr>
          <p:nvPr/>
        </p:nvSpPr>
        <p:spPr bwMode="auto">
          <a:xfrm>
            <a:off x="2209800" y="2133600"/>
            <a:ext cx="54102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noFill/>
                  <a:round/>
                  <a:headEnd type="none" w="sm" len="sm"/>
                  <a:tailEnd type="none" w="sm" len="sm"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Comic Sans MS"/>
              </a:rPr>
              <a:t>Plan your work.</a:t>
            </a:r>
          </a:p>
          <a:p>
            <a:pPr algn="ctr"/>
            <a:r>
              <a:rPr lang="en-US" sz="3600" b="1" kern="10" dirty="0">
                <a:ln w="9525" cap="sq">
                  <a:noFill/>
                  <a:round/>
                  <a:headEnd type="none" w="sm" len="sm"/>
                  <a:tailEnd type="none" w="sm" len="sm"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Comic Sans MS"/>
              </a:rPr>
              <a:t>Work your plan.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1443-165D-402A-A6A1-2801C8C048F5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build="allAtOnce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End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90600" y="1935163"/>
            <a:ext cx="7696200" cy="4160837"/>
          </a:xfrm>
          <a:gradFill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lin ang="5400000" scaled="0"/>
          </a:gradFill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  <a:latin typeface="Garamond" pitchFamily="18" charset="0"/>
              </a:rPr>
              <a:t>           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Garamond" pitchFamily="18" charset="0"/>
                <a:cs typeface="Times New Roman" pitchFamily="18" charset="0"/>
              </a:rPr>
              <a:t>                  </a:t>
            </a:r>
          </a:p>
          <a:p>
            <a:pPr>
              <a:buFont typeface="Wingdings 2" pitchFamily="18" charset="2"/>
              <a:buNone/>
              <a:defRPr/>
            </a:pPr>
            <a:endParaRPr lang="en-US" sz="2400" b="1" dirty="0" smtClean="0">
              <a:solidFill>
                <a:srgbClr val="FFFF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Garamond" pitchFamily="18" charset="0"/>
                <a:cs typeface="Times New Roman" pitchFamily="18" charset="0"/>
              </a:rPr>
              <a:t>                  </a:t>
            </a:r>
            <a:r>
              <a:rPr lang="en-US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 YOU !!</a:t>
            </a:r>
            <a:endPara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142602-AA3D-4216-9B05-3FE0B587E978}" type="datetime1">
              <a:rPr lang="en-US"/>
              <a:pPr>
                <a:defRPr/>
              </a:pPr>
              <a:t>3/11/2020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 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EE170-FC46-4A46-BD6E-6DF54F5FE8C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3B6-AD8C-4CD5-9AEA-0666EE8C0017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err="1" smtClean="0"/>
              <a:t>Dereje</a:t>
            </a:r>
            <a:r>
              <a:rPr lang="en-US" dirty="0" smtClean="0"/>
              <a:t> G (</a:t>
            </a:r>
            <a:r>
              <a:rPr lang="en-US" dirty="0" err="1" smtClean="0"/>
              <a:t>BSc,MPH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243" name="Oval 15"/>
          <p:cNvSpPr>
            <a:spLocks noChangeArrowheads="1"/>
          </p:cNvSpPr>
          <p:nvPr/>
        </p:nvSpPr>
        <p:spPr bwMode="auto">
          <a:xfrm>
            <a:off x="1143000" y="1600200"/>
            <a:ext cx="6019800" cy="4800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340" name="Line 14"/>
          <p:cNvSpPr>
            <a:spLocks noChangeShapeType="1"/>
          </p:cNvSpPr>
          <p:nvPr/>
        </p:nvSpPr>
        <p:spPr bwMode="auto">
          <a:xfrm flipV="1">
            <a:off x="2667000" y="1752600"/>
            <a:ext cx="1066800" cy="381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5181600" y="1905000"/>
            <a:ext cx="1143000" cy="762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Line 12"/>
          <p:cNvSpPr>
            <a:spLocks noChangeShapeType="1"/>
          </p:cNvSpPr>
          <p:nvPr/>
        </p:nvSpPr>
        <p:spPr bwMode="auto">
          <a:xfrm>
            <a:off x="6781800" y="2971800"/>
            <a:ext cx="228600" cy="990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11"/>
          <p:cNvSpPr>
            <a:spLocks noChangeShapeType="1"/>
          </p:cNvSpPr>
          <p:nvPr/>
        </p:nvSpPr>
        <p:spPr bwMode="auto">
          <a:xfrm flipH="1">
            <a:off x="5714998" y="4800600"/>
            <a:ext cx="1066801" cy="1066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10"/>
          <p:cNvSpPr>
            <a:spLocks noChangeShapeType="1"/>
          </p:cNvSpPr>
          <p:nvPr/>
        </p:nvSpPr>
        <p:spPr bwMode="auto">
          <a:xfrm flipH="1" flipV="1">
            <a:off x="1600200" y="4419599"/>
            <a:ext cx="354331" cy="914399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1371600" y="2590800"/>
            <a:ext cx="457200" cy="12192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8"/>
          <p:cNvSpPr>
            <a:spLocks noChangeShapeType="1"/>
          </p:cNvSpPr>
          <p:nvPr/>
        </p:nvSpPr>
        <p:spPr bwMode="auto">
          <a:xfrm flipH="1" flipV="1">
            <a:off x="2438400" y="5562600"/>
            <a:ext cx="228600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Text Box 7"/>
          <p:cNvSpPr txBox="1">
            <a:spLocks noChangeArrowheads="1"/>
          </p:cNvSpPr>
          <p:nvPr/>
        </p:nvSpPr>
        <p:spPr bwMode="auto">
          <a:xfrm>
            <a:off x="6400800" y="2286000"/>
            <a:ext cx="2209800" cy="619125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b="1" dirty="0">
                <a:cs typeface="Times New Roman" charset="0"/>
              </a:rPr>
              <a:t>Identify problems and prioritize (II)</a:t>
            </a:r>
          </a:p>
        </p:txBody>
      </p:sp>
      <p:sp>
        <p:nvSpPr>
          <p:cNvPr id="10252" name="Text Box 6"/>
          <p:cNvSpPr txBox="1">
            <a:spLocks noChangeArrowheads="1"/>
          </p:cNvSpPr>
          <p:nvPr/>
        </p:nvSpPr>
        <p:spPr bwMode="auto">
          <a:xfrm>
            <a:off x="3733800" y="1371600"/>
            <a:ext cx="2133600" cy="45720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b="1" dirty="0" smtClean="0">
                <a:cs typeface="Times New Roman" charset="0"/>
              </a:rPr>
              <a:t>Situational </a:t>
            </a:r>
            <a:r>
              <a:rPr lang="en-US" sz="1400" b="1" dirty="0">
                <a:cs typeface="Times New Roman" charset="0"/>
              </a:rPr>
              <a:t>analysis (I</a:t>
            </a:r>
            <a:r>
              <a:rPr lang="en-US" sz="1100" b="1" dirty="0" smtClean="0">
                <a:cs typeface="Times New Roman" charset="0"/>
              </a:rPr>
              <a:t>)</a:t>
            </a:r>
            <a:endParaRPr lang="en-US" b="1" dirty="0">
              <a:cs typeface="Times New Roman" charset="0"/>
            </a:endParaRPr>
          </a:p>
        </p:txBody>
      </p:sp>
      <p:sp>
        <p:nvSpPr>
          <p:cNvPr id="10253" name="Text Box 5"/>
          <p:cNvSpPr txBox="1">
            <a:spLocks noChangeArrowheads="1"/>
          </p:cNvSpPr>
          <p:nvPr/>
        </p:nvSpPr>
        <p:spPr bwMode="auto">
          <a:xfrm>
            <a:off x="6629400" y="4038600"/>
            <a:ext cx="1828800" cy="685800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b="1" dirty="0">
                <a:cs typeface="Times New Roman" charset="0"/>
              </a:rPr>
              <a:t>Setting objectives (III) </a:t>
            </a:r>
            <a:r>
              <a:rPr lang="en-US" sz="1600" dirty="0">
                <a:cs typeface="Times New Roman" charset="0"/>
              </a:rPr>
              <a:t>               </a:t>
            </a:r>
          </a:p>
        </p:txBody>
      </p:sp>
      <p:sp>
        <p:nvSpPr>
          <p:cNvPr id="10254" name="Text Box 4"/>
          <p:cNvSpPr txBox="1">
            <a:spLocks noChangeArrowheads="1"/>
          </p:cNvSpPr>
          <p:nvPr/>
        </p:nvSpPr>
        <p:spPr bwMode="auto">
          <a:xfrm>
            <a:off x="5029200" y="5943600"/>
            <a:ext cx="2362200" cy="609600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b="1" dirty="0" smtClean="0">
                <a:cs typeface="Times New Roman" charset="0"/>
              </a:rPr>
              <a:t>Develop plan of work (IV)</a:t>
            </a:r>
            <a:endParaRPr lang="en-US" sz="1600" b="1" dirty="0">
              <a:cs typeface="Times New Roman" charset="0"/>
            </a:endParaRPr>
          </a:p>
        </p:txBody>
      </p:sp>
      <p:sp>
        <p:nvSpPr>
          <p:cNvPr id="10255" name="Text Box 3"/>
          <p:cNvSpPr txBox="1">
            <a:spLocks noChangeArrowheads="1"/>
          </p:cNvSpPr>
          <p:nvPr/>
        </p:nvSpPr>
        <p:spPr bwMode="auto">
          <a:xfrm>
            <a:off x="152400" y="5410200"/>
            <a:ext cx="2209800" cy="457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b="1" dirty="0">
                <a:cs typeface="Times New Roman" charset="0"/>
              </a:rPr>
              <a:t>Implementation (V)</a:t>
            </a:r>
          </a:p>
          <a:p>
            <a:pPr eaLnBrk="0" hangingPunct="0"/>
            <a:endParaRPr lang="en-US" dirty="0">
              <a:cs typeface="Times New Roman" charset="0"/>
            </a:endParaRPr>
          </a:p>
        </p:txBody>
      </p:sp>
      <p:sp>
        <p:nvSpPr>
          <p:cNvPr id="10256" name="Text Box 2"/>
          <p:cNvSpPr txBox="1">
            <a:spLocks noChangeArrowheads="1"/>
          </p:cNvSpPr>
          <p:nvPr/>
        </p:nvSpPr>
        <p:spPr bwMode="auto">
          <a:xfrm>
            <a:off x="152400" y="3886200"/>
            <a:ext cx="1752600" cy="457200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b="1" dirty="0">
                <a:cs typeface="Times New Roman" charset="0"/>
              </a:rPr>
              <a:t>Evaluation (VI)  </a:t>
            </a:r>
          </a:p>
        </p:txBody>
      </p:sp>
      <p:sp>
        <p:nvSpPr>
          <p:cNvPr id="10257" name="Text Box 1"/>
          <p:cNvSpPr txBox="1">
            <a:spLocks noChangeArrowheads="1"/>
          </p:cNvSpPr>
          <p:nvPr/>
        </p:nvSpPr>
        <p:spPr bwMode="auto">
          <a:xfrm>
            <a:off x="228600" y="2057400"/>
            <a:ext cx="2362200" cy="4572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b="1" dirty="0">
                <a:cs typeface="Times New Roman" charset="0"/>
              </a:rPr>
              <a:t>Reconsideration (VII)</a:t>
            </a:r>
          </a:p>
          <a:p>
            <a:pPr eaLnBrk="0" hangingPunct="0"/>
            <a:endParaRPr lang="en-US" dirty="0">
              <a:cs typeface="Times New Roman" charset="0"/>
            </a:endParaRPr>
          </a:p>
        </p:txBody>
      </p:sp>
      <p:sp>
        <p:nvSpPr>
          <p:cNvPr id="1435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5" name="Rectangle 24"/>
          <p:cNvSpPr>
            <a:spLocks noChangeArrowheads="1"/>
          </p:cNvSpPr>
          <p:nvPr/>
        </p:nvSpPr>
        <p:spPr bwMode="auto">
          <a:xfrm>
            <a:off x="152400" y="-30897"/>
            <a:ext cx="8505739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eaLnBrk="0" hangingPunct="0"/>
            <a:r>
              <a:rPr lang="en-US" sz="1200" dirty="0">
                <a:cs typeface="Times New Roman" charset="0"/>
              </a:rPr>
              <a:t>      </a:t>
            </a:r>
            <a:r>
              <a:rPr lang="en-US" sz="3200" b="1" dirty="0" smtClean="0">
                <a:latin typeface="Andalus" pitchFamily="2" charset="-78"/>
                <a:ea typeface="Times New Roman" charset="0"/>
                <a:cs typeface="Andalus" pitchFamily="2" charset="-78"/>
              </a:rPr>
              <a:t>Steps </a:t>
            </a:r>
            <a:r>
              <a:rPr lang="en-US" sz="3200" b="1" dirty="0">
                <a:latin typeface="Andalus" pitchFamily="2" charset="-78"/>
                <a:ea typeface="Times New Roman" charset="0"/>
                <a:cs typeface="Andalus" pitchFamily="2" charset="-78"/>
              </a:rPr>
              <a:t>of planning </a:t>
            </a:r>
            <a:r>
              <a:rPr lang="en-US" sz="3200" b="1" dirty="0" smtClean="0">
                <a:latin typeface="Andalus" pitchFamily="2" charset="-78"/>
                <a:ea typeface="Times New Roman" charset="0"/>
                <a:cs typeface="Andalus" pitchFamily="2" charset="-78"/>
              </a:rPr>
              <a:t>Health </a:t>
            </a:r>
            <a:r>
              <a:rPr lang="en-US" sz="3200" b="1" dirty="0">
                <a:latin typeface="Andalus" pitchFamily="2" charset="-78"/>
                <a:ea typeface="Times New Roman" charset="0"/>
                <a:cs typeface="Andalus" pitchFamily="2" charset="-78"/>
              </a:rPr>
              <a:t>education </a:t>
            </a:r>
            <a:r>
              <a:rPr lang="en-US" sz="3200" b="1" dirty="0" smtClean="0">
                <a:latin typeface="Andalus" pitchFamily="2" charset="-78"/>
                <a:ea typeface="Times New Roman" charset="0"/>
                <a:cs typeface="Andalus" pitchFamily="2" charset="-78"/>
              </a:rPr>
              <a:t>and Promotion intervention</a:t>
            </a:r>
            <a:r>
              <a:rPr lang="en-US" sz="3200" b="1" dirty="0">
                <a:latin typeface="Andalus" pitchFamily="2" charset="-78"/>
                <a:ea typeface="Times New Roman" charset="0"/>
                <a:cs typeface="Andalus" pitchFamily="2" charset="-78"/>
              </a:rPr>
              <a:t>.</a:t>
            </a:r>
            <a:endParaRPr lang="en-US" sz="3200" b="1" dirty="0">
              <a:latin typeface="Andalus" pitchFamily="2" charset="-78"/>
              <a:cs typeface="Andalus" pitchFamily="2" charset="-78"/>
            </a:endParaRPr>
          </a:p>
          <a:p>
            <a:pPr eaLnBrk="0" hangingPunct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animBg="1"/>
      <p:bldP spid="10252" grpId="0" build="p" animBg="1"/>
      <p:bldP spid="10253" grpId="0" animBg="1"/>
      <p:bldP spid="10254" grpId="0" animBg="1"/>
      <p:bldP spid="10255" grpId="0" animBg="1"/>
      <p:bldP spid="10256" grpId="0" animBg="1"/>
      <p:bldP spid="102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Step I. situational analysis</a:t>
            </a:r>
            <a:r>
              <a:rPr lang="en-US" sz="28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/>
            </a:r>
            <a:br>
              <a:rPr lang="en-US" sz="28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</a:br>
            <a:endParaRPr lang="en-US" sz="2800" dirty="0" smtClean="0">
              <a:solidFill>
                <a:schemeClr val="tx2">
                  <a:satMod val="130000"/>
                </a:schemeClr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None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The local situation is the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bench mark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from where people should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start the process of program planning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. 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After assembling the </a:t>
            </a:r>
            <a:r>
              <a:rPr lang="en-US" sz="2800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f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acts pertaining to local situations, </a:t>
            </a:r>
            <a:r>
              <a:rPr lang="en-US" sz="2800" u="sng" dirty="0" smtClean="0">
                <a:latin typeface="Andalus" pitchFamily="2" charset="-78"/>
                <a:cs typeface="Andalus" pitchFamily="2" charset="-78"/>
              </a:rPr>
              <a:t>it is important to analyze these facts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in such away that they will be useful to individuals or planners.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7EF2-5862-44B9-946F-834AC6E8171B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Information for situational analysis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86238"/>
          </a:xfrm>
        </p:spPr>
        <p:txBody>
          <a:bodyPr>
            <a:normAutofit/>
          </a:bodyPr>
          <a:lstStyle/>
          <a:p>
            <a:pPr algn="just" eaLnBrk="1" hangingPunct="1">
              <a:buFont typeface="Arial" charset="0"/>
              <a:buNone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The information  collected may include:</a:t>
            </a:r>
          </a:p>
          <a:p>
            <a:pPr algn="just" eaLnBrk="1" hangingPunct="1">
              <a:buFont typeface="Arial" charset="0"/>
              <a:buNone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Community and its topography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Demographic and socio-economic characteristics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Communication network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Cultural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practices and their impact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on health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Health beliefs and practices  </a:t>
            </a:r>
          </a:p>
          <a:p>
            <a:pPr algn="just" eaLnBrk="1" hangingPunct="1"/>
            <a:endParaRPr lang="en-US" sz="2400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6783-3DF0-42BC-8750-741C3166F466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Step II. identify problems and prioritize</a:t>
            </a:r>
            <a:endParaRPr lang="en-US" sz="4000" dirty="0" smtClean="0">
              <a:solidFill>
                <a:schemeClr val="tx2">
                  <a:satMod val="130000"/>
                </a:schemeClr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endParaRPr lang="en-US" sz="2400" b="1" dirty="0" smtClean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  <a:p>
            <a:pPr marL="0" indent="0" algn="just" eaLnBrk="1" hangingPunct="1">
              <a:buNone/>
            </a:pP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A </a:t>
            </a:r>
            <a:r>
              <a:rPr lang="en-US" sz="3200" u="sng" dirty="0" smtClean="0">
                <a:latin typeface="Andalus" pitchFamily="2" charset="-78"/>
                <a:cs typeface="Andalus" pitchFamily="2" charset="-78"/>
              </a:rPr>
              <a:t>number of problems 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are emerged out of needs assessment/situational Analysis. </a:t>
            </a:r>
          </a:p>
          <a:p>
            <a:pPr algn="just" eaLnBrk="1" hangingPunct="1">
              <a:buFont typeface="Arial" charset="0"/>
              <a:buNone/>
            </a:pPr>
            <a:endParaRPr lang="en-US" sz="3200" dirty="0" smtClean="0">
              <a:latin typeface="Andalus" pitchFamily="2" charset="-78"/>
              <a:cs typeface="Andalus" pitchFamily="2" charset="-78"/>
            </a:endParaRPr>
          </a:p>
          <a:p>
            <a:pPr marL="0" indent="0" algn="just" eaLnBrk="1" hangingPunct="1">
              <a:buNone/>
            </a:pP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Since it is </a:t>
            </a:r>
            <a:r>
              <a:rPr lang="en-US" sz="3200" b="1" u="sng" dirty="0" smtClean="0">
                <a:latin typeface="Andalus" pitchFamily="2" charset="-78"/>
                <a:cs typeface="Andalus" pitchFamily="2" charset="-78"/>
              </a:rPr>
              <a:t>not possible or feasible 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to deal with all the problems at once, we will have to prioritize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254D-6E03-494C-9FF2-C80ABA4DBD76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/>
            </a:r>
            <a:br>
              <a:rPr lang="en-US" sz="24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</a:br>
            <a:r>
              <a:rPr lang="en-US" sz="49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Criteria to prioritize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/>
            </a:r>
            <a:br>
              <a:rPr lang="en-US" sz="24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</a:br>
            <a:endParaRPr lang="en-US" sz="2400" dirty="0" smtClean="0">
              <a:solidFill>
                <a:schemeClr val="tx2">
                  <a:satMod val="130000"/>
                </a:schemeClr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35480"/>
            <a:ext cx="7848600" cy="4389120"/>
          </a:xfrm>
        </p:spPr>
        <p:txBody>
          <a:bodyPr rtlCol="0">
            <a:normAutofit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en-US" sz="2400" b="1" i="1" dirty="0" smtClean="0">
                <a:latin typeface="Andalus" pitchFamily="2" charset="-78"/>
                <a:cs typeface="Andalus" pitchFamily="2" charset="-78"/>
              </a:rPr>
              <a:t>1. </a:t>
            </a:r>
            <a:r>
              <a:rPr lang="en-US" sz="2800" b="1" i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Magnitude of the problem</a:t>
            </a:r>
            <a:r>
              <a:rPr lang="en-US" sz="2800" b="1" i="1" dirty="0" smtClean="0">
                <a:latin typeface="Andalus" pitchFamily="2" charset="-78"/>
                <a:cs typeface="Andalus" pitchFamily="2" charset="-78"/>
              </a:rPr>
              <a:t>-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How wide spread the problem is?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2</a:t>
            </a:r>
            <a:r>
              <a:rPr lang="en-US" sz="2800" b="1" i="1" dirty="0" smtClean="0">
                <a:latin typeface="Andalus" pitchFamily="2" charset="-78"/>
                <a:cs typeface="Andalus" pitchFamily="2" charset="-78"/>
              </a:rPr>
              <a:t>. </a:t>
            </a:r>
            <a:r>
              <a:rPr lang="en-US" sz="2800" b="1" i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Severity of the problem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– fatality, consequence, disability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i="1" dirty="0" smtClean="0">
                <a:latin typeface="Andalus" pitchFamily="2" charset="-78"/>
                <a:cs typeface="Andalus" pitchFamily="2" charset="-78"/>
              </a:rPr>
              <a:t>3. </a:t>
            </a:r>
            <a:r>
              <a:rPr lang="en-US" sz="2800" b="1" i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Feasibility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– in terms of time, resources, etc. 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i="1" dirty="0" smtClean="0">
                <a:latin typeface="Andalus" pitchFamily="2" charset="-78"/>
                <a:cs typeface="Andalus" pitchFamily="2" charset="-78"/>
              </a:rPr>
              <a:t>4. </a:t>
            </a:r>
            <a:r>
              <a:rPr lang="en-US" sz="2800" b="1" i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Government concern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–Priority policy 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i="1" dirty="0" smtClean="0">
                <a:latin typeface="Andalus" pitchFamily="2" charset="-78"/>
                <a:cs typeface="Andalus" pitchFamily="2" charset="-78"/>
              </a:rPr>
              <a:t>5. </a:t>
            </a:r>
            <a:r>
              <a:rPr lang="en-US" sz="2800" b="1" i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Community concern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– Felt need of the community   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100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F76-85D4-4FEE-9A6A-5F677C5547CB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/>
            </a:r>
            <a:br>
              <a:rPr lang="en-US" sz="28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</a:b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>Additional criteria                                       </a:t>
            </a:r>
            <a:r>
              <a:rPr lang="en-US" sz="28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  <a:t/>
            </a:r>
            <a:br>
              <a:rPr lang="en-US" sz="2800" dirty="0" smtClean="0">
                <a:solidFill>
                  <a:schemeClr val="tx2">
                    <a:satMod val="130000"/>
                  </a:schemeClr>
                </a:solidFill>
                <a:latin typeface="Andalus" pitchFamily="2" charset="-78"/>
                <a:cs typeface="Andalus" pitchFamily="2" charset="-78"/>
              </a:rPr>
            </a:br>
            <a:endParaRPr lang="en-US" sz="28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1001" y="2209800"/>
            <a:ext cx="7899400" cy="3916363"/>
          </a:xfrm>
        </p:spPr>
        <p:txBody>
          <a:bodyPr/>
          <a:lstStyle/>
          <a:p>
            <a:pPr eaLnBrk="1" hangingPunct="1">
              <a:buNone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r>
              <a:rPr lang="en-US" sz="3600" dirty="0" smtClean="0">
                <a:latin typeface="Andalus" pitchFamily="2" charset="-78"/>
                <a:cs typeface="Andalus" pitchFamily="2" charset="-78"/>
              </a:rPr>
              <a:t>Immediate necessity</a:t>
            </a:r>
          </a:p>
          <a:p>
            <a:pPr eaLnBrk="1" hangingPunct="1"/>
            <a:r>
              <a:rPr lang="en-US" sz="3600" dirty="0" smtClean="0">
                <a:latin typeface="Andalus" pitchFamily="2" charset="-78"/>
                <a:cs typeface="Andalus" pitchFamily="2" charset="-78"/>
              </a:rPr>
              <a:t>Number of people benefiting</a:t>
            </a:r>
          </a:p>
          <a:p>
            <a:pPr eaLnBrk="1" hangingPunct="1"/>
            <a:r>
              <a:rPr lang="en-US" sz="3600" dirty="0" smtClean="0">
                <a:latin typeface="Andalus" pitchFamily="2" charset="-78"/>
                <a:cs typeface="Andalus" pitchFamily="2" charset="-78"/>
              </a:rPr>
              <a:t>Sustainability</a:t>
            </a:r>
          </a:p>
          <a:p>
            <a:pPr eaLnBrk="1" hangingPunct="1"/>
            <a:r>
              <a:rPr lang="en-US" sz="3600" dirty="0" smtClean="0">
                <a:latin typeface="Andalus" pitchFamily="2" charset="-78"/>
                <a:cs typeface="Andalus" pitchFamily="2" charset="-78"/>
              </a:rPr>
              <a:t>Local leadership available for the task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42AC-9D40-4F62-B9F0-10CCF6E6E1AA}" type="datetime1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7851-609C-4EF0-80E0-C9FF4B11C64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efinert 1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efinert 1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2.2. Human and abaehaviour II</Template>
  <TotalTime>4935</TotalTime>
  <Words>1814</Words>
  <Application>Microsoft Office PowerPoint</Application>
  <PresentationFormat>On-screen Show (4:3)</PresentationFormat>
  <Paragraphs>472</Paragraphs>
  <Slides>32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9" baseType="lpstr">
      <vt:lpstr>Andalus</vt:lpstr>
      <vt:lpstr>Arial</vt:lpstr>
      <vt:lpstr>Calibri</vt:lpstr>
      <vt:lpstr>Calibri Light</vt:lpstr>
      <vt:lpstr>Comic Sans MS</vt:lpstr>
      <vt:lpstr>Garamond</vt:lpstr>
      <vt:lpstr>Helvetica</vt:lpstr>
      <vt:lpstr>Times New Roman</vt:lpstr>
      <vt:lpstr>Wingdings</vt:lpstr>
      <vt:lpstr>Wingdings 2</vt:lpstr>
      <vt:lpstr>Notebook</vt:lpstr>
      <vt:lpstr>Office Theme</vt:lpstr>
      <vt:lpstr>Bold Stripes</vt:lpstr>
      <vt:lpstr>1_Notebook</vt:lpstr>
      <vt:lpstr>1_Office Theme</vt:lpstr>
      <vt:lpstr>Metropolitan</vt:lpstr>
      <vt:lpstr>Clip</vt:lpstr>
      <vt:lpstr>Planning. Implementation and Evaluation of Health Education and promotion program</vt:lpstr>
      <vt:lpstr>Learning objectives</vt:lpstr>
      <vt:lpstr>Planning in Health Education and promotion </vt:lpstr>
      <vt:lpstr>    </vt:lpstr>
      <vt:lpstr>Step I. situational analysis </vt:lpstr>
      <vt:lpstr>Information for situational analysis </vt:lpstr>
      <vt:lpstr>Step II. identify problems and prioritize</vt:lpstr>
      <vt:lpstr> Criteria to prioritize </vt:lpstr>
      <vt:lpstr> Additional criteria                                        </vt:lpstr>
      <vt:lpstr>PowerPoint Presentation</vt:lpstr>
      <vt:lpstr>Step III:  Setting objectives </vt:lpstr>
      <vt:lpstr>For example, to increase immunization coverage from 60% to 90% among under 5 children  in Hawassa City by 2020 </vt:lpstr>
      <vt:lpstr>Objective …</vt:lpstr>
      <vt:lpstr>Step IV. Develop plan of work </vt:lpstr>
      <vt:lpstr>Work plan…</vt:lpstr>
      <vt:lpstr>Example</vt:lpstr>
      <vt:lpstr>Planning Models used in Health Education  </vt:lpstr>
      <vt:lpstr>The PRECEDE/PROCEED Framework Lawrence W. Green &amp; Marshall W. Kreuter</vt:lpstr>
      <vt:lpstr>Cont …</vt:lpstr>
      <vt:lpstr>                         PRECEDE-PROCEED MODEL Diagram </vt:lpstr>
      <vt:lpstr>PRECEDE has five phases-PLANNING PHASE</vt:lpstr>
      <vt:lpstr>Phase 1 – Social Diagnosis </vt:lpstr>
      <vt:lpstr>Phase 2 – Epidemiological Diagnosis </vt:lpstr>
      <vt:lpstr>Phase 3: Behavioral and Environmental Diagnosis</vt:lpstr>
      <vt:lpstr>Phase 4: Educational &amp; Organizational Diagnosis</vt:lpstr>
      <vt:lpstr>Phase 5: Administrative and Policy Diagnosis</vt:lpstr>
      <vt:lpstr>PRECEDE- phase  ends with a Comprehensive Intervention plan which is ready for implementation  and PROCEED begins </vt:lpstr>
      <vt:lpstr>PROCEED has four phases:</vt:lpstr>
      <vt:lpstr>Phase 6: Implementation</vt:lpstr>
      <vt:lpstr>Phases 7 , 8, &amp; 9 - Evaluation</vt:lpstr>
      <vt:lpstr>PowerPoint Presentation</vt:lpstr>
      <vt:lpstr>              The End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Diagnosis</dc:title>
  <dc:creator>www</dc:creator>
  <cp:lastModifiedBy>Dereje_G</cp:lastModifiedBy>
  <cp:revision>126</cp:revision>
  <cp:lastPrinted>2019-01-22T08:55:14Z</cp:lastPrinted>
  <dcterms:created xsi:type="dcterms:W3CDTF">2015-04-27T05:35:54Z</dcterms:created>
  <dcterms:modified xsi:type="dcterms:W3CDTF">2020-03-11T17:22:33Z</dcterms:modified>
</cp:coreProperties>
</file>