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82" r:id="rId2"/>
    <p:sldId id="28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86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5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57DBD1C-4BAF-464D-9886-988DC91CAB83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F342FC9-9DAD-4614-9CB1-3F92761E52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9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0C3D54C-525C-438F-8C24-A8DD4E03D135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4C1D2B6-431E-42C4-97AA-036D693F7D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26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578B-4029-4CCA-8230-6046E85C1D7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68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99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21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26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007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13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405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694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70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11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49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86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284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27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035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732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33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55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04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05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03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57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60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1D2B6-431E-42C4-97AA-036D693F7D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80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2285-48CE-4A14-B7F5-E237AD4DB65A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8F54-D117-423C-9009-93F2DFA2919A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686-2C45-45A3-9B0B-9FF4A14CB321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B825-2FD4-4DEE-A74C-B003B666CFF5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8206-770C-4379-9A70-C2D661015F5F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935D-ABA6-4A97-9CE8-BF3CD90E21B2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5111-E73B-4E2B-88E2-FF58620C5584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AC07-6637-463B-9ECB-2E7009742E39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DE8E-0AE3-4AF5-8F5D-667A239708DA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C045-4F29-4F79-B6A7-6EBEFE0CBACE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7C13-B3F1-460A-9396-80C31E9E451B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E070F1-45A9-4AE0-BAD6-69618904CE29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134A88-B5A5-450D-ACB8-21A514C3D17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534400" cy="205740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Garamond" pitchFamily="18" charset="0"/>
              </a:rPr>
              <a:t>Individual and </a:t>
            </a:r>
            <a:r>
              <a:rPr lang="en-US" sz="4800" dirty="0" smtClean="0">
                <a:latin typeface="Garamond" pitchFamily="18" charset="0"/>
              </a:rPr>
              <a:t>Group </a:t>
            </a:r>
            <a:br>
              <a:rPr lang="en-US" sz="4800" dirty="0" smtClean="0">
                <a:latin typeface="Garamond" pitchFamily="18" charset="0"/>
              </a:rPr>
            </a:br>
            <a:r>
              <a:rPr lang="en-US" sz="4800" b="1" dirty="0" smtClean="0">
                <a:latin typeface="Garamond" pitchFamily="18" charset="0"/>
              </a:rPr>
              <a:t>Health Education </a:t>
            </a:r>
            <a:endParaRPr lang="en-US" sz="4800" dirty="0"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876800"/>
            <a:ext cx="8458200" cy="1371600"/>
          </a:xfrm>
          <a:solidFill>
            <a:srgbClr val="00B050"/>
          </a:solidFill>
        </p:spPr>
        <p:txBody>
          <a:bodyPr/>
          <a:lstStyle/>
          <a:p>
            <a:endParaRPr lang="en-US" dirty="0" smtClean="0">
              <a:latin typeface="Garamond" pitchFamily="18" charset="0"/>
            </a:endParaRPr>
          </a:p>
          <a:p>
            <a:pPr algn="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By: Dereje  Geleta (BSc , MPH)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3505200"/>
            <a:ext cx="8534400" cy="10668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D) </a:t>
            </a:r>
            <a:r>
              <a:rPr lang="en-US" sz="24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Privacy and confidentiality: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the information must be kept secret from all other people, even from the clients’ relatives.</a:t>
            </a:r>
          </a:p>
          <a:p>
            <a:pPr algn="just">
              <a:buNone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E) </a:t>
            </a:r>
            <a:r>
              <a:rPr lang="en-US" sz="24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Provide Information: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although counselors do not give advice they should share information and ideas on resources which the clients need in order to make a sound decision. </a:t>
            </a:r>
          </a:p>
          <a:p>
            <a:pPr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67AF-FB6D-4E72-AD46-E7846EB310A7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sz="3200" b="1" dirty="0" smtClean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Qualities of good counselor: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Respect for dignity of others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Open or non-judgmental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Active listener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Empathetic and caring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Knowledgeable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Honest sensitive and self-discipline.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2929-5523-4163-B8B2-B51ADC843509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Pitfall for counseling</a:t>
            </a:r>
            <a:endParaRPr lang="en-US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Directing and leading the ideas of the clients.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Minimizing the client’s problem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Judging and evaluating the patients through statement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Using words such as “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should” and “must”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Not accepting the clients feelings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Pushing or threatening the client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Encouraging dependency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Advising the client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Taking responsibility for the client’s problem and decisions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E108-CFC2-4FCE-A096-821CB9E10E21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>Approaches to counseling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The </a:t>
            </a: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GATHER 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approach to counseling</a:t>
            </a:r>
          </a:p>
          <a:p>
            <a:pPr algn="just"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G</a:t>
            </a: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-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Greet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the individuals/clients by name: show respect and trust, tell the discussion is confidential  </a:t>
            </a:r>
          </a:p>
          <a:p>
            <a:pPr algn="just"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A-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Ask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about his/her problem, measures he/she took to solve the problem and how he/she believes you can help the client.  </a:t>
            </a:r>
          </a:p>
          <a:p>
            <a:pPr algn="just"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T-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Tell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any relevant information he/she needs to know.</a:t>
            </a:r>
          </a:p>
          <a:p>
            <a:pPr algn="just"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H-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Help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them to make decision: guide them to look at the various alternatives, and help them to choose solution/s which will best fit for their circumstances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0EFE-11C1-4274-A919-6431E14B3168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  <a:defRPr/>
            </a:pPr>
            <a:endParaRPr lang="en-US" sz="2800" b="1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lnSpc>
                <a:spcPct val="150000"/>
              </a:lnSpc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E</a:t>
            </a: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-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Explain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any misunderstandings. Ask questions to check understanding of important key points and repeat the key points by their own words.  </a:t>
            </a:r>
          </a:p>
          <a:p>
            <a:pPr algn="just">
              <a:lnSpc>
                <a:spcPct val="150000"/>
              </a:lnSpc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R</a:t>
            </a: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-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Return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to follow-up on them: make arrangement for follow up visit or referral to other agencies. </a:t>
            </a:r>
          </a:p>
          <a:p>
            <a:pPr algn="just">
              <a:lnSpc>
                <a:spcPct val="150000"/>
              </a:lnSpc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lnSpc>
                <a:spcPct val="150000"/>
              </a:lnSpc>
              <a:buNone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If follow-up visit is not necessary give the name of someone they can contact if they need help. 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C309-C93A-43F6-AEEA-44281CC35696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HOME VIST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Home visit is one of the opportunities we have for counseling. Home visit are important to understand the real back ground of families, their living conditions and the environment. </a:t>
            </a:r>
          </a:p>
          <a:p>
            <a:pPr algn="just">
              <a:lnSpc>
                <a:spcPct val="150000"/>
              </a:lnSpc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>
              <a:buNone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The purpose of home visit  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Establish rapport –keeping good relationship with families and people.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Encourage the prevention of common diseases.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Detecting and improving troublesome situation early.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Follow up of patients- checking the progression of sick person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C098-7A70-4580-B6E5-AFFACE77B395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Observe the environments and the behaviors that affect the health of the family.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Educating the family on how to help a sick person.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Identify barriers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Motivate adopters.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Provide health education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Informing people about important community events in which their participation is needed.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More realistic and people feel free to talk with health providers when they are in their home.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A6C0-A6F2-4269-9094-1C3272A67236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4400" b="1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Health </a:t>
            </a:r>
            <a:r>
              <a:rPr lang="en-US" sz="4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Education </a:t>
            </a:r>
            <a:r>
              <a:rPr lang="en-US" sz="4400" b="1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with </a:t>
            </a:r>
            <a:r>
              <a:rPr lang="en-US" sz="4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Groups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B825-2FD4-4DEE-A74C-B003B666CFF5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What is group ?</a:t>
            </a:r>
          </a:p>
          <a:p>
            <a:pPr algn="just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Group : “</a:t>
            </a:r>
            <a:r>
              <a:rPr lang="en-US" sz="2800" u="sng" dirty="0" smtClean="0">
                <a:latin typeface="Andalus" pitchFamily="18" charset="-78"/>
                <a:cs typeface="Andalus" pitchFamily="18" charset="-78"/>
              </a:rPr>
              <a:t>Two or more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freely interacting individuals who share </a:t>
            </a:r>
            <a:r>
              <a:rPr lang="en-US" sz="2800" u="sng" dirty="0" smtClean="0">
                <a:latin typeface="Andalus" pitchFamily="18" charset="-78"/>
                <a:cs typeface="Andalus" pitchFamily="18" charset="-78"/>
              </a:rPr>
              <a:t>collective norms and goals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and have a common identity.”</a:t>
            </a:r>
          </a:p>
          <a:p>
            <a:pPr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Criteria of a Group: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Two or more freely interacting individuals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Collective norms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Collective goals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Common identity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6BCF-D073-4362-BE80-DFD0827F072D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Types of group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There are two types of groups</a:t>
            </a:r>
          </a:p>
          <a:p>
            <a:pPr>
              <a:buNone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I. Formal groups:</a:t>
            </a:r>
            <a:r>
              <a:rPr lang="en-US" sz="28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are well organized kind of group. </a:t>
            </a:r>
          </a:p>
          <a:p>
            <a:pPr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Characteristics of formal groups 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1. Has a purpose or goal</a:t>
            </a:r>
            <a:r>
              <a:rPr lang="en-US" sz="28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that every one in the group knows, accepts and tries to achieve</a:t>
            </a:r>
          </a:p>
          <a:p>
            <a:pPr algn="just">
              <a:buNone/>
            </a:pPr>
            <a:endParaRPr lang="en-US" sz="2800" dirty="0" smtClean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2. There is a set membership</a:t>
            </a:r>
            <a:r>
              <a:rPr lang="en-US" sz="28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. 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So people know who belongs and who does not.</a:t>
            </a:r>
          </a:p>
          <a:p>
            <a:pPr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C061-63A6-4DF5-8958-F4206E52707A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Learning objective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this session students will be able to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List </a:t>
            </a:r>
            <a:r>
              <a:rPr lang="en-US" dirty="0" smtClean="0"/>
              <a:t>Health Education </a:t>
            </a:r>
            <a:r>
              <a:rPr lang="en-US" dirty="0" smtClean="0"/>
              <a:t>methods for </a:t>
            </a:r>
            <a:r>
              <a:rPr lang="en-US" dirty="0" smtClean="0"/>
              <a:t>individual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Describe types of group and characteristics of each groups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Describe why we need work with Group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4AE2-BE98-42CD-BD45-D761DBBC9088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  <a:defRPr/>
            </a:pPr>
            <a:r>
              <a:rPr lang="en-US" sz="3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3. There are recognized leaders. </a:t>
            </a:r>
            <a:r>
              <a:rPr lang="en-US" sz="3800" dirty="0" smtClean="0">
                <a:latin typeface="Andalus" pitchFamily="2" charset="-78"/>
                <a:cs typeface="Andalus" pitchFamily="2" charset="-78"/>
              </a:rPr>
              <a:t>The leaders are elected by the members or other authorities depending on the type of the formal group.</a:t>
            </a:r>
          </a:p>
          <a:p>
            <a:pPr algn="just">
              <a:buNone/>
              <a:defRPr/>
            </a:pPr>
            <a:endParaRPr lang="en-US" sz="3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3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4. Organized activities </a:t>
            </a:r>
            <a:r>
              <a:rPr lang="en-US" sz="3800" dirty="0" smtClean="0">
                <a:latin typeface="Andalus" pitchFamily="2" charset="-78"/>
                <a:cs typeface="Andalus" pitchFamily="2" charset="-78"/>
              </a:rPr>
              <a:t>such as regular meetings.</a:t>
            </a:r>
          </a:p>
          <a:p>
            <a:pPr algn="just">
              <a:buNone/>
              <a:defRPr/>
            </a:pPr>
            <a:endParaRPr lang="en-US" sz="3800" b="1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3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5. There are rules</a:t>
            </a:r>
            <a:r>
              <a:rPr lang="en-US" sz="3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3800" dirty="0" smtClean="0">
                <a:latin typeface="Andalus" pitchFamily="2" charset="-78"/>
                <a:cs typeface="Andalus" pitchFamily="2" charset="-78"/>
              </a:rPr>
              <a:t>that the member agree to follow.</a:t>
            </a:r>
          </a:p>
          <a:p>
            <a:pPr algn="just">
              <a:buNone/>
              <a:defRPr/>
            </a:pPr>
            <a:endParaRPr lang="en-US" sz="3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3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6. Sense of belongingness</a:t>
            </a:r>
            <a:r>
              <a:rPr lang="en-US" sz="3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3800" dirty="0" smtClean="0">
                <a:latin typeface="Andalus" pitchFamily="2" charset="-78"/>
                <a:cs typeface="Andalus" pitchFamily="2" charset="-78"/>
              </a:rPr>
              <a:t>every one in the group need to belong, to be liked, to be accepted, to be respected by other members.</a:t>
            </a:r>
          </a:p>
          <a:p>
            <a:pPr algn="just">
              <a:buNone/>
              <a:defRPr/>
            </a:pPr>
            <a:r>
              <a:rPr lang="en-US" sz="3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7. We-feeling</a:t>
            </a:r>
            <a:r>
              <a:rPr lang="en-US" sz="3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: </a:t>
            </a:r>
            <a:r>
              <a:rPr lang="en-US" sz="3800" dirty="0" smtClean="0">
                <a:latin typeface="Andalus" pitchFamily="2" charset="-78"/>
                <a:cs typeface="Andalus" pitchFamily="2" charset="-78"/>
              </a:rPr>
              <a:t>attention is paid to the welfare of the members.</a:t>
            </a:r>
          </a:p>
          <a:p>
            <a:pPr>
              <a:buNone/>
              <a:defRPr/>
            </a:pPr>
            <a:r>
              <a:rPr lang="en-US" dirty="0" smtClean="0"/>
              <a:t>          </a:t>
            </a:r>
          </a:p>
          <a:p>
            <a:pPr lvl="1">
              <a:defRPr/>
            </a:pPr>
            <a:r>
              <a:rPr lang="en-US" dirty="0" smtClean="0"/>
              <a:t>Example:		</a:t>
            </a:r>
          </a:p>
          <a:p>
            <a:pPr lvl="1">
              <a:defRPr/>
            </a:pPr>
            <a:r>
              <a:rPr lang="en-US" dirty="0" smtClean="0"/>
              <a:t>women's association</a:t>
            </a:r>
          </a:p>
          <a:p>
            <a:pPr lvl="1">
              <a:defRPr/>
            </a:pPr>
            <a:r>
              <a:rPr lang="en-US" dirty="0" smtClean="0"/>
              <a:t>farmers' cooperatives</a:t>
            </a:r>
          </a:p>
          <a:p>
            <a:pPr lvl="1">
              <a:defRPr/>
            </a:pPr>
            <a:r>
              <a:rPr lang="en-US" dirty="0" smtClean="0"/>
              <a:t>Youth club.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43B9-7351-4EA2-A9F1-2D4DBDF1BC91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 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  <a:defRPr/>
            </a:pPr>
            <a:r>
              <a:rPr lang="en-US" sz="40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II. Informal groups:  are not organized</a:t>
            </a:r>
            <a:endParaRPr lang="en-US" sz="4000" b="1" dirty="0" smtClean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  <a:p>
            <a:pPr>
              <a:buNone/>
              <a:defRPr/>
            </a:pPr>
            <a:endParaRPr lang="en-US" sz="4000" b="1" dirty="0" smtClean="0">
              <a:latin typeface="Andalus" pitchFamily="2" charset="-78"/>
              <a:cs typeface="Andalus" pitchFamily="2" charset="-78"/>
            </a:endParaRPr>
          </a:p>
          <a:p>
            <a:pPr>
              <a:buNone/>
              <a:defRPr/>
            </a:pPr>
            <a:r>
              <a:rPr lang="en-US" sz="40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Characteristics of informal groups</a:t>
            </a:r>
          </a:p>
          <a:p>
            <a:pPr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marL="514350" indent="-514350" algn="just">
              <a:buNone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1. No special purpose or goal</a:t>
            </a:r>
            <a:r>
              <a:rPr lang="en-US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.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That is, no special activities are planned together but have some common features.</a:t>
            </a:r>
          </a:p>
          <a:p>
            <a:pPr marL="514350" indent="-514350" algn="just">
              <a:buFont typeface="Arial" pitchFamily="34" charset="0"/>
              <a:buAutoNum type="arabicPeriod"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2</a:t>
            </a:r>
            <a:r>
              <a:rPr lang="en-US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. 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No special membership</a:t>
            </a:r>
            <a:r>
              <a:rPr lang="en-US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and feeling of belongingness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(no membership requirement)</a:t>
            </a:r>
          </a:p>
          <a:p>
            <a:pPr algn="just"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3. 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No special rule apply</a:t>
            </a:r>
            <a:r>
              <a:rPr lang="en-US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: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people come and go at their will. </a:t>
            </a:r>
          </a:p>
          <a:p>
            <a:pPr algn="just">
              <a:buNone/>
              <a:defRPr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4. 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No special leader within the group.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64B-EB9C-4BE0-BAA3-F0C4C82EC238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en-US" sz="28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5. 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I-feeling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there is usually more concern for the self, and less for the welfare of the other people.</a:t>
            </a:r>
          </a:p>
          <a:p>
            <a:pPr algn="just"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E.g.	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people riding together on a bus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Patients at a clinic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People attending a weeding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4001-CDDB-4739-A70E-6542C48A57B4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Education with formal group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It is possible to plan educational programs, since they: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Have definite purposes and interests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Have group leaders who can mobilize them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Have commitments to meet regularly and take action, and members know each other.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B040-537D-4AF6-A16A-297069C2DA3B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Education with informal group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Find out common interests and needs of each individual in the group.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Develop relationships and encourage participation.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Try to make people in the group feel welcome-hospitality.</a:t>
            </a:r>
          </a:p>
          <a:p>
            <a:pPr algn="just">
              <a:lnSpc>
                <a:spcPct val="150000"/>
              </a:lnSpc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Point out their common interests, needs and their backgrounds-literate/illiterate, rich/poor, male/female, etc.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043F7-5546-4C15-930E-17C02996C823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Why we need to work with group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It provides support and encouragement - to maintain healthy behavior.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It permits sharing of experience and skills - people learn from each other.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It makes possible to pool the resource of all members.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8182-4E61-4804-8374-523DEAAA8765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End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90600" y="1935163"/>
            <a:ext cx="7696200" cy="4160837"/>
          </a:xfrm>
          <a:gradFill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 scaled="0"/>
          </a:gradFill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  <a:latin typeface="Garamond" pitchFamily="18" charset="0"/>
              </a:rPr>
              <a:t>           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Garamond" pitchFamily="18" charset="0"/>
                <a:cs typeface="Times New Roman" pitchFamily="18" charset="0"/>
              </a:rPr>
              <a:t>                  </a:t>
            </a:r>
          </a:p>
          <a:p>
            <a:pPr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FFFF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Garamond" pitchFamily="18" charset="0"/>
                <a:cs typeface="Times New Roman" pitchFamily="18" charset="0"/>
              </a:rPr>
              <a:t>                  </a:t>
            </a:r>
            <a:r>
              <a:rPr lang="en-US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 !!</a:t>
            </a: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42602-AA3D-4216-9B05-3FE0B587E978}" type="datetime1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 MPH)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EE170-FC46-4A46-BD6E-6DF54F5FE8C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3600" b="1" dirty="0" smtClean="0">
                <a:latin typeface="Andalus" pitchFamily="18" charset="-78"/>
                <a:cs typeface="Andalus" pitchFamily="18" charset="-78"/>
              </a:rPr>
            </a:b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3600" b="1" dirty="0" smtClean="0">
                <a:latin typeface="Andalus" pitchFamily="18" charset="-78"/>
                <a:cs typeface="Andalus" pitchFamily="18" charset="-78"/>
              </a:rPr>
            </a:b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3600" b="1" dirty="0" smtClean="0">
                <a:latin typeface="Andalus" pitchFamily="18" charset="-78"/>
                <a:cs typeface="Andalus" pitchFamily="18" charset="-78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Health Education methods with individuals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Counseling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is one of the approaches most frequently used in health education to help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individuals and families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Definition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Counseling is helping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process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by which, we first </a:t>
            </a:r>
            <a:r>
              <a:rPr lang="en-US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understand the problem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and then </a:t>
            </a:r>
            <a:r>
              <a:rPr lang="en-US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help the people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to understand their problem, and then we need to </a:t>
            </a:r>
            <a:r>
              <a:rPr lang="en-US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work together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with them to </a:t>
            </a:r>
            <a:r>
              <a:rPr lang="en-US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find solution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that is appropriate to their situation.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98D-2723-4B86-8ADF-66808DD68463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It is a process of </a:t>
            </a:r>
            <a:r>
              <a:rPr lang="en-US" sz="3300" u="sng" dirty="0" smtClean="0">
                <a:latin typeface="Andalus" pitchFamily="18" charset="-78"/>
                <a:cs typeface="Andalus" pitchFamily="18" charset="-78"/>
              </a:rPr>
              <a:t>helping a person/people </a:t>
            </a: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learn how to </a:t>
            </a:r>
            <a:r>
              <a:rPr lang="en-US" sz="3300" u="sng" dirty="0" smtClean="0">
                <a:latin typeface="Andalus" pitchFamily="18" charset="-78"/>
                <a:cs typeface="Andalus" pitchFamily="18" charset="-78"/>
              </a:rPr>
              <a:t>solve certain interpersonal</a:t>
            </a: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, emotional and decisional problems.</a:t>
            </a:r>
          </a:p>
          <a:p>
            <a:pPr>
              <a:buFont typeface="Wingdings" pitchFamily="2" charset="2"/>
              <a:buChar char="§"/>
            </a:pPr>
            <a:endParaRPr lang="en-US" sz="33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A counselor's role is to help the client help himself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or herself.</a:t>
            </a:r>
          </a:p>
          <a:p>
            <a:pPr>
              <a:buFont typeface="Arial" pitchFamily="34" charset="0"/>
              <a:buNone/>
            </a:pPr>
            <a:r>
              <a:rPr lang="en-US" sz="33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Counseling IS …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Client-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centred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— specific to the needs, issues circumstances of each individual client</a:t>
            </a:r>
          </a:p>
          <a:p>
            <a:pPr>
              <a:buFont typeface="Arial" pitchFamily="34" charset="0"/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Directed towards developing autonomy and self responsibility in clients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4489-53D7-4526-8B50-A4A025EC136F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28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Counseling IS NOT …</a:t>
            </a:r>
          </a:p>
          <a:p>
            <a:pPr>
              <a:buFont typeface="Arial" pitchFamily="34" charset="0"/>
              <a:buNone/>
            </a:pPr>
            <a:endParaRPr lang="en-US" sz="28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Telling or directing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Giving advice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A conversation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An interrogation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A confession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Praying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0D159-BF81-48CF-924D-45F36ACCF669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Counseling is a </a:t>
            </a:r>
            <a:r>
              <a:rPr lang="en-US" sz="31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helping process and it is a choice</a:t>
            </a: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algn="just">
              <a:buNone/>
              <a:defRPr/>
            </a:pPr>
            <a:endParaRPr lang="en-US" sz="31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None/>
              <a:defRPr/>
            </a:pPr>
            <a:r>
              <a:rPr lang="en-US" sz="3100" b="1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However, advice  is…………………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an opinion given for someone by experts as </a:t>
            </a:r>
            <a:r>
              <a:rPr lang="en-US" sz="31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to what to do and how to do something.</a:t>
            </a:r>
          </a:p>
          <a:p>
            <a:pPr algn="just">
              <a:buNone/>
              <a:defRPr/>
            </a:pPr>
            <a:endParaRPr lang="en-US" sz="31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an opinion recommended or offered as worthy to be followed.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Is a proposal for </a:t>
            </a:r>
            <a:r>
              <a:rPr lang="en-US" sz="31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appropriate course of action </a:t>
            </a:r>
          </a:p>
          <a:p>
            <a:pPr algn="just">
              <a:buNone/>
              <a:defRPr/>
            </a:pPr>
            <a:endParaRPr lang="en-US" sz="3100" dirty="0" smtClean="0">
              <a:latin typeface="Andalus" pitchFamily="2" charset="-78"/>
              <a:cs typeface="Andalus" pitchFamily="2" charset="-78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In advice, the decision is made by </a:t>
            </a:r>
            <a:r>
              <a:rPr lang="en-US" sz="3100" i="1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the health worker </a:t>
            </a: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and the clients are expected to </a:t>
            </a:r>
            <a:r>
              <a:rPr lang="en-US" sz="3100" i="1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follow the decision </a:t>
            </a:r>
            <a:r>
              <a:rPr lang="en-US" sz="3100" dirty="0" smtClean="0">
                <a:latin typeface="Andalus" pitchFamily="2" charset="-78"/>
                <a:cs typeface="Andalus" pitchFamily="2" charset="-78"/>
              </a:rPr>
              <a:t>made by the health workers. But, in counseling the decision are made by the </a:t>
            </a:r>
            <a:r>
              <a:rPr lang="en-US" sz="3100" i="1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clients themselves.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AE0F3-FB35-49E2-A024-EFEFF0039253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Advice is not appropriate in health counseling for two reasons </a:t>
            </a:r>
            <a:endParaRPr lang="en-US" sz="2400" dirty="0" smtClean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1</a:t>
            </a:r>
            <a:r>
              <a:rPr lang="en-US" b="1" baseline="30000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st</a:t>
            </a:r>
            <a:r>
              <a:rPr lang="en-US" b="1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:</a:t>
            </a:r>
            <a:r>
              <a:rPr lang="en-US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if the advice is </a:t>
            </a:r>
            <a:r>
              <a:rPr lang="en-US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right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the person may become dependent on the counselor for solving all the problems.</a:t>
            </a:r>
          </a:p>
          <a:p>
            <a:pPr algn="just"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en-US" b="1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2</a:t>
            </a:r>
            <a:r>
              <a:rPr lang="en-US" b="1" baseline="30000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nd: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if the advice turns </a:t>
            </a:r>
            <a:r>
              <a:rPr lang="en-US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out to be wrong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the person will </a:t>
            </a:r>
            <a:r>
              <a:rPr lang="en-US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angry   and no longer trust the counselor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 But still if there is a need to advice the clients, it should be meet the following characteristics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9F04-EBCD-4530-85BD-90B9369345F1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Characteristics of good advice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Epidemiologically correct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Affordable   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Requires minimum time/ effort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Realistic.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Culturally acceptable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Meets a felt needs.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Easy to understand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3B0C3-1369-477C-A308-EFA5598548BD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Rules for counseling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A) Good relationship 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show concern and a caring attitude). </a:t>
            </a:r>
          </a:p>
          <a:p>
            <a:pPr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 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B) Feelings</a:t>
            </a:r>
            <a:r>
              <a:rPr lang="en-US" sz="28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: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counselor should develop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empathy</a:t>
            </a:r>
            <a:r>
              <a:rPr lang="en-US" sz="28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(understanding and acceptance) for people feelings </a:t>
            </a:r>
            <a:r>
              <a:rPr lang="en-US" sz="28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not  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sympathy</a:t>
            </a:r>
            <a:r>
              <a:rPr lang="en-US" sz="28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(sorrow or pity) </a:t>
            </a:r>
          </a:p>
          <a:p>
            <a:pPr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C) Participation: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counselor should work with the clients towards the solution. A counselor should never try to persuade people to accept his/her advice.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492A-CC78-4673-A46A-AB7CAD4BA470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4A88-B5A5-450D-ACB8-21A514C3D17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BY:Dereje G (BSc,MPH)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1157</TotalTime>
  <Words>1383</Words>
  <Application>Microsoft Office PowerPoint</Application>
  <PresentationFormat>On-screen Show (4:3)</PresentationFormat>
  <Paragraphs>296</Paragraphs>
  <Slides>26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Andalus</vt:lpstr>
      <vt:lpstr>Arial</vt:lpstr>
      <vt:lpstr>Calibri</vt:lpstr>
      <vt:lpstr>Constantia</vt:lpstr>
      <vt:lpstr>Garamond</vt:lpstr>
      <vt:lpstr>Times New Roman</vt:lpstr>
      <vt:lpstr>Wingdings</vt:lpstr>
      <vt:lpstr>Wingdings 2</vt:lpstr>
      <vt:lpstr>Flow</vt:lpstr>
      <vt:lpstr>Individual and Group  Health Education </vt:lpstr>
      <vt:lpstr>Learning objective</vt:lpstr>
      <vt:lpstr>     Health Education methods with individuals </vt:lpstr>
      <vt:lpstr>Cont …</vt:lpstr>
      <vt:lpstr>Cont …</vt:lpstr>
      <vt:lpstr>Cont …</vt:lpstr>
      <vt:lpstr>Cont …</vt:lpstr>
      <vt:lpstr>Characteristics of good advice</vt:lpstr>
      <vt:lpstr>Rules for counseling</vt:lpstr>
      <vt:lpstr>Cont …</vt:lpstr>
      <vt:lpstr>Cont …</vt:lpstr>
      <vt:lpstr>Pitfall for counseling</vt:lpstr>
      <vt:lpstr>Approaches to counseling</vt:lpstr>
      <vt:lpstr>Cont …</vt:lpstr>
      <vt:lpstr>HOME VIST</vt:lpstr>
      <vt:lpstr>Cont …</vt:lpstr>
      <vt:lpstr>PowerPoint Presentation</vt:lpstr>
      <vt:lpstr>PowerPoint Presentation</vt:lpstr>
      <vt:lpstr>Types of group</vt:lpstr>
      <vt:lpstr>Cont …</vt:lpstr>
      <vt:lpstr>Cont …</vt:lpstr>
      <vt:lpstr>Cont …</vt:lpstr>
      <vt:lpstr>Education with formal group</vt:lpstr>
      <vt:lpstr>Education with informal group </vt:lpstr>
      <vt:lpstr>Why we need to work with group</vt:lpstr>
      <vt:lpstr>              The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www</dc:creator>
  <cp:lastModifiedBy>Dereje_G</cp:lastModifiedBy>
  <cp:revision>32</cp:revision>
  <dcterms:created xsi:type="dcterms:W3CDTF">2014-11-28T01:01:34Z</dcterms:created>
  <dcterms:modified xsi:type="dcterms:W3CDTF">2020-03-12T17:57:23Z</dcterms:modified>
</cp:coreProperties>
</file>