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38"/>
  </p:notesMasterIdLst>
  <p:sldIdLst>
    <p:sldId id="257" r:id="rId2"/>
    <p:sldId id="258" r:id="rId3"/>
    <p:sldId id="261" r:id="rId4"/>
    <p:sldId id="263" r:id="rId5"/>
    <p:sldId id="265" r:id="rId6"/>
    <p:sldId id="270" r:id="rId7"/>
    <p:sldId id="271" r:id="rId8"/>
    <p:sldId id="291" r:id="rId9"/>
    <p:sldId id="292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2" r:id="rId18"/>
    <p:sldId id="293" r:id="rId19"/>
    <p:sldId id="295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2" r:id="rId29"/>
    <p:sldId id="283" r:id="rId30"/>
    <p:sldId id="284" r:id="rId31"/>
    <p:sldId id="286" r:id="rId32"/>
    <p:sldId id="287" r:id="rId33"/>
    <p:sldId id="288" r:id="rId34"/>
    <p:sldId id="289" r:id="rId35"/>
    <p:sldId id="290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253E6-7048-4A4E-8B8D-F1607041D02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BEE80-FD59-4311-9670-3073022F5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07D3EA-BD22-4831-B596-206EC55306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3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EE80-FD59-4311-9670-3073022F5B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1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1D7781-3904-4555-A669-7CA04AC693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943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Why Two way communication suitable for complex messages than one way communication?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654473-DA8A-443C-BD8E-9CE97D42CAA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9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F809CC-27CB-469E-A7D1-AB02E580C488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6FA1-C1F7-4F31-B252-586D6E6DF69A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4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6947861-39FD-4827-A280-07EC77A15560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E29E-AD2B-47E0-9913-12EAF5F4C0BA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6E5E59-7683-4AF8-A865-4D6FBFE8D209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5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40B32-C8EC-4C34-88F2-55CE6BDA6836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8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509D-FF63-4AE0-9B84-4F7B7551E1F1}" type="datetime1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2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7167-0F89-4A32-ACD1-CD3C07383D31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7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EBFA-D806-46F7-A90E-DE5B9ED26AD0}" type="datetime1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9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DB9BDE-35B2-4CEC-AE7B-BD686920FD01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6917-2E46-4E17-AF48-1B4CAAEACD87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E097A74-5DDE-40A2-8001-BFC75C05CA14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0FBC6D3-C889-489B-AB49-2505F479FE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692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57200" y="3069320"/>
            <a:ext cx="8229600" cy="974725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>
                <a:solidFill>
                  <a:srgbClr val="FFFF00"/>
                </a:solidFill>
                <a:latin typeface="Garamond" pitchFamily="18" charset="0"/>
              </a:rPr>
              <a:t>   </a:t>
            </a:r>
            <a:r>
              <a:rPr lang="en-US" sz="4400" b="1" dirty="0" smtClean="0">
                <a:solidFill>
                  <a:srgbClr val="FFFF00"/>
                </a:solidFill>
                <a:latin typeface="Garamond" pitchFamily="18" charset="0"/>
              </a:rPr>
              <a:t>Health </a:t>
            </a:r>
            <a:r>
              <a:rPr lang="en-US" sz="4400" b="1" smtClean="0">
                <a:solidFill>
                  <a:srgbClr val="FFFF00"/>
                </a:solidFill>
                <a:latin typeface="Garamond" pitchFamily="18" charset="0"/>
              </a:rPr>
              <a:t>communication </a:t>
            </a:r>
            <a:endParaRPr lang="en-US" sz="4400" b="1" dirty="0" smtClean="0">
              <a:solidFill>
                <a:srgbClr val="FFFF00"/>
              </a:solidFill>
              <a:latin typeface="Garamond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423862" y="5791200"/>
            <a:ext cx="8262938" cy="7620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  <a:cs typeface="Times New Roman" pitchFamily="18" charset="0"/>
              </a:rPr>
              <a:t>   By: </a:t>
            </a:r>
            <a:r>
              <a:rPr lang="en-US" sz="4000" b="1" dirty="0" err="1" smtClean="0">
                <a:solidFill>
                  <a:schemeClr val="bg1"/>
                </a:solidFill>
                <a:cs typeface="Times New Roman" pitchFamily="18" charset="0"/>
              </a:rPr>
              <a:t>Dereje</a:t>
            </a:r>
            <a:r>
              <a:rPr lang="en-US" sz="40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cs typeface="Times New Roman" pitchFamily="18" charset="0"/>
              </a:rPr>
              <a:t>Geleta</a:t>
            </a:r>
            <a:r>
              <a:rPr lang="en-US" sz="4000" b="1" dirty="0" smtClean="0">
                <a:solidFill>
                  <a:schemeClr val="bg1"/>
                </a:solidFill>
                <a:cs typeface="Times New Roman" pitchFamily="18" charset="0"/>
              </a:rPr>
              <a:t> ( </a:t>
            </a:r>
            <a:r>
              <a:rPr lang="en-US" sz="4000" b="1" dirty="0" err="1" smtClean="0">
                <a:solidFill>
                  <a:schemeClr val="bg1"/>
                </a:solidFill>
                <a:cs typeface="Times New Roman" pitchFamily="18" charset="0"/>
              </a:rPr>
              <a:t>BSc,MPH</a:t>
            </a:r>
            <a:r>
              <a:rPr lang="en-US" sz="4000" b="1" dirty="0" smtClean="0">
                <a:solidFill>
                  <a:schemeClr val="bg1"/>
                </a:solidFill>
                <a:cs typeface="Times New Roman" pitchFamily="18" charset="0"/>
              </a:rPr>
              <a:t>)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168736"/>
            <a:ext cx="8056418" cy="131766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0" hangingPunct="0">
              <a:defRPr/>
            </a:pPr>
            <a:r>
              <a:rPr lang="en-US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+mj-ea"/>
                <a:cs typeface="+mj-cs"/>
              </a:rPr>
              <a:t> </a:t>
            </a:r>
            <a:endParaRPr lang="en-US" sz="3600" b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ea typeface="+mj-ea"/>
              <a:cs typeface="+mj-cs"/>
            </a:endParaRP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6587"/>
            <a:ext cx="2552700" cy="2498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10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newsflash/>
      </p:transition>
    </mc:Choice>
    <mc:Fallback xmlns=""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cs typeface="Times New Roman" pitchFamily="18" charset="0"/>
              </a:rPr>
              <a:t>Types of appeals in health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6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A. Fear arousal appeal</a:t>
            </a:r>
            <a:endParaRPr lang="en-US" sz="2600" dirty="0" smtClean="0">
              <a:solidFill>
                <a:srgbClr val="00B0F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The message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is conveyed to frighten people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into action by emphasizing the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serious outcome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from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not taking action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Symbols such as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dying persons,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coffins, grave stones,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skulls may be used.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It is good for a person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with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little or no school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48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4648A0-74F1-4629-B28E-FF251C4651B7}" type="datetime1">
              <a:rPr lang="en-US" smtClean="0"/>
              <a:t>3/10/2020</a:t>
            </a:fld>
            <a:endParaRPr lang="en-US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21882-31C5-4090-A743-FE5CEA5E4EB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35847" name="Picture 8" descr="C:\Users\www\Desktop\fear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886200"/>
            <a:ext cx="2362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9" descr="C:\Users\www\Desktop\fear 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86200"/>
            <a:ext cx="2438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66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Cont …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267200"/>
          </a:xfrm>
        </p:spPr>
        <p:txBody>
          <a:bodyPr>
            <a:normAutofit fontScale="85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Evidence suggests that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mild fear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can a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rouse interest, create concern &amp; lead to change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However too much fear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can lead to people </a:t>
            </a:r>
            <a:r>
              <a:rPr lang="en-US" sz="2800" b="1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denying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&amp; </a:t>
            </a:r>
            <a:r>
              <a:rPr lang="en-US" sz="2800" b="1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rejecting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the message.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Too much fear is not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appropriate </a:t>
            </a:r>
            <a:r>
              <a:rPr lang="en-US" sz="2800" b="1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for two reasons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1</a:t>
            </a:r>
            <a:r>
              <a:rPr lang="en-US" sz="2400" b="1" baseline="30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: 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It can lead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to denying &amp;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rejecting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the message and results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 laughter &amp; failure to take action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nd</a:t>
            </a:r>
            <a:r>
              <a:rPr lang="en-US" sz="2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: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It also involves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ethical issues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58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C1B00-7E85-4FF9-8A9A-3B311EAC6B93}" type="datetime1">
              <a:rPr lang="en-US" smtClean="0"/>
              <a:t>3/10/2020</a:t>
            </a:fld>
            <a:endParaRPr lang="en-US"/>
          </a:p>
        </p:txBody>
      </p:sp>
      <p:sp>
        <p:nvSpPr>
          <p:cNvPr id="3584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93042-00A8-481C-833F-269C5C825E1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36871" name="Picture 2" descr="C:\Users\www\Desktop\fear 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738644"/>
            <a:ext cx="3429000" cy="3224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58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cs typeface="Times New Roman" pitchFamily="18" charset="0"/>
              </a:rPr>
              <a:t>B. Humour</a:t>
            </a:r>
            <a:endParaRPr lang="en-US" b="1" dirty="0">
              <a:cs typeface="Times New Roman" pitchFamily="18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The message is 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conveyed in a funny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way such as cartoon. </a:t>
            </a: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Humour very good way of attracting 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interest &amp; attention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/>
            <a:r>
              <a:rPr lang="en-US" sz="3200" dirty="0" smtClean="0">
                <a:latin typeface="Andalus" pitchFamily="2" charset="-78"/>
                <a:cs typeface="Andalus" pitchFamily="2" charset="-78"/>
              </a:rPr>
              <a:t>It can also serve as useful role to </a:t>
            </a:r>
            <a:r>
              <a:rPr lang="en-US" sz="3200" b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lighten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 the </a:t>
            </a:r>
            <a:r>
              <a:rPr lang="en-US" sz="3200" b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tension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  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when dealing is 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serious subjects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68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73447-FC8D-4440-AF41-C94660EE3F60}" type="datetime1">
              <a:rPr lang="en-US" smtClean="0"/>
              <a:t>3/10/2020</a:t>
            </a:fld>
            <a:endParaRPr lang="en-US"/>
          </a:p>
        </p:txBody>
      </p:sp>
      <p:sp>
        <p:nvSpPr>
          <p:cNvPr id="3686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A26E5-3D68-468F-95BF-0C2AEE2D77C2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4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Cont …</a:t>
            </a:r>
            <a:endParaRPr 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endParaRPr lang="en-US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Enjoyment &amp; entertainment can result in highly effective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remembering and learning. 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However, humor does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not always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lead to changes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in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beliefs &amp; attitudes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. 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Humor also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very subjective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What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one person finds funny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another person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may not.   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78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2510CF-1BA0-4993-A963-DC6FB6BD59A9}" type="datetime1">
              <a:rPr lang="en-US" smtClean="0"/>
              <a:t>3/10/2020</a:t>
            </a:fld>
            <a:endParaRPr lang="en-US"/>
          </a:p>
        </p:txBody>
      </p:sp>
      <p:sp>
        <p:nvSpPr>
          <p:cNvPr id="3789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78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ADB61B-4B3C-460E-93EF-B2253E17176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38919" name="Picture 7" descr="C:\Users\www\Desktop\advertis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35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27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C. Logical/Factual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40386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 message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is conveyed to convince people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by giving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facts, figures and information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It carries weight with a person of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high educational level.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Information on its own is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usually not enough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to change behaviors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89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EA7E0F-CB01-4444-839F-98BB8A38FCE4}" type="datetime1">
              <a:rPr lang="en-US" smtClean="0"/>
              <a:t>3/10/2020</a:t>
            </a:fld>
            <a:endParaRPr lang="en-US"/>
          </a:p>
        </p:txBody>
      </p:sp>
      <p:sp>
        <p:nvSpPr>
          <p:cNvPr id="389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89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9EB58-25B7-4B05-83B5-4AD1621FF08F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D. Emotional Appeal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620000" cy="3699029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The message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is conveying to convince people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by arousing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emotions, images &amp; feelings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rather than giving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facts &amp; figures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e.g. by showing smiling babies, wealthy families with latrine, etc., and associating with FP education.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A Person  with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less education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will often be more convinced by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simple emotional appeals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from people they trust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E3A60A-0AC2-4BFA-9EED-522495E82BC6}" type="datetime1">
              <a:rPr lang="en-US" smtClean="0"/>
              <a:t>3/10/2020</a:t>
            </a:fld>
            <a:endParaRPr lang="en-US"/>
          </a:p>
        </p:txBody>
      </p:sp>
      <p:sp>
        <p:nvSpPr>
          <p:cNvPr id="399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399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5434-5320-42AE-8695-E8961E512D62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7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E. One sided message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z="2800" smtClean="0">
                <a:latin typeface="Andalus" pitchFamily="2" charset="-78"/>
                <a:cs typeface="Andalus" pitchFamily="2" charset="-78"/>
              </a:rPr>
              <a:t>Only presents the </a:t>
            </a:r>
            <a:r>
              <a:rPr lang="en-US" sz="28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advantages of taking action &amp; does not mention </a:t>
            </a:r>
            <a:r>
              <a:rPr lang="en-US" sz="2800" smtClean="0">
                <a:latin typeface="Andalus" pitchFamily="2" charset="-78"/>
                <a:cs typeface="Andalus" pitchFamily="2" charset="-78"/>
              </a:rPr>
              <a:t>any possible disadvantages. </a:t>
            </a:r>
          </a:p>
          <a:p>
            <a:pPr eaLnBrk="1" hangingPunct="1"/>
            <a:r>
              <a:rPr lang="en-US" sz="2800" smtClean="0">
                <a:latin typeface="Andalus" pitchFamily="2" charset="-78"/>
                <a:cs typeface="Andalus" pitchFamily="2" charset="-78"/>
              </a:rPr>
              <a:t>E.g. educating the mothers </a:t>
            </a:r>
            <a:r>
              <a:rPr lang="en-US" sz="28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only about benefits</a:t>
            </a:r>
            <a:r>
              <a:rPr lang="en-US" sz="2800" smtClean="0">
                <a:latin typeface="Andalus" pitchFamily="2" charset="-78"/>
                <a:cs typeface="Andalus" pitchFamily="2" charset="-78"/>
              </a:rPr>
              <a:t> of oral contraceptive pill.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400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F. Two sided message</a:t>
            </a:r>
          </a:p>
          <a:p>
            <a:pPr eaLnBrk="1" hangingPunct="1"/>
            <a:r>
              <a:rPr lang="en-US" sz="2800" smtClean="0">
                <a:latin typeface="Andalus" pitchFamily="2" charset="-78"/>
                <a:cs typeface="Andalus" pitchFamily="2" charset="-78"/>
              </a:rPr>
              <a:t>Presents </a:t>
            </a:r>
            <a:r>
              <a:rPr lang="en-US" sz="28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both the advantages &amp; disadvantages </a:t>
            </a:r>
            <a:r>
              <a:rPr lang="en-US" sz="2800" smtClean="0">
                <a:latin typeface="Andalus" pitchFamily="2" charset="-78"/>
                <a:cs typeface="Andalus" pitchFamily="2" charset="-78"/>
              </a:rPr>
              <a:t>(pros’ &amp; cons’) of taking action.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409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EC77BB-C417-49B6-A0EB-9B4DDDD06956}" type="datetime1">
              <a:rPr lang="en-US" smtClean="0"/>
              <a:t>3/10/2020</a:t>
            </a:fld>
            <a:endParaRPr lang="en-US"/>
          </a:p>
        </p:txBody>
      </p:sp>
      <p:sp>
        <p:nvSpPr>
          <p:cNvPr id="409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4096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E686A-F553-46FF-BA09-47CE97F67ABE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0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G. Positive Appeal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Communications that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ask people to do something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e.g. breast feed your child, use a latrine.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40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H. Negative Appeal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Communications that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ask people not to do something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,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e.g. do not bottle feed your child, do not defecate in the bush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30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165C4E-3A01-45BB-B1BE-D89E8C18ADCD}" type="datetime1">
              <a:rPr lang="en-US" smtClean="0"/>
              <a:t>3/10/2020</a:t>
            </a:fld>
            <a:endParaRPr lang="en-US"/>
          </a:p>
        </p:txBody>
      </p:sp>
      <p:sp>
        <p:nvSpPr>
          <p:cNvPr id="430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430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11FCC-D3AE-42CF-853E-3863EED119FE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4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Time"/>
              </a:rPr>
              <a:t>Channel</a:t>
            </a:r>
            <a:endParaRPr lang="en-US" sz="4400" b="1" dirty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72380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ndalus" pitchFamily="2" charset="-78"/>
                <a:cs typeface="Andalus" pitchFamily="2" charset="-78"/>
              </a:rPr>
              <a:t>A channel is </a:t>
            </a:r>
            <a:r>
              <a:rPr lang="en-US" sz="24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the physical bridge or the media </a:t>
            </a:r>
            <a:r>
              <a:rPr lang="en-US" sz="2400" dirty="0">
                <a:latin typeface="Andalus" pitchFamily="2" charset="-78"/>
                <a:cs typeface="Andalus" pitchFamily="2" charset="-78"/>
              </a:rPr>
              <a:t>by which the message travels from a </a:t>
            </a:r>
            <a:r>
              <a:rPr lang="en-US" sz="24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source to a receiver.</a:t>
            </a:r>
          </a:p>
          <a:p>
            <a:r>
              <a:rPr lang="en-US" sz="2400" dirty="0">
                <a:latin typeface="Andalus" pitchFamily="2" charset="-78"/>
                <a:cs typeface="Andalus" pitchFamily="2" charset="-78"/>
              </a:rPr>
              <a:t>The commonest types of channel are </a:t>
            </a:r>
            <a:r>
              <a:rPr lang="en-US" sz="2400" u="sng" dirty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audio, visual, </a:t>
            </a:r>
            <a:r>
              <a:rPr lang="en-US" sz="24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2400" u="sng" dirty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or combined  audio-visual &amp; printed </a:t>
            </a:r>
            <a:r>
              <a:rPr lang="en-US" sz="2400" dirty="0">
                <a:latin typeface="Andalus" pitchFamily="2" charset="-78"/>
                <a:cs typeface="Andalus" pitchFamily="2" charset="-78"/>
              </a:rPr>
              <a:t>materials</a:t>
            </a:r>
          </a:p>
          <a:p>
            <a:r>
              <a:rPr lang="en-US" sz="2400" dirty="0">
                <a:latin typeface="Andalus" pitchFamily="2" charset="-78"/>
                <a:cs typeface="Andalus" pitchFamily="2" charset="-78"/>
              </a:rPr>
              <a:t>The channel </a:t>
            </a:r>
            <a:r>
              <a:rPr lang="en-US" sz="24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is essential</a:t>
            </a:r>
            <a:r>
              <a:rPr lang="en-US" sz="2400" dirty="0">
                <a:latin typeface="Andalus" pitchFamily="2" charset="-78"/>
                <a:cs typeface="Andalus" pitchFamily="2" charset="-78"/>
              </a:rPr>
              <a:t>. The medium – be it TV, newspaper, or a meeting – dictates </a:t>
            </a:r>
            <a:r>
              <a:rPr lang="en-US" sz="24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who receives the message.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982F-A94A-4E48-BF8E-A555F1234CD5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ndalus" pitchFamily="2" charset="-78"/>
                <a:cs typeface="Andalus" pitchFamily="2" charset="-78"/>
              </a:rPr>
              <a:t>Feedback 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058809" cy="4080029"/>
          </a:xfrm>
        </p:spPr>
        <p:txBody>
          <a:bodyPr>
            <a:normAutofit/>
          </a:bodyPr>
          <a:lstStyle/>
          <a:p>
            <a:pPr eaLnBrk="1" hangingPunct="1"/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400" u="sng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Feedback 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Is the mechanism of assessing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what has happened on the receivers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after the communication has occurred.</a:t>
            </a:r>
          </a:p>
          <a:p>
            <a:pPr marL="68580" indent="0" eaLnBrk="1" hangingPunct="1">
              <a:buNone/>
            </a:pPr>
            <a:endParaRPr lang="en-US" sz="2400" dirty="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A communication is said to have feedback when the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receiver of the message gives his/her responses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to the sender of the message.</a:t>
            </a:r>
          </a:p>
        </p:txBody>
      </p:sp>
      <p:sp>
        <p:nvSpPr>
          <p:cNvPr id="4813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3C8FAEF-9A5C-4166-9092-ED9D0DE655D2}" type="datetime1">
              <a:rPr lang="en-US" smtClean="0"/>
              <a:t>3/10/2020</a:t>
            </a:fld>
            <a:endParaRPr lang="en-US" smtClean="0"/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CCBDD0-B9DA-412E-8874-84C36644FA41}" type="slidenum">
              <a:rPr lang="en-US" smtClean="0"/>
              <a:pPr eaLnBrk="1" hangingPunct="1"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493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Times" pitchFamily="18" charset="0"/>
              </a:rPr>
              <a:t>Learning Objective</a:t>
            </a:r>
            <a:endParaRPr lang="en-US" b="1" dirty="0"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lnSpc>
                <a:spcPct val="150000"/>
              </a:lnSpc>
              <a:buClr>
                <a:schemeClr val="accent3"/>
              </a:buClr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Upon successful  the completion of this Module, the student will able to: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274320" indent="-274320">
              <a:lnSpc>
                <a:spcPct val="150000"/>
              </a:lnSpc>
              <a:buClr>
                <a:schemeClr val="accent3"/>
              </a:buClr>
              <a:buBlip>
                <a:blip r:embed="rId2"/>
              </a:buBlip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Describe communication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274320" indent="-274320">
              <a:lnSpc>
                <a:spcPct val="150000"/>
              </a:lnSpc>
              <a:buClr>
                <a:schemeClr val="accent3"/>
              </a:buClr>
              <a:buBlip>
                <a:blip r:embed="rId2"/>
              </a:buBlip>
              <a:defRPr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List the components of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communication</a:t>
            </a:r>
          </a:p>
          <a:p>
            <a:pPr marL="274320" indent="-274320">
              <a:lnSpc>
                <a:spcPct val="150000"/>
              </a:lnSpc>
              <a:buClr>
                <a:schemeClr val="accent3"/>
              </a:buClr>
              <a:buBlip>
                <a:blip r:embed="rId2"/>
              </a:buBlip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List  Appeals of communication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274320" indent="-274320">
              <a:lnSpc>
                <a:spcPct val="150000"/>
              </a:lnSpc>
              <a:buClr>
                <a:schemeClr val="accent3"/>
              </a:buClr>
              <a:buBlip>
                <a:blip r:embed="rId2"/>
              </a:buBlip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List  barriers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to effective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communication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9CD04-B675-4566-BD2C-ED5AEC528D85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4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024744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Models of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rmAutofit fontScale="2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8000" b="1" dirty="0" smtClean="0">
              <a:solidFill>
                <a:srgbClr val="00B05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11200" b="1" dirty="0" smtClean="0">
                <a:solidFill>
                  <a:srgbClr val="00B050"/>
                </a:solidFill>
              </a:rPr>
              <a:t>1.One way model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4800" b="1" dirty="0" smtClean="0">
              <a:solidFill>
                <a:srgbClr val="00B050"/>
              </a:solidFill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1200" b="1" u="sng" dirty="0" smtClean="0">
                <a:latin typeface="Andalus" pitchFamily="18" charset="-78"/>
                <a:cs typeface="Andalus" pitchFamily="18" charset="-78"/>
              </a:rPr>
              <a:t>Sender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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11200" b="1" u="sng" dirty="0" smtClean="0">
                <a:latin typeface="Andalus" pitchFamily="18" charset="-78"/>
                <a:cs typeface="Andalus" pitchFamily="18" charset="-78"/>
              </a:rPr>
              <a:t>message 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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11200" b="1" u="sng" dirty="0" smtClean="0">
                <a:latin typeface="Andalus" pitchFamily="18" charset="-78"/>
                <a:cs typeface="Andalus" pitchFamily="18" charset="-78"/>
              </a:rPr>
              <a:t>Channel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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11200" b="1" u="sng" dirty="0" smtClean="0">
                <a:latin typeface="Andalus" pitchFamily="18" charset="-78"/>
                <a:cs typeface="Andalus" pitchFamily="18" charset="-78"/>
              </a:rPr>
              <a:t>Receiver</a:t>
            </a:r>
            <a:r>
              <a:rPr lang="en-US" sz="11200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Linear type </a:t>
            </a:r>
            <a:r>
              <a:rPr lang="en-US" sz="8000" dirty="0" smtClean="0">
                <a:latin typeface="Andalus" pitchFamily="18" charset="-78"/>
                <a:cs typeface="Andalus" pitchFamily="18" charset="-78"/>
              </a:rPr>
              <a:t>of communication.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dirty="0" smtClean="0">
                <a:latin typeface="Andalus" pitchFamily="18" charset="-78"/>
                <a:cs typeface="Andalus" pitchFamily="18" charset="-78"/>
              </a:rPr>
              <a:t>No feedback.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dirty="0" smtClean="0">
                <a:latin typeface="Andalus" pitchFamily="18" charset="-78"/>
                <a:cs typeface="Andalus" pitchFamily="18" charset="-78"/>
              </a:rPr>
              <a:t>No opportunity </a:t>
            </a:r>
            <a:r>
              <a:rPr lang="en-US" sz="80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to clear up misunderstanding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dirty="0" smtClean="0">
                <a:latin typeface="Andalus" pitchFamily="18" charset="-78"/>
                <a:cs typeface="Andalus" pitchFamily="18" charset="-78"/>
              </a:rPr>
              <a:t>Meaning is </a:t>
            </a:r>
            <a:r>
              <a:rPr lang="en-US" sz="80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controlled by a receiver</a:t>
            </a:r>
          </a:p>
          <a:p>
            <a:pPr marL="1752600" lvl="3" indent="-3810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what message</a:t>
            </a:r>
          </a:p>
          <a:p>
            <a:pPr marL="1752600" lvl="3" indent="-3810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80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how much communicated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459A-9B23-4766-A62E-0663C5C8C2B6}" type="datetime1">
              <a:rPr lang="en-US" smtClean="0"/>
              <a:t>3/10/2020</a:t>
            </a:fld>
            <a:endParaRPr lang="en-US"/>
          </a:p>
        </p:txBody>
      </p:sp>
      <p:sp>
        <p:nvSpPr>
          <p:cNvPr id="4915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491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7C3842-A73E-4124-A3DB-CF78AC2212EB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86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775732" y="749030"/>
            <a:ext cx="7024744" cy="69877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cs typeface="Times New Roman" pitchFamily="18" charset="0"/>
              </a:rPr>
              <a:t>                           </a:t>
            </a:r>
            <a:r>
              <a:rPr lang="en-US" sz="4800" b="1" dirty="0" err="1" smtClean="0">
                <a:cs typeface="Times New Roman" pitchFamily="18" charset="0"/>
              </a:rPr>
              <a:t>Cont</a:t>
            </a:r>
            <a:r>
              <a:rPr lang="en-US" sz="4800" b="1" dirty="0" smtClean="0">
                <a:cs typeface="Times New Roman" pitchFamily="18" charset="0"/>
              </a:rPr>
              <a:t> …</a:t>
            </a:r>
            <a:endParaRPr lang="en-US" sz="4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3400" u="sng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32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No input 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from the receiver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Motivation of the sender may be personal gain or public good</a:t>
            </a:r>
          </a:p>
          <a:p>
            <a:pPr marL="609600" indent="-60960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Quick if the message is </a:t>
            </a:r>
            <a:r>
              <a:rPr lang="en-US" sz="3200" b="1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simple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and needs </a:t>
            </a:r>
            <a:r>
              <a:rPr lang="en-US" sz="3200" b="1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quicker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communication </a:t>
            </a:r>
          </a:p>
          <a:p>
            <a:pPr marL="990600" lvl="1" indent="-5334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e.g. date &amp; time of meeting </a:t>
            </a:r>
          </a:p>
          <a:p>
            <a:pPr marL="990600" lvl="1" indent="-533400" algn="just" eaLnBrk="1" fontAlgn="auto" hangingPunct="1">
              <a:lnSpc>
                <a:spcPct val="15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may be </a:t>
            </a:r>
            <a:r>
              <a:rPr lang="en-US" sz="32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less effective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2996-87B4-4206-A35C-D4C153C37EA2}" type="datetime1">
              <a:rPr lang="en-US" smtClean="0"/>
              <a:t>3/10/2020</a:t>
            </a:fld>
            <a:endParaRPr lang="en-US"/>
          </a:p>
        </p:txBody>
      </p:sp>
      <p:sp>
        <p:nvSpPr>
          <p:cNvPr id="5018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501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46589A-78D7-4EDB-AD20-FE3C2DEC5B72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7115715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2408-B668-42FF-9506-13E005B04036}" type="datetime1">
              <a:rPr lang="en-US" smtClean="0"/>
              <a:t>3/10/2020</a:t>
            </a:fld>
            <a:endParaRPr lang="en-US"/>
          </a:p>
        </p:txBody>
      </p:sp>
      <p:sp>
        <p:nvSpPr>
          <p:cNvPr id="51203" name="Footer Placeholder 1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51204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A939B1E-0480-4466-A326-27E7A024C989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2" y="685800"/>
            <a:ext cx="8548688" cy="99060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cs typeface="Times New Roman" pitchFamily="18" charset="0"/>
              </a:rPr>
              <a:t>2. </a:t>
            </a:r>
            <a:r>
              <a:rPr lang="en-US" sz="4000" b="1" dirty="0" err="1" smtClean="0">
                <a:cs typeface="Times New Roman" pitchFamily="18" charset="0"/>
              </a:rPr>
              <a:t>TWo-way</a:t>
            </a:r>
            <a:r>
              <a:rPr lang="en-US" sz="4000" b="1" dirty="0" smtClean="0">
                <a:cs typeface="Times New Roman" pitchFamily="18" charset="0"/>
              </a:rPr>
              <a:t> communication</a:t>
            </a:r>
            <a:r>
              <a:rPr lang="en-US" sz="4000" b="1" u="sng" dirty="0" smtClean="0">
                <a:cs typeface="Times New Roman" pitchFamily="18" charset="0"/>
              </a:rPr>
              <a:t> </a:t>
            </a:r>
            <a:endParaRPr lang="en-US" sz="4000" b="1" u="sng" dirty="0">
              <a:cs typeface="Times New Roman" pitchFamily="18" charset="0"/>
            </a:endParaRPr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164465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Constantia" pitchFamily="18" charset="0"/>
              </a:rPr>
              <a:t>Sender</a:t>
            </a: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667000" y="3276600"/>
            <a:ext cx="15240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Constantia" pitchFamily="18" charset="0"/>
              </a:rPr>
              <a:t>Message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4724400" y="3048000"/>
            <a:ext cx="1447800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Constantia" pitchFamily="18" charset="0"/>
              </a:rPr>
              <a:t>Channel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6553200" y="3048000"/>
            <a:ext cx="17526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Constantia" pitchFamily="18" charset="0"/>
              </a:rPr>
              <a:t>Receiver</a:t>
            </a:r>
          </a:p>
        </p:txBody>
      </p:sp>
      <p:sp>
        <p:nvSpPr>
          <p:cNvPr id="51210" name="Line 8"/>
          <p:cNvSpPr>
            <a:spLocks noChangeShapeType="1"/>
          </p:cNvSpPr>
          <p:nvPr/>
        </p:nvSpPr>
        <p:spPr bwMode="auto">
          <a:xfrm>
            <a:off x="2362200" y="3886200"/>
            <a:ext cx="2746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9"/>
          <p:cNvSpPr>
            <a:spLocks noChangeShapeType="1"/>
          </p:cNvSpPr>
          <p:nvPr/>
        </p:nvSpPr>
        <p:spPr bwMode="auto">
          <a:xfrm>
            <a:off x="4191000" y="3810000"/>
            <a:ext cx="533400" cy="460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10"/>
          <p:cNvSpPr>
            <a:spLocks noChangeShapeType="1"/>
          </p:cNvSpPr>
          <p:nvPr/>
        </p:nvSpPr>
        <p:spPr bwMode="auto">
          <a:xfrm>
            <a:off x="6172200" y="3733800"/>
            <a:ext cx="3508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1"/>
          <p:cNvSpPr>
            <a:spLocks noChangeShapeType="1"/>
          </p:cNvSpPr>
          <p:nvPr/>
        </p:nvSpPr>
        <p:spPr bwMode="auto">
          <a:xfrm flipV="1">
            <a:off x="7239000" y="24384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 flipH="1">
            <a:off x="4343400" y="24384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3"/>
          <p:cNvSpPr txBox="1">
            <a:spLocks noChangeArrowheads="1"/>
          </p:cNvSpPr>
          <p:nvPr/>
        </p:nvSpPr>
        <p:spPr bwMode="auto">
          <a:xfrm>
            <a:off x="2743200" y="1828800"/>
            <a:ext cx="1600200" cy="923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 dirty="0">
                <a:latin typeface="Constantia" pitchFamily="18" charset="0"/>
              </a:rPr>
              <a:t>Feedback</a:t>
            </a:r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 flipH="1" flipV="1">
            <a:off x="1676400" y="2514600"/>
            <a:ext cx="106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 flipH="1">
            <a:off x="1630363" y="2514600"/>
            <a:ext cx="46037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0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Cont. …</a:t>
            </a:r>
            <a:endParaRPr lang="en-US" dirty="0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Advantages 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Suitable for more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complex messages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Feedback is added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Allows the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sender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 to find out how much the message is received  - can </a:t>
            </a:r>
            <a:r>
              <a:rPr lang="en-US" sz="2400" i="1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be monitored</a:t>
            </a:r>
          </a:p>
          <a:p>
            <a:pPr eaLnBrk="1" hangingPunct="1"/>
            <a:r>
              <a:rPr lang="en-US" sz="2400" dirty="0" smtClean="0">
                <a:latin typeface="Andalus" pitchFamily="2" charset="-78"/>
                <a:cs typeface="Andalus" pitchFamily="2" charset="-78"/>
              </a:rPr>
              <a:t>Sender can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affect the quality and quantity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of the feedback through the </a:t>
            </a:r>
            <a:r>
              <a:rPr lang="en-US" sz="24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type of question </a:t>
            </a:r>
            <a:r>
              <a:rPr lang="en-US" sz="2400" dirty="0" smtClean="0">
                <a:latin typeface="Andalus" pitchFamily="2" charset="-78"/>
                <a:cs typeface="Andalus" pitchFamily="2" charset="-78"/>
              </a:rPr>
              <a:t>chosen and the way it is asked.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D8F6-F3E4-489C-AC01-EAE0FFDEC823}" type="datetime1">
              <a:rPr lang="en-US" smtClean="0"/>
              <a:t>3/10/2020</a:t>
            </a:fld>
            <a:endParaRPr lang="en-US"/>
          </a:p>
        </p:txBody>
      </p:sp>
      <p:sp>
        <p:nvSpPr>
          <p:cNvPr id="5222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522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BF4577-AA89-42ED-8E0A-9FF089FEB455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0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Methods of communication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There are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two main groups 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of methods;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Face-to-face (‘interpersonal’)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Mass media.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2F41-7077-43EA-B5DD-97CD12A1C90B}" type="datetime1">
              <a:rPr lang="en-US" smtClean="0"/>
              <a:t>3/10/2020</a:t>
            </a:fld>
            <a:endParaRPr lang="en-US"/>
          </a:p>
        </p:txBody>
      </p:sp>
      <p:sp>
        <p:nvSpPr>
          <p:cNvPr id="7066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06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A9D55B-74F5-4C4D-A526-9616DE8C5805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08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Interpersonal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391400" cy="3622829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F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orms of communication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involving direct interaction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between the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source &amp; receiver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Blip>
                <a:blip r:embed="rId2"/>
              </a:buBlip>
              <a:defRPr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In most instances the decisive criterion for personal communication is. </a:t>
            </a:r>
          </a:p>
          <a:p>
            <a:pPr marL="640080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Communication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at the same time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&amp; </a:t>
            </a:r>
          </a:p>
          <a:p>
            <a:pPr marL="640080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Communication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at the same place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C1A5-C808-457E-B2EA-81BE256C8A46}" type="datetime1">
              <a:rPr lang="en-US" smtClean="0"/>
              <a:t>3/10/2020</a:t>
            </a:fld>
            <a:endParaRPr lang="en-US"/>
          </a:p>
        </p:txBody>
      </p:sp>
      <p:sp>
        <p:nvSpPr>
          <p:cNvPr id="7168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16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8EBAF7-571F-4F9D-B07A-739EE6976018}" type="slidenum">
              <a:rPr lang="en-US" smtClean="0"/>
              <a:pPr eaLnBrk="1" hangingPunct="1"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756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latin typeface="Time"/>
                <a:cs typeface="Times New Roman" pitchFamily="18" charset="0"/>
              </a:rPr>
              <a:t>Cont</a:t>
            </a:r>
            <a:r>
              <a:rPr lang="en-US" b="1" dirty="0" smtClean="0">
                <a:latin typeface="Time"/>
                <a:cs typeface="Times New Roman" pitchFamily="18" charset="0"/>
              </a:rPr>
              <a:t> …</a:t>
            </a:r>
            <a:endParaRPr lang="en-US" b="1" dirty="0" smtClean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772400" cy="3775229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1. Dynamic or bi-directional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2. Feed back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3. Multisensory (channel)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4. Useful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in all stages of adoption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of innovation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5. useful when the topic is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taboo or sensitive.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6. Can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fit to local needs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7. Can be </a:t>
            </a:r>
            <a:r>
              <a:rPr lang="en-US" u="sng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highly selective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A67D-B9E0-426C-BF9C-813E45AE5AB2}" type="datetime1">
              <a:rPr lang="en-US" smtClean="0"/>
              <a:t>3/10/2020</a:t>
            </a:fld>
            <a:endParaRPr lang="en-US"/>
          </a:p>
        </p:txBody>
      </p:sp>
      <p:sp>
        <p:nvSpPr>
          <p:cNvPr id="7270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27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6367D6-F31F-4973-93B0-E730F2182508}" type="slidenum">
              <a:rPr lang="en-US" smtClean="0"/>
              <a:pPr eaLnBrk="1" hangingPunct="1"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74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Limitations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581192" y="1770803"/>
            <a:ext cx="7989752" cy="408799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endParaRPr lang="en-US" sz="2400" dirty="0" smtClean="0"/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Easily distorted – as we mostly rely on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word-of-mouth.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Often needs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multi-lingual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Needs personal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status/ credibility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Needs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professional knowledge &amp; preparation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40DB-B22C-45FD-A418-8493343C6CD2}" type="datetime1">
              <a:rPr lang="en-US" smtClean="0"/>
              <a:t>3/10/2020</a:t>
            </a:fld>
            <a:endParaRPr lang="en-US"/>
          </a:p>
        </p:txBody>
      </p:sp>
      <p:sp>
        <p:nvSpPr>
          <p:cNvPr id="737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37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EA9AD9-C940-4F84-9A6F-DE1A25E6BA77}" type="slidenum">
              <a:rPr lang="en-US" smtClean="0"/>
              <a:pPr eaLnBrk="1" hangingPunct="1"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648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Mass communication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620000" cy="1600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cs typeface="Times New Roman" pitchFamily="18" charset="0"/>
              </a:rPr>
              <a:t>Is a means of transmitting messages, on an electronic or print media, for a large segment of a population.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8B6D-9546-497C-A289-62A247132828}" type="datetime1">
              <a:rPr lang="en-US" smtClean="0"/>
              <a:t>3/10/2020</a:t>
            </a:fld>
            <a:endParaRPr lang="en-US"/>
          </a:p>
        </p:txBody>
      </p:sp>
      <p:sp>
        <p:nvSpPr>
          <p:cNvPr id="7578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By: Dereje G (</a:t>
            </a:r>
            <a:r>
              <a:rPr lang="en-US" dirty="0" err="1" smtClean="0"/>
              <a:t>Bsc,MPH</a:t>
            </a:r>
            <a:r>
              <a:rPr lang="en-US" dirty="0" smtClean="0"/>
              <a:t>), HU</a:t>
            </a:r>
          </a:p>
        </p:txBody>
      </p:sp>
      <p:sp>
        <p:nvSpPr>
          <p:cNvPr id="757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435CAB-8485-4B7F-B8B7-C0CE114E40CA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4" name="AutoShape 2" descr="Image result for president sahle work zewde ph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284538"/>
            <a:ext cx="5096434" cy="319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3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Advantages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543800" cy="438943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>
                <a:latin typeface="Andalus" pitchFamily="2" charset="-78"/>
                <a:cs typeface="Andalus" pitchFamily="2" charset="-78"/>
              </a:rPr>
              <a:t>1. They can reach </a:t>
            </a:r>
            <a:r>
              <a:rPr lang="en-US" sz="24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many people quickly</a:t>
            </a:r>
            <a:r>
              <a:rPr lang="en-US" sz="240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>
                <a:latin typeface="Andalus" pitchFamily="2" charset="-78"/>
                <a:cs typeface="Andalus" pitchFamily="2" charset="-78"/>
              </a:rPr>
              <a:t>2. They are </a:t>
            </a:r>
            <a:r>
              <a:rPr lang="en-US" sz="24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accurate and believable  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>
                <a:latin typeface="Andalus" pitchFamily="2" charset="-78"/>
                <a:cs typeface="Andalus" pitchFamily="2" charset="-78"/>
              </a:rPr>
              <a:t>e.g. article on a newspaper, or “voice” of highly respected person.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>
                <a:latin typeface="Andalus" pitchFamily="2" charset="-78"/>
                <a:cs typeface="Andalus" pitchFamily="2" charset="-78"/>
              </a:rPr>
              <a:t>3. </a:t>
            </a:r>
            <a:r>
              <a:rPr lang="en-US" sz="2000" smtClean="0">
                <a:latin typeface="Andalus" pitchFamily="2" charset="-78"/>
                <a:cs typeface="Andalus" pitchFamily="2" charset="-78"/>
              </a:rPr>
              <a:t>They can provide </a:t>
            </a:r>
            <a:r>
              <a:rPr lang="en-US" sz="20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continuing reminders and reinforcement</a:t>
            </a:r>
            <a:r>
              <a:rPr lang="en-US" sz="200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000" smtClean="0">
                <a:latin typeface="Andalus" pitchFamily="2" charset="-78"/>
                <a:cs typeface="Andalus" pitchFamily="2" charset="-78"/>
              </a:rPr>
              <a:t>4. Useful to communicate </a:t>
            </a:r>
            <a:r>
              <a:rPr lang="en-US" sz="2000" u="sng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new ideas to early adopters </a:t>
            </a:r>
            <a:r>
              <a:rPr lang="en-US" sz="2000" smtClean="0">
                <a:latin typeface="Andalus" pitchFamily="2" charset="-78"/>
                <a:cs typeface="Andalus" pitchFamily="2" charset="-78"/>
              </a:rPr>
              <a:t>(opinion leaders).</a:t>
            </a:r>
            <a:endParaRPr lang="en-US" sz="2400" smtClean="0">
              <a:latin typeface="Andalus" pitchFamily="2" charset="-78"/>
              <a:cs typeface="Andalus" pitchFamily="2" charset="-78"/>
            </a:endParaRP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841B-1550-46F3-B1DC-95B3BE339B7A}" type="datetime1">
              <a:rPr lang="en-US" smtClean="0"/>
              <a:t>3/10/2020</a:t>
            </a:fld>
            <a:endParaRPr lang="en-US"/>
          </a:p>
        </p:txBody>
      </p:sp>
      <p:sp>
        <p:nvSpPr>
          <p:cNvPr id="7680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0960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68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227EA8-46E1-4D1C-8263-B8EFF8E1F819}" type="slidenum">
              <a:rPr lang="en-US" smtClean="0"/>
              <a:pPr eaLnBrk="1" hangingPunct="1"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959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Blip>
                <a:blip r:embed="rId3"/>
              </a:buBlip>
              <a:defRPr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Communication is the </a:t>
            </a:r>
            <a:r>
              <a:rPr lang="en-US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process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by which two or more people </a:t>
            </a:r>
            <a:r>
              <a:rPr lang="en-US" u="sng" dirty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exchange ideas, facts, feelings or impressions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in ways that each gains </a:t>
            </a:r>
            <a:r>
              <a:rPr lang="en-US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 common or mutual understanding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of the meaning and the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use of the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message.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274320" indent="-274320">
              <a:buClr>
                <a:schemeClr val="accent3"/>
              </a:buClr>
              <a:buBlip>
                <a:blip r:embed="rId3"/>
              </a:buBlip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Evert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M. Rogers (1993), defined “communication as the </a:t>
            </a:r>
            <a:r>
              <a:rPr lang="en-US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process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by which an idea is </a:t>
            </a:r>
            <a:r>
              <a:rPr lang="en-US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transferred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from a </a:t>
            </a:r>
            <a:r>
              <a:rPr lang="en-US" u="sng" dirty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source to a receiver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with intent to change his/her behavior.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881E-65B4-458C-AC14-6C78EC864C68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Limitations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 smtClean="0"/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1. One sided/poorly organized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2. Does not differentiate the target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3. Only provides non-specific information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1445-9272-4805-894A-4EFA065A77A0}" type="datetime1">
              <a:rPr lang="en-US" smtClean="0"/>
              <a:t>3/10/2020</a:t>
            </a:fld>
            <a:endParaRPr lang="en-US"/>
          </a:p>
        </p:txBody>
      </p:sp>
      <p:sp>
        <p:nvSpPr>
          <p:cNvPr id="7782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78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C94035D-EF8F-455A-BB70-B08A65617A76}" type="slidenum">
              <a:rPr lang="en-US" smtClean="0"/>
              <a:pPr eaLnBrk="1" hangingPunct="1"/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679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687234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cs typeface="Times New Roman" pitchFamily="18" charset="0"/>
              </a:rPr>
              <a:t>Barriers to effective communications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1" y="2209799"/>
            <a:ext cx="5410200" cy="137160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z="2800" b="1" i="1" dirty="0" smtClean="0">
                <a:solidFill>
                  <a:srgbClr val="00B050"/>
                </a:solidFill>
              </a:rPr>
              <a:t>1. Physical </a:t>
            </a:r>
          </a:p>
          <a:p>
            <a:pPr eaLnBrk="1" hangingPunct="1"/>
            <a:r>
              <a:rPr lang="en-US" sz="2800" dirty="0" smtClean="0"/>
              <a:t>Difficulties in hearing, seeing</a:t>
            </a:r>
          </a:p>
          <a:p>
            <a:pPr eaLnBrk="1" hangingPunct="1"/>
            <a:r>
              <a:rPr lang="en-US" dirty="0" smtClean="0"/>
              <a:t>In appropriate physical facilities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11827-C209-4603-8970-065F261D0FBC}" type="datetime1">
              <a:rPr lang="en-US" smtClean="0"/>
              <a:t>3/10/2020</a:t>
            </a:fld>
            <a:endParaRPr lang="en-US"/>
          </a:p>
        </p:txBody>
      </p:sp>
      <p:sp>
        <p:nvSpPr>
          <p:cNvPr id="7987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798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5A13441-2CE8-415E-9110-C56B94444F7E}" type="slidenum">
              <a:rPr lang="en-US" smtClean="0"/>
              <a:pPr eaLnBrk="1" hangingPunct="1"/>
              <a:t>31</a:t>
            </a:fld>
            <a:endParaRPr lang="en-US" smtClean="0"/>
          </a:p>
        </p:txBody>
      </p:sp>
      <p:pic>
        <p:nvPicPr>
          <p:cNvPr id="79879" name="Picture 7" descr="C:\Users\www\Desktop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2667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0" name="Picture 8" descr="C:\Users\www\Desktop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657600"/>
            <a:ext cx="2971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1" name="Picture 9" descr="C:\Users\www\Desktop\images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81400"/>
            <a:ext cx="1981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3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latin typeface="Time"/>
                <a:cs typeface="Times New Roman" pitchFamily="18" charset="0"/>
              </a:rPr>
              <a:t>Cont</a:t>
            </a:r>
            <a:r>
              <a:rPr lang="en-US" b="1" dirty="0" smtClean="0">
                <a:latin typeface="Time"/>
                <a:cs typeface="Times New Roman" pitchFamily="18" charset="0"/>
              </a:rPr>
              <a:t> …</a:t>
            </a:r>
            <a:endParaRPr lang="en-US" b="1" dirty="0" smtClean="0">
              <a:latin typeface="Time"/>
            </a:endParaRP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800" b="1" i="1" smtClean="0">
                <a:solidFill>
                  <a:srgbClr val="00B050"/>
                </a:solidFill>
              </a:rPr>
              <a:t>2. Intellectual </a:t>
            </a:r>
          </a:p>
          <a:p>
            <a:pPr algn="just" eaLnBrk="1" hangingPunct="1"/>
            <a:r>
              <a:rPr lang="en-US" smtClean="0"/>
              <a:t>The natural ability, home background, schooling affects the perception of the receiver for what he sees &amp; hears. </a:t>
            </a:r>
          </a:p>
          <a:p>
            <a:pPr algn="just" eaLnBrk="1" hangingPunct="1"/>
            <a:r>
              <a:rPr lang="en-US" smtClean="0"/>
              <a:t>The ability of the facilitator/ education/ instructor. </a:t>
            </a: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D30-22E5-4DFD-AB74-23E2515568BA}" type="datetime1">
              <a:rPr lang="en-US" smtClean="0"/>
              <a:t>3/10/2020</a:t>
            </a:fld>
            <a:endParaRPr lang="en-US"/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B9EF46-661D-40B6-852C-8F18A9DC2E65}" type="slidenum">
              <a:rPr lang="en-US" smtClean="0"/>
              <a:pPr eaLnBrk="1" hangingPunct="1"/>
              <a:t>32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119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ime"/>
                <a:cs typeface="Times New Roman" pitchFamily="18" charset="0"/>
              </a:rPr>
              <a:t>Cont. …</a:t>
            </a:r>
            <a:endParaRPr lang="en-US" b="1" dirty="0" smtClean="0">
              <a:latin typeface="Time"/>
            </a:endParaRP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00B050"/>
                </a:solidFill>
              </a:rPr>
              <a:t>3. Emotional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Readiness, willingness or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/>
              <a:t>eagerness  of the receiver 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/>
              <a:t>Emotional status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smtClean="0"/>
              <a:t>of the educator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B3D-609F-4FB3-9CEB-F2ABA8B8333D}" type="datetime1">
              <a:rPr lang="en-US" smtClean="0"/>
              <a:t>3/10/2020</a:t>
            </a:fld>
            <a:endParaRPr lang="en-US"/>
          </a:p>
        </p:txBody>
      </p:sp>
      <p:sp>
        <p:nvSpPr>
          <p:cNvPr id="8192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819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E7059AC-1B05-4161-9F44-CEBFE8688864}" type="slidenum">
              <a:rPr lang="en-US" smtClean="0"/>
              <a:pPr eaLnBrk="1" hangingPunct="1"/>
              <a:t>33</a:t>
            </a:fld>
            <a:endParaRPr lang="en-US" smtClean="0"/>
          </a:p>
        </p:txBody>
      </p:sp>
      <p:pic>
        <p:nvPicPr>
          <p:cNvPr id="819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09800"/>
            <a:ext cx="36576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52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90600"/>
          </a:xfrm>
        </p:spPr>
        <p:txBody>
          <a:bodyPr/>
          <a:lstStyle/>
          <a:p>
            <a:pPr eaLnBrk="1" hangingPunct="1"/>
            <a:r>
              <a:rPr lang="en-US" b="1" dirty="0" smtClean="0">
                <a:cs typeface="Times New Roman" pitchFamily="18" charset="0"/>
              </a:rPr>
              <a:t>Cont.…</a:t>
            </a:r>
            <a:endParaRPr lang="en-US" b="1" dirty="0" smtClean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180476" y="1996281"/>
            <a:ext cx="3858124" cy="234711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4. Environmental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Noise, invisibility,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/>
              <a:t> congestion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9A3E-DF09-45E0-925A-447F3E380A3B}" type="datetime1">
              <a:rPr lang="en-US" smtClean="0"/>
              <a:t>3/10/2020</a:t>
            </a:fld>
            <a:endParaRPr lang="en-US"/>
          </a:p>
        </p:txBody>
      </p:sp>
      <p:sp>
        <p:nvSpPr>
          <p:cNvPr id="829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829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0FDD8A-9E21-4E5B-973D-8D3671C4C891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pic>
        <p:nvPicPr>
          <p:cNvPr id="82951" name="Picture 2" descr="C:\Users\www\Desktop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824" y="1999294"/>
            <a:ext cx="3443576" cy="264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2" name="Picture 3" descr="C:\Users\www\Desktop\download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84" y="4197908"/>
            <a:ext cx="3536716" cy="2431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87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latin typeface="Time"/>
                <a:cs typeface="Times New Roman" pitchFamily="18" charset="0"/>
              </a:rPr>
              <a:t>Cont</a:t>
            </a:r>
            <a:r>
              <a:rPr lang="en-US" b="1" dirty="0" smtClean="0">
                <a:latin typeface="Time"/>
                <a:cs typeface="Times New Roman" pitchFamily="18" charset="0"/>
              </a:rPr>
              <a:t> …</a:t>
            </a:r>
            <a:endParaRPr lang="en-US" b="1" dirty="0" smtClean="0">
              <a:latin typeface="Time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00B050"/>
                </a:solidFill>
                <a:latin typeface="Time"/>
              </a:rPr>
              <a:t>5.  </a:t>
            </a:r>
            <a:r>
              <a:rPr lang="en-US" b="1" i="1" dirty="0" smtClean="0">
                <a:solidFill>
                  <a:srgbClr val="00B050"/>
                </a:solidFill>
                <a:latin typeface="Time"/>
              </a:rPr>
              <a:t>Cultural </a:t>
            </a:r>
          </a:p>
          <a:p>
            <a:pPr eaLnBrk="1" hangingPunct="1"/>
            <a:r>
              <a:rPr lang="en-US" dirty="0" smtClean="0">
                <a:latin typeface="Time"/>
              </a:rPr>
              <a:t> Customs, beliefs, religion, attitudes, economic and social class differences, language variation.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"/>
              </a:rPr>
              <a:t>6. </a:t>
            </a:r>
            <a:r>
              <a:rPr lang="en-US" b="1" dirty="0" smtClean="0">
                <a:solidFill>
                  <a:srgbClr val="00B050"/>
                </a:solidFill>
                <a:latin typeface="Time"/>
              </a:rPr>
              <a:t>Status of the source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00B050"/>
                </a:solidFill>
                <a:latin typeface="Time"/>
              </a:rPr>
              <a:t>7</a:t>
            </a:r>
            <a:r>
              <a:rPr lang="en-US" dirty="0" smtClean="0">
                <a:latin typeface="Time"/>
              </a:rPr>
              <a:t>. Inconsistencies between verbal &amp; non- verbal communication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CF52-E305-4392-8074-43C70FF65E81}" type="datetime1">
              <a:rPr lang="en-US" smtClean="0"/>
              <a:t>3/10/2020</a:t>
            </a:fld>
            <a:endParaRPr lang="en-US"/>
          </a:p>
        </p:txBody>
      </p:sp>
      <p:sp>
        <p:nvSpPr>
          <p:cNvPr id="8397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839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C9A730-DA82-40B2-85C1-9F0908352496}" type="slidenum">
              <a:rPr lang="en-US" smtClean="0"/>
              <a:pPr eaLnBrk="1" hangingPunct="1"/>
              <a:t>35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583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9906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              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End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935163"/>
            <a:ext cx="7543800" cy="4160837"/>
          </a:xfr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  <a:latin typeface="Garamond" pitchFamily="18" charset="0"/>
              </a:rPr>
              <a:t>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FFFF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Garamond" pitchFamily="18" charset="0"/>
                <a:cs typeface="Times New Roman" pitchFamily="18" charset="0"/>
              </a:rPr>
              <a:t>                  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 YOU !!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462F-B24A-4D44-82CD-C8DC2ABB7F42}" type="datetime1">
              <a:rPr lang="en-US" smtClean="0"/>
              <a:t>3/10/2020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E170-FC46-4A46-BD6E-6DF54F5FE8C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4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"/>
              </a:rPr>
              <a:t>Relevance to Health</a:t>
            </a:r>
            <a:endParaRPr lang="en-US" b="1" dirty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696200" cy="3508977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endParaRPr lang="en-US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To </a:t>
            </a:r>
            <a:r>
              <a:rPr lang="en-US" sz="32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mobilize</a:t>
            </a:r>
            <a:r>
              <a:rPr lang="en-US" sz="32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the community, </a:t>
            </a:r>
          </a:p>
          <a:p>
            <a:r>
              <a:rPr lang="en-US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</a:t>
            </a:r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 </a:t>
            </a:r>
            <a:r>
              <a:rPr lang="en-US" sz="32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implement</a:t>
            </a:r>
            <a:r>
              <a:rPr lang="en-US" sz="3200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HE &amp; HP program</a:t>
            </a:r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 </a:t>
            </a:r>
          </a:p>
          <a:p>
            <a:r>
              <a:rPr lang="en-US" sz="3200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To coordinate </a:t>
            </a:r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with different agencies.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The </a:t>
            </a:r>
            <a:r>
              <a:rPr lang="en-US" sz="3200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ultimate goal </a:t>
            </a:r>
            <a:r>
              <a:rPr lang="en-US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of all Health communication is </a:t>
            </a:r>
            <a:r>
              <a:rPr lang="en-US" sz="3200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to </a:t>
            </a:r>
            <a:r>
              <a:rPr lang="en-US" sz="3200" b="1" u="sng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create behavioral change. 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22DB-DAF9-4491-BBBF-A15F0C3A7612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0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cs typeface="Times New Roman" pitchFamily="18" charset="0"/>
              </a:rPr>
              <a:t>Key characteristics of Health Communication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81192" y="1981200"/>
            <a:ext cx="7989752" cy="3970611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Audience-centered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Research-based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Multidisciplinary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Strategic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Cost-effective</a:t>
            </a:r>
          </a:p>
          <a:p>
            <a:pPr eaLnBrk="1" hangingPunct="1"/>
            <a:r>
              <a:rPr lang="en-US" sz="2800" dirty="0" smtClean="0">
                <a:latin typeface="Andalus" pitchFamily="2" charset="-78"/>
                <a:cs typeface="Andalus" pitchFamily="2" charset="-78"/>
              </a:rPr>
              <a:t>Aimed at behavioral or social change (BCC/SBCC)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E6DC-04B9-417C-B813-A5C6BB5756CE}" type="datetime1">
              <a:rPr lang="en-US" smtClean="0"/>
              <a:t>3/10/2020</a:t>
            </a:fld>
            <a:endParaRPr lang="en-US"/>
          </a:p>
        </p:txBody>
      </p:sp>
      <p:sp>
        <p:nvSpPr>
          <p:cNvPr id="2355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235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0156865-0847-4E88-9619-070144E429DE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275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cs typeface="Times New Roman" pitchFamily="18" charset="0"/>
              </a:rPr>
              <a:t>Components of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527" y="2133600"/>
            <a:ext cx="7989752" cy="3630795"/>
          </a:xfrm>
        </p:spPr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Sender/source</a:t>
            </a:r>
          </a:p>
          <a:p>
            <a:pPr eaLnBrk="1" hangingPunct="1"/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Message</a:t>
            </a:r>
          </a:p>
          <a:p>
            <a:pPr eaLnBrk="1" hangingPunct="1"/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Channel</a:t>
            </a:r>
          </a:p>
          <a:p>
            <a:pPr eaLnBrk="1" hangingPunct="1"/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Receiver</a:t>
            </a:r>
          </a:p>
          <a:p>
            <a:pPr eaLnBrk="1" hangingPunct="1"/>
            <a:r>
              <a:rPr lang="en-US" sz="2400" b="1" dirty="0" smtClean="0">
                <a:latin typeface="Andalus" pitchFamily="2" charset="-78"/>
                <a:cs typeface="Andalus" pitchFamily="2" charset="-78"/>
              </a:rPr>
              <a:t>Feedback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159-CBDD-433F-8256-631E101D989F}" type="datetime1">
              <a:rPr lang="en-US" smtClean="0"/>
              <a:t>3/10/2020</a:t>
            </a:fld>
            <a:endParaRPr lang="en-US"/>
          </a:p>
        </p:txBody>
      </p:sp>
      <p:sp>
        <p:nvSpPr>
          <p:cNvPr id="26629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By: Dereje G (Bsc,MPH), HU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39E6C5-B75F-4867-90C2-AB33BBCCBE08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pic>
        <p:nvPicPr>
          <p:cNvPr id="26631" name="Picture 2" descr="C:\Users\www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362200"/>
            <a:ext cx="4222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48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>
                <a:latin typeface="Time"/>
              </a:rPr>
              <a:t>source</a:t>
            </a:r>
            <a:endParaRPr lang="en-US" b="1" dirty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ndalus" pitchFamily="2" charset="-78"/>
              <a:cs typeface="Andalus" pitchFamily="2" charset="-78"/>
            </a:endParaRPr>
          </a:p>
          <a:p>
            <a:r>
              <a:rPr lang="en-US" sz="3200" dirty="0" smtClean="0">
                <a:latin typeface="Andalus" pitchFamily="2" charset="-78"/>
                <a:cs typeface="Andalus" pitchFamily="2" charset="-78"/>
              </a:rPr>
              <a:t>The 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sender is </a:t>
            </a:r>
            <a:r>
              <a:rPr lang="en-US" sz="32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the originator of the messages</a:t>
            </a: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.</a:t>
            </a:r>
            <a:endParaRPr lang="en-US" sz="3200" dirty="0">
              <a:latin typeface="Andalus" pitchFamily="2" charset="-78"/>
              <a:cs typeface="Andalus" pitchFamily="2" charset="-78"/>
            </a:endParaRPr>
          </a:p>
          <a:p>
            <a:r>
              <a:rPr lang="en-US" sz="3200" dirty="0">
                <a:latin typeface="Andalus" pitchFamily="2" charset="-78"/>
                <a:cs typeface="Andalus" pitchFamily="2" charset="-78"/>
              </a:rPr>
              <a:t>The source can be from </a:t>
            </a:r>
            <a:r>
              <a:rPr lang="en-US" sz="32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an individual or groups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, an </a:t>
            </a:r>
            <a:r>
              <a:rPr lang="en-US" sz="3200" u="sng" dirty="0">
                <a:latin typeface="Andalus" pitchFamily="2" charset="-78"/>
                <a:cs typeface="Andalus" pitchFamily="2" charset="-78"/>
              </a:rPr>
              <a:t>institution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 or </a:t>
            </a:r>
            <a:r>
              <a:rPr lang="en-US" sz="3200" u="sng" dirty="0">
                <a:latin typeface="Andalus" pitchFamily="2" charset="-78"/>
                <a:cs typeface="Andalus" pitchFamily="2" charset="-78"/>
              </a:rPr>
              <a:t>organization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F4CB-AAE4-4D6C-8182-2B91DC25996C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b="1" dirty="0" smtClean="0">
                <a:latin typeface="Time"/>
              </a:rPr>
              <a:t>Receiver/Audience</a:t>
            </a:r>
            <a:endParaRPr lang="en-US" b="1" dirty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ndalus" pitchFamily="2" charset="-78"/>
              <a:cs typeface="Andalus" pitchFamily="2" charset="-78"/>
            </a:endParaRPr>
          </a:p>
          <a:p>
            <a:r>
              <a:rPr lang="en-US" sz="3200" dirty="0" smtClean="0">
                <a:latin typeface="Andalus" pitchFamily="2" charset="-78"/>
                <a:cs typeface="Andalus" pitchFamily="2" charset="-78"/>
              </a:rPr>
              <a:t>Is 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the </a:t>
            </a:r>
            <a:r>
              <a:rPr lang="en-US" sz="32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person or the group 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for whom the </a:t>
            </a:r>
            <a:r>
              <a:rPr lang="en-US" sz="32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communication is intended </a:t>
            </a:r>
            <a:r>
              <a:rPr lang="en-US" sz="3200" dirty="0">
                <a:latin typeface="Andalus" pitchFamily="2" charset="-78"/>
                <a:cs typeface="Andalus" pitchFamily="2" charset="-78"/>
              </a:rPr>
              <a:t>or the person who receive the message.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31A0-92AA-4695-B080-C445C66F1510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Time"/>
              </a:rPr>
              <a:t>Message </a:t>
            </a:r>
            <a:endParaRPr lang="en-US" sz="4400" b="1" dirty="0">
              <a:latin typeface="Tim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latin typeface="Andalus" pitchFamily="2" charset="-78"/>
              <a:cs typeface="Andalus" pitchFamily="2" charset="-78"/>
            </a:endParaRPr>
          </a:p>
          <a:p>
            <a:r>
              <a:rPr lang="en-US" sz="2800" dirty="0" smtClean="0">
                <a:latin typeface="Andalus" pitchFamily="2" charset="-78"/>
                <a:cs typeface="Andalus" pitchFamily="2" charset="-78"/>
              </a:rPr>
              <a:t>Message </a:t>
            </a:r>
            <a:r>
              <a:rPr lang="en-US" sz="2800" dirty="0">
                <a:latin typeface="Andalus" pitchFamily="2" charset="-78"/>
                <a:cs typeface="Andalus" pitchFamily="2" charset="-78"/>
              </a:rPr>
              <a:t>is </a:t>
            </a:r>
            <a:r>
              <a:rPr lang="en-US" sz="28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 piece of information, ideas, facts, opinion, feeling, attitude or a course of action </a:t>
            </a:r>
            <a:r>
              <a:rPr lang="en-US" sz="2800" dirty="0">
                <a:latin typeface="Andalus" pitchFamily="2" charset="-78"/>
                <a:cs typeface="Andalus" pitchFamily="2" charset="-78"/>
              </a:rPr>
              <a:t>that passed from </a:t>
            </a:r>
            <a:r>
              <a:rPr lang="en-US" sz="2800" b="1" u="sng" dirty="0">
                <a:solidFill>
                  <a:srgbClr val="00B0F0"/>
                </a:solidFill>
                <a:latin typeface="Andalus" pitchFamily="2" charset="-78"/>
                <a:cs typeface="Andalus" pitchFamily="2" charset="-78"/>
              </a:rPr>
              <a:t>the sender to the receiver</a:t>
            </a:r>
            <a:r>
              <a:rPr lang="en-US" sz="2800" b="1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marL="68580" indent="0">
              <a:buNone/>
            </a:pPr>
            <a:endParaRPr lang="en-US" sz="2800" dirty="0">
              <a:latin typeface="Andalus" pitchFamily="2" charset="-78"/>
              <a:cs typeface="Andalus" pitchFamily="2" charset="-78"/>
            </a:endParaRPr>
          </a:p>
          <a:p>
            <a:r>
              <a:rPr lang="en-US" sz="2800" dirty="0">
                <a:latin typeface="Andalus" pitchFamily="2" charset="-78"/>
                <a:cs typeface="Andalus" pitchFamily="2" charset="-78"/>
              </a:rPr>
              <a:t>It is the </a:t>
            </a:r>
            <a:r>
              <a:rPr lang="en-US" sz="28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subject matter of </a:t>
            </a:r>
            <a:r>
              <a:rPr lang="en-US" sz="2800" u="sng" dirty="0" smtClean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communication</a:t>
            </a:r>
            <a:r>
              <a:rPr lang="en-US" sz="2800" dirty="0" smtClean="0">
                <a:latin typeface="Andalus" pitchFamily="2" charset="-78"/>
                <a:cs typeface="Andalus" pitchFamily="2" charset="-78"/>
              </a:rPr>
              <a:t>.</a:t>
            </a:r>
          </a:p>
          <a:p>
            <a:pPr marL="68580" indent="0">
              <a:buNone/>
            </a:pPr>
            <a:endParaRPr lang="en-US" sz="2800" dirty="0" smtClean="0">
              <a:latin typeface="Andalus" pitchFamily="2" charset="-78"/>
              <a:cs typeface="Andalus" pitchFamily="2" charset="-78"/>
            </a:endParaRPr>
          </a:p>
          <a:p>
            <a:r>
              <a:rPr lang="en-US" sz="2800" dirty="0" smtClean="0">
                <a:latin typeface="Andalus" pitchFamily="2" charset="-78"/>
                <a:cs typeface="Andalus" pitchFamily="2" charset="-78"/>
              </a:rPr>
              <a:t>Something </a:t>
            </a:r>
            <a:r>
              <a:rPr lang="en-US" sz="2800" dirty="0">
                <a:latin typeface="Andalus" pitchFamily="2" charset="-78"/>
                <a:cs typeface="Andalus" pitchFamily="2" charset="-78"/>
              </a:rPr>
              <a:t>that is considered important for the </a:t>
            </a:r>
            <a:r>
              <a:rPr lang="en-US" sz="2800" u="sng" dirty="0">
                <a:solidFill>
                  <a:srgbClr val="7030A0"/>
                </a:solidFill>
                <a:latin typeface="Andalus" pitchFamily="2" charset="-78"/>
                <a:cs typeface="Andalus" pitchFamily="2" charset="-78"/>
              </a:rPr>
              <a:t>audience to know or do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655B-535B-41C7-850C-37E259E4CD4D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Dereje G (Bsc,MPH), HU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C6D3-C889-489B-AB49-2505F479FE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9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4453</TotalTime>
  <Words>1674</Words>
  <Application>Microsoft Office PowerPoint</Application>
  <PresentationFormat>On-screen Show (4:3)</PresentationFormat>
  <Paragraphs>327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Andalus</vt:lpstr>
      <vt:lpstr>Arial</vt:lpstr>
      <vt:lpstr>Calibri</vt:lpstr>
      <vt:lpstr>Candara</vt:lpstr>
      <vt:lpstr>Constantia</vt:lpstr>
      <vt:lpstr>Garamond</vt:lpstr>
      <vt:lpstr>Symbol</vt:lpstr>
      <vt:lpstr>Tahoma</vt:lpstr>
      <vt:lpstr>Time</vt:lpstr>
      <vt:lpstr>Times</vt:lpstr>
      <vt:lpstr>Times New Roman</vt:lpstr>
      <vt:lpstr>Wingdings 2</vt:lpstr>
      <vt:lpstr>Dividend</vt:lpstr>
      <vt:lpstr>   Health communication </vt:lpstr>
      <vt:lpstr>Learning Objective</vt:lpstr>
      <vt:lpstr>INTRODUCTION</vt:lpstr>
      <vt:lpstr>Relevance to Health</vt:lpstr>
      <vt:lpstr>Key characteristics of Health Communication</vt:lpstr>
      <vt:lpstr>Components of communication</vt:lpstr>
      <vt:lpstr>              source</vt:lpstr>
      <vt:lpstr>   Receiver/Audience</vt:lpstr>
      <vt:lpstr>Message </vt:lpstr>
      <vt:lpstr>Types of appeals in health communications</vt:lpstr>
      <vt:lpstr>Cont …</vt:lpstr>
      <vt:lpstr> B. Humour</vt:lpstr>
      <vt:lpstr>Cont …</vt:lpstr>
      <vt:lpstr>C. Logical/Factual</vt:lpstr>
      <vt:lpstr>D. Emotional Appeal</vt:lpstr>
      <vt:lpstr>E. One sided message</vt:lpstr>
      <vt:lpstr>G. Positive Appeal</vt:lpstr>
      <vt:lpstr>Channel</vt:lpstr>
      <vt:lpstr>Feedback  </vt:lpstr>
      <vt:lpstr>Models of communication</vt:lpstr>
      <vt:lpstr>                           Cont …</vt:lpstr>
      <vt:lpstr>2. TWo-way communication </vt:lpstr>
      <vt:lpstr>Cont. …</vt:lpstr>
      <vt:lpstr>Methods of communication</vt:lpstr>
      <vt:lpstr>Interpersonal Methods</vt:lpstr>
      <vt:lpstr>Cont …</vt:lpstr>
      <vt:lpstr>Limitations</vt:lpstr>
      <vt:lpstr>Mass communication</vt:lpstr>
      <vt:lpstr>Advantages</vt:lpstr>
      <vt:lpstr>Limitations </vt:lpstr>
      <vt:lpstr>Barriers to effective communications</vt:lpstr>
      <vt:lpstr>Cont …</vt:lpstr>
      <vt:lpstr>Cont. …</vt:lpstr>
      <vt:lpstr>Cont.…</vt:lpstr>
      <vt:lpstr>Cont …</vt:lpstr>
      <vt:lpstr>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communication</dc:title>
  <dc:creator>user</dc:creator>
  <cp:lastModifiedBy>Dereje_G</cp:lastModifiedBy>
  <cp:revision>117</cp:revision>
  <dcterms:created xsi:type="dcterms:W3CDTF">2015-10-26T17:58:29Z</dcterms:created>
  <dcterms:modified xsi:type="dcterms:W3CDTF">2020-03-10T16:11:52Z</dcterms:modified>
</cp:coreProperties>
</file>