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8" r:id="rId38"/>
    <p:sldId id="307" r:id="rId39"/>
    <p:sldId id="30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378"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EB421F-ECF9-40CA-B384-72E50723C18E}" type="datetimeFigureOut">
              <a:rPr lang="en-US" smtClean="0"/>
              <a:t>4/28/2020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F18A7E-8FB7-4D3E-8B06-37BF56BF2AB7}" type="slidenum">
              <a:rPr lang="en-US" smtClean="0"/>
              <a:t>‹#›</a:t>
            </a:fld>
            <a:endParaRPr lang="en-US"/>
          </a:p>
        </p:txBody>
      </p:sp>
    </p:spTree>
    <p:extLst>
      <p:ext uri="{BB962C8B-B14F-4D97-AF65-F5344CB8AC3E}">
        <p14:creationId xmlns:p14="http://schemas.microsoft.com/office/powerpoint/2010/main" val="3949497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77C30-0679-41CE-A2A5-D50A32B8CB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8DB50DD-276A-4F61-9732-0D09F53118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56AB7CE-E0EC-4521-B283-9EC7DBD40D7A}"/>
              </a:ext>
            </a:extLst>
          </p:cNvPr>
          <p:cNvSpPr>
            <a:spLocks noGrp="1"/>
          </p:cNvSpPr>
          <p:nvPr>
            <p:ph type="dt" sz="half" idx="10"/>
          </p:nvPr>
        </p:nvSpPr>
        <p:spPr/>
        <p:txBody>
          <a:bodyPr/>
          <a:lstStyle/>
          <a:p>
            <a:fld id="{5F23CDCC-E380-413C-8B28-8773553387B5}" type="datetime1">
              <a:rPr lang="en-US" smtClean="0"/>
              <a:t>4/28/2020</a:t>
            </a:fld>
            <a:endParaRPr lang="en-US"/>
          </a:p>
        </p:txBody>
      </p:sp>
      <p:sp>
        <p:nvSpPr>
          <p:cNvPr id="5" name="Footer Placeholder 4">
            <a:extLst>
              <a:ext uri="{FF2B5EF4-FFF2-40B4-BE49-F238E27FC236}">
                <a16:creationId xmlns:a16="http://schemas.microsoft.com/office/drawing/2014/main" id="{77806093-700B-4C81-8838-5EEE3A87F0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127DFA-C085-4A9D-9FC7-0889124362C0}"/>
              </a:ext>
            </a:extLst>
          </p:cNvPr>
          <p:cNvSpPr>
            <a:spLocks noGrp="1"/>
          </p:cNvSpPr>
          <p:nvPr>
            <p:ph type="sldNum" sz="quarter" idx="12"/>
          </p:nvPr>
        </p:nvSpPr>
        <p:spPr/>
        <p:txBody>
          <a:bodyPr/>
          <a:lstStyle/>
          <a:p>
            <a:fld id="{F854DFDD-02DF-48A2-917C-F7FC9CA44106}" type="slidenum">
              <a:rPr lang="en-US" smtClean="0"/>
              <a:t>‹#›</a:t>
            </a:fld>
            <a:endParaRPr lang="en-US"/>
          </a:p>
        </p:txBody>
      </p:sp>
    </p:spTree>
    <p:extLst>
      <p:ext uri="{BB962C8B-B14F-4D97-AF65-F5344CB8AC3E}">
        <p14:creationId xmlns:p14="http://schemas.microsoft.com/office/powerpoint/2010/main" val="349989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E930A-F0B3-4638-8B0D-9D8251499C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1CDE18-FE03-42DF-B7C9-DF10691303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5C5B12-E068-47FE-A261-139364EC89DB}"/>
              </a:ext>
            </a:extLst>
          </p:cNvPr>
          <p:cNvSpPr>
            <a:spLocks noGrp="1"/>
          </p:cNvSpPr>
          <p:nvPr>
            <p:ph type="dt" sz="half" idx="10"/>
          </p:nvPr>
        </p:nvSpPr>
        <p:spPr/>
        <p:txBody>
          <a:bodyPr/>
          <a:lstStyle/>
          <a:p>
            <a:fld id="{BC783AA2-07F1-4CDF-A2F2-8CE9AD50135D}" type="datetime1">
              <a:rPr lang="en-US" smtClean="0"/>
              <a:t>4/28/2020</a:t>
            </a:fld>
            <a:endParaRPr lang="en-US"/>
          </a:p>
        </p:txBody>
      </p:sp>
      <p:sp>
        <p:nvSpPr>
          <p:cNvPr id="5" name="Footer Placeholder 4">
            <a:extLst>
              <a:ext uri="{FF2B5EF4-FFF2-40B4-BE49-F238E27FC236}">
                <a16:creationId xmlns:a16="http://schemas.microsoft.com/office/drawing/2014/main" id="{78B9922D-3B2F-4CF3-9B5D-6026BD8337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410818-8C45-4B1E-A89D-A82969F8C706}"/>
              </a:ext>
            </a:extLst>
          </p:cNvPr>
          <p:cNvSpPr>
            <a:spLocks noGrp="1"/>
          </p:cNvSpPr>
          <p:nvPr>
            <p:ph type="sldNum" sz="quarter" idx="12"/>
          </p:nvPr>
        </p:nvSpPr>
        <p:spPr/>
        <p:txBody>
          <a:bodyPr/>
          <a:lstStyle/>
          <a:p>
            <a:fld id="{F854DFDD-02DF-48A2-917C-F7FC9CA44106}" type="slidenum">
              <a:rPr lang="en-US" smtClean="0"/>
              <a:t>‹#›</a:t>
            </a:fld>
            <a:endParaRPr lang="en-US"/>
          </a:p>
        </p:txBody>
      </p:sp>
    </p:spTree>
    <p:extLst>
      <p:ext uri="{BB962C8B-B14F-4D97-AF65-F5344CB8AC3E}">
        <p14:creationId xmlns:p14="http://schemas.microsoft.com/office/powerpoint/2010/main" val="253131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BE2FC7-9C20-4212-AEAC-DAB114494F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9C97AA1-6F36-4ABE-B684-E007812696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AB1EBA-4243-4837-8813-3FA1DE3E05EA}"/>
              </a:ext>
            </a:extLst>
          </p:cNvPr>
          <p:cNvSpPr>
            <a:spLocks noGrp="1"/>
          </p:cNvSpPr>
          <p:nvPr>
            <p:ph type="dt" sz="half" idx="10"/>
          </p:nvPr>
        </p:nvSpPr>
        <p:spPr/>
        <p:txBody>
          <a:bodyPr/>
          <a:lstStyle/>
          <a:p>
            <a:fld id="{1FF76947-1AE6-446B-B1A2-7DD61194B9D3}" type="datetime1">
              <a:rPr lang="en-US" smtClean="0"/>
              <a:t>4/28/2020</a:t>
            </a:fld>
            <a:endParaRPr lang="en-US"/>
          </a:p>
        </p:txBody>
      </p:sp>
      <p:sp>
        <p:nvSpPr>
          <p:cNvPr id="5" name="Footer Placeholder 4">
            <a:extLst>
              <a:ext uri="{FF2B5EF4-FFF2-40B4-BE49-F238E27FC236}">
                <a16:creationId xmlns:a16="http://schemas.microsoft.com/office/drawing/2014/main" id="{A4788202-40C9-4206-B059-824EAC03CF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C791F0-1986-460E-AA5F-A3027008140B}"/>
              </a:ext>
            </a:extLst>
          </p:cNvPr>
          <p:cNvSpPr>
            <a:spLocks noGrp="1"/>
          </p:cNvSpPr>
          <p:nvPr>
            <p:ph type="sldNum" sz="quarter" idx="12"/>
          </p:nvPr>
        </p:nvSpPr>
        <p:spPr/>
        <p:txBody>
          <a:bodyPr/>
          <a:lstStyle/>
          <a:p>
            <a:fld id="{F854DFDD-02DF-48A2-917C-F7FC9CA44106}" type="slidenum">
              <a:rPr lang="en-US" smtClean="0"/>
              <a:t>‹#›</a:t>
            </a:fld>
            <a:endParaRPr lang="en-US"/>
          </a:p>
        </p:txBody>
      </p:sp>
    </p:spTree>
    <p:extLst>
      <p:ext uri="{BB962C8B-B14F-4D97-AF65-F5344CB8AC3E}">
        <p14:creationId xmlns:p14="http://schemas.microsoft.com/office/powerpoint/2010/main" val="1427217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AF847-6730-43F0-A058-533A96855B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56939D-3DB1-4762-A83D-262321EA212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A5E2DA-7430-498F-A1EE-52D239639FEC}"/>
              </a:ext>
            </a:extLst>
          </p:cNvPr>
          <p:cNvSpPr>
            <a:spLocks noGrp="1"/>
          </p:cNvSpPr>
          <p:nvPr>
            <p:ph type="dt" sz="half" idx="10"/>
          </p:nvPr>
        </p:nvSpPr>
        <p:spPr/>
        <p:txBody>
          <a:bodyPr/>
          <a:lstStyle/>
          <a:p>
            <a:fld id="{312716B1-2AEC-4B84-80A4-0F59385A2322}" type="datetime1">
              <a:rPr lang="en-US" smtClean="0"/>
              <a:t>4/28/2020</a:t>
            </a:fld>
            <a:endParaRPr lang="en-US"/>
          </a:p>
        </p:txBody>
      </p:sp>
      <p:sp>
        <p:nvSpPr>
          <p:cNvPr id="5" name="Footer Placeholder 4">
            <a:extLst>
              <a:ext uri="{FF2B5EF4-FFF2-40B4-BE49-F238E27FC236}">
                <a16:creationId xmlns:a16="http://schemas.microsoft.com/office/drawing/2014/main" id="{2BB54CE1-DFA8-42E6-BCE6-726CAADC7D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E4731A-D252-4D17-819B-5D972A707DAF}"/>
              </a:ext>
            </a:extLst>
          </p:cNvPr>
          <p:cNvSpPr>
            <a:spLocks noGrp="1"/>
          </p:cNvSpPr>
          <p:nvPr>
            <p:ph type="sldNum" sz="quarter" idx="12"/>
          </p:nvPr>
        </p:nvSpPr>
        <p:spPr/>
        <p:txBody>
          <a:bodyPr/>
          <a:lstStyle/>
          <a:p>
            <a:fld id="{F854DFDD-02DF-48A2-917C-F7FC9CA44106}" type="slidenum">
              <a:rPr lang="en-US" smtClean="0"/>
              <a:t>‹#›</a:t>
            </a:fld>
            <a:endParaRPr lang="en-US"/>
          </a:p>
        </p:txBody>
      </p:sp>
    </p:spTree>
    <p:extLst>
      <p:ext uri="{BB962C8B-B14F-4D97-AF65-F5344CB8AC3E}">
        <p14:creationId xmlns:p14="http://schemas.microsoft.com/office/powerpoint/2010/main" val="3830883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9E643-10B1-4498-9859-597E739BB9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78FA01-2917-42CF-A1F7-698E0A8C77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4DBD3EB-6C63-45D7-A0E8-4B6EDD29DDC8}"/>
              </a:ext>
            </a:extLst>
          </p:cNvPr>
          <p:cNvSpPr>
            <a:spLocks noGrp="1"/>
          </p:cNvSpPr>
          <p:nvPr>
            <p:ph type="dt" sz="half" idx="10"/>
          </p:nvPr>
        </p:nvSpPr>
        <p:spPr/>
        <p:txBody>
          <a:bodyPr/>
          <a:lstStyle/>
          <a:p>
            <a:fld id="{56442628-018A-4726-96C1-5C83B283721D}" type="datetime1">
              <a:rPr lang="en-US" smtClean="0"/>
              <a:t>4/28/2020</a:t>
            </a:fld>
            <a:endParaRPr lang="en-US"/>
          </a:p>
        </p:txBody>
      </p:sp>
      <p:sp>
        <p:nvSpPr>
          <p:cNvPr id="5" name="Footer Placeholder 4">
            <a:extLst>
              <a:ext uri="{FF2B5EF4-FFF2-40B4-BE49-F238E27FC236}">
                <a16:creationId xmlns:a16="http://schemas.microsoft.com/office/drawing/2014/main" id="{066597B0-CB68-46BF-B165-8DE3D7BA9F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B2D72-D37B-4777-B386-6E44C20A1A9E}"/>
              </a:ext>
            </a:extLst>
          </p:cNvPr>
          <p:cNvSpPr>
            <a:spLocks noGrp="1"/>
          </p:cNvSpPr>
          <p:nvPr>
            <p:ph type="sldNum" sz="quarter" idx="12"/>
          </p:nvPr>
        </p:nvSpPr>
        <p:spPr/>
        <p:txBody>
          <a:bodyPr/>
          <a:lstStyle/>
          <a:p>
            <a:fld id="{F854DFDD-02DF-48A2-917C-F7FC9CA44106}" type="slidenum">
              <a:rPr lang="en-US" smtClean="0"/>
              <a:t>‹#›</a:t>
            </a:fld>
            <a:endParaRPr lang="en-US"/>
          </a:p>
        </p:txBody>
      </p:sp>
    </p:spTree>
    <p:extLst>
      <p:ext uri="{BB962C8B-B14F-4D97-AF65-F5344CB8AC3E}">
        <p14:creationId xmlns:p14="http://schemas.microsoft.com/office/powerpoint/2010/main" val="2928911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D92D0-5A26-4069-A0C7-9438D98EBC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0669C6-2570-4F74-B08D-398011E9B81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EF252D-7087-46A0-AA2B-ED1025F77A8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5B7E0E-405A-4F82-A0B3-9DDBED3A36A8}"/>
              </a:ext>
            </a:extLst>
          </p:cNvPr>
          <p:cNvSpPr>
            <a:spLocks noGrp="1"/>
          </p:cNvSpPr>
          <p:nvPr>
            <p:ph type="dt" sz="half" idx="10"/>
          </p:nvPr>
        </p:nvSpPr>
        <p:spPr/>
        <p:txBody>
          <a:bodyPr/>
          <a:lstStyle/>
          <a:p>
            <a:fld id="{B4A11271-5B89-4B78-9243-41DA2BB206B0}" type="datetime1">
              <a:rPr lang="en-US" smtClean="0"/>
              <a:t>4/28/2020</a:t>
            </a:fld>
            <a:endParaRPr lang="en-US"/>
          </a:p>
        </p:txBody>
      </p:sp>
      <p:sp>
        <p:nvSpPr>
          <p:cNvPr id="6" name="Footer Placeholder 5">
            <a:extLst>
              <a:ext uri="{FF2B5EF4-FFF2-40B4-BE49-F238E27FC236}">
                <a16:creationId xmlns:a16="http://schemas.microsoft.com/office/drawing/2014/main" id="{5E44BA83-5F97-416E-A979-3DCCA7652D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D943CE-940D-492E-8B10-ABABA255010B}"/>
              </a:ext>
            </a:extLst>
          </p:cNvPr>
          <p:cNvSpPr>
            <a:spLocks noGrp="1"/>
          </p:cNvSpPr>
          <p:nvPr>
            <p:ph type="sldNum" sz="quarter" idx="12"/>
          </p:nvPr>
        </p:nvSpPr>
        <p:spPr/>
        <p:txBody>
          <a:bodyPr/>
          <a:lstStyle/>
          <a:p>
            <a:fld id="{F854DFDD-02DF-48A2-917C-F7FC9CA44106}" type="slidenum">
              <a:rPr lang="en-US" smtClean="0"/>
              <a:t>‹#›</a:t>
            </a:fld>
            <a:endParaRPr lang="en-US"/>
          </a:p>
        </p:txBody>
      </p:sp>
    </p:spTree>
    <p:extLst>
      <p:ext uri="{BB962C8B-B14F-4D97-AF65-F5344CB8AC3E}">
        <p14:creationId xmlns:p14="http://schemas.microsoft.com/office/powerpoint/2010/main" val="313145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F223E-B823-483B-85AB-2BA003DE44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8F39A3-B655-4297-909D-9DE05463E8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48386FB-45EE-427F-8301-3B7482D74EA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29FC5B-2FC2-4814-8658-9BF9E02F15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6B79A36-9839-4C72-9D32-1D69D65C0AF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3FD0F2-C4E4-432B-8FB7-5136B55624A1}"/>
              </a:ext>
            </a:extLst>
          </p:cNvPr>
          <p:cNvSpPr>
            <a:spLocks noGrp="1"/>
          </p:cNvSpPr>
          <p:nvPr>
            <p:ph type="dt" sz="half" idx="10"/>
          </p:nvPr>
        </p:nvSpPr>
        <p:spPr/>
        <p:txBody>
          <a:bodyPr/>
          <a:lstStyle/>
          <a:p>
            <a:fld id="{3FAC5E2E-0ACD-43D6-93C3-278A7253E0CD}" type="datetime1">
              <a:rPr lang="en-US" smtClean="0"/>
              <a:t>4/28/2020</a:t>
            </a:fld>
            <a:endParaRPr lang="en-US"/>
          </a:p>
        </p:txBody>
      </p:sp>
      <p:sp>
        <p:nvSpPr>
          <p:cNvPr id="8" name="Footer Placeholder 7">
            <a:extLst>
              <a:ext uri="{FF2B5EF4-FFF2-40B4-BE49-F238E27FC236}">
                <a16:creationId xmlns:a16="http://schemas.microsoft.com/office/drawing/2014/main" id="{B5E88E07-A29B-4F06-9F27-C27E23BF69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AE60BF-71FE-4021-8A6F-16DF798CAC75}"/>
              </a:ext>
            </a:extLst>
          </p:cNvPr>
          <p:cNvSpPr>
            <a:spLocks noGrp="1"/>
          </p:cNvSpPr>
          <p:nvPr>
            <p:ph type="sldNum" sz="quarter" idx="12"/>
          </p:nvPr>
        </p:nvSpPr>
        <p:spPr/>
        <p:txBody>
          <a:bodyPr/>
          <a:lstStyle/>
          <a:p>
            <a:fld id="{F854DFDD-02DF-48A2-917C-F7FC9CA44106}" type="slidenum">
              <a:rPr lang="en-US" smtClean="0"/>
              <a:t>‹#›</a:t>
            </a:fld>
            <a:endParaRPr lang="en-US"/>
          </a:p>
        </p:txBody>
      </p:sp>
    </p:spTree>
    <p:extLst>
      <p:ext uri="{BB962C8B-B14F-4D97-AF65-F5344CB8AC3E}">
        <p14:creationId xmlns:p14="http://schemas.microsoft.com/office/powerpoint/2010/main" val="108884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BF6C-6666-4573-9D39-4D16D59A06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615493-D6EB-440B-8871-8A3D50D22833}"/>
              </a:ext>
            </a:extLst>
          </p:cNvPr>
          <p:cNvSpPr>
            <a:spLocks noGrp="1"/>
          </p:cNvSpPr>
          <p:nvPr>
            <p:ph type="dt" sz="half" idx="10"/>
          </p:nvPr>
        </p:nvSpPr>
        <p:spPr/>
        <p:txBody>
          <a:bodyPr/>
          <a:lstStyle/>
          <a:p>
            <a:fld id="{316F59CD-41A7-47E2-8CEF-F39E4EC02322}" type="datetime1">
              <a:rPr lang="en-US" smtClean="0"/>
              <a:t>4/28/2020</a:t>
            </a:fld>
            <a:endParaRPr lang="en-US"/>
          </a:p>
        </p:txBody>
      </p:sp>
      <p:sp>
        <p:nvSpPr>
          <p:cNvPr id="4" name="Footer Placeholder 3">
            <a:extLst>
              <a:ext uri="{FF2B5EF4-FFF2-40B4-BE49-F238E27FC236}">
                <a16:creationId xmlns:a16="http://schemas.microsoft.com/office/drawing/2014/main" id="{36F1AF28-B29B-4B35-A8B7-E1BDA365AD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FCD548-30A2-4FD6-9586-17D5AF4FA4D7}"/>
              </a:ext>
            </a:extLst>
          </p:cNvPr>
          <p:cNvSpPr>
            <a:spLocks noGrp="1"/>
          </p:cNvSpPr>
          <p:nvPr>
            <p:ph type="sldNum" sz="quarter" idx="12"/>
          </p:nvPr>
        </p:nvSpPr>
        <p:spPr/>
        <p:txBody>
          <a:bodyPr/>
          <a:lstStyle/>
          <a:p>
            <a:fld id="{F854DFDD-02DF-48A2-917C-F7FC9CA44106}" type="slidenum">
              <a:rPr lang="en-US" smtClean="0"/>
              <a:t>‹#›</a:t>
            </a:fld>
            <a:endParaRPr lang="en-US"/>
          </a:p>
        </p:txBody>
      </p:sp>
    </p:spTree>
    <p:extLst>
      <p:ext uri="{BB962C8B-B14F-4D97-AF65-F5344CB8AC3E}">
        <p14:creationId xmlns:p14="http://schemas.microsoft.com/office/powerpoint/2010/main" val="1815147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591C31-D6EE-49C3-8C92-6ECFC10CA4AF}"/>
              </a:ext>
            </a:extLst>
          </p:cNvPr>
          <p:cNvSpPr>
            <a:spLocks noGrp="1"/>
          </p:cNvSpPr>
          <p:nvPr>
            <p:ph type="dt" sz="half" idx="10"/>
          </p:nvPr>
        </p:nvSpPr>
        <p:spPr/>
        <p:txBody>
          <a:bodyPr/>
          <a:lstStyle/>
          <a:p>
            <a:fld id="{C30FE300-D3D9-4D93-9B14-BFD3A05FC428}" type="datetime1">
              <a:rPr lang="en-US" smtClean="0"/>
              <a:t>4/28/2020</a:t>
            </a:fld>
            <a:endParaRPr lang="en-US"/>
          </a:p>
        </p:txBody>
      </p:sp>
      <p:sp>
        <p:nvSpPr>
          <p:cNvPr id="3" name="Footer Placeholder 2">
            <a:extLst>
              <a:ext uri="{FF2B5EF4-FFF2-40B4-BE49-F238E27FC236}">
                <a16:creationId xmlns:a16="http://schemas.microsoft.com/office/drawing/2014/main" id="{3EAE3FBA-4BD9-4CBD-A5E5-91B85A723B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4229AB-13D1-4130-8113-C0FF4A391BB3}"/>
              </a:ext>
            </a:extLst>
          </p:cNvPr>
          <p:cNvSpPr>
            <a:spLocks noGrp="1"/>
          </p:cNvSpPr>
          <p:nvPr>
            <p:ph type="sldNum" sz="quarter" idx="12"/>
          </p:nvPr>
        </p:nvSpPr>
        <p:spPr/>
        <p:txBody>
          <a:bodyPr/>
          <a:lstStyle/>
          <a:p>
            <a:fld id="{F854DFDD-02DF-48A2-917C-F7FC9CA44106}" type="slidenum">
              <a:rPr lang="en-US" smtClean="0"/>
              <a:t>‹#›</a:t>
            </a:fld>
            <a:endParaRPr lang="en-US"/>
          </a:p>
        </p:txBody>
      </p:sp>
    </p:spTree>
    <p:extLst>
      <p:ext uri="{BB962C8B-B14F-4D97-AF65-F5344CB8AC3E}">
        <p14:creationId xmlns:p14="http://schemas.microsoft.com/office/powerpoint/2010/main" val="1988192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97F2E-0FAD-4D52-96EE-2CA49797D5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424E9A-A7D7-47BA-907C-92E3A2FE38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1FEAFB-E480-4C57-83AE-EBAF67C27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32BB42F-225A-4694-963D-5BD1A452DB68}"/>
              </a:ext>
            </a:extLst>
          </p:cNvPr>
          <p:cNvSpPr>
            <a:spLocks noGrp="1"/>
          </p:cNvSpPr>
          <p:nvPr>
            <p:ph type="dt" sz="half" idx="10"/>
          </p:nvPr>
        </p:nvSpPr>
        <p:spPr/>
        <p:txBody>
          <a:bodyPr/>
          <a:lstStyle/>
          <a:p>
            <a:fld id="{28AB5574-49AA-4B30-99D6-628028087A9B}" type="datetime1">
              <a:rPr lang="en-US" smtClean="0"/>
              <a:t>4/28/2020</a:t>
            </a:fld>
            <a:endParaRPr lang="en-US"/>
          </a:p>
        </p:txBody>
      </p:sp>
      <p:sp>
        <p:nvSpPr>
          <p:cNvPr id="6" name="Footer Placeholder 5">
            <a:extLst>
              <a:ext uri="{FF2B5EF4-FFF2-40B4-BE49-F238E27FC236}">
                <a16:creationId xmlns:a16="http://schemas.microsoft.com/office/drawing/2014/main" id="{A3CF20FB-8138-411E-8568-953C57F7DD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4585CA-F4B9-44A6-A72A-DC52A1F64427}"/>
              </a:ext>
            </a:extLst>
          </p:cNvPr>
          <p:cNvSpPr>
            <a:spLocks noGrp="1"/>
          </p:cNvSpPr>
          <p:nvPr>
            <p:ph type="sldNum" sz="quarter" idx="12"/>
          </p:nvPr>
        </p:nvSpPr>
        <p:spPr/>
        <p:txBody>
          <a:bodyPr/>
          <a:lstStyle/>
          <a:p>
            <a:fld id="{F854DFDD-02DF-48A2-917C-F7FC9CA44106}" type="slidenum">
              <a:rPr lang="en-US" smtClean="0"/>
              <a:t>‹#›</a:t>
            </a:fld>
            <a:endParaRPr lang="en-US"/>
          </a:p>
        </p:txBody>
      </p:sp>
    </p:spTree>
    <p:extLst>
      <p:ext uri="{BB962C8B-B14F-4D97-AF65-F5344CB8AC3E}">
        <p14:creationId xmlns:p14="http://schemas.microsoft.com/office/powerpoint/2010/main" val="527364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F3BF1-154E-409C-84F6-CF3FB84B6E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237FE1-E51E-49CE-8897-38CB82341A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1AE106-643A-4B63-B284-A7C3B9B579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B1A65C6-04A0-400C-BF40-33702DBE70BC}"/>
              </a:ext>
            </a:extLst>
          </p:cNvPr>
          <p:cNvSpPr>
            <a:spLocks noGrp="1"/>
          </p:cNvSpPr>
          <p:nvPr>
            <p:ph type="dt" sz="half" idx="10"/>
          </p:nvPr>
        </p:nvSpPr>
        <p:spPr/>
        <p:txBody>
          <a:bodyPr/>
          <a:lstStyle/>
          <a:p>
            <a:fld id="{C89F7715-B018-4270-84A6-71312C272D8A}" type="datetime1">
              <a:rPr lang="en-US" smtClean="0"/>
              <a:t>4/28/2020</a:t>
            </a:fld>
            <a:endParaRPr lang="en-US"/>
          </a:p>
        </p:txBody>
      </p:sp>
      <p:sp>
        <p:nvSpPr>
          <p:cNvPr id="6" name="Footer Placeholder 5">
            <a:extLst>
              <a:ext uri="{FF2B5EF4-FFF2-40B4-BE49-F238E27FC236}">
                <a16:creationId xmlns:a16="http://schemas.microsoft.com/office/drawing/2014/main" id="{D898E5DA-B949-4B33-971B-01BD9101F5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D41D54-3331-4C09-8855-0135E54ECF55}"/>
              </a:ext>
            </a:extLst>
          </p:cNvPr>
          <p:cNvSpPr>
            <a:spLocks noGrp="1"/>
          </p:cNvSpPr>
          <p:nvPr>
            <p:ph type="sldNum" sz="quarter" idx="12"/>
          </p:nvPr>
        </p:nvSpPr>
        <p:spPr/>
        <p:txBody>
          <a:bodyPr/>
          <a:lstStyle/>
          <a:p>
            <a:fld id="{F854DFDD-02DF-48A2-917C-F7FC9CA44106}" type="slidenum">
              <a:rPr lang="en-US" smtClean="0"/>
              <a:t>‹#›</a:t>
            </a:fld>
            <a:endParaRPr lang="en-US"/>
          </a:p>
        </p:txBody>
      </p:sp>
    </p:spTree>
    <p:extLst>
      <p:ext uri="{BB962C8B-B14F-4D97-AF65-F5344CB8AC3E}">
        <p14:creationId xmlns:p14="http://schemas.microsoft.com/office/powerpoint/2010/main" val="3941248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73F578-7304-46D8-BF79-0D51F2049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069E83-869E-4AEB-83C0-9DA0EE247F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D51992-AC56-4084-A2BE-B1D42AD965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0DD906-E208-40DF-B983-B2755565C7BA}" type="datetime1">
              <a:rPr lang="en-US" smtClean="0"/>
              <a:t>4/28/2020</a:t>
            </a:fld>
            <a:endParaRPr lang="en-US"/>
          </a:p>
        </p:txBody>
      </p:sp>
      <p:sp>
        <p:nvSpPr>
          <p:cNvPr id="5" name="Footer Placeholder 4">
            <a:extLst>
              <a:ext uri="{FF2B5EF4-FFF2-40B4-BE49-F238E27FC236}">
                <a16:creationId xmlns:a16="http://schemas.microsoft.com/office/drawing/2014/main" id="{DED3A305-8400-49A5-AB86-3C577CC802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7435BF-6BAD-4000-90FE-D276724DC8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54DFDD-02DF-48A2-917C-F7FC9CA44106}" type="slidenum">
              <a:rPr lang="en-US" smtClean="0"/>
              <a:t>‹#›</a:t>
            </a:fld>
            <a:endParaRPr lang="en-US"/>
          </a:p>
        </p:txBody>
      </p:sp>
    </p:spTree>
    <p:extLst>
      <p:ext uri="{BB962C8B-B14F-4D97-AF65-F5344CB8AC3E}">
        <p14:creationId xmlns:p14="http://schemas.microsoft.com/office/powerpoint/2010/main" val="11854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2EEEB-4670-4966-B5AE-4BD7C891A267}"/>
              </a:ext>
            </a:extLst>
          </p:cNvPr>
          <p:cNvSpPr>
            <a:spLocks noGrp="1"/>
          </p:cNvSpPr>
          <p:nvPr>
            <p:ph type="ctrTitle"/>
          </p:nvPr>
        </p:nvSpPr>
        <p:spPr/>
        <p:txBody>
          <a:bodyPr>
            <a:normAutofit/>
          </a:bodyPr>
          <a:lstStyle/>
          <a:p>
            <a:r>
              <a:rPr lang="en-US" sz="5400" dirty="0">
                <a:solidFill>
                  <a:srgbClr val="FF0000"/>
                </a:solidFill>
                <a:latin typeface="Times New Roman" panose="02020603050405020304" pitchFamily="18" charset="0"/>
                <a:cs typeface="Times New Roman" panose="02020603050405020304" pitchFamily="18" charset="0"/>
              </a:rPr>
              <a:t>Lecture 5.</a:t>
            </a:r>
            <a:br>
              <a:rPr lang="en-US" sz="5400" dirty="0">
                <a:solidFill>
                  <a:srgbClr val="FF0000"/>
                </a:solidFill>
                <a:latin typeface="Times New Roman" panose="02020603050405020304" pitchFamily="18" charset="0"/>
                <a:cs typeface="Times New Roman" panose="02020603050405020304" pitchFamily="18" charset="0"/>
              </a:rPr>
            </a:br>
            <a:br>
              <a:rPr lang="en-US" sz="5400" dirty="0">
                <a:solidFill>
                  <a:srgbClr val="FF0000"/>
                </a:solidFill>
                <a:latin typeface="Times New Roman" panose="02020603050405020304" pitchFamily="18" charset="0"/>
                <a:cs typeface="Times New Roman" panose="02020603050405020304" pitchFamily="18" charset="0"/>
              </a:rPr>
            </a:br>
            <a:r>
              <a:rPr lang="en-US" sz="5400" dirty="0">
                <a:solidFill>
                  <a:srgbClr val="FF0000"/>
                </a:solidFill>
                <a:latin typeface="Times New Roman" panose="02020603050405020304" pitchFamily="18" charset="0"/>
                <a:cs typeface="Times New Roman" panose="02020603050405020304" pitchFamily="18" charset="0"/>
              </a:rPr>
              <a:t>Building Preliminaries</a:t>
            </a:r>
          </a:p>
        </p:txBody>
      </p:sp>
      <p:sp>
        <p:nvSpPr>
          <p:cNvPr id="3" name="Subtitle 2">
            <a:extLst>
              <a:ext uri="{FF2B5EF4-FFF2-40B4-BE49-F238E27FC236}">
                <a16:creationId xmlns:a16="http://schemas.microsoft.com/office/drawing/2014/main" id="{2D9ABE62-3783-482E-8433-76C8E918C6A5}"/>
              </a:ext>
            </a:extLst>
          </p:cNvPr>
          <p:cNvSpPr>
            <a:spLocks noGrp="1"/>
          </p:cNvSpPr>
          <p:nvPr>
            <p:ph type="subTitle" idx="1"/>
          </p:nvPr>
        </p:nvSpPr>
        <p:spPr>
          <a:xfrm>
            <a:off x="8723870" y="4714147"/>
            <a:ext cx="1944130" cy="525118"/>
          </a:xfrm>
        </p:spPr>
        <p:txBody>
          <a:bodyPr/>
          <a:lstStyle/>
          <a:p>
            <a:r>
              <a:rPr lang="en-US" dirty="0">
                <a:solidFill>
                  <a:srgbClr val="FF0000"/>
                </a:solidFill>
                <a:latin typeface="Times New Roman" panose="02020603050405020304" pitchFamily="18" charset="0"/>
                <a:cs typeface="Times New Roman" panose="02020603050405020304" pitchFamily="18" charset="0"/>
              </a:rPr>
              <a:t>By: Dinaol</a:t>
            </a:r>
          </a:p>
        </p:txBody>
      </p:sp>
      <p:sp>
        <p:nvSpPr>
          <p:cNvPr id="4" name="Date Placeholder 3">
            <a:extLst>
              <a:ext uri="{FF2B5EF4-FFF2-40B4-BE49-F238E27FC236}">
                <a16:creationId xmlns:a16="http://schemas.microsoft.com/office/drawing/2014/main" id="{B841A341-95F7-4B3F-8BD3-A727BAD99701}"/>
              </a:ext>
            </a:extLst>
          </p:cNvPr>
          <p:cNvSpPr>
            <a:spLocks noGrp="1"/>
          </p:cNvSpPr>
          <p:nvPr>
            <p:ph type="dt" sz="half" idx="10"/>
          </p:nvPr>
        </p:nvSpPr>
        <p:spPr/>
        <p:txBody>
          <a:bodyPr/>
          <a:lstStyle/>
          <a:p>
            <a:fld id="{E068F06D-F2B7-41B8-89D8-EB5898D53E5B}" type="datetime1">
              <a:rPr lang="en-US" smtClean="0"/>
              <a:t>4/28/2020</a:t>
            </a:fld>
            <a:endParaRPr lang="en-US"/>
          </a:p>
        </p:txBody>
      </p:sp>
      <p:sp>
        <p:nvSpPr>
          <p:cNvPr id="5" name="Slide Number Placeholder 4">
            <a:extLst>
              <a:ext uri="{FF2B5EF4-FFF2-40B4-BE49-F238E27FC236}">
                <a16:creationId xmlns:a16="http://schemas.microsoft.com/office/drawing/2014/main" id="{846D5DFD-709C-4EAB-A868-326F1E2B79FC}"/>
              </a:ext>
            </a:extLst>
          </p:cNvPr>
          <p:cNvSpPr>
            <a:spLocks noGrp="1"/>
          </p:cNvSpPr>
          <p:nvPr>
            <p:ph type="sldNum" sz="quarter" idx="12"/>
          </p:nvPr>
        </p:nvSpPr>
        <p:spPr/>
        <p:txBody>
          <a:bodyPr/>
          <a:lstStyle/>
          <a:p>
            <a:fld id="{F854DFDD-02DF-48A2-917C-F7FC9CA44106}" type="slidenum">
              <a:rPr lang="en-US" smtClean="0"/>
              <a:t>1</a:t>
            </a:fld>
            <a:endParaRPr lang="en-US"/>
          </a:p>
        </p:txBody>
      </p:sp>
    </p:spTree>
    <p:extLst>
      <p:ext uri="{BB962C8B-B14F-4D97-AF65-F5344CB8AC3E}">
        <p14:creationId xmlns:p14="http://schemas.microsoft.com/office/powerpoint/2010/main" val="4242999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5FF77-2331-4907-8766-19B0261E38A5}"/>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5.1. Pre building activities …</a:t>
            </a:r>
            <a:endParaRPr lang="en-US" sz="3600" dirty="0"/>
          </a:p>
        </p:txBody>
      </p:sp>
      <p:sp>
        <p:nvSpPr>
          <p:cNvPr id="3" name="Content Placeholder 2">
            <a:extLst>
              <a:ext uri="{FF2B5EF4-FFF2-40B4-BE49-F238E27FC236}">
                <a16:creationId xmlns:a16="http://schemas.microsoft.com/office/drawing/2014/main" id="{457FD68F-86DD-479D-B040-2EACC8364F91}"/>
              </a:ext>
            </a:extLst>
          </p:cNvPr>
          <p:cNvSpPr>
            <a:spLocks noGrp="1"/>
          </p:cNvSpPr>
          <p:nvPr>
            <p:ph idx="1"/>
          </p:nvPr>
        </p:nvSpPr>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5.1.5 Setting Out …</a:t>
            </a:r>
            <a:endParaRPr lang="en-US" dirty="0">
              <a:latin typeface="Times New Roman" panose="02020603050405020304" pitchFamily="18" charset="0"/>
              <a:cs typeface="Times New Roman" panose="02020603050405020304" pitchFamily="18" charset="0"/>
            </a:endParaRPr>
          </a:p>
          <a:p>
            <a:pPr marL="0" indent="0">
              <a:buNone/>
            </a:pPr>
            <a:r>
              <a:rPr lang="en-US" dirty="0">
                <a:solidFill>
                  <a:srgbClr val="FF0000"/>
                </a:solidFill>
                <a:latin typeface="Times New Roman" panose="02020603050405020304" pitchFamily="18" charset="0"/>
                <a:cs typeface="Times New Roman" panose="02020603050405020304" pitchFamily="18" charset="0"/>
              </a:rPr>
              <a:t>3) Using the large square</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large square, described in the masonry hand tools, may be used to set out and mark off the position of inside walls. </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This is less time-consuming. Place the large square on the ground with one side along an already determined line, and mark off the corner on the other side. </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Not only the whole building, but also each room in the building must be checked for squareness by comparing the diagonals, which have to be equal.</a:t>
            </a:r>
          </a:p>
        </p:txBody>
      </p:sp>
      <p:sp>
        <p:nvSpPr>
          <p:cNvPr id="4" name="Date Placeholder 3">
            <a:extLst>
              <a:ext uri="{FF2B5EF4-FFF2-40B4-BE49-F238E27FC236}">
                <a16:creationId xmlns:a16="http://schemas.microsoft.com/office/drawing/2014/main" id="{AAE92B7E-984C-4BD2-851B-DA87CE1434B5}"/>
              </a:ext>
            </a:extLst>
          </p:cNvPr>
          <p:cNvSpPr>
            <a:spLocks noGrp="1"/>
          </p:cNvSpPr>
          <p:nvPr>
            <p:ph type="dt" sz="half" idx="10"/>
          </p:nvPr>
        </p:nvSpPr>
        <p:spPr/>
        <p:txBody>
          <a:bodyPr/>
          <a:lstStyle/>
          <a:p>
            <a:fld id="{4AD22933-9074-44FE-8213-B81CDEF81DD7}" type="datetime1">
              <a:rPr lang="en-US" smtClean="0"/>
              <a:t>4/28/2020</a:t>
            </a:fld>
            <a:endParaRPr lang="en-US"/>
          </a:p>
        </p:txBody>
      </p:sp>
      <p:sp>
        <p:nvSpPr>
          <p:cNvPr id="5" name="Slide Number Placeholder 4">
            <a:extLst>
              <a:ext uri="{FF2B5EF4-FFF2-40B4-BE49-F238E27FC236}">
                <a16:creationId xmlns:a16="http://schemas.microsoft.com/office/drawing/2014/main" id="{C1A1FEC2-0DE3-46D0-9C92-DC98A7879163}"/>
              </a:ext>
            </a:extLst>
          </p:cNvPr>
          <p:cNvSpPr>
            <a:spLocks noGrp="1"/>
          </p:cNvSpPr>
          <p:nvPr>
            <p:ph type="sldNum" sz="quarter" idx="12"/>
          </p:nvPr>
        </p:nvSpPr>
        <p:spPr/>
        <p:txBody>
          <a:bodyPr/>
          <a:lstStyle/>
          <a:p>
            <a:fld id="{F854DFDD-02DF-48A2-917C-F7FC9CA44106}" type="slidenum">
              <a:rPr lang="en-US" smtClean="0"/>
              <a:t>10</a:t>
            </a:fld>
            <a:endParaRPr lang="en-US"/>
          </a:p>
        </p:txBody>
      </p:sp>
    </p:spTree>
    <p:extLst>
      <p:ext uri="{BB962C8B-B14F-4D97-AF65-F5344CB8AC3E}">
        <p14:creationId xmlns:p14="http://schemas.microsoft.com/office/powerpoint/2010/main" val="2305615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F6FA3-CEB9-4630-8185-395C9BD5AAE3}"/>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5.1. Pre building activities …</a:t>
            </a:r>
            <a:endParaRPr lang="en-US" sz="3600" dirty="0"/>
          </a:p>
        </p:txBody>
      </p:sp>
      <p:sp>
        <p:nvSpPr>
          <p:cNvPr id="3" name="Content Placeholder 2">
            <a:extLst>
              <a:ext uri="{FF2B5EF4-FFF2-40B4-BE49-F238E27FC236}">
                <a16:creationId xmlns:a16="http://schemas.microsoft.com/office/drawing/2014/main" id="{A7DED97D-7904-472F-A6EE-F8C893139153}"/>
              </a:ext>
            </a:extLst>
          </p:cNvPr>
          <p:cNvSpPr>
            <a:spLocks noGrp="1"/>
          </p:cNvSpPr>
          <p:nvPr>
            <p:ph idx="1"/>
          </p:nvPr>
        </p:nvSpPr>
        <p:spPr>
          <a:xfrm>
            <a:off x="838200" y="1482812"/>
            <a:ext cx="10515600" cy="4794420"/>
          </a:xfrm>
        </p:spPr>
        <p:txBody>
          <a:bodyPr>
            <a:normAutofit/>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5.1.6 Profiles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When the positions of the corners of the building are known, and the distances between them, then we can mark the positions and widths of the foundations and of the footings and plinth course.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 profile is a simple, temporary structure which maintains the correct locations of the various marks.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profile consists of a board nailed flat wise on top of two pegs which are set in the ground, at a height of about 60 cm. This height is necessary to lift the line well above the footings, so that later the plinth course can be marked from the profile. </a:t>
            </a:r>
          </a:p>
        </p:txBody>
      </p:sp>
      <p:sp>
        <p:nvSpPr>
          <p:cNvPr id="4" name="Date Placeholder 3">
            <a:extLst>
              <a:ext uri="{FF2B5EF4-FFF2-40B4-BE49-F238E27FC236}">
                <a16:creationId xmlns:a16="http://schemas.microsoft.com/office/drawing/2014/main" id="{48A162DB-E097-4B3A-9E6F-DDA97B9ED0BE}"/>
              </a:ext>
            </a:extLst>
          </p:cNvPr>
          <p:cNvSpPr>
            <a:spLocks noGrp="1"/>
          </p:cNvSpPr>
          <p:nvPr>
            <p:ph type="dt" sz="half" idx="10"/>
          </p:nvPr>
        </p:nvSpPr>
        <p:spPr/>
        <p:txBody>
          <a:bodyPr/>
          <a:lstStyle/>
          <a:p>
            <a:fld id="{0E136585-8139-426B-8461-0A77E6C07900}" type="datetime1">
              <a:rPr lang="en-US" smtClean="0"/>
              <a:t>4/28/2020</a:t>
            </a:fld>
            <a:endParaRPr lang="en-US"/>
          </a:p>
        </p:txBody>
      </p:sp>
      <p:sp>
        <p:nvSpPr>
          <p:cNvPr id="5" name="Slide Number Placeholder 4">
            <a:extLst>
              <a:ext uri="{FF2B5EF4-FFF2-40B4-BE49-F238E27FC236}">
                <a16:creationId xmlns:a16="http://schemas.microsoft.com/office/drawing/2014/main" id="{EB13D4E3-ED83-4194-8273-EB2562867B23}"/>
              </a:ext>
            </a:extLst>
          </p:cNvPr>
          <p:cNvSpPr>
            <a:spLocks noGrp="1"/>
          </p:cNvSpPr>
          <p:nvPr>
            <p:ph type="sldNum" sz="quarter" idx="12"/>
          </p:nvPr>
        </p:nvSpPr>
        <p:spPr/>
        <p:txBody>
          <a:bodyPr/>
          <a:lstStyle/>
          <a:p>
            <a:fld id="{F854DFDD-02DF-48A2-917C-F7FC9CA44106}" type="slidenum">
              <a:rPr lang="en-US" smtClean="0"/>
              <a:t>11</a:t>
            </a:fld>
            <a:endParaRPr lang="en-US"/>
          </a:p>
        </p:txBody>
      </p:sp>
    </p:spTree>
    <p:extLst>
      <p:ext uri="{BB962C8B-B14F-4D97-AF65-F5344CB8AC3E}">
        <p14:creationId xmlns:p14="http://schemas.microsoft.com/office/powerpoint/2010/main" val="2066961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9DF4D-CF66-4F72-8841-F1F971F76BDB}"/>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5.1. Pre building activities …</a:t>
            </a:r>
            <a:endParaRPr lang="en-US" sz="3600" dirty="0"/>
          </a:p>
        </p:txBody>
      </p:sp>
      <p:sp>
        <p:nvSpPr>
          <p:cNvPr id="3" name="Content Placeholder 2">
            <a:extLst>
              <a:ext uri="{FF2B5EF4-FFF2-40B4-BE49-F238E27FC236}">
                <a16:creationId xmlns:a16="http://schemas.microsoft.com/office/drawing/2014/main" id="{6714AB68-1DFF-4277-BFF2-7D101CA63AAF}"/>
              </a:ext>
            </a:extLst>
          </p:cNvPr>
          <p:cNvSpPr>
            <a:spLocks noGrp="1"/>
          </p:cNvSpPr>
          <p:nvPr>
            <p:ph idx="1"/>
          </p:nvPr>
        </p:nvSpPr>
        <p:spPr/>
        <p:txBody>
          <a:bodyPr>
            <a:normAutofit lnSpcReduction="10000"/>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5.1.6 Profiles …</a:t>
            </a: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If the soil is too hard to drive the wooden pegs, iron pegs designed to receive a profile board can be used.</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At the corners of the building, two boards are used, to mark in two directions. To mark off the dividing walls, one board is used at each of the future wall.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Permanent divisions are marked on the boards to indicate the width of the foundations and the thickness of the rising walls.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marks may be either saw-cuts or short nails, so that lines can easily be fixed to them as needed.</a:t>
            </a:r>
          </a:p>
        </p:txBody>
      </p:sp>
      <p:sp>
        <p:nvSpPr>
          <p:cNvPr id="4" name="Date Placeholder 3">
            <a:extLst>
              <a:ext uri="{FF2B5EF4-FFF2-40B4-BE49-F238E27FC236}">
                <a16:creationId xmlns:a16="http://schemas.microsoft.com/office/drawing/2014/main" id="{CB1ABF6B-93D7-46A1-95D9-579DC5D3D233}"/>
              </a:ext>
            </a:extLst>
          </p:cNvPr>
          <p:cNvSpPr>
            <a:spLocks noGrp="1"/>
          </p:cNvSpPr>
          <p:nvPr>
            <p:ph type="dt" sz="half" idx="10"/>
          </p:nvPr>
        </p:nvSpPr>
        <p:spPr/>
        <p:txBody>
          <a:bodyPr/>
          <a:lstStyle/>
          <a:p>
            <a:fld id="{64BC6127-35C4-4D67-ADBD-D6A1A1EE5B7B}" type="datetime1">
              <a:rPr lang="en-US" smtClean="0"/>
              <a:t>4/28/2020</a:t>
            </a:fld>
            <a:endParaRPr lang="en-US"/>
          </a:p>
        </p:txBody>
      </p:sp>
      <p:sp>
        <p:nvSpPr>
          <p:cNvPr id="5" name="Slide Number Placeholder 4">
            <a:extLst>
              <a:ext uri="{FF2B5EF4-FFF2-40B4-BE49-F238E27FC236}">
                <a16:creationId xmlns:a16="http://schemas.microsoft.com/office/drawing/2014/main" id="{DBAE6E68-8157-489D-B17F-4B42B6980C63}"/>
              </a:ext>
            </a:extLst>
          </p:cNvPr>
          <p:cNvSpPr>
            <a:spLocks noGrp="1"/>
          </p:cNvSpPr>
          <p:nvPr>
            <p:ph type="sldNum" sz="quarter" idx="12"/>
          </p:nvPr>
        </p:nvSpPr>
        <p:spPr/>
        <p:txBody>
          <a:bodyPr/>
          <a:lstStyle/>
          <a:p>
            <a:fld id="{F854DFDD-02DF-48A2-917C-F7FC9CA44106}" type="slidenum">
              <a:rPr lang="en-US" smtClean="0"/>
              <a:t>12</a:t>
            </a:fld>
            <a:endParaRPr lang="en-US"/>
          </a:p>
        </p:txBody>
      </p:sp>
    </p:spTree>
    <p:extLst>
      <p:ext uri="{BB962C8B-B14F-4D97-AF65-F5344CB8AC3E}">
        <p14:creationId xmlns:p14="http://schemas.microsoft.com/office/powerpoint/2010/main" val="2097886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C0E17-4069-4DC9-84A4-F2D1DB5E83B0}"/>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5.1. Pre building activities …</a:t>
            </a:r>
            <a:endParaRPr lang="en-US" sz="3600" dirty="0"/>
          </a:p>
        </p:txBody>
      </p:sp>
      <p:sp>
        <p:nvSpPr>
          <p:cNvPr id="3" name="Content Placeholder 2">
            <a:extLst>
              <a:ext uri="{FF2B5EF4-FFF2-40B4-BE49-F238E27FC236}">
                <a16:creationId xmlns:a16="http://schemas.microsoft.com/office/drawing/2014/main" id="{6AD53A1E-1AEE-40E7-9C8D-E7BB79FB078C}"/>
              </a:ext>
            </a:extLst>
          </p:cNvPr>
          <p:cNvSpPr>
            <a:spLocks noGrp="1"/>
          </p:cNvSpPr>
          <p:nvPr>
            <p:ph idx="1"/>
          </p:nvPr>
        </p:nvSpPr>
        <p:spPr>
          <a:xfrm>
            <a:off x="838200" y="1309816"/>
            <a:ext cx="10515600" cy="4867147"/>
          </a:xfrm>
        </p:spPr>
        <p:txBody>
          <a:bodyPr>
            <a:normAutofit/>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5.1.7 Setting Out on Uneven Ground</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Setting out on uneven ground, particularly distances, requires you to apply some simple geometry.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When we measure distances in setting out, we are actually looking for the horizontal distances between two points.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We don’t measure the distances along a slope, because the house we want to build will not slope, it will have level floors and walls.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Since the ground is not flat, and the points are at different heights, the horizontal distance between them has to be measured indirectly.</a:t>
            </a:r>
          </a:p>
        </p:txBody>
      </p:sp>
      <p:sp>
        <p:nvSpPr>
          <p:cNvPr id="4" name="Date Placeholder 3">
            <a:extLst>
              <a:ext uri="{FF2B5EF4-FFF2-40B4-BE49-F238E27FC236}">
                <a16:creationId xmlns:a16="http://schemas.microsoft.com/office/drawing/2014/main" id="{334704EB-2385-42F4-9735-FA63991111EE}"/>
              </a:ext>
            </a:extLst>
          </p:cNvPr>
          <p:cNvSpPr>
            <a:spLocks noGrp="1"/>
          </p:cNvSpPr>
          <p:nvPr>
            <p:ph type="dt" sz="half" idx="10"/>
          </p:nvPr>
        </p:nvSpPr>
        <p:spPr/>
        <p:txBody>
          <a:bodyPr/>
          <a:lstStyle/>
          <a:p>
            <a:fld id="{6B0F925C-CFA1-4FD1-9833-EC904300B48D}" type="datetime1">
              <a:rPr lang="en-US" smtClean="0"/>
              <a:t>4/28/2020</a:t>
            </a:fld>
            <a:endParaRPr lang="en-US"/>
          </a:p>
        </p:txBody>
      </p:sp>
      <p:sp>
        <p:nvSpPr>
          <p:cNvPr id="5" name="Slide Number Placeholder 4">
            <a:extLst>
              <a:ext uri="{FF2B5EF4-FFF2-40B4-BE49-F238E27FC236}">
                <a16:creationId xmlns:a16="http://schemas.microsoft.com/office/drawing/2014/main" id="{23317D14-F991-4055-8BC5-3EA710DDAAC4}"/>
              </a:ext>
            </a:extLst>
          </p:cNvPr>
          <p:cNvSpPr>
            <a:spLocks noGrp="1"/>
          </p:cNvSpPr>
          <p:nvPr>
            <p:ph type="sldNum" sz="quarter" idx="12"/>
          </p:nvPr>
        </p:nvSpPr>
        <p:spPr/>
        <p:txBody>
          <a:bodyPr/>
          <a:lstStyle/>
          <a:p>
            <a:fld id="{F854DFDD-02DF-48A2-917C-F7FC9CA44106}" type="slidenum">
              <a:rPr lang="en-US" smtClean="0"/>
              <a:t>13</a:t>
            </a:fld>
            <a:endParaRPr lang="en-US"/>
          </a:p>
        </p:txBody>
      </p:sp>
    </p:spTree>
    <p:extLst>
      <p:ext uri="{BB962C8B-B14F-4D97-AF65-F5344CB8AC3E}">
        <p14:creationId xmlns:p14="http://schemas.microsoft.com/office/powerpoint/2010/main" val="2375952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77CAE-C247-4F48-9BB2-FED403414202}"/>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 Roof in General</a:t>
            </a:r>
          </a:p>
        </p:txBody>
      </p:sp>
      <p:sp>
        <p:nvSpPr>
          <p:cNvPr id="3" name="Content Placeholder 2">
            <a:extLst>
              <a:ext uri="{FF2B5EF4-FFF2-40B4-BE49-F238E27FC236}">
                <a16:creationId xmlns:a16="http://schemas.microsoft.com/office/drawing/2014/main" id="{B5A27CBB-73EB-4952-8ADB-291FCA554563}"/>
              </a:ext>
            </a:extLst>
          </p:cNvPr>
          <p:cNvSpPr>
            <a:spLocks noGrp="1"/>
          </p:cNvSpPr>
          <p:nvPr>
            <p:ph idx="1"/>
          </p:nvPr>
        </p:nvSpPr>
        <p:spPr/>
        <p:txBody>
          <a:bodyPr>
            <a:normAutofit lnSpcReduction="10000"/>
          </a:bodyPr>
          <a:lstStyle/>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roof is a very important part of the building structure. It performs several functions. It gives shelter to people, provides shade, isolates the building from the cold and heat, keeps out dust and dirt, protects the interior of the building, and sheds rainwater.</a:t>
            </a:r>
          </a:p>
          <a:p>
            <a:pPr marL="0" indent="0" algn="just">
              <a:buNone/>
            </a:pPr>
            <a:r>
              <a:rPr lang="en-US" b="1" dirty="0">
                <a:solidFill>
                  <a:srgbClr val="FF0000"/>
                </a:solidFill>
                <a:latin typeface="Times New Roman" panose="02020603050405020304" pitchFamily="18" charset="0"/>
                <a:cs typeface="Times New Roman" panose="02020603050405020304" pitchFamily="18" charset="0"/>
              </a:rPr>
              <a:t>5.2.1 Roof Types</a:t>
            </a:r>
          </a:p>
          <a:p>
            <a:pPr marL="457200" lvl="1" indent="0" algn="just">
              <a:buNone/>
            </a:pPr>
            <a:r>
              <a:rPr lang="en-US" dirty="0">
                <a:latin typeface="Times New Roman" panose="02020603050405020304" pitchFamily="18" charset="0"/>
                <a:cs typeface="Times New Roman" panose="02020603050405020304" pitchFamily="18" charset="0"/>
              </a:rPr>
              <a:t>There are many different types of roofs. We will deal only with the following four types:</a:t>
            </a:r>
          </a:p>
          <a:p>
            <a:pPr lvl="2" algn="just">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Lean – to roof </a:t>
            </a:r>
          </a:p>
          <a:p>
            <a:pPr lvl="2" algn="just">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Pent roof</a:t>
            </a:r>
          </a:p>
          <a:p>
            <a:pPr lvl="2" algn="just">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Gable roof</a:t>
            </a:r>
          </a:p>
          <a:p>
            <a:pPr lvl="2" algn="just">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Hipped roof</a:t>
            </a:r>
            <a:endParaRPr lang="en-US"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05F28BA7-4A3D-4ACC-AC5A-BD1E13F3D273}"/>
              </a:ext>
            </a:extLst>
          </p:cNvPr>
          <p:cNvSpPr>
            <a:spLocks noGrp="1"/>
          </p:cNvSpPr>
          <p:nvPr>
            <p:ph type="dt" sz="half" idx="10"/>
          </p:nvPr>
        </p:nvSpPr>
        <p:spPr/>
        <p:txBody>
          <a:bodyPr/>
          <a:lstStyle/>
          <a:p>
            <a:fld id="{EAC6F960-C7EB-470F-A2D7-B3993D54B5D9}" type="datetime1">
              <a:rPr lang="en-US" smtClean="0"/>
              <a:t>4/28/2020</a:t>
            </a:fld>
            <a:endParaRPr lang="en-US"/>
          </a:p>
        </p:txBody>
      </p:sp>
      <p:sp>
        <p:nvSpPr>
          <p:cNvPr id="5" name="Slide Number Placeholder 4">
            <a:extLst>
              <a:ext uri="{FF2B5EF4-FFF2-40B4-BE49-F238E27FC236}">
                <a16:creationId xmlns:a16="http://schemas.microsoft.com/office/drawing/2014/main" id="{65B5A20E-260E-4C53-8881-1295C074A354}"/>
              </a:ext>
            </a:extLst>
          </p:cNvPr>
          <p:cNvSpPr>
            <a:spLocks noGrp="1"/>
          </p:cNvSpPr>
          <p:nvPr>
            <p:ph type="sldNum" sz="quarter" idx="12"/>
          </p:nvPr>
        </p:nvSpPr>
        <p:spPr/>
        <p:txBody>
          <a:bodyPr/>
          <a:lstStyle/>
          <a:p>
            <a:fld id="{F854DFDD-02DF-48A2-917C-F7FC9CA44106}" type="slidenum">
              <a:rPr lang="en-US" smtClean="0"/>
              <a:t>14</a:t>
            </a:fld>
            <a:endParaRPr lang="en-US"/>
          </a:p>
        </p:txBody>
      </p:sp>
    </p:spTree>
    <p:extLst>
      <p:ext uri="{BB962C8B-B14F-4D97-AF65-F5344CB8AC3E}">
        <p14:creationId xmlns:p14="http://schemas.microsoft.com/office/powerpoint/2010/main" val="3638589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59889-AF98-4BC0-AC91-38DD1960C8CD}"/>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 Roof in General …</a:t>
            </a:r>
            <a:endParaRPr lang="en-US" sz="3600" dirty="0"/>
          </a:p>
        </p:txBody>
      </p:sp>
      <p:sp>
        <p:nvSpPr>
          <p:cNvPr id="3" name="Content Placeholder 2">
            <a:extLst>
              <a:ext uri="{FF2B5EF4-FFF2-40B4-BE49-F238E27FC236}">
                <a16:creationId xmlns:a16="http://schemas.microsoft.com/office/drawing/2014/main" id="{59A68F2A-D8EE-4F4C-A2AE-D80D870C1057}"/>
              </a:ext>
            </a:extLst>
          </p:cNvPr>
          <p:cNvSpPr>
            <a:spLocks noGrp="1"/>
          </p:cNvSpPr>
          <p:nvPr>
            <p:ph idx="1"/>
          </p:nvPr>
        </p:nvSpPr>
        <p:spPr/>
        <p:txBody>
          <a:bodyPr>
            <a:normAutofit lnSpcReduction="10000"/>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5.2.2 Size of the Roof</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cost of roofing sheets will be an important part of the cost of the whole building.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Therefore it is the size of the roofing sheets, which will determine the size and especially the width of the whole building. For this reason we make an outline design of the roof before we determine the other measurement of the building.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We cannot design the building first and later pit a roof on it. This outline design tells use the width that our building should have so that we can fit a roof on it with out unnecessary and wasteful cutting and trimming of sheets.</a:t>
            </a:r>
          </a:p>
        </p:txBody>
      </p:sp>
      <p:sp>
        <p:nvSpPr>
          <p:cNvPr id="4" name="Date Placeholder 3">
            <a:extLst>
              <a:ext uri="{FF2B5EF4-FFF2-40B4-BE49-F238E27FC236}">
                <a16:creationId xmlns:a16="http://schemas.microsoft.com/office/drawing/2014/main" id="{1FFDD485-E0E9-4552-86DC-6CFB76E28153}"/>
              </a:ext>
            </a:extLst>
          </p:cNvPr>
          <p:cNvSpPr>
            <a:spLocks noGrp="1"/>
          </p:cNvSpPr>
          <p:nvPr>
            <p:ph type="dt" sz="half" idx="10"/>
          </p:nvPr>
        </p:nvSpPr>
        <p:spPr/>
        <p:txBody>
          <a:bodyPr/>
          <a:lstStyle/>
          <a:p>
            <a:fld id="{D6F50145-B6E9-451E-A4E9-4BAC1278EAEA}" type="datetime1">
              <a:rPr lang="en-US" smtClean="0"/>
              <a:t>4/28/2020</a:t>
            </a:fld>
            <a:endParaRPr lang="en-US"/>
          </a:p>
        </p:txBody>
      </p:sp>
      <p:sp>
        <p:nvSpPr>
          <p:cNvPr id="5" name="Slide Number Placeholder 4">
            <a:extLst>
              <a:ext uri="{FF2B5EF4-FFF2-40B4-BE49-F238E27FC236}">
                <a16:creationId xmlns:a16="http://schemas.microsoft.com/office/drawing/2014/main" id="{00D6752F-B711-4506-8C7B-A306B582C143}"/>
              </a:ext>
            </a:extLst>
          </p:cNvPr>
          <p:cNvSpPr>
            <a:spLocks noGrp="1"/>
          </p:cNvSpPr>
          <p:nvPr>
            <p:ph type="sldNum" sz="quarter" idx="12"/>
          </p:nvPr>
        </p:nvSpPr>
        <p:spPr/>
        <p:txBody>
          <a:bodyPr/>
          <a:lstStyle/>
          <a:p>
            <a:fld id="{F854DFDD-02DF-48A2-917C-F7FC9CA44106}" type="slidenum">
              <a:rPr lang="en-US" smtClean="0"/>
              <a:t>15</a:t>
            </a:fld>
            <a:endParaRPr lang="en-US"/>
          </a:p>
        </p:txBody>
      </p:sp>
    </p:spTree>
    <p:extLst>
      <p:ext uri="{BB962C8B-B14F-4D97-AF65-F5344CB8AC3E}">
        <p14:creationId xmlns:p14="http://schemas.microsoft.com/office/powerpoint/2010/main" val="1094460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E5451-495B-4B9A-8F81-E37A7C935998}"/>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 Roof in General …</a:t>
            </a:r>
            <a:endParaRPr lang="en-US" sz="3600" dirty="0"/>
          </a:p>
        </p:txBody>
      </p:sp>
      <p:sp>
        <p:nvSpPr>
          <p:cNvPr id="3" name="Content Placeholder 2">
            <a:extLst>
              <a:ext uri="{FF2B5EF4-FFF2-40B4-BE49-F238E27FC236}">
                <a16:creationId xmlns:a16="http://schemas.microsoft.com/office/drawing/2014/main" id="{A3CD0ABE-5D78-41A7-99D0-833E31A66528}"/>
              </a:ext>
            </a:extLst>
          </p:cNvPr>
          <p:cNvSpPr>
            <a:spLocks noGrp="1"/>
          </p:cNvSpPr>
          <p:nvPr>
            <p:ph idx="1"/>
          </p:nvPr>
        </p:nvSpPr>
        <p:spPr/>
        <p:txBody>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5.2.2 Size of the Roof</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To make the outline design of the roof, we need to know:</a:t>
            </a:r>
          </a:p>
          <a:p>
            <a:pPr marL="457200" lvl="1" indent="0">
              <a:buNone/>
            </a:pPr>
            <a:r>
              <a:rPr lang="en-US" dirty="0">
                <a:latin typeface="Times New Roman" panose="02020603050405020304" pitchFamily="18" charset="0"/>
                <a:cs typeface="Times New Roman" panose="02020603050405020304" pitchFamily="18" charset="0"/>
              </a:rPr>
              <a:t>- The pitch of the roof</a:t>
            </a:r>
          </a:p>
          <a:p>
            <a:pPr marL="457200" lvl="1" indent="0">
              <a:buNone/>
            </a:pPr>
            <a:r>
              <a:rPr lang="en-US" dirty="0">
                <a:latin typeface="Times New Roman" panose="02020603050405020304" pitchFamily="18" charset="0"/>
                <a:cs typeface="Times New Roman" panose="02020603050405020304" pitchFamily="18" charset="0"/>
              </a:rPr>
              <a:t>- The effective length of the sheets</a:t>
            </a:r>
          </a:p>
          <a:p>
            <a:pPr lvl="1">
              <a:buFontTx/>
              <a:buChar char="-"/>
            </a:pPr>
            <a:r>
              <a:rPr lang="en-US" dirty="0">
                <a:latin typeface="Times New Roman" panose="02020603050405020304" pitchFamily="18" charset="0"/>
                <a:cs typeface="Times New Roman" panose="02020603050405020304" pitchFamily="18" charset="0"/>
              </a:rPr>
              <a:t>The distance of the roof will project past outside walls of the building.</a:t>
            </a:r>
          </a:p>
          <a:p>
            <a:pPr marL="0" indent="0">
              <a:buNone/>
            </a:pPr>
            <a:r>
              <a:rPr lang="en-US" dirty="0">
                <a:solidFill>
                  <a:srgbClr val="FF0000"/>
                </a:solidFill>
                <a:latin typeface="Times New Roman" panose="02020603050405020304" pitchFamily="18" charset="0"/>
                <a:cs typeface="Times New Roman" panose="02020603050405020304" pitchFamily="18" charset="0"/>
              </a:rPr>
              <a:t>1. Roof pitch</a:t>
            </a:r>
          </a:p>
          <a:p>
            <a:pPr marL="457200" lvl="1" indent="0">
              <a:buNone/>
            </a:pPr>
            <a:r>
              <a:rPr lang="en-US" dirty="0">
                <a:latin typeface="Times New Roman" panose="02020603050405020304" pitchFamily="18" charset="0"/>
                <a:cs typeface="Times New Roman" panose="02020603050405020304" pitchFamily="18" charset="0"/>
              </a:rPr>
              <a:t>The angle of the slope of the roof is called the pitch. It corrugated sheet materials are used, the pitch angles should be between 15 and 20 degree</a:t>
            </a:r>
          </a:p>
        </p:txBody>
      </p:sp>
      <p:sp>
        <p:nvSpPr>
          <p:cNvPr id="4" name="Date Placeholder 3">
            <a:extLst>
              <a:ext uri="{FF2B5EF4-FFF2-40B4-BE49-F238E27FC236}">
                <a16:creationId xmlns:a16="http://schemas.microsoft.com/office/drawing/2014/main" id="{F8AB6112-83DB-48E1-B3C5-F7727FC41F7C}"/>
              </a:ext>
            </a:extLst>
          </p:cNvPr>
          <p:cNvSpPr>
            <a:spLocks noGrp="1"/>
          </p:cNvSpPr>
          <p:nvPr>
            <p:ph type="dt" sz="half" idx="10"/>
          </p:nvPr>
        </p:nvSpPr>
        <p:spPr/>
        <p:txBody>
          <a:bodyPr/>
          <a:lstStyle/>
          <a:p>
            <a:fld id="{3C321E07-D0BA-4BF7-8C21-55D8EFADA684}" type="datetime1">
              <a:rPr lang="en-US" smtClean="0"/>
              <a:t>4/28/2020</a:t>
            </a:fld>
            <a:endParaRPr lang="en-US"/>
          </a:p>
        </p:txBody>
      </p:sp>
      <p:sp>
        <p:nvSpPr>
          <p:cNvPr id="5" name="Slide Number Placeholder 4">
            <a:extLst>
              <a:ext uri="{FF2B5EF4-FFF2-40B4-BE49-F238E27FC236}">
                <a16:creationId xmlns:a16="http://schemas.microsoft.com/office/drawing/2014/main" id="{B57021DE-E875-4644-9E9E-5BE02EF03336}"/>
              </a:ext>
            </a:extLst>
          </p:cNvPr>
          <p:cNvSpPr>
            <a:spLocks noGrp="1"/>
          </p:cNvSpPr>
          <p:nvPr>
            <p:ph type="sldNum" sz="quarter" idx="12"/>
          </p:nvPr>
        </p:nvSpPr>
        <p:spPr/>
        <p:txBody>
          <a:bodyPr/>
          <a:lstStyle/>
          <a:p>
            <a:fld id="{F854DFDD-02DF-48A2-917C-F7FC9CA44106}" type="slidenum">
              <a:rPr lang="en-US" smtClean="0"/>
              <a:t>16</a:t>
            </a:fld>
            <a:endParaRPr lang="en-US"/>
          </a:p>
        </p:txBody>
      </p:sp>
    </p:spTree>
    <p:extLst>
      <p:ext uri="{BB962C8B-B14F-4D97-AF65-F5344CB8AC3E}">
        <p14:creationId xmlns:p14="http://schemas.microsoft.com/office/powerpoint/2010/main" val="443283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1CEE9-9DEF-4F9A-8A49-59E8190C2175}"/>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 Roof in General …</a:t>
            </a:r>
            <a:endParaRPr lang="en-US" sz="3600" dirty="0"/>
          </a:p>
        </p:txBody>
      </p:sp>
      <p:sp>
        <p:nvSpPr>
          <p:cNvPr id="3" name="Content Placeholder 2">
            <a:extLst>
              <a:ext uri="{FF2B5EF4-FFF2-40B4-BE49-F238E27FC236}">
                <a16:creationId xmlns:a16="http://schemas.microsoft.com/office/drawing/2014/main" id="{B9EFC8F4-AE4E-4F95-B5A9-AC7101AD7F57}"/>
              </a:ext>
            </a:extLst>
          </p:cNvPr>
          <p:cNvSpPr>
            <a:spLocks noGrp="1"/>
          </p:cNvSpPr>
          <p:nvPr>
            <p:ph idx="1"/>
          </p:nvPr>
        </p:nvSpPr>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2. Effective length of the sheets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effective length of roofing sheets is the length of the sheet (x) minus the over lap(y) between the sheets.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minimum overlap in the length for corrugated sheeting materials is 15cm.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Here you need to know the most common length for roofing sheets in your locality. For our explanation a length for roofing sheets is 2.44 m.</a:t>
            </a:r>
          </a:p>
        </p:txBody>
      </p:sp>
      <p:sp>
        <p:nvSpPr>
          <p:cNvPr id="4" name="Date Placeholder 3">
            <a:extLst>
              <a:ext uri="{FF2B5EF4-FFF2-40B4-BE49-F238E27FC236}">
                <a16:creationId xmlns:a16="http://schemas.microsoft.com/office/drawing/2014/main" id="{D64DEE8C-75B6-42D6-A8DA-4DF09599DB45}"/>
              </a:ext>
            </a:extLst>
          </p:cNvPr>
          <p:cNvSpPr>
            <a:spLocks noGrp="1"/>
          </p:cNvSpPr>
          <p:nvPr>
            <p:ph type="dt" sz="half" idx="10"/>
          </p:nvPr>
        </p:nvSpPr>
        <p:spPr/>
        <p:txBody>
          <a:bodyPr/>
          <a:lstStyle/>
          <a:p>
            <a:fld id="{34A9F5FB-974D-46F6-8C11-69AA1535DA80}" type="datetime1">
              <a:rPr lang="en-US" smtClean="0"/>
              <a:t>4/28/2020</a:t>
            </a:fld>
            <a:endParaRPr lang="en-US"/>
          </a:p>
        </p:txBody>
      </p:sp>
      <p:sp>
        <p:nvSpPr>
          <p:cNvPr id="5" name="Slide Number Placeholder 4">
            <a:extLst>
              <a:ext uri="{FF2B5EF4-FFF2-40B4-BE49-F238E27FC236}">
                <a16:creationId xmlns:a16="http://schemas.microsoft.com/office/drawing/2014/main" id="{D0278766-3CD5-43CA-B1F0-F80B9E206F47}"/>
              </a:ext>
            </a:extLst>
          </p:cNvPr>
          <p:cNvSpPr>
            <a:spLocks noGrp="1"/>
          </p:cNvSpPr>
          <p:nvPr>
            <p:ph type="sldNum" sz="quarter" idx="12"/>
          </p:nvPr>
        </p:nvSpPr>
        <p:spPr/>
        <p:txBody>
          <a:bodyPr/>
          <a:lstStyle/>
          <a:p>
            <a:fld id="{F854DFDD-02DF-48A2-917C-F7FC9CA44106}" type="slidenum">
              <a:rPr lang="en-US" smtClean="0"/>
              <a:t>17</a:t>
            </a:fld>
            <a:endParaRPr lang="en-US"/>
          </a:p>
        </p:txBody>
      </p:sp>
    </p:spTree>
    <p:extLst>
      <p:ext uri="{BB962C8B-B14F-4D97-AF65-F5344CB8AC3E}">
        <p14:creationId xmlns:p14="http://schemas.microsoft.com/office/powerpoint/2010/main" val="1122708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512EC-A26B-45F9-B7F8-3E28DC12CEAE}"/>
              </a:ext>
            </a:extLst>
          </p:cNvPr>
          <p:cNvSpPr>
            <a:spLocks noGrp="1"/>
          </p:cNvSpPr>
          <p:nvPr>
            <p:ph type="title"/>
          </p:nvPr>
        </p:nvSpPr>
        <p:spPr/>
        <p:txBody>
          <a:bodyPr>
            <a:normAutofit/>
          </a:bodyPr>
          <a:lstStyle/>
          <a:p>
            <a:r>
              <a:rPr lang="en-US" sz="3200" b="1" dirty="0">
                <a:solidFill>
                  <a:srgbClr val="FF0000"/>
                </a:solidFill>
                <a:latin typeface="Times New Roman" panose="02020603050405020304" pitchFamily="18" charset="0"/>
                <a:cs typeface="Times New Roman" panose="02020603050405020304" pitchFamily="18" charset="0"/>
              </a:rPr>
              <a:t>2. Effective length of the sheets</a:t>
            </a:r>
          </a:p>
        </p:txBody>
      </p:sp>
      <p:sp>
        <p:nvSpPr>
          <p:cNvPr id="3" name="Content Placeholder 2">
            <a:extLst>
              <a:ext uri="{FF2B5EF4-FFF2-40B4-BE49-F238E27FC236}">
                <a16:creationId xmlns:a16="http://schemas.microsoft.com/office/drawing/2014/main" id="{BDFAFE35-850C-4ECD-984D-0A9126AAF1A5}"/>
              </a:ext>
            </a:extLst>
          </p:cNvPr>
          <p:cNvSpPr>
            <a:spLocks noGrp="1"/>
          </p:cNvSpPr>
          <p:nvPr>
            <p:ph idx="1"/>
          </p:nvPr>
        </p:nvSpPr>
        <p:spPr/>
        <p:txBody>
          <a:bodyPr/>
          <a:lstStyle/>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In order to use the sheets as economically as possible, we use 1, 11/2, 2, 21/2, or 3 corrugations (and so on) sheets to cover the distance from the highest point of the roof to the lower edge. Thus the effective length will be:</a:t>
            </a:r>
          </a:p>
          <a:p>
            <a:pPr marL="457200" lvl="1" indent="0">
              <a:buNone/>
            </a:pPr>
            <a:r>
              <a:rPr lang="en-US" dirty="0">
                <a:latin typeface="Times New Roman" panose="02020603050405020304" pitchFamily="18" charset="0"/>
                <a:cs typeface="Times New Roman" panose="02020603050405020304" pitchFamily="18" charset="0"/>
              </a:rPr>
              <a:t>• For 1 sheet ……. ..2.44m</a:t>
            </a:r>
          </a:p>
          <a:p>
            <a:pPr marL="457200" lvl="1" indent="0">
              <a:buNone/>
            </a:pPr>
            <a:r>
              <a:rPr lang="en-US" dirty="0">
                <a:latin typeface="Times New Roman" panose="02020603050405020304" pitchFamily="18" charset="0"/>
                <a:cs typeface="Times New Roman" panose="02020603050405020304" pitchFamily="18" charset="0"/>
              </a:rPr>
              <a:t>• For 11/2 sheets ….2.44m +122m ….15cm =3.51m</a:t>
            </a:r>
          </a:p>
          <a:p>
            <a:pPr marL="457200" lvl="1" indent="0">
              <a:buNone/>
            </a:pPr>
            <a:r>
              <a:rPr lang="en-US" dirty="0">
                <a:latin typeface="Times New Roman" panose="02020603050405020304" pitchFamily="18" charset="0"/>
                <a:cs typeface="Times New Roman" panose="02020603050405020304" pitchFamily="18" charset="0"/>
              </a:rPr>
              <a:t>• For 2 sheets ……..2.44.m+2.44m…..15m = 4.73</a:t>
            </a:r>
          </a:p>
          <a:p>
            <a:pPr marL="457200" lvl="1" indent="0">
              <a:buNone/>
            </a:pPr>
            <a:r>
              <a:rPr lang="en-US" dirty="0">
                <a:latin typeface="Times New Roman" panose="02020603050405020304" pitchFamily="18" charset="0"/>
                <a:cs typeface="Times New Roman" panose="02020603050405020304" pitchFamily="18" charset="0"/>
              </a:rPr>
              <a:t>• For 3 sheets ……..(2.44x3)-(15cmx2) = 8.02m</a:t>
            </a:r>
          </a:p>
        </p:txBody>
      </p:sp>
      <p:sp>
        <p:nvSpPr>
          <p:cNvPr id="4" name="Date Placeholder 3">
            <a:extLst>
              <a:ext uri="{FF2B5EF4-FFF2-40B4-BE49-F238E27FC236}">
                <a16:creationId xmlns:a16="http://schemas.microsoft.com/office/drawing/2014/main" id="{4DD26E1A-A857-405C-9A84-37C21BA24774}"/>
              </a:ext>
            </a:extLst>
          </p:cNvPr>
          <p:cNvSpPr>
            <a:spLocks noGrp="1"/>
          </p:cNvSpPr>
          <p:nvPr>
            <p:ph type="dt" sz="half" idx="10"/>
          </p:nvPr>
        </p:nvSpPr>
        <p:spPr/>
        <p:txBody>
          <a:bodyPr/>
          <a:lstStyle/>
          <a:p>
            <a:fld id="{0BAE5476-D835-4251-8036-AA5B8F24C37C}" type="datetime1">
              <a:rPr lang="en-US" smtClean="0"/>
              <a:t>4/28/2020</a:t>
            </a:fld>
            <a:endParaRPr lang="en-US"/>
          </a:p>
        </p:txBody>
      </p:sp>
      <p:sp>
        <p:nvSpPr>
          <p:cNvPr id="5" name="Slide Number Placeholder 4">
            <a:extLst>
              <a:ext uri="{FF2B5EF4-FFF2-40B4-BE49-F238E27FC236}">
                <a16:creationId xmlns:a16="http://schemas.microsoft.com/office/drawing/2014/main" id="{16662A2D-F84E-4E4E-9EFF-26AFE2BE1879}"/>
              </a:ext>
            </a:extLst>
          </p:cNvPr>
          <p:cNvSpPr>
            <a:spLocks noGrp="1"/>
          </p:cNvSpPr>
          <p:nvPr>
            <p:ph type="sldNum" sz="quarter" idx="12"/>
          </p:nvPr>
        </p:nvSpPr>
        <p:spPr/>
        <p:txBody>
          <a:bodyPr/>
          <a:lstStyle/>
          <a:p>
            <a:fld id="{F854DFDD-02DF-48A2-917C-F7FC9CA44106}" type="slidenum">
              <a:rPr lang="en-US" smtClean="0"/>
              <a:t>18</a:t>
            </a:fld>
            <a:endParaRPr lang="en-US"/>
          </a:p>
        </p:txBody>
      </p:sp>
    </p:spTree>
    <p:extLst>
      <p:ext uri="{BB962C8B-B14F-4D97-AF65-F5344CB8AC3E}">
        <p14:creationId xmlns:p14="http://schemas.microsoft.com/office/powerpoint/2010/main" val="2507661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8B5-AF28-4961-8733-8FC6086C3FA9}"/>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 Roof in General …</a:t>
            </a:r>
            <a:endParaRPr lang="en-US" sz="3600" dirty="0"/>
          </a:p>
        </p:txBody>
      </p:sp>
      <p:sp>
        <p:nvSpPr>
          <p:cNvPr id="3" name="Content Placeholder 2">
            <a:extLst>
              <a:ext uri="{FF2B5EF4-FFF2-40B4-BE49-F238E27FC236}">
                <a16:creationId xmlns:a16="http://schemas.microsoft.com/office/drawing/2014/main" id="{74665034-B109-4508-8824-A3F34463563C}"/>
              </a:ext>
            </a:extLst>
          </p:cNvPr>
          <p:cNvSpPr>
            <a:spLocks noGrp="1"/>
          </p:cNvSpPr>
          <p:nvPr>
            <p:ph idx="1"/>
          </p:nvPr>
        </p:nvSpPr>
        <p:spPr/>
        <p:txBody>
          <a:bodyPr>
            <a:normAutofit fontScale="70000" lnSpcReduction="20000"/>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Technical terms</a:t>
            </a:r>
          </a:p>
          <a:p>
            <a:pPr marL="0" indent="0">
              <a:buNone/>
            </a:pPr>
            <a:r>
              <a:rPr lang="en-US" dirty="0">
                <a:latin typeface="Times New Roman" panose="02020603050405020304" pitchFamily="18" charset="0"/>
                <a:cs typeface="Times New Roman" panose="02020603050405020304" pitchFamily="18" charset="0"/>
              </a:rPr>
              <a:t>• TIE BEAM: </a:t>
            </a:r>
          </a:p>
          <a:p>
            <a:pPr marL="457200" lvl="1" indent="0">
              <a:buNone/>
            </a:pPr>
            <a:r>
              <a:rPr lang="en-US" dirty="0">
                <a:latin typeface="Times New Roman" panose="02020603050405020304" pitchFamily="18" charset="0"/>
                <a:cs typeface="Times New Roman" panose="02020603050405020304" pitchFamily="18" charset="0"/>
              </a:rPr>
              <a:t>This is the horizontal member of the structure (truss) which ties together the ends (feet) of the rafters</a:t>
            </a:r>
          </a:p>
          <a:p>
            <a:pPr marL="0" indent="0">
              <a:buNone/>
            </a:pPr>
            <a:r>
              <a:rPr lang="en-US" dirty="0">
                <a:latin typeface="Times New Roman" panose="02020603050405020304" pitchFamily="18" charset="0"/>
                <a:cs typeface="Times New Roman" panose="02020603050405020304" pitchFamily="18" charset="0"/>
              </a:rPr>
              <a:t>• RAFTERS: </a:t>
            </a:r>
          </a:p>
          <a:p>
            <a:pPr marL="457200" lvl="1" indent="0">
              <a:buNone/>
            </a:pPr>
            <a:r>
              <a:rPr lang="en-US" dirty="0">
                <a:latin typeface="Times New Roman" panose="02020603050405020304" pitchFamily="18" charset="0"/>
                <a:cs typeface="Times New Roman" panose="02020603050405020304" pitchFamily="18" charset="0"/>
              </a:rPr>
              <a:t>These are the sloping members which give support to the purling.</a:t>
            </a:r>
          </a:p>
          <a:p>
            <a:pPr marL="0" indent="0">
              <a:buNone/>
            </a:pPr>
            <a:r>
              <a:rPr lang="en-US" dirty="0">
                <a:latin typeface="Times New Roman" panose="02020603050405020304" pitchFamily="18" charset="0"/>
                <a:cs typeface="Times New Roman" panose="02020603050405020304" pitchFamily="18" charset="0"/>
              </a:rPr>
              <a:t>• BRACES: </a:t>
            </a:r>
          </a:p>
          <a:p>
            <a:pPr marL="457200" lvl="1" indent="0">
              <a:buNone/>
            </a:pPr>
            <a:r>
              <a:rPr lang="en-US" dirty="0">
                <a:latin typeface="Times New Roman" panose="02020603050405020304" pitchFamily="18" charset="0"/>
                <a:cs typeface="Times New Roman" panose="02020603050405020304" pitchFamily="18" charset="0"/>
              </a:rPr>
              <a:t>These are the member which strengthen the construction</a:t>
            </a:r>
          </a:p>
          <a:p>
            <a:pPr marL="0" indent="0">
              <a:buNone/>
            </a:pPr>
            <a:r>
              <a:rPr lang="en-US" dirty="0">
                <a:latin typeface="Times New Roman" panose="02020603050405020304" pitchFamily="18" charset="0"/>
                <a:cs typeface="Times New Roman" panose="02020603050405020304" pitchFamily="18" charset="0"/>
              </a:rPr>
              <a:t>• ROOF TRUSS: </a:t>
            </a:r>
          </a:p>
          <a:p>
            <a:pPr marL="457200" lvl="1" indent="0">
              <a:buNone/>
            </a:pPr>
            <a:r>
              <a:rPr lang="en-US" dirty="0">
                <a:latin typeface="Times New Roman" panose="02020603050405020304" pitchFamily="18" charset="0"/>
                <a:cs typeface="Times New Roman" panose="02020603050405020304" pitchFamily="18" charset="0"/>
              </a:rPr>
              <a:t>This is the structure made up of the rafters, i.e., beam and braces, which form the main </a:t>
            </a:r>
            <a:r>
              <a:rPr lang="en-US" dirty="0" err="1">
                <a:latin typeface="Times New Roman" panose="02020603050405020304" pitchFamily="18" charset="0"/>
                <a:cs typeface="Times New Roman" panose="02020603050405020304" pitchFamily="18" charset="0"/>
              </a:rPr>
              <a:t>loadcarrying</a:t>
            </a:r>
            <a:r>
              <a:rPr lang="en-US" dirty="0">
                <a:latin typeface="Times New Roman" panose="02020603050405020304" pitchFamily="18" charset="0"/>
                <a:cs typeface="Times New Roman" panose="02020603050405020304" pitchFamily="18" charset="0"/>
              </a:rPr>
              <a:t> unit in some kinds of roof.</a:t>
            </a:r>
          </a:p>
          <a:p>
            <a:pPr marL="0" indent="0">
              <a:buNone/>
            </a:pPr>
            <a:r>
              <a:rPr lang="en-US" dirty="0">
                <a:latin typeface="Times New Roman" panose="02020603050405020304" pitchFamily="18" charset="0"/>
                <a:cs typeface="Times New Roman" panose="02020603050405020304" pitchFamily="18" charset="0"/>
              </a:rPr>
              <a:t>• RURLINS: </a:t>
            </a:r>
          </a:p>
          <a:p>
            <a:pPr marL="457200" lvl="1" indent="0">
              <a:buNone/>
            </a:pPr>
            <a:r>
              <a:rPr lang="en-US" dirty="0">
                <a:latin typeface="Times New Roman" panose="02020603050405020304" pitchFamily="18" charset="0"/>
                <a:cs typeface="Times New Roman" panose="02020603050405020304" pitchFamily="18" charset="0"/>
              </a:rPr>
              <a:t>These members lie across the rafters and support the roofing sheets</a:t>
            </a:r>
          </a:p>
          <a:p>
            <a:pPr marL="0" indent="0">
              <a:buNone/>
            </a:pPr>
            <a:r>
              <a:rPr lang="en-US" dirty="0">
                <a:latin typeface="Times New Roman" panose="02020603050405020304" pitchFamily="18" charset="0"/>
                <a:cs typeface="Times New Roman" panose="02020603050405020304" pitchFamily="18" charset="0"/>
              </a:rPr>
              <a:t>• RIDGE: </a:t>
            </a:r>
          </a:p>
          <a:p>
            <a:pPr marL="457200" lvl="1" indent="0">
              <a:buNone/>
            </a:pPr>
            <a:r>
              <a:rPr lang="en-US" dirty="0">
                <a:latin typeface="Times New Roman" panose="02020603050405020304" pitchFamily="18" charset="0"/>
                <a:cs typeface="Times New Roman" panose="02020603050405020304" pitchFamily="18" charset="0"/>
              </a:rPr>
              <a:t>This is the highest point of a roof construction point of the truss and the tie beam. It is from ¼ to 1/10 of</a:t>
            </a:r>
          </a:p>
          <a:p>
            <a:pPr marL="457200" lvl="1" indent="0">
              <a:buNone/>
            </a:pPr>
            <a:r>
              <a:rPr lang="en-US" dirty="0">
                <a:latin typeface="Times New Roman" panose="02020603050405020304" pitchFamily="18" charset="0"/>
                <a:cs typeface="Times New Roman" panose="02020603050405020304" pitchFamily="18" charset="0"/>
              </a:rPr>
              <a:t>the truss.</a:t>
            </a:r>
          </a:p>
        </p:txBody>
      </p:sp>
      <p:sp>
        <p:nvSpPr>
          <p:cNvPr id="4" name="Date Placeholder 3">
            <a:extLst>
              <a:ext uri="{FF2B5EF4-FFF2-40B4-BE49-F238E27FC236}">
                <a16:creationId xmlns:a16="http://schemas.microsoft.com/office/drawing/2014/main" id="{80D9D269-C3E0-43ED-B13A-D7CC4B6E2D26}"/>
              </a:ext>
            </a:extLst>
          </p:cNvPr>
          <p:cNvSpPr>
            <a:spLocks noGrp="1"/>
          </p:cNvSpPr>
          <p:nvPr>
            <p:ph type="dt" sz="half" idx="10"/>
          </p:nvPr>
        </p:nvSpPr>
        <p:spPr/>
        <p:txBody>
          <a:bodyPr/>
          <a:lstStyle/>
          <a:p>
            <a:fld id="{37EBEA97-273F-4328-AAB7-C20DDD0135E2}" type="datetime1">
              <a:rPr lang="en-US" smtClean="0"/>
              <a:t>4/28/2020</a:t>
            </a:fld>
            <a:endParaRPr lang="en-US"/>
          </a:p>
        </p:txBody>
      </p:sp>
      <p:sp>
        <p:nvSpPr>
          <p:cNvPr id="5" name="Slide Number Placeholder 4">
            <a:extLst>
              <a:ext uri="{FF2B5EF4-FFF2-40B4-BE49-F238E27FC236}">
                <a16:creationId xmlns:a16="http://schemas.microsoft.com/office/drawing/2014/main" id="{4100B1B5-DBC6-47AA-9B6D-86A6C28C0A5C}"/>
              </a:ext>
            </a:extLst>
          </p:cNvPr>
          <p:cNvSpPr>
            <a:spLocks noGrp="1"/>
          </p:cNvSpPr>
          <p:nvPr>
            <p:ph type="sldNum" sz="quarter" idx="12"/>
          </p:nvPr>
        </p:nvSpPr>
        <p:spPr/>
        <p:txBody>
          <a:bodyPr/>
          <a:lstStyle/>
          <a:p>
            <a:fld id="{F854DFDD-02DF-48A2-917C-F7FC9CA44106}" type="slidenum">
              <a:rPr lang="en-US" smtClean="0"/>
              <a:t>19</a:t>
            </a:fld>
            <a:endParaRPr lang="en-US"/>
          </a:p>
        </p:txBody>
      </p:sp>
    </p:spTree>
    <p:extLst>
      <p:ext uri="{BB962C8B-B14F-4D97-AF65-F5344CB8AC3E}">
        <p14:creationId xmlns:p14="http://schemas.microsoft.com/office/powerpoint/2010/main" val="2643820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26371-7967-47F3-A799-745776B69CF1}"/>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In this Lecture:</a:t>
            </a:r>
          </a:p>
        </p:txBody>
      </p:sp>
      <p:sp>
        <p:nvSpPr>
          <p:cNvPr id="3" name="Content Placeholder 2">
            <a:extLst>
              <a:ext uri="{FF2B5EF4-FFF2-40B4-BE49-F238E27FC236}">
                <a16:creationId xmlns:a16="http://schemas.microsoft.com/office/drawing/2014/main" id="{9DFA9AEB-D8A5-4A04-9F3D-7698ECD422B1}"/>
              </a:ext>
            </a:extLst>
          </p:cNvPr>
          <p:cNvSpPr>
            <a:spLocks noGrp="1"/>
          </p:cNvSpPr>
          <p:nvPr>
            <p:ph idx="1"/>
          </p:nvPr>
        </p:nvSpPr>
        <p:spPr/>
        <p:txBody>
          <a:bodyPr/>
          <a:lstStyle/>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Pre building activities</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Wall and roof in General</a:t>
            </a:r>
          </a:p>
          <a:p>
            <a:pPr>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Work Specification, Material and Construction Estimation</a:t>
            </a:r>
          </a:p>
        </p:txBody>
      </p:sp>
      <p:sp>
        <p:nvSpPr>
          <p:cNvPr id="4" name="Date Placeholder 3">
            <a:extLst>
              <a:ext uri="{FF2B5EF4-FFF2-40B4-BE49-F238E27FC236}">
                <a16:creationId xmlns:a16="http://schemas.microsoft.com/office/drawing/2014/main" id="{82005C12-4E6F-45CC-AB02-EFFAE5D64D60}"/>
              </a:ext>
            </a:extLst>
          </p:cNvPr>
          <p:cNvSpPr>
            <a:spLocks noGrp="1"/>
          </p:cNvSpPr>
          <p:nvPr>
            <p:ph type="dt" sz="half" idx="10"/>
          </p:nvPr>
        </p:nvSpPr>
        <p:spPr/>
        <p:txBody>
          <a:bodyPr/>
          <a:lstStyle/>
          <a:p>
            <a:fld id="{696916FC-095C-4474-B684-20AF889B7452}" type="datetime1">
              <a:rPr lang="en-US" smtClean="0"/>
              <a:t>4/28/2020</a:t>
            </a:fld>
            <a:endParaRPr lang="en-US"/>
          </a:p>
        </p:txBody>
      </p:sp>
      <p:sp>
        <p:nvSpPr>
          <p:cNvPr id="5" name="Slide Number Placeholder 4">
            <a:extLst>
              <a:ext uri="{FF2B5EF4-FFF2-40B4-BE49-F238E27FC236}">
                <a16:creationId xmlns:a16="http://schemas.microsoft.com/office/drawing/2014/main" id="{7588F519-200C-4B83-8890-1C9862B9B4A3}"/>
              </a:ext>
            </a:extLst>
          </p:cNvPr>
          <p:cNvSpPr>
            <a:spLocks noGrp="1"/>
          </p:cNvSpPr>
          <p:nvPr>
            <p:ph type="sldNum" sz="quarter" idx="12"/>
          </p:nvPr>
        </p:nvSpPr>
        <p:spPr/>
        <p:txBody>
          <a:bodyPr/>
          <a:lstStyle/>
          <a:p>
            <a:fld id="{F854DFDD-02DF-48A2-917C-F7FC9CA44106}" type="slidenum">
              <a:rPr lang="en-US" smtClean="0"/>
              <a:t>2</a:t>
            </a:fld>
            <a:endParaRPr lang="en-US"/>
          </a:p>
        </p:txBody>
      </p:sp>
    </p:spTree>
    <p:extLst>
      <p:ext uri="{BB962C8B-B14F-4D97-AF65-F5344CB8AC3E}">
        <p14:creationId xmlns:p14="http://schemas.microsoft.com/office/powerpoint/2010/main" val="460843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9C67D-C889-476C-BB38-E924A12005A9}"/>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5.2.3 Construction Details</a:t>
            </a:r>
            <a:endParaRPr lang="en-US" sz="3600" b="1" dirty="0">
              <a:solidFill>
                <a:srgbClr val="FF0000"/>
              </a:solidFill>
            </a:endParaRPr>
          </a:p>
        </p:txBody>
      </p:sp>
      <p:sp>
        <p:nvSpPr>
          <p:cNvPr id="3" name="Content Placeholder 2">
            <a:extLst>
              <a:ext uri="{FF2B5EF4-FFF2-40B4-BE49-F238E27FC236}">
                <a16:creationId xmlns:a16="http://schemas.microsoft.com/office/drawing/2014/main" id="{106937CB-7919-432B-B5A1-C43D2EF93C09}"/>
              </a:ext>
            </a:extLst>
          </p:cNvPr>
          <p:cNvSpPr>
            <a:spLocks noGrp="1"/>
          </p:cNvSpPr>
          <p:nvPr>
            <p:ph idx="1"/>
          </p:nvPr>
        </p:nvSpPr>
        <p:spPr/>
        <p:txBody>
          <a:bodyPr>
            <a:normAutofit fontScale="92500" lnSpcReduction="20000"/>
          </a:bodyPr>
          <a:lstStyle/>
          <a:p>
            <a:pPr marL="0" indent="0" algn="just">
              <a:buNone/>
            </a:pPr>
            <a:r>
              <a:rPr lang="en-US" b="1" dirty="0">
                <a:solidFill>
                  <a:srgbClr val="FF0000"/>
                </a:solidFill>
                <a:latin typeface="Times New Roman" panose="02020603050405020304" pitchFamily="18" charset="0"/>
                <a:cs typeface="Times New Roman" panose="02020603050405020304" pitchFamily="18" charset="0"/>
              </a:rPr>
              <a:t>1. Lean-to roof</a:t>
            </a:r>
          </a:p>
          <a:p>
            <a:pPr marL="0" indent="0" algn="just">
              <a:buNone/>
            </a:pPr>
            <a:r>
              <a:rPr lang="en-US" dirty="0">
                <a:latin typeface="Times New Roman" panose="02020603050405020304" pitchFamily="18" charset="0"/>
                <a:cs typeface="Times New Roman" panose="02020603050405020304" pitchFamily="18" charset="0"/>
              </a:rPr>
              <a:t>A lean-to roof is a sloping roof attached to the wall of another building. It is “leaning” against the building. It is usually used for small store or smaller building (such as kitchen, toilets, and latrine), which is attached to an existing building. The main members are: • The wall plate 5x10 to 15cm (This the tie beam)</a:t>
            </a:r>
          </a:p>
          <a:p>
            <a:pPr marL="457200" lvl="1" indent="0" algn="just">
              <a:buNone/>
            </a:pPr>
            <a:r>
              <a:rPr lang="en-US" dirty="0">
                <a:latin typeface="Times New Roman" panose="02020603050405020304" pitchFamily="18" charset="0"/>
                <a:cs typeface="Times New Roman" panose="02020603050405020304" pitchFamily="18" charset="0"/>
              </a:rPr>
              <a:t>• The rafters 5x7.5 to 10cm</a:t>
            </a:r>
          </a:p>
          <a:p>
            <a:pPr marL="457200" lvl="1" indent="0" algn="just">
              <a:buNone/>
            </a:pPr>
            <a:r>
              <a:rPr lang="en-US" dirty="0">
                <a:latin typeface="Times New Roman" panose="02020603050405020304" pitchFamily="18" charset="0"/>
                <a:cs typeface="Times New Roman" panose="02020603050405020304" pitchFamily="18" charset="0"/>
              </a:rPr>
              <a:t>• The purlins 5x7.5 cm</a:t>
            </a:r>
          </a:p>
          <a:p>
            <a:pPr marL="457200" lvl="1" indent="0" algn="just">
              <a:buNone/>
            </a:pPr>
            <a:r>
              <a:rPr lang="en-US" dirty="0">
                <a:latin typeface="Times New Roman" panose="02020603050405020304" pitchFamily="18" charset="0"/>
                <a:cs typeface="Times New Roman" panose="02020603050405020304" pitchFamily="18" charset="0"/>
              </a:rPr>
              <a:t>• The fascia board 2.5x 20 to 30 cm</a:t>
            </a:r>
          </a:p>
          <a:p>
            <a:pPr marL="457200" lvl="1" indent="0" algn="just">
              <a:buNone/>
            </a:pPr>
            <a:r>
              <a:rPr lang="en-US" dirty="0">
                <a:latin typeface="Times New Roman" panose="02020603050405020304" pitchFamily="18" charset="0"/>
                <a:cs typeface="Times New Roman" panose="02020603050405020304" pitchFamily="18" charset="0"/>
              </a:rPr>
              <a:t>• The sheet material</a:t>
            </a:r>
          </a:p>
          <a:p>
            <a:pPr marL="0" indent="0" algn="just">
              <a:buNone/>
            </a:pPr>
            <a:r>
              <a:rPr lang="en-US" dirty="0">
                <a:latin typeface="Times New Roman" panose="02020603050405020304" pitchFamily="18" charset="0"/>
                <a:cs typeface="Times New Roman" panose="02020603050405020304" pitchFamily="18" charset="0"/>
              </a:rPr>
              <a:t>The above measurements can be used as guide in selecting timbers for this kind of work. Round timbers (e.g. </a:t>
            </a:r>
            <a:r>
              <a:rPr lang="en-US" dirty="0" err="1">
                <a:latin typeface="Times New Roman" panose="02020603050405020304" pitchFamily="18" charset="0"/>
                <a:cs typeface="Times New Roman" panose="02020603050405020304" pitchFamily="18" charset="0"/>
              </a:rPr>
              <a:t>Bahrizaf</a:t>
            </a:r>
            <a:r>
              <a:rPr lang="en-US" dirty="0">
                <a:latin typeface="Times New Roman" panose="02020603050405020304" pitchFamily="18" charset="0"/>
                <a:cs typeface="Times New Roman" panose="02020603050405020304" pitchFamily="18" charset="0"/>
              </a:rPr>
              <a:t>) of the same diameters can be used if lumber is not available and cost.</a:t>
            </a:r>
          </a:p>
        </p:txBody>
      </p:sp>
      <p:sp>
        <p:nvSpPr>
          <p:cNvPr id="4" name="Date Placeholder 3">
            <a:extLst>
              <a:ext uri="{FF2B5EF4-FFF2-40B4-BE49-F238E27FC236}">
                <a16:creationId xmlns:a16="http://schemas.microsoft.com/office/drawing/2014/main" id="{B58F7BE1-751C-45C2-B2CA-B08D9A320372}"/>
              </a:ext>
            </a:extLst>
          </p:cNvPr>
          <p:cNvSpPr>
            <a:spLocks noGrp="1"/>
          </p:cNvSpPr>
          <p:nvPr>
            <p:ph type="dt" sz="half" idx="10"/>
          </p:nvPr>
        </p:nvSpPr>
        <p:spPr/>
        <p:txBody>
          <a:bodyPr/>
          <a:lstStyle/>
          <a:p>
            <a:fld id="{EFE9BB17-0295-469B-BDC0-EB52891BCC55}" type="datetime1">
              <a:rPr lang="en-US" smtClean="0"/>
              <a:t>4/28/2020</a:t>
            </a:fld>
            <a:endParaRPr lang="en-US"/>
          </a:p>
        </p:txBody>
      </p:sp>
      <p:sp>
        <p:nvSpPr>
          <p:cNvPr id="5" name="Slide Number Placeholder 4">
            <a:extLst>
              <a:ext uri="{FF2B5EF4-FFF2-40B4-BE49-F238E27FC236}">
                <a16:creationId xmlns:a16="http://schemas.microsoft.com/office/drawing/2014/main" id="{05C1D7FB-5F80-47BC-AC0A-15395163AC96}"/>
              </a:ext>
            </a:extLst>
          </p:cNvPr>
          <p:cNvSpPr>
            <a:spLocks noGrp="1"/>
          </p:cNvSpPr>
          <p:nvPr>
            <p:ph type="sldNum" sz="quarter" idx="12"/>
          </p:nvPr>
        </p:nvSpPr>
        <p:spPr/>
        <p:txBody>
          <a:bodyPr/>
          <a:lstStyle/>
          <a:p>
            <a:fld id="{F854DFDD-02DF-48A2-917C-F7FC9CA44106}" type="slidenum">
              <a:rPr lang="en-US" smtClean="0"/>
              <a:t>20</a:t>
            </a:fld>
            <a:endParaRPr lang="en-US"/>
          </a:p>
        </p:txBody>
      </p:sp>
    </p:spTree>
    <p:extLst>
      <p:ext uri="{BB962C8B-B14F-4D97-AF65-F5344CB8AC3E}">
        <p14:creationId xmlns:p14="http://schemas.microsoft.com/office/powerpoint/2010/main" val="837742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B5D52-5E6A-4256-9D11-EA2646CF91F6}"/>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5.2.3 Construction Details …</a:t>
            </a:r>
            <a:endParaRPr lang="en-US" sz="3600" dirty="0"/>
          </a:p>
        </p:txBody>
      </p:sp>
      <p:sp>
        <p:nvSpPr>
          <p:cNvPr id="3" name="Content Placeholder 2">
            <a:extLst>
              <a:ext uri="{FF2B5EF4-FFF2-40B4-BE49-F238E27FC236}">
                <a16:creationId xmlns:a16="http://schemas.microsoft.com/office/drawing/2014/main" id="{DAA95B4B-84EC-4B2F-8DC3-92A9AC9D2E4D}"/>
              </a:ext>
            </a:extLst>
          </p:cNvPr>
          <p:cNvSpPr>
            <a:spLocks noGrp="1"/>
          </p:cNvSpPr>
          <p:nvPr>
            <p:ph idx="1"/>
          </p:nvPr>
        </p:nvSpPr>
        <p:spPr>
          <a:xfrm>
            <a:off x="838200" y="1847850"/>
            <a:ext cx="10515600" cy="4351338"/>
          </a:xfrm>
        </p:spPr>
        <p:txBody>
          <a:bodyPr>
            <a:normAutofit lnSpcReduction="10000"/>
          </a:bodyPr>
          <a:lstStyle/>
          <a:p>
            <a:pPr marL="0" indent="0" algn="just">
              <a:buNone/>
            </a:pPr>
            <a:r>
              <a:rPr lang="en-US" dirty="0">
                <a:solidFill>
                  <a:srgbClr val="FF0000"/>
                </a:solidFill>
                <a:latin typeface="Times New Roman" panose="02020603050405020304" pitchFamily="18" charset="0"/>
                <a:cs typeface="Times New Roman" panose="02020603050405020304" pitchFamily="18" charset="0"/>
              </a:rPr>
              <a:t>2. Pent roofs</a:t>
            </a:r>
          </a:p>
          <a:p>
            <a:pPr marL="457200" lvl="1" indent="0" algn="just">
              <a:buNone/>
            </a:pPr>
            <a:r>
              <a:rPr lang="en-US" dirty="0">
                <a:latin typeface="Times New Roman" panose="02020603050405020304" pitchFamily="18" charset="0"/>
                <a:cs typeface="Times New Roman" panose="02020603050405020304" pitchFamily="18" charset="0"/>
              </a:rPr>
              <a:t>A pent roof is a roof which slopes to one side (it is also called mono-pitch roof). It differs from a lean-to roof, in that, it is not attached to the wall of another building but is supported by its own walls.</a:t>
            </a:r>
          </a:p>
          <a:p>
            <a:pPr marL="0" indent="0" algn="just">
              <a:buNone/>
            </a:pPr>
            <a:r>
              <a:rPr lang="en-US" dirty="0">
                <a:latin typeface="Times New Roman" panose="02020603050405020304" pitchFamily="18" charset="0"/>
                <a:cs typeface="Times New Roman" panose="02020603050405020304" pitchFamily="18" charset="0"/>
              </a:rPr>
              <a:t>There are two types of pent roof: (1) the ordinary pent roof (2) the enclosed or </a:t>
            </a:r>
            <a:r>
              <a:rPr lang="en-US" dirty="0" err="1">
                <a:latin typeface="Times New Roman" panose="02020603050405020304" pitchFamily="18" charset="0"/>
                <a:cs typeface="Times New Roman" panose="02020603050405020304" pitchFamily="18" charset="0"/>
              </a:rPr>
              <a:t>parapetted</a:t>
            </a:r>
            <a:r>
              <a:rPr lang="en-US" dirty="0">
                <a:latin typeface="Times New Roman" panose="02020603050405020304" pitchFamily="18" charset="0"/>
                <a:cs typeface="Times New Roman" panose="02020603050405020304" pitchFamily="18" charset="0"/>
              </a:rPr>
              <a:t> pent roof.</a:t>
            </a:r>
          </a:p>
          <a:p>
            <a:pPr marL="514350" indent="-514350" algn="just">
              <a:buAutoNum type="arabicPeriod"/>
            </a:pPr>
            <a:r>
              <a:rPr lang="en-US" dirty="0">
                <a:solidFill>
                  <a:srgbClr val="FF0000"/>
                </a:solidFill>
                <a:latin typeface="Times New Roman" panose="02020603050405020304" pitchFamily="18" charset="0"/>
                <a:cs typeface="Times New Roman" panose="02020603050405020304" pitchFamily="18" charset="0"/>
              </a:rPr>
              <a:t>Ordinary pent roof:</a:t>
            </a:r>
          </a:p>
          <a:p>
            <a:pPr marL="457200" lvl="1" indent="0" algn="just">
              <a:buNone/>
            </a:pPr>
            <a:r>
              <a:rPr lang="en-US" dirty="0">
                <a:latin typeface="Times New Roman" panose="02020603050405020304" pitchFamily="18" charset="0"/>
                <a:cs typeface="Times New Roman" panose="02020603050405020304" pitchFamily="18" charset="0"/>
              </a:rPr>
              <a:t> In this roof, the rafters and purlins project beyond the outside walls. One wall in higher than the other wall (usually the front wall is higher than the back wall so that rain water drops in the back side of the building). The pitch of this roof will usually be about 15-degrees. This means that the front wall is about 15cm higher than the back wall.</a:t>
            </a:r>
          </a:p>
        </p:txBody>
      </p:sp>
      <p:sp>
        <p:nvSpPr>
          <p:cNvPr id="4" name="Date Placeholder 3">
            <a:extLst>
              <a:ext uri="{FF2B5EF4-FFF2-40B4-BE49-F238E27FC236}">
                <a16:creationId xmlns:a16="http://schemas.microsoft.com/office/drawing/2014/main" id="{04F650BD-9F98-4B8C-A3E0-5F8179B6958D}"/>
              </a:ext>
            </a:extLst>
          </p:cNvPr>
          <p:cNvSpPr>
            <a:spLocks noGrp="1"/>
          </p:cNvSpPr>
          <p:nvPr>
            <p:ph type="dt" sz="half" idx="10"/>
          </p:nvPr>
        </p:nvSpPr>
        <p:spPr/>
        <p:txBody>
          <a:bodyPr/>
          <a:lstStyle/>
          <a:p>
            <a:fld id="{47DB5C87-E141-49CA-8252-E192B8C3D896}" type="datetime1">
              <a:rPr lang="en-US" smtClean="0"/>
              <a:t>4/28/2020</a:t>
            </a:fld>
            <a:endParaRPr lang="en-US"/>
          </a:p>
        </p:txBody>
      </p:sp>
      <p:sp>
        <p:nvSpPr>
          <p:cNvPr id="5" name="Slide Number Placeholder 4">
            <a:extLst>
              <a:ext uri="{FF2B5EF4-FFF2-40B4-BE49-F238E27FC236}">
                <a16:creationId xmlns:a16="http://schemas.microsoft.com/office/drawing/2014/main" id="{F8AF66E9-427D-4EF4-B790-A9C679E78001}"/>
              </a:ext>
            </a:extLst>
          </p:cNvPr>
          <p:cNvSpPr>
            <a:spLocks noGrp="1"/>
          </p:cNvSpPr>
          <p:nvPr>
            <p:ph type="sldNum" sz="quarter" idx="12"/>
          </p:nvPr>
        </p:nvSpPr>
        <p:spPr/>
        <p:txBody>
          <a:bodyPr/>
          <a:lstStyle/>
          <a:p>
            <a:fld id="{F854DFDD-02DF-48A2-917C-F7FC9CA44106}" type="slidenum">
              <a:rPr lang="en-US" smtClean="0"/>
              <a:t>21</a:t>
            </a:fld>
            <a:endParaRPr lang="en-US"/>
          </a:p>
        </p:txBody>
      </p:sp>
    </p:spTree>
    <p:extLst>
      <p:ext uri="{BB962C8B-B14F-4D97-AF65-F5344CB8AC3E}">
        <p14:creationId xmlns:p14="http://schemas.microsoft.com/office/powerpoint/2010/main" val="4042913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A18FB-DA77-4FDD-9D7F-F13E9F62D6E2}"/>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5.2.3 Construction Details …</a:t>
            </a:r>
          </a:p>
        </p:txBody>
      </p:sp>
      <p:sp>
        <p:nvSpPr>
          <p:cNvPr id="3" name="Content Placeholder 2">
            <a:extLst>
              <a:ext uri="{FF2B5EF4-FFF2-40B4-BE49-F238E27FC236}">
                <a16:creationId xmlns:a16="http://schemas.microsoft.com/office/drawing/2014/main" id="{C5E6A909-FDB2-4567-BE88-F6250ECD2553}"/>
              </a:ext>
            </a:extLst>
          </p:cNvPr>
          <p:cNvSpPr>
            <a:spLocks noGrp="1"/>
          </p:cNvSpPr>
          <p:nvPr>
            <p:ph idx="1"/>
          </p:nvPr>
        </p:nvSpPr>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2</a:t>
            </a:r>
            <a:r>
              <a:rPr lang="en-US" sz="3200" dirty="0">
                <a:solidFill>
                  <a:srgbClr val="FF0000"/>
                </a:solidFill>
                <a:latin typeface="Times New Roman" panose="02020603050405020304" pitchFamily="18" charset="0"/>
                <a:cs typeface="Times New Roman" panose="02020603050405020304" pitchFamily="18" charset="0"/>
              </a:rPr>
              <a:t>. Enclosed vent roof:</a:t>
            </a:r>
          </a:p>
          <a:p>
            <a:pPr marL="457200" lvl="1" indent="0">
              <a:buNone/>
            </a:pPr>
            <a:r>
              <a:rPr lang="en-US" sz="2800" dirty="0">
                <a:latin typeface="Times New Roman" panose="02020603050405020304" pitchFamily="18" charset="0"/>
                <a:cs typeface="Times New Roman" panose="02020603050405020304" pitchFamily="18" charset="0"/>
              </a:rPr>
              <a:t>In this roof, the higher wall and the two sloping walls enclosed and protect three sides of the roof. The parts of the parapets. Project above roof level are called parapets. Parapets help to reduce suction on the roof and to keep the sheets in place. The pitch of this roof will be about 15 degree.</a:t>
            </a:r>
          </a:p>
        </p:txBody>
      </p:sp>
      <p:sp>
        <p:nvSpPr>
          <p:cNvPr id="4" name="Date Placeholder 3">
            <a:extLst>
              <a:ext uri="{FF2B5EF4-FFF2-40B4-BE49-F238E27FC236}">
                <a16:creationId xmlns:a16="http://schemas.microsoft.com/office/drawing/2014/main" id="{D33BB868-6D5C-4702-B94E-194E95569290}"/>
              </a:ext>
            </a:extLst>
          </p:cNvPr>
          <p:cNvSpPr>
            <a:spLocks noGrp="1"/>
          </p:cNvSpPr>
          <p:nvPr>
            <p:ph type="dt" sz="half" idx="10"/>
          </p:nvPr>
        </p:nvSpPr>
        <p:spPr/>
        <p:txBody>
          <a:bodyPr/>
          <a:lstStyle/>
          <a:p>
            <a:fld id="{A9FBA661-0B69-4208-8FED-103990D4A1A5}" type="datetime1">
              <a:rPr lang="en-US" smtClean="0"/>
              <a:t>4/28/2020</a:t>
            </a:fld>
            <a:endParaRPr lang="en-US"/>
          </a:p>
        </p:txBody>
      </p:sp>
      <p:sp>
        <p:nvSpPr>
          <p:cNvPr id="5" name="Slide Number Placeholder 4">
            <a:extLst>
              <a:ext uri="{FF2B5EF4-FFF2-40B4-BE49-F238E27FC236}">
                <a16:creationId xmlns:a16="http://schemas.microsoft.com/office/drawing/2014/main" id="{90C06E53-2A8A-4D48-909D-E6896C78A8A5}"/>
              </a:ext>
            </a:extLst>
          </p:cNvPr>
          <p:cNvSpPr>
            <a:spLocks noGrp="1"/>
          </p:cNvSpPr>
          <p:nvPr>
            <p:ph type="sldNum" sz="quarter" idx="12"/>
          </p:nvPr>
        </p:nvSpPr>
        <p:spPr/>
        <p:txBody>
          <a:bodyPr/>
          <a:lstStyle/>
          <a:p>
            <a:fld id="{F854DFDD-02DF-48A2-917C-F7FC9CA44106}" type="slidenum">
              <a:rPr lang="en-US" smtClean="0"/>
              <a:t>22</a:t>
            </a:fld>
            <a:endParaRPr lang="en-US"/>
          </a:p>
        </p:txBody>
      </p:sp>
    </p:spTree>
    <p:extLst>
      <p:ext uri="{BB962C8B-B14F-4D97-AF65-F5344CB8AC3E}">
        <p14:creationId xmlns:p14="http://schemas.microsoft.com/office/powerpoint/2010/main" val="4174676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E2FF4-95EE-49F1-ADD1-D390FEF1BF4A}"/>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5.2.3 Construction Details …</a:t>
            </a:r>
            <a:endParaRPr lang="en-US" sz="3600" dirty="0"/>
          </a:p>
        </p:txBody>
      </p:sp>
      <p:sp>
        <p:nvSpPr>
          <p:cNvPr id="3" name="Content Placeholder 2">
            <a:extLst>
              <a:ext uri="{FF2B5EF4-FFF2-40B4-BE49-F238E27FC236}">
                <a16:creationId xmlns:a16="http://schemas.microsoft.com/office/drawing/2014/main" id="{6245F7E8-45F3-4B86-B673-2E47BA3BA507}"/>
              </a:ext>
            </a:extLst>
          </p:cNvPr>
          <p:cNvSpPr>
            <a:spLocks noGrp="1"/>
          </p:cNvSpPr>
          <p:nvPr>
            <p:ph idx="1"/>
          </p:nvPr>
        </p:nvSpPr>
        <p:spPr/>
        <p:txBody>
          <a:bodyPr/>
          <a:lstStyle/>
          <a:p>
            <a:pPr marL="0" indent="0" algn="just">
              <a:buNone/>
            </a:pPr>
            <a:r>
              <a:rPr lang="en-US" dirty="0">
                <a:solidFill>
                  <a:srgbClr val="FF0000"/>
                </a:solidFill>
                <a:latin typeface="Times New Roman" panose="02020603050405020304" pitchFamily="18" charset="0"/>
                <a:cs typeface="Times New Roman" panose="02020603050405020304" pitchFamily="18" charset="0"/>
              </a:rPr>
              <a:t>3. Gable roof</a:t>
            </a:r>
          </a:p>
          <a:p>
            <a:pPr marL="0" indent="0" algn="just">
              <a:buNone/>
            </a:pPr>
            <a:r>
              <a:rPr lang="en-US" dirty="0">
                <a:latin typeface="Times New Roman" panose="02020603050405020304" pitchFamily="18" charset="0"/>
                <a:cs typeface="Times New Roman" panose="02020603050405020304" pitchFamily="18" charset="0"/>
              </a:rPr>
              <a:t>This is a roof, which slopes down on the two sides of the ridge and has a gable on one or two end walls. The gable is the triangular shaped part of the end wall where it comes up to the sloping edges of the roof. The advantage of gable roof over pent roof is that it can be constructed to permit cross ventilation. It can be used for large or small spans.</a:t>
            </a:r>
          </a:p>
        </p:txBody>
      </p:sp>
      <p:sp>
        <p:nvSpPr>
          <p:cNvPr id="4" name="Date Placeholder 3">
            <a:extLst>
              <a:ext uri="{FF2B5EF4-FFF2-40B4-BE49-F238E27FC236}">
                <a16:creationId xmlns:a16="http://schemas.microsoft.com/office/drawing/2014/main" id="{104ED5DC-59DF-4C60-A2AB-E8822F41C9A5}"/>
              </a:ext>
            </a:extLst>
          </p:cNvPr>
          <p:cNvSpPr>
            <a:spLocks noGrp="1"/>
          </p:cNvSpPr>
          <p:nvPr>
            <p:ph type="dt" sz="half" idx="10"/>
          </p:nvPr>
        </p:nvSpPr>
        <p:spPr/>
        <p:txBody>
          <a:bodyPr/>
          <a:lstStyle/>
          <a:p>
            <a:fld id="{441D254E-1C88-4B75-9A43-4EAFBF4A67E9}" type="datetime1">
              <a:rPr lang="en-US" smtClean="0"/>
              <a:t>4/28/2020</a:t>
            </a:fld>
            <a:endParaRPr lang="en-US"/>
          </a:p>
        </p:txBody>
      </p:sp>
      <p:sp>
        <p:nvSpPr>
          <p:cNvPr id="5" name="Slide Number Placeholder 4">
            <a:extLst>
              <a:ext uri="{FF2B5EF4-FFF2-40B4-BE49-F238E27FC236}">
                <a16:creationId xmlns:a16="http://schemas.microsoft.com/office/drawing/2014/main" id="{3456DC0E-54B0-48E6-8F0C-B3E89FD964F2}"/>
              </a:ext>
            </a:extLst>
          </p:cNvPr>
          <p:cNvSpPr>
            <a:spLocks noGrp="1"/>
          </p:cNvSpPr>
          <p:nvPr>
            <p:ph type="sldNum" sz="quarter" idx="12"/>
          </p:nvPr>
        </p:nvSpPr>
        <p:spPr/>
        <p:txBody>
          <a:bodyPr/>
          <a:lstStyle/>
          <a:p>
            <a:fld id="{F854DFDD-02DF-48A2-917C-F7FC9CA44106}" type="slidenum">
              <a:rPr lang="en-US" smtClean="0"/>
              <a:t>23</a:t>
            </a:fld>
            <a:endParaRPr lang="en-US"/>
          </a:p>
        </p:txBody>
      </p:sp>
    </p:spTree>
    <p:extLst>
      <p:ext uri="{BB962C8B-B14F-4D97-AF65-F5344CB8AC3E}">
        <p14:creationId xmlns:p14="http://schemas.microsoft.com/office/powerpoint/2010/main" val="2928448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7ECC2-2B08-4898-8C26-5DB9CF652BCB}"/>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5.2.4.Roof Covering</a:t>
            </a:r>
          </a:p>
        </p:txBody>
      </p:sp>
      <p:sp>
        <p:nvSpPr>
          <p:cNvPr id="3" name="Content Placeholder 2">
            <a:extLst>
              <a:ext uri="{FF2B5EF4-FFF2-40B4-BE49-F238E27FC236}">
                <a16:creationId xmlns:a16="http://schemas.microsoft.com/office/drawing/2014/main" id="{5A7508FF-40C1-472F-8670-54D972900FC7}"/>
              </a:ext>
            </a:extLst>
          </p:cNvPr>
          <p:cNvSpPr>
            <a:spLocks noGrp="1"/>
          </p:cNvSpPr>
          <p:nvPr>
            <p:ph idx="1"/>
          </p:nvPr>
        </p:nvSpPr>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Alignment of the sheets If possible, always start laying the sheets from one end of the roof so that the free ends of the sheets face away from the direction of the wind. This reduces the danger of the sheets being blown away as they are being installed.</a:t>
            </a:r>
          </a:p>
          <a:p>
            <a:pPr marL="0" indent="0" algn="just">
              <a:buNone/>
            </a:pPr>
            <a:r>
              <a:rPr lang="en-US" dirty="0">
                <a:latin typeface="Times New Roman" panose="02020603050405020304" pitchFamily="18" charset="0"/>
                <a:cs typeface="Times New Roman" panose="02020603050405020304" pitchFamily="18" charset="0"/>
              </a:rPr>
              <a:t>Start laying from one end of the building to the other. As each new sheet is laid lift the edge of the previous one so that it overlaps the new sheet by 2 corrugations.</a:t>
            </a:r>
          </a:p>
        </p:txBody>
      </p:sp>
      <p:sp>
        <p:nvSpPr>
          <p:cNvPr id="4" name="Date Placeholder 3">
            <a:extLst>
              <a:ext uri="{FF2B5EF4-FFF2-40B4-BE49-F238E27FC236}">
                <a16:creationId xmlns:a16="http://schemas.microsoft.com/office/drawing/2014/main" id="{943198C0-F9DA-4F35-BDBF-4A5B46E4E0FF}"/>
              </a:ext>
            </a:extLst>
          </p:cNvPr>
          <p:cNvSpPr>
            <a:spLocks noGrp="1"/>
          </p:cNvSpPr>
          <p:nvPr>
            <p:ph type="dt" sz="half" idx="10"/>
          </p:nvPr>
        </p:nvSpPr>
        <p:spPr/>
        <p:txBody>
          <a:bodyPr/>
          <a:lstStyle/>
          <a:p>
            <a:fld id="{B6F8DAFE-B697-410E-8616-E8BFC3F05706}" type="datetime1">
              <a:rPr lang="en-US" smtClean="0"/>
              <a:t>4/28/2020</a:t>
            </a:fld>
            <a:endParaRPr lang="en-US"/>
          </a:p>
        </p:txBody>
      </p:sp>
      <p:sp>
        <p:nvSpPr>
          <p:cNvPr id="5" name="Slide Number Placeholder 4">
            <a:extLst>
              <a:ext uri="{FF2B5EF4-FFF2-40B4-BE49-F238E27FC236}">
                <a16:creationId xmlns:a16="http://schemas.microsoft.com/office/drawing/2014/main" id="{B517ED30-ED77-451D-832C-3C0DE0E27C35}"/>
              </a:ext>
            </a:extLst>
          </p:cNvPr>
          <p:cNvSpPr>
            <a:spLocks noGrp="1"/>
          </p:cNvSpPr>
          <p:nvPr>
            <p:ph type="sldNum" sz="quarter" idx="12"/>
          </p:nvPr>
        </p:nvSpPr>
        <p:spPr/>
        <p:txBody>
          <a:bodyPr/>
          <a:lstStyle/>
          <a:p>
            <a:fld id="{F854DFDD-02DF-48A2-917C-F7FC9CA44106}" type="slidenum">
              <a:rPr lang="en-US" smtClean="0"/>
              <a:t>24</a:t>
            </a:fld>
            <a:endParaRPr lang="en-US"/>
          </a:p>
        </p:txBody>
      </p:sp>
    </p:spTree>
    <p:extLst>
      <p:ext uri="{BB962C8B-B14F-4D97-AF65-F5344CB8AC3E}">
        <p14:creationId xmlns:p14="http://schemas.microsoft.com/office/powerpoint/2010/main" val="3970920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D4369-9DE0-42E5-A415-345C02A56ED3}"/>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5.2.4.Roof Covering …</a:t>
            </a:r>
            <a:endParaRPr lang="en-US" sz="3600" dirty="0"/>
          </a:p>
        </p:txBody>
      </p:sp>
      <p:sp>
        <p:nvSpPr>
          <p:cNvPr id="3" name="Content Placeholder 2">
            <a:extLst>
              <a:ext uri="{FF2B5EF4-FFF2-40B4-BE49-F238E27FC236}">
                <a16:creationId xmlns:a16="http://schemas.microsoft.com/office/drawing/2014/main" id="{C33FCFBA-48AA-4839-A5B3-F62E160CEB7F}"/>
              </a:ext>
            </a:extLst>
          </p:cNvPr>
          <p:cNvSpPr>
            <a:spLocks noGrp="1"/>
          </p:cNvSpPr>
          <p:nvPr>
            <p:ph idx="1"/>
          </p:nvPr>
        </p:nvSpPr>
        <p:spPr/>
        <p:txBody>
          <a:bodyPr>
            <a:normAutofit/>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Nailing:</a:t>
            </a:r>
          </a:p>
          <a:p>
            <a:pPr marL="457200" lvl="1" indent="0">
              <a:buNone/>
            </a:pPr>
            <a:r>
              <a:rPr lang="en-US" dirty="0">
                <a:latin typeface="Times New Roman" panose="02020603050405020304" pitchFamily="18" charset="0"/>
                <a:cs typeface="Times New Roman" panose="02020603050405020304" pitchFamily="18" charset="0"/>
              </a:rPr>
              <a:t>When you nail corrugated roofing sheets to purlins, always nail through the top of the corrugation and never on the valley. This is so that rain will tend to run away from the nail. The sheets should be nailed to all the purlins. Nail every second corrugation in the sheets along the eaves purlin and along the ridge purlin, and also on the end sheets at the gables, over the rest of the roof, nail at every third corrugation over the purlins. For estimating purposes, 14 nails are allowed for one sheet; 4 of the ends, 3 at the middle the 3 rails are accounted for wastage.</a:t>
            </a:r>
          </a:p>
        </p:txBody>
      </p:sp>
      <p:sp>
        <p:nvSpPr>
          <p:cNvPr id="4" name="Date Placeholder 3">
            <a:extLst>
              <a:ext uri="{FF2B5EF4-FFF2-40B4-BE49-F238E27FC236}">
                <a16:creationId xmlns:a16="http://schemas.microsoft.com/office/drawing/2014/main" id="{C09EC833-BC94-4664-93FB-383F7BE7FC89}"/>
              </a:ext>
            </a:extLst>
          </p:cNvPr>
          <p:cNvSpPr>
            <a:spLocks noGrp="1"/>
          </p:cNvSpPr>
          <p:nvPr>
            <p:ph type="dt" sz="half" idx="10"/>
          </p:nvPr>
        </p:nvSpPr>
        <p:spPr/>
        <p:txBody>
          <a:bodyPr/>
          <a:lstStyle/>
          <a:p>
            <a:fld id="{D660C05B-B06A-4EF3-8834-9B441E9B19CF}" type="datetime1">
              <a:rPr lang="en-US" smtClean="0"/>
              <a:t>4/28/2020</a:t>
            </a:fld>
            <a:endParaRPr lang="en-US"/>
          </a:p>
        </p:txBody>
      </p:sp>
      <p:sp>
        <p:nvSpPr>
          <p:cNvPr id="5" name="Slide Number Placeholder 4">
            <a:extLst>
              <a:ext uri="{FF2B5EF4-FFF2-40B4-BE49-F238E27FC236}">
                <a16:creationId xmlns:a16="http://schemas.microsoft.com/office/drawing/2014/main" id="{ADC4D6DF-0618-409D-B9C4-5C92301A6B69}"/>
              </a:ext>
            </a:extLst>
          </p:cNvPr>
          <p:cNvSpPr>
            <a:spLocks noGrp="1"/>
          </p:cNvSpPr>
          <p:nvPr>
            <p:ph type="sldNum" sz="quarter" idx="12"/>
          </p:nvPr>
        </p:nvSpPr>
        <p:spPr/>
        <p:txBody>
          <a:bodyPr/>
          <a:lstStyle/>
          <a:p>
            <a:fld id="{F854DFDD-02DF-48A2-917C-F7FC9CA44106}" type="slidenum">
              <a:rPr lang="en-US" smtClean="0"/>
              <a:t>25</a:t>
            </a:fld>
            <a:endParaRPr lang="en-US"/>
          </a:p>
        </p:txBody>
      </p:sp>
    </p:spTree>
    <p:extLst>
      <p:ext uri="{BB962C8B-B14F-4D97-AF65-F5344CB8AC3E}">
        <p14:creationId xmlns:p14="http://schemas.microsoft.com/office/powerpoint/2010/main" val="1391869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BAD9E-EB97-410C-AE54-08417C8E818E}"/>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5.2.4.Roof Covering …</a:t>
            </a:r>
            <a:endParaRPr lang="en-US" sz="3600" dirty="0"/>
          </a:p>
        </p:txBody>
      </p:sp>
      <p:sp>
        <p:nvSpPr>
          <p:cNvPr id="3" name="Content Placeholder 2">
            <a:extLst>
              <a:ext uri="{FF2B5EF4-FFF2-40B4-BE49-F238E27FC236}">
                <a16:creationId xmlns:a16="http://schemas.microsoft.com/office/drawing/2014/main" id="{22C31A09-6BAE-4207-92BC-AA9371A669E7}"/>
              </a:ext>
            </a:extLst>
          </p:cNvPr>
          <p:cNvSpPr>
            <a:spLocks noGrp="1"/>
          </p:cNvSpPr>
          <p:nvPr>
            <p:ph idx="1"/>
          </p:nvPr>
        </p:nvSpPr>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Number of covering sheets</a:t>
            </a:r>
          </a:p>
          <a:p>
            <a:pPr marL="457200" lvl="1" indent="0">
              <a:buNone/>
            </a:pPr>
            <a:r>
              <a:rPr lang="en-US" dirty="0">
                <a:latin typeface="Times New Roman" panose="02020603050405020304" pitchFamily="18" charset="0"/>
                <a:cs typeface="Times New Roman" panose="02020603050405020304" pitchFamily="18" charset="0"/>
              </a:rPr>
              <a:t>To estimate the number of sheets required to cover a given area of roof first you have to:</a:t>
            </a:r>
          </a:p>
          <a:p>
            <a:pPr lvl="1">
              <a:buFontTx/>
              <a:buChar char="-"/>
            </a:pPr>
            <a:r>
              <a:rPr lang="en-US" dirty="0">
                <a:latin typeface="Times New Roman" panose="02020603050405020304" pitchFamily="18" charset="0"/>
                <a:cs typeface="Times New Roman" panose="02020603050405020304" pitchFamily="18" charset="0"/>
              </a:rPr>
              <a:t>Know the size (s) of sheet materials sold in the markets in your locality,</a:t>
            </a:r>
          </a:p>
          <a:p>
            <a:pPr lvl="1">
              <a:buFontTx/>
              <a:buChar char="-"/>
            </a:pPr>
            <a:r>
              <a:rPr lang="en-US" dirty="0">
                <a:latin typeface="Times New Roman" panose="02020603050405020304" pitchFamily="18" charset="0"/>
                <a:cs typeface="Times New Roman" panose="02020603050405020304" pitchFamily="18" charset="0"/>
              </a:rPr>
              <a:t>The total length of one rafter in one side of the roof (i.e. in case of gable roof)</a:t>
            </a:r>
          </a:p>
          <a:p>
            <a:pPr lvl="1">
              <a:buFontTx/>
              <a:buChar char="-"/>
            </a:pPr>
            <a:r>
              <a:rPr lang="en-US" dirty="0">
                <a:latin typeface="Times New Roman" panose="02020603050405020304" pitchFamily="18" charset="0"/>
                <a:cs typeface="Times New Roman" panose="02020603050405020304" pitchFamily="18" charset="0"/>
              </a:rPr>
              <a:t>The rise of the roof (this may be ¼ -1/10 of the roof truss span)</a:t>
            </a:r>
          </a:p>
          <a:p>
            <a:pPr lvl="1">
              <a:buFontTx/>
              <a:buChar char="-"/>
            </a:pPr>
            <a:r>
              <a:rPr lang="en-US" dirty="0">
                <a:latin typeface="Times New Roman" panose="02020603050405020304" pitchFamily="18" charset="0"/>
                <a:cs typeface="Times New Roman" panose="02020603050405020304" pitchFamily="18" charset="0"/>
              </a:rPr>
              <a:t>The length of the tie beam</a:t>
            </a:r>
          </a:p>
          <a:p>
            <a:pPr lvl="1">
              <a:buFontTx/>
              <a:buChar char="-"/>
            </a:pPr>
            <a:r>
              <a:rPr lang="en-US" dirty="0">
                <a:latin typeface="Times New Roman" panose="02020603050405020304" pitchFamily="18" charset="0"/>
                <a:cs typeface="Times New Roman" panose="02020603050405020304" pitchFamily="18" charset="0"/>
              </a:rPr>
              <a:t>The side lap and over lap of the sheets and</a:t>
            </a:r>
          </a:p>
          <a:p>
            <a:pPr lvl="1">
              <a:buFontTx/>
              <a:buChar char="-"/>
            </a:pPr>
            <a:r>
              <a:rPr lang="en-US" dirty="0">
                <a:latin typeface="Times New Roman" panose="02020603050405020304" pitchFamily="18" charset="0"/>
                <a:cs typeface="Times New Roman" panose="02020603050405020304" pitchFamily="18" charset="0"/>
              </a:rPr>
              <a:t>The total length of the building</a:t>
            </a:r>
          </a:p>
        </p:txBody>
      </p:sp>
      <p:sp>
        <p:nvSpPr>
          <p:cNvPr id="4" name="Date Placeholder 3">
            <a:extLst>
              <a:ext uri="{FF2B5EF4-FFF2-40B4-BE49-F238E27FC236}">
                <a16:creationId xmlns:a16="http://schemas.microsoft.com/office/drawing/2014/main" id="{0310B115-6163-47AB-8F00-AF6A650C6BFA}"/>
              </a:ext>
            </a:extLst>
          </p:cNvPr>
          <p:cNvSpPr>
            <a:spLocks noGrp="1"/>
          </p:cNvSpPr>
          <p:nvPr>
            <p:ph type="dt" sz="half" idx="10"/>
          </p:nvPr>
        </p:nvSpPr>
        <p:spPr/>
        <p:txBody>
          <a:bodyPr/>
          <a:lstStyle/>
          <a:p>
            <a:fld id="{0CCE0E0B-6C48-4FAE-ABDC-CD7D700B8088}" type="datetime1">
              <a:rPr lang="en-US" smtClean="0"/>
              <a:t>4/28/2020</a:t>
            </a:fld>
            <a:endParaRPr lang="en-US"/>
          </a:p>
        </p:txBody>
      </p:sp>
      <p:sp>
        <p:nvSpPr>
          <p:cNvPr id="5" name="Slide Number Placeholder 4">
            <a:extLst>
              <a:ext uri="{FF2B5EF4-FFF2-40B4-BE49-F238E27FC236}">
                <a16:creationId xmlns:a16="http://schemas.microsoft.com/office/drawing/2014/main" id="{278A56EB-D99E-43A3-A99B-01AD07E4CBA8}"/>
              </a:ext>
            </a:extLst>
          </p:cNvPr>
          <p:cNvSpPr>
            <a:spLocks noGrp="1"/>
          </p:cNvSpPr>
          <p:nvPr>
            <p:ph type="sldNum" sz="quarter" idx="12"/>
          </p:nvPr>
        </p:nvSpPr>
        <p:spPr/>
        <p:txBody>
          <a:bodyPr/>
          <a:lstStyle/>
          <a:p>
            <a:fld id="{F854DFDD-02DF-48A2-917C-F7FC9CA44106}" type="slidenum">
              <a:rPr lang="en-US" smtClean="0"/>
              <a:t>26</a:t>
            </a:fld>
            <a:endParaRPr lang="en-US"/>
          </a:p>
        </p:txBody>
      </p:sp>
    </p:spTree>
    <p:extLst>
      <p:ext uri="{BB962C8B-B14F-4D97-AF65-F5344CB8AC3E}">
        <p14:creationId xmlns:p14="http://schemas.microsoft.com/office/powerpoint/2010/main" val="3181669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CFA55-7DA2-4556-A1F3-AFC005DC1918}"/>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5.3. Materials and Construction Estimation</a:t>
            </a:r>
          </a:p>
        </p:txBody>
      </p:sp>
      <p:sp>
        <p:nvSpPr>
          <p:cNvPr id="3" name="Content Placeholder 2">
            <a:extLst>
              <a:ext uri="{FF2B5EF4-FFF2-40B4-BE49-F238E27FC236}">
                <a16:creationId xmlns:a16="http://schemas.microsoft.com/office/drawing/2014/main" id="{1E846A6F-DA9F-4448-B910-EB4F19A621C8}"/>
              </a:ext>
            </a:extLst>
          </p:cNvPr>
          <p:cNvSpPr>
            <a:spLocks noGrp="1"/>
          </p:cNvSpPr>
          <p:nvPr>
            <p:ph idx="1"/>
          </p:nvPr>
        </p:nvSpPr>
        <p:spPr/>
        <p:txBody>
          <a:bodyPr>
            <a:normAutofit fontScale="92500" lnSpcReduction="10000"/>
          </a:bodyPr>
          <a:lstStyle/>
          <a:p>
            <a:pPr marL="0" indent="0">
              <a:buNone/>
            </a:pPr>
            <a:r>
              <a:rPr lang="en-US" dirty="0">
                <a:latin typeface="Times New Roman" panose="02020603050405020304" pitchFamily="18" charset="0"/>
                <a:cs typeface="Times New Roman" panose="02020603050405020304" pitchFamily="18" charset="0"/>
              </a:rPr>
              <a:t>For all engineering works it is required to know before hand the probable of construction known as the estimated cost. In preparing an estimate, the quantities of different items of work are calculated by simple measurement method and from these quantities the cost is calculated.</a:t>
            </a:r>
          </a:p>
          <a:p>
            <a:pPr marL="0" indent="0">
              <a:buNone/>
            </a:pPr>
            <a:r>
              <a:rPr lang="en-US" dirty="0">
                <a:latin typeface="Times New Roman" panose="02020603050405020304" pitchFamily="18" charset="0"/>
                <a:cs typeface="Times New Roman" panose="02020603050405020304" pitchFamily="18" charset="0"/>
              </a:rPr>
              <a:t>The subject of estimating is simple, nothing much to understand, but knowledge of drawing is essential. One who understands and can read drawing may find out the dimensions-lengths, breadths, heights, etc. From the drawing without difficulty and may calculate the quantities. The calculations mainly consist of </a:t>
            </a:r>
          </a:p>
          <a:p>
            <a:pPr marL="457200" lvl="1" indent="0">
              <a:buNone/>
            </a:pPr>
            <a:r>
              <a:rPr lang="en-US" dirty="0">
                <a:latin typeface="Times New Roman" panose="02020603050405020304" pitchFamily="18" charset="0"/>
                <a:cs typeface="Times New Roman" panose="02020603050405020304" pitchFamily="18" charset="0"/>
              </a:rPr>
              <a:t>Length X breadth X height or</a:t>
            </a:r>
          </a:p>
          <a:p>
            <a:pPr marL="457200" lvl="1" indent="0">
              <a:buNone/>
            </a:pPr>
            <a:r>
              <a:rPr lang="en-US" dirty="0">
                <a:latin typeface="Times New Roman" panose="02020603050405020304" pitchFamily="18" charset="0"/>
                <a:cs typeface="Times New Roman" panose="02020603050405020304" pitchFamily="18" charset="0"/>
              </a:rPr>
              <a:t>Length X breadth X or</a:t>
            </a:r>
          </a:p>
          <a:p>
            <a:pPr marL="457200" lvl="1" indent="0">
              <a:buNone/>
            </a:pPr>
            <a:r>
              <a:rPr lang="en-US" dirty="0">
                <a:latin typeface="Times New Roman" panose="02020603050405020304" pitchFamily="18" charset="0"/>
                <a:cs typeface="Times New Roman" panose="02020603050405020304" pitchFamily="18" charset="0"/>
              </a:rPr>
              <a:t>Length X height</a:t>
            </a:r>
          </a:p>
        </p:txBody>
      </p:sp>
      <p:sp>
        <p:nvSpPr>
          <p:cNvPr id="4" name="Date Placeholder 3">
            <a:extLst>
              <a:ext uri="{FF2B5EF4-FFF2-40B4-BE49-F238E27FC236}">
                <a16:creationId xmlns:a16="http://schemas.microsoft.com/office/drawing/2014/main" id="{B58AE3D8-13CB-41ED-9D42-4BB65C47B954}"/>
              </a:ext>
            </a:extLst>
          </p:cNvPr>
          <p:cNvSpPr>
            <a:spLocks noGrp="1"/>
          </p:cNvSpPr>
          <p:nvPr>
            <p:ph type="dt" sz="half" idx="10"/>
          </p:nvPr>
        </p:nvSpPr>
        <p:spPr/>
        <p:txBody>
          <a:bodyPr/>
          <a:lstStyle/>
          <a:p>
            <a:fld id="{8272C1CF-3F26-42C8-ADA4-6A28A9A26404}" type="datetime1">
              <a:rPr lang="en-US" smtClean="0"/>
              <a:t>4/28/2020</a:t>
            </a:fld>
            <a:endParaRPr lang="en-US"/>
          </a:p>
        </p:txBody>
      </p:sp>
      <p:sp>
        <p:nvSpPr>
          <p:cNvPr id="5" name="Slide Number Placeholder 4">
            <a:extLst>
              <a:ext uri="{FF2B5EF4-FFF2-40B4-BE49-F238E27FC236}">
                <a16:creationId xmlns:a16="http://schemas.microsoft.com/office/drawing/2014/main" id="{65677EEF-CE6A-476E-BAAA-3360FCD94E34}"/>
              </a:ext>
            </a:extLst>
          </p:cNvPr>
          <p:cNvSpPr>
            <a:spLocks noGrp="1"/>
          </p:cNvSpPr>
          <p:nvPr>
            <p:ph type="sldNum" sz="quarter" idx="12"/>
          </p:nvPr>
        </p:nvSpPr>
        <p:spPr/>
        <p:txBody>
          <a:bodyPr/>
          <a:lstStyle/>
          <a:p>
            <a:fld id="{F854DFDD-02DF-48A2-917C-F7FC9CA44106}" type="slidenum">
              <a:rPr lang="en-US" smtClean="0"/>
              <a:t>27</a:t>
            </a:fld>
            <a:endParaRPr lang="en-US"/>
          </a:p>
        </p:txBody>
      </p:sp>
    </p:spTree>
    <p:extLst>
      <p:ext uri="{BB962C8B-B14F-4D97-AF65-F5344CB8AC3E}">
        <p14:creationId xmlns:p14="http://schemas.microsoft.com/office/powerpoint/2010/main" val="42861936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76D73-D041-4F7F-A910-C161E089A5D4}"/>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5.3. Materials and Construction Estimation …</a:t>
            </a:r>
            <a:endParaRPr lang="en-US" sz="3600" dirty="0"/>
          </a:p>
        </p:txBody>
      </p:sp>
      <p:sp>
        <p:nvSpPr>
          <p:cNvPr id="3" name="Content Placeholder 2">
            <a:extLst>
              <a:ext uri="{FF2B5EF4-FFF2-40B4-BE49-F238E27FC236}">
                <a16:creationId xmlns:a16="http://schemas.microsoft.com/office/drawing/2014/main" id="{8EA7CDEE-37C4-484A-A5BA-F8C7C014E89C}"/>
              </a:ext>
            </a:extLst>
          </p:cNvPr>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In preparing an estimate, omission of items, changes in designs, improper rates, etc. are the reasons for exceeding the estimate, though increase in the rates is one of the main reasons.</a:t>
            </a:r>
          </a:p>
          <a:p>
            <a:pPr marL="0" indent="0">
              <a:buNone/>
            </a:pPr>
            <a:r>
              <a:rPr lang="en-US" dirty="0">
                <a:latin typeface="Times New Roman" panose="02020603050405020304" pitchFamily="18" charset="0"/>
                <a:cs typeface="Times New Roman" panose="02020603050405020304" pitchFamily="18" charset="0"/>
              </a:rPr>
              <a:t>In framing a correct estimate, care should be taken to find out the dimensions of all the items correctly, and to avoid omissions of any kind of work or part thereof. The rate of each item should also be reasonable and workable. The rates in the estimate provide for the complete work, which consist of the cost of materials, cost of transport, cost of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cost of scaffolding, cost of tools and plants, cost of water, taxes, establishment and supervision cost, reasonable profit of contractor, etc.</a:t>
            </a:r>
          </a:p>
        </p:txBody>
      </p:sp>
      <p:sp>
        <p:nvSpPr>
          <p:cNvPr id="4" name="Date Placeholder 3">
            <a:extLst>
              <a:ext uri="{FF2B5EF4-FFF2-40B4-BE49-F238E27FC236}">
                <a16:creationId xmlns:a16="http://schemas.microsoft.com/office/drawing/2014/main" id="{74F1956D-D232-4956-89B3-3C4B799885BC}"/>
              </a:ext>
            </a:extLst>
          </p:cNvPr>
          <p:cNvSpPr>
            <a:spLocks noGrp="1"/>
          </p:cNvSpPr>
          <p:nvPr>
            <p:ph type="dt" sz="half" idx="10"/>
          </p:nvPr>
        </p:nvSpPr>
        <p:spPr/>
        <p:txBody>
          <a:bodyPr/>
          <a:lstStyle/>
          <a:p>
            <a:fld id="{F49EBBE7-27C3-4B12-936E-11E7C0A7525B}" type="datetime1">
              <a:rPr lang="en-US" smtClean="0"/>
              <a:t>4/28/2020</a:t>
            </a:fld>
            <a:endParaRPr lang="en-US"/>
          </a:p>
        </p:txBody>
      </p:sp>
      <p:sp>
        <p:nvSpPr>
          <p:cNvPr id="5" name="Slide Number Placeholder 4">
            <a:extLst>
              <a:ext uri="{FF2B5EF4-FFF2-40B4-BE49-F238E27FC236}">
                <a16:creationId xmlns:a16="http://schemas.microsoft.com/office/drawing/2014/main" id="{77615A8F-6864-4E06-9575-FBDCF49BE823}"/>
              </a:ext>
            </a:extLst>
          </p:cNvPr>
          <p:cNvSpPr>
            <a:spLocks noGrp="1"/>
          </p:cNvSpPr>
          <p:nvPr>
            <p:ph type="sldNum" sz="quarter" idx="12"/>
          </p:nvPr>
        </p:nvSpPr>
        <p:spPr/>
        <p:txBody>
          <a:bodyPr/>
          <a:lstStyle/>
          <a:p>
            <a:fld id="{F854DFDD-02DF-48A2-917C-F7FC9CA44106}" type="slidenum">
              <a:rPr lang="en-US" smtClean="0"/>
              <a:t>28</a:t>
            </a:fld>
            <a:endParaRPr lang="en-US"/>
          </a:p>
        </p:txBody>
      </p:sp>
    </p:spTree>
    <p:extLst>
      <p:ext uri="{BB962C8B-B14F-4D97-AF65-F5344CB8AC3E}">
        <p14:creationId xmlns:p14="http://schemas.microsoft.com/office/powerpoint/2010/main" val="31276187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1A88E-1D0F-4E84-BDC7-5F01B6B00878}"/>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5.3. Materials and Construction Estimation …</a:t>
            </a:r>
            <a:endParaRPr lang="en-US" dirty="0"/>
          </a:p>
        </p:txBody>
      </p:sp>
      <p:sp>
        <p:nvSpPr>
          <p:cNvPr id="3" name="Content Placeholder 2">
            <a:extLst>
              <a:ext uri="{FF2B5EF4-FFF2-40B4-BE49-F238E27FC236}">
                <a16:creationId xmlns:a16="http://schemas.microsoft.com/office/drawing/2014/main" id="{DE2E8B30-D2C5-4EDA-9CE5-31938E505DBA}"/>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The conventions and units of different items of works vary to some extent from state to state, though the units of the most of the items are same. Therefore, knowing the metric system and units is important. </a:t>
            </a:r>
          </a:p>
          <a:p>
            <a:pPr marL="0" indent="0">
              <a:buNone/>
            </a:pPr>
            <a:r>
              <a:rPr lang="en-US" dirty="0">
                <a:latin typeface="Times New Roman" panose="02020603050405020304" pitchFamily="18" charset="0"/>
                <a:cs typeface="Times New Roman" panose="02020603050405020304" pitchFamily="18" charset="0"/>
              </a:rPr>
              <a:t>For example, basic SI units:</a:t>
            </a:r>
          </a:p>
          <a:p>
            <a:pPr marL="457200" lvl="1" indent="0">
              <a:buNone/>
            </a:pPr>
            <a:r>
              <a:rPr lang="en-US" dirty="0">
                <a:latin typeface="Times New Roman" panose="02020603050405020304" pitchFamily="18" charset="0"/>
                <a:cs typeface="Times New Roman" panose="02020603050405020304" pitchFamily="18" charset="0"/>
              </a:rPr>
              <a:t>Units of length – meter (M)</a:t>
            </a:r>
          </a:p>
          <a:p>
            <a:pPr marL="457200" lvl="1" indent="0">
              <a:buNone/>
            </a:pPr>
            <a:r>
              <a:rPr lang="en-US" dirty="0">
                <a:latin typeface="Times New Roman" panose="02020603050405020304" pitchFamily="18" charset="0"/>
                <a:cs typeface="Times New Roman" panose="02020603050405020304" pitchFamily="18" charset="0"/>
              </a:rPr>
              <a:t>Units of mass – kilogram (kg)</a:t>
            </a:r>
          </a:p>
          <a:p>
            <a:pPr marL="457200" lvl="1" indent="0">
              <a:buNone/>
            </a:pPr>
            <a:r>
              <a:rPr lang="en-US" dirty="0">
                <a:latin typeface="Times New Roman" panose="02020603050405020304" pitchFamily="18" charset="0"/>
                <a:cs typeface="Times New Roman" panose="02020603050405020304" pitchFamily="18" charset="0"/>
              </a:rPr>
              <a:t>Units of time – second (S)</a:t>
            </a:r>
          </a:p>
          <a:p>
            <a:pPr marL="457200" lvl="1" indent="0">
              <a:buNone/>
            </a:pPr>
            <a:r>
              <a:rPr lang="en-US" dirty="0">
                <a:latin typeface="Times New Roman" panose="02020603050405020304" pitchFamily="18" charset="0"/>
                <a:cs typeface="Times New Roman" panose="02020603050405020304" pitchFamily="18" charset="0"/>
              </a:rPr>
              <a:t>Units of electric current – Ampere (A) </a:t>
            </a:r>
            <a:r>
              <a:rPr lang="en-US" dirty="0" err="1">
                <a:latin typeface="Times New Roman" panose="02020603050405020304" pitchFamily="18" charset="0"/>
                <a:cs typeface="Times New Roman" panose="02020603050405020304" pitchFamily="18" charset="0"/>
              </a:rPr>
              <a:t>etc</a:t>
            </a:r>
            <a:endParaRPr lang="en-US"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216C2598-6D52-4E75-B4F5-F7AA2378A0A5}"/>
              </a:ext>
            </a:extLst>
          </p:cNvPr>
          <p:cNvSpPr>
            <a:spLocks noGrp="1"/>
          </p:cNvSpPr>
          <p:nvPr>
            <p:ph type="dt" sz="half" idx="10"/>
          </p:nvPr>
        </p:nvSpPr>
        <p:spPr/>
        <p:txBody>
          <a:bodyPr/>
          <a:lstStyle/>
          <a:p>
            <a:fld id="{8779B4BF-6161-4207-A1B6-7F23470B4585}" type="datetime1">
              <a:rPr lang="en-US" smtClean="0"/>
              <a:t>4/28/2020</a:t>
            </a:fld>
            <a:endParaRPr lang="en-US"/>
          </a:p>
        </p:txBody>
      </p:sp>
      <p:sp>
        <p:nvSpPr>
          <p:cNvPr id="5" name="Slide Number Placeholder 4">
            <a:extLst>
              <a:ext uri="{FF2B5EF4-FFF2-40B4-BE49-F238E27FC236}">
                <a16:creationId xmlns:a16="http://schemas.microsoft.com/office/drawing/2014/main" id="{6BAD1AA8-9813-4BF7-B2A6-F5477B2B0EBD}"/>
              </a:ext>
            </a:extLst>
          </p:cNvPr>
          <p:cNvSpPr>
            <a:spLocks noGrp="1"/>
          </p:cNvSpPr>
          <p:nvPr>
            <p:ph type="sldNum" sz="quarter" idx="12"/>
          </p:nvPr>
        </p:nvSpPr>
        <p:spPr/>
        <p:txBody>
          <a:bodyPr/>
          <a:lstStyle/>
          <a:p>
            <a:fld id="{F854DFDD-02DF-48A2-917C-F7FC9CA44106}" type="slidenum">
              <a:rPr lang="en-US" smtClean="0"/>
              <a:t>29</a:t>
            </a:fld>
            <a:endParaRPr lang="en-US"/>
          </a:p>
        </p:txBody>
      </p:sp>
    </p:spTree>
    <p:extLst>
      <p:ext uri="{BB962C8B-B14F-4D97-AF65-F5344CB8AC3E}">
        <p14:creationId xmlns:p14="http://schemas.microsoft.com/office/powerpoint/2010/main" val="3855047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89E34-DD9A-47AD-8F4F-C12C7861E0A2}"/>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5.1. Pre building activities</a:t>
            </a:r>
          </a:p>
        </p:txBody>
      </p:sp>
      <p:sp>
        <p:nvSpPr>
          <p:cNvPr id="3" name="Content Placeholder 2">
            <a:extLst>
              <a:ext uri="{FF2B5EF4-FFF2-40B4-BE49-F238E27FC236}">
                <a16:creationId xmlns:a16="http://schemas.microsoft.com/office/drawing/2014/main" id="{62DA56A5-1AE6-423E-9CA6-A54B99F29EB6}"/>
              </a:ext>
            </a:extLst>
          </p:cNvPr>
          <p:cNvSpPr>
            <a:spLocks noGrp="1"/>
          </p:cNvSpPr>
          <p:nvPr>
            <p:ph idx="1"/>
          </p:nvPr>
        </p:nvSpPr>
        <p:spPr/>
        <p:txBody>
          <a:bodyPr>
            <a:normAutofit lnSpcReduction="10000"/>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5.1.1 Site Selection</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When choosing the location of the planned building; making a survey of any site from the point of hygiene or orientation (i.e., in relation to the points of the compass) would be the first job of the planner and of the builder. </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Orientation of house (building) means fixing the position of the building direction wise in the site chosen. </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Site is the ground or place where a building is constructed.</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In hilly areas, a building should be located at a place over which rain water may not flow. </a:t>
            </a:r>
          </a:p>
          <a:p>
            <a:pPr lvl="1">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Ridge areas are better and safer for construction than valleys or depressions. The frequency, quantity and direction of rain fall in the area should be known thus less windows or doors should be provided in the effected walls. </a:t>
            </a:r>
          </a:p>
        </p:txBody>
      </p:sp>
      <p:sp>
        <p:nvSpPr>
          <p:cNvPr id="4" name="Date Placeholder 3">
            <a:extLst>
              <a:ext uri="{FF2B5EF4-FFF2-40B4-BE49-F238E27FC236}">
                <a16:creationId xmlns:a16="http://schemas.microsoft.com/office/drawing/2014/main" id="{2B7B6913-A5B8-4467-82EA-4BB9338150FF}"/>
              </a:ext>
            </a:extLst>
          </p:cNvPr>
          <p:cNvSpPr>
            <a:spLocks noGrp="1"/>
          </p:cNvSpPr>
          <p:nvPr>
            <p:ph type="dt" sz="half" idx="10"/>
          </p:nvPr>
        </p:nvSpPr>
        <p:spPr/>
        <p:txBody>
          <a:bodyPr/>
          <a:lstStyle/>
          <a:p>
            <a:fld id="{FCB1C5BA-E84C-4703-8487-5B5639AA3EDF}" type="datetime1">
              <a:rPr lang="en-US" smtClean="0"/>
              <a:t>4/28/2020</a:t>
            </a:fld>
            <a:endParaRPr lang="en-US"/>
          </a:p>
        </p:txBody>
      </p:sp>
      <p:sp>
        <p:nvSpPr>
          <p:cNvPr id="5" name="Slide Number Placeholder 4">
            <a:extLst>
              <a:ext uri="{FF2B5EF4-FFF2-40B4-BE49-F238E27FC236}">
                <a16:creationId xmlns:a16="http://schemas.microsoft.com/office/drawing/2014/main" id="{1A6B0394-2ED9-486A-B401-4D98A78678DA}"/>
              </a:ext>
            </a:extLst>
          </p:cNvPr>
          <p:cNvSpPr>
            <a:spLocks noGrp="1"/>
          </p:cNvSpPr>
          <p:nvPr>
            <p:ph type="sldNum" sz="quarter" idx="12"/>
          </p:nvPr>
        </p:nvSpPr>
        <p:spPr/>
        <p:txBody>
          <a:bodyPr/>
          <a:lstStyle/>
          <a:p>
            <a:fld id="{F854DFDD-02DF-48A2-917C-F7FC9CA44106}" type="slidenum">
              <a:rPr lang="en-US" smtClean="0"/>
              <a:t>3</a:t>
            </a:fld>
            <a:endParaRPr lang="en-US"/>
          </a:p>
        </p:txBody>
      </p:sp>
    </p:spTree>
    <p:extLst>
      <p:ext uri="{BB962C8B-B14F-4D97-AF65-F5344CB8AC3E}">
        <p14:creationId xmlns:p14="http://schemas.microsoft.com/office/powerpoint/2010/main" val="24511287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13CBF-6C14-46E5-A110-18027FC14B21}"/>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5.3.1 Method of Estimating</a:t>
            </a:r>
          </a:p>
        </p:txBody>
      </p:sp>
      <p:sp>
        <p:nvSpPr>
          <p:cNvPr id="3" name="Content Placeholder 2">
            <a:extLst>
              <a:ext uri="{FF2B5EF4-FFF2-40B4-BE49-F238E27FC236}">
                <a16:creationId xmlns:a16="http://schemas.microsoft.com/office/drawing/2014/main" id="{AE53EE69-1E91-419A-ADCF-91E57046C551}"/>
              </a:ext>
            </a:extLst>
          </p:cNvPr>
          <p:cNvSpPr>
            <a:spLocks noGrp="1"/>
          </p:cNvSpPr>
          <p:nvPr>
            <p:ph idx="1"/>
          </p:nvPr>
        </p:nvSpPr>
        <p:spPr/>
        <p:txBody>
          <a:bodyPr>
            <a:normAutofit/>
          </a:bodyPr>
          <a:lstStyle/>
          <a:p>
            <a:pPr marL="571500" indent="-571500">
              <a:buAutoNum type="romanUcPeriod"/>
            </a:pPr>
            <a:r>
              <a:rPr lang="en-US" b="1" dirty="0">
                <a:solidFill>
                  <a:srgbClr val="FF0000"/>
                </a:solidFill>
                <a:latin typeface="Times New Roman" panose="02020603050405020304" pitchFamily="18" charset="0"/>
                <a:cs typeface="Times New Roman" panose="02020603050405020304" pitchFamily="18" charset="0"/>
              </a:rPr>
              <a:t>Estimate:- </a:t>
            </a:r>
          </a:p>
          <a:p>
            <a:pPr marL="457200" lvl="1" indent="0">
              <a:buNone/>
            </a:pPr>
            <a:r>
              <a:rPr lang="en-US" dirty="0">
                <a:latin typeface="Times New Roman" panose="02020603050405020304" pitchFamily="18" charset="0"/>
                <a:cs typeface="Times New Roman" panose="02020603050405020304" pitchFamily="18" charset="0"/>
              </a:rPr>
              <a:t>before undertaking the construction of a project it is necessary to know its probable cost which is worked out by estimating. An estimate is a computation or calculation of the quantities required and expenditure likely to be incurred in the construction work. </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rPr>
              <a:t>The primary objective of the estimate is to enable one to know beforehand, the cost of the work (building, structures, sanitary facilities, etc.). The estimate is the probable cost of a work and is determined theoretically by mathematical calculations based on the plans and drawing and current rates. Approximate estimate may be prepared by various methods but accurate estimate is prepared by detailed.</a:t>
            </a:r>
          </a:p>
        </p:txBody>
      </p:sp>
      <p:sp>
        <p:nvSpPr>
          <p:cNvPr id="4" name="Date Placeholder 3">
            <a:extLst>
              <a:ext uri="{FF2B5EF4-FFF2-40B4-BE49-F238E27FC236}">
                <a16:creationId xmlns:a16="http://schemas.microsoft.com/office/drawing/2014/main" id="{3817C9EA-4737-4C1A-A5DC-2616B32A900E}"/>
              </a:ext>
            </a:extLst>
          </p:cNvPr>
          <p:cNvSpPr>
            <a:spLocks noGrp="1"/>
          </p:cNvSpPr>
          <p:nvPr>
            <p:ph type="dt" sz="half" idx="10"/>
          </p:nvPr>
        </p:nvSpPr>
        <p:spPr/>
        <p:txBody>
          <a:bodyPr/>
          <a:lstStyle/>
          <a:p>
            <a:fld id="{00157A2A-755D-467C-A366-E81C3500B09E}" type="datetime1">
              <a:rPr lang="en-US" smtClean="0"/>
              <a:t>4/28/2020</a:t>
            </a:fld>
            <a:endParaRPr lang="en-US"/>
          </a:p>
        </p:txBody>
      </p:sp>
      <p:sp>
        <p:nvSpPr>
          <p:cNvPr id="5" name="Slide Number Placeholder 4">
            <a:extLst>
              <a:ext uri="{FF2B5EF4-FFF2-40B4-BE49-F238E27FC236}">
                <a16:creationId xmlns:a16="http://schemas.microsoft.com/office/drawing/2014/main" id="{8250A981-1949-4D17-BA7B-5FC45BF91EEE}"/>
              </a:ext>
            </a:extLst>
          </p:cNvPr>
          <p:cNvSpPr>
            <a:spLocks noGrp="1"/>
          </p:cNvSpPr>
          <p:nvPr>
            <p:ph type="sldNum" sz="quarter" idx="12"/>
          </p:nvPr>
        </p:nvSpPr>
        <p:spPr/>
        <p:txBody>
          <a:bodyPr/>
          <a:lstStyle/>
          <a:p>
            <a:fld id="{F854DFDD-02DF-48A2-917C-F7FC9CA44106}" type="slidenum">
              <a:rPr lang="en-US" smtClean="0"/>
              <a:t>30</a:t>
            </a:fld>
            <a:endParaRPr lang="en-US"/>
          </a:p>
        </p:txBody>
      </p:sp>
    </p:spTree>
    <p:extLst>
      <p:ext uri="{BB962C8B-B14F-4D97-AF65-F5344CB8AC3E}">
        <p14:creationId xmlns:p14="http://schemas.microsoft.com/office/powerpoint/2010/main" val="3726499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4AEF8-7FE6-444E-9B88-EEA1312F9EAD}"/>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5.3.1 Method of Estimating …</a:t>
            </a:r>
            <a:endParaRPr lang="en-US" dirty="0"/>
          </a:p>
        </p:txBody>
      </p:sp>
      <p:sp>
        <p:nvSpPr>
          <p:cNvPr id="3" name="Content Placeholder 2">
            <a:extLst>
              <a:ext uri="{FF2B5EF4-FFF2-40B4-BE49-F238E27FC236}">
                <a16:creationId xmlns:a16="http://schemas.microsoft.com/office/drawing/2014/main" id="{BA76BD94-517A-4C1D-91DF-F9FB8E0A3C48}"/>
              </a:ext>
            </a:extLst>
          </p:cNvPr>
          <p:cNvSpPr>
            <a:spLocks noGrp="1"/>
          </p:cNvSpPr>
          <p:nvPr>
            <p:ph idx="1"/>
          </p:nvPr>
        </p:nvSpPr>
        <p:spPr>
          <a:xfrm>
            <a:off x="838199" y="1825625"/>
            <a:ext cx="10724147" cy="4351338"/>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II. Actual cost:- </a:t>
            </a:r>
          </a:p>
          <a:p>
            <a:pPr marL="457200" lvl="1" indent="0">
              <a:buNone/>
            </a:pPr>
            <a:r>
              <a:rPr lang="en-US" dirty="0">
                <a:latin typeface="Times New Roman" panose="02020603050405020304" pitchFamily="18" charset="0"/>
                <a:cs typeface="Times New Roman" panose="02020603050405020304" pitchFamily="18" charset="0"/>
              </a:rPr>
              <a:t>The actual cost of a work is known at the completion of the work. Account of all expenditure is maintained day-to day during the execution of work in the account section and at the end of the completion of the work when the account is completed, the actual cost is known.</a:t>
            </a:r>
          </a:p>
          <a:p>
            <a:pPr marL="0" indent="0">
              <a:buNone/>
            </a:pPr>
            <a:r>
              <a:rPr lang="en-US" i="1" dirty="0">
                <a:latin typeface="Times New Roman" panose="02020603050405020304" pitchFamily="18" charset="0"/>
                <a:cs typeface="Times New Roman" panose="02020603050405020304" pitchFamily="18" charset="0"/>
              </a:rPr>
              <a:t>N.B: the actual cost should not differ much from the estimated cost worked out at the beginning.</a:t>
            </a:r>
          </a:p>
          <a:p>
            <a:pPr marL="0" indent="0">
              <a:buNone/>
            </a:pPr>
            <a:r>
              <a:rPr lang="en-US" b="1" dirty="0">
                <a:latin typeface="Times New Roman" panose="02020603050405020304" pitchFamily="18" charset="0"/>
                <a:cs typeface="Times New Roman" panose="02020603050405020304" pitchFamily="18" charset="0"/>
              </a:rPr>
              <a:t>III. Detailed estimate: </a:t>
            </a:r>
          </a:p>
          <a:p>
            <a:pPr marL="457200" lvl="1" indent="0">
              <a:buNone/>
            </a:pPr>
            <a:r>
              <a:rPr lang="en-US" dirty="0">
                <a:latin typeface="Times New Roman" panose="02020603050405020304" pitchFamily="18" charset="0"/>
                <a:cs typeface="Times New Roman" panose="02020603050405020304" pitchFamily="18" charset="0"/>
              </a:rPr>
              <a:t>preparation of detailed estimate consists of working out the quantities of different items of work and then working out the cost i.e. the estimate is prepared in two stages:</a:t>
            </a:r>
          </a:p>
          <a:p>
            <a:pPr marL="457200" lvl="1" indent="0">
              <a:buNone/>
            </a:pPr>
            <a:endParaRPr lang="en-US"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C2A6AAC7-EA43-4695-9815-09E132D6D49C}"/>
              </a:ext>
            </a:extLst>
          </p:cNvPr>
          <p:cNvSpPr>
            <a:spLocks noGrp="1"/>
          </p:cNvSpPr>
          <p:nvPr>
            <p:ph type="dt" sz="half" idx="10"/>
          </p:nvPr>
        </p:nvSpPr>
        <p:spPr/>
        <p:txBody>
          <a:bodyPr/>
          <a:lstStyle/>
          <a:p>
            <a:fld id="{DB771F6E-CABC-48A3-A5F8-0B5C38F340F5}" type="datetime1">
              <a:rPr lang="en-US" smtClean="0"/>
              <a:t>4/28/2020</a:t>
            </a:fld>
            <a:endParaRPr lang="en-US"/>
          </a:p>
        </p:txBody>
      </p:sp>
      <p:sp>
        <p:nvSpPr>
          <p:cNvPr id="5" name="Slide Number Placeholder 4">
            <a:extLst>
              <a:ext uri="{FF2B5EF4-FFF2-40B4-BE49-F238E27FC236}">
                <a16:creationId xmlns:a16="http://schemas.microsoft.com/office/drawing/2014/main" id="{201B41E3-E13A-4603-B751-C63D2E50CBAF}"/>
              </a:ext>
            </a:extLst>
          </p:cNvPr>
          <p:cNvSpPr>
            <a:spLocks noGrp="1"/>
          </p:cNvSpPr>
          <p:nvPr>
            <p:ph type="sldNum" sz="quarter" idx="12"/>
          </p:nvPr>
        </p:nvSpPr>
        <p:spPr/>
        <p:txBody>
          <a:bodyPr/>
          <a:lstStyle/>
          <a:p>
            <a:fld id="{F854DFDD-02DF-48A2-917C-F7FC9CA44106}" type="slidenum">
              <a:rPr lang="en-US" smtClean="0"/>
              <a:t>31</a:t>
            </a:fld>
            <a:endParaRPr lang="en-US"/>
          </a:p>
        </p:txBody>
      </p:sp>
    </p:spTree>
    <p:extLst>
      <p:ext uri="{BB962C8B-B14F-4D97-AF65-F5344CB8AC3E}">
        <p14:creationId xmlns:p14="http://schemas.microsoft.com/office/powerpoint/2010/main" val="9423928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5BF80-17D3-415B-B50F-9318077B3F70}"/>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5.3.1 Method of Estimating …</a:t>
            </a:r>
            <a:endParaRPr lang="en-US" dirty="0"/>
          </a:p>
        </p:txBody>
      </p:sp>
      <p:sp>
        <p:nvSpPr>
          <p:cNvPr id="3" name="Content Placeholder 2">
            <a:extLst>
              <a:ext uri="{FF2B5EF4-FFF2-40B4-BE49-F238E27FC236}">
                <a16:creationId xmlns:a16="http://schemas.microsoft.com/office/drawing/2014/main" id="{E73AE21B-E0E7-4F8B-B746-3475F0765B9E}"/>
              </a:ext>
            </a:extLst>
          </p:cNvPr>
          <p:cNvSpPr>
            <a:spLocks noGrp="1"/>
          </p:cNvSpPr>
          <p:nvPr>
            <p:ph idx="1"/>
          </p:nvPr>
        </p:nvSpPr>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1. Details of measurements and calculation of quantities:</a:t>
            </a:r>
          </a:p>
          <a:p>
            <a:pPr marL="457200" lvl="1" indent="0" algn="just">
              <a:buNone/>
            </a:pPr>
            <a:r>
              <a:rPr lang="en-US" dirty="0">
                <a:latin typeface="Times New Roman" panose="02020603050405020304" pitchFamily="18" charset="0"/>
                <a:cs typeface="Times New Roman" panose="02020603050405020304" pitchFamily="18" charset="0"/>
              </a:rPr>
              <a:t>The whole work is divided into different items of work as earth work, concrete, brickwork, etc. And the items are classified and grouped under different sub-heads, and details of measurement of each item of work are taken out and quantities under each item are computed in prescribed form details of measurement form.</a:t>
            </a:r>
          </a:p>
          <a:p>
            <a:pPr marL="0" indent="0" algn="just">
              <a:buNone/>
            </a:pPr>
            <a:r>
              <a:rPr lang="en-US" b="1" dirty="0">
                <a:latin typeface="Times New Roman" panose="02020603050405020304" pitchFamily="18" charset="0"/>
                <a:cs typeface="Times New Roman" panose="02020603050405020304" pitchFamily="18" charset="0"/>
              </a:rPr>
              <a:t>2. Abstract of Estimated cost:</a:t>
            </a:r>
          </a:p>
          <a:p>
            <a:pPr marL="457200" lvl="1" indent="0" algn="just">
              <a:buNone/>
            </a:pPr>
            <a:r>
              <a:rPr lang="en-US" dirty="0">
                <a:latin typeface="Times New Roman" panose="02020603050405020304" pitchFamily="18" charset="0"/>
                <a:cs typeface="Times New Roman" panose="02020603050405020304" pitchFamily="18" charset="0"/>
              </a:rPr>
              <a:t>The cost under item of work is calculated from the quantities already computed at workable rate, and the total cost is worked out in a prescribed form:</a:t>
            </a:r>
          </a:p>
        </p:txBody>
      </p:sp>
      <p:sp>
        <p:nvSpPr>
          <p:cNvPr id="4" name="Date Placeholder 3">
            <a:extLst>
              <a:ext uri="{FF2B5EF4-FFF2-40B4-BE49-F238E27FC236}">
                <a16:creationId xmlns:a16="http://schemas.microsoft.com/office/drawing/2014/main" id="{C8FCEA51-408F-4E00-A994-F786DC15AFD3}"/>
              </a:ext>
            </a:extLst>
          </p:cNvPr>
          <p:cNvSpPr>
            <a:spLocks noGrp="1"/>
          </p:cNvSpPr>
          <p:nvPr>
            <p:ph type="dt" sz="half" idx="10"/>
          </p:nvPr>
        </p:nvSpPr>
        <p:spPr/>
        <p:txBody>
          <a:bodyPr/>
          <a:lstStyle/>
          <a:p>
            <a:fld id="{92A1EF2B-209A-4C19-9E03-7C49DC0ADD5A}" type="datetime1">
              <a:rPr lang="en-US" smtClean="0"/>
              <a:t>4/28/2020</a:t>
            </a:fld>
            <a:endParaRPr lang="en-US"/>
          </a:p>
        </p:txBody>
      </p:sp>
      <p:sp>
        <p:nvSpPr>
          <p:cNvPr id="5" name="Slide Number Placeholder 4">
            <a:extLst>
              <a:ext uri="{FF2B5EF4-FFF2-40B4-BE49-F238E27FC236}">
                <a16:creationId xmlns:a16="http://schemas.microsoft.com/office/drawing/2014/main" id="{CC19F30B-395C-4185-9A47-EC93A3D74B55}"/>
              </a:ext>
            </a:extLst>
          </p:cNvPr>
          <p:cNvSpPr>
            <a:spLocks noGrp="1"/>
          </p:cNvSpPr>
          <p:nvPr>
            <p:ph type="sldNum" sz="quarter" idx="12"/>
          </p:nvPr>
        </p:nvSpPr>
        <p:spPr/>
        <p:txBody>
          <a:bodyPr/>
          <a:lstStyle/>
          <a:p>
            <a:fld id="{F854DFDD-02DF-48A2-917C-F7FC9CA44106}" type="slidenum">
              <a:rPr lang="en-US" smtClean="0"/>
              <a:t>32</a:t>
            </a:fld>
            <a:endParaRPr lang="en-US"/>
          </a:p>
        </p:txBody>
      </p:sp>
    </p:spTree>
    <p:extLst>
      <p:ext uri="{BB962C8B-B14F-4D97-AF65-F5344CB8AC3E}">
        <p14:creationId xmlns:p14="http://schemas.microsoft.com/office/powerpoint/2010/main" val="32690882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F2F35-CA17-42D8-AD75-F60DF75ABE5A}"/>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5.3.2. Work Specification (main items of work)</a:t>
            </a:r>
            <a:endParaRPr lang="en-US" sz="3600" dirty="0"/>
          </a:p>
        </p:txBody>
      </p:sp>
      <p:sp>
        <p:nvSpPr>
          <p:cNvPr id="3" name="Content Placeholder 2">
            <a:extLst>
              <a:ext uri="{FF2B5EF4-FFF2-40B4-BE49-F238E27FC236}">
                <a16:creationId xmlns:a16="http://schemas.microsoft.com/office/drawing/2014/main" id="{A232BF6C-36EA-402D-B624-2533BEAE9AB7}"/>
              </a:ext>
            </a:extLst>
          </p:cNvPr>
          <p:cNvSpPr>
            <a:spLocks noGrp="1"/>
          </p:cNvSpPr>
          <p:nvPr>
            <p:ph idx="1"/>
          </p:nvPr>
        </p:nvSpPr>
        <p:spPr/>
        <p:txBody>
          <a:bodyPr>
            <a:normAutofit lnSpcReduction="10000"/>
          </a:bodyPr>
          <a:lstStyle/>
          <a:p>
            <a:pPr marL="0" indent="0">
              <a:buNone/>
            </a:pPr>
            <a:r>
              <a:rPr lang="en-US" dirty="0">
                <a:latin typeface="Times New Roman" panose="02020603050405020304" pitchFamily="18" charset="0"/>
                <a:cs typeface="Times New Roman" panose="02020603050405020304" pitchFamily="18" charset="0"/>
              </a:rPr>
              <a:t>Specification describes the nature and the class of the work, materials to be used in the work, workmanship, etc., and is very important for the execution of the work. The cost of a work depends much on the specifications. </a:t>
            </a:r>
          </a:p>
          <a:p>
            <a:pPr marL="457200" lvl="1"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Specifications should be clear, and there should not be any ambiguity anywhere. From the study of the specifications one can easily understand the nature of the work and what the work shall be. During writing specifications attempts should be made to express all the requirements of the work clearly and in a concise form avoiding repetition.</a:t>
            </a:r>
          </a:p>
        </p:txBody>
      </p:sp>
      <p:sp>
        <p:nvSpPr>
          <p:cNvPr id="4" name="Date Placeholder 3">
            <a:extLst>
              <a:ext uri="{FF2B5EF4-FFF2-40B4-BE49-F238E27FC236}">
                <a16:creationId xmlns:a16="http://schemas.microsoft.com/office/drawing/2014/main" id="{7C13B65D-DBA2-452A-AF72-5BAD7EC0D408}"/>
              </a:ext>
            </a:extLst>
          </p:cNvPr>
          <p:cNvSpPr>
            <a:spLocks noGrp="1"/>
          </p:cNvSpPr>
          <p:nvPr>
            <p:ph type="dt" sz="half" idx="10"/>
          </p:nvPr>
        </p:nvSpPr>
        <p:spPr/>
        <p:txBody>
          <a:bodyPr/>
          <a:lstStyle/>
          <a:p>
            <a:fld id="{F120BEA1-FACF-4FEA-9C6A-131032894FD2}" type="datetime1">
              <a:rPr lang="en-US" smtClean="0"/>
              <a:t>4/28/2020</a:t>
            </a:fld>
            <a:endParaRPr lang="en-US"/>
          </a:p>
        </p:txBody>
      </p:sp>
      <p:sp>
        <p:nvSpPr>
          <p:cNvPr id="5" name="Slide Number Placeholder 4">
            <a:extLst>
              <a:ext uri="{FF2B5EF4-FFF2-40B4-BE49-F238E27FC236}">
                <a16:creationId xmlns:a16="http://schemas.microsoft.com/office/drawing/2014/main" id="{644AC3E1-5E4C-428C-983A-FA6F5553AEF2}"/>
              </a:ext>
            </a:extLst>
          </p:cNvPr>
          <p:cNvSpPr>
            <a:spLocks noGrp="1"/>
          </p:cNvSpPr>
          <p:nvPr>
            <p:ph type="sldNum" sz="quarter" idx="12"/>
          </p:nvPr>
        </p:nvSpPr>
        <p:spPr/>
        <p:txBody>
          <a:bodyPr/>
          <a:lstStyle/>
          <a:p>
            <a:fld id="{F854DFDD-02DF-48A2-917C-F7FC9CA44106}" type="slidenum">
              <a:rPr lang="en-US" smtClean="0"/>
              <a:t>33</a:t>
            </a:fld>
            <a:endParaRPr lang="en-US"/>
          </a:p>
        </p:txBody>
      </p:sp>
    </p:spTree>
    <p:extLst>
      <p:ext uri="{BB962C8B-B14F-4D97-AF65-F5344CB8AC3E}">
        <p14:creationId xmlns:p14="http://schemas.microsoft.com/office/powerpoint/2010/main" val="2255056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93553-573B-4CAC-994C-6FFA2064DAB0}"/>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5.3.2. Work Specification (main items of work) …</a:t>
            </a:r>
            <a:endParaRPr lang="en-US" dirty="0"/>
          </a:p>
        </p:txBody>
      </p:sp>
      <p:sp>
        <p:nvSpPr>
          <p:cNvPr id="3" name="Content Placeholder 2">
            <a:extLst>
              <a:ext uri="{FF2B5EF4-FFF2-40B4-BE49-F238E27FC236}">
                <a16:creationId xmlns:a16="http://schemas.microsoft.com/office/drawing/2014/main" id="{2748DD83-A674-4FF7-873D-DE793FC03FA2}"/>
              </a:ext>
            </a:extLst>
          </p:cNvPr>
          <p:cNvSpPr>
            <a:spLocks noGrp="1"/>
          </p:cNvSpPr>
          <p:nvPr>
            <p:ph idx="1"/>
          </p:nvPr>
        </p:nvSpPr>
        <p:spPr/>
        <p:txBody>
          <a:bodyPr>
            <a:normAutofit fontScale="92500" lnSpcReduction="20000"/>
          </a:bodyPr>
          <a:lstStyle/>
          <a:p>
            <a:pPr marL="0" indent="0">
              <a:buNone/>
            </a:pPr>
            <a:r>
              <a:rPr lang="en-US" dirty="0">
                <a:latin typeface="Times New Roman" panose="02020603050405020304" pitchFamily="18" charset="0"/>
                <a:cs typeface="Times New Roman" panose="02020603050405020304" pitchFamily="18" charset="0"/>
              </a:rPr>
              <a:t>For general idea, the general specifications of common sanitary structures are given below.</a:t>
            </a:r>
          </a:p>
          <a:p>
            <a:pPr marL="514350" indent="-514350">
              <a:buAutoNum type="arabicPeriod"/>
            </a:pPr>
            <a:r>
              <a:rPr lang="en-US" b="1" dirty="0">
                <a:latin typeface="Times New Roman" panose="02020603050405020304" pitchFamily="18" charset="0"/>
                <a:cs typeface="Times New Roman" panose="02020603050405020304" pitchFamily="18" charset="0"/>
              </a:rPr>
              <a:t>Earthwork: -</a:t>
            </a:r>
          </a:p>
          <a:p>
            <a:pPr marL="457200" lvl="1" indent="0">
              <a:buNone/>
            </a:pPr>
            <a:r>
              <a:rPr lang="en-US" dirty="0">
                <a:latin typeface="Times New Roman" panose="02020603050405020304" pitchFamily="18" charset="0"/>
                <a:cs typeface="Times New Roman" panose="02020603050405020304" pitchFamily="18" charset="0"/>
              </a:rPr>
              <a:t> earth work in excavation and earth work in filling are usually taken out separately under different items, and quantities are calculated in cubic meter.</a:t>
            </a:r>
          </a:p>
          <a:p>
            <a:pPr marL="0" indent="0">
              <a:buNone/>
            </a:pPr>
            <a:r>
              <a:rPr lang="en-US" b="1" dirty="0">
                <a:latin typeface="Times New Roman" panose="02020603050405020304" pitchFamily="18" charset="0"/>
                <a:cs typeface="Times New Roman" panose="02020603050405020304" pitchFamily="18" charset="0"/>
              </a:rPr>
              <a:t>2. Concrete in foundation: - </a:t>
            </a:r>
          </a:p>
          <a:p>
            <a:pPr marL="457200" lvl="1" indent="0">
              <a:buNone/>
            </a:pPr>
            <a:r>
              <a:rPr lang="en-US" dirty="0">
                <a:latin typeface="Times New Roman" panose="02020603050405020304" pitchFamily="18" charset="0"/>
                <a:cs typeface="Times New Roman" panose="02020603050405020304" pitchFamily="18" charset="0"/>
              </a:rPr>
              <a:t>the concrete is taken out in cubic meter by length X breadth X thickness. The length and breadth of foundation concrete are usually the same as for excavation, only the depth or thickness differs. Foundation concrete consists of lime concrete or weak cement concrete. The proportion of cement concrete in foundation may be 1:4:8 or 1:5:10.</a:t>
            </a:r>
          </a:p>
          <a:p>
            <a:pPr marL="0" indent="0">
              <a:buNone/>
            </a:pPr>
            <a:r>
              <a:rPr lang="en-US" dirty="0">
                <a:latin typeface="Times New Roman" panose="02020603050405020304" pitchFamily="18" charset="0"/>
                <a:cs typeface="Times New Roman" panose="02020603050405020304" pitchFamily="18" charset="0"/>
              </a:rPr>
              <a:t>3. Soiling: - </a:t>
            </a:r>
          </a:p>
          <a:p>
            <a:pPr marL="457200" lvl="1" indent="0">
              <a:buNone/>
            </a:pPr>
            <a:r>
              <a:rPr lang="en-US" dirty="0">
                <a:latin typeface="Times New Roman" panose="02020603050405020304" pitchFamily="18" charset="0"/>
                <a:cs typeface="Times New Roman" panose="02020603050405020304" pitchFamily="18" charset="0"/>
              </a:rPr>
              <a:t>when the soil is soft or bad, one layer of dry brick or stone soiling is applied below the foundation concrete. The soiling layer is computed in square meter (length X breadth) specifying the thickness.</a:t>
            </a:r>
          </a:p>
        </p:txBody>
      </p:sp>
      <p:sp>
        <p:nvSpPr>
          <p:cNvPr id="4" name="Date Placeholder 3">
            <a:extLst>
              <a:ext uri="{FF2B5EF4-FFF2-40B4-BE49-F238E27FC236}">
                <a16:creationId xmlns:a16="http://schemas.microsoft.com/office/drawing/2014/main" id="{53C7C81F-CB37-43BB-B1D5-0545E7DD8020}"/>
              </a:ext>
            </a:extLst>
          </p:cNvPr>
          <p:cNvSpPr>
            <a:spLocks noGrp="1"/>
          </p:cNvSpPr>
          <p:nvPr>
            <p:ph type="dt" sz="half" idx="10"/>
          </p:nvPr>
        </p:nvSpPr>
        <p:spPr/>
        <p:txBody>
          <a:bodyPr/>
          <a:lstStyle/>
          <a:p>
            <a:fld id="{023A0D96-4F02-4946-A1CC-97D39B5249FD}" type="datetime1">
              <a:rPr lang="en-US" smtClean="0"/>
              <a:t>4/28/2020</a:t>
            </a:fld>
            <a:endParaRPr lang="en-US"/>
          </a:p>
        </p:txBody>
      </p:sp>
      <p:sp>
        <p:nvSpPr>
          <p:cNvPr id="5" name="Slide Number Placeholder 4">
            <a:extLst>
              <a:ext uri="{FF2B5EF4-FFF2-40B4-BE49-F238E27FC236}">
                <a16:creationId xmlns:a16="http://schemas.microsoft.com/office/drawing/2014/main" id="{89C89E44-83D9-4502-9D23-D12EBC996F0E}"/>
              </a:ext>
            </a:extLst>
          </p:cNvPr>
          <p:cNvSpPr>
            <a:spLocks noGrp="1"/>
          </p:cNvSpPr>
          <p:nvPr>
            <p:ph type="sldNum" sz="quarter" idx="12"/>
          </p:nvPr>
        </p:nvSpPr>
        <p:spPr/>
        <p:txBody>
          <a:bodyPr/>
          <a:lstStyle/>
          <a:p>
            <a:fld id="{F854DFDD-02DF-48A2-917C-F7FC9CA44106}" type="slidenum">
              <a:rPr lang="en-US" smtClean="0"/>
              <a:t>34</a:t>
            </a:fld>
            <a:endParaRPr lang="en-US"/>
          </a:p>
        </p:txBody>
      </p:sp>
    </p:spTree>
    <p:extLst>
      <p:ext uri="{BB962C8B-B14F-4D97-AF65-F5344CB8AC3E}">
        <p14:creationId xmlns:p14="http://schemas.microsoft.com/office/powerpoint/2010/main" val="2637385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09B7B-91BA-433F-97FC-2A7AD98E7BAA}"/>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5.3.2. Work Specification (main items of work) …</a:t>
            </a:r>
            <a:endParaRPr lang="en-US" dirty="0"/>
          </a:p>
        </p:txBody>
      </p:sp>
      <p:sp>
        <p:nvSpPr>
          <p:cNvPr id="3" name="Content Placeholder 2">
            <a:extLst>
              <a:ext uri="{FF2B5EF4-FFF2-40B4-BE49-F238E27FC236}">
                <a16:creationId xmlns:a16="http://schemas.microsoft.com/office/drawing/2014/main" id="{CE8ACF7E-C6CD-45A8-926A-9C743BF99D0A}"/>
              </a:ext>
            </a:extLst>
          </p:cNvPr>
          <p:cNvSpPr>
            <a:spLocks noGrp="1"/>
          </p:cNvSpPr>
          <p:nvPr>
            <p:ph idx="1"/>
          </p:nvPr>
        </p:nvSpPr>
        <p:spPr/>
        <p:txBody>
          <a:bodyPr>
            <a:normAutofit lnSpcReduction="10000"/>
          </a:bodyPr>
          <a:lstStyle/>
          <a:p>
            <a:pPr marL="0" indent="0" algn="just">
              <a:buNone/>
            </a:pPr>
            <a:r>
              <a:rPr lang="en-US" b="1" dirty="0">
                <a:latin typeface="Times New Roman" panose="02020603050405020304" pitchFamily="18" charset="0"/>
                <a:cs typeface="Times New Roman" panose="02020603050405020304" pitchFamily="18" charset="0"/>
              </a:rPr>
              <a:t>4. Damp proof course:- </a:t>
            </a:r>
          </a:p>
          <a:p>
            <a:pPr marL="457200" lvl="1" indent="0" algn="just">
              <a:buNone/>
            </a:pPr>
            <a:r>
              <a:rPr lang="en-US" dirty="0">
                <a:latin typeface="Times New Roman" panose="02020603050405020304" pitchFamily="18" charset="0"/>
                <a:cs typeface="Times New Roman" panose="02020603050405020304" pitchFamily="18" charset="0"/>
              </a:rPr>
              <a:t>D.P.C. Usually of 2.5 cm thick rich cement concrete 1:1 ½:3 or 2 cm thick rich cement mortar 1:2 mixed with standard water proofing materials, is provided at the plinth level to full width of plinth wall, and the quantities are computed in square meter (length x breadth).</a:t>
            </a:r>
          </a:p>
          <a:p>
            <a:pPr marL="0" indent="0" algn="just">
              <a:buNone/>
            </a:pPr>
            <a:r>
              <a:rPr lang="en-US" b="1" dirty="0">
                <a:latin typeface="Times New Roman" panose="02020603050405020304" pitchFamily="18" charset="0"/>
                <a:cs typeface="Times New Roman" panose="02020603050405020304" pitchFamily="18" charset="0"/>
              </a:rPr>
              <a:t>5. Masonry:- </a:t>
            </a:r>
          </a:p>
          <a:p>
            <a:pPr marL="457200" lvl="1" indent="0" algn="just">
              <a:buNone/>
            </a:pPr>
            <a:r>
              <a:rPr lang="en-US" dirty="0">
                <a:latin typeface="Times New Roman" panose="02020603050405020304" pitchFamily="18" charset="0"/>
                <a:cs typeface="Times New Roman" panose="02020603050405020304" pitchFamily="18" charset="0"/>
              </a:rPr>
              <a:t>masonry is computed in cubic meter (length x breadth x height). Foundation and plinth masonry is taken under one item, and masonry in superstructure is taken under a separate item. In </a:t>
            </a:r>
            <a:r>
              <a:rPr lang="en-US" dirty="0" err="1">
                <a:latin typeface="Times New Roman" panose="02020603050405020304" pitchFamily="18" charset="0"/>
                <a:cs typeface="Times New Roman" panose="02020603050405020304" pitchFamily="18" charset="0"/>
              </a:rPr>
              <a:t>storey</a:t>
            </a:r>
            <a:r>
              <a:rPr lang="en-US" dirty="0">
                <a:latin typeface="Times New Roman" panose="02020603050405020304" pitchFamily="18" charset="0"/>
                <a:cs typeface="Times New Roman" panose="02020603050405020304" pitchFamily="18" charset="0"/>
              </a:rPr>
              <a:t> building the masonry in each </a:t>
            </a:r>
            <a:r>
              <a:rPr lang="en-US" dirty="0" err="1">
                <a:latin typeface="Times New Roman" panose="02020603050405020304" pitchFamily="18" charset="0"/>
                <a:cs typeface="Times New Roman" panose="02020603050405020304" pitchFamily="18" charset="0"/>
              </a:rPr>
              <a:t>storey</a:t>
            </a:r>
            <a:r>
              <a:rPr lang="en-US" dirty="0">
                <a:latin typeface="Times New Roman" panose="02020603050405020304" pitchFamily="18" charset="0"/>
                <a:cs typeface="Times New Roman" panose="02020603050405020304" pitchFamily="18" charset="0"/>
              </a:rPr>
              <a:t> as ground floor above plinth level, first floor, etc. is computed separately. In taking out quantities the walls are measured as solid and then deductions are made for openings as doors, windows, etc. and such other options as necessary.</a:t>
            </a:r>
          </a:p>
        </p:txBody>
      </p:sp>
      <p:sp>
        <p:nvSpPr>
          <p:cNvPr id="4" name="Date Placeholder 3">
            <a:extLst>
              <a:ext uri="{FF2B5EF4-FFF2-40B4-BE49-F238E27FC236}">
                <a16:creationId xmlns:a16="http://schemas.microsoft.com/office/drawing/2014/main" id="{9BB06F98-2C55-46E2-8D4A-DD05941D703C}"/>
              </a:ext>
            </a:extLst>
          </p:cNvPr>
          <p:cNvSpPr>
            <a:spLocks noGrp="1"/>
          </p:cNvSpPr>
          <p:nvPr>
            <p:ph type="dt" sz="half" idx="10"/>
          </p:nvPr>
        </p:nvSpPr>
        <p:spPr/>
        <p:txBody>
          <a:bodyPr/>
          <a:lstStyle/>
          <a:p>
            <a:fld id="{9484359C-8CCF-4F01-836A-7E529034E8CC}" type="datetime1">
              <a:rPr lang="en-US" smtClean="0"/>
              <a:t>4/28/2020</a:t>
            </a:fld>
            <a:endParaRPr lang="en-US"/>
          </a:p>
        </p:txBody>
      </p:sp>
      <p:sp>
        <p:nvSpPr>
          <p:cNvPr id="5" name="Slide Number Placeholder 4">
            <a:extLst>
              <a:ext uri="{FF2B5EF4-FFF2-40B4-BE49-F238E27FC236}">
                <a16:creationId xmlns:a16="http://schemas.microsoft.com/office/drawing/2014/main" id="{858E2662-1BAD-4AE4-8FF6-D8CD5D2D8887}"/>
              </a:ext>
            </a:extLst>
          </p:cNvPr>
          <p:cNvSpPr>
            <a:spLocks noGrp="1"/>
          </p:cNvSpPr>
          <p:nvPr>
            <p:ph type="sldNum" sz="quarter" idx="12"/>
          </p:nvPr>
        </p:nvSpPr>
        <p:spPr/>
        <p:txBody>
          <a:bodyPr/>
          <a:lstStyle/>
          <a:p>
            <a:fld id="{F854DFDD-02DF-48A2-917C-F7FC9CA44106}" type="slidenum">
              <a:rPr lang="en-US" smtClean="0"/>
              <a:t>35</a:t>
            </a:fld>
            <a:endParaRPr lang="en-US"/>
          </a:p>
        </p:txBody>
      </p:sp>
    </p:spTree>
    <p:extLst>
      <p:ext uri="{BB962C8B-B14F-4D97-AF65-F5344CB8AC3E}">
        <p14:creationId xmlns:p14="http://schemas.microsoft.com/office/powerpoint/2010/main" val="5508976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CE7E8-4074-4167-819B-889465E27CEC}"/>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5.3.2. Work Specification (main items of work) …</a:t>
            </a:r>
            <a:endParaRPr lang="en-US" dirty="0"/>
          </a:p>
        </p:txBody>
      </p:sp>
      <p:sp>
        <p:nvSpPr>
          <p:cNvPr id="3" name="Content Placeholder 2">
            <a:extLst>
              <a:ext uri="{FF2B5EF4-FFF2-40B4-BE49-F238E27FC236}">
                <a16:creationId xmlns:a16="http://schemas.microsoft.com/office/drawing/2014/main" id="{F41D07A3-C59D-4F6E-A26D-89275AA44B4F}"/>
              </a:ext>
            </a:extLst>
          </p:cNvPr>
          <p:cNvSpPr>
            <a:spLocks noGrp="1"/>
          </p:cNvSpPr>
          <p:nvPr>
            <p:ph idx="1"/>
          </p:nvPr>
        </p:nvSpPr>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N.B. </a:t>
            </a:r>
            <a:r>
              <a:rPr lang="en-US" dirty="0">
                <a:latin typeface="Times New Roman" panose="02020603050405020304" pitchFamily="18" charset="0"/>
                <a:cs typeface="Times New Roman" panose="02020603050405020304" pitchFamily="18" charset="0"/>
              </a:rPr>
              <a:t>No deduction is made for the following:</a:t>
            </a:r>
          </a:p>
          <a:p>
            <a:pPr marL="457200" lvl="1" indent="0">
              <a:buNone/>
            </a:pPr>
            <a:r>
              <a:rPr lang="en-US" dirty="0">
                <a:latin typeface="Times New Roman" panose="02020603050405020304" pitchFamily="18" charset="0"/>
                <a:cs typeface="Times New Roman" panose="02020603050405020304" pitchFamily="18" charset="0"/>
              </a:rPr>
              <a:t>1. Opening each </a:t>
            </a:r>
            <a:r>
              <a:rPr lang="en-US" dirty="0" err="1">
                <a:latin typeface="Times New Roman" panose="02020603050405020304" pitchFamily="18" charset="0"/>
                <a:cs typeface="Times New Roman" panose="02020603050405020304" pitchFamily="18" charset="0"/>
              </a:rPr>
              <a:t>upto</a:t>
            </a:r>
            <a:r>
              <a:rPr lang="en-US" dirty="0">
                <a:latin typeface="Times New Roman" panose="02020603050405020304" pitchFamily="18" charset="0"/>
                <a:cs typeface="Times New Roman" panose="02020603050405020304" pitchFamily="18" charset="0"/>
              </a:rPr>
              <a:t> 0.1 square meter</a:t>
            </a:r>
          </a:p>
          <a:p>
            <a:pPr marL="457200" lvl="1" indent="0">
              <a:buNone/>
            </a:pPr>
            <a:r>
              <a:rPr lang="en-US" dirty="0">
                <a:latin typeface="Times New Roman" panose="02020603050405020304" pitchFamily="18" charset="0"/>
                <a:cs typeface="Times New Roman" panose="02020603050405020304" pitchFamily="18" charset="0"/>
              </a:rPr>
              <a:t>2. Ends of beams, posts, rafters, purlins, </a:t>
            </a:r>
            <a:r>
              <a:rPr lang="en-US" dirty="0" err="1">
                <a:latin typeface="Times New Roman" panose="02020603050405020304" pitchFamily="18" charset="0"/>
                <a:cs typeface="Times New Roman" panose="02020603050405020304" pitchFamily="18" charset="0"/>
              </a:rPr>
              <a:t>etc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upto</a:t>
            </a:r>
            <a:r>
              <a:rPr lang="en-US" dirty="0">
                <a:latin typeface="Times New Roman" panose="02020603050405020304" pitchFamily="18" charset="0"/>
                <a:cs typeface="Times New Roman" panose="02020603050405020304" pitchFamily="18" charset="0"/>
              </a:rPr>
              <a:t> 0.05 gram in section</a:t>
            </a:r>
          </a:p>
          <a:p>
            <a:pPr marL="457200" lvl="1" indent="0">
              <a:buNone/>
            </a:pPr>
            <a:r>
              <a:rPr lang="en-US" dirty="0">
                <a:latin typeface="Times New Roman" panose="02020603050405020304" pitchFamily="18" charset="0"/>
                <a:cs typeface="Times New Roman" panose="02020603050405020304" pitchFamily="18" charset="0"/>
              </a:rPr>
              <a:t>3. Bed plate, wall plate and the like </a:t>
            </a:r>
            <a:r>
              <a:rPr lang="en-US" dirty="0" err="1">
                <a:latin typeface="Times New Roman" panose="02020603050405020304" pitchFamily="18" charset="0"/>
                <a:cs typeface="Times New Roman" panose="02020603050405020304" pitchFamily="18" charset="0"/>
              </a:rPr>
              <a:t>upto</a:t>
            </a:r>
            <a:r>
              <a:rPr lang="en-US" dirty="0">
                <a:latin typeface="Times New Roman" panose="02020603050405020304" pitchFamily="18" charset="0"/>
                <a:cs typeface="Times New Roman" panose="02020603050405020304" pitchFamily="18" charset="0"/>
              </a:rPr>
              <a:t> 10 cm depth</a:t>
            </a:r>
          </a:p>
          <a:p>
            <a:pPr marL="457200" lvl="1" indent="0">
              <a:buNone/>
            </a:pPr>
            <a:r>
              <a:rPr lang="en-US" dirty="0">
                <a:latin typeface="Times New Roman" panose="02020603050405020304" pitchFamily="18" charset="0"/>
                <a:cs typeface="Times New Roman" panose="02020603050405020304" pitchFamily="18" charset="0"/>
              </a:rPr>
              <a:t>4. Bearings of floor and roof slabs are not deducted from all masonry</a:t>
            </a:r>
          </a:p>
          <a:p>
            <a:pPr marL="0" indent="0">
              <a:buNone/>
            </a:pPr>
            <a:r>
              <a:rPr lang="en-US" b="1" dirty="0">
                <a:latin typeface="Times New Roman" panose="02020603050405020304" pitchFamily="18" charset="0"/>
                <a:cs typeface="Times New Roman" panose="02020603050405020304" pitchFamily="18" charset="0"/>
              </a:rPr>
              <a:t>6. Plastering and pointing</a:t>
            </a:r>
          </a:p>
          <a:p>
            <a:pPr marL="457200" lvl="1" indent="0">
              <a:buNone/>
            </a:pPr>
            <a:r>
              <a:rPr lang="en-US" dirty="0">
                <a:latin typeface="Times New Roman" panose="02020603050405020304" pitchFamily="18" charset="0"/>
                <a:cs typeface="Times New Roman" panose="02020603050405020304" pitchFamily="18" charset="0"/>
              </a:rPr>
              <a:t>plastering usually 12 mm (1/2 “) thick is calculated in square meter. For walls the measurements are taken for the whole face of the wall for both sides as solid.</a:t>
            </a:r>
          </a:p>
          <a:p>
            <a:pPr marL="457200" lvl="1" indent="0">
              <a:buNone/>
            </a:pPr>
            <a:endParaRPr lang="en-US" dirty="0">
              <a:latin typeface="Times New Roman" panose="02020603050405020304" pitchFamily="18" charset="0"/>
              <a:cs typeface="Times New Roman" panose="02020603050405020304" pitchFamily="18" charset="0"/>
            </a:endParaRPr>
          </a:p>
          <a:p>
            <a:pPr marL="457200" lvl="1" indent="0">
              <a:buNone/>
            </a:pPr>
            <a:r>
              <a:rPr lang="en-US" dirty="0">
                <a:latin typeface="Times New Roman" panose="02020603050405020304" pitchFamily="18" charset="0"/>
                <a:cs typeface="Times New Roman" panose="02020603050405020304" pitchFamily="18" charset="0"/>
              </a:rPr>
              <a:t>Pointing in walls is calculated in square meter for whole surface</a:t>
            </a:r>
          </a:p>
        </p:txBody>
      </p:sp>
      <p:sp>
        <p:nvSpPr>
          <p:cNvPr id="4" name="Date Placeholder 3">
            <a:extLst>
              <a:ext uri="{FF2B5EF4-FFF2-40B4-BE49-F238E27FC236}">
                <a16:creationId xmlns:a16="http://schemas.microsoft.com/office/drawing/2014/main" id="{9E3F0AC7-7217-4C26-B293-69CBB2D6895D}"/>
              </a:ext>
            </a:extLst>
          </p:cNvPr>
          <p:cNvSpPr>
            <a:spLocks noGrp="1"/>
          </p:cNvSpPr>
          <p:nvPr>
            <p:ph type="dt" sz="half" idx="10"/>
          </p:nvPr>
        </p:nvSpPr>
        <p:spPr/>
        <p:txBody>
          <a:bodyPr/>
          <a:lstStyle/>
          <a:p>
            <a:fld id="{D9AE94FE-C342-49E8-BD79-A07CB0C698F8}" type="datetime1">
              <a:rPr lang="en-US" smtClean="0"/>
              <a:t>4/28/2020</a:t>
            </a:fld>
            <a:endParaRPr lang="en-US"/>
          </a:p>
        </p:txBody>
      </p:sp>
      <p:sp>
        <p:nvSpPr>
          <p:cNvPr id="5" name="Slide Number Placeholder 4">
            <a:extLst>
              <a:ext uri="{FF2B5EF4-FFF2-40B4-BE49-F238E27FC236}">
                <a16:creationId xmlns:a16="http://schemas.microsoft.com/office/drawing/2014/main" id="{277AF7A3-D0EE-4658-9A38-75E484098B9B}"/>
              </a:ext>
            </a:extLst>
          </p:cNvPr>
          <p:cNvSpPr>
            <a:spLocks noGrp="1"/>
          </p:cNvSpPr>
          <p:nvPr>
            <p:ph type="sldNum" sz="quarter" idx="12"/>
          </p:nvPr>
        </p:nvSpPr>
        <p:spPr/>
        <p:txBody>
          <a:bodyPr/>
          <a:lstStyle/>
          <a:p>
            <a:fld id="{F854DFDD-02DF-48A2-917C-F7FC9CA44106}" type="slidenum">
              <a:rPr lang="en-US" smtClean="0"/>
              <a:t>36</a:t>
            </a:fld>
            <a:endParaRPr lang="en-US"/>
          </a:p>
        </p:txBody>
      </p:sp>
    </p:spTree>
    <p:extLst>
      <p:ext uri="{BB962C8B-B14F-4D97-AF65-F5344CB8AC3E}">
        <p14:creationId xmlns:p14="http://schemas.microsoft.com/office/powerpoint/2010/main" val="12659054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2FB35-4B80-4301-9E8C-0371A123CDBA}"/>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5.3.3. Units of Measurement in Metric System</a:t>
            </a:r>
            <a:endParaRPr lang="en-US" dirty="0"/>
          </a:p>
        </p:txBody>
      </p:sp>
      <p:sp>
        <p:nvSpPr>
          <p:cNvPr id="3" name="Content Placeholder 2">
            <a:extLst>
              <a:ext uri="{FF2B5EF4-FFF2-40B4-BE49-F238E27FC236}">
                <a16:creationId xmlns:a16="http://schemas.microsoft.com/office/drawing/2014/main" id="{69281FBF-0088-4ADE-995D-27430DCDB1FC}"/>
              </a:ext>
            </a:extLst>
          </p:cNvPr>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The principle for dimensions and measurements is to use millimeters (mm) for minute dimensions, centimeter (cm) for small dimensions and meter (m) for big dimensions. Distances are measured in kilometers (km). The dimensional units for main item of materials and works for general construction work as used in metric system are as</a:t>
            </a:r>
          </a:p>
        </p:txBody>
      </p:sp>
      <p:sp>
        <p:nvSpPr>
          <p:cNvPr id="4" name="Date Placeholder 3">
            <a:extLst>
              <a:ext uri="{FF2B5EF4-FFF2-40B4-BE49-F238E27FC236}">
                <a16:creationId xmlns:a16="http://schemas.microsoft.com/office/drawing/2014/main" id="{6F3BB2AC-9512-44B1-855D-E39FFD5772B8}"/>
              </a:ext>
            </a:extLst>
          </p:cNvPr>
          <p:cNvSpPr>
            <a:spLocks noGrp="1"/>
          </p:cNvSpPr>
          <p:nvPr>
            <p:ph type="dt" sz="half" idx="10"/>
          </p:nvPr>
        </p:nvSpPr>
        <p:spPr/>
        <p:txBody>
          <a:bodyPr/>
          <a:lstStyle/>
          <a:p>
            <a:fld id="{20D7B686-72F6-4B60-A06A-E6730B99E3A5}" type="datetime1">
              <a:rPr lang="en-US" smtClean="0"/>
              <a:t>4/28/2020</a:t>
            </a:fld>
            <a:endParaRPr lang="en-US"/>
          </a:p>
        </p:txBody>
      </p:sp>
      <p:sp>
        <p:nvSpPr>
          <p:cNvPr id="5" name="Slide Number Placeholder 4">
            <a:extLst>
              <a:ext uri="{FF2B5EF4-FFF2-40B4-BE49-F238E27FC236}">
                <a16:creationId xmlns:a16="http://schemas.microsoft.com/office/drawing/2014/main" id="{644F8417-89BA-4FB3-81BC-6A8BAD01AAC8}"/>
              </a:ext>
            </a:extLst>
          </p:cNvPr>
          <p:cNvSpPr>
            <a:spLocks noGrp="1"/>
          </p:cNvSpPr>
          <p:nvPr>
            <p:ph type="sldNum" sz="quarter" idx="12"/>
          </p:nvPr>
        </p:nvSpPr>
        <p:spPr/>
        <p:txBody>
          <a:bodyPr/>
          <a:lstStyle/>
          <a:p>
            <a:fld id="{F854DFDD-02DF-48A2-917C-F7FC9CA44106}" type="slidenum">
              <a:rPr lang="en-US" smtClean="0"/>
              <a:t>37</a:t>
            </a:fld>
            <a:endParaRPr lang="en-US"/>
          </a:p>
        </p:txBody>
      </p:sp>
    </p:spTree>
    <p:extLst>
      <p:ext uri="{BB962C8B-B14F-4D97-AF65-F5344CB8AC3E}">
        <p14:creationId xmlns:p14="http://schemas.microsoft.com/office/powerpoint/2010/main" val="32996470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C8D21-2CEA-4145-94C7-7B707F46916E}"/>
              </a:ext>
            </a:extLst>
          </p:cNvPr>
          <p:cNvSpPr>
            <a:spLocks noGrp="1"/>
          </p:cNvSpPr>
          <p:nvPr>
            <p:ph type="title"/>
          </p:nvPr>
        </p:nvSpPr>
        <p:spPr/>
        <p:txBody>
          <a:bodyPr/>
          <a:lstStyle/>
          <a:p>
            <a:r>
              <a:rPr lang="en-US" sz="3600" b="1" dirty="0">
                <a:solidFill>
                  <a:srgbClr val="FF0000"/>
                </a:solidFill>
                <a:latin typeface="Times New Roman" panose="02020603050405020304" pitchFamily="18" charset="0"/>
                <a:cs typeface="Times New Roman" panose="02020603050405020304" pitchFamily="18" charset="0"/>
              </a:rPr>
              <a:t>5.3.4. Estimation of Construction Cost</a:t>
            </a:r>
            <a:endParaRPr lang="en-US" dirty="0"/>
          </a:p>
        </p:txBody>
      </p:sp>
      <p:sp>
        <p:nvSpPr>
          <p:cNvPr id="3" name="Content Placeholder 2">
            <a:extLst>
              <a:ext uri="{FF2B5EF4-FFF2-40B4-BE49-F238E27FC236}">
                <a16:creationId xmlns:a16="http://schemas.microsoft.com/office/drawing/2014/main" id="{88A93B78-1C96-417D-968E-A7307A2F7555}"/>
              </a:ext>
            </a:extLst>
          </p:cNvPr>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It is clear that the cost of materials, equipment and labor differs from place to place and time to time. It is hoped that this topic will give you a general over view of estimating the construction cost of some sanitation projects such as VIPL (ventilated improved pit latrine) of different seat, and traditional pit latrine which are expected to give service for individual families and for institutions.</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Please read the pdf book “Sanitary Construction Lecture note 2 book” from page 93 for more details.</a:t>
            </a:r>
          </a:p>
        </p:txBody>
      </p:sp>
      <p:sp>
        <p:nvSpPr>
          <p:cNvPr id="4" name="Date Placeholder 3">
            <a:extLst>
              <a:ext uri="{FF2B5EF4-FFF2-40B4-BE49-F238E27FC236}">
                <a16:creationId xmlns:a16="http://schemas.microsoft.com/office/drawing/2014/main" id="{91D9BABB-44BC-4FCB-981F-1B5F87DB2F2A}"/>
              </a:ext>
            </a:extLst>
          </p:cNvPr>
          <p:cNvSpPr>
            <a:spLocks noGrp="1"/>
          </p:cNvSpPr>
          <p:nvPr>
            <p:ph type="dt" sz="half" idx="10"/>
          </p:nvPr>
        </p:nvSpPr>
        <p:spPr/>
        <p:txBody>
          <a:bodyPr/>
          <a:lstStyle/>
          <a:p>
            <a:fld id="{312716B1-2AEC-4B84-80A4-0F59385A2322}" type="datetime1">
              <a:rPr lang="en-US" smtClean="0"/>
              <a:t>4/28/2020</a:t>
            </a:fld>
            <a:endParaRPr lang="en-US"/>
          </a:p>
        </p:txBody>
      </p:sp>
      <p:sp>
        <p:nvSpPr>
          <p:cNvPr id="5" name="Slide Number Placeholder 4">
            <a:extLst>
              <a:ext uri="{FF2B5EF4-FFF2-40B4-BE49-F238E27FC236}">
                <a16:creationId xmlns:a16="http://schemas.microsoft.com/office/drawing/2014/main" id="{49BFA311-D8B6-4768-9869-20A43BBD234B}"/>
              </a:ext>
            </a:extLst>
          </p:cNvPr>
          <p:cNvSpPr>
            <a:spLocks noGrp="1"/>
          </p:cNvSpPr>
          <p:nvPr>
            <p:ph type="sldNum" sz="quarter" idx="12"/>
          </p:nvPr>
        </p:nvSpPr>
        <p:spPr/>
        <p:txBody>
          <a:bodyPr/>
          <a:lstStyle/>
          <a:p>
            <a:fld id="{F854DFDD-02DF-48A2-917C-F7FC9CA44106}" type="slidenum">
              <a:rPr lang="en-US" smtClean="0"/>
              <a:t>38</a:t>
            </a:fld>
            <a:endParaRPr lang="en-US"/>
          </a:p>
        </p:txBody>
      </p:sp>
    </p:spTree>
    <p:extLst>
      <p:ext uri="{BB962C8B-B14F-4D97-AF65-F5344CB8AC3E}">
        <p14:creationId xmlns:p14="http://schemas.microsoft.com/office/powerpoint/2010/main" val="19034667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1E0FE-2687-4A3A-833C-D40A2AA40B1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Review Questions</a:t>
            </a:r>
            <a:endParaRPr lang="en-US" dirty="0"/>
          </a:p>
        </p:txBody>
      </p:sp>
      <p:sp>
        <p:nvSpPr>
          <p:cNvPr id="3" name="Content Placeholder 2">
            <a:extLst>
              <a:ext uri="{FF2B5EF4-FFF2-40B4-BE49-F238E27FC236}">
                <a16:creationId xmlns:a16="http://schemas.microsoft.com/office/drawing/2014/main" id="{F5D719A9-57B7-4F54-B41E-00724E706449}"/>
              </a:ext>
            </a:extLst>
          </p:cNvPr>
          <p:cNvSpPr>
            <a:spLocks noGrp="1"/>
          </p:cNvSpPr>
          <p:nvPr>
            <p:ph idx="1"/>
          </p:nvPr>
        </p:nvSpPr>
        <p:spPr>
          <a:xfrm>
            <a:off x="180753" y="1825625"/>
            <a:ext cx="11695814" cy="4351338"/>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1) List at least three types of roofs.</a:t>
            </a:r>
          </a:p>
          <a:p>
            <a:pPr marL="0" indent="0">
              <a:buNone/>
            </a:pPr>
            <a:r>
              <a:rPr lang="en-US" sz="2400" dirty="0">
                <a:latin typeface="Times New Roman" panose="02020603050405020304" pitchFamily="18" charset="0"/>
                <a:cs typeface="Times New Roman" panose="02020603050405020304" pitchFamily="18" charset="0"/>
              </a:rPr>
              <a:t>2) Explain briefly the difference between a Gable roof and a Lean-to roof.</a:t>
            </a:r>
          </a:p>
          <a:p>
            <a:pPr marL="0" indent="0">
              <a:buNone/>
            </a:pPr>
            <a:r>
              <a:rPr lang="en-US" sz="2400" dirty="0">
                <a:latin typeface="Times New Roman" panose="02020603050405020304" pitchFamily="18" charset="0"/>
                <a:cs typeface="Times New Roman" panose="02020603050405020304" pitchFamily="18" charset="0"/>
              </a:rPr>
              <a:t>3) How would you estimate the number of sheets required to cover a given area of roof?</a:t>
            </a:r>
          </a:p>
          <a:p>
            <a:pPr marL="0" indent="0">
              <a:buNone/>
            </a:pPr>
            <a:r>
              <a:rPr lang="en-US" sz="2400" dirty="0">
                <a:latin typeface="Times New Roman" panose="02020603050405020304" pitchFamily="18" charset="0"/>
                <a:cs typeface="Times New Roman" panose="02020603050405020304" pitchFamily="18" charset="0"/>
              </a:rPr>
              <a:t>4) Draw a gable roof and show where the wall plate, rafters, </a:t>
            </a:r>
            <a:r>
              <a:rPr lang="en-US" sz="2400" dirty="0" err="1">
                <a:latin typeface="Times New Roman" panose="02020603050405020304" pitchFamily="18" charset="0"/>
                <a:cs typeface="Times New Roman" panose="02020603050405020304" pitchFamily="18" charset="0"/>
              </a:rPr>
              <a:t>purlines</a:t>
            </a:r>
            <a:r>
              <a:rPr lang="en-US" sz="2400" dirty="0">
                <a:latin typeface="Times New Roman" panose="02020603050405020304" pitchFamily="18" charset="0"/>
                <a:cs typeface="Times New Roman" panose="02020603050405020304" pitchFamily="18" charset="0"/>
              </a:rPr>
              <a:t> and tie beam are located.</a:t>
            </a:r>
          </a:p>
          <a:p>
            <a:pPr marL="0" indent="0">
              <a:buNone/>
            </a:pPr>
            <a:r>
              <a:rPr lang="en-US" sz="2400" dirty="0">
                <a:latin typeface="Times New Roman" panose="02020603050405020304" pitchFamily="18" charset="0"/>
                <a:cs typeface="Times New Roman" panose="02020603050405020304" pitchFamily="18" charset="0"/>
              </a:rPr>
              <a:t>5) What is the difference between setting out and laying out?</a:t>
            </a:r>
          </a:p>
          <a:p>
            <a:pPr marL="0" indent="0">
              <a:buNone/>
            </a:pPr>
            <a:r>
              <a:rPr lang="en-US" sz="2400" dirty="0">
                <a:latin typeface="Times New Roman" panose="02020603050405020304" pitchFamily="18" charset="0"/>
                <a:cs typeface="Times New Roman" panose="02020603050405020304" pitchFamily="18" charset="0"/>
              </a:rPr>
              <a:t>6) What methods do you utilize for setting out at uneven ground?</a:t>
            </a:r>
          </a:p>
          <a:p>
            <a:pPr marL="0" indent="0">
              <a:buNone/>
            </a:pPr>
            <a:endParaRPr lang="en-US" sz="24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a16="http://schemas.microsoft.com/office/drawing/2014/main" id="{A1EBFF59-2B19-4570-B09B-FC75C6EED5B6}"/>
              </a:ext>
            </a:extLst>
          </p:cNvPr>
          <p:cNvSpPr>
            <a:spLocks noGrp="1"/>
          </p:cNvSpPr>
          <p:nvPr>
            <p:ph type="dt" sz="half" idx="10"/>
          </p:nvPr>
        </p:nvSpPr>
        <p:spPr/>
        <p:txBody>
          <a:bodyPr/>
          <a:lstStyle/>
          <a:p>
            <a:fld id="{959D6E7E-536B-4C4C-936B-BC8F807EF79C}" type="datetime1">
              <a:rPr lang="en-US" smtClean="0"/>
              <a:t>4/28/2020</a:t>
            </a:fld>
            <a:endParaRPr lang="en-US"/>
          </a:p>
        </p:txBody>
      </p:sp>
      <p:sp>
        <p:nvSpPr>
          <p:cNvPr id="5" name="Slide Number Placeholder 4">
            <a:extLst>
              <a:ext uri="{FF2B5EF4-FFF2-40B4-BE49-F238E27FC236}">
                <a16:creationId xmlns:a16="http://schemas.microsoft.com/office/drawing/2014/main" id="{C7B20AD3-7237-4AC9-8B18-E5265A137823}"/>
              </a:ext>
            </a:extLst>
          </p:cNvPr>
          <p:cNvSpPr>
            <a:spLocks noGrp="1"/>
          </p:cNvSpPr>
          <p:nvPr>
            <p:ph type="sldNum" sz="quarter" idx="12"/>
          </p:nvPr>
        </p:nvSpPr>
        <p:spPr/>
        <p:txBody>
          <a:bodyPr/>
          <a:lstStyle/>
          <a:p>
            <a:fld id="{F854DFDD-02DF-48A2-917C-F7FC9CA44106}" type="slidenum">
              <a:rPr lang="en-US" smtClean="0"/>
              <a:t>39</a:t>
            </a:fld>
            <a:endParaRPr lang="en-US"/>
          </a:p>
        </p:txBody>
      </p:sp>
    </p:spTree>
    <p:extLst>
      <p:ext uri="{BB962C8B-B14F-4D97-AF65-F5344CB8AC3E}">
        <p14:creationId xmlns:p14="http://schemas.microsoft.com/office/powerpoint/2010/main" val="82169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7F05F-BB32-4BD2-BAD7-F9CF7BC89EC6}"/>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5.1. Pre building activities …</a:t>
            </a:r>
            <a:endParaRPr lang="en-US" sz="3600" dirty="0"/>
          </a:p>
        </p:txBody>
      </p:sp>
      <p:sp>
        <p:nvSpPr>
          <p:cNvPr id="3" name="Content Placeholder 2">
            <a:extLst>
              <a:ext uri="{FF2B5EF4-FFF2-40B4-BE49-F238E27FC236}">
                <a16:creationId xmlns:a16="http://schemas.microsoft.com/office/drawing/2014/main" id="{90738FDB-F0BD-4EE8-B0F6-4B8A095BFA81}"/>
              </a:ext>
            </a:extLst>
          </p:cNvPr>
          <p:cNvSpPr>
            <a:spLocks noGrp="1"/>
          </p:cNvSpPr>
          <p:nvPr>
            <p:ph idx="1"/>
          </p:nvPr>
        </p:nvSpPr>
        <p:spPr/>
        <p:txBody>
          <a:bodyPr>
            <a:normAutofit fontScale="77500" lnSpcReduction="20000"/>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5.1.1 Site Selection</a:t>
            </a:r>
            <a:endParaRPr lang="en-US" dirty="0"/>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walls will be protected with good plaster and paint. There should be enough projection of roof. Doors and windows should be provided with shades for protection against rain and sun.</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For very cold areas excess of air or wind is not desirable. For warmer place more air should be permitted. For more air ventilation (i.e., windows) can be provided.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For constructional safety, the gable or pent roof in areas with strong winds should not be in the direction of the wind.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In areas with cold climates, keep more doors and windows in the east and west direction. In areas of warm climate, doors and windows should be facing north and south.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In places lower than high flood level extra precautions should be taken to safe guard foundations against the action of flood waters.</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 If possible site higher than the high flood should be preferred places; which are lower than water flow, should be avoided.</a:t>
            </a:r>
          </a:p>
        </p:txBody>
      </p:sp>
      <p:sp>
        <p:nvSpPr>
          <p:cNvPr id="4" name="Date Placeholder 3">
            <a:extLst>
              <a:ext uri="{FF2B5EF4-FFF2-40B4-BE49-F238E27FC236}">
                <a16:creationId xmlns:a16="http://schemas.microsoft.com/office/drawing/2014/main" id="{BE1ECA7D-D070-4FFC-8D7B-B732B2DE56E9}"/>
              </a:ext>
            </a:extLst>
          </p:cNvPr>
          <p:cNvSpPr>
            <a:spLocks noGrp="1"/>
          </p:cNvSpPr>
          <p:nvPr>
            <p:ph type="dt" sz="half" idx="10"/>
          </p:nvPr>
        </p:nvSpPr>
        <p:spPr/>
        <p:txBody>
          <a:bodyPr/>
          <a:lstStyle/>
          <a:p>
            <a:fld id="{2BD1ACF7-1355-45A5-844B-E5E0032D53A5}" type="datetime1">
              <a:rPr lang="en-US" smtClean="0"/>
              <a:t>4/28/2020</a:t>
            </a:fld>
            <a:endParaRPr lang="en-US"/>
          </a:p>
        </p:txBody>
      </p:sp>
      <p:sp>
        <p:nvSpPr>
          <p:cNvPr id="5" name="Slide Number Placeholder 4">
            <a:extLst>
              <a:ext uri="{FF2B5EF4-FFF2-40B4-BE49-F238E27FC236}">
                <a16:creationId xmlns:a16="http://schemas.microsoft.com/office/drawing/2014/main" id="{3ED49A9C-8480-45B5-9D08-C7A3CFB327EF}"/>
              </a:ext>
            </a:extLst>
          </p:cNvPr>
          <p:cNvSpPr>
            <a:spLocks noGrp="1"/>
          </p:cNvSpPr>
          <p:nvPr>
            <p:ph type="sldNum" sz="quarter" idx="12"/>
          </p:nvPr>
        </p:nvSpPr>
        <p:spPr/>
        <p:txBody>
          <a:bodyPr/>
          <a:lstStyle/>
          <a:p>
            <a:fld id="{F854DFDD-02DF-48A2-917C-F7FC9CA44106}" type="slidenum">
              <a:rPr lang="en-US" smtClean="0"/>
              <a:t>4</a:t>
            </a:fld>
            <a:endParaRPr lang="en-US"/>
          </a:p>
        </p:txBody>
      </p:sp>
    </p:spTree>
    <p:extLst>
      <p:ext uri="{BB962C8B-B14F-4D97-AF65-F5344CB8AC3E}">
        <p14:creationId xmlns:p14="http://schemas.microsoft.com/office/powerpoint/2010/main" val="3821449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77F66-7198-4ACC-A67C-501C2558AD21}"/>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5.1. Pre building activities …</a:t>
            </a:r>
            <a:endParaRPr lang="en-US" sz="3600" dirty="0"/>
          </a:p>
        </p:txBody>
      </p:sp>
      <p:sp>
        <p:nvSpPr>
          <p:cNvPr id="3" name="Content Placeholder 2">
            <a:extLst>
              <a:ext uri="{FF2B5EF4-FFF2-40B4-BE49-F238E27FC236}">
                <a16:creationId xmlns:a16="http://schemas.microsoft.com/office/drawing/2014/main" id="{19D3C468-886D-408E-B58B-9E6CA828329D}"/>
              </a:ext>
            </a:extLst>
          </p:cNvPr>
          <p:cNvSpPr>
            <a:spLocks noGrp="1"/>
          </p:cNvSpPr>
          <p:nvPr>
            <p:ph idx="1"/>
          </p:nvPr>
        </p:nvSpPr>
        <p:spPr/>
        <p:txBody>
          <a:bodyPr>
            <a:normAutofit fontScale="85000" lnSpcReduction="10000"/>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5.1.2. Location Plan</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When building a house or any other structure must have certain information available, in order to arrive at the best economical result. The basic information is the location, size and nature of the plot. This is contained in the location plan, which shows the plot and the immediate surroundings in scale.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scale can be 1:20 up to 1:1000 depending on the size of the project. The plan outlines the shape of the plot and the dimensions of its boundaries, as well as the location of the future building. It should also show the nature of the area, because it is very important to know whether the site is sloping or if the ground is uneven.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Roads, drive ways and the positions of the bigger trees are also marked on the location plan. When the site has been examined thoroughly and all the measurements and particulars have been obtained, the drawings for the house can be prepared.</a:t>
            </a:r>
          </a:p>
        </p:txBody>
      </p:sp>
      <p:sp>
        <p:nvSpPr>
          <p:cNvPr id="4" name="Date Placeholder 3">
            <a:extLst>
              <a:ext uri="{FF2B5EF4-FFF2-40B4-BE49-F238E27FC236}">
                <a16:creationId xmlns:a16="http://schemas.microsoft.com/office/drawing/2014/main" id="{BE6D8DF6-619E-48DD-92F7-5269B1C0F43A}"/>
              </a:ext>
            </a:extLst>
          </p:cNvPr>
          <p:cNvSpPr>
            <a:spLocks noGrp="1"/>
          </p:cNvSpPr>
          <p:nvPr>
            <p:ph type="dt" sz="half" idx="10"/>
          </p:nvPr>
        </p:nvSpPr>
        <p:spPr/>
        <p:txBody>
          <a:bodyPr/>
          <a:lstStyle/>
          <a:p>
            <a:fld id="{BED3467E-EACA-484F-8186-431A2B42E3C9}" type="datetime1">
              <a:rPr lang="en-US" smtClean="0"/>
              <a:t>4/28/2020</a:t>
            </a:fld>
            <a:endParaRPr lang="en-US"/>
          </a:p>
        </p:txBody>
      </p:sp>
      <p:sp>
        <p:nvSpPr>
          <p:cNvPr id="5" name="Slide Number Placeholder 4">
            <a:extLst>
              <a:ext uri="{FF2B5EF4-FFF2-40B4-BE49-F238E27FC236}">
                <a16:creationId xmlns:a16="http://schemas.microsoft.com/office/drawing/2014/main" id="{C16F9B2F-D107-4703-8B5F-193FA99793F8}"/>
              </a:ext>
            </a:extLst>
          </p:cNvPr>
          <p:cNvSpPr>
            <a:spLocks noGrp="1"/>
          </p:cNvSpPr>
          <p:nvPr>
            <p:ph type="sldNum" sz="quarter" idx="12"/>
          </p:nvPr>
        </p:nvSpPr>
        <p:spPr/>
        <p:txBody>
          <a:bodyPr/>
          <a:lstStyle/>
          <a:p>
            <a:fld id="{F854DFDD-02DF-48A2-917C-F7FC9CA44106}" type="slidenum">
              <a:rPr lang="en-US" smtClean="0"/>
              <a:t>5</a:t>
            </a:fld>
            <a:endParaRPr lang="en-US"/>
          </a:p>
        </p:txBody>
      </p:sp>
    </p:spTree>
    <p:extLst>
      <p:ext uri="{BB962C8B-B14F-4D97-AF65-F5344CB8AC3E}">
        <p14:creationId xmlns:p14="http://schemas.microsoft.com/office/powerpoint/2010/main" val="2054558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78C1F-606E-419F-A46D-A5FCDC90CC70}"/>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5.1. Pre building activities …</a:t>
            </a:r>
            <a:endParaRPr lang="en-US" sz="3600" dirty="0"/>
          </a:p>
        </p:txBody>
      </p:sp>
      <p:sp>
        <p:nvSpPr>
          <p:cNvPr id="3" name="Content Placeholder 2">
            <a:extLst>
              <a:ext uri="{FF2B5EF4-FFF2-40B4-BE49-F238E27FC236}">
                <a16:creationId xmlns:a16="http://schemas.microsoft.com/office/drawing/2014/main" id="{E1819287-7B94-41FE-A452-FD80CA0920A3}"/>
              </a:ext>
            </a:extLst>
          </p:cNvPr>
          <p:cNvSpPr>
            <a:spLocks noGrp="1"/>
          </p:cNvSpPr>
          <p:nvPr>
            <p:ph idx="1"/>
          </p:nvPr>
        </p:nvSpPr>
        <p:spPr/>
        <p:txBody>
          <a:bodyPr>
            <a:normAutofit/>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5.1.3 Working Drawings</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working drawings are the drawings which the builder uses before the construction starts and during the construction; to plan for materials requirements, to plan the work; and finally to carry out the construction according to the directions continued in the drawings.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drawings include, plans, “cross section”, “elevations”, and detail “drawing”, they are all prepared in scales which are suitable to the particular drawing.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first three type of drawing have a scale of between 1:50 and 1:20.</a:t>
            </a:r>
          </a:p>
        </p:txBody>
      </p:sp>
      <p:sp>
        <p:nvSpPr>
          <p:cNvPr id="4" name="Date Placeholder 3">
            <a:extLst>
              <a:ext uri="{FF2B5EF4-FFF2-40B4-BE49-F238E27FC236}">
                <a16:creationId xmlns:a16="http://schemas.microsoft.com/office/drawing/2014/main" id="{3BEFB876-C11C-4824-B6E2-27840B539076}"/>
              </a:ext>
            </a:extLst>
          </p:cNvPr>
          <p:cNvSpPr>
            <a:spLocks noGrp="1"/>
          </p:cNvSpPr>
          <p:nvPr>
            <p:ph type="dt" sz="half" idx="10"/>
          </p:nvPr>
        </p:nvSpPr>
        <p:spPr/>
        <p:txBody>
          <a:bodyPr/>
          <a:lstStyle/>
          <a:p>
            <a:fld id="{5CAA96D0-862A-41D1-9D9B-CE9513075D6A}" type="datetime1">
              <a:rPr lang="en-US" smtClean="0"/>
              <a:t>4/28/2020</a:t>
            </a:fld>
            <a:endParaRPr lang="en-US"/>
          </a:p>
        </p:txBody>
      </p:sp>
      <p:sp>
        <p:nvSpPr>
          <p:cNvPr id="5" name="Slide Number Placeholder 4">
            <a:extLst>
              <a:ext uri="{FF2B5EF4-FFF2-40B4-BE49-F238E27FC236}">
                <a16:creationId xmlns:a16="http://schemas.microsoft.com/office/drawing/2014/main" id="{764C71CB-FCF3-4EA8-BDF7-D71AC8397009}"/>
              </a:ext>
            </a:extLst>
          </p:cNvPr>
          <p:cNvSpPr>
            <a:spLocks noGrp="1"/>
          </p:cNvSpPr>
          <p:nvPr>
            <p:ph type="sldNum" sz="quarter" idx="12"/>
          </p:nvPr>
        </p:nvSpPr>
        <p:spPr/>
        <p:txBody>
          <a:bodyPr/>
          <a:lstStyle/>
          <a:p>
            <a:fld id="{F854DFDD-02DF-48A2-917C-F7FC9CA44106}" type="slidenum">
              <a:rPr lang="en-US" smtClean="0"/>
              <a:t>6</a:t>
            </a:fld>
            <a:endParaRPr lang="en-US"/>
          </a:p>
        </p:txBody>
      </p:sp>
    </p:spTree>
    <p:extLst>
      <p:ext uri="{BB962C8B-B14F-4D97-AF65-F5344CB8AC3E}">
        <p14:creationId xmlns:p14="http://schemas.microsoft.com/office/powerpoint/2010/main" val="2408006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A7EBA-EE61-4D5F-8D6C-54D30F98BF3B}"/>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5.1. Pre building activities …</a:t>
            </a:r>
            <a:endParaRPr lang="en-US" sz="3600" dirty="0"/>
          </a:p>
        </p:txBody>
      </p:sp>
      <p:sp>
        <p:nvSpPr>
          <p:cNvPr id="3" name="Content Placeholder 2">
            <a:extLst>
              <a:ext uri="{FF2B5EF4-FFF2-40B4-BE49-F238E27FC236}">
                <a16:creationId xmlns:a16="http://schemas.microsoft.com/office/drawing/2014/main" id="{A24588AE-385B-48B0-8188-740D61787EBB}"/>
              </a:ext>
            </a:extLst>
          </p:cNvPr>
          <p:cNvSpPr>
            <a:spLocks noGrp="1"/>
          </p:cNvSpPr>
          <p:nvPr>
            <p:ph idx="1"/>
          </p:nvPr>
        </p:nvSpPr>
        <p:spPr>
          <a:xfrm>
            <a:off x="838200" y="1482811"/>
            <a:ext cx="10515600" cy="4694152"/>
          </a:xfrm>
        </p:spPr>
        <p:txBody>
          <a:bodyPr>
            <a:normAutofit fontScale="92500" lnSpcReduction="20000"/>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5.1.4 Plot and Site Clearing</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Once the planning work has been completed, the plot and site have to be prepared for the setting out.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location plan shows exactly from which areas the trees, bushes, grass and stones must be removed. The ground is leveled.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The part of the plot which is cleared will be the actual site that the future building will occupy, including a space of about 5 m all round the building.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One very important measure is to remove all the trees from the site area. If roots remain, they will sometimes grow again and might damage the structure. </a:t>
            </a:r>
          </a:p>
          <a:p>
            <a:pPr>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Clearing all the trees on the whole plot is not necessary. Beyond the 5 m clear space, as many trees as possible should be allowed to remain, because they will provide shade for the people using the building or living there.</a:t>
            </a:r>
          </a:p>
        </p:txBody>
      </p:sp>
      <p:sp>
        <p:nvSpPr>
          <p:cNvPr id="4" name="Date Placeholder 3">
            <a:extLst>
              <a:ext uri="{FF2B5EF4-FFF2-40B4-BE49-F238E27FC236}">
                <a16:creationId xmlns:a16="http://schemas.microsoft.com/office/drawing/2014/main" id="{EC622E41-962A-415E-B787-A0BCDA93B972}"/>
              </a:ext>
            </a:extLst>
          </p:cNvPr>
          <p:cNvSpPr>
            <a:spLocks noGrp="1"/>
          </p:cNvSpPr>
          <p:nvPr>
            <p:ph type="dt" sz="half" idx="10"/>
          </p:nvPr>
        </p:nvSpPr>
        <p:spPr/>
        <p:txBody>
          <a:bodyPr/>
          <a:lstStyle/>
          <a:p>
            <a:fld id="{DADC5DCD-37F7-4CCA-904A-2680A1861D49}" type="datetime1">
              <a:rPr lang="en-US" smtClean="0"/>
              <a:t>4/28/2020</a:t>
            </a:fld>
            <a:endParaRPr lang="en-US"/>
          </a:p>
        </p:txBody>
      </p:sp>
      <p:sp>
        <p:nvSpPr>
          <p:cNvPr id="5" name="Slide Number Placeholder 4">
            <a:extLst>
              <a:ext uri="{FF2B5EF4-FFF2-40B4-BE49-F238E27FC236}">
                <a16:creationId xmlns:a16="http://schemas.microsoft.com/office/drawing/2014/main" id="{6C2F6270-60E6-40BB-8F32-49B55CFAEC97}"/>
              </a:ext>
            </a:extLst>
          </p:cNvPr>
          <p:cNvSpPr>
            <a:spLocks noGrp="1"/>
          </p:cNvSpPr>
          <p:nvPr>
            <p:ph type="sldNum" sz="quarter" idx="12"/>
          </p:nvPr>
        </p:nvSpPr>
        <p:spPr/>
        <p:txBody>
          <a:bodyPr/>
          <a:lstStyle/>
          <a:p>
            <a:fld id="{F854DFDD-02DF-48A2-917C-F7FC9CA44106}" type="slidenum">
              <a:rPr lang="en-US" smtClean="0"/>
              <a:t>7</a:t>
            </a:fld>
            <a:endParaRPr lang="en-US"/>
          </a:p>
        </p:txBody>
      </p:sp>
    </p:spTree>
    <p:extLst>
      <p:ext uri="{BB962C8B-B14F-4D97-AF65-F5344CB8AC3E}">
        <p14:creationId xmlns:p14="http://schemas.microsoft.com/office/powerpoint/2010/main" val="3366456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077F0-E256-4C1F-A34C-1AF37381BD43}"/>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5.1. Pre building activities …</a:t>
            </a:r>
            <a:endParaRPr lang="en-US" sz="3600" dirty="0"/>
          </a:p>
        </p:txBody>
      </p:sp>
      <p:sp>
        <p:nvSpPr>
          <p:cNvPr id="3" name="Content Placeholder 2">
            <a:extLst>
              <a:ext uri="{FF2B5EF4-FFF2-40B4-BE49-F238E27FC236}">
                <a16:creationId xmlns:a16="http://schemas.microsoft.com/office/drawing/2014/main" id="{A28F4CF3-30B8-4DA7-BA94-49667A992A2B}"/>
              </a:ext>
            </a:extLst>
          </p:cNvPr>
          <p:cNvSpPr>
            <a:spLocks noGrp="1"/>
          </p:cNvSpPr>
          <p:nvPr>
            <p:ph idx="1"/>
          </p:nvPr>
        </p:nvSpPr>
        <p:spPr/>
        <p:txBody>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5.1.5 Setting Out</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Once the plot and site clearing is completed, the setting out can be done. At the beginning of any construction activity the work must be carefully set out. </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This is also known as pegging out or lining out. Setting out means to put pegs in the ground to mark out an excavation; or to mark on the floors to locate walls.</a:t>
            </a:r>
          </a:p>
        </p:txBody>
      </p:sp>
      <p:sp>
        <p:nvSpPr>
          <p:cNvPr id="4" name="Date Placeholder 3">
            <a:extLst>
              <a:ext uri="{FF2B5EF4-FFF2-40B4-BE49-F238E27FC236}">
                <a16:creationId xmlns:a16="http://schemas.microsoft.com/office/drawing/2014/main" id="{4E9DC30C-6F31-423C-8B36-45AD3F17828A}"/>
              </a:ext>
            </a:extLst>
          </p:cNvPr>
          <p:cNvSpPr>
            <a:spLocks noGrp="1"/>
          </p:cNvSpPr>
          <p:nvPr>
            <p:ph type="dt" sz="half" idx="10"/>
          </p:nvPr>
        </p:nvSpPr>
        <p:spPr/>
        <p:txBody>
          <a:bodyPr/>
          <a:lstStyle/>
          <a:p>
            <a:fld id="{C598FDE9-5EFA-4732-AA3C-A4883CBB3156}" type="datetime1">
              <a:rPr lang="en-US" smtClean="0"/>
              <a:t>4/28/2020</a:t>
            </a:fld>
            <a:endParaRPr lang="en-US"/>
          </a:p>
        </p:txBody>
      </p:sp>
      <p:sp>
        <p:nvSpPr>
          <p:cNvPr id="5" name="Slide Number Placeholder 4">
            <a:extLst>
              <a:ext uri="{FF2B5EF4-FFF2-40B4-BE49-F238E27FC236}">
                <a16:creationId xmlns:a16="http://schemas.microsoft.com/office/drawing/2014/main" id="{6BDC873A-AAA4-4023-A630-E2B58A1237F4}"/>
              </a:ext>
            </a:extLst>
          </p:cNvPr>
          <p:cNvSpPr>
            <a:spLocks noGrp="1"/>
          </p:cNvSpPr>
          <p:nvPr>
            <p:ph type="sldNum" sz="quarter" idx="12"/>
          </p:nvPr>
        </p:nvSpPr>
        <p:spPr/>
        <p:txBody>
          <a:bodyPr/>
          <a:lstStyle/>
          <a:p>
            <a:fld id="{F854DFDD-02DF-48A2-917C-F7FC9CA44106}" type="slidenum">
              <a:rPr lang="en-US" smtClean="0"/>
              <a:t>8</a:t>
            </a:fld>
            <a:endParaRPr lang="en-US"/>
          </a:p>
        </p:txBody>
      </p:sp>
    </p:spTree>
    <p:extLst>
      <p:ext uri="{BB962C8B-B14F-4D97-AF65-F5344CB8AC3E}">
        <p14:creationId xmlns:p14="http://schemas.microsoft.com/office/powerpoint/2010/main" val="3590024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629A6-96EE-43D1-89A3-3E00719C50EA}"/>
              </a:ext>
            </a:extLst>
          </p:cNvPr>
          <p:cNvSpPr>
            <a:spLocks noGrp="1"/>
          </p:cNvSpPr>
          <p:nvPr>
            <p:ph type="title"/>
          </p:nvPr>
        </p:nvSpPr>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5.1. Pre building activities …</a:t>
            </a:r>
            <a:endParaRPr lang="en-US" sz="3600" dirty="0"/>
          </a:p>
        </p:txBody>
      </p:sp>
      <p:sp>
        <p:nvSpPr>
          <p:cNvPr id="3" name="Content Placeholder 2">
            <a:extLst>
              <a:ext uri="{FF2B5EF4-FFF2-40B4-BE49-F238E27FC236}">
                <a16:creationId xmlns:a16="http://schemas.microsoft.com/office/drawing/2014/main" id="{C9EA98AA-2BF7-4E0F-8F0C-C26C4F557C35}"/>
              </a:ext>
            </a:extLst>
          </p:cNvPr>
          <p:cNvSpPr>
            <a:spLocks noGrp="1"/>
          </p:cNvSpPr>
          <p:nvPr>
            <p:ph idx="1"/>
          </p:nvPr>
        </p:nvSpPr>
        <p:spPr/>
        <p:txBody>
          <a:bodyPr>
            <a:normAutofit/>
          </a:bodyPr>
          <a:lstStyle/>
          <a:p>
            <a:pPr marL="0" indent="0">
              <a:buNone/>
            </a:pPr>
            <a:r>
              <a:rPr lang="en-US" dirty="0">
                <a:solidFill>
                  <a:srgbClr val="FF0000"/>
                </a:solidFill>
                <a:latin typeface="Times New Roman" panose="02020603050405020304" pitchFamily="18" charset="0"/>
                <a:cs typeface="Times New Roman" panose="02020603050405020304" pitchFamily="18" charset="0"/>
              </a:rPr>
              <a:t>5.1.5 Setting Out …</a:t>
            </a:r>
            <a:endParaRPr lang="en-US" dirty="0">
              <a:latin typeface="Times New Roman" panose="02020603050405020304" pitchFamily="18" charset="0"/>
              <a:cs typeface="Times New Roman" panose="02020603050405020304" pitchFamily="18" charset="0"/>
            </a:endParaRPr>
          </a:p>
          <a:p>
            <a:pPr marL="0" indent="0">
              <a:buNone/>
            </a:pPr>
            <a:r>
              <a:rPr lang="en-US" dirty="0">
                <a:solidFill>
                  <a:srgbClr val="FF0000"/>
                </a:solidFill>
                <a:latin typeface="Times New Roman" panose="02020603050405020304" pitchFamily="18" charset="0"/>
                <a:cs typeface="Times New Roman" panose="02020603050405020304" pitchFamily="18" charset="0"/>
              </a:rPr>
              <a:t>1) Lining out</a:t>
            </a:r>
          </a:p>
          <a:p>
            <a:pPr marL="457200" lvl="1" indent="0">
              <a:buNone/>
            </a:pPr>
            <a:r>
              <a:rPr lang="en-US" dirty="0">
                <a:latin typeface="Times New Roman" panose="02020603050405020304" pitchFamily="18" charset="0"/>
                <a:cs typeface="Times New Roman" panose="02020603050405020304" pitchFamily="18" charset="0"/>
              </a:rPr>
              <a:t>Once the positions of the corners and the distances between them are determined, the positions of the foundations, footings and </a:t>
            </a:r>
            <a:r>
              <a:rPr lang="en-US" dirty="0" err="1">
                <a:latin typeface="Times New Roman" panose="02020603050405020304" pitchFamily="18" charset="0"/>
                <a:cs typeface="Times New Roman" panose="02020603050405020304" pitchFamily="18" charset="0"/>
              </a:rPr>
              <a:t>alls</a:t>
            </a:r>
            <a:r>
              <a:rPr lang="en-US" dirty="0">
                <a:latin typeface="Times New Roman" panose="02020603050405020304" pitchFamily="18" charset="0"/>
                <a:cs typeface="Times New Roman" panose="02020603050405020304" pitchFamily="18" charset="0"/>
              </a:rPr>
              <a:t> as well as their thickness must be marked. A simple example of setting out and marking a foundation. </a:t>
            </a:r>
          </a:p>
          <a:p>
            <a:pPr marL="0" indent="0">
              <a:buNone/>
            </a:pPr>
            <a:r>
              <a:rPr lang="en-US" dirty="0">
                <a:solidFill>
                  <a:srgbClr val="FF0000"/>
                </a:solidFill>
                <a:latin typeface="Times New Roman" panose="02020603050405020304" pitchFamily="18" charset="0"/>
                <a:cs typeface="Times New Roman" panose="02020603050405020304" pitchFamily="18" charset="0"/>
              </a:rPr>
              <a:t>2) Direct marking</a:t>
            </a:r>
          </a:p>
          <a:p>
            <a:pPr marL="457200" lvl="1" indent="0">
              <a:buNone/>
            </a:pPr>
            <a:r>
              <a:rPr lang="en-US" dirty="0">
                <a:latin typeface="Times New Roman" panose="02020603050405020304" pitchFamily="18" charset="0"/>
                <a:cs typeface="Times New Roman" panose="02020603050405020304" pitchFamily="18" charset="0"/>
              </a:rPr>
              <a:t>Small buildings or small extensions of houses may be marked directly on the flat ground, provided that the excavation work can proceed immediately and can be quickly completed, so that the marking need not be repeated.</a:t>
            </a:r>
          </a:p>
        </p:txBody>
      </p:sp>
      <p:sp>
        <p:nvSpPr>
          <p:cNvPr id="4" name="Date Placeholder 3">
            <a:extLst>
              <a:ext uri="{FF2B5EF4-FFF2-40B4-BE49-F238E27FC236}">
                <a16:creationId xmlns:a16="http://schemas.microsoft.com/office/drawing/2014/main" id="{C9CE4A2D-4820-4DFC-B216-5D1E5F912B38}"/>
              </a:ext>
            </a:extLst>
          </p:cNvPr>
          <p:cNvSpPr>
            <a:spLocks noGrp="1"/>
          </p:cNvSpPr>
          <p:nvPr>
            <p:ph type="dt" sz="half" idx="10"/>
          </p:nvPr>
        </p:nvSpPr>
        <p:spPr/>
        <p:txBody>
          <a:bodyPr/>
          <a:lstStyle/>
          <a:p>
            <a:fld id="{6ADD4184-AA0F-4335-A678-C9D9DCB64EC8}" type="datetime1">
              <a:rPr lang="en-US" smtClean="0"/>
              <a:t>4/28/2020</a:t>
            </a:fld>
            <a:endParaRPr lang="en-US"/>
          </a:p>
        </p:txBody>
      </p:sp>
      <p:sp>
        <p:nvSpPr>
          <p:cNvPr id="5" name="Slide Number Placeholder 4">
            <a:extLst>
              <a:ext uri="{FF2B5EF4-FFF2-40B4-BE49-F238E27FC236}">
                <a16:creationId xmlns:a16="http://schemas.microsoft.com/office/drawing/2014/main" id="{7AE666FA-A7BB-4EB8-8BF6-C957AC0E0A49}"/>
              </a:ext>
            </a:extLst>
          </p:cNvPr>
          <p:cNvSpPr>
            <a:spLocks noGrp="1"/>
          </p:cNvSpPr>
          <p:nvPr>
            <p:ph type="sldNum" sz="quarter" idx="12"/>
          </p:nvPr>
        </p:nvSpPr>
        <p:spPr/>
        <p:txBody>
          <a:bodyPr/>
          <a:lstStyle/>
          <a:p>
            <a:fld id="{F854DFDD-02DF-48A2-917C-F7FC9CA44106}" type="slidenum">
              <a:rPr lang="en-US" smtClean="0"/>
              <a:t>9</a:t>
            </a:fld>
            <a:endParaRPr lang="en-US"/>
          </a:p>
        </p:txBody>
      </p:sp>
    </p:spTree>
    <p:extLst>
      <p:ext uri="{BB962C8B-B14F-4D97-AF65-F5344CB8AC3E}">
        <p14:creationId xmlns:p14="http://schemas.microsoft.com/office/powerpoint/2010/main" val="1072528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692</TotalTime>
  <Words>4452</Words>
  <Application>Microsoft Office PowerPoint</Application>
  <PresentationFormat>Widescreen</PresentationFormat>
  <Paragraphs>303</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Calibri Light</vt:lpstr>
      <vt:lpstr>Times New Roman</vt:lpstr>
      <vt:lpstr>Wingdings</vt:lpstr>
      <vt:lpstr>Office Theme</vt:lpstr>
      <vt:lpstr>Lecture 5.  Building Preliminaries</vt:lpstr>
      <vt:lpstr>In this Lecture:</vt:lpstr>
      <vt:lpstr>5.1. Pre building activities</vt:lpstr>
      <vt:lpstr>5.1. Pre building activities …</vt:lpstr>
      <vt:lpstr>5.1. Pre building activities …</vt:lpstr>
      <vt:lpstr>5.1. Pre building activities …</vt:lpstr>
      <vt:lpstr>5.1. Pre building activities …</vt:lpstr>
      <vt:lpstr>5.1. Pre building activities …</vt:lpstr>
      <vt:lpstr>5.1. Pre building activities …</vt:lpstr>
      <vt:lpstr>5.1. Pre building activities …</vt:lpstr>
      <vt:lpstr>5.1. Pre building activities …</vt:lpstr>
      <vt:lpstr>5.1. Pre building activities …</vt:lpstr>
      <vt:lpstr>5.1. Pre building activities …</vt:lpstr>
      <vt:lpstr>5.2. Roof in General</vt:lpstr>
      <vt:lpstr>5.2. Roof in General …</vt:lpstr>
      <vt:lpstr>5.2. Roof in General …</vt:lpstr>
      <vt:lpstr>5.2. Roof in General …</vt:lpstr>
      <vt:lpstr>2. Effective length of the sheets</vt:lpstr>
      <vt:lpstr>5.2. Roof in General …</vt:lpstr>
      <vt:lpstr>5.2.3 Construction Details</vt:lpstr>
      <vt:lpstr>5.2.3 Construction Details …</vt:lpstr>
      <vt:lpstr>5.2.3 Construction Details …</vt:lpstr>
      <vt:lpstr>5.2.3 Construction Details …</vt:lpstr>
      <vt:lpstr>5.2.4.Roof Covering</vt:lpstr>
      <vt:lpstr>5.2.4.Roof Covering …</vt:lpstr>
      <vt:lpstr>5.2.4.Roof Covering …</vt:lpstr>
      <vt:lpstr>5.3. Materials and Construction Estimation</vt:lpstr>
      <vt:lpstr>5.3. Materials and Construction Estimation …</vt:lpstr>
      <vt:lpstr>5.3. Materials and Construction Estimation …</vt:lpstr>
      <vt:lpstr>5.3.1 Method of Estimating</vt:lpstr>
      <vt:lpstr>5.3.1 Method of Estimating …</vt:lpstr>
      <vt:lpstr>5.3.1 Method of Estimating …</vt:lpstr>
      <vt:lpstr>5.3.2. Work Specification (main items of work)</vt:lpstr>
      <vt:lpstr>5.3.2. Work Specification (main items of work) …</vt:lpstr>
      <vt:lpstr>5.3.2. Work Specification (main items of work) …</vt:lpstr>
      <vt:lpstr>5.3.2. Work Specification (main items of work) …</vt:lpstr>
      <vt:lpstr>5.3.3. Units of Measurement in Metric System</vt:lpstr>
      <vt:lpstr>5.3.4. Estimation of Construction Cost</vt:lpstr>
      <vt:lpstr>Review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5.  Building Preliminaries</dc:title>
  <dc:creator>user</dc:creator>
  <cp:lastModifiedBy>user</cp:lastModifiedBy>
  <cp:revision>50</cp:revision>
  <dcterms:created xsi:type="dcterms:W3CDTF">2020-04-27T17:57:14Z</dcterms:created>
  <dcterms:modified xsi:type="dcterms:W3CDTF">2020-04-28T08:01:19Z</dcterms:modified>
</cp:coreProperties>
</file>