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3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9114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E2A932-12A1-4576-840F-5608FC94AF5D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90332-30F3-40C9-8A3B-468E30313079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6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7C411-8F4F-4E2D-892B-0F40EEE23486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25B93-E90B-4FC7-BB29-0E0447B99E59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59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51BF8-3928-45A2-9CF9-A44BD5C5EECE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65160-278E-434D-9DDB-6D987F94071E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004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0 w 21600"/>
                <a:gd name="T1" fmla="*/ 0 h 21231"/>
                <a:gd name="T2" fmla="*/ 0 w 21600"/>
                <a:gd name="T3" fmla="*/ 0 h 21231"/>
                <a:gd name="T4" fmla="*/ 0 w 21600"/>
                <a:gd name="T5" fmla="*/ 0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9114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E2A932-12A1-4576-840F-5608FC94AF5D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90332-30F3-40C9-8A3B-468E30313079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483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15981C-DB43-40EE-B71D-1964F7A94862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5EF87-809E-4290-BCD9-9C68BDE71D3F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25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6D751-E00E-45EC-909E-1000EDA3C141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E8821-82FF-4296-896F-5089FD50E985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836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4C02EA-19CD-4594-A900-42A471F4009E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EF693-F976-4A11-ADE7-587193D4F6AB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502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245B9-6215-45A0-B41B-73CFF3DDFD00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1D1F9-E95D-4DA4-A182-C3A4E19A8FA9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587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E5B5C-C2E9-4DB6-84B1-028A2D75D270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EA4B8-D79C-409A-A541-0938B976F199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32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AA8-2676-40A7-B631-F1D59EE4B933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84E91-A5F9-459C-8C91-5426A54A7005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410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21B72-1015-4ECC-A985-C38C94D5A3B3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56023-7E8E-4530-A8E6-AE47DE0775C5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22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15981C-DB43-40EE-B71D-1964F7A94862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5EF87-809E-4290-BCD9-9C68BDE71D3F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306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06C77-3A65-448E-9C25-81E47A116312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6C86E-73DD-457C-BD7F-EA2A87A5A9BD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81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7C411-8F4F-4E2D-892B-0F40EEE23486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25B93-E90B-4FC7-BB29-0E0447B99E59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20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51BF8-3928-45A2-9CF9-A44BD5C5EECE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65160-278E-434D-9DDB-6D987F94071E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90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6D751-E00E-45EC-909E-1000EDA3C141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E8821-82FF-4296-896F-5089FD50E985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4C02EA-19CD-4594-A900-42A471F4009E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EF693-F976-4A11-ADE7-587193D4F6AB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62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245B9-6215-45A0-B41B-73CFF3DDFD00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1D1F9-E95D-4DA4-A182-C3A4E19A8FA9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7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E5B5C-C2E9-4DB6-84B1-028A2D75D270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EA4B8-D79C-409A-A541-0938B976F199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4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AA8-2676-40A7-B631-F1D59EE4B933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84E91-A5F9-459C-8C91-5426A54A7005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3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21B72-1015-4ECC-A985-C38C94D5A3B3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56023-7E8E-4530-A8E6-AE47DE0775C5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06C77-3A65-448E-9C25-81E47A116312}" type="datetime1">
              <a:rPr lang="zh-CN" altLang="en-US">
                <a:solidFill>
                  <a:srgbClr val="FFFFFF"/>
                </a:solidFill>
              </a:rPr>
              <a:pPr/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6C86E-73DD-457C-BD7F-EA2A87A5A9BD}" type="slidenum">
              <a:rPr lang="zh-CN" altLang="en-US">
                <a:solidFill>
                  <a:srgbClr val="FFFFFF"/>
                </a:solidFill>
              </a:rPr>
              <a:pPr/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9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9011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901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499980-378E-4787-B619-49C51417A5DC}" type="datetime1">
              <a:rPr lang="zh-CN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01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B493D0-44DD-4C88-AD0A-26F7F0235CB4}" type="slidenum">
              <a:rPr lang="zh-CN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24092085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9011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901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499980-378E-4787-B619-49C51417A5DC}" type="datetime1">
              <a:rPr lang="zh-CN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2020/4/27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01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B493D0-44DD-4C88-AD0A-26F7F0235CB4}" type="slidenum">
              <a:rPr lang="zh-CN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4527083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13" y="762000"/>
            <a:ext cx="7316787" cy="1447800"/>
          </a:xfrm>
        </p:spPr>
        <p:txBody>
          <a:bodyPr/>
          <a:lstStyle/>
          <a:p>
            <a:r>
              <a:rPr lang="en-US" dirty="0" smtClean="0"/>
              <a:t>Environmental Monitoring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86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E0E365A3-B41D-49B5-90B1-0BEA327A7761}" type="slidenum">
              <a:rPr lang="zh-CN" altLang="en-US"/>
              <a:pPr eaLnBrk="1" hangingPunct="1"/>
              <a:t>10</a:t>
            </a:fld>
            <a:endParaRPr lang="en-US" altLang="zh-CN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FF9900"/>
                </a:solidFill>
                <a:latin typeface="Arial" charset="0"/>
                <a:cs typeface="Arial" charset="0"/>
              </a:rPr>
              <a:t>Analytical process</a:t>
            </a:r>
          </a:p>
        </p:txBody>
      </p:sp>
      <p:grpSp>
        <p:nvGrpSpPr>
          <p:cNvPr id="24580" name="Group 87"/>
          <p:cNvGrpSpPr>
            <a:grpSpLocks/>
          </p:cNvGrpSpPr>
          <p:nvPr/>
        </p:nvGrpSpPr>
        <p:grpSpPr bwMode="auto">
          <a:xfrm>
            <a:off x="228600" y="2133600"/>
            <a:ext cx="8601075" cy="2479675"/>
            <a:chOff x="144" y="1344"/>
            <a:chExt cx="5418" cy="1562"/>
          </a:xfrm>
        </p:grpSpPr>
        <p:sp>
          <p:nvSpPr>
            <p:cNvPr id="24585" name="Text Box 5"/>
            <p:cNvSpPr txBox="1">
              <a:spLocks noChangeArrowheads="1"/>
            </p:cNvSpPr>
            <p:nvPr/>
          </p:nvSpPr>
          <p:spPr bwMode="auto">
            <a:xfrm>
              <a:off x="144" y="1344"/>
              <a:ext cx="76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Sampling</a:t>
              </a:r>
            </a:p>
          </p:txBody>
        </p:sp>
        <p:sp>
          <p:nvSpPr>
            <p:cNvPr id="24586" name="Text Box 6"/>
            <p:cNvSpPr txBox="1">
              <a:spLocks noChangeArrowheads="1"/>
            </p:cNvSpPr>
            <p:nvPr/>
          </p:nvSpPr>
          <p:spPr bwMode="auto">
            <a:xfrm>
              <a:off x="1344" y="1344"/>
              <a:ext cx="86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rIns="180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Drying in air</a:t>
              </a:r>
            </a:p>
          </p:txBody>
        </p:sp>
        <p:sp>
          <p:nvSpPr>
            <p:cNvPr id="24587" name="Text Box 7"/>
            <p:cNvSpPr txBox="1">
              <a:spLocks noChangeArrowheads="1"/>
            </p:cNvSpPr>
            <p:nvPr/>
          </p:nvSpPr>
          <p:spPr bwMode="auto">
            <a:xfrm>
              <a:off x="2592" y="1344"/>
              <a:ext cx="76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Grinding</a:t>
              </a:r>
            </a:p>
          </p:txBody>
        </p:sp>
        <p:sp>
          <p:nvSpPr>
            <p:cNvPr id="24588" name="Text Box 8"/>
            <p:cNvSpPr txBox="1">
              <a:spLocks noChangeArrowheads="1"/>
            </p:cNvSpPr>
            <p:nvPr/>
          </p:nvSpPr>
          <p:spPr bwMode="auto">
            <a:xfrm>
              <a:off x="3696" y="1344"/>
              <a:ext cx="76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Sieving</a:t>
              </a:r>
            </a:p>
          </p:txBody>
        </p:sp>
        <p:sp>
          <p:nvSpPr>
            <p:cNvPr id="24589" name="Text Box 9"/>
            <p:cNvSpPr txBox="1">
              <a:spLocks noChangeArrowheads="1"/>
            </p:cNvSpPr>
            <p:nvPr/>
          </p:nvSpPr>
          <p:spPr bwMode="auto">
            <a:xfrm>
              <a:off x="4800" y="1344"/>
              <a:ext cx="76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Digestion</a:t>
              </a:r>
            </a:p>
          </p:txBody>
        </p:sp>
        <p:sp>
          <p:nvSpPr>
            <p:cNvPr id="24590" name="Text Box 10"/>
            <p:cNvSpPr txBox="1">
              <a:spLocks noChangeArrowheads="1"/>
            </p:cNvSpPr>
            <p:nvPr/>
          </p:nvSpPr>
          <p:spPr bwMode="auto">
            <a:xfrm>
              <a:off x="1152" y="2352"/>
              <a:ext cx="76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Results</a:t>
              </a:r>
            </a:p>
          </p:txBody>
        </p:sp>
        <p:sp>
          <p:nvSpPr>
            <p:cNvPr id="24591" name="Text Box 11"/>
            <p:cNvSpPr txBox="1">
              <a:spLocks noChangeArrowheads="1"/>
            </p:cNvSpPr>
            <p:nvPr/>
          </p:nvSpPr>
          <p:spPr bwMode="auto">
            <a:xfrm>
              <a:off x="3696" y="2496"/>
              <a:ext cx="864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rIns="180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Standards preparation</a:t>
              </a:r>
            </a:p>
          </p:txBody>
        </p:sp>
        <p:sp>
          <p:nvSpPr>
            <p:cNvPr id="24592" name="Text Box 12"/>
            <p:cNvSpPr txBox="1">
              <a:spLocks noChangeArrowheads="1"/>
            </p:cNvSpPr>
            <p:nvPr/>
          </p:nvSpPr>
          <p:spPr bwMode="auto">
            <a:xfrm>
              <a:off x="2304" y="2352"/>
              <a:ext cx="76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Analysis</a:t>
              </a:r>
            </a:p>
          </p:txBody>
        </p:sp>
        <p:sp>
          <p:nvSpPr>
            <p:cNvPr id="24593" name="Text Box 13"/>
            <p:cNvSpPr txBox="1">
              <a:spLocks noChangeArrowheads="1"/>
            </p:cNvSpPr>
            <p:nvPr/>
          </p:nvSpPr>
          <p:spPr bwMode="auto">
            <a:xfrm>
              <a:off x="3696" y="1968"/>
              <a:ext cx="762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Volume metered</a:t>
              </a:r>
            </a:p>
          </p:txBody>
        </p:sp>
        <p:sp>
          <p:nvSpPr>
            <p:cNvPr id="24594" name="Text Box 14"/>
            <p:cNvSpPr txBox="1">
              <a:spLocks noChangeArrowheads="1"/>
            </p:cNvSpPr>
            <p:nvPr/>
          </p:nvSpPr>
          <p:spPr bwMode="auto">
            <a:xfrm>
              <a:off x="4800" y="1968"/>
              <a:ext cx="76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b="1"/>
                <a:t>Filtration</a:t>
              </a:r>
            </a:p>
          </p:txBody>
        </p:sp>
        <p:sp>
          <p:nvSpPr>
            <p:cNvPr id="24595" name="Line 15"/>
            <p:cNvSpPr>
              <a:spLocks noChangeShapeType="1"/>
            </p:cNvSpPr>
            <p:nvPr/>
          </p:nvSpPr>
          <p:spPr bwMode="auto">
            <a:xfrm>
              <a:off x="4464" y="2064"/>
              <a:ext cx="31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Line 16"/>
            <p:cNvSpPr>
              <a:spLocks noChangeShapeType="1"/>
            </p:cNvSpPr>
            <p:nvPr/>
          </p:nvSpPr>
          <p:spPr bwMode="auto">
            <a:xfrm>
              <a:off x="912" y="14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Line 17"/>
            <p:cNvSpPr>
              <a:spLocks noChangeShapeType="1"/>
            </p:cNvSpPr>
            <p:nvPr/>
          </p:nvSpPr>
          <p:spPr bwMode="auto">
            <a:xfrm>
              <a:off x="3312" y="1440"/>
              <a:ext cx="40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Line 18"/>
            <p:cNvSpPr>
              <a:spLocks noChangeShapeType="1"/>
            </p:cNvSpPr>
            <p:nvPr/>
          </p:nvSpPr>
          <p:spPr bwMode="auto">
            <a:xfrm>
              <a:off x="4464" y="14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Line 19"/>
            <p:cNvSpPr>
              <a:spLocks noChangeShapeType="1"/>
            </p:cNvSpPr>
            <p:nvPr/>
          </p:nvSpPr>
          <p:spPr bwMode="auto">
            <a:xfrm>
              <a:off x="3072" y="244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Line 20"/>
            <p:cNvSpPr>
              <a:spLocks noChangeShapeType="1"/>
            </p:cNvSpPr>
            <p:nvPr/>
          </p:nvSpPr>
          <p:spPr bwMode="auto">
            <a:xfrm>
              <a:off x="1920" y="2448"/>
              <a:ext cx="40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1" name="Line 21"/>
            <p:cNvSpPr>
              <a:spLocks noChangeShapeType="1"/>
            </p:cNvSpPr>
            <p:nvPr/>
          </p:nvSpPr>
          <p:spPr bwMode="auto">
            <a:xfrm>
              <a:off x="2208" y="14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Line 22"/>
            <p:cNvSpPr>
              <a:spLocks noChangeShapeType="1"/>
            </p:cNvSpPr>
            <p:nvPr/>
          </p:nvSpPr>
          <p:spPr bwMode="auto">
            <a:xfrm>
              <a:off x="5136" y="158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3" name="Line 23"/>
            <p:cNvSpPr>
              <a:spLocks noChangeShapeType="1"/>
            </p:cNvSpPr>
            <p:nvPr/>
          </p:nvSpPr>
          <p:spPr bwMode="auto">
            <a:xfrm>
              <a:off x="3408" y="220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Line 24"/>
            <p:cNvSpPr>
              <a:spLocks noChangeShapeType="1"/>
            </p:cNvSpPr>
            <p:nvPr/>
          </p:nvSpPr>
          <p:spPr bwMode="auto">
            <a:xfrm>
              <a:off x="3408" y="2688"/>
              <a:ext cx="30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Line 25"/>
            <p:cNvSpPr>
              <a:spLocks noChangeShapeType="1"/>
            </p:cNvSpPr>
            <p:nvPr/>
          </p:nvSpPr>
          <p:spPr bwMode="auto">
            <a:xfrm>
              <a:off x="3408" y="2208"/>
              <a:ext cx="30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1" name="Freeform 26"/>
          <p:cNvSpPr>
            <a:spLocks/>
          </p:cNvSpPr>
          <p:nvPr/>
        </p:nvSpPr>
        <p:spPr bwMode="auto">
          <a:xfrm>
            <a:off x="5632450" y="5976938"/>
            <a:ext cx="53975" cy="39687"/>
          </a:xfrm>
          <a:custGeom>
            <a:avLst/>
            <a:gdLst>
              <a:gd name="T0" fmla="*/ 2147483647 w 89"/>
              <a:gd name="T1" fmla="*/ 0 h 69"/>
              <a:gd name="T2" fmla="*/ 2147483647 w 89"/>
              <a:gd name="T3" fmla="*/ 2147483647 h 69"/>
              <a:gd name="T4" fmla="*/ 2147483647 w 89"/>
              <a:gd name="T5" fmla="*/ 2147483647 h 69"/>
              <a:gd name="T6" fmla="*/ 0 w 89"/>
              <a:gd name="T7" fmla="*/ 2147483647 h 69"/>
              <a:gd name="T8" fmla="*/ 2147483647 w 89"/>
              <a:gd name="T9" fmla="*/ 0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69">
                <a:moveTo>
                  <a:pt x="44" y="0"/>
                </a:moveTo>
                <a:lnTo>
                  <a:pt x="89" y="35"/>
                </a:lnTo>
                <a:lnTo>
                  <a:pt x="44" y="69"/>
                </a:lnTo>
                <a:lnTo>
                  <a:pt x="0" y="35"/>
                </a:lnTo>
                <a:lnTo>
                  <a:pt x="44" y="0"/>
                </a:lnTo>
                <a:close/>
              </a:path>
            </a:pathLst>
          </a:custGeom>
          <a:solidFill>
            <a:srgbClr val="000080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Rectangle 34"/>
          <p:cNvSpPr>
            <a:spLocks noChangeArrowheads="1"/>
          </p:cNvSpPr>
          <p:nvPr/>
        </p:nvSpPr>
        <p:spPr bwMode="auto">
          <a:xfrm>
            <a:off x="1076325" y="-838200"/>
            <a:ext cx="37607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83" name="Rectangle 38"/>
          <p:cNvSpPr>
            <a:spLocks noChangeArrowheads="1"/>
          </p:cNvSpPr>
          <p:nvPr/>
        </p:nvSpPr>
        <p:spPr bwMode="auto">
          <a:xfrm>
            <a:off x="1076325" y="-838200"/>
            <a:ext cx="37607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84" name="Rectangle 42"/>
          <p:cNvSpPr>
            <a:spLocks noChangeArrowheads="1"/>
          </p:cNvSpPr>
          <p:nvPr/>
        </p:nvSpPr>
        <p:spPr bwMode="auto">
          <a:xfrm>
            <a:off x="1076325" y="-838200"/>
            <a:ext cx="37607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D2CFCD49-789D-4D73-9F28-6FE05B485B52}" type="slidenum">
              <a:rPr lang="zh-CN" altLang="en-US"/>
              <a:pPr eaLnBrk="1" hangingPunct="1"/>
              <a:t>11</a:t>
            </a:fld>
            <a:endParaRPr lang="en-US" altLang="zh-CN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Arial" charset="0"/>
                <a:cs typeface="Arial" charset="0"/>
              </a:rPr>
              <a:t>Applications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381000" y="609600"/>
            <a:ext cx="8382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i="1">
                <a:solidFill>
                  <a:srgbClr val="FF5050"/>
                </a:solidFill>
              </a:rPr>
              <a:t>Case 2</a:t>
            </a:r>
            <a:r>
              <a:rPr lang="en-US" altLang="zh-CN" sz="2800" b="1"/>
              <a:t>  Determination of Cu and Cd in waste water from a electroplating factory</a:t>
            </a:r>
          </a:p>
        </p:txBody>
      </p:sp>
      <p:sp>
        <p:nvSpPr>
          <p:cNvPr id="28677" name="Text Box 10"/>
          <p:cNvSpPr txBox="1">
            <a:spLocks noChangeArrowheads="1"/>
          </p:cNvSpPr>
          <p:nvPr/>
        </p:nvSpPr>
        <p:spPr bwMode="auto">
          <a:xfrm>
            <a:off x="762000" y="56388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533400" y="55626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Sampling                        Digestion                           Analysis </a:t>
            </a:r>
          </a:p>
        </p:txBody>
      </p:sp>
      <p:grpSp>
        <p:nvGrpSpPr>
          <p:cNvPr id="28679" name="Group 13"/>
          <p:cNvGrpSpPr>
            <a:grpSpLocks/>
          </p:cNvGrpSpPr>
          <p:nvPr/>
        </p:nvGrpSpPr>
        <p:grpSpPr bwMode="auto">
          <a:xfrm>
            <a:off x="609600" y="3352800"/>
            <a:ext cx="8245475" cy="1860550"/>
            <a:chOff x="432" y="2112"/>
            <a:chExt cx="5194" cy="1172"/>
          </a:xfrm>
        </p:grpSpPr>
        <p:pic>
          <p:nvPicPr>
            <p:cNvPr id="28680" name="Picture 6" descr="IMG_20150507_13431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2112"/>
              <a:ext cx="1536" cy="1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81" name="Picture 7" descr="IMG_20150508_18053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112"/>
              <a:ext cx="850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2" name="Line 8"/>
            <p:cNvSpPr>
              <a:spLocks noChangeShapeType="1"/>
            </p:cNvSpPr>
            <p:nvPr/>
          </p:nvSpPr>
          <p:spPr bwMode="auto">
            <a:xfrm>
              <a:off x="1296" y="2688"/>
              <a:ext cx="6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Line 9"/>
            <p:cNvSpPr>
              <a:spLocks noChangeShapeType="1"/>
            </p:cNvSpPr>
            <p:nvPr/>
          </p:nvSpPr>
          <p:spPr bwMode="auto">
            <a:xfrm>
              <a:off x="3504" y="2736"/>
              <a:ext cx="6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8684" name="Picture 12" descr="IMG_033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" y="2160"/>
              <a:ext cx="1498" cy="11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269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C59D6234-8081-4462-83BE-C2CC9DFDF901}" type="slidenum">
              <a:rPr lang="zh-CN" altLang="en-US"/>
              <a:pPr eaLnBrk="1" hangingPunct="1"/>
              <a:t>12</a:t>
            </a:fld>
            <a:endParaRPr lang="en-US" altLang="zh-CN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066800" y="2209800"/>
            <a:ext cx="6402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/>
              <a:t>Part of standard values for selected elements*</a:t>
            </a:r>
            <a:endParaRPr lang="en-US"/>
          </a:p>
        </p:txBody>
      </p:sp>
      <p:graphicFrame>
        <p:nvGraphicFramePr>
          <p:cNvPr id="5" name="Group 171"/>
          <p:cNvGraphicFramePr>
            <a:graphicFrameLocks noGrp="1"/>
          </p:cNvGraphicFramePr>
          <p:nvPr/>
        </p:nvGraphicFramePr>
        <p:xfrm>
          <a:off x="609600" y="2743200"/>
          <a:ext cx="7467600" cy="1036638"/>
        </p:xfrm>
        <a:graphic>
          <a:graphicData uri="http://schemas.openxmlformats.org/drawingml/2006/table">
            <a:tbl>
              <a:tblPr/>
              <a:tblGrid>
                <a:gridCol w="2057400"/>
                <a:gridCol w="1447800"/>
                <a:gridCol w="1447800"/>
                <a:gridCol w="1295400"/>
                <a:gridCol w="1219200"/>
              </a:tblGrid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Element</a:t>
                      </a:r>
                    </a:p>
                  </a:txBody>
                  <a:tcPr marT="45734" marB="45734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TCu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TCd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TNi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TCr</a:t>
                      </a:r>
                      <a:endParaRPr kumimoji="1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Values/ppm</a:t>
                      </a:r>
                    </a:p>
                  </a:txBody>
                  <a:tcPr marT="45734" marB="45734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0.5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0.05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0.5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1.0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14" name="Rectangle 5"/>
          <p:cNvSpPr>
            <a:spLocks noChangeArrowheads="1"/>
          </p:cNvSpPr>
          <p:nvPr/>
        </p:nvSpPr>
        <p:spPr bwMode="auto">
          <a:xfrm>
            <a:off x="622300" y="4011613"/>
            <a:ext cx="7391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 </a:t>
            </a:r>
            <a:r>
              <a:rPr lang="en-US" altLang="zh-CN" sz="2000"/>
              <a:t>*Emission Standard of Pollutants for Electroplating (GB 21900-2008)</a:t>
            </a:r>
          </a:p>
          <a:p>
            <a:pPr>
              <a:spcBef>
                <a:spcPct val="50000"/>
              </a:spcBef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8872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A1D91D56-067D-4EE0-8DA2-FEA876A8B52B}" type="slidenum">
              <a:rPr lang="zh-CN" altLang="en-US"/>
              <a:pPr eaLnBrk="1" hangingPunct="1"/>
              <a:t>13</a:t>
            </a:fld>
            <a:endParaRPr lang="en-US" altLang="zh-CN"/>
          </a:p>
        </p:txBody>
      </p:sp>
      <p:sp>
        <p:nvSpPr>
          <p:cNvPr id="41987" name="Text Box 8"/>
          <p:cNvSpPr txBox="1">
            <a:spLocks noChangeArrowheads="1"/>
          </p:cNvSpPr>
          <p:nvPr/>
        </p:nvSpPr>
        <p:spPr bwMode="auto">
          <a:xfrm>
            <a:off x="381000" y="228600"/>
            <a:ext cx="3962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Font typeface="Symbol" pitchFamily="18" charset="2"/>
              <a:buNone/>
            </a:pPr>
            <a:r>
              <a:rPr lang="en-US" altLang="zh-CN" sz="3600"/>
              <a:t>§4 Applications</a:t>
            </a:r>
            <a:endParaRPr lang="zh-CN" altLang="en-US" sz="3600"/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79248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/>
              <a:t>Case 1 analysis of Cu, Pb and Cd in landfill leachate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800"/>
          </a:p>
          <a:p>
            <a:pPr eaLnBrk="1" hangingPunct="1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</a:rPr>
              <a:t>COD: up to 20000, TOC: 2000-4000, digestion before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</a:rPr>
              <a:t>analysis</a:t>
            </a:r>
          </a:p>
        </p:txBody>
      </p:sp>
      <p:pic>
        <p:nvPicPr>
          <p:cNvPr id="41989" name="Picture 4" descr="landfill leach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352800"/>
            <a:ext cx="2024063" cy="269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715000" y="60960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Photo of a landfill leachate</a:t>
            </a:r>
          </a:p>
        </p:txBody>
      </p:sp>
    </p:spTree>
    <p:extLst>
      <p:ext uri="{BB962C8B-B14F-4D97-AF65-F5344CB8AC3E}">
        <p14:creationId xmlns:p14="http://schemas.microsoft.com/office/powerpoint/2010/main" val="4552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92E4A1F2-3B4B-40CA-839D-C90B1624CF50}" type="slidenum">
              <a:rPr lang="zh-CN" altLang="en-US"/>
              <a:pPr eaLnBrk="1" hangingPunct="1"/>
              <a:t>14</a:t>
            </a:fld>
            <a:endParaRPr lang="en-US" altLang="zh-CN"/>
          </a:p>
        </p:txBody>
      </p:sp>
      <p:pic>
        <p:nvPicPr>
          <p:cNvPr id="430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7239000" cy="343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990600" y="990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Comparison among several digestion methods</a:t>
            </a:r>
          </a:p>
        </p:txBody>
      </p:sp>
    </p:spTree>
    <p:extLst>
      <p:ext uri="{BB962C8B-B14F-4D97-AF65-F5344CB8AC3E}">
        <p14:creationId xmlns:p14="http://schemas.microsoft.com/office/powerpoint/2010/main" val="19197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A7D7BF24-1E17-49D0-BCA7-C9F83FB6912B}" type="slidenum">
              <a:rPr lang="zh-CN" altLang="en-US"/>
              <a:pPr eaLnBrk="1" hangingPunct="1"/>
              <a:t>15</a:t>
            </a:fld>
            <a:endParaRPr lang="en-US" altLang="zh-CN"/>
          </a:p>
        </p:txBody>
      </p:sp>
      <p:sp>
        <p:nvSpPr>
          <p:cNvPr id="44035" name="Text Box 8"/>
          <p:cNvSpPr txBox="1">
            <a:spLocks noChangeArrowheads="1"/>
          </p:cNvSpPr>
          <p:nvPr/>
        </p:nvSpPr>
        <p:spPr bwMode="auto">
          <a:xfrm>
            <a:off x="381000" y="228600"/>
            <a:ext cx="784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Symbol" pitchFamily="18" charset="2"/>
              <a:buNone/>
            </a:pPr>
            <a:endParaRPr lang="zh-CN" altLang="en-US" sz="3600" b="1" i="1">
              <a:solidFill>
                <a:srgbClr val="FF0000"/>
              </a:solidFill>
            </a:endParaRP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/>
              <a:t>Case 2  analysis of Pb in air</a:t>
            </a:r>
          </a:p>
        </p:txBody>
      </p:sp>
      <p:grpSp>
        <p:nvGrpSpPr>
          <p:cNvPr id="44037" name="Group 28"/>
          <p:cNvGrpSpPr>
            <a:grpSpLocks/>
          </p:cNvGrpSpPr>
          <p:nvPr/>
        </p:nvGrpSpPr>
        <p:grpSpPr bwMode="auto">
          <a:xfrm>
            <a:off x="533400" y="1676400"/>
            <a:ext cx="8229600" cy="1241425"/>
            <a:chOff x="240" y="1344"/>
            <a:chExt cx="5184" cy="782"/>
          </a:xfrm>
        </p:grpSpPr>
        <p:sp>
          <p:nvSpPr>
            <p:cNvPr id="44040" name="Text Box 4"/>
            <p:cNvSpPr txBox="1">
              <a:spLocks noChangeArrowheads="1"/>
            </p:cNvSpPr>
            <p:nvPr/>
          </p:nvSpPr>
          <p:spPr bwMode="auto">
            <a:xfrm>
              <a:off x="240" y="1344"/>
              <a:ext cx="768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/>
                <a:t>Sampling</a:t>
              </a:r>
            </a:p>
          </p:txBody>
        </p:sp>
        <p:sp>
          <p:nvSpPr>
            <p:cNvPr id="44041" name="Text Box 5"/>
            <p:cNvSpPr txBox="1">
              <a:spLocks noChangeArrowheads="1"/>
            </p:cNvSpPr>
            <p:nvPr/>
          </p:nvSpPr>
          <p:spPr bwMode="auto">
            <a:xfrm>
              <a:off x="1296" y="1344"/>
              <a:ext cx="768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rIns="180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/>
                <a:t>Digestion</a:t>
              </a:r>
            </a:p>
          </p:txBody>
        </p:sp>
        <p:sp>
          <p:nvSpPr>
            <p:cNvPr id="44042" name="Text Box 6"/>
            <p:cNvSpPr txBox="1">
              <a:spLocks noChangeArrowheads="1"/>
            </p:cNvSpPr>
            <p:nvPr/>
          </p:nvSpPr>
          <p:spPr bwMode="auto">
            <a:xfrm>
              <a:off x="2400" y="1344"/>
              <a:ext cx="720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/>
                <a:t>Filtration </a:t>
              </a:r>
            </a:p>
          </p:txBody>
        </p:sp>
        <p:sp>
          <p:nvSpPr>
            <p:cNvPr id="44043" name="Text Box 9"/>
            <p:cNvSpPr txBox="1">
              <a:spLocks noChangeArrowheads="1"/>
            </p:cNvSpPr>
            <p:nvPr/>
          </p:nvSpPr>
          <p:spPr bwMode="auto">
            <a:xfrm>
              <a:off x="4704" y="1584"/>
              <a:ext cx="720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/>
                <a:t>Results</a:t>
              </a:r>
            </a:p>
          </p:txBody>
        </p:sp>
        <p:sp>
          <p:nvSpPr>
            <p:cNvPr id="44044" name="Text Box 10"/>
            <p:cNvSpPr txBox="1">
              <a:spLocks noChangeArrowheads="1"/>
            </p:cNvSpPr>
            <p:nvPr/>
          </p:nvSpPr>
          <p:spPr bwMode="auto">
            <a:xfrm>
              <a:off x="2352" y="1680"/>
              <a:ext cx="768" cy="4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rIns="180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/>
                <a:t>Standards preparation</a:t>
              </a:r>
            </a:p>
          </p:txBody>
        </p:sp>
        <p:sp>
          <p:nvSpPr>
            <p:cNvPr id="44045" name="Text Box 11"/>
            <p:cNvSpPr txBox="1">
              <a:spLocks noChangeArrowheads="1"/>
            </p:cNvSpPr>
            <p:nvPr/>
          </p:nvSpPr>
          <p:spPr bwMode="auto">
            <a:xfrm>
              <a:off x="3648" y="1584"/>
              <a:ext cx="720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000"/>
                <a:t>Analysis</a:t>
              </a:r>
            </a:p>
          </p:txBody>
        </p:sp>
        <p:sp>
          <p:nvSpPr>
            <p:cNvPr id="44046" name="Line 15"/>
            <p:cNvSpPr>
              <a:spLocks noChangeShapeType="1"/>
            </p:cNvSpPr>
            <p:nvPr/>
          </p:nvSpPr>
          <p:spPr bwMode="auto">
            <a:xfrm>
              <a:off x="1008" y="146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Line 19"/>
            <p:cNvSpPr>
              <a:spLocks noChangeShapeType="1"/>
            </p:cNvSpPr>
            <p:nvPr/>
          </p:nvSpPr>
          <p:spPr bwMode="auto">
            <a:xfrm>
              <a:off x="3312" y="170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Line 20"/>
            <p:cNvSpPr>
              <a:spLocks noChangeShapeType="1"/>
            </p:cNvSpPr>
            <p:nvPr/>
          </p:nvSpPr>
          <p:spPr bwMode="auto">
            <a:xfrm>
              <a:off x="2064" y="146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49" name="Group 25"/>
            <p:cNvGrpSpPr>
              <a:grpSpLocks/>
            </p:cNvGrpSpPr>
            <p:nvPr/>
          </p:nvGrpSpPr>
          <p:grpSpPr bwMode="auto">
            <a:xfrm rot="10800000">
              <a:off x="3120" y="1440"/>
              <a:ext cx="192" cy="480"/>
              <a:chOff x="3648" y="2208"/>
              <a:chExt cx="288" cy="480"/>
            </a:xfrm>
          </p:grpSpPr>
          <p:sp>
            <p:nvSpPr>
              <p:cNvPr id="44051" name="Line 22"/>
              <p:cNvSpPr>
                <a:spLocks noChangeShapeType="1"/>
              </p:cNvSpPr>
              <p:nvPr/>
            </p:nvSpPr>
            <p:spPr bwMode="auto">
              <a:xfrm>
                <a:off x="3648" y="2208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2" name="Line 23"/>
              <p:cNvSpPr>
                <a:spLocks noChangeShapeType="1"/>
              </p:cNvSpPr>
              <p:nvPr/>
            </p:nvSpPr>
            <p:spPr bwMode="auto">
              <a:xfrm>
                <a:off x="3648" y="268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3" name="Line 24"/>
              <p:cNvSpPr>
                <a:spLocks noChangeShapeType="1"/>
              </p:cNvSpPr>
              <p:nvPr/>
            </p:nvSpPr>
            <p:spPr bwMode="auto">
              <a:xfrm>
                <a:off x="3648" y="2208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50" name="Line 26"/>
            <p:cNvSpPr>
              <a:spLocks noChangeShapeType="1"/>
            </p:cNvSpPr>
            <p:nvPr/>
          </p:nvSpPr>
          <p:spPr bwMode="auto">
            <a:xfrm>
              <a:off x="4368" y="170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4038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192722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9" name="Text Box 30"/>
          <p:cNvSpPr txBox="1">
            <a:spLocks noChangeArrowheads="1"/>
          </p:cNvSpPr>
          <p:nvPr/>
        </p:nvSpPr>
        <p:spPr bwMode="auto">
          <a:xfrm>
            <a:off x="2667000" y="59436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TSP sampler (left)</a:t>
            </a:r>
          </a:p>
        </p:txBody>
      </p:sp>
    </p:spTree>
    <p:extLst>
      <p:ext uri="{BB962C8B-B14F-4D97-AF65-F5344CB8AC3E}">
        <p14:creationId xmlns:p14="http://schemas.microsoft.com/office/powerpoint/2010/main" val="242360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D8CEEDF1-97D5-404D-9C06-91BB259B3C70}" type="slidenum">
              <a:rPr kumimoji="0" lang="zh-CN" altLang="en-US" sz="1400">
                <a:solidFill>
                  <a:srgbClr val="FFFFFF"/>
                </a:solidFill>
              </a:rPr>
              <a:pPr/>
              <a:t>2</a:t>
            </a:fld>
            <a:endParaRPr kumimoji="0" lang="en-US" altLang="zh-CN" sz="1400">
              <a:solidFill>
                <a:srgbClr val="FFFFFF"/>
              </a:solidFill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8032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CN" sz="3600" b="1" dirty="0" smtClean="0"/>
              <a:t>Functions of EM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en-US" altLang="zh-CN" sz="2800" smtClean="0"/>
              <a:t>To identify various pollutants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en-US" altLang="zh-CN" sz="2800" smtClean="0"/>
              <a:t>To evaluate the environmental status according to relevant environmental quality standards;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en-US" altLang="zh-CN" sz="2800" smtClean="0"/>
              <a:t>To find the trends of pollution and predict environemntal quality;</a:t>
            </a:r>
          </a:p>
          <a:p>
            <a:pPr eaLnBrk="1" hangingPunct="1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en-US" altLang="zh-CN" sz="2800" smtClean="0"/>
              <a:t>To lay a solid foundation for pollution controlling, law-making and  environmental protection planing</a:t>
            </a:r>
          </a:p>
        </p:txBody>
      </p:sp>
    </p:spTree>
    <p:extLst>
      <p:ext uri="{BB962C8B-B14F-4D97-AF65-F5344CB8AC3E}">
        <p14:creationId xmlns:p14="http://schemas.microsoft.com/office/powerpoint/2010/main" val="149457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General procedures  for EM</a:t>
            </a:r>
            <a:endParaRPr lang="en-US" sz="3600" dirty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0EDF5272-4292-4857-B121-277148DDAC0B}" type="slidenum">
              <a:rPr kumimoji="0" lang="zh-CN" altLang="en-US" sz="1400">
                <a:solidFill>
                  <a:srgbClr val="FFFFFF"/>
                </a:solidFill>
              </a:rPr>
              <a:pPr/>
              <a:t>3</a:t>
            </a:fld>
            <a:endParaRPr kumimoji="0" lang="en-US" altLang="zh-CN" sz="1400">
              <a:solidFill>
                <a:srgbClr val="FFFFFF"/>
              </a:solidFill>
            </a:endParaRPr>
          </a:p>
        </p:txBody>
      </p:sp>
      <p:grpSp>
        <p:nvGrpSpPr>
          <p:cNvPr id="19460" name="Group 22"/>
          <p:cNvGrpSpPr>
            <a:grpSpLocks/>
          </p:cNvGrpSpPr>
          <p:nvPr/>
        </p:nvGrpSpPr>
        <p:grpSpPr bwMode="auto">
          <a:xfrm>
            <a:off x="457200" y="2433638"/>
            <a:ext cx="8521700" cy="3319462"/>
            <a:chOff x="457200" y="2433934"/>
            <a:chExt cx="8521700" cy="3319343"/>
          </a:xfrm>
        </p:grpSpPr>
        <p:sp>
          <p:nvSpPr>
            <p:cNvPr id="19461" name="TextBox 4"/>
            <p:cNvSpPr txBox="1">
              <a:spLocks noChangeArrowheads="1"/>
            </p:cNvSpPr>
            <p:nvPr/>
          </p:nvSpPr>
          <p:spPr bwMode="auto">
            <a:xfrm>
              <a:off x="457200" y="2433934"/>
              <a:ext cx="2590800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400">
                  <a:solidFill>
                    <a:srgbClr val="FFFFFF"/>
                  </a:solidFill>
                </a:rPr>
                <a:t>Field investigation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3048000" y="2664113"/>
              <a:ext cx="571500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63" name="TextBox 7"/>
            <p:cNvSpPr txBox="1">
              <a:spLocks noChangeArrowheads="1"/>
            </p:cNvSpPr>
            <p:nvPr/>
          </p:nvSpPr>
          <p:spPr bwMode="auto">
            <a:xfrm>
              <a:off x="3619500" y="2463104"/>
              <a:ext cx="2374900" cy="461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400">
                  <a:solidFill>
                    <a:srgbClr val="FFFFFF"/>
                  </a:solidFill>
                </a:rPr>
                <a:t>Program design</a:t>
              </a:r>
            </a:p>
          </p:txBody>
        </p:sp>
        <p:sp>
          <p:nvSpPr>
            <p:cNvPr id="19464" name="TextBox 11"/>
            <p:cNvSpPr txBox="1">
              <a:spLocks noChangeArrowheads="1"/>
            </p:cNvSpPr>
            <p:nvPr/>
          </p:nvSpPr>
          <p:spPr bwMode="auto">
            <a:xfrm>
              <a:off x="6515100" y="2463105"/>
              <a:ext cx="2400300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400">
                  <a:solidFill>
                    <a:srgbClr val="FFFFFF"/>
                  </a:solidFill>
                </a:rPr>
                <a:t>Sampling</a:t>
              </a:r>
            </a:p>
          </p:txBody>
        </p:sp>
        <p:sp>
          <p:nvSpPr>
            <p:cNvPr id="19465" name="TextBox 12"/>
            <p:cNvSpPr txBox="1">
              <a:spLocks noChangeArrowheads="1"/>
            </p:cNvSpPr>
            <p:nvPr/>
          </p:nvSpPr>
          <p:spPr bwMode="auto">
            <a:xfrm>
              <a:off x="6616700" y="3767265"/>
              <a:ext cx="2362200" cy="83099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400">
                  <a:solidFill>
                    <a:srgbClr val="FFFFFF"/>
                  </a:solidFill>
                </a:rPr>
                <a:t>Sample pretreatment</a:t>
              </a:r>
            </a:p>
          </p:txBody>
        </p:sp>
        <p:sp>
          <p:nvSpPr>
            <p:cNvPr id="19466" name="TextBox 13"/>
            <p:cNvSpPr txBox="1">
              <a:spLocks noChangeArrowheads="1"/>
            </p:cNvSpPr>
            <p:nvPr/>
          </p:nvSpPr>
          <p:spPr bwMode="auto">
            <a:xfrm>
              <a:off x="3619500" y="3951932"/>
              <a:ext cx="2374900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400">
                  <a:solidFill>
                    <a:srgbClr val="FFFFFF"/>
                  </a:solidFill>
                </a:rPr>
                <a:t>Sample analysis</a:t>
              </a:r>
            </a:p>
          </p:txBody>
        </p:sp>
        <p:sp>
          <p:nvSpPr>
            <p:cNvPr id="19467" name="TextBox 14"/>
            <p:cNvSpPr txBox="1">
              <a:spLocks noChangeArrowheads="1"/>
            </p:cNvSpPr>
            <p:nvPr/>
          </p:nvSpPr>
          <p:spPr bwMode="auto">
            <a:xfrm>
              <a:off x="501650" y="3951932"/>
              <a:ext cx="2501900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400">
                  <a:solidFill>
                    <a:srgbClr val="FFFFFF"/>
                  </a:solidFill>
                </a:rPr>
                <a:t>Data processing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5994400" y="2694275"/>
              <a:ext cx="571500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0800000">
              <a:off x="5994400" y="4183296"/>
              <a:ext cx="571500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10800000">
              <a:off x="3048000" y="4183296"/>
              <a:ext cx="571500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9465" idx="0"/>
            </p:cNvCxnSpPr>
            <p:nvPr/>
          </p:nvCxnSpPr>
          <p:spPr>
            <a:xfrm>
              <a:off x="7797800" y="2914929"/>
              <a:ext cx="0" cy="852457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72" name="TextBox 20"/>
            <p:cNvSpPr txBox="1">
              <a:spLocks noChangeArrowheads="1"/>
            </p:cNvSpPr>
            <p:nvPr/>
          </p:nvSpPr>
          <p:spPr bwMode="auto">
            <a:xfrm>
              <a:off x="546099" y="5291612"/>
              <a:ext cx="2501900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eaLnBrk="0" hangingPunct="0"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zh-CN" sz="2400">
                  <a:solidFill>
                    <a:srgbClr val="FFFFFF"/>
                  </a:solidFill>
                </a:rPr>
                <a:t>Reporting results 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1752600" y="4413475"/>
              <a:ext cx="0" cy="852457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078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82000" cy="685800"/>
          </a:xfrm>
        </p:spPr>
        <p:txBody>
          <a:bodyPr/>
          <a:lstStyle/>
          <a:p>
            <a:pPr algn="l"/>
            <a:r>
              <a:rPr lang="en-US" altLang="zh-CN" sz="3600" smtClean="0">
                <a:solidFill>
                  <a:srgbClr val="FFFF00"/>
                </a:solidFill>
                <a:effectLst/>
              </a:rPr>
              <a:t>§3 Priority pollutants</a:t>
            </a:r>
            <a:endParaRPr lang="en-US" altLang="zh-CN" sz="3600" smtClean="0">
              <a:solidFill>
                <a:srgbClr val="FFFF00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dirty="0" smtClean="0"/>
              <a:t>A collection of pollutants which receive most concern for their acute in toxicity, </a:t>
            </a:r>
            <a:r>
              <a:rPr lang="en-US" altLang="zh-CN" dirty="0" err="1" smtClean="0"/>
              <a:t>canerigenic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teratogenic</a:t>
            </a:r>
            <a:r>
              <a:rPr lang="en-US" altLang="zh-CN" dirty="0" smtClean="0"/>
              <a:t>  and mutagenic characteristics.</a:t>
            </a:r>
          </a:p>
          <a:p>
            <a:pPr marL="0" indent="0">
              <a:buFont typeface="Wingdings" pitchFamily="2" charset="2"/>
              <a:buNone/>
            </a:pPr>
            <a:endParaRPr lang="en-US" altLang="zh-CN" dirty="0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dirty="0" smtClean="0"/>
              <a:t>129 compounds (</a:t>
            </a:r>
            <a:r>
              <a:rPr lang="en-US" altLang="zh-CN" dirty="0" smtClean="0">
                <a:hlinkClick r:id="" action="ppaction://noaction"/>
              </a:rPr>
              <a:t>U.S. </a:t>
            </a:r>
            <a:r>
              <a:rPr lang="en-US" altLang="zh-CN" dirty="0" smtClean="0">
                <a:solidFill>
                  <a:srgbClr val="FFFF00"/>
                </a:solidFill>
                <a:hlinkClick r:id="" action="ppaction://noaction"/>
              </a:rPr>
              <a:t>Priority pollutants </a:t>
            </a:r>
            <a:r>
              <a:rPr lang="en-US" altLang="zh-CN" dirty="0" smtClean="0">
                <a:hlinkClick r:id="" action="ppaction://noaction"/>
              </a:rPr>
              <a:t>lists</a:t>
            </a:r>
            <a:r>
              <a:rPr lang="en-US" altLang="zh-CN" dirty="0" smtClean="0"/>
              <a:t>)</a:t>
            </a:r>
          </a:p>
          <a:p>
            <a:pPr marL="0" indent="0">
              <a:buFont typeface="Wingdings" pitchFamily="2" charset="2"/>
              <a:buNone/>
            </a:pPr>
            <a:endParaRPr lang="en-US" altLang="zh-CN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4C16195D-3A04-4309-8677-9C3C6359BF81}" type="slidenum">
              <a:rPr kumimoji="0" lang="zh-CN" altLang="en-US" sz="1400">
                <a:solidFill>
                  <a:srgbClr val="FFFFFF"/>
                </a:solidFill>
              </a:rPr>
              <a:pPr/>
              <a:t>4</a:t>
            </a:fld>
            <a:endParaRPr kumimoji="0" lang="en-US" altLang="zh-CN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86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F736C9FB-5EC4-47FD-B432-C24139E5C34B}" type="slidenum">
              <a:rPr kumimoji="0" lang="zh-CN" altLang="en-US" sz="1400">
                <a:solidFill>
                  <a:srgbClr val="FFFFFF"/>
                </a:solidFill>
              </a:rPr>
              <a:pPr/>
              <a:t>5</a:t>
            </a:fld>
            <a:endParaRPr kumimoji="0" lang="en-US" altLang="zh-CN" sz="1400">
              <a:solidFill>
                <a:srgbClr val="FFFFFF"/>
              </a:solidFill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1676400"/>
          </a:xfrm>
        </p:spPr>
        <p:txBody>
          <a:bodyPr/>
          <a:lstStyle/>
          <a:p>
            <a:pPr algn="l" eaLnBrk="1" hangingPunct="1"/>
            <a:r>
              <a:rPr lang="en-US" altLang="zh-CN" sz="3600" b="1" smtClean="0"/>
              <a:t>§3  Advanced methods for EM</a:t>
            </a:r>
            <a:r>
              <a:rPr lang="en-US" altLang="zh-CN" sz="3600" smtClean="0"/>
              <a:t/>
            </a:r>
            <a:br>
              <a:rPr lang="en-US" altLang="zh-CN" sz="3600" smtClean="0"/>
            </a:br>
            <a:r>
              <a:rPr lang="en-US" altLang="zh-CN" sz="3600" smtClean="0"/>
              <a:t/>
            </a:r>
            <a:br>
              <a:rPr lang="en-US" altLang="zh-CN" sz="3600" smtClean="0"/>
            </a:br>
            <a:r>
              <a:rPr lang="en-US" altLang="zh-CN" sz="3600" smtClean="0"/>
              <a:t>Why instrumental technique?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zh-CN" smtClean="0"/>
              <a:t>Lower pollutant concentration;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Various pollutants unable to detected by chemical methods</a:t>
            </a:r>
          </a:p>
          <a:p>
            <a:pPr eaLnBrk="1" hangingPunct="1"/>
            <a:endParaRPr lang="en-US" altLang="zh-CN" smtClean="0"/>
          </a:p>
          <a:p>
            <a:pPr eaLnBrk="1" hangingPunct="1">
              <a:buFont typeface="Wingdings" pitchFamily="2" charset="2"/>
              <a:buNone/>
            </a:pPr>
            <a:endParaRPr lang="en-US" altLang="zh-CN" smtClean="0"/>
          </a:p>
        </p:txBody>
      </p:sp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445000"/>
            <a:ext cx="3443288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5562600" y="63246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0" lang="en-US" altLang="zh-CN" sz="1800">
                <a:solidFill>
                  <a:srgbClr val="FFFFFF"/>
                </a:solidFill>
              </a:rPr>
              <a:t>A GC system</a:t>
            </a:r>
          </a:p>
        </p:txBody>
      </p:sp>
    </p:spTree>
    <p:extLst>
      <p:ext uri="{BB962C8B-B14F-4D97-AF65-F5344CB8AC3E}">
        <p14:creationId xmlns:p14="http://schemas.microsoft.com/office/powerpoint/2010/main" val="49368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5A2FBD78-38B0-4831-B15C-018F166D18D1}" type="slidenum">
              <a:rPr kumimoji="0" lang="zh-CN" altLang="en-US" sz="1400">
                <a:solidFill>
                  <a:srgbClr val="FFFFFF"/>
                </a:solidFill>
              </a:rPr>
              <a:pPr/>
              <a:t>6</a:t>
            </a:fld>
            <a:endParaRPr kumimoji="0" lang="en-US" altLang="zh-CN" sz="1400">
              <a:solidFill>
                <a:srgbClr val="FFFFFF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077200" cy="80327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CN" sz="2800" b="1" dirty="0" smtClean="0">
                <a:solidFill>
                  <a:schemeClr val="tx1"/>
                </a:solidFill>
                <a:ea typeface="黑体" pitchFamily="49" charset="-122"/>
              </a:rPr>
              <a:t>Level of pollutants and relevant analytical methods</a:t>
            </a:r>
          </a:p>
        </p:txBody>
      </p:sp>
      <p:sp>
        <p:nvSpPr>
          <p:cNvPr id="118829" name="Rectangle 45"/>
          <p:cNvSpPr>
            <a:spLocks noChangeArrowheads="1"/>
          </p:cNvSpPr>
          <p:nvPr/>
        </p:nvSpPr>
        <p:spPr bwMode="auto">
          <a:xfrm>
            <a:off x="1979613" y="1752600"/>
            <a:ext cx="6783387" cy="41148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</a:endParaRPr>
          </a:p>
        </p:txBody>
      </p:sp>
      <p:graphicFrame>
        <p:nvGraphicFramePr>
          <p:cNvPr id="8245" name="Group 53"/>
          <p:cNvGraphicFramePr>
            <a:graphicFrameLocks noGrp="1"/>
          </p:cNvGraphicFramePr>
          <p:nvPr>
            <p:ph idx="4294967295"/>
          </p:nvPr>
        </p:nvGraphicFramePr>
        <p:xfrm>
          <a:off x="685800" y="1989138"/>
          <a:ext cx="7772400" cy="3573464"/>
        </p:xfrm>
        <a:graphic>
          <a:graphicData uri="http://schemas.openxmlformats.org/drawingml/2006/table">
            <a:tbl>
              <a:tblPr/>
              <a:tblGrid>
                <a:gridCol w="1292225"/>
                <a:gridCol w="1293813"/>
                <a:gridCol w="1227137"/>
                <a:gridCol w="1373188"/>
                <a:gridCol w="1293812"/>
                <a:gridCol w="1292225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micro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trace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Ultra trace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gram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milligram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sym typeface="Symbol" pitchFamily="18" charset="2"/>
                        </a:rPr>
                        <a:t>micro 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gram</a:t>
                      </a: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Nano-gram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Pico-gram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Fetto-gram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</a:t>
                      </a:r>
                      <a:r>
                        <a:rPr kumimoji="1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-3</a:t>
                      </a:r>
                      <a:endParaRPr kumimoji="1" lang="en-US" altLang="zh-CN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</a:t>
                      </a:r>
                      <a:r>
                        <a:rPr kumimoji="1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-6</a:t>
                      </a:r>
                      <a:endParaRPr kumimoji="1" lang="en-US" altLang="zh-CN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</a:t>
                      </a:r>
                      <a:r>
                        <a:rPr kumimoji="1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-9</a:t>
                      </a:r>
                      <a:endParaRPr kumimoji="1" lang="en-US" altLang="zh-CN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</a:t>
                      </a:r>
                      <a:r>
                        <a:rPr kumimoji="1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-12</a:t>
                      </a:r>
                      <a:endParaRPr kumimoji="1" lang="en-US" altLang="zh-CN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10</a:t>
                      </a:r>
                      <a:r>
                        <a:rPr kumimoji="1" lang="en-US" altLang="zh-CN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-15</a:t>
                      </a:r>
                      <a:endParaRPr kumimoji="1" lang="en-US" altLang="zh-CN" sz="20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milli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ppm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ppb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ppt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…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&gt;1%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0.01-1%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&lt;0.01%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zh-CN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47" name="Text Box 51"/>
          <p:cNvSpPr txBox="1">
            <a:spLocks noChangeArrowheads="1"/>
          </p:cNvSpPr>
          <p:nvPr/>
        </p:nvSpPr>
        <p:spPr bwMode="auto">
          <a:xfrm>
            <a:off x="4495800" y="60198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0" lang="en-US" altLang="zh-CN" sz="2400">
                <a:solidFill>
                  <a:srgbClr val="FFFFFF"/>
                </a:solidFill>
              </a:rPr>
              <a:t>Instrument analysis</a:t>
            </a:r>
          </a:p>
        </p:txBody>
      </p:sp>
      <p:sp>
        <p:nvSpPr>
          <p:cNvPr id="8239" name="Rectangle 52"/>
          <p:cNvSpPr>
            <a:spLocks noChangeArrowheads="1"/>
          </p:cNvSpPr>
          <p:nvPr/>
        </p:nvSpPr>
        <p:spPr bwMode="auto">
          <a:xfrm>
            <a:off x="533400" y="1752600"/>
            <a:ext cx="2743200" cy="4114800"/>
          </a:xfrm>
          <a:prstGeom prst="rect">
            <a:avLst/>
          </a:prstGeom>
          <a:solidFill>
            <a:schemeClr val="accent1">
              <a:alpha val="0"/>
            </a:schemeClr>
          </a:solidFill>
          <a:ln w="50800" cmpd="dbl">
            <a:solidFill>
              <a:srgbClr val="FFFF00"/>
            </a:solidFill>
            <a:prstDash val="lgDashDot"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5649" name="Text Box 53"/>
          <p:cNvSpPr txBox="1">
            <a:spLocks noChangeArrowheads="1"/>
          </p:cNvSpPr>
          <p:nvPr/>
        </p:nvSpPr>
        <p:spPr bwMode="auto">
          <a:xfrm>
            <a:off x="838200" y="6019800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0" lang="en-US" altLang="zh-CN" sz="2400">
                <a:solidFill>
                  <a:srgbClr val="FFFFFF"/>
                </a:solidFill>
              </a:rPr>
              <a:t>Chemical analysis</a:t>
            </a:r>
          </a:p>
        </p:txBody>
      </p:sp>
    </p:spTree>
    <p:extLst>
      <p:ext uri="{BB962C8B-B14F-4D97-AF65-F5344CB8AC3E}">
        <p14:creationId xmlns:p14="http://schemas.microsoft.com/office/powerpoint/2010/main" val="88914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29" grpId="0" animBg="1"/>
      <p:bldP spid="82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E450CD36-6DD5-402F-848B-3F3400EFAAB1}" type="slidenum">
              <a:rPr kumimoji="0" lang="zh-CN" altLang="en-US" sz="1400">
                <a:solidFill>
                  <a:srgbClr val="FFFFFF"/>
                </a:solidFill>
              </a:rPr>
              <a:pPr/>
              <a:t>7</a:t>
            </a:fld>
            <a:endParaRPr kumimoji="0" lang="en-US" altLang="zh-CN" sz="1400">
              <a:solidFill>
                <a:srgbClr val="FFFFFF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457200"/>
            <a:ext cx="8458200" cy="457200"/>
          </a:xfrm>
        </p:spPr>
        <p:txBody>
          <a:bodyPr lIns="92075" tIns="46038" rIns="92075" bIns="46038"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3600" b="1" smtClean="0">
                <a:latin typeface="Arial" charset="0"/>
              </a:rPr>
              <a:t>Classfication of instrumental analysis</a:t>
            </a:r>
            <a:endParaRPr lang="zh-CN" altLang="en-US" sz="3600" b="1" smtClean="0">
              <a:latin typeface="Arial" charset="0"/>
            </a:endParaRP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381000" y="1219200"/>
            <a:ext cx="83820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zh-CN" sz="2800" b="1">
                <a:solidFill>
                  <a:srgbClr val="FFFFFF"/>
                </a:solidFill>
              </a:rPr>
              <a:t>Spectrometry: </a:t>
            </a:r>
            <a:r>
              <a:rPr kumimoji="0" lang="en-US" altLang="zh-CN" sz="2400">
                <a:solidFill>
                  <a:srgbClr val="FFFFFF"/>
                </a:solidFill>
              </a:rPr>
              <a:t>atomic absorption spectrometry (AAS)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zh-CN" sz="2400">
                <a:solidFill>
                  <a:srgbClr val="FFFFFF"/>
                </a:solidFill>
              </a:rPr>
              <a:t>                              atomic emission spectrometry (AES)  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zh-CN" sz="2800">
                <a:solidFill>
                  <a:srgbClr val="FFFFFF"/>
                </a:solidFill>
              </a:rPr>
              <a:t>                          fluoresence, UV-Vis, infra-red(IR) etc.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zh-CN" sz="2800" b="1">
                <a:solidFill>
                  <a:srgbClr val="FFFFFF"/>
                </a:solidFill>
              </a:rPr>
              <a:t>Chromatography: </a:t>
            </a:r>
            <a:r>
              <a:rPr kumimoji="0" lang="en-US" altLang="zh-CN" sz="2400">
                <a:solidFill>
                  <a:srgbClr val="FFFFFF"/>
                </a:solidFill>
              </a:rPr>
              <a:t>gas chromatography (GC), HPLC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zh-CN" sz="2400">
                <a:solidFill>
                  <a:srgbClr val="FFFFFF"/>
                </a:solidFill>
              </a:rPr>
              <a:t>                                      gel exclusive chromatography 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kumimoji="0" lang="en-US" altLang="zh-CN" sz="2400">
                <a:solidFill>
                  <a:srgbClr val="FFFFFF"/>
                </a:solidFill>
              </a:rPr>
              <a:t>                                     thin layer chromatography (TLC)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kumimoji="0" lang="en-US" altLang="zh-CN" sz="2800" b="1">
                <a:solidFill>
                  <a:srgbClr val="FFFFFF"/>
                </a:solidFill>
              </a:rPr>
              <a:t>Electroanalysis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kumimoji="0" lang="en-US" altLang="zh-CN" sz="2800" b="1">
                <a:solidFill>
                  <a:srgbClr val="FFFFFF"/>
                </a:solidFill>
              </a:rPr>
              <a:t>Mass spectrometry (MS)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kumimoji="0" lang="en-US" altLang="zh-CN" sz="2800" b="1">
                <a:solidFill>
                  <a:srgbClr val="FFFFFF"/>
                </a:solidFill>
              </a:rPr>
              <a:t>Surface analysis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kumimoji="0" lang="en-US" altLang="zh-CN" sz="2800" b="1">
                <a:solidFill>
                  <a:srgbClr val="FFFFFF"/>
                </a:solidFill>
              </a:rPr>
              <a:t>Nuclear magnetic resonance (NMR)</a:t>
            </a:r>
            <a:endParaRPr kumimoji="0" lang="zh-CN" altLang="en-US" sz="28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20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7F9BB176-11A8-423C-BD1A-2AE476848E33}" type="slidenum">
              <a:rPr kumimoji="0" lang="zh-CN" altLang="en-US" sz="1400">
                <a:solidFill>
                  <a:srgbClr val="FFFFFF"/>
                </a:solidFill>
              </a:rPr>
              <a:pPr/>
              <a:t>8</a:t>
            </a:fld>
            <a:endParaRPr kumimoji="0" lang="en-US" altLang="zh-CN" sz="1400">
              <a:solidFill>
                <a:srgbClr val="FFFFFF"/>
              </a:solidFill>
            </a:endParaRP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7924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FFFFFF"/>
                </a:solidFill>
                <a:cs typeface="Times New Roman" pitchFamily="18" charset="0"/>
              </a:rPr>
              <a:t>Trends of instrumental techniques for environmental monitoring</a:t>
            </a:r>
            <a:endParaRPr lang="zh-CN" altLang="en-US" sz="3600" b="1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077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eaLnBrk="0" hangingPunct="0">
              <a:defRPr kumimoji="1" sz="20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FFFFFF"/>
                </a:solidFill>
              </a:rPr>
              <a:t>1 higher performance</a:t>
            </a:r>
            <a:endParaRPr lang="en-US" altLang="zh-CN" sz="3600" b="1">
              <a:solidFill>
                <a:srgbClr val="0000FF"/>
              </a:solidFill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FFFFFF"/>
                </a:solidFill>
              </a:rPr>
              <a:t>2</a:t>
            </a:r>
            <a:r>
              <a:rPr lang="zh-CN" altLang="en-US" sz="3600" b="1">
                <a:solidFill>
                  <a:srgbClr val="FFFFFF"/>
                </a:solidFill>
              </a:rPr>
              <a:t> </a:t>
            </a:r>
            <a:r>
              <a:rPr lang="en-US" altLang="zh-CN" sz="3600" b="1">
                <a:solidFill>
                  <a:srgbClr val="FFFFFF"/>
                </a:solidFill>
              </a:rPr>
              <a:t>lower limits of detectioin (LODs)</a:t>
            </a:r>
            <a:endParaRPr lang="zh-CN" altLang="en-US" sz="3600" b="1">
              <a:solidFill>
                <a:srgbClr val="0000FF"/>
              </a:solidFill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FFFFFF"/>
                </a:solidFill>
              </a:rPr>
              <a:t>3</a:t>
            </a:r>
            <a:r>
              <a:rPr lang="zh-CN" altLang="en-US" sz="3600" b="1">
                <a:solidFill>
                  <a:srgbClr val="FFFFFF"/>
                </a:solidFill>
              </a:rPr>
              <a:t> </a:t>
            </a:r>
            <a:r>
              <a:rPr lang="en-US" altLang="zh-CN" sz="3600" b="1">
                <a:solidFill>
                  <a:srgbClr val="FFFFFF"/>
                </a:solidFill>
              </a:rPr>
              <a:t>excellent selectivity</a:t>
            </a:r>
            <a:endParaRPr lang="zh-CN" altLang="en-US" sz="3600" b="1">
              <a:solidFill>
                <a:srgbClr val="0000FF"/>
              </a:solidFill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FFFFFF"/>
                </a:solidFill>
              </a:rPr>
              <a:t>4</a:t>
            </a:r>
            <a:r>
              <a:rPr lang="zh-CN" altLang="en-US" sz="3600" b="1">
                <a:solidFill>
                  <a:srgbClr val="FFFFFF"/>
                </a:solidFill>
              </a:rPr>
              <a:t> </a:t>
            </a:r>
            <a:r>
              <a:rPr lang="en-US" altLang="zh-CN" sz="3600" b="1">
                <a:solidFill>
                  <a:srgbClr val="FFFFFF"/>
                </a:solidFill>
              </a:rPr>
              <a:t>automation and even intelligence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FFFFFF"/>
                </a:solidFill>
              </a:rPr>
              <a:t>5 on-line, in site, fast analysis</a:t>
            </a:r>
            <a:endParaRPr lang="zh-CN" altLang="en-US" sz="36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5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fld id="{300BE83B-D868-46AC-9E5E-C44EBABCB9A3}" type="slidenum">
              <a:rPr lang="zh-CN" altLang="en-US"/>
              <a:pPr eaLnBrk="1" hangingPunct="1"/>
              <a:t>9</a:t>
            </a:fld>
            <a:endParaRPr lang="en-US" altLang="zh-CN"/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Arial" charset="0"/>
                <a:cs typeface="Arial" charset="0"/>
              </a:rPr>
              <a:t>Applications</a:t>
            </a: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304800" y="457200"/>
            <a:ext cx="838200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i="1">
                <a:solidFill>
                  <a:srgbClr val="FFFF00"/>
                </a:solidFill>
              </a:rPr>
              <a:t>Case 1</a:t>
            </a:r>
            <a:r>
              <a:rPr lang="en-US" altLang="zh-CN" sz="2800" b="1"/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800" b="1"/>
              <a:t>Determination of Cu, Zn, Pb and Cd in soil by FAAS</a:t>
            </a:r>
          </a:p>
        </p:txBody>
      </p:sp>
      <p:sp>
        <p:nvSpPr>
          <p:cNvPr id="23557" name="Text Box 33"/>
          <p:cNvSpPr txBox="1">
            <a:spLocks noChangeArrowheads="1"/>
          </p:cNvSpPr>
          <p:nvPr/>
        </p:nvSpPr>
        <p:spPr bwMode="auto">
          <a:xfrm>
            <a:off x="381000" y="1905000"/>
            <a:ext cx="8305800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altLang="zh-CN" sz="2200" b="1"/>
              <a:t>Cu, Zn, Pb and Cd has relevant environmental standards in Chinese Environmental Quality Standard for Soil (GB15618-1995)</a:t>
            </a:r>
          </a:p>
          <a:p>
            <a:pPr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altLang="zh-CN" sz="2200" b="1"/>
              <a:t>Pb, Cd, Ni, As and Hg has been the most important elements in soil pollutant and soil remediation  in Chinese 12</a:t>
            </a:r>
            <a:r>
              <a:rPr lang="en-US" altLang="zh-CN" sz="2200" b="1" baseline="30000"/>
              <a:t>th</a:t>
            </a:r>
            <a:r>
              <a:rPr lang="en-US" altLang="zh-CN" sz="2200" b="1"/>
              <a:t> Five-Year Plan.</a:t>
            </a:r>
          </a:p>
        </p:txBody>
      </p:sp>
      <p:graphicFrame>
        <p:nvGraphicFramePr>
          <p:cNvPr id="21675" name="Group 171"/>
          <p:cNvGraphicFramePr>
            <a:graphicFrameLocks noGrp="1"/>
          </p:cNvGraphicFramePr>
          <p:nvPr/>
        </p:nvGraphicFramePr>
        <p:xfrm>
          <a:off x="762000" y="5029200"/>
          <a:ext cx="7467600" cy="1036638"/>
        </p:xfrm>
        <a:graphic>
          <a:graphicData uri="http://schemas.openxmlformats.org/drawingml/2006/table">
            <a:tbl>
              <a:tblPr/>
              <a:tblGrid>
                <a:gridCol w="2057400"/>
                <a:gridCol w="1447800"/>
                <a:gridCol w="1447800"/>
                <a:gridCol w="1295400"/>
                <a:gridCol w="1219200"/>
              </a:tblGrid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Element</a:t>
                      </a:r>
                    </a:p>
                  </a:txBody>
                  <a:tcPr marT="45734" marB="45734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Cu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Zn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Pb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Cd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Values/ppm</a:t>
                      </a:r>
                    </a:p>
                  </a:txBody>
                  <a:tcPr marT="45734" marB="45734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50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200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250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0.30</a:t>
                      </a:r>
                    </a:p>
                  </a:txBody>
                  <a:tcPr marT="45734" marB="45734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2" name="Text Box 167"/>
          <p:cNvSpPr txBox="1">
            <a:spLocks noChangeArrowheads="1"/>
          </p:cNvSpPr>
          <p:nvPr/>
        </p:nvSpPr>
        <p:spPr bwMode="auto">
          <a:xfrm>
            <a:off x="1409700" y="4343400"/>
            <a:ext cx="579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/>
              <a:t>Standard values for selected elements</a:t>
            </a:r>
          </a:p>
        </p:txBody>
      </p:sp>
    </p:spTree>
    <p:extLst>
      <p:ext uri="{BB962C8B-B14F-4D97-AF65-F5344CB8AC3E}">
        <p14:creationId xmlns:p14="http://schemas.microsoft.com/office/powerpoint/2010/main" val="92069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468</Words>
  <Application>Microsoft Office PowerPoint</Application>
  <PresentationFormat>On-screen Show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Soaring</vt:lpstr>
      <vt:lpstr>1_Soaring</vt:lpstr>
      <vt:lpstr>Environmental Monitoring </vt:lpstr>
      <vt:lpstr>Functions of EM</vt:lpstr>
      <vt:lpstr>General procedures  for EM</vt:lpstr>
      <vt:lpstr>§3 Priority pollutants</vt:lpstr>
      <vt:lpstr>§3  Advanced methods for EM  Why instrumental technique?</vt:lpstr>
      <vt:lpstr>Level of pollutants and relevant analytical methods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Sisay Abebe</dc:creator>
  <cp:lastModifiedBy>Sisay Abebe</cp:lastModifiedBy>
  <cp:revision>4</cp:revision>
  <dcterms:created xsi:type="dcterms:W3CDTF">2020-03-23T14:15:16Z</dcterms:created>
  <dcterms:modified xsi:type="dcterms:W3CDTF">2020-04-28T07:00:25Z</dcterms:modified>
</cp:coreProperties>
</file>