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77456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2037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14076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1400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4519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285" y="18999"/>
            <a:ext cx="8493125" cy="9918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1140" y="1077747"/>
            <a:ext cx="8682990" cy="3013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01811" y="6465214"/>
            <a:ext cx="2317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23978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141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09600"/>
            <a:ext cx="8991600" cy="6019800"/>
          </a:xfrm>
          <a:custGeom>
            <a:avLst/>
            <a:gdLst/>
            <a:ahLst/>
            <a:cxnLst/>
            <a:rect l="l" t="t" r="r" b="b"/>
            <a:pathLst>
              <a:path w="8991600" h="6019800">
                <a:moveTo>
                  <a:pt x="0" y="6019800"/>
                </a:moveTo>
                <a:lnTo>
                  <a:pt x="8991600" y="6019800"/>
                </a:lnTo>
                <a:lnTo>
                  <a:pt x="8991600" y="0"/>
                </a:lnTo>
                <a:lnTo>
                  <a:pt x="0" y="0"/>
                </a:lnTo>
                <a:lnTo>
                  <a:pt x="0" y="6019800"/>
                </a:lnTo>
                <a:close/>
              </a:path>
            </a:pathLst>
          </a:custGeom>
          <a:ln w="57912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5491" y="3618484"/>
            <a:ext cx="148640" cy="1564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145491" y="4240276"/>
            <a:ext cx="148640" cy="1564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5491" y="4862067"/>
            <a:ext cx="148640" cy="1564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5491" y="5483859"/>
            <a:ext cx="148640" cy="1564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739" y="627634"/>
            <a:ext cx="8728710" cy="56349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229870" indent="-342900">
              <a:lnSpc>
                <a:spcPct val="100299"/>
              </a:lnSpc>
              <a:spcBef>
                <a:spcPts val="90"/>
              </a:spcBef>
            </a:pPr>
            <a:r>
              <a:rPr sz="3000" b="1" spc="-5" dirty="0">
                <a:solidFill>
                  <a:srgbClr val="FF0000"/>
                </a:solidFill>
                <a:latin typeface="Webdings"/>
                <a:cs typeface="Webdings"/>
              </a:rPr>
              <a:t></a:t>
            </a:r>
            <a:r>
              <a:rPr sz="3000" b="1" spc="-5" dirty="0">
                <a:solidFill>
                  <a:srgbClr val="548ED4"/>
                </a:solidFill>
                <a:latin typeface="Times New Roman"/>
                <a:cs typeface="Times New Roman"/>
              </a:rPr>
              <a:t>Environmental physicochemical analysis </a:t>
            </a:r>
            <a:r>
              <a:rPr sz="3000" b="1" dirty="0">
                <a:solidFill>
                  <a:srgbClr val="548ED4"/>
                </a:solidFill>
                <a:latin typeface="Times New Roman"/>
                <a:cs typeface="Times New Roman"/>
              </a:rPr>
              <a:t>of </a:t>
            </a:r>
            <a:r>
              <a:rPr sz="3000" b="1" spc="-50" dirty="0">
                <a:solidFill>
                  <a:srgbClr val="548ED4"/>
                </a:solidFill>
                <a:latin typeface="Times New Roman"/>
                <a:cs typeface="Times New Roman"/>
              </a:rPr>
              <a:t>water,  </a:t>
            </a:r>
            <a:r>
              <a:rPr sz="3000" b="1" spc="-30" dirty="0">
                <a:solidFill>
                  <a:srgbClr val="548ED4"/>
                </a:solidFill>
                <a:latin typeface="Times New Roman"/>
                <a:cs typeface="Times New Roman"/>
              </a:rPr>
              <a:t>wastewater, </a:t>
            </a:r>
            <a:r>
              <a:rPr sz="3000" b="1" spc="-5" dirty="0">
                <a:solidFill>
                  <a:srgbClr val="548ED4"/>
                </a:solidFill>
                <a:latin typeface="Times New Roman"/>
                <a:cs typeface="Times New Roman"/>
              </a:rPr>
              <a:t>soil and</a:t>
            </a:r>
            <a:r>
              <a:rPr sz="3000" b="1" spc="30" dirty="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sz="3000" b="1" spc="-5" dirty="0">
                <a:solidFill>
                  <a:srgbClr val="548ED4"/>
                </a:solidFill>
                <a:latin typeface="Times New Roman"/>
                <a:cs typeface="Times New Roman"/>
              </a:rPr>
              <a:t>air</a:t>
            </a:r>
            <a:endParaRPr sz="30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>
              <a:spcBef>
                <a:spcPts val="720"/>
              </a:spcBef>
            </a:pPr>
            <a:r>
              <a:rPr sz="30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Learning objectives:</a:t>
            </a:r>
            <a:endParaRPr sz="30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50000"/>
              </a:lnSpc>
              <a:spcBef>
                <a:spcPts val="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Upon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completion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this </a:t>
            </a:r>
            <a:r>
              <a:rPr sz="2400" spc="-15" dirty="0">
                <a:solidFill>
                  <a:prstClr val="black"/>
                </a:solidFill>
                <a:latin typeface="Times New Roman"/>
                <a:cs typeface="Times New Roman"/>
              </a:rPr>
              <a:t>chapter,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the student should have</a:t>
            </a:r>
            <a:r>
              <a:rPr sz="2400" spc="-8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knowledge  of the</a:t>
            </a:r>
            <a:r>
              <a:rPr sz="2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following:</a:t>
            </a:r>
          </a:p>
          <a:p>
            <a:pPr marL="355600">
              <a:spcBef>
                <a:spcPts val="2020"/>
              </a:spcBef>
            </a:pP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Describe water quality</a:t>
            </a:r>
            <a:r>
              <a:rPr sz="2400" spc="-1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types</a:t>
            </a:r>
          </a:p>
          <a:p>
            <a:pPr marL="355600">
              <a:spcBef>
                <a:spcPts val="2014"/>
              </a:spcBef>
            </a:pP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Explore water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impurity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and the need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for</a:t>
            </a:r>
            <a:r>
              <a:rPr sz="2400" spc="-9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quantification</a:t>
            </a:r>
          </a:p>
          <a:p>
            <a:pPr marL="355600" marR="652145">
              <a:lnSpc>
                <a:spcPct val="160000"/>
              </a:lnSpc>
              <a:spcBef>
                <a:spcPts val="290"/>
              </a:spcBef>
            </a:pP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Able to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relate </a:t>
            </a:r>
            <a:r>
              <a:rPr sz="2400" spc="-10" dirty="0">
                <a:solidFill>
                  <a:prstClr val="black"/>
                </a:solidFill>
                <a:latin typeface="Times New Roman"/>
                <a:cs typeface="Times New Roman"/>
              </a:rPr>
              <a:t>different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units of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measurement for water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analysis  Explain proper units and conversions in </a:t>
            </a:r>
            <a:r>
              <a:rPr sz="2400" spc="-15" dirty="0">
                <a:solidFill>
                  <a:prstClr val="black"/>
                </a:solidFill>
                <a:latin typeface="Times New Roman"/>
                <a:cs typeface="Times New Roman"/>
              </a:rPr>
              <a:t>water,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soil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and air 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measurement.</a:t>
            </a:r>
            <a:endParaRPr sz="24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75625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600" y="152400"/>
            <a:ext cx="8686800" cy="68580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116839" rIns="0" bIns="0" rtlCol="0">
            <a:spAutoFit/>
          </a:bodyPr>
          <a:lstStyle/>
          <a:p>
            <a:pPr marL="635" algn="ctr">
              <a:spcBef>
                <a:spcPts val="919"/>
              </a:spcBef>
            </a:pPr>
            <a:r>
              <a:rPr sz="28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Air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892810"/>
            <a:ext cx="8531860" cy="510349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5080" indent="-342900" algn="just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The atmosphere is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an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important thermal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buffer against 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space, and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protects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the earth from cosmic</a:t>
            </a:r>
            <a:r>
              <a:rPr sz="28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radiation.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ts val="3020"/>
              </a:lnSpc>
              <a:spcBef>
                <a:spcPts val="680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It is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place where clouds are formed and water is  present there in all its physical</a:t>
            </a:r>
            <a:r>
              <a:rPr sz="28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states.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89900"/>
              </a:lnSpc>
              <a:spcBef>
                <a:spcPts val="635"/>
              </a:spcBef>
              <a:buFont typeface="Arial"/>
              <a:buChar char="•"/>
              <a:tabLst>
                <a:tab pos="355600" algn="l"/>
              </a:tabLst>
            </a:pP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Thus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it is a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heterogeneous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mixture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finely dispersed,  solid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or liquid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particles in a gas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(air).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Its constituents are  characterized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by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extreme </a:t>
            </a:r>
            <a:r>
              <a:rPr sz="2800" spc="-25" dirty="0">
                <a:solidFill>
                  <a:prstClr val="black"/>
                </a:solidFill>
                <a:latin typeface="Times New Roman"/>
                <a:cs typeface="Times New Roman"/>
              </a:rPr>
              <a:t>mobility, </a:t>
            </a:r>
            <a:r>
              <a:rPr sz="3000" dirty="0">
                <a:solidFill>
                  <a:prstClr val="black"/>
                </a:solidFill>
                <a:latin typeface="Times New Roman"/>
                <a:cs typeface="Times New Roman"/>
              </a:rPr>
              <a:t>enter our </a:t>
            </a:r>
            <a:r>
              <a:rPr sz="3000" spc="-10" dirty="0">
                <a:solidFill>
                  <a:prstClr val="black"/>
                </a:solidFill>
                <a:latin typeface="Times New Roman"/>
                <a:cs typeface="Times New Roman"/>
              </a:rPr>
              <a:t>organism  </a:t>
            </a: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easily </a:t>
            </a:r>
            <a:r>
              <a:rPr sz="3000" dirty="0">
                <a:solidFill>
                  <a:prstClr val="black"/>
                </a:solidFill>
                <a:latin typeface="Times New Roman"/>
                <a:cs typeface="Times New Roman"/>
              </a:rPr>
              <a:t>through breathing, and influence the climate  and</a:t>
            </a: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3000" spc="-25" dirty="0">
                <a:solidFill>
                  <a:prstClr val="black"/>
                </a:solidFill>
                <a:latin typeface="Times New Roman"/>
                <a:cs typeface="Times New Roman"/>
              </a:rPr>
              <a:t>weather.</a:t>
            </a:r>
            <a:endParaRPr sz="30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186690" indent="-342900" algn="just">
              <a:lnSpc>
                <a:spcPts val="3240"/>
              </a:lnSpc>
              <a:spcBef>
                <a:spcPts val="775"/>
              </a:spcBef>
              <a:buFont typeface="Arial"/>
              <a:buChar char="•"/>
              <a:tabLst>
                <a:tab pos="355600" algn="l"/>
              </a:tabLst>
            </a:pP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Filter </a:t>
            </a:r>
            <a:r>
              <a:rPr sz="3000" dirty="0">
                <a:solidFill>
                  <a:prstClr val="black"/>
                </a:solidFill>
                <a:latin typeface="Times New Roman"/>
                <a:cs typeface="Times New Roman"/>
              </a:rPr>
              <a:t>methods, and aerosol and </a:t>
            </a: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gas </a:t>
            </a:r>
            <a:r>
              <a:rPr sz="3000" dirty="0">
                <a:solidFill>
                  <a:prstClr val="black"/>
                </a:solidFill>
                <a:latin typeface="Times New Roman"/>
                <a:cs typeface="Times New Roman"/>
              </a:rPr>
              <a:t>collectors bring  the </a:t>
            </a: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constituents </a:t>
            </a:r>
            <a:r>
              <a:rPr sz="3000" dirty="0">
                <a:solidFill>
                  <a:prstClr val="black"/>
                </a:solidFill>
                <a:latin typeface="Times New Roman"/>
                <a:cs typeface="Times New Roman"/>
              </a:rPr>
              <a:t>of air </a:t>
            </a: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into </a:t>
            </a:r>
            <a:r>
              <a:rPr sz="3000" dirty="0">
                <a:solidFill>
                  <a:prstClr val="black"/>
                </a:solidFill>
                <a:latin typeface="Times New Roman"/>
                <a:cs typeface="Times New Roman"/>
              </a:rPr>
              <a:t>the aqueous phase, which  is preferable for </a:t>
            </a: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chemical</a:t>
            </a:r>
            <a:r>
              <a:rPr sz="3000" spc="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analysis.</a:t>
            </a:r>
            <a:endParaRPr sz="30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26362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032250" y="908050"/>
          <a:ext cx="4876800" cy="56387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5400"/>
                <a:gridCol w="1981200"/>
                <a:gridCol w="1600200"/>
              </a:tblGrid>
              <a:tr h="478282">
                <a:tc>
                  <a:txBody>
                    <a:bodyPr/>
                    <a:lstStyle/>
                    <a:p>
                      <a:pPr marL="68580">
                        <a:lnSpc>
                          <a:spcPts val="2335"/>
                        </a:lnSpc>
                      </a:pPr>
                      <a:r>
                        <a:rPr sz="2000" spc="-5" dirty="0">
                          <a:latin typeface="Times New Roman"/>
                          <a:cs typeface="Times New Roman"/>
                        </a:rPr>
                        <a:t>Parameter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335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Standard</a:t>
                      </a:r>
                      <a:r>
                        <a:rPr sz="20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[μg/m3]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2335"/>
                        </a:lnSpc>
                      </a:pP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sz="20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time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6709">
                <a:tc rowSpan="3">
                  <a:txBody>
                    <a:bodyPr/>
                    <a:lstStyle/>
                    <a:p>
                      <a:pPr marL="68580">
                        <a:lnSpc>
                          <a:spcPts val="2335"/>
                        </a:lnSpc>
                      </a:pPr>
                      <a:r>
                        <a:rPr sz="2000" spc="5" dirty="0">
                          <a:latin typeface="Times New Roman"/>
                          <a:cs typeface="Times New Roman"/>
                        </a:rPr>
                        <a:t>SO</a:t>
                      </a:r>
                      <a:r>
                        <a:rPr sz="1950" spc="7" baseline="-21367" dirty="0">
                          <a:latin typeface="Times New Roman"/>
                          <a:cs typeface="Times New Roman"/>
                        </a:rPr>
                        <a:t>2</a:t>
                      </a:r>
                      <a:endParaRPr sz="1950" baseline="-21367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335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500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2335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20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minutes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150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335"/>
                        </a:lnSpc>
                      </a:pPr>
                      <a:r>
                        <a:rPr sz="2000" spc="5" dirty="0">
                          <a:latin typeface="Times New Roman"/>
                          <a:cs typeface="Times New Roman"/>
                        </a:rPr>
                        <a:t>125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2335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24</a:t>
                      </a: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hrs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658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335"/>
                        </a:lnSpc>
                      </a:pPr>
                      <a:r>
                        <a:rPr sz="2000" spc="5" dirty="0">
                          <a:latin typeface="Times New Roman"/>
                          <a:cs typeface="Times New Roman"/>
                        </a:rPr>
                        <a:t>50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2335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year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6709">
                <a:tc rowSpan="2">
                  <a:txBody>
                    <a:bodyPr/>
                    <a:lstStyle/>
                    <a:p>
                      <a:pPr marL="68580">
                        <a:lnSpc>
                          <a:spcPts val="2340"/>
                        </a:lnSpc>
                      </a:pPr>
                      <a:r>
                        <a:rPr sz="2000" spc="5" dirty="0">
                          <a:latin typeface="Times New Roman"/>
                          <a:cs typeface="Times New Roman"/>
                        </a:rPr>
                        <a:t>NO</a:t>
                      </a:r>
                      <a:r>
                        <a:rPr sz="1950" spc="7" baseline="-21367" dirty="0">
                          <a:latin typeface="Times New Roman"/>
                          <a:cs typeface="Times New Roman"/>
                        </a:rPr>
                        <a:t>2</a:t>
                      </a:r>
                      <a:endParaRPr sz="1950" baseline="-21367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340"/>
                        </a:lnSpc>
                      </a:pPr>
                      <a:r>
                        <a:rPr sz="2000" spc="5" dirty="0">
                          <a:latin typeface="Times New Roman"/>
                          <a:cs typeface="Times New Roman"/>
                        </a:rPr>
                        <a:t>200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2340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hr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658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335"/>
                        </a:lnSpc>
                      </a:pPr>
                      <a:r>
                        <a:rPr sz="2000" spc="5" dirty="0">
                          <a:latin typeface="Times New Roman"/>
                          <a:cs typeface="Times New Roman"/>
                        </a:rPr>
                        <a:t>40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2335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year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4711">
                <a:tc rowSpan="4">
                  <a:txBody>
                    <a:bodyPr/>
                    <a:lstStyle/>
                    <a:p>
                      <a:pPr marL="68580">
                        <a:lnSpc>
                          <a:spcPts val="2340"/>
                        </a:lnSpc>
                      </a:pPr>
                      <a:r>
                        <a:rPr sz="2000" spc="-5" dirty="0">
                          <a:latin typeface="Times New Roman"/>
                          <a:cs typeface="Times New Roman"/>
                        </a:rPr>
                        <a:t>CO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340"/>
                        </a:lnSpc>
                      </a:pPr>
                      <a:r>
                        <a:rPr sz="2000" spc="5" dirty="0">
                          <a:latin typeface="Times New Roman"/>
                          <a:cs typeface="Times New Roman"/>
                        </a:rPr>
                        <a:t>100000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2340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15</a:t>
                      </a:r>
                      <a:r>
                        <a:rPr sz="20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minutes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79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340"/>
                        </a:lnSpc>
                      </a:pPr>
                      <a:r>
                        <a:rPr sz="2000" spc="5" dirty="0">
                          <a:latin typeface="Times New Roman"/>
                          <a:cs typeface="Times New Roman"/>
                        </a:rPr>
                        <a:t>60000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2340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20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minutes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828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340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10000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2340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hrs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658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340"/>
                        </a:lnSpc>
                      </a:pPr>
                      <a:r>
                        <a:rPr sz="2000" spc="5" dirty="0">
                          <a:latin typeface="Times New Roman"/>
                          <a:cs typeface="Times New Roman"/>
                        </a:rPr>
                        <a:t>120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2340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hrs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6710">
                <a:tc rowSpan="2">
                  <a:txBody>
                    <a:bodyPr/>
                    <a:lstStyle/>
                    <a:p>
                      <a:pPr marL="68580">
                        <a:lnSpc>
                          <a:spcPts val="2340"/>
                        </a:lnSpc>
                      </a:pPr>
                      <a:r>
                        <a:rPr sz="2000" spc="10" dirty="0">
                          <a:latin typeface="Times New Roman"/>
                          <a:cs typeface="Times New Roman"/>
                        </a:rPr>
                        <a:t>PM</a:t>
                      </a:r>
                      <a:r>
                        <a:rPr sz="1950" spc="15" baseline="-21367" dirty="0">
                          <a:latin typeface="Times New Roman"/>
                          <a:cs typeface="Times New Roman"/>
                        </a:rPr>
                        <a:t>10</a:t>
                      </a:r>
                      <a:endParaRPr sz="1950" baseline="-21367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340"/>
                        </a:lnSpc>
                      </a:pPr>
                      <a:r>
                        <a:rPr sz="2000" spc="5" dirty="0">
                          <a:latin typeface="Times New Roman"/>
                          <a:cs typeface="Times New Roman"/>
                        </a:rPr>
                        <a:t>50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2340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year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658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340"/>
                        </a:lnSpc>
                      </a:pPr>
                      <a:r>
                        <a:rPr sz="2000" spc="5" dirty="0">
                          <a:latin typeface="Times New Roman"/>
                          <a:cs typeface="Times New Roman"/>
                        </a:rPr>
                        <a:t>150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2340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24</a:t>
                      </a: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hrs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6646">
                <a:tc rowSpan="2"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3000" spc="7" baseline="13888" dirty="0">
                          <a:latin typeface="Times New Roman"/>
                          <a:cs typeface="Times New Roman"/>
                        </a:rPr>
                        <a:t>PM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2.5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345"/>
                        </a:lnSpc>
                      </a:pPr>
                      <a:r>
                        <a:rPr sz="2000" spc="5" dirty="0">
                          <a:latin typeface="Times New Roman"/>
                          <a:cs typeface="Times New Roman"/>
                        </a:rPr>
                        <a:t>15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2345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year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663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345"/>
                        </a:lnSpc>
                      </a:pPr>
                      <a:r>
                        <a:rPr sz="2000" spc="5" dirty="0">
                          <a:latin typeface="Times New Roman"/>
                          <a:cs typeface="Times New Roman"/>
                        </a:rPr>
                        <a:t>65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2345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24</a:t>
                      </a: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hrs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8294">
                <a:tc>
                  <a:txBody>
                    <a:bodyPr/>
                    <a:lstStyle/>
                    <a:p>
                      <a:pPr marL="68580">
                        <a:lnSpc>
                          <a:spcPts val="2345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Lead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345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0.5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2345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year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1000" y="228600"/>
            <a:ext cx="8229600" cy="65532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1016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sz="2800" spc="-5" dirty="0">
                <a:solidFill>
                  <a:srgbClr val="FFFF00"/>
                </a:solidFill>
              </a:rPr>
              <a:t>Air</a:t>
            </a:r>
            <a:r>
              <a:rPr sz="2800" spc="-50" dirty="0">
                <a:solidFill>
                  <a:srgbClr val="FFFF00"/>
                </a:solidFill>
              </a:rPr>
              <a:t> </a:t>
            </a:r>
            <a:r>
              <a:rPr sz="2800" i="1" dirty="0">
                <a:solidFill>
                  <a:srgbClr val="FFFF00"/>
                </a:solidFill>
                <a:latin typeface="Times New Roman"/>
                <a:cs typeface="Times New Roman"/>
              </a:rPr>
              <a:t>(Cont’d)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3840" y="1121663"/>
            <a:ext cx="202691" cy="213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1013205"/>
            <a:ext cx="34385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526415" algn="l"/>
                <a:tab pos="1616075" algn="l"/>
                <a:tab pos="2435860" algn="l"/>
              </a:tabLst>
            </a:pPr>
            <a:r>
              <a:rPr sz="2400" spc="-1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	ave</a:t>
            </a:r>
            <a:r>
              <a:rPr sz="2400" spc="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age	about	300</a:t>
            </a:r>
            <a:r>
              <a:rPr sz="2400" spc="-15" dirty="0">
                <a:solidFill>
                  <a:prstClr val="black"/>
                </a:solidFill>
                <a:latin typeface="Times New Roman"/>
                <a:cs typeface="Times New Roman"/>
              </a:rPr>
              <a:t>,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000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5740" y="1287221"/>
            <a:ext cx="41275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</a:pPr>
            <a:r>
              <a:rPr sz="3600" spc="-22" baseline="-16203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1600" spc="-15" dirty="0">
                <a:solidFill>
                  <a:prstClr val="black"/>
                </a:solidFill>
                <a:latin typeface="Times New Roman"/>
                <a:cs typeface="Times New Roman"/>
              </a:rPr>
              <a:t>3</a:t>
            </a:r>
            <a:endParaRPr sz="16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8100" y="1378661"/>
            <a:ext cx="297624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675005" algn="l"/>
                <a:tab pos="1539240" algn="l"/>
                <a:tab pos="2827655" algn="l"/>
              </a:tabLst>
            </a:pP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air	</a:t>
            </a:r>
            <a:r>
              <a:rPr sz="2400" spc="-15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ass	t</a:t>
            </a:r>
            <a:r>
              <a:rPr sz="2400" spc="5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rou</a:t>
            </a:r>
            <a:r>
              <a:rPr sz="2400" spc="-1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h	a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43840" y="2950464"/>
            <a:ext cx="202691" cy="213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243840" y="4413503"/>
            <a:ext cx="202691" cy="213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1140" y="1745107"/>
            <a:ext cx="3654425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  <a:tabLst>
                <a:tab pos="1251585" algn="l"/>
                <a:tab pos="2794000" algn="l"/>
              </a:tabLst>
            </a:pP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per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son</a:t>
            </a:r>
            <a:r>
              <a:rPr sz="2400" spc="-130" dirty="0">
                <a:solidFill>
                  <a:prstClr val="black"/>
                </a:solidFill>
                <a:latin typeface="Times New Roman"/>
                <a:cs typeface="Times New Roman"/>
              </a:rPr>
              <a:t>’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s	respir</a:t>
            </a:r>
            <a:r>
              <a:rPr sz="2400" spc="-1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2400" spc="-1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ry	</a:t>
            </a:r>
            <a:r>
              <a:rPr sz="2400" spc="-15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yst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em  in the course of a</a:t>
            </a:r>
            <a:r>
              <a:rPr sz="2400" spc="-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lifetime.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Bef>
                <a:spcPts val="5"/>
              </a:spcBef>
            </a:pPr>
            <a:endParaRPr sz="25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5080" indent="213360" algn="just"/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In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this </a:t>
            </a:r>
            <a:r>
              <a:rPr sz="2400" spc="-45" dirty="0">
                <a:solidFill>
                  <a:prstClr val="black"/>
                </a:solidFill>
                <a:latin typeface="Times New Roman"/>
                <a:cs typeface="Times New Roman"/>
              </a:rPr>
              <a:t>way,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impurities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in  the atmosphere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directly enter 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24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lungs.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Bef>
                <a:spcPts val="5"/>
              </a:spcBef>
            </a:pPr>
            <a:endParaRPr sz="25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5715" indent="213360" algn="just"/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Especially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dangerous are  the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aerosols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that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contain  particles with diameters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of  less than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10 μm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– also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know  as particulate</a:t>
            </a:r>
            <a:r>
              <a:rPr sz="24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prstClr val="black"/>
                </a:solidFill>
                <a:latin typeface="Times New Roman"/>
                <a:cs typeface="Times New Roman"/>
              </a:rPr>
              <a:t>matter.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19332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141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89326" y="34239"/>
            <a:ext cx="31654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1.1. General</a:t>
            </a:r>
            <a:r>
              <a:rPr spc="-100" dirty="0"/>
              <a:t> </a:t>
            </a:r>
            <a:r>
              <a:rPr dirty="0"/>
              <a:t>Facts</a:t>
            </a:r>
          </a:p>
        </p:txBody>
      </p:sp>
      <p:sp>
        <p:nvSpPr>
          <p:cNvPr id="4" name="object 4"/>
          <p:cNvSpPr/>
          <p:nvPr/>
        </p:nvSpPr>
        <p:spPr>
          <a:xfrm>
            <a:off x="761" y="534162"/>
            <a:ext cx="9144000" cy="6096000"/>
          </a:xfrm>
          <a:custGeom>
            <a:avLst/>
            <a:gdLst/>
            <a:ahLst/>
            <a:cxnLst/>
            <a:rect l="l" t="t" r="r" b="b"/>
            <a:pathLst>
              <a:path w="9144000" h="6096000">
                <a:moveTo>
                  <a:pt x="0" y="6096000"/>
                </a:moveTo>
                <a:lnTo>
                  <a:pt x="9144000" y="6096000"/>
                </a:lnTo>
                <a:lnTo>
                  <a:pt x="9144000" y="0"/>
                </a:lnTo>
                <a:lnTo>
                  <a:pt x="0" y="0"/>
                </a:lnTo>
                <a:lnTo>
                  <a:pt x="0" y="6096000"/>
                </a:lnTo>
                <a:close/>
              </a:path>
            </a:pathLst>
          </a:custGeom>
          <a:ln w="38100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1036066"/>
            <a:ext cx="8987155" cy="510413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355600" marR="389255" indent="-342900" algn="just">
              <a:lnSpc>
                <a:spcPct val="89200"/>
              </a:lnSpc>
              <a:spcBef>
                <a:spcPts val="45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Currently there are a growing desire to restore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protect  the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env’t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from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degrading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effects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all forms of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pollution</a:t>
            </a:r>
            <a:r>
              <a:rPr sz="2800" dirty="0">
                <a:solidFill>
                  <a:prstClr val="black"/>
                </a:solidFill>
                <a:cs typeface="Calibri"/>
              </a:rPr>
              <a:t>: </a:t>
            </a:r>
            <a:r>
              <a:rPr sz="2800" dirty="0">
                <a:solidFill>
                  <a:srgbClr val="00AFEF"/>
                </a:solidFill>
                <a:cs typeface="Calibri"/>
              </a:rPr>
              <a:t> </a:t>
            </a:r>
            <a:r>
              <a:rPr sz="2800" spc="-65" dirty="0">
                <a:solidFill>
                  <a:srgbClr val="00AFEF"/>
                </a:solidFill>
                <a:cs typeface="Calibri"/>
              </a:rPr>
              <a:t>air, </a:t>
            </a:r>
            <a:r>
              <a:rPr sz="2800" spc="-60" dirty="0">
                <a:solidFill>
                  <a:srgbClr val="00AFEF"/>
                </a:solidFill>
                <a:cs typeface="Calibri"/>
              </a:rPr>
              <a:t>water, </a:t>
            </a:r>
            <a:r>
              <a:rPr sz="2800" spc="-10" dirty="0">
                <a:solidFill>
                  <a:srgbClr val="00AFEF"/>
                </a:solidFill>
                <a:cs typeface="Calibri"/>
              </a:rPr>
              <a:t>soil, </a:t>
            </a:r>
            <a:r>
              <a:rPr sz="2800" spc="-5" dirty="0">
                <a:solidFill>
                  <a:srgbClr val="00AFEF"/>
                </a:solidFill>
                <a:cs typeface="Calibri"/>
              </a:rPr>
              <a:t>and</a:t>
            </a:r>
            <a:r>
              <a:rPr sz="2800" spc="150" dirty="0">
                <a:solidFill>
                  <a:srgbClr val="00AFEF"/>
                </a:solidFill>
                <a:cs typeface="Calibri"/>
              </a:rPr>
              <a:t> </a:t>
            </a:r>
            <a:r>
              <a:rPr sz="2800" spc="-10" dirty="0">
                <a:solidFill>
                  <a:srgbClr val="00AFEF"/>
                </a:solidFill>
                <a:cs typeface="Calibri"/>
              </a:rPr>
              <a:t>noise</a:t>
            </a:r>
            <a:endParaRPr sz="2800">
              <a:solidFill>
                <a:prstClr val="black"/>
              </a:solidFill>
              <a:cs typeface="Calibri"/>
            </a:endParaRPr>
          </a:p>
          <a:p>
            <a:pPr marL="355600" marR="238760" indent="-342900" algn="just">
              <a:lnSpc>
                <a:spcPts val="3020"/>
              </a:lnSpc>
              <a:spcBef>
                <a:spcPts val="780"/>
              </a:spcBef>
              <a:buFont typeface="Arial"/>
              <a:buChar char="•"/>
              <a:tabLst>
                <a:tab pos="438150" algn="l"/>
              </a:tabLst>
            </a:pPr>
            <a:r>
              <a:rPr dirty="0">
                <a:solidFill>
                  <a:prstClr val="black"/>
                </a:solidFill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Three major questions usually arise when a particular type  of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pollution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has been</a:t>
            </a:r>
            <a:r>
              <a:rPr sz="28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identified: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527685" indent="-515620" algn="just">
              <a:spcBef>
                <a:spcPts val="300"/>
              </a:spcBef>
              <a:buFontTx/>
              <a:buAutoNum type="arabicPeriod"/>
              <a:tabLst>
                <a:tab pos="52832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How serious is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pollution?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527685" marR="594360" indent="-515620" algn="just">
              <a:lnSpc>
                <a:spcPts val="3020"/>
              </a:lnSpc>
              <a:spcBef>
                <a:spcPts val="720"/>
              </a:spcBef>
              <a:buFont typeface="Times New Roman"/>
              <a:buAutoNum type="arabicPeriod"/>
              <a:tabLst>
                <a:tab pos="616585" algn="l"/>
              </a:tabLst>
            </a:pPr>
            <a:r>
              <a:rPr dirty="0">
                <a:solidFill>
                  <a:prstClr val="black"/>
                </a:solidFill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Is there standard procedure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for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sampling </a:t>
            </a:r>
            <a:r>
              <a:rPr sz="2800" spc="-25" dirty="0">
                <a:solidFill>
                  <a:prstClr val="black"/>
                </a:solidFill>
                <a:latin typeface="Times New Roman"/>
                <a:cs typeface="Times New Roman"/>
              </a:rPr>
              <a:t>water,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air and 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soil?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615950" indent="-603885" algn="just">
              <a:spcBef>
                <a:spcPts val="300"/>
              </a:spcBef>
              <a:buFontTx/>
              <a:buAutoNum type="arabicPeriod"/>
              <a:tabLst>
                <a:tab pos="616585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Is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possible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to quantify pollutants?</a:t>
            </a:r>
            <a:r>
              <a:rPr sz="2800" spc="-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&amp;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90000"/>
              </a:lnSpc>
              <a:spcBef>
                <a:spcPts val="670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This course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is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basically focuses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on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demonstration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of 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laboratory equipment and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apparatus,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sampling, preservation,  analysis and interpretation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of the</a:t>
            </a:r>
            <a:r>
              <a:rPr sz="28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results.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73557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274320"/>
            <a:ext cx="8229600" cy="64008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126364" rIns="0" bIns="0" rtlCol="0">
            <a:spAutoFit/>
          </a:bodyPr>
          <a:lstStyle/>
          <a:p>
            <a:pPr marL="527685">
              <a:spcBef>
                <a:spcPts val="994"/>
              </a:spcBef>
            </a:pPr>
            <a:r>
              <a:rPr sz="2400" dirty="0">
                <a:solidFill>
                  <a:srgbClr val="00AFEF"/>
                </a:solidFill>
                <a:latin typeface="Times New Roman"/>
                <a:cs typeface="Times New Roman"/>
              </a:rPr>
              <a:t>1.2. </a:t>
            </a:r>
            <a:r>
              <a:rPr sz="2400" spc="-5" dirty="0">
                <a:solidFill>
                  <a:srgbClr val="00AFEF"/>
                </a:solidFill>
                <a:latin typeface="Times New Roman"/>
                <a:cs typeface="Times New Roman"/>
              </a:rPr>
              <a:t>DEFINING </a:t>
            </a:r>
            <a:r>
              <a:rPr sz="2400" spc="-20" dirty="0">
                <a:solidFill>
                  <a:srgbClr val="00AFEF"/>
                </a:solidFill>
                <a:latin typeface="Times New Roman"/>
                <a:cs typeface="Times New Roman"/>
              </a:rPr>
              <a:t>ENVIRONMENTAL </a:t>
            </a:r>
            <a:r>
              <a:rPr sz="2400" spc="-114" dirty="0">
                <a:solidFill>
                  <a:srgbClr val="00AFEF"/>
                </a:solidFill>
                <a:latin typeface="Times New Roman"/>
                <a:cs typeface="Times New Roman"/>
              </a:rPr>
              <a:t>WATER</a:t>
            </a:r>
            <a:r>
              <a:rPr sz="2400" spc="-40" dirty="0">
                <a:solidFill>
                  <a:srgbClr val="00AFE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EF"/>
                </a:solidFill>
                <a:latin typeface="Times New Roman"/>
                <a:cs typeface="Times New Roman"/>
              </a:rPr>
              <a:t>QUALITY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40" y="935481"/>
            <a:ext cx="8683625" cy="4549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715" indent="-342900" algn="just"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WQ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means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d/t things to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d/t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people, depending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on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their 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goals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for the</a:t>
            </a:r>
            <a:r>
              <a:rPr sz="28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30" dirty="0">
                <a:solidFill>
                  <a:prstClr val="black"/>
                </a:solidFill>
                <a:latin typeface="Times New Roman"/>
                <a:cs typeface="Times New Roman"/>
              </a:rPr>
              <a:t>water.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5715" indent="-342900" algn="just">
              <a:spcBef>
                <a:spcPts val="67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env’tal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health student express high-quality water </a:t>
            </a:r>
            <a:r>
              <a:rPr sz="2800" spc="-15" dirty="0">
                <a:solidFill>
                  <a:prstClr val="black"/>
                </a:solidFill>
                <a:latin typeface="Times New Roman"/>
                <a:cs typeface="Times New Roman"/>
              </a:rPr>
              <a:t>as 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water in a pristine env’nt free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from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diseases causing  pathogens and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chemical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sb/ces.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8255">
              <a:spcBef>
                <a:spcPts val="675"/>
              </a:spcBef>
              <a:tabLst>
                <a:tab pos="965200" algn="l"/>
                <a:tab pos="3181350" algn="l"/>
                <a:tab pos="6470650" algn="l"/>
                <a:tab pos="7480934" algn="l"/>
              </a:tabLst>
            </a:pPr>
            <a:r>
              <a:rPr sz="2800" dirty="0">
                <a:solidFill>
                  <a:srgbClr val="00AFEF"/>
                </a:solidFill>
                <a:latin typeface="Times New Roman"/>
                <a:cs typeface="Times New Roman"/>
              </a:rPr>
              <a:t>1</a:t>
            </a:r>
            <a:r>
              <a:rPr sz="2800" spc="-10" dirty="0">
                <a:solidFill>
                  <a:srgbClr val="00AFEF"/>
                </a:solidFill>
                <a:latin typeface="Times New Roman"/>
                <a:cs typeface="Times New Roman"/>
              </a:rPr>
              <a:t>.</a:t>
            </a:r>
            <a:r>
              <a:rPr sz="2800" dirty="0">
                <a:solidFill>
                  <a:srgbClr val="00AFEF"/>
                </a:solidFill>
                <a:latin typeface="Times New Roman"/>
                <a:cs typeface="Times New Roman"/>
              </a:rPr>
              <a:t>2</a:t>
            </a:r>
            <a:r>
              <a:rPr sz="2800" spc="-10" dirty="0">
                <a:solidFill>
                  <a:srgbClr val="00AFEF"/>
                </a:solidFill>
                <a:latin typeface="Times New Roman"/>
                <a:cs typeface="Times New Roman"/>
              </a:rPr>
              <a:t>.</a:t>
            </a:r>
            <a:r>
              <a:rPr sz="2800" spc="-5" dirty="0">
                <a:solidFill>
                  <a:srgbClr val="00AFEF"/>
                </a:solidFill>
                <a:latin typeface="Times New Roman"/>
                <a:cs typeface="Times New Roman"/>
              </a:rPr>
              <a:t>1</a:t>
            </a:r>
            <a:r>
              <a:rPr sz="2800" dirty="0">
                <a:solidFill>
                  <a:srgbClr val="00AFEF"/>
                </a:solidFill>
                <a:latin typeface="Times New Roman"/>
                <a:cs typeface="Times New Roman"/>
              </a:rPr>
              <a:t>	</a:t>
            </a:r>
            <a:r>
              <a:rPr sz="2800" spc="-320" dirty="0">
                <a:solidFill>
                  <a:srgbClr val="00AFEF"/>
                </a:solidFill>
                <a:latin typeface="Times New Roman"/>
                <a:cs typeface="Times New Roman"/>
              </a:rPr>
              <a:t>W</a:t>
            </a:r>
            <a:r>
              <a:rPr sz="2800" spc="-325" dirty="0">
                <a:solidFill>
                  <a:srgbClr val="00AFEF"/>
                </a:solidFill>
                <a:latin typeface="Times New Roman"/>
                <a:cs typeface="Times New Roman"/>
              </a:rPr>
              <a:t>A</a:t>
            </a:r>
            <a:r>
              <a:rPr sz="2800" spc="-5" dirty="0">
                <a:solidFill>
                  <a:srgbClr val="00AFEF"/>
                </a:solidFill>
                <a:latin typeface="Times New Roman"/>
                <a:cs typeface="Times New Roman"/>
              </a:rPr>
              <a:t>TE</a:t>
            </a:r>
            <a:r>
              <a:rPr sz="2800" spc="-10" dirty="0">
                <a:solidFill>
                  <a:srgbClr val="00AFEF"/>
                </a:solidFill>
                <a:latin typeface="Times New Roman"/>
                <a:cs typeface="Times New Roman"/>
              </a:rPr>
              <a:t>R</a:t>
            </a:r>
            <a:r>
              <a:rPr sz="2800" spc="-5" dirty="0">
                <a:solidFill>
                  <a:srgbClr val="00AFEF"/>
                </a:solidFill>
                <a:latin typeface="Times New Roman"/>
                <a:cs typeface="Times New Roman"/>
              </a:rPr>
              <a:t>-</a:t>
            </a:r>
            <a:r>
              <a:rPr sz="2800" dirty="0">
                <a:solidFill>
                  <a:srgbClr val="00AFEF"/>
                </a:solidFill>
                <a:latin typeface="Times New Roman"/>
                <a:cs typeface="Times New Roman"/>
              </a:rPr>
              <a:t>U</a:t>
            </a:r>
            <a:r>
              <a:rPr sz="2800" spc="-5" dirty="0">
                <a:solidFill>
                  <a:srgbClr val="00AFEF"/>
                </a:solidFill>
                <a:latin typeface="Times New Roman"/>
                <a:cs typeface="Times New Roman"/>
              </a:rPr>
              <a:t>SE</a:t>
            </a:r>
            <a:r>
              <a:rPr sz="2800" dirty="0">
                <a:solidFill>
                  <a:srgbClr val="00AFE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00AFEF"/>
                </a:solidFill>
                <a:latin typeface="Times New Roman"/>
                <a:cs typeface="Times New Roman"/>
              </a:rPr>
              <a:t>CLAS</a:t>
            </a:r>
            <a:r>
              <a:rPr sz="2800" dirty="0">
                <a:solidFill>
                  <a:srgbClr val="00AFEF"/>
                </a:solidFill>
                <a:latin typeface="Times New Roman"/>
                <a:cs typeface="Times New Roman"/>
              </a:rPr>
              <a:t>S</a:t>
            </a:r>
            <a:r>
              <a:rPr sz="2800" spc="5" dirty="0">
                <a:solidFill>
                  <a:srgbClr val="00AFEF"/>
                </a:solidFill>
                <a:latin typeface="Times New Roman"/>
                <a:cs typeface="Times New Roman"/>
              </a:rPr>
              <a:t>I</a:t>
            </a:r>
            <a:r>
              <a:rPr sz="2800" spc="-5" dirty="0">
                <a:solidFill>
                  <a:srgbClr val="00AFEF"/>
                </a:solidFill>
                <a:latin typeface="Times New Roman"/>
                <a:cs typeface="Times New Roman"/>
              </a:rPr>
              <a:t>F</a:t>
            </a:r>
            <a:r>
              <a:rPr sz="2800" dirty="0">
                <a:solidFill>
                  <a:srgbClr val="00AFEF"/>
                </a:solidFill>
                <a:latin typeface="Times New Roman"/>
                <a:cs typeface="Times New Roman"/>
              </a:rPr>
              <a:t>I</a:t>
            </a:r>
            <a:r>
              <a:rPr sz="2800" spc="-5" dirty="0">
                <a:solidFill>
                  <a:srgbClr val="00AFEF"/>
                </a:solidFill>
                <a:latin typeface="Times New Roman"/>
                <a:cs typeface="Times New Roman"/>
              </a:rPr>
              <a:t>C</a:t>
            </a:r>
            <a:r>
              <a:rPr sz="2800" spc="-315" dirty="0">
                <a:solidFill>
                  <a:srgbClr val="00AFEF"/>
                </a:solidFill>
                <a:latin typeface="Times New Roman"/>
                <a:cs typeface="Times New Roman"/>
              </a:rPr>
              <a:t>A</a:t>
            </a:r>
            <a:r>
              <a:rPr sz="2800" spc="-5" dirty="0">
                <a:solidFill>
                  <a:srgbClr val="00AFEF"/>
                </a:solidFill>
                <a:latin typeface="Times New Roman"/>
                <a:cs typeface="Times New Roman"/>
              </a:rPr>
              <a:t>T</a:t>
            </a:r>
            <a:r>
              <a:rPr sz="2800" dirty="0">
                <a:solidFill>
                  <a:srgbClr val="00AFEF"/>
                </a:solidFill>
                <a:latin typeface="Times New Roman"/>
                <a:cs typeface="Times New Roman"/>
              </a:rPr>
              <a:t>IO</a:t>
            </a:r>
            <a:r>
              <a:rPr sz="2800" spc="-5" dirty="0">
                <a:solidFill>
                  <a:srgbClr val="00AFEF"/>
                </a:solidFill>
                <a:latin typeface="Times New Roman"/>
                <a:cs typeface="Times New Roman"/>
              </a:rPr>
              <a:t>NS</a:t>
            </a:r>
            <a:r>
              <a:rPr sz="2800" dirty="0">
                <a:solidFill>
                  <a:srgbClr val="00AFE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00AFEF"/>
                </a:solidFill>
                <a:latin typeface="Times New Roman"/>
                <a:cs typeface="Times New Roman"/>
              </a:rPr>
              <a:t>AND</a:t>
            </a:r>
            <a:r>
              <a:rPr sz="2800" dirty="0">
                <a:solidFill>
                  <a:srgbClr val="00AFEF"/>
                </a:solidFill>
                <a:latin typeface="Times New Roman"/>
                <a:cs typeface="Times New Roman"/>
              </a:rPr>
              <a:t>	</a:t>
            </a:r>
            <a:r>
              <a:rPr sz="2800" spc="-305" dirty="0">
                <a:solidFill>
                  <a:srgbClr val="00AFEF"/>
                </a:solidFill>
                <a:latin typeface="Times New Roman"/>
                <a:cs typeface="Times New Roman"/>
              </a:rPr>
              <a:t>W</a:t>
            </a:r>
            <a:r>
              <a:rPr sz="2800" spc="-320" dirty="0">
                <a:solidFill>
                  <a:srgbClr val="00AFEF"/>
                </a:solidFill>
                <a:latin typeface="Times New Roman"/>
                <a:cs typeface="Times New Roman"/>
              </a:rPr>
              <a:t>A</a:t>
            </a:r>
            <a:r>
              <a:rPr sz="2800" dirty="0">
                <a:solidFill>
                  <a:srgbClr val="00AFEF"/>
                </a:solidFill>
                <a:latin typeface="Times New Roman"/>
                <a:cs typeface="Times New Roman"/>
              </a:rPr>
              <a:t>T</a:t>
            </a:r>
            <a:r>
              <a:rPr sz="2800" spc="-5" dirty="0">
                <a:solidFill>
                  <a:srgbClr val="00AFEF"/>
                </a:solidFill>
                <a:latin typeface="Times New Roman"/>
                <a:cs typeface="Times New Roman"/>
              </a:rPr>
              <a:t>ER  QUALITY</a:t>
            </a:r>
            <a:r>
              <a:rPr sz="2800" spc="-60" dirty="0">
                <a:solidFill>
                  <a:srgbClr val="00AFEF"/>
                </a:solidFill>
                <a:latin typeface="Times New Roman"/>
                <a:cs typeface="Times New Roman"/>
              </a:rPr>
              <a:t> </a:t>
            </a:r>
            <a:r>
              <a:rPr sz="2800" spc="-35" dirty="0">
                <a:solidFill>
                  <a:srgbClr val="00AFEF"/>
                </a:solidFill>
                <a:latin typeface="Times New Roman"/>
                <a:cs typeface="Times New Roman"/>
              </a:rPr>
              <a:t>STANDARDS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5080" indent="-342900" algn="just">
              <a:spcBef>
                <a:spcPts val="670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In human </a:t>
            </a:r>
            <a:r>
              <a:rPr sz="2800" spc="-25" dirty="0">
                <a:solidFill>
                  <a:prstClr val="black"/>
                </a:solidFill>
                <a:latin typeface="Times New Roman"/>
                <a:cs typeface="Times New Roman"/>
              </a:rPr>
              <a:t>history,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rivers,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lakes, springs, &amp; wells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from 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which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one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can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directly drink could readily meet almost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all 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needs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for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high quality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30" dirty="0">
                <a:solidFill>
                  <a:prstClr val="black"/>
                </a:solidFill>
                <a:latin typeface="Times New Roman"/>
                <a:cs typeface="Times New Roman"/>
              </a:rPr>
              <a:t>water.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777889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0"/>
            <a:ext cx="8229600" cy="685800"/>
          </a:xfrm>
          <a:custGeom>
            <a:avLst/>
            <a:gdLst/>
            <a:ahLst/>
            <a:cxnLst/>
            <a:rect l="l" t="t" r="r" b="b"/>
            <a:pathLst>
              <a:path w="8229600" h="685800">
                <a:moveTo>
                  <a:pt x="8229600" y="0"/>
                </a:moveTo>
                <a:lnTo>
                  <a:pt x="0" y="0"/>
                </a:lnTo>
                <a:lnTo>
                  <a:pt x="0" y="685800"/>
                </a:lnTo>
                <a:lnTo>
                  <a:pt x="8229600" y="685800"/>
                </a:lnTo>
                <a:lnTo>
                  <a:pt x="822960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83228" y="72339"/>
            <a:ext cx="117983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1" dirty="0">
                <a:solidFill>
                  <a:srgbClr val="FFFF00"/>
                </a:solidFill>
                <a:latin typeface="Times New Roman"/>
                <a:cs typeface="Times New Roman"/>
              </a:rPr>
              <a:t>Cont’d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81940" y="706881"/>
            <a:ext cx="8656320" cy="5597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0" marR="30480" indent="-342900" algn="just">
              <a:spcBef>
                <a:spcPts val="95"/>
              </a:spcBef>
              <a:buFont typeface="Arial"/>
              <a:buChar char="•"/>
              <a:tabLst>
                <a:tab pos="3810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But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now the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water that is used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for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drinking water 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supplies,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irrigation, and </a:t>
            </a:r>
            <a:r>
              <a:rPr sz="2800" spc="-25" dirty="0">
                <a:solidFill>
                  <a:prstClr val="black"/>
                </a:solidFill>
                <a:latin typeface="Times New Roman"/>
                <a:cs typeface="Times New Roman"/>
              </a:rPr>
              <a:t>industry,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…, needs treatment to  become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acceptable.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81000" marR="31115" indent="-342900" algn="just">
              <a:spcBef>
                <a:spcPts val="675"/>
              </a:spcBef>
              <a:buFont typeface="Arial"/>
              <a:buChar char="•"/>
              <a:tabLst>
                <a:tab pos="3810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High-quality water is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not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pure;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it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just contains amounts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of 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impurities </a:t>
            </a:r>
            <a:r>
              <a:rPr sz="2800" b="1" spc="-5" dirty="0">
                <a:solidFill>
                  <a:srgbClr val="00AFEF"/>
                </a:solidFill>
                <a:latin typeface="Times New Roman"/>
                <a:cs typeface="Times New Roman"/>
              </a:rPr>
              <a:t>too small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be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harmful to its intended</a:t>
            </a:r>
            <a:r>
              <a:rPr sz="2800" spc="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uses.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81000" indent="-342900" algn="just">
              <a:spcBef>
                <a:spcPts val="675"/>
              </a:spcBef>
              <a:buFont typeface="Arial"/>
              <a:buChar char="•"/>
              <a:tabLst>
                <a:tab pos="3810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Many impurities in water are</a:t>
            </a:r>
            <a:r>
              <a:rPr sz="2800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beneficial: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781685" lvl="1" indent="-287020">
              <a:spcBef>
                <a:spcPts val="590"/>
              </a:spcBef>
              <a:buFont typeface="Wingdings"/>
              <a:buChar char=""/>
              <a:tabLst>
                <a:tab pos="782320" algn="l"/>
              </a:tabLst>
            </a:pP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carbonate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(CO</a:t>
            </a:r>
            <a:r>
              <a:rPr sz="2400" spc="-7" baseline="-20833" dirty="0">
                <a:solidFill>
                  <a:prstClr val="black"/>
                </a:solidFill>
                <a:latin typeface="Times New Roman"/>
                <a:cs typeface="Times New Roman"/>
              </a:rPr>
              <a:t>3</a:t>
            </a:r>
            <a:r>
              <a:rPr sz="2400" spc="-7" baseline="24305" dirty="0">
                <a:solidFill>
                  <a:prstClr val="black"/>
                </a:solidFill>
                <a:latin typeface="Times New Roman"/>
                <a:cs typeface="Times New Roman"/>
              </a:rPr>
              <a:t>-2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)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and bicarbonate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(HCO</a:t>
            </a:r>
            <a:r>
              <a:rPr sz="2400" spc="-7" baseline="-20833" dirty="0">
                <a:solidFill>
                  <a:prstClr val="black"/>
                </a:solidFill>
                <a:latin typeface="Times New Roman"/>
                <a:cs typeface="Times New Roman"/>
              </a:rPr>
              <a:t>3</a:t>
            </a:r>
            <a:r>
              <a:rPr sz="2400" spc="-7" baseline="24305" dirty="0">
                <a:solidFill>
                  <a:prstClr val="black"/>
                </a:solidFill>
                <a:latin typeface="Times New Roman"/>
                <a:cs typeface="Times New Roman"/>
              </a:rPr>
              <a:t>-</a:t>
            </a:r>
            <a:r>
              <a:rPr sz="2400" spc="240" baseline="2430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)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781685" lvl="1" indent="-287020">
              <a:spcBef>
                <a:spcPts val="575"/>
              </a:spcBef>
              <a:buFont typeface="Wingdings"/>
              <a:buChar char=""/>
              <a:tabLst>
                <a:tab pos="782320" algn="l"/>
              </a:tabLst>
            </a:pP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hardness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alkalinity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781685" lvl="1" indent="-287020">
              <a:spcBef>
                <a:spcPts val="580"/>
              </a:spcBef>
              <a:buFont typeface="Wingdings"/>
              <a:buChar char=""/>
              <a:tabLst>
                <a:tab pos="782320" algn="l"/>
              </a:tabLst>
            </a:pP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dissolved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CO</a:t>
            </a:r>
            <a:r>
              <a:rPr sz="2400" spc="-7" baseline="-20833" dirty="0">
                <a:solidFill>
                  <a:prstClr val="black"/>
                </a:solidFill>
                <a:latin typeface="Times New Roman"/>
                <a:cs typeface="Times New Roman"/>
              </a:rPr>
              <a:t>2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,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 O</a:t>
            </a:r>
            <a:r>
              <a:rPr sz="2400" spc="-7" baseline="-20833" dirty="0">
                <a:solidFill>
                  <a:prstClr val="black"/>
                </a:solidFill>
                <a:latin typeface="Times New Roman"/>
                <a:cs typeface="Times New Roman"/>
              </a:rPr>
              <a:t>2</a:t>
            </a:r>
            <a:endParaRPr sz="2400" baseline="-20833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81000" marR="32384" indent="-342900">
              <a:spcBef>
                <a:spcPts val="655"/>
              </a:spcBef>
              <a:buFont typeface="Arial"/>
              <a:buChar char="•"/>
              <a:tabLst>
                <a:tab pos="380365" algn="l"/>
                <a:tab pos="381000" algn="l"/>
                <a:tab pos="1708150" algn="l"/>
                <a:tab pos="2084705" algn="l"/>
                <a:tab pos="3586479" algn="l"/>
                <a:tab pos="5334635" algn="l"/>
                <a:tab pos="6976109" algn="l"/>
                <a:tab pos="782828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Ou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si</a:t>
            </a:r>
            <a:r>
              <a:rPr sz="2800" spc="5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che</a:t>
            </a:r>
            <a:r>
              <a:rPr sz="2800" spc="-2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ical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lab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rator</a:t>
            </a:r>
            <a:r>
              <a:rPr sz="2800" spc="-18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,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extremely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re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wat</a:t>
            </a:r>
            <a:r>
              <a:rPr sz="2800" spc="-2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r  generally is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not</a:t>
            </a:r>
            <a:r>
              <a:rPr sz="28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desirable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81000" indent="-342900">
              <a:spcBef>
                <a:spcPts val="77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200" b="1" dirty="0">
                <a:solidFill>
                  <a:srgbClr val="00AFEF"/>
                </a:solidFill>
                <a:latin typeface="Times New Roman"/>
                <a:cs typeface="Times New Roman"/>
              </a:rPr>
              <a:t>What </a:t>
            </a:r>
            <a:r>
              <a:rPr sz="3200" b="1" spc="-5" dirty="0">
                <a:solidFill>
                  <a:srgbClr val="00AFEF"/>
                </a:solidFill>
                <a:latin typeface="Times New Roman"/>
                <a:cs typeface="Times New Roman"/>
              </a:rPr>
              <a:t>is </a:t>
            </a:r>
            <a:r>
              <a:rPr sz="3200" b="1" dirty="0">
                <a:solidFill>
                  <a:srgbClr val="00AFEF"/>
                </a:solidFill>
                <a:latin typeface="Times New Roman"/>
                <a:cs typeface="Times New Roman"/>
              </a:rPr>
              <a:t>water</a:t>
            </a:r>
            <a:r>
              <a:rPr sz="3200" b="1" spc="-80" dirty="0">
                <a:solidFill>
                  <a:srgbClr val="00AFE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AFEF"/>
                </a:solidFill>
                <a:latin typeface="Times New Roman"/>
                <a:cs typeface="Times New Roman"/>
              </a:rPr>
              <a:t>impurity?</a:t>
            </a:r>
            <a:endParaRPr sz="32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56446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011681"/>
            <a:ext cx="8073390" cy="5147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8255" indent="-343535" algn="just">
              <a:spcBef>
                <a:spcPts val="95"/>
              </a:spcBef>
              <a:buFont typeface="Arial"/>
              <a:buChar char="•"/>
              <a:tabLst>
                <a:tab pos="356235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It is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any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sub/ce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in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water that is not derived from a  water molecule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only: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harmful, beneficial, or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 neutral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5080" indent="-343535" algn="just">
              <a:spcBef>
                <a:spcPts val="675"/>
              </a:spcBef>
              <a:buFont typeface="Arial"/>
              <a:buChar char="•"/>
              <a:tabLst>
                <a:tab pos="356235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 water pollutant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or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contaminant is any substance in  water that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is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be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harmful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to the </a:t>
            </a:r>
            <a:r>
              <a:rPr sz="2800" spc="-15" dirty="0">
                <a:solidFill>
                  <a:prstClr val="black"/>
                </a:solidFill>
                <a:latin typeface="Times New Roman"/>
                <a:cs typeface="Times New Roman"/>
              </a:rPr>
              <a:t>water’s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intended 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uses.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5080" indent="-343535" algn="just">
              <a:spcBef>
                <a:spcPts val="675"/>
              </a:spcBef>
              <a:buFont typeface="Arial"/>
              <a:buChar char="•"/>
              <a:tabLst>
                <a:tab pos="356235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There are three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d/t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types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water quality standards set 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by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U.S. state &amp; federal regulations but there is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only  effluent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&amp;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drinking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water regulations in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Ethiopia: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527685" indent="-515620" algn="just">
              <a:spcBef>
                <a:spcPts val="675"/>
              </a:spcBef>
              <a:buFontTx/>
              <a:buAutoNum type="arabicPeriod"/>
              <a:tabLst>
                <a:tab pos="52832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Surface and groundwater</a:t>
            </a:r>
            <a:r>
              <a:rPr sz="2800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standards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527685" indent="-515620" algn="just">
              <a:spcBef>
                <a:spcPts val="670"/>
              </a:spcBef>
              <a:buFontTx/>
              <a:buAutoNum type="arabicPeriod"/>
              <a:tabLst>
                <a:tab pos="528320" algn="l"/>
              </a:tabLst>
            </a:pP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Effluent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 standards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527685" indent="-515620" algn="just">
              <a:spcBef>
                <a:spcPts val="675"/>
              </a:spcBef>
              <a:buFontTx/>
              <a:buAutoNum type="arabicPeriod"/>
              <a:tabLst>
                <a:tab pos="52832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Drinking water</a:t>
            </a:r>
            <a:r>
              <a:rPr sz="28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standards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71628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10096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795"/>
              </a:spcBef>
            </a:pPr>
            <a:r>
              <a:rPr i="1" dirty="0">
                <a:solidFill>
                  <a:srgbClr val="FFFF00"/>
                </a:solidFill>
                <a:latin typeface="Times New Roman"/>
                <a:cs typeface="Times New Roman"/>
              </a:rPr>
              <a:t>Cont’d</a:t>
            </a:r>
          </a:p>
        </p:txBody>
      </p:sp>
    </p:spTree>
    <p:extLst>
      <p:ext uri="{BB962C8B-B14F-4D97-AF65-F5344CB8AC3E}">
        <p14:creationId xmlns:p14="http://schemas.microsoft.com/office/powerpoint/2010/main" val="709382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56388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24765" rIns="0" bIns="0" rtlCol="0">
            <a:spAutoFit/>
          </a:bodyPr>
          <a:lstStyle/>
          <a:p>
            <a:pPr marL="617855">
              <a:lnSpc>
                <a:spcPct val="100000"/>
              </a:lnSpc>
              <a:spcBef>
                <a:spcPts val="195"/>
              </a:spcBef>
            </a:pPr>
            <a:r>
              <a:rPr b="0" dirty="0">
                <a:solidFill>
                  <a:srgbClr val="FFFF00"/>
                </a:solidFill>
                <a:latin typeface="Times New Roman"/>
                <a:cs typeface="Times New Roman"/>
              </a:rPr>
              <a:t>1.3. SOURCES OF </a:t>
            </a:r>
            <a:r>
              <a:rPr b="0" spc="-145" dirty="0">
                <a:solidFill>
                  <a:srgbClr val="FFFF00"/>
                </a:solidFill>
                <a:latin typeface="Times New Roman"/>
                <a:cs typeface="Times New Roman"/>
              </a:rPr>
              <a:t>WATER</a:t>
            </a:r>
            <a:r>
              <a:rPr b="0" spc="-14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FFFF00"/>
                </a:solidFill>
                <a:latin typeface="Times New Roman"/>
                <a:cs typeface="Times New Roman"/>
              </a:rPr>
              <a:t>IMPURITIES</a:t>
            </a:r>
          </a:p>
        </p:txBody>
      </p:sp>
      <p:sp>
        <p:nvSpPr>
          <p:cNvPr id="3" name="object 3"/>
          <p:cNvSpPr/>
          <p:nvPr/>
        </p:nvSpPr>
        <p:spPr>
          <a:xfrm>
            <a:off x="228600" y="838200"/>
            <a:ext cx="8686800" cy="5791200"/>
          </a:xfrm>
          <a:custGeom>
            <a:avLst/>
            <a:gdLst/>
            <a:ahLst/>
            <a:cxnLst/>
            <a:rect l="l" t="t" r="r" b="b"/>
            <a:pathLst>
              <a:path w="8686800" h="5791200">
                <a:moveTo>
                  <a:pt x="0" y="5791200"/>
                </a:moveTo>
                <a:lnTo>
                  <a:pt x="8686800" y="5791200"/>
                </a:lnTo>
                <a:lnTo>
                  <a:pt x="8686800" y="0"/>
                </a:lnTo>
                <a:lnTo>
                  <a:pt x="0" y="0"/>
                </a:lnTo>
                <a:lnTo>
                  <a:pt x="0" y="5791200"/>
                </a:lnTo>
                <a:close/>
              </a:path>
            </a:pathLst>
          </a:custGeom>
          <a:ln w="9144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7340" y="761208"/>
            <a:ext cx="8531225" cy="540639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527685" indent="-515620">
              <a:spcBef>
                <a:spcPts val="865"/>
              </a:spcBef>
              <a:buFontTx/>
              <a:buAutoNum type="alphaUcPeriod"/>
              <a:tabLst>
                <a:tab pos="528320" algn="l"/>
              </a:tabLst>
            </a:pP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Natural</a:t>
            </a:r>
            <a:r>
              <a:rPr sz="32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sources</a:t>
            </a:r>
            <a:endParaRPr sz="3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527685" indent="-515620">
              <a:spcBef>
                <a:spcPts val="765"/>
              </a:spcBef>
              <a:buFontTx/>
              <a:buAutoNum type="alphaUcPeriod"/>
              <a:tabLst>
                <a:tab pos="528320" algn="l"/>
              </a:tabLst>
            </a:pP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Human</a:t>
            </a:r>
            <a:r>
              <a:rPr sz="32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caused</a:t>
            </a:r>
            <a:endParaRPr sz="3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indent="-342900">
              <a:spcBef>
                <a:spcPts val="19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Impurities </a:t>
            </a:r>
            <a:r>
              <a:rPr sz="3200" spc="5" dirty="0">
                <a:solidFill>
                  <a:prstClr val="black"/>
                </a:solidFill>
                <a:latin typeface="Times New Roman"/>
                <a:cs typeface="Times New Roman"/>
              </a:rPr>
              <a:t>can </a:t>
            </a: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be divided into three</a:t>
            </a:r>
            <a:r>
              <a:rPr sz="3200" spc="-10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classes:</a:t>
            </a:r>
            <a:endParaRPr sz="3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50000"/>
              </a:lnSpc>
              <a:spcBef>
                <a:spcPts val="775"/>
              </a:spcBef>
              <a:buFont typeface="Arial"/>
              <a:buChar char="•"/>
              <a:tabLst>
                <a:tab pos="354965" algn="l"/>
                <a:tab pos="355600" algn="l"/>
                <a:tab pos="1837055" algn="l"/>
                <a:tab pos="3437254" algn="l"/>
                <a:tab pos="5236210" algn="l"/>
                <a:tab pos="6934200" algn="l"/>
                <a:tab pos="8220709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reg</a:t>
            </a:r>
            <a:r>
              <a:rPr sz="2800" spc="5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lated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2800" spc="-2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ri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ies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(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sz="2800" spc="-15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2800" spc="-2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2800" spc="-15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s)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consid</a:t>
            </a:r>
            <a:r>
              <a:rPr sz="2800" spc="-1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red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har</a:t>
            </a:r>
            <a:r>
              <a:rPr sz="2800" spc="-15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2800" spc="5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ul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or 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aesthetically</a:t>
            </a:r>
            <a:r>
              <a:rPr sz="28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objectionable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indent="-342900">
              <a:spcBef>
                <a:spcPts val="23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unregulated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impurities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not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considered harmful,</a:t>
            </a:r>
            <a:r>
              <a:rPr sz="28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5715" indent="-342900">
              <a:lnSpc>
                <a:spcPct val="1501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  <a:tab pos="2320290" algn="l"/>
                <a:tab pos="4048760" algn="l"/>
                <a:tab pos="4791075" algn="l"/>
                <a:tab pos="5513070" algn="l"/>
                <a:tab pos="7160895" algn="l"/>
                <a:tab pos="7865745" algn="l"/>
              </a:tabLst>
            </a:pP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un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regulat</a:t>
            </a:r>
            <a:r>
              <a:rPr sz="2800" spc="-2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2800" spc="-2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rities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not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yet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evalu</a:t>
            </a:r>
            <a:r>
              <a:rPr sz="2800" spc="-1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ted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eir 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potential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health</a:t>
            </a:r>
            <a:r>
              <a:rPr sz="28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risks.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80830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64008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85725" rIns="0" bIns="0" rtlCol="0">
            <a:spAutoFit/>
          </a:bodyPr>
          <a:lstStyle/>
          <a:p>
            <a:pPr marL="652780">
              <a:lnSpc>
                <a:spcPct val="100000"/>
              </a:lnSpc>
              <a:spcBef>
                <a:spcPts val="675"/>
              </a:spcBef>
            </a:pPr>
            <a:r>
              <a:rPr sz="2900" dirty="0">
                <a:solidFill>
                  <a:srgbClr val="FFFF00"/>
                </a:solidFill>
              </a:rPr>
              <a:t>1.4. </a:t>
            </a:r>
            <a:r>
              <a:rPr sz="2900" spc="-55" dirty="0">
                <a:solidFill>
                  <a:srgbClr val="FFFF00"/>
                </a:solidFill>
              </a:rPr>
              <a:t>WHAT </a:t>
            </a:r>
            <a:r>
              <a:rPr sz="2900" dirty="0">
                <a:solidFill>
                  <a:srgbClr val="FFFF00"/>
                </a:solidFill>
              </a:rPr>
              <a:t>IMPURITIES ARE</a:t>
            </a:r>
            <a:r>
              <a:rPr sz="2900" spc="-250" dirty="0">
                <a:solidFill>
                  <a:srgbClr val="FFFF00"/>
                </a:solidFill>
              </a:rPr>
              <a:t> </a:t>
            </a:r>
            <a:r>
              <a:rPr sz="2900" dirty="0">
                <a:solidFill>
                  <a:srgbClr val="FFFF00"/>
                </a:solidFill>
              </a:rPr>
              <a:t>PRESENT?</a:t>
            </a:r>
            <a:endParaRPr sz="2900"/>
          </a:p>
        </p:txBody>
      </p:sp>
      <p:sp>
        <p:nvSpPr>
          <p:cNvPr id="3" name="object 3"/>
          <p:cNvSpPr txBox="1"/>
          <p:nvPr/>
        </p:nvSpPr>
        <p:spPr>
          <a:xfrm>
            <a:off x="307340" y="935481"/>
            <a:ext cx="8682355" cy="46348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969644" indent="-342900"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The chemical content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 water sample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is found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by 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qualitative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chemical</a:t>
            </a:r>
            <a:r>
              <a:rPr sz="28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analysis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1094740" indent="-342900"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Qualitative analysis identifies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chemical species  present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>
              <a:spcBef>
                <a:spcPts val="670"/>
              </a:spcBef>
            </a:pPr>
            <a:r>
              <a:rPr sz="2800" b="1" spc="-5" dirty="0">
                <a:solidFill>
                  <a:srgbClr val="00AFEF"/>
                </a:solidFill>
                <a:latin typeface="Times New Roman"/>
                <a:cs typeface="Times New Roman"/>
              </a:rPr>
              <a:t>WORKING WITH</a:t>
            </a:r>
            <a:r>
              <a:rPr sz="2800" b="1" spc="-45" dirty="0">
                <a:solidFill>
                  <a:srgbClr val="00AFEF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00AFEF"/>
                </a:solidFill>
                <a:latin typeface="Times New Roman"/>
                <a:cs typeface="Times New Roman"/>
              </a:rPr>
              <a:t>CONCENTRATIONS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645160" indent="-342900" algn="just">
              <a:spcBef>
                <a:spcPts val="67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15" dirty="0">
                <a:solidFill>
                  <a:prstClr val="black"/>
                </a:solidFill>
                <a:latin typeface="Times New Roman"/>
                <a:cs typeface="Times New Roman"/>
              </a:rPr>
              <a:t>Unfortunately,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there is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not one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all-purpose method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for 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expressing</a:t>
            </a:r>
            <a:r>
              <a:rPr sz="28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concentration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5080" indent="-342900" algn="just">
              <a:spcBef>
                <a:spcPts val="67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The best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choice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of concentration units depends in part on 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medium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(liquid, solid, or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gas), and in part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on the  purpose of the</a:t>
            </a:r>
            <a:r>
              <a:rPr sz="28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measurement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1242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274320"/>
            <a:ext cx="8229600" cy="56388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0" rIns="0" bIns="0" rtlCol="0">
            <a:spAutoFit/>
          </a:bodyPr>
          <a:lstStyle/>
          <a:p>
            <a:pPr marL="669925">
              <a:lnSpc>
                <a:spcPts val="2735"/>
              </a:lnSpc>
            </a:pPr>
            <a:r>
              <a:rPr sz="25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WORKING WITH </a:t>
            </a:r>
            <a:r>
              <a:rPr sz="2500" b="1" spc="-15" dirty="0">
                <a:solidFill>
                  <a:srgbClr val="FFFF00"/>
                </a:solidFill>
                <a:latin typeface="Times New Roman"/>
                <a:cs typeface="Times New Roman"/>
              </a:rPr>
              <a:t>CONCENTRATIONS</a:t>
            </a:r>
            <a:r>
              <a:rPr sz="2500" b="1" spc="-3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500" b="1" i="1" spc="-5" dirty="0">
                <a:solidFill>
                  <a:srgbClr val="FFFF00"/>
                </a:solidFill>
                <a:latin typeface="Times New Roman"/>
                <a:cs typeface="Times New Roman"/>
              </a:rPr>
              <a:t>(Cont’d)</a:t>
            </a:r>
            <a:endParaRPr sz="25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7840" y="859281"/>
            <a:ext cx="8148320" cy="4686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3700" marR="41910" indent="-343535">
              <a:spcBef>
                <a:spcPts val="95"/>
              </a:spcBef>
              <a:buFont typeface="Arial"/>
              <a:buChar char="•"/>
              <a:tabLst>
                <a:tab pos="393700" algn="l"/>
                <a:tab pos="394335" algn="l"/>
                <a:tab pos="1021715" algn="l"/>
                <a:tab pos="2141855" algn="l"/>
                <a:tab pos="3703954" algn="l"/>
                <a:tab pos="5260340" algn="l"/>
                <a:tab pos="766445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In	wat</a:t>
            </a:r>
            <a:r>
              <a:rPr sz="2800" spc="-2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sa</a:t>
            </a:r>
            <a:r>
              <a:rPr sz="2800" spc="-25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es,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5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2800" spc="-2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pu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ty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concent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ations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are  typically reported</a:t>
            </a:r>
            <a:r>
              <a:rPr sz="28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as: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81965" indent="-431800">
              <a:spcBef>
                <a:spcPts val="675"/>
              </a:spcBef>
              <a:buFont typeface="Arial"/>
              <a:buChar char="•"/>
              <a:tabLst>
                <a:tab pos="481965" algn="l"/>
                <a:tab pos="4826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milligrams</a:t>
            </a:r>
            <a:r>
              <a:rPr sz="28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(mg)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93700" indent="-343535">
              <a:spcBef>
                <a:spcPts val="610"/>
              </a:spcBef>
              <a:buFont typeface="Arial"/>
              <a:buChar char="•"/>
              <a:tabLst>
                <a:tab pos="393700" algn="l"/>
                <a:tab pos="394335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micrograms (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µ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g),</a:t>
            </a:r>
            <a:r>
              <a:rPr sz="2800" spc="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93700" marR="43180" indent="-343535">
              <a:spcBef>
                <a:spcPts val="735"/>
              </a:spcBef>
              <a:buFont typeface="Arial"/>
              <a:buChar char="•"/>
              <a:tabLst>
                <a:tab pos="393700" algn="l"/>
                <a:tab pos="394335" algn="l"/>
                <a:tab pos="2136140" algn="l"/>
                <a:tab pos="2913380" algn="l"/>
                <a:tab pos="3393440" algn="l"/>
                <a:tab pos="4799965" algn="l"/>
                <a:tab pos="5435600" algn="l"/>
                <a:tab pos="6191885" algn="l"/>
                <a:tab pos="6828790" algn="l"/>
                <a:tab pos="7309484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nano</a:t>
            </a:r>
            <a:r>
              <a:rPr sz="2800" spc="5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ra</a:t>
            </a:r>
            <a:r>
              <a:rPr sz="2800" spc="-25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(ng)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2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2800" spc="-25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rity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15" dirty="0">
                <a:solidFill>
                  <a:prstClr val="black"/>
                </a:solidFill>
                <a:latin typeface="Times New Roman"/>
                <a:cs typeface="Times New Roman"/>
              </a:rPr>
              <a:t>pe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ter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(L)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sz="2800" spc="-2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ter  sample.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508000" indent="-457834">
              <a:spcBef>
                <a:spcPts val="1080"/>
              </a:spcBef>
              <a:buFont typeface="Wingdings"/>
              <a:buChar char=""/>
              <a:tabLst>
                <a:tab pos="508000" algn="l"/>
                <a:tab pos="508634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1 mg/L = </a:t>
            </a:r>
            <a:r>
              <a:rPr sz="2800" spc="5" dirty="0">
                <a:solidFill>
                  <a:prstClr val="black"/>
                </a:solidFill>
                <a:latin typeface="Times New Roman"/>
                <a:cs typeface="Times New Roman"/>
              </a:rPr>
              <a:t>10</a:t>
            </a:r>
            <a:r>
              <a:rPr sz="2775" spc="7" baseline="25525" dirty="0">
                <a:solidFill>
                  <a:prstClr val="black"/>
                </a:solidFill>
                <a:latin typeface="Times New Roman"/>
                <a:cs typeface="Times New Roman"/>
              </a:rPr>
              <a:t>-3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g/L = 1 part per million</a:t>
            </a:r>
            <a:r>
              <a:rPr sz="2800" spc="-4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(ppm)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508000" indent="-457834">
              <a:spcBef>
                <a:spcPts val="1685"/>
              </a:spcBef>
              <a:buFont typeface="Wingdings"/>
              <a:buChar char=""/>
              <a:tabLst>
                <a:tab pos="508000" algn="l"/>
                <a:tab pos="508634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1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µg/L=10</a:t>
            </a:r>
            <a:r>
              <a:rPr sz="2775" baseline="25525" dirty="0">
                <a:solidFill>
                  <a:prstClr val="black"/>
                </a:solidFill>
                <a:latin typeface="Times New Roman"/>
                <a:cs typeface="Times New Roman"/>
              </a:rPr>
              <a:t>-6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g/L = 1 part per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billion</a:t>
            </a:r>
            <a:r>
              <a:rPr sz="2800" spc="-3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(ppb)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508000" indent="-457834">
              <a:spcBef>
                <a:spcPts val="1680"/>
              </a:spcBef>
              <a:buFont typeface="Wingdings"/>
              <a:buChar char=""/>
              <a:tabLst>
                <a:tab pos="508000" algn="l"/>
                <a:tab pos="508634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1 ng/L = </a:t>
            </a:r>
            <a:r>
              <a:rPr sz="2800" spc="5" dirty="0">
                <a:solidFill>
                  <a:prstClr val="black"/>
                </a:solidFill>
                <a:latin typeface="Times New Roman"/>
                <a:cs typeface="Times New Roman"/>
              </a:rPr>
              <a:t>10</a:t>
            </a:r>
            <a:r>
              <a:rPr sz="2775" spc="7" baseline="25525" dirty="0">
                <a:solidFill>
                  <a:prstClr val="black"/>
                </a:solidFill>
                <a:latin typeface="Times New Roman"/>
                <a:cs typeface="Times New Roman"/>
              </a:rPr>
              <a:t>-9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g/L = 1 part per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trillion</a:t>
            </a:r>
            <a:r>
              <a:rPr sz="2800" spc="-4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(ppt)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269249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9240" y="860805"/>
            <a:ext cx="8404225" cy="430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700" marR="68580" indent="-342900" algn="just">
              <a:spcBef>
                <a:spcPts val="100"/>
              </a:spcBef>
              <a:buFont typeface="Arial"/>
              <a:buChar char="•"/>
              <a:tabLst>
                <a:tab pos="393700" algn="l"/>
              </a:tabLst>
            </a:pP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In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soil samples, impurity concentrations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are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typically reported as  milligrams, micrograms,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or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nanograms </a:t>
            </a:r>
            <a:r>
              <a:rPr sz="2400" spc="5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impurity per kilogram  of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soil</a:t>
            </a:r>
            <a:r>
              <a:rPr sz="2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sample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93700" indent="-342900" algn="just">
              <a:spcBef>
                <a:spcPts val="925"/>
              </a:spcBef>
              <a:buFont typeface="Arial"/>
              <a:buChar char="•"/>
              <a:tabLst>
                <a:tab pos="393700" algn="l"/>
              </a:tabLst>
            </a:pP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1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mg/kg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=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10</a:t>
            </a:r>
            <a:r>
              <a:rPr sz="2400" spc="-7" baseline="24305" dirty="0">
                <a:solidFill>
                  <a:prstClr val="black"/>
                </a:solidFill>
                <a:latin typeface="Times New Roman"/>
                <a:cs typeface="Times New Roman"/>
              </a:rPr>
              <a:t>-3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g/kg = 1 part per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million</a:t>
            </a:r>
            <a:r>
              <a:rPr sz="2400" spc="-2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(ppm)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93700" indent="-342900" algn="just">
              <a:spcBef>
                <a:spcPts val="1440"/>
              </a:spcBef>
              <a:buFont typeface="Arial"/>
              <a:buChar char="•"/>
              <a:tabLst>
                <a:tab pos="393700" algn="l"/>
              </a:tabLst>
            </a:pP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1 µg/kg =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10</a:t>
            </a:r>
            <a:r>
              <a:rPr sz="2400" spc="-7" baseline="24305" dirty="0">
                <a:solidFill>
                  <a:prstClr val="black"/>
                </a:solidFill>
                <a:latin typeface="Times New Roman"/>
                <a:cs typeface="Times New Roman"/>
              </a:rPr>
              <a:t>-6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g/kg = 1 part per billion</a:t>
            </a:r>
            <a:r>
              <a:rPr sz="2400" spc="-2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(ppb)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93700" indent="-342900" algn="just">
              <a:spcBef>
                <a:spcPts val="1440"/>
              </a:spcBef>
              <a:buFont typeface="Arial"/>
              <a:buChar char="•"/>
              <a:tabLst>
                <a:tab pos="393700" algn="l"/>
              </a:tabLst>
            </a:pP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1 ng/kg =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10</a:t>
            </a:r>
            <a:r>
              <a:rPr sz="2400" spc="-7" baseline="24305" dirty="0">
                <a:solidFill>
                  <a:prstClr val="black"/>
                </a:solidFill>
                <a:latin typeface="Times New Roman"/>
                <a:cs typeface="Times New Roman"/>
              </a:rPr>
              <a:t>-9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g/kg = 1 part per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trillion</a:t>
            </a:r>
            <a:r>
              <a:rPr sz="2400" spc="-27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(ppt)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93700" marR="68580" indent="-342900" algn="just">
              <a:spcBef>
                <a:spcPts val="1095"/>
              </a:spcBef>
              <a:buFont typeface="Arial"/>
              <a:buChar char="•"/>
              <a:tabLst>
                <a:tab pos="393700" algn="l"/>
              </a:tabLst>
            </a:pP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In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gas samples (normally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air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samples), concentrations cannot </a:t>
            </a:r>
            <a:r>
              <a:rPr sz="2400" spc="-15" dirty="0">
                <a:solidFill>
                  <a:prstClr val="black"/>
                </a:solidFill>
                <a:latin typeface="Times New Roman"/>
                <a:cs typeface="Times New Roman"/>
              </a:rPr>
              <a:t>be 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expressed </a:t>
            </a:r>
            <a:r>
              <a:rPr sz="2400" spc="-10" dirty="0">
                <a:solidFill>
                  <a:prstClr val="black"/>
                </a:solidFill>
                <a:latin typeface="Times New Roman"/>
                <a:cs typeface="Times New Roman"/>
              </a:rPr>
              <a:t>as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simply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as in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water or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soils,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because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gas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volumes 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densities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are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strongly dependent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on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temperature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and  pressure.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26670" rIns="0" bIns="0" rtlCol="0">
            <a:spAutoFit/>
          </a:bodyPr>
          <a:lstStyle/>
          <a:p>
            <a:pPr marL="669925">
              <a:lnSpc>
                <a:spcPct val="100000"/>
              </a:lnSpc>
              <a:spcBef>
                <a:spcPts val="210"/>
              </a:spcBef>
            </a:pPr>
            <a:r>
              <a:rPr sz="2500" spc="-5" dirty="0">
                <a:solidFill>
                  <a:srgbClr val="FFFF00"/>
                </a:solidFill>
              </a:rPr>
              <a:t>WORKING WITH </a:t>
            </a:r>
            <a:r>
              <a:rPr sz="2500" spc="-15" dirty="0">
                <a:solidFill>
                  <a:srgbClr val="FFFF00"/>
                </a:solidFill>
              </a:rPr>
              <a:t>CONCENTRATIONS</a:t>
            </a:r>
            <a:r>
              <a:rPr sz="2500" spc="-45" dirty="0">
                <a:solidFill>
                  <a:srgbClr val="FFFF00"/>
                </a:solidFill>
              </a:rPr>
              <a:t> </a:t>
            </a:r>
            <a:r>
              <a:rPr sz="2500" i="1" spc="-5" dirty="0">
                <a:solidFill>
                  <a:srgbClr val="FFFF00"/>
                </a:solidFill>
                <a:latin typeface="Times New Roman"/>
                <a:cs typeface="Times New Roman"/>
              </a:rPr>
              <a:t>(Cont’d)</a:t>
            </a:r>
            <a:endParaRPr sz="25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103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" y="152400"/>
            <a:ext cx="8839200" cy="60960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36830" rIns="0" bIns="0" rtlCol="0">
            <a:spAutoFit/>
          </a:bodyPr>
          <a:lstStyle/>
          <a:p>
            <a:pPr marL="3111500">
              <a:lnSpc>
                <a:spcPct val="100000"/>
              </a:lnSpc>
              <a:spcBef>
                <a:spcPts val="290"/>
              </a:spcBef>
            </a:pPr>
            <a:r>
              <a:rPr dirty="0">
                <a:solidFill>
                  <a:srgbClr val="FFFF00"/>
                </a:solidFill>
              </a:rPr>
              <a:t>1.</a:t>
            </a:r>
            <a:r>
              <a:rPr spc="-5" dirty="0">
                <a:solidFill>
                  <a:srgbClr val="FFFF00"/>
                </a:solidFill>
              </a:rPr>
              <a:t> 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1140" y="859281"/>
            <a:ext cx="8682990" cy="42081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spcBef>
                <a:spcPts val="95"/>
              </a:spcBef>
              <a:buFont typeface="Wingdings"/>
              <a:buChar char=""/>
              <a:tabLst>
                <a:tab pos="354965" algn="l"/>
                <a:tab pos="355600" algn="l"/>
                <a:tab pos="2334260" algn="l"/>
                <a:tab pos="4253230" algn="l"/>
                <a:tab pos="5205730" algn="l"/>
                <a:tab pos="6039485" algn="l"/>
                <a:tab pos="823595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b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tanc</a:t>
            </a:r>
            <a:r>
              <a:rPr sz="2800" spc="-2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troduc</a:t>
            </a:r>
            <a:r>
              <a:rPr sz="2800" spc="-1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2800" spc="-15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env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ron</a:t>
            </a:r>
            <a:r>
              <a:rPr sz="2800" spc="-2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are 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distributed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among the environmental</a:t>
            </a:r>
            <a:r>
              <a:rPr sz="28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compartments: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43865" indent="-431800">
              <a:spcBef>
                <a:spcPts val="675"/>
              </a:spcBef>
              <a:buFont typeface="Wingdings"/>
              <a:buChar char=""/>
              <a:tabLst>
                <a:tab pos="443865" algn="l"/>
                <a:tab pos="4445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water</a:t>
            </a:r>
            <a:r>
              <a:rPr sz="28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(hydrosphere),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indent="-342900">
              <a:spcBef>
                <a:spcPts val="670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soil, rock (lithosphere),</a:t>
            </a:r>
            <a:r>
              <a:rPr sz="28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7620" indent="-342900" algn="just">
              <a:spcBef>
                <a:spcPts val="675"/>
              </a:spcBef>
              <a:buFont typeface="Wingdings"/>
              <a:buChar char=""/>
              <a:tabLst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air (atmosphere),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as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well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as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among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organisms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living 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on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them</a:t>
            </a:r>
            <a:r>
              <a:rPr sz="28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(biosphere).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5715" indent="-342900" algn="just">
              <a:spcBef>
                <a:spcPts val="670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Only if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we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know the </a:t>
            </a:r>
            <a:r>
              <a:rPr sz="2800" b="1" i="1" spc="-5" dirty="0">
                <a:solidFill>
                  <a:prstClr val="black"/>
                </a:solidFill>
                <a:latin typeface="Times New Roman"/>
                <a:cs typeface="Times New Roman"/>
              </a:rPr>
              <a:t>type </a:t>
            </a:r>
            <a:r>
              <a:rPr sz="2800" b="1" i="1" dirty="0">
                <a:solidFill>
                  <a:prstClr val="black"/>
                </a:solidFill>
                <a:latin typeface="Times New Roman"/>
                <a:cs typeface="Times New Roman"/>
              </a:rPr>
              <a:t>and quantity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these  contaminants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can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we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protect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2800" b="1" i="1" spc="-5" dirty="0">
                <a:solidFill>
                  <a:prstClr val="black"/>
                </a:solidFill>
                <a:latin typeface="Times New Roman"/>
                <a:cs typeface="Times New Roman"/>
              </a:rPr>
              <a:t>environment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z="2800" spc="-15" dirty="0">
                <a:solidFill>
                  <a:prstClr val="black"/>
                </a:solidFill>
                <a:latin typeface="Times New Roman"/>
                <a:cs typeface="Times New Roman"/>
              </a:rPr>
              <a:t>its  </a:t>
            </a:r>
            <a:r>
              <a:rPr sz="2800" b="1" i="1" dirty="0">
                <a:solidFill>
                  <a:prstClr val="black"/>
                </a:solidFill>
                <a:latin typeface="Times New Roman"/>
                <a:cs typeface="Times New Roman"/>
              </a:rPr>
              <a:t>inhabitants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85281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7665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91792" y="99771"/>
            <a:ext cx="635952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FFFF00"/>
                </a:solidFill>
              </a:rPr>
              <a:t>Unit of </a:t>
            </a:r>
            <a:r>
              <a:rPr spc="-5" dirty="0">
                <a:solidFill>
                  <a:srgbClr val="FFFF00"/>
                </a:solidFill>
              </a:rPr>
              <a:t>measurement </a:t>
            </a:r>
            <a:r>
              <a:rPr dirty="0">
                <a:solidFill>
                  <a:srgbClr val="FFFF00"/>
                </a:solidFill>
              </a:rPr>
              <a:t>for air</a:t>
            </a:r>
            <a:r>
              <a:rPr spc="-225" dirty="0">
                <a:solidFill>
                  <a:srgbClr val="FFFF00"/>
                </a:solidFill>
              </a:rPr>
              <a:t> </a:t>
            </a:r>
            <a:r>
              <a:rPr dirty="0">
                <a:solidFill>
                  <a:srgbClr val="FFFF00"/>
                </a:solidFill>
              </a:rPr>
              <a:t>analysis</a:t>
            </a:r>
          </a:p>
        </p:txBody>
      </p:sp>
      <p:sp>
        <p:nvSpPr>
          <p:cNvPr id="4" name="object 4"/>
          <p:cNvSpPr/>
          <p:nvPr/>
        </p:nvSpPr>
        <p:spPr>
          <a:xfrm>
            <a:off x="153162" y="838961"/>
            <a:ext cx="8839200" cy="5867400"/>
          </a:xfrm>
          <a:custGeom>
            <a:avLst/>
            <a:gdLst/>
            <a:ahLst/>
            <a:cxnLst/>
            <a:rect l="l" t="t" r="r" b="b"/>
            <a:pathLst>
              <a:path w="8839200" h="5867400">
                <a:moveTo>
                  <a:pt x="0" y="5867400"/>
                </a:moveTo>
                <a:lnTo>
                  <a:pt x="8839200" y="5867400"/>
                </a:lnTo>
                <a:lnTo>
                  <a:pt x="8839200" y="0"/>
                </a:lnTo>
                <a:lnTo>
                  <a:pt x="0" y="0"/>
                </a:lnTo>
                <a:lnTo>
                  <a:pt x="0" y="5867400"/>
                </a:lnTo>
                <a:close/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5740" y="793591"/>
            <a:ext cx="8624570" cy="55486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0" marR="30480" indent="-342900" algn="just">
              <a:lnSpc>
                <a:spcPct val="140000"/>
              </a:lnSpc>
              <a:spcBef>
                <a:spcPts val="95"/>
              </a:spcBef>
              <a:buFont typeface="Arial"/>
              <a:buChar char="•"/>
              <a:tabLst>
                <a:tab pos="3810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Concentrations of air pollutants are commonly expressed  as the mass of pollutant per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unit volume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air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mixture, as  mg/m</a:t>
            </a:r>
            <a:r>
              <a:rPr sz="2775" spc="-7" baseline="25525" dirty="0">
                <a:solidFill>
                  <a:prstClr val="black"/>
                </a:solidFill>
                <a:latin typeface="Times New Roman"/>
                <a:cs typeface="Times New Roman"/>
              </a:rPr>
              <a:t>3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, </a:t>
            </a:r>
            <a:r>
              <a:rPr sz="2800" spc="-5" dirty="0">
                <a:solidFill>
                  <a:prstClr val="black"/>
                </a:solidFill>
                <a:latin typeface="Symbol"/>
                <a:cs typeface="Symbol"/>
              </a:rPr>
              <a:t>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g/m</a:t>
            </a:r>
            <a:r>
              <a:rPr sz="2775" spc="-7" baseline="25525" dirty="0">
                <a:solidFill>
                  <a:prstClr val="black"/>
                </a:solidFill>
                <a:latin typeface="Times New Roman"/>
                <a:cs typeface="Times New Roman"/>
              </a:rPr>
              <a:t>3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,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ng</a:t>
            </a:r>
            <a:r>
              <a:rPr sz="2800" spc="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/m</a:t>
            </a:r>
            <a:r>
              <a:rPr sz="2775" spc="-7" baseline="25525" dirty="0">
                <a:solidFill>
                  <a:prstClr val="black"/>
                </a:solidFill>
                <a:latin typeface="Times New Roman"/>
                <a:cs typeface="Times New Roman"/>
              </a:rPr>
              <a:t>3</a:t>
            </a:r>
            <a:endParaRPr sz="2775" baseline="2552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81000" indent="-342900" algn="just">
              <a:spcBef>
                <a:spcPts val="2014"/>
              </a:spcBef>
              <a:buFont typeface="Arial"/>
              <a:buChar char="•"/>
              <a:tabLst>
                <a:tab pos="3810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1ppm=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0.0001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%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by</a:t>
            </a:r>
            <a:r>
              <a:rPr sz="28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volume.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81000" marR="66040" indent="-342900" algn="just">
              <a:lnSpc>
                <a:spcPct val="140000"/>
              </a:lnSpc>
              <a:spcBef>
                <a:spcPts val="675"/>
              </a:spcBef>
              <a:buFont typeface="Arial"/>
              <a:buChar char="•"/>
              <a:tabLst>
                <a:tab pos="3810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The relationship between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ppm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and mg/m</a:t>
            </a:r>
            <a:r>
              <a:rPr sz="2775" spc="-7" baseline="25525" dirty="0">
                <a:solidFill>
                  <a:prstClr val="black"/>
                </a:solidFill>
                <a:latin typeface="Times New Roman"/>
                <a:cs typeface="Times New Roman"/>
              </a:rPr>
              <a:t>3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depends on the  gas </a:t>
            </a:r>
            <a:r>
              <a:rPr sz="2800" spc="-25" dirty="0">
                <a:solidFill>
                  <a:prstClr val="black"/>
                </a:solidFill>
                <a:latin typeface="Times New Roman"/>
                <a:cs typeface="Times New Roman"/>
              </a:rPr>
              <a:t>density,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which in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turn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depends</a:t>
            </a:r>
            <a:r>
              <a:rPr sz="28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on: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781685" lvl="1" indent="-287020" algn="just">
              <a:spcBef>
                <a:spcPts val="1820"/>
              </a:spcBef>
              <a:buFont typeface="Wingdings"/>
              <a:buChar char=""/>
              <a:tabLst>
                <a:tab pos="782320" algn="l"/>
              </a:tabLst>
            </a:pPr>
            <a:r>
              <a:rPr sz="2400" spc="-20" dirty="0">
                <a:solidFill>
                  <a:prstClr val="black"/>
                </a:solidFill>
                <a:latin typeface="Times New Roman"/>
                <a:cs typeface="Times New Roman"/>
              </a:rPr>
              <a:t>Temperature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781685" lvl="1" indent="-287020" algn="just">
              <a:spcBef>
                <a:spcPts val="1725"/>
              </a:spcBef>
              <a:buFont typeface="Wingdings"/>
              <a:buChar char=""/>
              <a:tabLst>
                <a:tab pos="782320" algn="l"/>
              </a:tabLst>
            </a:pP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Pressure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781685" lvl="1" indent="-287020">
              <a:spcBef>
                <a:spcPts val="1735"/>
              </a:spcBef>
              <a:buFont typeface="Wingdings"/>
              <a:buChar char=""/>
              <a:tabLst>
                <a:tab pos="782320" algn="l"/>
              </a:tabLst>
            </a:pP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Molecular weight of the</a:t>
            </a:r>
            <a:r>
              <a:rPr sz="2400" spc="-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pollutant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835144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3162" y="686562"/>
            <a:ext cx="8839200" cy="6019800"/>
          </a:xfrm>
          <a:custGeom>
            <a:avLst/>
            <a:gdLst/>
            <a:ahLst/>
            <a:cxnLst/>
            <a:rect l="l" t="t" r="r" b="b"/>
            <a:pathLst>
              <a:path w="8839200" h="6019800">
                <a:moveTo>
                  <a:pt x="0" y="6019800"/>
                </a:moveTo>
                <a:lnTo>
                  <a:pt x="8839200" y="6019800"/>
                </a:lnTo>
                <a:lnTo>
                  <a:pt x="8839200" y="0"/>
                </a:lnTo>
                <a:lnTo>
                  <a:pt x="0" y="0"/>
                </a:lnTo>
                <a:lnTo>
                  <a:pt x="0" y="6019800"/>
                </a:lnTo>
                <a:close/>
              </a:path>
            </a:pathLst>
          </a:custGeom>
          <a:ln w="38100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588263" y="5474208"/>
            <a:ext cx="1434465" cy="15240"/>
          </a:xfrm>
          <a:custGeom>
            <a:avLst/>
            <a:gdLst/>
            <a:ahLst/>
            <a:cxnLst/>
            <a:rect l="l" t="t" r="r" b="b"/>
            <a:pathLst>
              <a:path w="1434464" h="15239">
                <a:moveTo>
                  <a:pt x="1434084" y="0"/>
                </a:moveTo>
                <a:lnTo>
                  <a:pt x="0" y="0"/>
                </a:lnTo>
                <a:lnTo>
                  <a:pt x="0" y="15240"/>
                </a:lnTo>
                <a:lnTo>
                  <a:pt x="1434084" y="15240"/>
                </a:lnTo>
                <a:lnTo>
                  <a:pt x="143408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0339" y="705357"/>
            <a:ext cx="8771255" cy="48107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06400" marR="291465" indent="-342900">
              <a:spcBef>
                <a:spcPts val="105"/>
              </a:spcBef>
              <a:buFont typeface="Arial"/>
              <a:buChar char="•"/>
              <a:tabLst>
                <a:tab pos="405765" algn="l"/>
                <a:tab pos="406400" algn="l"/>
              </a:tabLst>
            </a:pP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3200" spc="-30" dirty="0">
                <a:solidFill>
                  <a:prstClr val="black"/>
                </a:solidFill>
                <a:latin typeface="Times New Roman"/>
                <a:cs typeface="Times New Roman"/>
              </a:rPr>
              <a:t>ff </a:t>
            </a: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expression can be used to convert the</a:t>
            </a:r>
            <a:r>
              <a:rPr sz="3200" spc="-8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units  b/n ppm and </a:t>
            </a:r>
            <a:r>
              <a:rPr sz="3200" spc="5" dirty="0">
                <a:solidFill>
                  <a:prstClr val="black"/>
                </a:solidFill>
                <a:latin typeface="Times New Roman"/>
                <a:cs typeface="Times New Roman"/>
              </a:rPr>
              <a:t>mg/m</a:t>
            </a:r>
            <a:r>
              <a:rPr sz="3150" spc="7" baseline="25132" dirty="0">
                <a:solidFill>
                  <a:prstClr val="black"/>
                </a:solidFill>
                <a:latin typeface="Times New Roman"/>
                <a:cs typeface="Times New Roman"/>
              </a:rPr>
              <a:t>3 </a:t>
            </a: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at any temp. or</a:t>
            </a:r>
            <a:r>
              <a:rPr sz="3200" spc="-3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pressure.</a:t>
            </a:r>
            <a:endParaRPr sz="3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06400" indent="-342900">
              <a:spcBef>
                <a:spcPts val="595"/>
              </a:spcBef>
              <a:buFont typeface="Wingdings"/>
              <a:buChar char=""/>
              <a:tabLst>
                <a:tab pos="406400" algn="l"/>
              </a:tabLst>
            </a:pPr>
            <a:r>
              <a:rPr sz="2400" spc="-10" dirty="0">
                <a:solidFill>
                  <a:prstClr val="black"/>
                </a:solidFill>
                <a:latin typeface="Times New Roman"/>
                <a:cs typeface="Times New Roman"/>
              </a:rPr>
              <a:t>mg/m</a:t>
            </a:r>
            <a:r>
              <a:rPr sz="2400" spc="-15" baseline="24305" dirty="0">
                <a:solidFill>
                  <a:prstClr val="black"/>
                </a:solidFill>
                <a:latin typeface="Times New Roman"/>
                <a:cs typeface="Times New Roman"/>
              </a:rPr>
              <a:t>3 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= 273 x ppm x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molecular wt.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x pressure/22.4 x</a:t>
            </a:r>
            <a:r>
              <a:rPr sz="2400" spc="-19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temperature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63500">
              <a:spcBef>
                <a:spcPts val="580"/>
              </a:spcBef>
            </a:pPr>
            <a:r>
              <a:rPr sz="24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Example </a:t>
            </a:r>
            <a:r>
              <a:rPr sz="2400" b="1" dirty="0">
                <a:solidFill>
                  <a:prstClr val="black"/>
                </a:solidFill>
                <a:latin typeface="Times New Roman"/>
                <a:cs typeface="Times New Roman"/>
              </a:rPr>
              <a:t>1: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Federal standard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limits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hourly carbon dioxide levels</a:t>
            </a:r>
            <a:r>
              <a:rPr sz="2400" spc="-1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06400" marR="43180">
              <a:lnSpc>
                <a:spcPts val="2870"/>
              </a:lnSpc>
              <a:spcBef>
                <a:spcPts val="114"/>
              </a:spcBef>
            </a:pP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0.8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ppm.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Express this concentration in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terms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2400" spc="-5" dirty="0">
                <a:solidFill>
                  <a:prstClr val="black"/>
                </a:solidFill>
                <a:latin typeface="Symbol"/>
                <a:cs typeface="Symbol"/>
              </a:rPr>
              <a:t>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g/m</a:t>
            </a:r>
            <a:r>
              <a:rPr sz="2400" spc="-7" baseline="24305" dirty="0">
                <a:solidFill>
                  <a:prstClr val="black"/>
                </a:solidFill>
                <a:latin typeface="Times New Roman"/>
                <a:cs typeface="Times New Roman"/>
              </a:rPr>
              <a:t>3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at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27</a:t>
            </a:r>
            <a:r>
              <a:rPr sz="2400" spc="-7" baseline="24305" dirty="0">
                <a:solidFill>
                  <a:prstClr val="black"/>
                </a:solidFill>
                <a:latin typeface="Times New Roman"/>
                <a:cs typeface="Times New Roman"/>
              </a:rPr>
              <a:t>0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C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and 1 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atmospheric</a:t>
            </a:r>
            <a:r>
              <a:rPr sz="24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pressure.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63500">
              <a:spcBef>
                <a:spcPts val="480"/>
              </a:spcBef>
            </a:pPr>
            <a:r>
              <a:rPr sz="2400" b="1" i="1" u="heavy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63500">
              <a:spcBef>
                <a:spcPts val="575"/>
              </a:spcBef>
            </a:pP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Molecular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weight of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carbondixide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= 12+16 +16 =</a:t>
            </a:r>
            <a:r>
              <a:rPr sz="2400" spc="-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44;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33350">
              <a:spcBef>
                <a:spcPts val="580"/>
              </a:spcBef>
            </a:pPr>
            <a:r>
              <a:rPr sz="2400" spc="-20" dirty="0">
                <a:solidFill>
                  <a:prstClr val="black"/>
                </a:solidFill>
                <a:latin typeface="Times New Roman"/>
                <a:cs typeface="Times New Roman"/>
              </a:rPr>
              <a:t>Temperature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= 27 +273 =</a:t>
            </a:r>
            <a:r>
              <a:rPr sz="24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300K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63500">
              <a:spcBef>
                <a:spcPts val="575"/>
              </a:spcBef>
              <a:tabLst>
                <a:tab pos="6546850" algn="l"/>
              </a:tabLst>
            </a:pPr>
            <a:r>
              <a:rPr sz="2400" spc="-10" dirty="0">
                <a:solidFill>
                  <a:prstClr val="black"/>
                </a:solidFill>
                <a:latin typeface="Times New Roman"/>
                <a:cs typeface="Times New Roman"/>
              </a:rPr>
              <a:t>mg/m</a:t>
            </a:r>
            <a:r>
              <a:rPr sz="2400" spc="-15" baseline="24305" dirty="0">
                <a:solidFill>
                  <a:prstClr val="black"/>
                </a:solidFill>
                <a:latin typeface="Times New Roman"/>
                <a:cs typeface="Times New Roman"/>
              </a:rPr>
              <a:t>3 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= </a:t>
            </a:r>
            <a:r>
              <a:rPr sz="2400" u="heavy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273 x 0.8 ppm x 44 x 1 </a:t>
            </a:r>
            <a:r>
              <a:rPr sz="2400" u="heavy" spc="-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atm./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22.4</a:t>
            </a:r>
            <a:r>
              <a:rPr sz="2400" spc="-1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x 300K;	=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1.43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63500">
              <a:spcBef>
                <a:spcPts val="590"/>
              </a:spcBef>
            </a:pP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=&gt;1430</a:t>
            </a:r>
            <a:r>
              <a:rPr sz="2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Symbol"/>
                <a:cs typeface="Symbol"/>
              </a:rPr>
              <a:t>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g/m</a:t>
            </a:r>
            <a:r>
              <a:rPr sz="2400" spc="-7" baseline="24305" dirty="0">
                <a:solidFill>
                  <a:prstClr val="black"/>
                </a:solidFill>
                <a:latin typeface="Times New Roman"/>
                <a:cs typeface="Times New Roman"/>
              </a:rPr>
              <a:t>3</a:t>
            </a:r>
            <a:endParaRPr sz="2400" baseline="2430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6903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74014" y="61671"/>
            <a:ext cx="7795259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FFFF00"/>
                </a:solidFill>
              </a:rPr>
              <a:t>Unit of </a:t>
            </a:r>
            <a:r>
              <a:rPr spc="-5" dirty="0">
                <a:solidFill>
                  <a:srgbClr val="FFFF00"/>
                </a:solidFill>
              </a:rPr>
              <a:t>measurement </a:t>
            </a:r>
            <a:r>
              <a:rPr dirty="0">
                <a:solidFill>
                  <a:srgbClr val="FFFF00"/>
                </a:solidFill>
              </a:rPr>
              <a:t>for air analysis</a:t>
            </a:r>
            <a:r>
              <a:rPr spc="-210" dirty="0">
                <a:solidFill>
                  <a:srgbClr val="FFFF00"/>
                </a:solidFill>
              </a:rPr>
              <a:t> </a:t>
            </a:r>
            <a:r>
              <a:rPr i="1" dirty="0">
                <a:solidFill>
                  <a:srgbClr val="FFFF00"/>
                </a:solidFill>
                <a:latin typeface="Times New Roman"/>
                <a:cs typeface="Times New Roman"/>
              </a:rPr>
              <a:t>(cont’d)</a:t>
            </a:r>
          </a:p>
        </p:txBody>
      </p:sp>
    </p:spTree>
    <p:extLst>
      <p:ext uri="{BB962C8B-B14F-4D97-AF65-F5344CB8AC3E}">
        <p14:creationId xmlns:p14="http://schemas.microsoft.com/office/powerpoint/2010/main" val="3659690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152400"/>
            <a:ext cx="8686800" cy="60960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476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i="1" spc="-45" dirty="0">
                <a:solidFill>
                  <a:srgbClr val="FFFF00"/>
                </a:solidFill>
                <a:latin typeface="Times New Roman"/>
                <a:cs typeface="Times New Roman"/>
              </a:rPr>
              <a:t>Water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762000"/>
            <a:ext cx="8915400" cy="5943600"/>
          </a:xfrm>
          <a:custGeom>
            <a:avLst/>
            <a:gdLst/>
            <a:ahLst/>
            <a:cxnLst/>
            <a:rect l="l" t="t" r="r" b="b"/>
            <a:pathLst>
              <a:path w="8915400" h="5943600">
                <a:moveTo>
                  <a:pt x="0" y="5943600"/>
                </a:moveTo>
                <a:lnTo>
                  <a:pt x="8915400" y="5943600"/>
                </a:lnTo>
                <a:lnTo>
                  <a:pt x="8915400" y="0"/>
                </a:lnTo>
                <a:lnTo>
                  <a:pt x="0" y="0"/>
                </a:lnTo>
                <a:lnTo>
                  <a:pt x="0" y="594360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784605"/>
            <a:ext cx="8759825" cy="3610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350" indent="-342900" algn="just"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20" dirty="0">
                <a:solidFill>
                  <a:prstClr val="black"/>
                </a:solidFill>
                <a:latin typeface="Times New Roman"/>
                <a:cs typeface="Times New Roman"/>
              </a:rPr>
              <a:t>Currently,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~ 900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million people </a:t>
            </a:r>
            <a:r>
              <a:rPr sz="2400" spc="-10" dirty="0">
                <a:solidFill>
                  <a:prstClr val="black"/>
                </a:solidFill>
                <a:latin typeface="Times New Roman"/>
                <a:cs typeface="Times New Roman"/>
              </a:rPr>
              <a:t>suffer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from drinking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water 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shortages,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circa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2.6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billion people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live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without safe sanitation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and 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approximately 2.5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billion people have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no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wastewater</a:t>
            </a:r>
            <a:r>
              <a:rPr sz="2400" spc="-10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treatment.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5080" indent="-342900" algn="just"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Five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million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people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die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every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year </a:t>
            </a:r>
            <a:r>
              <a:rPr sz="2400" spc="-10" dirty="0">
                <a:solidFill>
                  <a:prstClr val="black"/>
                </a:solidFill>
                <a:latin typeface="Times New Roman"/>
                <a:cs typeface="Times New Roman"/>
              </a:rPr>
              <a:t>as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a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result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deficient hygienic 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conditions, </a:t>
            </a:r>
            <a:r>
              <a:rPr sz="2400" spc="-10" dirty="0">
                <a:solidFill>
                  <a:prstClr val="black"/>
                </a:solidFill>
                <a:latin typeface="Times New Roman"/>
                <a:cs typeface="Times New Roman"/>
              </a:rPr>
              <a:t>most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of them</a:t>
            </a:r>
            <a:r>
              <a:rPr sz="2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children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indent="-342900" algn="just"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About 1.5 million children die each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year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due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water-borne</a:t>
            </a:r>
            <a:r>
              <a:rPr sz="2400" spc="1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diseases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algn="just"/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(UN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2010)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indent="-342900" algn="just"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These issues particularly </a:t>
            </a:r>
            <a:r>
              <a:rPr sz="2400" spc="-10" dirty="0">
                <a:solidFill>
                  <a:prstClr val="black"/>
                </a:solidFill>
                <a:latin typeface="Times New Roman"/>
                <a:cs typeface="Times New Roman"/>
              </a:rPr>
              <a:t>affect emerging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and developing</a:t>
            </a:r>
            <a:r>
              <a:rPr sz="2400" spc="-1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countries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indent="-342900" algn="just"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As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reported by Ethiopian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demographics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profile</a:t>
            </a:r>
            <a:r>
              <a:rPr sz="2400" spc="-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2018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46050" y="4794250"/>
          <a:ext cx="8458200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/>
                <a:gridCol w="6781800"/>
              </a:tblGrid>
              <a:tr h="1554480">
                <a:tc>
                  <a:txBody>
                    <a:bodyPr/>
                    <a:lstStyle/>
                    <a:p>
                      <a:pPr marL="90805" marR="47561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Drink</a:t>
                      </a:r>
                      <a:r>
                        <a:rPr sz="2400" spc="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ng 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water 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source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718185">
                        <a:lnSpc>
                          <a:spcPct val="100000"/>
                        </a:lnSpc>
                        <a:spcBef>
                          <a:spcPts val="285"/>
                        </a:spcBef>
                        <a:tabLst>
                          <a:tab pos="4996180" algn="l"/>
                        </a:tabLst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Improved: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Urban 93.1% ,</a:t>
                      </a:r>
                      <a:r>
                        <a:rPr sz="24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rural</a:t>
                      </a:r>
                      <a:r>
                        <a:rPr sz="2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48.6%	and</a:t>
                      </a:r>
                      <a:r>
                        <a:rPr sz="24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total  57.3% of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population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Unimproved: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Urban 6.9%;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Rural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51.4% and</a:t>
                      </a:r>
                      <a:r>
                        <a:rPr sz="2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total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42.7% of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population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4151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1189685"/>
            <a:ext cx="8531225" cy="466090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5715" indent="-342900" algn="just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As </a:t>
            </a:r>
            <a:r>
              <a:rPr sz="3200" spc="-5" dirty="0">
                <a:solidFill>
                  <a:prstClr val="black"/>
                </a:solidFill>
                <a:latin typeface="Times New Roman"/>
                <a:cs typeface="Times New Roman"/>
              </a:rPr>
              <a:t>its </a:t>
            </a: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physical state changes, water passes  through all</a:t>
            </a:r>
            <a:r>
              <a:rPr sz="32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spheres.</a:t>
            </a:r>
            <a:endParaRPr sz="3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ct val="90000"/>
              </a:lnSpc>
              <a:spcBef>
                <a:spcPts val="71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It </a:t>
            </a:r>
            <a:r>
              <a:rPr sz="3200" spc="-5" dirty="0">
                <a:solidFill>
                  <a:prstClr val="black"/>
                </a:solidFill>
                <a:latin typeface="Times New Roman"/>
                <a:cs typeface="Times New Roman"/>
              </a:rPr>
              <a:t>is the </a:t>
            </a: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most frequently analyzed environmental  compartment </a:t>
            </a:r>
            <a:r>
              <a:rPr sz="3200" spc="-5" dirty="0">
                <a:solidFill>
                  <a:prstClr val="black"/>
                </a:solidFill>
                <a:latin typeface="Times New Roman"/>
                <a:cs typeface="Times New Roman"/>
              </a:rPr>
              <a:t>and is </a:t>
            </a: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also the easiest, because –  unlike air </a:t>
            </a:r>
            <a:r>
              <a:rPr sz="3200" spc="-5" dirty="0">
                <a:solidFill>
                  <a:prstClr val="black"/>
                </a:solidFill>
                <a:latin typeface="Times New Roman"/>
                <a:cs typeface="Times New Roman"/>
              </a:rPr>
              <a:t>or </a:t>
            </a: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soil – </a:t>
            </a:r>
            <a:r>
              <a:rPr sz="3200" spc="-5" dirty="0">
                <a:solidFill>
                  <a:prstClr val="black"/>
                </a:solidFill>
                <a:latin typeface="Times New Roman"/>
                <a:cs typeface="Times New Roman"/>
              </a:rPr>
              <a:t>it </a:t>
            </a: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already exists </a:t>
            </a:r>
            <a:r>
              <a:rPr sz="3200" spc="-5" dirty="0">
                <a:solidFill>
                  <a:prstClr val="black"/>
                </a:solidFill>
                <a:latin typeface="Times New Roman"/>
                <a:cs typeface="Times New Roman"/>
              </a:rPr>
              <a:t>in the liquid  </a:t>
            </a: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phase.</a:t>
            </a:r>
            <a:endParaRPr sz="3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9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If </a:t>
            </a:r>
            <a:r>
              <a:rPr sz="3200" spc="-5" dirty="0">
                <a:solidFill>
                  <a:prstClr val="black"/>
                </a:solidFill>
                <a:latin typeface="Times New Roman"/>
                <a:cs typeface="Times New Roman"/>
              </a:rPr>
              <a:t>drinking </a:t>
            </a: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water samples are to be analyzed,  sample preparation is usually not necessary;  </a:t>
            </a:r>
            <a:r>
              <a:rPr sz="3200" spc="-15" dirty="0">
                <a:solidFill>
                  <a:prstClr val="black"/>
                </a:solidFill>
                <a:latin typeface="Times New Roman"/>
                <a:cs typeface="Times New Roman"/>
              </a:rPr>
              <a:t>however, </a:t>
            </a:r>
            <a:r>
              <a:rPr sz="3200" spc="-5" dirty="0">
                <a:solidFill>
                  <a:prstClr val="black"/>
                </a:solidFill>
                <a:latin typeface="Times New Roman"/>
                <a:cs typeface="Times New Roman"/>
              </a:rPr>
              <a:t>it is </a:t>
            </a: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usually unavoidable </a:t>
            </a:r>
            <a:r>
              <a:rPr sz="3200" spc="-10" dirty="0">
                <a:solidFill>
                  <a:prstClr val="black"/>
                </a:solidFill>
                <a:latin typeface="Times New Roman"/>
                <a:cs typeface="Times New Roman"/>
              </a:rPr>
              <a:t>in </a:t>
            </a:r>
            <a:r>
              <a:rPr sz="3200" spc="-5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case </a:t>
            </a:r>
            <a:r>
              <a:rPr sz="3200" spc="-10" dirty="0">
                <a:solidFill>
                  <a:prstClr val="black"/>
                </a:solidFill>
                <a:latin typeface="Times New Roman"/>
                <a:cs typeface="Times New Roman"/>
              </a:rPr>
              <a:t>of  </a:t>
            </a: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wastewater</a:t>
            </a:r>
            <a:r>
              <a:rPr sz="32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prstClr val="black"/>
                </a:solidFill>
                <a:latin typeface="Times New Roman"/>
                <a:cs typeface="Times New Roman"/>
              </a:rPr>
              <a:t>samples.</a:t>
            </a:r>
            <a:endParaRPr sz="32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274320"/>
            <a:ext cx="8229600" cy="79248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139065" rIns="0" bIns="0" rtlCol="0">
            <a:spAutoFit/>
          </a:bodyPr>
          <a:lstStyle/>
          <a:p>
            <a:pPr algn="ctr">
              <a:spcBef>
                <a:spcPts val="1095"/>
              </a:spcBef>
            </a:pPr>
            <a:r>
              <a:rPr sz="3200" b="1" i="1" spc="-50" dirty="0">
                <a:solidFill>
                  <a:srgbClr val="FFFF00"/>
                </a:solidFill>
                <a:latin typeface="Times New Roman"/>
                <a:cs typeface="Times New Roman"/>
              </a:rPr>
              <a:t>Water</a:t>
            </a:r>
            <a:r>
              <a:rPr sz="3200" b="1" i="1" dirty="0">
                <a:solidFill>
                  <a:srgbClr val="FFFF00"/>
                </a:solidFill>
                <a:latin typeface="Times New Roman"/>
                <a:cs typeface="Times New Roman"/>
              </a:rPr>
              <a:t> (Cont’d)</a:t>
            </a:r>
            <a:endParaRPr sz="32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3488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50850" y="1289050"/>
          <a:ext cx="8229600" cy="40904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/>
                <a:gridCol w="4114800"/>
              </a:tblGrid>
              <a:tr h="454533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Parameter 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(Surface</a:t>
                      </a:r>
                      <a:r>
                        <a:rPr sz="2400" b="1" spc="-9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water)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Limit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5440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BOD</a:t>
                      </a:r>
                      <a:r>
                        <a:rPr sz="2400" spc="-7" baseline="-20833" dirty="0">
                          <a:latin typeface="Times New Roman"/>
                          <a:cs typeface="Times New Roman"/>
                        </a:rPr>
                        <a:t>5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 5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mg/l</a:t>
                      </a:r>
                      <a:r>
                        <a:rPr sz="2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400" spc="-7" baseline="-20833" dirty="0">
                          <a:latin typeface="Times New Roman"/>
                          <a:cs typeface="Times New Roman"/>
                        </a:rPr>
                        <a:t>2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454533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Chloride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250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mg/l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454532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Chlorine,</a:t>
                      </a:r>
                      <a:r>
                        <a:rPr sz="2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Residual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5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μg/l as</a:t>
                      </a:r>
                      <a:r>
                        <a:rPr sz="2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HOCl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454406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Chromium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50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μg/l</a:t>
                      </a: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Cr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454532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Conductivity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1000 μS/Cm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(@ 20</a:t>
                      </a:r>
                      <a:r>
                        <a:rPr sz="2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°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454532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Dissolved</a:t>
                      </a:r>
                      <a:r>
                        <a:rPr sz="2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oxygen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minimum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6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mg/l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400" baseline="-20833" dirty="0">
                          <a:latin typeface="Times New Roman"/>
                          <a:cs typeface="Times New Roman"/>
                        </a:rPr>
                        <a:t>2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454406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Fluoride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1.0 </a:t>
                      </a: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mg/l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F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454533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Nitrate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50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mg/l NO</a:t>
                      </a:r>
                      <a:r>
                        <a:rPr sz="2400" spc="-7" baseline="-20833" dirty="0">
                          <a:latin typeface="Times New Roman"/>
                          <a:cs typeface="Times New Roman"/>
                        </a:rPr>
                        <a:t>3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86868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1771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95"/>
              </a:spcBef>
            </a:pPr>
            <a:r>
              <a:rPr i="1" spc="-50" dirty="0">
                <a:solidFill>
                  <a:srgbClr val="FFFF00"/>
                </a:solidFill>
                <a:latin typeface="Times New Roman"/>
                <a:cs typeface="Times New Roman"/>
              </a:rPr>
              <a:t>Water</a:t>
            </a:r>
            <a:r>
              <a:rPr i="1" spc="-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rgbClr val="FFFF00"/>
                </a:solidFill>
                <a:latin typeface="Times New Roman"/>
                <a:cs typeface="Times New Roman"/>
              </a:rPr>
              <a:t>(Cont’d)</a:t>
            </a:r>
          </a:p>
        </p:txBody>
      </p:sp>
    </p:spTree>
    <p:extLst>
      <p:ext uri="{BB962C8B-B14F-4D97-AF65-F5344CB8AC3E}">
        <p14:creationId xmlns:p14="http://schemas.microsoft.com/office/powerpoint/2010/main" val="1755269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28600"/>
            <a:ext cx="8991600" cy="609600"/>
          </a:xfrm>
          <a:custGeom>
            <a:avLst/>
            <a:gdLst/>
            <a:ahLst/>
            <a:cxnLst/>
            <a:rect l="l" t="t" r="r" b="b"/>
            <a:pathLst>
              <a:path w="8991600" h="609600">
                <a:moveTo>
                  <a:pt x="8991600" y="0"/>
                </a:moveTo>
                <a:lnTo>
                  <a:pt x="0" y="0"/>
                </a:lnTo>
                <a:lnTo>
                  <a:pt x="0" y="609600"/>
                </a:lnTo>
                <a:lnTo>
                  <a:pt x="8991600" y="609600"/>
                </a:lnTo>
                <a:lnTo>
                  <a:pt x="899160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921" y="348742"/>
            <a:ext cx="88176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00"/>
                </a:solidFill>
              </a:rPr>
              <a:t>Sustainable Development Goals: </a:t>
            </a:r>
            <a:r>
              <a:rPr sz="2800" spc="-40" dirty="0">
                <a:solidFill>
                  <a:srgbClr val="FFFF00"/>
                </a:solidFill>
              </a:rPr>
              <a:t>Targets </a:t>
            </a:r>
            <a:r>
              <a:rPr sz="2800" spc="-15" dirty="0">
                <a:solidFill>
                  <a:srgbClr val="FFFF00"/>
                </a:solidFill>
              </a:rPr>
              <a:t>related </a:t>
            </a:r>
            <a:r>
              <a:rPr sz="2800" dirty="0">
                <a:solidFill>
                  <a:srgbClr val="FFFF00"/>
                </a:solidFill>
              </a:rPr>
              <a:t>to</a:t>
            </a:r>
            <a:r>
              <a:rPr sz="2800" spc="15" dirty="0">
                <a:solidFill>
                  <a:srgbClr val="FFFF00"/>
                </a:solidFill>
              </a:rPr>
              <a:t> </a:t>
            </a:r>
            <a:r>
              <a:rPr sz="2800" spc="-85" dirty="0">
                <a:solidFill>
                  <a:srgbClr val="FFFF00"/>
                </a:solidFill>
              </a:rPr>
              <a:t>WASH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152400" y="914400"/>
            <a:ext cx="8839200" cy="5715000"/>
          </a:xfrm>
          <a:custGeom>
            <a:avLst/>
            <a:gdLst/>
            <a:ahLst/>
            <a:cxnLst/>
            <a:rect l="l" t="t" r="r" b="b"/>
            <a:pathLst>
              <a:path w="8839200" h="5715000">
                <a:moveTo>
                  <a:pt x="0" y="5715000"/>
                </a:moveTo>
                <a:lnTo>
                  <a:pt x="8839200" y="5715000"/>
                </a:lnTo>
                <a:lnTo>
                  <a:pt x="8839200" y="0"/>
                </a:lnTo>
                <a:lnTo>
                  <a:pt x="0" y="0"/>
                </a:lnTo>
                <a:lnTo>
                  <a:pt x="0" y="5715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1140" y="938530"/>
            <a:ext cx="8683625" cy="5208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985" indent="-342900" algn="just"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2000" b="1" dirty="0">
                <a:solidFill>
                  <a:prstClr val="black"/>
                </a:solidFill>
                <a:latin typeface="Times New Roman"/>
                <a:cs typeface="Times New Roman"/>
              </a:rPr>
              <a:t>3.3 </a:t>
            </a:r>
            <a:r>
              <a:rPr sz="2000" dirty="0">
                <a:solidFill>
                  <a:prstClr val="black"/>
                </a:solidFill>
                <a:latin typeface="Times New Roman"/>
                <a:cs typeface="Times New Roman"/>
              </a:rPr>
              <a:t>by 2030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end the epidemics of </a:t>
            </a:r>
            <a:r>
              <a:rPr sz="2000" dirty="0">
                <a:solidFill>
                  <a:prstClr val="black"/>
                </a:solidFill>
                <a:latin typeface="Times New Roman"/>
                <a:cs typeface="Times New Roman"/>
              </a:rPr>
              <a:t>AIDS,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tuberculosis, </a:t>
            </a:r>
            <a:r>
              <a:rPr sz="2000" spc="-10" dirty="0">
                <a:solidFill>
                  <a:prstClr val="black"/>
                </a:solidFill>
                <a:latin typeface="Times New Roman"/>
                <a:cs typeface="Times New Roman"/>
              </a:rPr>
              <a:t>malaria,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and neglected  tropical diseases and combat hepatitis, </a:t>
            </a:r>
            <a:r>
              <a:rPr sz="2000" b="1" i="1" spc="-5" dirty="0">
                <a:solidFill>
                  <a:prstClr val="black"/>
                </a:solidFill>
                <a:latin typeface="Times New Roman"/>
                <a:cs typeface="Times New Roman"/>
              </a:rPr>
              <a:t>water-borne diseases,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and other  communicable</a:t>
            </a:r>
            <a:r>
              <a:rPr sz="20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/>
                <a:cs typeface="Times New Roman"/>
              </a:rPr>
              <a:t>diseases.</a:t>
            </a:r>
            <a:endParaRPr sz="20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5715" indent="-342900" algn="just">
              <a:spcBef>
                <a:spcPts val="480"/>
              </a:spcBef>
              <a:buFont typeface="Arial"/>
              <a:buChar char="•"/>
              <a:tabLst>
                <a:tab pos="355600" algn="l"/>
              </a:tabLst>
            </a:pPr>
            <a:r>
              <a:rPr sz="2000" b="1" dirty="0">
                <a:solidFill>
                  <a:prstClr val="black"/>
                </a:solidFill>
                <a:latin typeface="Times New Roman"/>
                <a:cs typeface="Times New Roman"/>
              </a:rPr>
              <a:t>3.9 </a:t>
            </a:r>
            <a:r>
              <a:rPr sz="2000" dirty="0">
                <a:solidFill>
                  <a:prstClr val="black"/>
                </a:solidFill>
                <a:latin typeface="Times New Roman"/>
                <a:cs typeface="Times New Roman"/>
              </a:rPr>
              <a:t>by 2030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substantially </a:t>
            </a:r>
            <a:r>
              <a:rPr sz="2000" dirty="0">
                <a:solidFill>
                  <a:prstClr val="black"/>
                </a:solidFill>
                <a:latin typeface="Times New Roman"/>
                <a:cs typeface="Times New Roman"/>
              </a:rPr>
              <a:t>reduce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the number </a:t>
            </a:r>
            <a:r>
              <a:rPr sz="2000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deaths and illnesses </a:t>
            </a:r>
            <a:r>
              <a:rPr sz="2000" dirty="0">
                <a:solidFill>
                  <a:prstClr val="black"/>
                </a:solidFill>
                <a:latin typeface="Times New Roman"/>
                <a:cs typeface="Times New Roman"/>
              </a:rPr>
              <a:t>from  hazardous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chemicals </a:t>
            </a:r>
            <a:r>
              <a:rPr sz="2000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z="2000" spc="-25" dirty="0">
                <a:solidFill>
                  <a:prstClr val="black"/>
                </a:solidFill>
                <a:latin typeface="Times New Roman"/>
                <a:cs typeface="Times New Roman"/>
              </a:rPr>
              <a:t>air, </a:t>
            </a:r>
            <a:r>
              <a:rPr sz="2000" b="1" i="1" dirty="0">
                <a:solidFill>
                  <a:prstClr val="black"/>
                </a:solidFill>
                <a:latin typeface="Times New Roman"/>
                <a:cs typeface="Times New Roman"/>
              </a:rPr>
              <a:t>water</a:t>
            </a:r>
            <a:r>
              <a:rPr sz="2000" dirty="0">
                <a:solidFill>
                  <a:prstClr val="black"/>
                </a:solidFill>
                <a:latin typeface="Times New Roman"/>
                <a:cs typeface="Times New Roman"/>
              </a:rPr>
              <a:t>, and soil pollution and</a:t>
            </a:r>
            <a:r>
              <a:rPr sz="2000" spc="-1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contamination.</a:t>
            </a:r>
            <a:endParaRPr sz="20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indent="-342900" algn="just">
              <a:spcBef>
                <a:spcPts val="480"/>
              </a:spcBef>
              <a:buFont typeface="Arial"/>
              <a:buChar char="•"/>
              <a:tabLst>
                <a:tab pos="355600" algn="l"/>
              </a:tabLst>
            </a:pPr>
            <a:r>
              <a:rPr sz="2000" b="1" dirty="0">
                <a:solidFill>
                  <a:prstClr val="black"/>
                </a:solidFill>
                <a:latin typeface="Times New Roman"/>
                <a:cs typeface="Times New Roman"/>
              </a:rPr>
              <a:t>6.1</a:t>
            </a:r>
            <a:r>
              <a:rPr sz="2000" b="1" spc="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/>
                <a:cs typeface="Times New Roman"/>
              </a:rPr>
              <a:t>by</a:t>
            </a:r>
            <a:r>
              <a:rPr sz="2000" spc="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/>
                <a:cs typeface="Times New Roman"/>
              </a:rPr>
              <a:t>2030</a:t>
            </a:r>
            <a:r>
              <a:rPr sz="2000" spc="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achieve</a:t>
            </a:r>
            <a:r>
              <a:rPr sz="2000" spc="8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universal</a:t>
            </a:r>
            <a:r>
              <a:rPr sz="2000" spc="7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2000" spc="8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equitable</a:t>
            </a:r>
            <a:r>
              <a:rPr sz="2000" spc="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access</a:t>
            </a:r>
            <a:r>
              <a:rPr sz="2000" spc="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2000" spc="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prstClr val="black"/>
                </a:solidFill>
                <a:latin typeface="Times New Roman"/>
                <a:cs typeface="Times New Roman"/>
              </a:rPr>
              <a:t>safe</a:t>
            </a:r>
            <a:r>
              <a:rPr sz="2000" b="1" i="1" spc="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2000" b="1" i="1" spc="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b="1" i="1" spc="-5" dirty="0">
                <a:solidFill>
                  <a:prstClr val="black"/>
                </a:solidFill>
                <a:latin typeface="Times New Roman"/>
                <a:cs typeface="Times New Roman"/>
              </a:rPr>
              <a:t>affordable</a:t>
            </a:r>
            <a:endParaRPr sz="20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algn="just"/>
            <a:r>
              <a:rPr sz="2000" b="1" i="1" dirty="0">
                <a:solidFill>
                  <a:prstClr val="black"/>
                </a:solidFill>
                <a:latin typeface="Times New Roman"/>
                <a:cs typeface="Times New Roman"/>
              </a:rPr>
              <a:t>drinking water for</a:t>
            </a:r>
            <a:r>
              <a:rPr sz="2000" b="1" i="1" spc="-8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b="1" i="1" spc="-5" dirty="0">
                <a:solidFill>
                  <a:prstClr val="black"/>
                </a:solidFill>
                <a:latin typeface="Times New Roman"/>
                <a:cs typeface="Times New Roman"/>
              </a:rPr>
              <a:t>all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endParaRPr sz="20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5080" indent="-342900" algn="just">
              <a:spcBef>
                <a:spcPts val="484"/>
              </a:spcBef>
              <a:buFont typeface="Arial"/>
              <a:buChar char="•"/>
              <a:tabLst>
                <a:tab pos="355600" algn="l"/>
              </a:tabLst>
            </a:pPr>
            <a:r>
              <a:rPr sz="2000" b="1" dirty="0">
                <a:solidFill>
                  <a:prstClr val="black"/>
                </a:solidFill>
                <a:latin typeface="Times New Roman"/>
                <a:cs typeface="Times New Roman"/>
              </a:rPr>
              <a:t>6.2 </a:t>
            </a:r>
            <a:r>
              <a:rPr sz="2000" dirty="0">
                <a:solidFill>
                  <a:prstClr val="black"/>
                </a:solidFill>
                <a:latin typeface="Times New Roman"/>
                <a:cs typeface="Times New Roman"/>
              </a:rPr>
              <a:t>by 2030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achieve access </a:t>
            </a:r>
            <a:r>
              <a:rPr sz="2000" spc="-10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adequate and </a:t>
            </a:r>
            <a:r>
              <a:rPr sz="2000" b="1" i="1" spc="-5" dirty="0">
                <a:solidFill>
                  <a:prstClr val="black"/>
                </a:solidFill>
                <a:latin typeface="Times New Roman"/>
                <a:cs typeface="Times New Roman"/>
              </a:rPr>
              <a:t>equitable sanitation </a:t>
            </a:r>
            <a:r>
              <a:rPr sz="2000" b="1" i="1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z="2000" b="1" i="1" spc="-5" dirty="0">
                <a:solidFill>
                  <a:prstClr val="black"/>
                </a:solidFill>
                <a:latin typeface="Times New Roman"/>
                <a:cs typeface="Times New Roman"/>
              </a:rPr>
              <a:t>hygiene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for  all, and end </a:t>
            </a:r>
            <a:r>
              <a:rPr sz="2000" dirty="0">
                <a:solidFill>
                  <a:prstClr val="black"/>
                </a:solidFill>
                <a:latin typeface="Times New Roman"/>
                <a:cs typeface="Times New Roman"/>
              </a:rPr>
              <a:t>open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defecation, </a:t>
            </a:r>
            <a:r>
              <a:rPr sz="2000" dirty="0">
                <a:solidFill>
                  <a:prstClr val="black"/>
                </a:solidFill>
                <a:latin typeface="Times New Roman"/>
                <a:cs typeface="Times New Roman"/>
              </a:rPr>
              <a:t>paying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special attention </a:t>
            </a:r>
            <a:r>
              <a:rPr sz="2000" spc="-10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sz="2000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needs </a:t>
            </a:r>
            <a:r>
              <a:rPr sz="2000" dirty="0">
                <a:solidFill>
                  <a:prstClr val="black"/>
                </a:solidFill>
                <a:latin typeface="Times New Roman"/>
                <a:cs typeface="Times New Roman"/>
              </a:rPr>
              <a:t>of women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and  </a:t>
            </a:r>
            <a:r>
              <a:rPr sz="2000" dirty="0">
                <a:solidFill>
                  <a:prstClr val="black"/>
                </a:solidFill>
                <a:latin typeface="Times New Roman"/>
                <a:cs typeface="Times New Roman"/>
              </a:rPr>
              <a:t>girls and those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in </a:t>
            </a:r>
            <a:r>
              <a:rPr sz="2000" dirty="0">
                <a:solidFill>
                  <a:prstClr val="black"/>
                </a:solidFill>
                <a:latin typeface="Times New Roman"/>
                <a:cs typeface="Times New Roman"/>
              </a:rPr>
              <a:t>vulnerable</a:t>
            </a:r>
            <a:r>
              <a:rPr sz="2000" spc="-1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/>
                <a:cs typeface="Times New Roman"/>
              </a:rPr>
              <a:t>situations.</a:t>
            </a:r>
            <a:endParaRPr sz="20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5715" indent="-342900" algn="just">
              <a:spcBef>
                <a:spcPts val="475"/>
              </a:spcBef>
              <a:buFont typeface="Arial"/>
              <a:buChar char="•"/>
              <a:tabLst>
                <a:tab pos="355600" algn="l"/>
              </a:tabLst>
            </a:pPr>
            <a:r>
              <a:rPr sz="20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6.a </a:t>
            </a:r>
            <a:r>
              <a:rPr sz="2000" dirty="0">
                <a:solidFill>
                  <a:prstClr val="black"/>
                </a:solidFill>
                <a:latin typeface="Times New Roman"/>
                <a:cs typeface="Times New Roman"/>
              </a:rPr>
              <a:t>by 2030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expand international cooperation and capacity-building support </a:t>
            </a:r>
            <a:r>
              <a:rPr sz="2000" spc="-20" dirty="0">
                <a:solidFill>
                  <a:prstClr val="black"/>
                </a:solidFill>
                <a:latin typeface="Times New Roman"/>
                <a:cs typeface="Times New Roman"/>
              </a:rPr>
              <a:t>to 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developing countries in </a:t>
            </a:r>
            <a:r>
              <a:rPr sz="2000" b="1" i="1" spc="-5" dirty="0">
                <a:solidFill>
                  <a:prstClr val="black"/>
                </a:solidFill>
                <a:latin typeface="Times New Roman"/>
                <a:cs typeface="Times New Roman"/>
              </a:rPr>
              <a:t>water </a:t>
            </a:r>
            <a:r>
              <a:rPr sz="2000" b="1" i="1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z="2000" b="1" i="1" spc="-5" dirty="0">
                <a:solidFill>
                  <a:prstClr val="black"/>
                </a:solidFill>
                <a:latin typeface="Times New Roman"/>
                <a:cs typeface="Times New Roman"/>
              </a:rPr>
              <a:t>sanitation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related </a:t>
            </a:r>
            <a:r>
              <a:rPr sz="2000" spc="-10" dirty="0">
                <a:solidFill>
                  <a:prstClr val="black"/>
                </a:solidFill>
                <a:latin typeface="Times New Roman"/>
                <a:cs typeface="Times New Roman"/>
              </a:rPr>
              <a:t>activities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and programmes,  including water harvesting, desalination, </a:t>
            </a:r>
            <a:r>
              <a:rPr sz="2000" b="1" i="1" spc="-5" dirty="0">
                <a:solidFill>
                  <a:prstClr val="black"/>
                </a:solidFill>
                <a:latin typeface="Times New Roman"/>
                <a:cs typeface="Times New Roman"/>
              </a:rPr>
              <a:t>water </a:t>
            </a:r>
            <a:r>
              <a:rPr sz="2000" b="1" i="1" spc="-15" dirty="0">
                <a:solidFill>
                  <a:prstClr val="black"/>
                </a:solidFill>
                <a:latin typeface="Times New Roman"/>
                <a:cs typeface="Times New Roman"/>
              </a:rPr>
              <a:t>efficiency, </a:t>
            </a:r>
            <a:r>
              <a:rPr sz="2000" b="1" i="1" spc="-5" dirty="0">
                <a:solidFill>
                  <a:prstClr val="black"/>
                </a:solidFill>
                <a:latin typeface="Times New Roman"/>
                <a:cs typeface="Times New Roman"/>
              </a:rPr>
              <a:t>wastewater </a:t>
            </a:r>
            <a:r>
              <a:rPr sz="2000" b="1" i="1" spc="-10" dirty="0">
                <a:solidFill>
                  <a:prstClr val="black"/>
                </a:solidFill>
                <a:latin typeface="Times New Roman"/>
                <a:cs typeface="Times New Roman"/>
              </a:rPr>
              <a:t>treatment,  </a:t>
            </a:r>
            <a:r>
              <a:rPr sz="2000" b="1" i="1" spc="-5" dirty="0">
                <a:solidFill>
                  <a:prstClr val="black"/>
                </a:solidFill>
                <a:latin typeface="Times New Roman"/>
                <a:cs typeface="Times New Roman"/>
              </a:rPr>
              <a:t>recycling </a:t>
            </a:r>
            <a:r>
              <a:rPr sz="2000" b="1" i="1" dirty="0">
                <a:solidFill>
                  <a:prstClr val="black"/>
                </a:solidFill>
                <a:latin typeface="Times New Roman"/>
                <a:cs typeface="Times New Roman"/>
              </a:rPr>
              <a:t>and reuse</a:t>
            </a:r>
            <a:r>
              <a:rPr sz="2000" b="1" i="1" spc="-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prstClr val="black"/>
                </a:solidFill>
                <a:latin typeface="Times New Roman"/>
                <a:cs typeface="Times New Roman"/>
              </a:rPr>
              <a:t>technologies</a:t>
            </a:r>
            <a:r>
              <a:rPr sz="2000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endParaRPr sz="20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indent="-342900" algn="just">
              <a:spcBef>
                <a:spcPts val="484"/>
              </a:spcBef>
              <a:buFont typeface="Arial"/>
              <a:buChar char="•"/>
              <a:tabLst>
                <a:tab pos="355600" algn="l"/>
              </a:tabLst>
            </a:pPr>
            <a:r>
              <a:rPr sz="2000" b="1" dirty="0">
                <a:solidFill>
                  <a:prstClr val="black"/>
                </a:solidFill>
                <a:latin typeface="Times New Roman"/>
                <a:cs typeface="Times New Roman"/>
              </a:rPr>
              <a:t>6.b</a:t>
            </a:r>
            <a:r>
              <a:rPr sz="2000" b="1" spc="1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support</a:t>
            </a:r>
            <a:r>
              <a:rPr sz="2000" spc="1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2000" spc="1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strengthen</a:t>
            </a:r>
            <a:r>
              <a:rPr sz="2000" spc="1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2000" spc="1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participation</a:t>
            </a:r>
            <a:r>
              <a:rPr sz="2000" spc="1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2000" spc="1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local</a:t>
            </a:r>
            <a:r>
              <a:rPr sz="2000" spc="1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/>
                <a:cs typeface="Times New Roman"/>
              </a:rPr>
              <a:t>communities</a:t>
            </a:r>
            <a:r>
              <a:rPr sz="2000" spc="1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/>
                <a:cs typeface="Times New Roman"/>
              </a:rPr>
              <a:t>for</a:t>
            </a:r>
            <a:r>
              <a:rPr sz="2000" spc="1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b="1" i="1" spc="-5" dirty="0">
                <a:solidFill>
                  <a:prstClr val="black"/>
                </a:solidFill>
                <a:latin typeface="Times New Roman"/>
                <a:cs typeface="Times New Roman"/>
              </a:rPr>
              <a:t>improving</a:t>
            </a:r>
            <a:endParaRPr sz="20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algn="just"/>
            <a:r>
              <a:rPr sz="2000" b="1" i="1" dirty="0">
                <a:solidFill>
                  <a:prstClr val="black"/>
                </a:solidFill>
                <a:latin typeface="Times New Roman"/>
                <a:cs typeface="Times New Roman"/>
              </a:rPr>
              <a:t>water and sanitation</a:t>
            </a:r>
            <a:r>
              <a:rPr sz="2000" b="1" i="1" spc="-7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prstClr val="black"/>
                </a:solidFill>
                <a:latin typeface="Times New Roman"/>
                <a:cs typeface="Times New Roman"/>
              </a:rPr>
              <a:t>management</a:t>
            </a:r>
            <a:r>
              <a:rPr sz="2000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endParaRPr sz="20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86567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0"/>
            <a:ext cx="8229600" cy="762000"/>
          </a:xfrm>
          <a:custGeom>
            <a:avLst/>
            <a:gdLst/>
            <a:ahLst/>
            <a:cxnLst/>
            <a:rect l="l" t="t" r="r" b="b"/>
            <a:pathLst>
              <a:path w="8229600" h="762000">
                <a:moveTo>
                  <a:pt x="8229600" y="0"/>
                </a:moveTo>
                <a:lnTo>
                  <a:pt x="0" y="0"/>
                </a:lnTo>
                <a:lnTo>
                  <a:pt x="0" y="762000"/>
                </a:lnTo>
                <a:lnTo>
                  <a:pt x="8229600" y="762000"/>
                </a:lnTo>
                <a:lnTo>
                  <a:pt x="822960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09594" y="110439"/>
            <a:ext cx="192468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Challe</a:t>
            </a:r>
            <a:r>
              <a:rPr spc="-10" dirty="0"/>
              <a:t>n</a:t>
            </a:r>
            <a:r>
              <a:rPr dirty="0"/>
              <a:t>ges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7340" y="695373"/>
            <a:ext cx="8606790" cy="475869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spcBef>
                <a:spcPts val="7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dirty="0">
                <a:solidFill>
                  <a:prstClr val="black"/>
                </a:solidFill>
                <a:latin typeface="Times New Roman"/>
                <a:cs typeface="Times New Roman"/>
              </a:rPr>
              <a:t>Financing and budgeting</a:t>
            </a:r>
            <a:r>
              <a:rPr sz="2800" b="1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process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756285" lvl="1" indent="-287020">
              <a:spcBef>
                <a:spcPts val="590"/>
              </a:spcBef>
              <a:buFont typeface="Wingdings"/>
              <a:buChar char=""/>
              <a:tabLst>
                <a:tab pos="756920" algn="l"/>
              </a:tabLst>
            </a:pP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Insufficient</a:t>
            </a:r>
            <a:r>
              <a:rPr sz="2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financing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756285" lvl="1" indent="-287020">
              <a:spcBef>
                <a:spcPts val="580"/>
              </a:spcBef>
              <a:buFont typeface="Wingdings"/>
              <a:buChar char=""/>
              <a:tabLst>
                <a:tab pos="756920" algn="l"/>
              </a:tabLst>
            </a:pP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Generating revenue through</a:t>
            </a:r>
            <a:r>
              <a:rPr sz="2400" spc="-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prstClr val="black"/>
                </a:solidFill>
                <a:latin typeface="Times New Roman"/>
                <a:cs typeface="Times New Roman"/>
              </a:rPr>
              <a:t>tariffs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756285" lvl="1" indent="-287020">
              <a:spcBef>
                <a:spcPts val="575"/>
              </a:spcBef>
              <a:buFont typeface="Wingdings"/>
              <a:buChar char=""/>
              <a:tabLst>
                <a:tab pos="756920" algn="l"/>
              </a:tabLst>
            </a:pP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insufficient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funding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for </a:t>
            </a:r>
            <a:r>
              <a:rPr sz="2400" dirty="0">
                <a:solidFill>
                  <a:prstClr val="black"/>
                </a:solidFill>
                <a:latin typeface="Times New Roman"/>
                <a:cs typeface="Times New Roman"/>
              </a:rPr>
              <a:t>operation and</a:t>
            </a:r>
            <a:r>
              <a:rPr sz="2400"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maintenance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indent="-342900" algn="just">
              <a:spcBef>
                <a:spcPts val="660"/>
              </a:spcBef>
              <a:buFont typeface="Arial"/>
              <a:buChar char="•"/>
              <a:tabLst>
                <a:tab pos="355600" algn="l"/>
              </a:tabLst>
            </a:pPr>
            <a:r>
              <a:rPr sz="28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Water</a:t>
            </a:r>
            <a:r>
              <a:rPr sz="2800" b="1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governance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5080" indent="-342900" algn="just">
              <a:spcBef>
                <a:spcPts val="670"/>
              </a:spcBef>
              <a:buFont typeface="Wingdings"/>
              <a:buChar char=""/>
              <a:tabLst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Deficient institutional and administrative structures, lack 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political will, accountability and lack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stakeholder  engagement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indent="-342900" algn="just">
              <a:spcBef>
                <a:spcPts val="675"/>
              </a:spcBef>
              <a:buFont typeface="Arial"/>
              <a:buChar char="•"/>
              <a:tabLst>
                <a:tab pos="355600" algn="l"/>
              </a:tabLst>
            </a:pPr>
            <a:r>
              <a:rPr sz="2800" b="1" spc="-35" dirty="0">
                <a:solidFill>
                  <a:prstClr val="black"/>
                </a:solidFill>
                <a:latin typeface="Times New Roman"/>
                <a:cs typeface="Times New Roman"/>
              </a:rPr>
              <a:t>Water</a:t>
            </a:r>
            <a:r>
              <a:rPr sz="2800" b="1"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safety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indent="-342900" algn="just">
              <a:spcBef>
                <a:spcPts val="675"/>
              </a:spcBef>
              <a:buFont typeface="Wingdings"/>
              <a:buChar char=""/>
              <a:tabLst>
                <a:tab pos="355600" algn="l"/>
              </a:tabLst>
            </a:pP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Ensuring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safe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drinking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water in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home is</a:t>
            </a:r>
            <a:r>
              <a:rPr sz="28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difficult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44247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8827" y="0"/>
            <a:ext cx="8237220" cy="6141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07840" y="34239"/>
            <a:ext cx="68199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FFFF00"/>
                </a:solidFill>
              </a:rPr>
              <a:t>Soil</a:t>
            </a:r>
          </a:p>
        </p:txBody>
      </p:sp>
      <p:sp>
        <p:nvSpPr>
          <p:cNvPr id="4" name="object 4"/>
          <p:cNvSpPr/>
          <p:nvPr/>
        </p:nvSpPr>
        <p:spPr>
          <a:xfrm>
            <a:off x="228600" y="609600"/>
            <a:ext cx="8686800" cy="6019800"/>
          </a:xfrm>
          <a:custGeom>
            <a:avLst/>
            <a:gdLst/>
            <a:ahLst/>
            <a:cxnLst/>
            <a:rect l="l" t="t" r="r" b="b"/>
            <a:pathLst>
              <a:path w="8686800" h="6019800">
                <a:moveTo>
                  <a:pt x="0" y="6019800"/>
                </a:moveTo>
                <a:lnTo>
                  <a:pt x="8686800" y="6019800"/>
                </a:lnTo>
                <a:lnTo>
                  <a:pt x="8686800" y="0"/>
                </a:lnTo>
                <a:lnTo>
                  <a:pt x="0" y="0"/>
                </a:lnTo>
                <a:lnTo>
                  <a:pt x="0" y="6019800"/>
                </a:lnTo>
                <a:close/>
              </a:path>
            </a:pathLst>
          </a:custGeom>
          <a:ln w="9144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00171" y="630681"/>
            <a:ext cx="15836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2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ti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hase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7340" y="630681"/>
            <a:ext cx="419735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  <a:tab pos="1228725" algn="l"/>
                <a:tab pos="2065655" algn="l"/>
                <a:tab pos="2457450" algn="l"/>
                <a:tab pos="262509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The	soil	is		a 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hyd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ros</a:t>
            </a:r>
            <a:r>
              <a:rPr sz="2800" spc="5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sz="2800" spc="-2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re,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2800" spc="-2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ere,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35448" y="1057402"/>
            <a:ext cx="16935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lithosphere,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79516" y="630681"/>
            <a:ext cx="3557904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spcBef>
                <a:spcPts val="95"/>
              </a:spcBef>
              <a:tabLst>
                <a:tab pos="1307465" algn="l"/>
                <a:tab pos="1906270" algn="l"/>
                <a:tab pos="3096895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stem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which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252095" algn="ctr"/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28738" y="1057402"/>
            <a:ext cx="14077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biosphere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7340" y="1483817"/>
            <a:ext cx="8531225" cy="5147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>
              <a:spcBef>
                <a:spcPts val="95"/>
              </a:spcBef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exist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side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by</a:t>
            </a:r>
            <a:r>
              <a:rPr sz="28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side.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Bef>
                <a:spcPts val="50"/>
              </a:spcBef>
            </a:pPr>
            <a:endParaRPr sz="40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5715" indent="-342900" algn="just"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It serves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as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 source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water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nutrients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for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plants, is a  habitat for a </a:t>
            </a:r>
            <a:r>
              <a:rPr sz="2800" spc="-15" dirty="0">
                <a:solidFill>
                  <a:prstClr val="black"/>
                </a:solidFill>
                <a:latin typeface="Times New Roman"/>
                <a:cs typeface="Times New Roman"/>
              </a:rPr>
              <a:t>large</a:t>
            </a:r>
            <a:r>
              <a:rPr sz="2800" spc="67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number of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organisms,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and is </a:t>
            </a:r>
            <a:r>
              <a:rPr sz="2800" spc="-15" dirty="0">
                <a:solidFill>
                  <a:prstClr val="black"/>
                </a:solidFill>
                <a:latin typeface="Times New Roman"/>
                <a:cs typeface="Times New Roman"/>
              </a:rPr>
              <a:t>an 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important carbon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 sink.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Bef>
                <a:spcPts val="55"/>
              </a:spcBef>
              <a:buFont typeface="Arial"/>
              <a:buChar char="•"/>
            </a:pPr>
            <a:endParaRPr sz="40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5080" indent="-342900" algn="just"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Harmful soil pollutants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can easily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enter the human body 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through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plants and</a:t>
            </a:r>
            <a:r>
              <a:rPr sz="28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animals.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5080" indent="-342900" algn="just">
              <a:spcBef>
                <a:spcPts val="670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The constituents of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soil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are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very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difficult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access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and 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difficult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to mobilize. Sample preparation usually 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involves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extraction and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digestion</a:t>
            </a:r>
            <a:r>
              <a:rPr sz="28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procedures.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5479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032250" y="1136650"/>
          <a:ext cx="4876800" cy="48296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38400"/>
                <a:gridCol w="2438400"/>
              </a:tblGrid>
              <a:tr h="89369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Parameter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69850" marR="913765">
                        <a:lnSpc>
                          <a:spcPts val="2880"/>
                        </a:lnSpc>
                        <a:spcBef>
                          <a:spcPts val="1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(mg/kg</a:t>
                      </a:r>
                      <a:r>
                        <a:rPr sz="2400" b="1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dry  weight)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2811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Chromium,</a:t>
                      </a:r>
                      <a:r>
                        <a:rPr sz="2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total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280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500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428117">
                <a:tc>
                  <a:txBody>
                    <a:bodyPr/>
                    <a:lstStyle/>
                    <a:p>
                      <a:pPr marL="68580">
                        <a:lnSpc>
                          <a:spcPts val="280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Chromium (VI)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428243">
                <a:tc>
                  <a:txBody>
                    <a:bodyPr/>
                    <a:lstStyle/>
                    <a:p>
                      <a:pPr marL="68580">
                        <a:lnSpc>
                          <a:spcPts val="280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Lead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40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428117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Cadmium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0.5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901573">
                <a:tc>
                  <a:txBody>
                    <a:bodyPr/>
                    <a:lstStyle/>
                    <a:p>
                      <a:pPr marL="68580">
                        <a:lnSpc>
                          <a:spcPts val="2805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Mercury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893571">
                <a:tc>
                  <a:txBody>
                    <a:bodyPr/>
                    <a:lstStyle/>
                    <a:p>
                      <a:pPr marL="68580">
                        <a:lnSpc>
                          <a:spcPts val="280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Nickel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30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4281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452627" y="271272"/>
            <a:ext cx="8237220" cy="876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469385" y="438353"/>
            <a:ext cx="22072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FFFF00"/>
                </a:solidFill>
              </a:rPr>
              <a:t>Soil</a:t>
            </a:r>
            <a:r>
              <a:rPr spc="-75" dirty="0">
                <a:solidFill>
                  <a:srgbClr val="FFFF00"/>
                </a:solidFill>
              </a:rPr>
              <a:t> </a:t>
            </a:r>
            <a:r>
              <a:rPr i="1" dirty="0">
                <a:solidFill>
                  <a:srgbClr val="FFFF00"/>
                </a:solidFill>
                <a:latin typeface="Times New Roman"/>
                <a:cs typeface="Times New Roman"/>
              </a:rPr>
              <a:t>(Cont’d)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31140" y="1086463"/>
            <a:ext cx="3575050" cy="45078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105"/>
              </a:spcBef>
              <a:buSzPct val="96428"/>
              <a:buFont typeface="Wingdings"/>
              <a:buChar char=""/>
              <a:tabLst>
                <a:tab pos="17653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soil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forms the key  basis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life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for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plants,  animals, and</a:t>
            </a:r>
            <a:r>
              <a:rPr sz="28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humans.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5080" algn="just">
              <a:lnSpc>
                <a:spcPct val="150000"/>
              </a:lnSpc>
              <a:spcBef>
                <a:spcPts val="5"/>
              </a:spcBef>
              <a:buSzPct val="96428"/>
              <a:buFont typeface="Wingdings"/>
              <a:buChar char=""/>
              <a:tabLst>
                <a:tab pos="26289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Harmful substances  contained in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it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come 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mainly from weathering,  cultivation,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or the</a:t>
            </a:r>
            <a:r>
              <a:rPr sz="28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45" dirty="0">
                <a:solidFill>
                  <a:prstClr val="black"/>
                </a:solidFill>
                <a:latin typeface="Times New Roman"/>
                <a:cs typeface="Times New Roman"/>
              </a:rPr>
              <a:t>air.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550038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1409</Words>
  <Application>Microsoft Office PowerPoint</Application>
  <PresentationFormat>On-screen Show (4:3)</PresentationFormat>
  <Paragraphs>217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1_Office Theme</vt:lpstr>
      <vt:lpstr>PowerPoint Presentation</vt:lpstr>
      <vt:lpstr>1. Introduction</vt:lpstr>
      <vt:lpstr>Water</vt:lpstr>
      <vt:lpstr>PowerPoint Presentation</vt:lpstr>
      <vt:lpstr>Water (Cont’d)</vt:lpstr>
      <vt:lpstr>Sustainable Development Goals: Targets related to WASH</vt:lpstr>
      <vt:lpstr>Challenges</vt:lpstr>
      <vt:lpstr>Soil</vt:lpstr>
      <vt:lpstr>Soil (Cont’d)</vt:lpstr>
      <vt:lpstr>PowerPoint Presentation</vt:lpstr>
      <vt:lpstr>Air (Cont’d)</vt:lpstr>
      <vt:lpstr>1.1. General Facts</vt:lpstr>
      <vt:lpstr>PowerPoint Presentation</vt:lpstr>
      <vt:lpstr>Cont’d</vt:lpstr>
      <vt:lpstr>Cont’d</vt:lpstr>
      <vt:lpstr>1.3. SOURCES OF WATER IMPURITIES</vt:lpstr>
      <vt:lpstr>1.4. WHAT IMPURITIES ARE PRESENT?</vt:lpstr>
      <vt:lpstr>PowerPoint Presentation</vt:lpstr>
      <vt:lpstr>WORKING WITH CONCENTRATIONS (Cont’d)</vt:lpstr>
      <vt:lpstr>Unit of measurement for air analysis</vt:lpstr>
      <vt:lpstr>Unit of measurement for air analysis (cont’d)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Sisay Abebe</dc:creator>
  <cp:lastModifiedBy>Sisay Abebe</cp:lastModifiedBy>
  <cp:revision>1</cp:revision>
  <dcterms:created xsi:type="dcterms:W3CDTF">2020-03-23T13:07:41Z</dcterms:created>
  <dcterms:modified xsi:type="dcterms:W3CDTF">2020-03-23T13:11:44Z</dcterms:modified>
</cp:coreProperties>
</file>