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741" r:id="rId4"/>
    <p:sldId id="871" r:id="rId5"/>
    <p:sldId id="872" r:id="rId6"/>
    <p:sldId id="855" r:id="rId7"/>
    <p:sldId id="874" r:id="rId8"/>
    <p:sldId id="873" r:id="rId9"/>
    <p:sldId id="854" r:id="rId10"/>
    <p:sldId id="810" r:id="rId11"/>
    <p:sldId id="876" r:id="rId12"/>
    <p:sldId id="821" r:id="rId13"/>
    <p:sldId id="853" r:id="rId14"/>
    <p:sldId id="822" r:id="rId15"/>
    <p:sldId id="823" r:id="rId16"/>
    <p:sldId id="824" r:id="rId17"/>
    <p:sldId id="866" r:id="rId18"/>
    <p:sldId id="825" r:id="rId19"/>
    <p:sldId id="865" r:id="rId20"/>
    <p:sldId id="826" r:id="rId21"/>
    <p:sldId id="867" r:id="rId22"/>
    <p:sldId id="857" r:id="rId23"/>
    <p:sldId id="828" r:id="rId24"/>
    <p:sldId id="829" r:id="rId25"/>
    <p:sldId id="869" r:id="rId26"/>
    <p:sldId id="833" r:id="rId27"/>
    <p:sldId id="870" r:id="rId28"/>
    <p:sldId id="877" r:id="rId29"/>
    <p:sldId id="802" r:id="rId30"/>
    <p:sldId id="878" r:id="rId31"/>
    <p:sldId id="803" r:id="rId32"/>
    <p:sldId id="862" r:id="rId33"/>
    <p:sldId id="856" r:id="rId34"/>
    <p:sldId id="875" r:id="rId35"/>
    <p:sldId id="879" r:id="rId36"/>
    <p:sldId id="88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28EE14-EF23-4705-8DFE-CD56744537C5}" type="datetimeFigureOut">
              <a:rPr lang="en-US" smtClean="0"/>
              <a:t>4/28/2020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625BA-CC05-4F80-AA29-EF86F5A5BBC3}" type="slidenum">
              <a:rPr lang="en-US" smtClean="0"/>
              <a:t>‹#›</a:t>
            </a:fld>
            <a:endParaRPr lang="en-US"/>
          </a:p>
        </p:txBody>
      </p:sp>
    </p:spTree>
    <p:extLst>
      <p:ext uri="{BB962C8B-B14F-4D97-AF65-F5344CB8AC3E}">
        <p14:creationId xmlns:p14="http://schemas.microsoft.com/office/powerpoint/2010/main" val="261006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4474-C40B-4EE3-957E-80DEBA1F3A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11A11C-11D3-47D5-8299-74610EC4D6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23A0D9-1CF2-4184-8AF4-E92C70319811}"/>
              </a:ext>
            </a:extLst>
          </p:cNvPr>
          <p:cNvSpPr>
            <a:spLocks noGrp="1"/>
          </p:cNvSpPr>
          <p:nvPr>
            <p:ph type="dt" sz="half" idx="10"/>
          </p:nvPr>
        </p:nvSpPr>
        <p:spPr/>
        <p:txBody>
          <a:bodyPr/>
          <a:lstStyle/>
          <a:p>
            <a:r>
              <a:rPr lang="en-US"/>
              <a:t>4/28/2020</a:t>
            </a:r>
          </a:p>
        </p:txBody>
      </p:sp>
      <p:sp>
        <p:nvSpPr>
          <p:cNvPr id="5" name="Footer Placeholder 4">
            <a:extLst>
              <a:ext uri="{FF2B5EF4-FFF2-40B4-BE49-F238E27FC236}">
                <a16:creationId xmlns:a16="http://schemas.microsoft.com/office/drawing/2014/main" id="{6CF5028F-C348-4547-940F-B14A9F9319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A11F19-D916-4284-9E71-3F30C6B41E14}"/>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1513819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562D4-E44D-4200-BA43-7B0EE6EF0D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E09545-BA0F-4397-A935-B09DCC0678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94E8EB-3D3F-48AB-9FC6-EAB3D027EF3C}"/>
              </a:ext>
            </a:extLst>
          </p:cNvPr>
          <p:cNvSpPr>
            <a:spLocks noGrp="1"/>
          </p:cNvSpPr>
          <p:nvPr>
            <p:ph type="dt" sz="half" idx="10"/>
          </p:nvPr>
        </p:nvSpPr>
        <p:spPr/>
        <p:txBody>
          <a:bodyPr/>
          <a:lstStyle/>
          <a:p>
            <a:r>
              <a:rPr lang="en-US"/>
              <a:t>4/28/2020</a:t>
            </a:r>
          </a:p>
        </p:txBody>
      </p:sp>
      <p:sp>
        <p:nvSpPr>
          <p:cNvPr id="5" name="Footer Placeholder 4">
            <a:extLst>
              <a:ext uri="{FF2B5EF4-FFF2-40B4-BE49-F238E27FC236}">
                <a16:creationId xmlns:a16="http://schemas.microsoft.com/office/drawing/2014/main" id="{51FE98FD-8F65-4E09-B417-2F1A52B2F3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6EC28-C00F-4E7B-BF2E-B810F22FF789}"/>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2431636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2035B3-4AC5-4540-97D4-52BE331688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CA44D6-F573-4CA3-B4B1-B513B719C3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FDC936-66FD-41D5-8C3F-36824363907D}"/>
              </a:ext>
            </a:extLst>
          </p:cNvPr>
          <p:cNvSpPr>
            <a:spLocks noGrp="1"/>
          </p:cNvSpPr>
          <p:nvPr>
            <p:ph type="dt" sz="half" idx="10"/>
          </p:nvPr>
        </p:nvSpPr>
        <p:spPr/>
        <p:txBody>
          <a:bodyPr/>
          <a:lstStyle/>
          <a:p>
            <a:r>
              <a:rPr lang="en-US"/>
              <a:t>4/28/2020</a:t>
            </a:r>
          </a:p>
        </p:txBody>
      </p:sp>
      <p:sp>
        <p:nvSpPr>
          <p:cNvPr id="5" name="Footer Placeholder 4">
            <a:extLst>
              <a:ext uri="{FF2B5EF4-FFF2-40B4-BE49-F238E27FC236}">
                <a16:creationId xmlns:a16="http://schemas.microsoft.com/office/drawing/2014/main" id="{E922D12B-9572-4E55-92E8-68A1D3EEC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9BE27-CA68-44F0-897A-EC15491CBFAC}"/>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364009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515A8-A014-4452-87CD-AA96411B99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E827D-7B36-4C3F-A262-29E5F839559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878F96-DA6D-4AFD-8DDA-A57AC33A8059}"/>
              </a:ext>
            </a:extLst>
          </p:cNvPr>
          <p:cNvSpPr>
            <a:spLocks noGrp="1"/>
          </p:cNvSpPr>
          <p:nvPr>
            <p:ph type="dt" sz="half" idx="10"/>
          </p:nvPr>
        </p:nvSpPr>
        <p:spPr/>
        <p:txBody>
          <a:bodyPr/>
          <a:lstStyle/>
          <a:p>
            <a:r>
              <a:rPr lang="en-US"/>
              <a:t>4/28/2020</a:t>
            </a:r>
          </a:p>
        </p:txBody>
      </p:sp>
      <p:sp>
        <p:nvSpPr>
          <p:cNvPr id="5" name="Footer Placeholder 4">
            <a:extLst>
              <a:ext uri="{FF2B5EF4-FFF2-40B4-BE49-F238E27FC236}">
                <a16:creationId xmlns:a16="http://schemas.microsoft.com/office/drawing/2014/main" id="{AA79A177-63E8-4D17-9A16-9A56509F3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85A32D-7CA9-47C2-9CA7-D433B52DB8BE}"/>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60497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DA76B-ADAF-40D3-B811-F7CA174009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DC8C5C-844D-45C6-BFDC-F659DEDE5C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98919B-8EEF-4736-8885-79A66603AEBB}"/>
              </a:ext>
            </a:extLst>
          </p:cNvPr>
          <p:cNvSpPr>
            <a:spLocks noGrp="1"/>
          </p:cNvSpPr>
          <p:nvPr>
            <p:ph type="dt" sz="half" idx="10"/>
          </p:nvPr>
        </p:nvSpPr>
        <p:spPr/>
        <p:txBody>
          <a:bodyPr/>
          <a:lstStyle/>
          <a:p>
            <a:r>
              <a:rPr lang="en-US"/>
              <a:t>4/28/2020</a:t>
            </a:r>
          </a:p>
        </p:txBody>
      </p:sp>
      <p:sp>
        <p:nvSpPr>
          <p:cNvPr id="5" name="Footer Placeholder 4">
            <a:extLst>
              <a:ext uri="{FF2B5EF4-FFF2-40B4-BE49-F238E27FC236}">
                <a16:creationId xmlns:a16="http://schemas.microsoft.com/office/drawing/2014/main" id="{47BD1EF1-4B0C-424A-8F10-2C20AAA26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AC5C7-B814-4857-8E7E-8F94F29240D9}"/>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1012718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3E3E-7F0C-4964-9016-6C8BDC587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58BDA1-E540-4380-8E02-605D2D47D0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33AE29-61F0-48A2-BA14-9CF8AD57DB6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B3D7BB-C983-41F0-880C-03A3A23F06B4}"/>
              </a:ext>
            </a:extLst>
          </p:cNvPr>
          <p:cNvSpPr>
            <a:spLocks noGrp="1"/>
          </p:cNvSpPr>
          <p:nvPr>
            <p:ph type="dt" sz="half" idx="10"/>
          </p:nvPr>
        </p:nvSpPr>
        <p:spPr/>
        <p:txBody>
          <a:bodyPr/>
          <a:lstStyle/>
          <a:p>
            <a:r>
              <a:rPr lang="en-US"/>
              <a:t>4/28/2020</a:t>
            </a:r>
          </a:p>
        </p:txBody>
      </p:sp>
      <p:sp>
        <p:nvSpPr>
          <p:cNvPr id="6" name="Footer Placeholder 5">
            <a:extLst>
              <a:ext uri="{FF2B5EF4-FFF2-40B4-BE49-F238E27FC236}">
                <a16:creationId xmlns:a16="http://schemas.microsoft.com/office/drawing/2014/main" id="{5726E3EE-C867-418C-A563-D9DBD7BAB9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0E020-9CE6-413C-8C80-C88682F965F8}"/>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295982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D46D-2FBA-4A9D-88AB-D6FF82DD69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6208E9-96B1-45B3-AA97-5DA63F8E5A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334983-0A56-4327-9DDE-46F64FB578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E53CA9-A5DC-4D4C-917B-19A5ADCD13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0A1C7DE-11E0-4A68-823F-58DFD8C2FD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79A9C8-2CF7-49B8-B5A6-3E47731C9FD0}"/>
              </a:ext>
            </a:extLst>
          </p:cNvPr>
          <p:cNvSpPr>
            <a:spLocks noGrp="1"/>
          </p:cNvSpPr>
          <p:nvPr>
            <p:ph type="dt" sz="half" idx="10"/>
          </p:nvPr>
        </p:nvSpPr>
        <p:spPr/>
        <p:txBody>
          <a:bodyPr/>
          <a:lstStyle/>
          <a:p>
            <a:r>
              <a:rPr lang="en-US"/>
              <a:t>4/28/2020</a:t>
            </a:r>
          </a:p>
        </p:txBody>
      </p:sp>
      <p:sp>
        <p:nvSpPr>
          <p:cNvPr id="8" name="Footer Placeholder 7">
            <a:extLst>
              <a:ext uri="{FF2B5EF4-FFF2-40B4-BE49-F238E27FC236}">
                <a16:creationId xmlns:a16="http://schemas.microsoft.com/office/drawing/2014/main" id="{743813AF-F2EA-461A-9452-D138E808C7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FF3702-ED7D-4A27-97BD-EBAC97113C0C}"/>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425720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7148C-A33D-493F-8D70-F9DB44CE13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E72F4A-9361-46A6-9AC2-89AEADE52881}"/>
              </a:ext>
            </a:extLst>
          </p:cNvPr>
          <p:cNvSpPr>
            <a:spLocks noGrp="1"/>
          </p:cNvSpPr>
          <p:nvPr>
            <p:ph type="dt" sz="half" idx="10"/>
          </p:nvPr>
        </p:nvSpPr>
        <p:spPr/>
        <p:txBody>
          <a:bodyPr/>
          <a:lstStyle/>
          <a:p>
            <a:r>
              <a:rPr lang="en-US"/>
              <a:t>4/28/2020</a:t>
            </a:r>
          </a:p>
        </p:txBody>
      </p:sp>
      <p:sp>
        <p:nvSpPr>
          <p:cNvPr id="4" name="Footer Placeholder 3">
            <a:extLst>
              <a:ext uri="{FF2B5EF4-FFF2-40B4-BE49-F238E27FC236}">
                <a16:creationId xmlns:a16="http://schemas.microsoft.com/office/drawing/2014/main" id="{6AEC469C-F65C-44A7-8310-61686EF741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0D6A56-DD05-4F03-BA4A-F9AF84F9ACCA}"/>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11104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E6FF10-B920-499E-85CC-48F90CC2C4B2}"/>
              </a:ext>
            </a:extLst>
          </p:cNvPr>
          <p:cNvSpPr>
            <a:spLocks noGrp="1"/>
          </p:cNvSpPr>
          <p:nvPr>
            <p:ph type="dt" sz="half" idx="10"/>
          </p:nvPr>
        </p:nvSpPr>
        <p:spPr/>
        <p:txBody>
          <a:bodyPr/>
          <a:lstStyle/>
          <a:p>
            <a:r>
              <a:rPr lang="en-US"/>
              <a:t>4/28/2020</a:t>
            </a:r>
          </a:p>
        </p:txBody>
      </p:sp>
      <p:sp>
        <p:nvSpPr>
          <p:cNvPr id="3" name="Footer Placeholder 2">
            <a:extLst>
              <a:ext uri="{FF2B5EF4-FFF2-40B4-BE49-F238E27FC236}">
                <a16:creationId xmlns:a16="http://schemas.microsoft.com/office/drawing/2014/main" id="{0036256F-3BCA-40A9-A0D8-02CA557F3B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DD1C7E-111F-4C5C-8829-B9CD04E2AC40}"/>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225400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7BB34-F8D2-49AB-96DF-FAF8EF2C6A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867605-72FF-4376-A357-CE167504D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C53B3B-3A15-4759-AC64-2D9856D0D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823A99-0CD6-4011-900B-21E66F7D49DC}"/>
              </a:ext>
            </a:extLst>
          </p:cNvPr>
          <p:cNvSpPr>
            <a:spLocks noGrp="1"/>
          </p:cNvSpPr>
          <p:nvPr>
            <p:ph type="dt" sz="half" idx="10"/>
          </p:nvPr>
        </p:nvSpPr>
        <p:spPr/>
        <p:txBody>
          <a:bodyPr/>
          <a:lstStyle/>
          <a:p>
            <a:r>
              <a:rPr lang="en-US"/>
              <a:t>4/28/2020</a:t>
            </a:r>
          </a:p>
        </p:txBody>
      </p:sp>
      <p:sp>
        <p:nvSpPr>
          <p:cNvPr id="6" name="Footer Placeholder 5">
            <a:extLst>
              <a:ext uri="{FF2B5EF4-FFF2-40B4-BE49-F238E27FC236}">
                <a16:creationId xmlns:a16="http://schemas.microsoft.com/office/drawing/2014/main" id="{28FE252E-6355-48B4-B5FE-84A743F847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0D7042-5FEB-478C-99F8-5E1655833CD4}"/>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231255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5230-2E71-4410-9CC1-2A39E1D66B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02720A-D4E5-4275-B623-EFE339EBE9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86A67E-1ADB-49E4-96F7-0DC1C941EC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A54D8F-BE68-4FD0-B2E8-FC3D67857701}"/>
              </a:ext>
            </a:extLst>
          </p:cNvPr>
          <p:cNvSpPr>
            <a:spLocks noGrp="1"/>
          </p:cNvSpPr>
          <p:nvPr>
            <p:ph type="dt" sz="half" idx="10"/>
          </p:nvPr>
        </p:nvSpPr>
        <p:spPr/>
        <p:txBody>
          <a:bodyPr/>
          <a:lstStyle/>
          <a:p>
            <a:r>
              <a:rPr lang="en-US"/>
              <a:t>4/28/2020</a:t>
            </a:r>
          </a:p>
        </p:txBody>
      </p:sp>
      <p:sp>
        <p:nvSpPr>
          <p:cNvPr id="6" name="Footer Placeholder 5">
            <a:extLst>
              <a:ext uri="{FF2B5EF4-FFF2-40B4-BE49-F238E27FC236}">
                <a16:creationId xmlns:a16="http://schemas.microsoft.com/office/drawing/2014/main" id="{302B757A-CE45-4A24-8663-57395ED062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ABB829-DE43-441D-BF04-CD7A575D2A57}"/>
              </a:ext>
            </a:extLst>
          </p:cNvPr>
          <p:cNvSpPr>
            <a:spLocks noGrp="1"/>
          </p:cNvSpPr>
          <p:nvPr>
            <p:ph type="sldNum" sz="quarter" idx="12"/>
          </p:nvPr>
        </p:nvSpPr>
        <p:spPr/>
        <p:txBody>
          <a:bodyPr/>
          <a:lstStyle/>
          <a:p>
            <a:fld id="{52AAD4E1-0647-4576-8348-DF8980BCB092}" type="slidenum">
              <a:rPr lang="en-US" smtClean="0"/>
              <a:t>‹#›</a:t>
            </a:fld>
            <a:endParaRPr lang="en-US"/>
          </a:p>
        </p:txBody>
      </p:sp>
    </p:spTree>
    <p:extLst>
      <p:ext uri="{BB962C8B-B14F-4D97-AF65-F5344CB8AC3E}">
        <p14:creationId xmlns:p14="http://schemas.microsoft.com/office/powerpoint/2010/main" val="332831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F14CC3-6E27-4FF1-86A9-A55A64A315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2183ED-2C0F-4E93-9CDB-EBAF0D8C8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9641F5-536B-43A4-9F0E-2F9A4D41C0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4/28/2020</a:t>
            </a:r>
          </a:p>
        </p:txBody>
      </p:sp>
      <p:sp>
        <p:nvSpPr>
          <p:cNvPr id="5" name="Footer Placeholder 4">
            <a:extLst>
              <a:ext uri="{FF2B5EF4-FFF2-40B4-BE49-F238E27FC236}">
                <a16:creationId xmlns:a16="http://schemas.microsoft.com/office/drawing/2014/main" id="{3337CC52-3AAB-4A44-AA86-803CAAAC6F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3CB3CC-C73A-4799-A4E8-FC8F21A922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AD4E1-0647-4576-8348-DF8980BCB092}" type="slidenum">
              <a:rPr lang="en-US" smtClean="0"/>
              <a:t>‹#›</a:t>
            </a:fld>
            <a:endParaRPr lang="en-US"/>
          </a:p>
        </p:txBody>
      </p:sp>
    </p:spTree>
    <p:extLst>
      <p:ext uri="{BB962C8B-B14F-4D97-AF65-F5344CB8AC3E}">
        <p14:creationId xmlns:p14="http://schemas.microsoft.com/office/powerpoint/2010/main" val="4157634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C59B3-CAFB-42C6-9999-042A12A02296}"/>
              </a:ext>
            </a:extLst>
          </p:cNvPr>
          <p:cNvSpPr>
            <a:spLocks noGrp="1"/>
          </p:cNvSpPr>
          <p:nvPr>
            <p:ph type="ctrTitle"/>
          </p:nvPr>
        </p:nvSpPr>
        <p:spPr>
          <a:xfrm>
            <a:off x="1524000" y="1122363"/>
            <a:ext cx="9683578" cy="2387600"/>
          </a:xfrm>
        </p:spPr>
        <p:txBody>
          <a:bodyPr>
            <a:noAutofit/>
          </a:bodyPr>
          <a:lstStyle/>
          <a:p>
            <a:pPr algn="l"/>
            <a:r>
              <a:rPr lang="en-US" sz="3600" b="1" dirty="0">
                <a:solidFill>
                  <a:srgbClr val="FF0000"/>
                </a:solidFill>
                <a:latin typeface="Times New Roman" panose="02020603050405020304" pitchFamily="18" charset="0"/>
                <a:cs typeface="Times New Roman" panose="02020603050405020304" pitchFamily="18" charset="0"/>
              </a:rPr>
              <a:t>Lecture 4. </a:t>
            </a: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Sampling methods, transportation and storage for various environmental parameters.</a:t>
            </a:r>
          </a:p>
        </p:txBody>
      </p:sp>
      <p:sp>
        <p:nvSpPr>
          <p:cNvPr id="3" name="Subtitle 2">
            <a:extLst>
              <a:ext uri="{FF2B5EF4-FFF2-40B4-BE49-F238E27FC236}">
                <a16:creationId xmlns:a16="http://schemas.microsoft.com/office/drawing/2014/main" id="{F80E213B-4362-45B6-B6FA-EBFA92235592}"/>
              </a:ext>
            </a:extLst>
          </p:cNvPr>
          <p:cNvSpPr>
            <a:spLocks noGrp="1"/>
          </p:cNvSpPr>
          <p:nvPr>
            <p:ph type="subTitle" idx="1"/>
          </p:nvPr>
        </p:nvSpPr>
        <p:spPr>
          <a:xfrm>
            <a:off x="9135762" y="5010708"/>
            <a:ext cx="1577546" cy="450978"/>
          </a:xfrm>
        </p:spPr>
        <p:txBody>
          <a:bodyPr/>
          <a:lstStyle/>
          <a:p>
            <a:r>
              <a:rPr lang="en-US" dirty="0">
                <a:latin typeface="Times New Roman" panose="02020603050405020304" pitchFamily="18" charset="0"/>
                <a:cs typeface="Times New Roman" panose="02020603050405020304" pitchFamily="18" charset="0"/>
              </a:rPr>
              <a:t>By: Dinaol</a:t>
            </a:r>
          </a:p>
        </p:txBody>
      </p:sp>
      <p:sp>
        <p:nvSpPr>
          <p:cNvPr id="4" name="Date Placeholder 3">
            <a:extLst>
              <a:ext uri="{FF2B5EF4-FFF2-40B4-BE49-F238E27FC236}">
                <a16:creationId xmlns:a16="http://schemas.microsoft.com/office/drawing/2014/main" id="{A20DFE9B-F83B-4B9A-B33D-0D2A85108745}"/>
              </a:ext>
            </a:extLst>
          </p:cNvPr>
          <p:cNvSpPr>
            <a:spLocks noGrp="1"/>
          </p:cNvSpPr>
          <p:nvPr>
            <p:ph type="dt" sz="half" idx="10"/>
          </p:nvPr>
        </p:nvSpPr>
        <p:spPr/>
        <p:txBody>
          <a:bodyPr/>
          <a:lstStyle/>
          <a:p>
            <a:r>
              <a:rPr lang="en-US"/>
              <a:t>4/28/2020</a:t>
            </a:r>
          </a:p>
        </p:txBody>
      </p:sp>
      <p:sp>
        <p:nvSpPr>
          <p:cNvPr id="5" name="Slide Number Placeholder 4">
            <a:extLst>
              <a:ext uri="{FF2B5EF4-FFF2-40B4-BE49-F238E27FC236}">
                <a16:creationId xmlns:a16="http://schemas.microsoft.com/office/drawing/2014/main" id="{47DD0B61-CAA8-44A6-8453-E6685F728E90}"/>
              </a:ext>
            </a:extLst>
          </p:cNvPr>
          <p:cNvSpPr>
            <a:spLocks noGrp="1"/>
          </p:cNvSpPr>
          <p:nvPr>
            <p:ph type="sldNum" sz="quarter" idx="12"/>
          </p:nvPr>
        </p:nvSpPr>
        <p:spPr/>
        <p:txBody>
          <a:bodyPr/>
          <a:lstStyle/>
          <a:p>
            <a:fld id="{52AAD4E1-0647-4576-8348-DF8980BCB092}" type="slidenum">
              <a:rPr lang="en-US" smtClean="0"/>
              <a:t>1</a:t>
            </a:fld>
            <a:endParaRPr lang="en-US"/>
          </a:p>
        </p:txBody>
      </p:sp>
    </p:spTree>
    <p:extLst>
      <p:ext uri="{BB962C8B-B14F-4D97-AF65-F5344CB8AC3E}">
        <p14:creationId xmlns:p14="http://schemas.microsoft.com/office/powerpoint/2010/main" val="171533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DAD577E-52A3-4A20-AF99-480E0039753F}"/>
              </a:ext>
            </a:extLst>
          </p:cNvPr>
          <p:cNvSpPr>
            <a:spLocks noGrp="1"/>
          </p:cNvSpPr>
          <p:nvPr>
            <p:ph type="title"/>
          </p:nvPr>
        </p:nvSpPr>
        <p:spPr>
          <a:xfrm>
            <a:off x="2743200" y="228600"/>
            <a:ext cx="7467600" cy="609600"/>
          </a:xfrm>
        </p:spPr>
        <p:txBody>
          <a:bodyPr/>
          <a:lstStyle/>
          <a:p>
            <a:r>
              <a:rPr lang="en-US" altLang="en-US" sz="3200"/>
              <a:t>Sample Collection</a:t>
            </a:r>
          </a:p>
        </p:txBody>
      </p:sp>
      <p:sp>
        <p:nvSpPr>
          <p:cNvPr id="16387" name="Content Placeholder 2">
            <a:extLst>
              <a:ext uri="{FF2B5EF4-FFF2-40B4-BE49-F238E27FC236}">
                <a16:creationId xmlns:a16="http://schemas.microsoft.com/office/drawing/2014/main" id="{98623285-3FA0-41A7-A093-D6E82F273049}"/>
              </a:ext>
            </a:extLst>
          </p:cNvPr>
          <p:cNvSpPr>
            <a:spLocks noGrp="1"/>
          </p:cNvSpPr>
          <p:nvPr>
            <p:ph idx="1"/>
          </p:nvPr>
        </p:nvSpPr>
        <p:spPr>
          <a:xfrm>
            <a:off x="2057400" y="1143000"/>
            <a:ext cx="8153400" cy="4724400"/>
          </a:xfrm>
        </p:spPr>
        <p:txBody>
          <a:bodyPr/>
          <a:lstStyle/>
          <a:p>
            <a:pPr>
              <a:buFont typeface="Arial" panose="020B0604020202020204" pitchFamily="34" charset="0"/>
              <a:buNone/>
            </a:pPr>
            <a:endParaRPr lang="en-US" altLang="en-US" b="1"/>
          </a:p>
          <a:p>
            <a:pPr>
              <a:buFont typeface="Arial" panose="020B0604020202020204" pitchFamily="34" charset="0"/>
              <a:buNone/>
            </a:pPr>
            <a:r>
              <a:rPr lang="en-US" altLang="en-US" b="1"/>
              <a:t>What is Homogeneous Versus Heterogeneous Populations?</a:t>
            </a:r>
          </a:p>
          <a:p>
            <a:pPr>
              <a:buFont typeface="Arial" panose="020B0604020202020204" pitchFamily="34" charset="0"/>
              <a:buNone/>
            </a:pPr>
            <a:endParaRPr lang="en-US" altLang="en-US" b="1"/>
          </a:p>
          <a:p>
            <a:pPr algn="just">
              <a:buFont typeface="Arial" panose="020B0604020202020204" pitchFamily="34" charset="0"/>
              <a:buNone/>
            </a:pPr>
            <a:endParaRPr lang="en-US" altLang="en-US" b="1"/>
          </a:p>
          <a:p>
            <a:pPr>
              <a:buFont typeface="Arial" panose="020B0604020202020204" pitchFamily="34" charset="0"/>
              <a:buNone/>
            </a:pPr>
            <a:endParaRPr lang="en-US" altLang="en-US"/>
          </a:p>
          <a:p>
            <a:pPr>
              <a:buFont typeface="Arial" panose="020B0604020202020204" pitchFamily="34" charset="0"/>
              <a:buNone/>
            </a:pPr>
            <a:endParaRPr lang="en-US" altLang="en-US"/>
          </a:p>
        </p:txBody>
      </p:sp>
      <p:sp>
        <p:nvSpPr>
          <p:cNvPr id="2" name="Date Placeholder 1">
            <a:extLst>
              <a:ext uri="{FF2B5EF4-FFF2-40B4-BE49-F238E27FC236}">
                <a16:creationId xmlns:a16="http://schemas.microsoft.com/office/drawing/2014/main" id="{78E12A18-A28A-4419-970D-1946D51CEABE}"/>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BE24321A-D7BA-41DB-A276-9531624BA0E9}"/>
              </a:ext>
            </a:extLst>
          </p:cNvPr>
          <p:cNvSpPr>
            <a:spLocks noGrp="1"/>
          </p:cNvSpPr>
          <p:nvPr>
            <p:ph type="sldNum" sz="quarter" idx="12"/>
          </p:nvPr>
        </p:nvSpPr>
        <p:spPr/>
        <p:txBody>
          <a:bodyPr/>
          <a:lstStyle/>
          <a:p>
            <a:fld id="{52AAD4E1-0647-4576-8348-DF8980BCB092}"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46E4045A-27BC-4172-8DD4-9C53010331B0}"/>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sz="3600" b="1"/>
          </a:p>
          <a:p>
            <a:pPr>
              <a:buFont typeface="Arial" panose="020B0604020202020204" pitchFamily="34" charset="0"/>
              <a:buNone/>
            </a:pPr>
            <a:r>
              <a:rPr lang="en-US" altLang="en-US" sz="4000" b="1"/>
              <a:t>What are sampling techniques?</a:t>
            </a:r>
          </a:p>
        </p:txBody>
      </p:sp>
      <p:sp>
        <p:nvSpPr>
          <p:cNvPr id="2" name="Date Placeholder 1">
            <a:extLst>
              <a:ext uri="{FF2B5EF4-FFF2-40B4-BE49-F238E27FC236}">
                <a16:creationId xmlns:a16="http://schemas.microsoft.com/office/drawing/2014/main" id="{E178AF06-04FC-43F7-8BAE-92167957B50A}"/>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670283C0-A0A6-4385-BE92-BEFA70AC1CED}"/>
              </a:ext>
            </a:extLst>
          </p:cNvPr>
          <p:cNvSpPr>
            <a:spLocks noGrp="1"/>
          </p:cNvSpPr>
          <p:nvPr>
            <p:ph type="sldNum" sz="quarter" idx="12"/>
          </p:nvPr>
        </p:nvSpPr>
        <p:spPr/>
        <p:txBody>
          <a:bodyPr/>
          <a:lstStyle/>
          <a:p>
            <a:fld id="{52AAD4E1-0647-4576-8348-DF8980BCB092}"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48EB78F8-73B5-4DD0-8CD1-E65C72BAF291}"/>
              </a:ext>
            </a:extLst>
          </p:cNvPr>
          <p:cNvSpPr>
            <a:spLocks noGrp="1"/>
          </p:cNvSpPr>
          <p:nvPr>
            <p:ph type="title"/>
          </p:nvPr>
        </p:nvSpPr>
        <p:spPr>
          <a:xfrm>
            <a:off x="2743200" y="228600"/>
            <a:ext cx="7467600" cy="685800"/>
          </a:xfrm>
        </p:spPr>
        <p:txBody>
          <a:bodyPr/>
          <a:lstStyle/>
          <a:p>
            <a:r>
              <a:rPr lang="en-US" altLang="en-US" sz="3200"/>
              <a:t>Sampling Techniques/Methods</a:t>
            </a:r>
          </a:p>
        </p:txBody>
      </p:sp>
      <p:sp>
        <p:nvSpPr>
          <p:cNvPr id="18435" name="Content Placeholder 2">
            <a:extLst>
              <a:ext uri="{FF2B5EF4-FFF2-40B4-BE49-F238E27FC236}">
                <a16:creationId xmlns:a16="http://schemas.microsoft.com/office/drawing/2014/main" id="{86F03E66-12FB-4027-AE5B-F59E7D5C88F6}"/>
              </a:ext>
            </a:extLst>
          </p:cNvPr>
          <p:cNvSpPr>
            <a:spLocks noGrp="1"/>
          </p:cNvSpPr>
          <p:nvPr>
            <p:ph idx="1"/>
          </p:nvPr>
        </p:nvSpPr>
        <p:spPr>
          <a:xfrm>
            <a:off x="2057400" y="1066800"/>
            <a:ext cx="8153400" cy="4800600"/>
          </a:xfrm>
        </p:spPr>
        <p:txBody>
          <a:bodyPr/>
          <a:lstStyle/>
          <a:p>
            <a:pPr>
              <a:buFont typeface="Arial" panose="020B0604020202020204" pitchFamily="34" charset="0"/>
              <a:buNone/>
            </a:pPr>
            <a:endParaRPr lang="en-US" altLang="en-US"/>
          </a:p>
          <a:p>
            <a:pPr algn="just">
              <a:buFont typeface="Arial" panose="020B0604020202020204" pitchFamily="34" charset="0"/>
              <a:buNone/>
            </a:pPr>
            <a:r>
              <a:rPr lang="en-US" altLang="en-US" b="1"/>
              <a:t>Basic sampling techniques: </a:t>
            </a:r>
          </a:p>
          <a:p>
            <a:pPr algn="just">
              <a:buFont typeface="Wingdings" panose="05000000000000000000" pitchFamily="2" charset="2"/>
              <a:buChar char="§"/>
            </a:pPr>
            <a:r>
              <a:rPr lang="en-US" altLang="en-US" b="1"/>
              <a:t>Probability sampling, </a:t>
            </a:r>
          </a:p>
          <a:p>
            <a:pPr algn="just">
              <a:buFont typeface="Wingdings" panose="05000000000000000000" pitchFamily="2" charset="2"/>
              <a:buChar char="§"/>
            </a:pPr>
            <a:r>
              <a:rPr lang="en-US" altLang="en-US" b="1"/>
              <a:t>Non-probability sampling, </a:t>
            </a:r>
          </a:p>
        </p:txBody>
      </p:sp>
      <p:sp>
        <p:nvSpPr>
          <p:cNvPr id="2" name="Date Placeholder 1">
            <a:extLst>
              <a:ext uri="{FF2B5EF4-FFF2-40B4-BE49-F238E27FC236}">
                <a16:creationId xmlns:a16="http://schemas.microsoft.com/office/drawing/2014/main" id="{C093FE83-2628-4E48-B6BE-758A9B3C6F4D}"/>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729EE956-B3DB-460D-8C6A-67CDF91ED8B1}"/>
              </a:ext>
            </a:extLst>
          </p:cNvPr>
          <p:cNvSpPr>
            <a:spLocks noGrp="1"/>
          </p:cNvSpPr>
          <p:nvPr>
            <p:ph type="sldNum" sz="quarter" idx="12"/>
          </p:nvPr>
        </p:nvSpPr>
        <p:spPr/>
        <p:txBody>
          <a:bodyPr/>
          <a:lstStyle/>
          <a:p>
            <a:fld id="{52AAD4E1-0647-4576-8348-DF8980BCB092}"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F76D015-2C1F-4BF9-B6BB-BEC68FE8C017}"/>
              </a:ext>
            </a:extLst>
          </p:cNvPr>
          <p:cNvSpPr>
            <a:spLocks noGrp="1"/>
          </p:cNvSpPr>
          <p:nvPr>
            <p:ph type="title"/>
          </p:nvPr>
        </p:nvSpPr>
        <p:spPr>
          <a:xfrm>
            <a:off x="2743200" y="228600"/>
            <a:ext cx="7467600" cy="381000"/>
          </a:xfrm>
        </p:spPr>
        <p:txBody>
          <a:bodyPr>
            <a:normAutofit fontScale="90000"/>
          </a:bodyPr>
          <a:lstStyle/>
          <a:p>
            <a:r>
              <a:rPr lang="en-US" altLang="en-US"/>
              <a:t>Types of sampling </a:t>
            </a:r>
          </a:p>
        </p:txBody>
      </p:sp>
      <p:pic>
        <p:nvPicPr>
          <p:cNvPr id="19459" name="Content Placeholder 4" descr="http://www.fao.org/docrep/w3241e/w3241e0d.jpg">
            <a:extLst>
              <a:ext uri="{FF2B5EF4-FFF2-40B4-BE49-F238E27FC236}">
                <a16:creationId xmlns:a16="http://schemas.microsoft.com/office/drawing/2014/main" id="{4C038236-A3BC-47BA-AA9C-7B33E451C8FD}"/>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62200" y="1066800"/>
            <a:ext cx="7696200" cy="4800600"/>
          </a:xfrm>
        </p:spPr>
      </p:pic>
      <p:sp>
        <p:nvSpPr>
          <p:cNvPr id="2" name="Date Placeholder 1">
            <a:extLst>
              <a:ext uri="{FF2B5EF4-FFF2-40B4-BE49-F238E27FC236}">
                <a16:creationId xmlns:a16="http://schemas.microsoft.com/office/drawing/2014/main" id="{1D797D5E-2AEA-4811-BC5B-74F946806664}"/>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ADB347E5-3C19-4328-ADFC-0CB70C15424E}"/>
              </a:ext>
            </a:extLst>
          </p:cNvPr>
          <p:cNvSpPr>
            <a:spLocks noGrp="1"/>
          </p:cNvSpPr>
          <p:nvPr>
            <p:ph type="sldNum" sz="quarter" idx="12"/>
          </p:nvPr>
        </p:nvSpPr>
        <p:spPr/>
        <p:txBody>
          <a:bodyPr/>
          <a:lstStyle/>
          <a:p>
            <a:fld id="{52AAD4E1-0647-4576-8348-DF8980BCB092}"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1F979E90-E550-44DB-B34A-52715F76B31D}"/>
              </a:ext>
            </a:extLst>
          </p:cNvPr>
          <p:cNvSpPr>
            <a:spLocks noGrp="1"/>
          </p:cNvSpPr>
          <p:nvPr>
            <p:ph idx="1"/>
          </p:nvPr>
        </p:nvSpPr>
        <p:spPr>
          <a:xfrm>
            <a:off x="2057400" y="1219200"/>
            <a:ext cx="8153400" cy="4648200"/>
          </a:xfrm>
        </p:spPr>
        <p:txBody>
          <a:bodyPr/>
          <a:lstStyle/>
          <a:p>
            <a:pPr>
              <a:buFont typeface="Arial" panose="020B0604020202020204" pitchFamily="34" charset="0"/>
              <a:buNone/>
            </a:pPr>
            <a:r>
              <a:rPr lang="en-US" altLang="en-US" b="1"/>
              <a:t>Probability Sampling</a:t>
            </a:r>
          </a:p>
          <a:p>
            <a:pPr>
              <a:buFont typeface="Arial" panose="020B0604020202020204" pitchFamily="34" charset="0"/>
              <a:buNone/>
            </a:pPr>
            <a:endParaRPr lang="en-US" altLang="en-US" b="1"/>
          </a:p>
          <a:p>
            <a:pPr algn="just">
              <a:buFont typeface="Wingdings" panose="05000000000000000000" pitchFamily="2" charset="2"/>
              <a:buChar char="§"/>
            </a:pPr>
            <a:r>
              <a:rPr lang="en-US" altLang="en-US"/>
              <a:t>Probability sampling is used when a representative sample is desired, and uses principles of statistical sampling and probability i.e. elimination of human bias.</a:t>
            </a:r>
          </a:p>
          <a:p>
            <a:pPr algn="just">
              <a:buFont typeface="Wingdings" panose="05000000000000000000" pitchFamily="2" charset="2"/>
              <a:buChar char="§"/>
            </a:pPr>
            <a:r>
              <a:rPr lang="en-US" altLang="en-US"/>
              <a:t>It is a random selection approach that tends to give each unit an equal chance of being selected.</a:t>
            </a:r>
          </a:p>
        </p:txBody>
      </p:sp>
      <p:sp>
        <p:nvSpPr>
          <p:cNvPr id="2" name="Date Placeholder 1">
            <a:extLst>
              <a:ext uri="{FF2B5EF4-FFF2-40B4-BE49-F238E27FC236}">
                <a16:creationId xmlns:a16="http://schemas.microsoft.com/office/drawing/2014/main" id="{7F82F5A6-2224-4C65-8C86-614FC5BB058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54FEDD52-4FDE-471F-8526-4F4E21E9F9EC}"/>
              </a:ext>
            </a:extLst>
          </p:cNvPr>
          <p:cNvSpPr>
            <a:spLocks noGrp="1"/>
          </p:cNvSpPr>
          <p:nvPr>
            <p:ph type="sldNum" sz="quarter" idx="12"/>
          </p:nvPr>
        </p:nvSpPr>
        <p:spPr/>
        <p:txBody>
          <a:bodyPr/>
          <a:lstStyle/>
          <a:p>
            <a:fld id="{52AAD4E1-0647-4576-8348-DF8980BCB092}"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D762D04F-15E9-4C8D-B189-9F6C6DBD4B26}"/>
              </a:ext>
            </a:extLst>
          </p:cNvPr>
          <p:cNvSpPr>
            <a:spLocks noGrp="1"/>
          </p:cNvSpPr>
          <p:nvPr>
            <p:ph idx="1"/>
          </p:nvPr>
        </p:nvSpPr>
        <p:spPr>
          <a:xfrm>
            <a:off x="2057400" y="609600"/>
            <a:ext cx="8153400" cy="5257800"/>
          </a:xfrm>
        </p:spPr>
        <p:txBody>
          <a:bodyPr/>
          <a:lstStyle/>
          <a:p>
            <a:pPr>
              <a:buFont typeface="Arial" panose="020B0604020202020204" pitchFamily="34" charset="0"/>
              <a:buNone/>
            </a:pPr>
            <a:endParaRPr lang="en-US" altLang="en-US" b="1"/>
          </a:p>
          <a:p>
            <a:pPr>
              <a:buFont typeface="Arial" panose="020B0604020202020204" pitchFamily="34" charset="0"/>
              <a:buNone/>
            </a:pPr>
            <a:r>
              <a:rPr lang="en-US" altLang="en-US" b="1"/>
              <a:t>Simple random sampling</a:t>
            </a:r>
          </a:p>
          <a:p>
            <a:pPr algn="just">
              <a:buFont typeface="Wingdings" panose="05000000000000000000" pitchFamily="2" charset="2"/>
              <a:buChar char="§"/>
            </a:pPr>
            <a:endParaRPr lang="en-US" altLang="en-US"/>
          </a:p>
          <a:p>
            <a:pPr>
              <a:buFont typeface="Wingdings" panose="05000000000000000000" pitchFamily="2" charset="2"/>
              <a:buChar char="§"/>
            </a:pPr>
            <a:r>
              <a:rPr lang="en-US" altLang="en-US"/>
              <a:t>Number each frame unit from 1 to </a:t>
            </a:r>
            <a:r>
              <a:rPr lang="en-US" altLang="en-US" i="1"/>
              <a:t>N</a:t>
            </a:r>
            <a:r>
              <a:rPr lang="en-US" altLang="en-US"/>
              <a:t>.</a:t>
            </a:r>
          </a:p>
          <a:p>
            <a:pPr>
              <a:buFont typeface="Wingdings" panose="05000000000000000000" pitchFamily="2" charset="2"/>
              <a:buChar char="§"/>
            </a:pPr>
            <a:r>
              <a:rPr lang="en-US" altLang="en-US"/>
              <a:t>Use a random number table or a random number generator to select </a:t>
            </a:r>
            <a:r>
              <a:rPr lang="en-US" altLang="en-US" i="1"/>
              <a:t>n</a:t>
            </a:r>
            <a:r>
              <a:rPr lang="en-US" altLang="en-US"/>
              <a:t> distinct numbers between 1 and </a:t>
            </a:r>
            <a:r>
              <a:rPr lang="en-US" altLang="en-US" i="1"/>
              <a:t>N</a:t>
            </a:r>
            <a:r>
              <a:rPr lang="en-US" altLang="en-US"/>
              <a:t>, inclusively.</a:t>
            </a:r>
          </a:p>
          <a:p>
            <a:pPr>
              <a:buFont typeface="Wingdings" panose="05000000000000000000" pitchFamily="2" charset="2"/>
              <a:buChar char="§"/>
            </a:pPr>
            <a:r>
              <a:rPr lang="en-US" altLang="en-US"/>
              <a:t>Easier to perform for small populations</a:t>
            </a:r>
          </a:p>
          <a:p>
            <a:pPr>
              <a:buFont typeface="Wingdings" panose="05000000000000000000" pitchFamily="2" charset="2"/>
              <a:buChar char="§"/>
            </a:pPr>
            <a:r>
              <a:rPr lang="en-US" altLang="en-US" b="1"/>
              <a:t>unpractical</a:t>
            </a:r>
            <a:r>
              <a:rPr lang="en-US" altLang="en-US"/>
              <a:t> for large populations</a:t>
            </a:r>
          </a:p>
        </p:txBody>
      </p:sp>
      <p:sp>
        <p:nvSpPr>
          <p:cNvPr id="2" name="Date Placeholder 1">
            <a:extLst>
              <a:ext uri="{FF2B5EF4-FFF2-40B4-BE49-F238E27FC236}">
                <a16:creationId xmlns:a16="http://schemas.microsoft.com/office/drawing/2014/main" id="{5EF9B3D1-216B-474A-B2B7-B2D929D7CA00}"/>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33123831-8277-44FD-B34A-FA9A30CA81E6}"/>
              </a:ext>
            </a:extLst>
          </p:cNvPr>
          <p:cNvSpPr>
            <a:spLocks noGrp="1"/>
          </p:cNvSpPr>
          <p:nvPr>
            <p:ph type="sldNum" sz="quarter" idx="12"/>
          </p:nvPr>
        </p:nvSpPr>
        <p:spPr/>
        <p:txBody>
          <a:bodyPr/>
          <a:lstStyle/>
          <a:p>
            <a:fld id="{52AAD4E1-0647-4576-8348-DF8980BCB092}"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7256F64E-8ADA-483A-9407-932194021183}"/>
              </a:ext>
            </a:extLst>
          </p:cNvPr>
          <p:cNvSpPr>
            <a:spLocks noGrp="1"/>
          </p:cNvSpPr>
          <p:nvPr>
            <p:ph idx="1"/>
          </p:nvPr>
        </p:nvSpPr>
        <p:spPr>
          <a:xfrm>
            <a:off x="2057400" y="1066800"/>
            <a:ext cx="5257800" cy="3733800"/>
          </a:xfrm>
        </p:spPr>
        <p:txBody>
          <a:bodyPr>
            <a:normAutofit fontScale="92500" lnSpcReduction="10000"/>
          </a:bodyPr>
          <a:lstStyle/>
          <a:p>
            <a:pPr>
              <a:buFont typeface="Arial" panose="020B0604020202020204" pitchFamily="34" charset="0"/>
              <a:buNone/>
            </a:pPr>
            <a:r>
              <a:rPr lang="en-US" altLang="en-US" b="1"/>
              <a:t>Systematic sampling </a:t>
            </a:r>
          </a:p>
          <a:p>
            <a:pPr>
              <a:buFont typeface="Wingdings" panose="05000000000000000000" pitchFamily="2" charset="2"/>
              <a:buChar char="§"/>
            </a:pPr>
            <a:r>
              <a:rPr lang="en-US" altLang="en-US" sz="2400" b="1"/>
              <a:t>Convenient and relatively easy to administer</a:t>
            </a:r>
          </a:p>
          <a:p>
            <a:pPr>
              <a:buFont typeface="Wingdings" panose="05000000000000000000" pitchFamily="2" charset="2"/>
              <a:buChar char="§"/>
            </a:pPr>
            <a:r>
              <a:rPr lang="en-US" altLang="en-US" sz="2400" b="1"/>
              <a:t>Population elements are an ordered sequence (at least, conceptually).</a:t>
            </a:r>
          </a:p>
          <a:p>
            <a:pPr>
              <a:buFont typeface="Wingdings" panose="05000000000000000000" pitchFamily="2" charset="2"/>
              <a:buChar char="§"/>
            </a:pPr>
            <a:r>
              <a:rPr lang="en-US" altLang="en-US" sz="2400" b="1"/>
              <a:t>The first sample element is selected randomly from the first </a:t>
            </a:r>
            <a:r>
              <a:rPr lang="en-US" altLang="en-US" sz="2400" b="1" i="1"/>
              <a:t>k</a:t>
            </a:r>
            <a:r>
              <a:rPr lang="en-US" altLang="en-US" sz="2400" b="1"/>
              <a:t> population elements.</a:t>
            </a:r>
          </a:p>
          <a:p>
            <a:pPr>
              <a:buFont typeface="Wingdings" panose="05000000000000000000" pitchFamily="2" charset="2"/>
              <a:buChar char="§"/>
            </a:pPr>
            <a:r>
              <a:rPr lang="en-US" altLang="en-US" sz="2400" b="1"/>
              <a:t>Thereafter, sample elements are selected at a constant interval, </a:t>
            </a:r>
            <a:r>
              <a:rPr lang="en-US" altLang="en-US" sz="2400" b="1" i="1"/>
              <a:t>k</a:t>
            </a:r>
            <a:r>
              <a:rPr lang="en-US" altLang="en-US" sz="2400" b="1"/>
              <a:t>, from the ordered sequence frame.</a:t>
            </a:r>
          </a:p>
        </p:txBody>
      </p:sp>
      <p:sp>
        <p:nvSpPr>
          <p:cNvPr id="22531" name="Rectangle 8">
            <a:extLst>
              <a:ext uri="{FF2B5EF4-FFF2-40B4-BE49-F238E27FC236}">
                <a16:creationId xmlns:a16="http://schemas.microsoft.com/office/drawing/2014/main" id="{8CFDDE31-678D-482C-A673-E484D00F02BA}"/>
              </a:ext>
            </a:extLst>
          </p:cNvPr>
          <p:cNvSpPr>
            <a:spLocks noChangeArrowheads="1"/>
          </p:cNvSpPr>
          <p:nvPr/>
        </p:nvSpPr>
        <p:spPr bwMode="auto">
          <a:xfrm>
            <a:off x="7620001" y="1981201"/>
            <a:ext cx="325411"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b="1" i="1">
                <a:solidFill>
                  <a:srgbClr val="000000"/>
                </a:solidFill>
                <a:latin typeface="Arial" panose="020B0604020202020204" pitchFamily="34" charset="0"/>
              </a:rPr>
              <a:t>k</a:t>
            </a:r>
          </a:p>
        </p:txBody>
      </p:sp>
      <p:sp>
        <p:nvSpPr>
          <p:cNvPr id="22532" name="Rectangle 9">
            <a:extLst>
              <a:ext uri="{FF2B5EF4-FFF2-40B4-BE49-F238E27FC236}">
                <a16:creationId xmlns:a16="http://schemas.microsoft.com/office/drawing/2014/main" id="{CC249C75-5AB6-4ED5-AD26-AA790E63CB67}"/>
              </a:ext>
            </a:extLst>
          </p:cNvPr>
          <p:cNvSpPr>
            <a:spLocks noChangeArrowheads="1"/>
          </p:cNvSpPr>
          <p:nvPr/>
        </p:nvSpPr>
        <p:spPr bwMode="auto">
          <a:xfrm>
            <a:off x="7772401" y="1981201"/>
            <a:ext cx="472887"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b="1">
                <a:solidFill>
                  <a:srgbClr val="000000"/>
                </a:solidFill>
                <a:latin typeface="Arial" panose="020B0604020202020204" pitchFamily="34" charset="0"/>
              </a:rPr>
              <a:t> = </a:t>
            </a:r>
          </a:p>
        </p:txBody>
      </p:sp>
      <p:sp>
        <p:nvSpPr>
          <p:cNvPr id="22533" name="Rectangle 10">
            <a:extLst>
              <a:ext uri="{FF2B5EF4-FFF2-40B4-BE49-F238E27FC236}">
                <a16:creationId xmlns:a16="http://schemas.microsoft.com/office/drawing/2014/main" id="{DCE3F82B-2AC0-475F-BFAB-4AD4DC6C965F}"/>
              </a:ext>
            </a:extLst>
          </p:cNvPr>
          <p:cNvSpPr>
            <a:spLocks noChangeArrowheads="1"/>
          </p:cNvSpPr>
          <p:nvPr/>
        </p:nvSpPr>
        <p:spPr bwMode="auto">
          <a:xfrm>
            <a:off x="8153400" y="1828801"/>
            <a:ext cx="368692"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b="1" i="1">
                <a:solidFill>
                  <a:srgbClr val="000000"/>
                </a:solidFill>
                <a:latin typeface="Arial" panose="020B0604020202020204" pitchFamily="34" charset="0"/>
              </a:rPr>
              <a:t>N</a:t>
            </a:r>
          </a:p>
        </p:txBody>
      </p:sp>
      <p:sp>
        <p:nvSpPr>
          <p:cNvPr id="22534" name="Rectangle 11">
            <a:extLst>
              <a:ext uri="{FF2B5EF4-FFF2-40B4-BE49-F238E27FC236}">
                <a16:creationId xmlns:a16="http://schemas.microsoft.com/office/drawing/2014/main" id="{800B9FE1-FA8A-4006-AFC8-4F726B75DED0}"/>
              </a:ext>
            </a:extLst>
          </p:cNvPr>
          <p:cNvSpPr>
            <a:spLocks noChangeArrowheads="1"/>
          </p:cNvSpPr>
          <p:nvPr/>
        </p:nvSpPr>
        <p:spPr bwMode="auto">
          <a:xfrm>
            <a:off x="8153400" y="2286001"/>
            <a:ext cx="339838"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b="1" i="1">
                <a:solidFill>
                  <a:srgbClr val="000000"/>
                </a:solidFill>
                <a:latin typeface="Arial" panose="020B0604020202020204" pitchFamily="34" charset="0"/>
              </a:rPr>
              <a:t>n</a:t>
            </a:r>
          </a:p>
        </p:txBody>
      </p:sp>
      <p:sp>
        <p:nvSpPr>
          <p:cNvPr id="22535" name="Rectangle 30">
            <a:extLst>
              <a:ext uri="{FF2B5EF4-FFF2-40B4-BE49-F238E27FC236}">
                <a16:creationId xmlns:a16="http://schemas.microsoft.com/office/drawing/2014/main" id="{0EAD478A-F183-464A-AE85-088607BAB152}"/>
              </a:ext>
            </a:extLst>
          </p:cNvPr>
          <p:cNvSpPr>
            <a:spLocks noChangeArrowheads="1"/>
          </p:cNvSpPr>
          <p:nvPr/>
        </p:nvSpPr>
        <p:spPr bwMode="auto">
          <a:xfrm>
            <a:off x="7391400" y="2819401"/>
            <a:ext cx="3048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a:solidFill>
                  <a:srgbClr val="000000"/>
                </a:solidFill>
                <a:latin typeface="Arial" panose="020B0604020202020204" pitchFamily="34" charset="0"/>
              </a:rPr>
              <a:t>Where</a:t>
            </a:r>
          </a:p>
          <a:p>
            <a:pPr>
              <a:spcBef>
                <a:spcPct val="0"/>
              </a:spcBef>
              <a:buFontTx/>
              <a:buNone/>
            </a:pPr>
            <a:r>
              <a:rPr lang="en-US" altLang="en-US" sz="1800" b="1">
                <a:solidFill>
                  <a:srgbClr val="000000"/>
                </a:solidFill>
                <a:latin typeface="Arial" panose="020B0604020202020204" pitchFamily="34" charset="0"/>
              </a:rPr>
              <a:t>n = sample size</a:t>
            </a:r>
          </a:p>
          <a:p>
            <a:pPr>
              <a:spcBef>
                <a:spcPct val="0"/>
              </a:spcBef>
              <a:buFontTx/>
              <a:buNone/>
            </a:pPr>
            <a:r>
              <a:rPr lang="en-US" altLang="en-US" sz="1800" b="1">
                <a:solidFill>
                  <a:srgbClr val="000000"/>
                </a:solidFill>
                <a:latin typeface="Arial" panose="020B0604020202020204" pitchFamily="34" charset="0"/>
              </a:rPr>
              <a:t>N = population size</a:t>
            </a:r>
          </a:p>
          <a:p>
            <a:pPr>
              <a:spcBef>
                <a:spcPct val="0"/>
              </a:spcBef>
              <a:buFontTx/>
              <a:buNone/>
            </a:pPr>
            <a:r>
              <a:rPr lang="en-US" altLang="en-US" sz="1800" b="1">
                <a:solidFill>
                  <a:srgbClr val="000000"/>
                </a:solidFill>
                <a:latin typeface="Arial" panose="020B0604020202020204" pitchFamily="34" charset="0"/>
              </a:rPr>
              <a:t>K= size of selection interval</a:t>
            </a:r>
          </a:p>
        </p:txBody>
      </p:sp>
      <p:cxnSp>
        <p:nvCxnSpPr>
          <p:cNvPr id="33" name="Straight Connector 32">
            <a:extLst>
              <a:ext uri="{FF2B5EF4-FFF2-40B4-BE49-F238E27FC236}">
                <a16:creationId xmlns:a16="http://schemas.microsoft.com/office/drawing/2014/main" id="{008FD6CC-8306-4666-B64F-729B6017109D}"/>
              </a:ext>
            </a:extLst>
          </p:cNvPr>
          <p:cNvCxnSpPr/>
          <p:nvPr/>
        </p:nvCxnSpPr>
        <p:spPr>
          <a:xfrm rot="5400000" flipH="1" flipV="1">
            <a:off x="8322469" y="2040731"/>
            <a:ext cx="12700" cy="350838"/>
          </a:xfrm>
          <a:prstGeom prst="line">
            <a:avLst/>
          </a:prstGeom>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24A687AA-C129-40FE-9BD2-AEA05533A933}"/>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A4AD3BCD-26B1-407D-AE71-AD12504ABE8D}"/>
              </a:ext>
            </a:extLst>
          </p:cNvPr>
          <p:cNvSpPr>
            <a:spLocks noGrp="1"/>
          </p:cNvSpPr>
          <p:nvPr>
            <p:ph type="sldNum" sz="quarter" idx="12"/>
          </p:nvPr>
        </p:nvSpPr>
        <p:spPr/>
        <p:txBody>
          <a:bodyPr/>
          <a:lstStyle/>
          <a:p>
            <a:fld id="{52AAD4E1-0647-4576-8348-DF8980BCB092}"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Content Placeholder 3" descr="Picture">
            <a:extLst>
              <a:ext uri="{FF2B5EF4-FFF2-40B4-BE49-F238E27FC236}">
                <a16:creationId xmlns:a16="http://schemas.microsoft.com/office/drawing/2014/main" id="{08B419ED-86B4-43BB-B147-1E6AC594B718}"/>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90800" y="1828800"/>
            <a:ext cx="6705600" cy="3200400"/>
          </a:xfrm>
        </p:spPr>
      </p:pic>
      <p:sp>
        <p:nvSpPr>
          <p:cNvPr id="2" name="Date Placeholder 1">
            <a:extLst>
              <a:ext uri="{FF2B5EF4-FFF2-40B4-BE49-F238E27FC236}">
                <a16:creationId xmlns:a16="http://schemas.microsoft.com/office/drawing/2014/main" id="{5306EAA9-8B7F-4239-B9BD-B8356A48773D}"/>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C357F265-A36A-4EAB-A3F9-70A4B44329E4}"/>
              </a:ext>
            </a:extLst>
          </p:cNvPr>
          <p:cNvSpPr>
            <a:spLocks noGrp="1"/>
          </p:cNvSpPr>
          <p:nvPr>
            <p:ph type="sldNum" sz="quarter" idx="12"/>
          </p:nvPr>
        </p:nvSpPr>
        <p:spPr/>
        <p:txBody>
          <a:bodyPr/>
          <a:lstStyle/>
          <a:p>
            <a:fld id="{52AAD4E1-0647-4576-8348-DF8980BCB092}"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3611740-8E44-483B-92F9-A63A0F188212}"/>
              </a:ext>
            </a:extLst>
          </p:cNvPr>
          <p:cNvSpPr>
            <a:spLocks noGrp="1"/>
          </p:cNvSpPr>
          <p:nvPr>
            <p:ph idx="1"/>
          </p:nvPr>
        </p:nvSpPr>
        <p:spPr>
          <a:xfrm>
            <a:off x="2057400" y="838200"/>
            <a:ext cx="8153400" cy="5029200"/>
          </a:xfrm>
        </p:spPr>
        <p:txBody>
          <a:bodyPr/>
          <a:lstStyle/>
          <a:p>
            <a:pPr>
              <a:buFont typeface="Arial" panose="020B0604020202020204" pitchFamily="34" charset="0"/>
              <a:buNone/>
            </a:pPr>
            <a:r>
              <a:rPr lang="en-US" altLang="en-US" b="1"/>
              <a:t>Stratified sampling </a:t>
            </a:r>
          </a:p>
          <a:p>
            <a:pPr algn="just">
              <a:buFont typeface="Wingdings" panose="05000000000000000000" pitchFamily="2" charset="2"/>
              <a:buChar char="§"/>
            </a:pPr>
            <a:r>
              <a:rPr lang="en-US" altLang="en-US" b="1"/>
              <a:t>involves dividing the population into overlapping </a:t>
            </a:r>
            <a:r>
              <a:rPr lang="en-US" altLang="en-US"/>
              <a:t>subgroups so that each subgroup is as homogenous as possible. </a:t>
            </a:r>
          </a:p>
          <a:p>
            <a:pPr algn="just">
              <a:buFont typeface="Wingdings" panose="05000000000000000000" pitchFamily="2" charset="2"/>
              <a:buChar char="§"/>
            </a:pPr>
            <a:r>
              <a:rPr lang="en-US" altLang="en-US"/>
              <a:t>Random samples are then taken from each subgroup. </a:t>
            </a:r>
          </a:p>
          <a:p>
            <a:pPr algn="just">
              <a:buFont typeface="Wingdings" panose="05000000000000000000" pitchFamily="2" charset="2"/>
              <a:buChar char="§"/>
            </a:pPr>
            <a:r>
              <a:rPr lang="en-US" altLang="en-US"/>
              <a:t>The procedure provides a representative sample because no part of the population is excluded and it is less expensive than simple random sampling.</a:t>
            </a:r>
          </a:p>
        </p:txBody>
      </p:sp>
      <p:sp>
        <p:nvSpPr>
          <p:cNvPr id="2" name="Date Placeholder 1">
            <a:extLst>
              <a:ext uri="{FF2B5EF4-FFF2-40B4-BE49-F238E27FC236}">
                <a16:creationId xmlns:a16="http://schemas.microsoft.com/office/drawing/2014/main" id="{8CB89724-A328-4FD3-BBF8-E40B07080934}"/>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BE593E44-C192-4B11-A0DB-FD3C6653988B}"/>
              </a:ext>
            </a:extLst>
          </p:cNvPr>
          <p:cNvSpPr>
            <a:spLocks noGrp="1"/>
          </p:cNvSpPr>
          <p:nvPr>
            <p:ph type="sldNum" sz="quarter" idx="12"/>
          </p:nvPr>
        </p:nvSpPr>
        <p:spPr/>
        <p:txBody>
          <a:bodyPr/>
          <a:lstStyle/>
          <a:p>
            <a:fld id="{52AAD4E1-0647-4576-8348-DF8980BCB092}"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FA54A38-25C9-4C6E-8FC1-AECFBB2324A4}"/>
              </a:ext>
            </a:extLst>
          </p:cNvPr>
          <p:cNvSpPr>
            <a:spLocks noGrp="1"/>
          </p:cNvSpPr>
          <p:nvPr>
            <p:ph type="title"/>
          </p:nvPr>
        </p:nvSpPr>
        <p:spPr>
          <a:xfrm>
            <a:off x="2743200" y="228600"/>
            <a:ext cx="7467600" cy="762000"/>
          </a:xfrm>
        </p:spPr>
        <p:txBody>
          <a:bodyPr/>
          <a:lstStyle/>
          <a:p>
            <a:r>
              <a:rPr lang="en-US" altLang="en-US"/>
              <a:t>Stratified sampling </a:t>
            </a:r>
          </a:p>
        </p:txBody>
      </p:sp>
      <p:sp>
        <p:nvSpPr>
          <p:cNvPr id="25603" name="Content Placeholder 2">
            <a:extLst>
              <a:ext uri="{FF2B5EF4-FFF2-40B4-BE49-F238E27FC236}">
                <a16:creationId xmlns:a16="http://schemas.microsoft.com/office/drawing/2014/main" id="{0A75BB8B-BB15-44E9-86B7-7A6F06694A53}"/>
              </a:ext>
            </a:extLst>
          </p:cNvPr>
          <p:cNvSpPr>
            <a:spLocks noGrp="1"/>
          </p:cNvSpPr>
          <p:nvPr>
            <p:ph idx="1"/>
          </p:nvPr>
        </p:nvSpPr>
        <p:spPr>
          <a:xfrm>
            <a:off x="2057400" y="1676400"/>
            <a:ext cx="8153400" cy="4191000"/>
          </a:xfrm>
        </p:spPr>
        <p:txBody>
          <a:bodyPr/>
          <a:lstStyle/>
          <a:p>
            <a:endParaRPr lang="en-US" altLang="en-US"/>
          </a:p>
          <a:p>
            <a:endParaRPr lang="en-US" altLang="en-US"/>
          </a:p>
        </p:txBody>
      </p:sp>
      <p:pic>
        <p:nvPicPr>
          <p:cNvPr id="25604" name="Picture 3" descr="file:///C:/Users/user/Desktop/Types%20of%20Samples%20%20with%20picture_files/3778303.gif">
            <a:extLst>
              <a:ext uri="{FF2B5EF4-FFF2-40B4-BE49-F238E27FC236}">
                <a16:creationId xmlns:a16="http://schemas.microsoft.com/office/drawing/2014/main" id="{4A394123-65B5-40B3-9A60-BBA73A2AB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828800"/>
            <a:ext cx="5562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8AB1CE8-BF65-42C9-8332-AEDC5024AB33}"/>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264AE0C5-B763-45E4-BD84-0E1498917952}"/>
              </a:ext>
            </a:extLst>
          </p:cNvPr>
          <p:cNvSpPr>
            <a:spLocks noGrp="1"/>
          </p:cNvSpPr>
          <p:nvPr>
            <p:ph type="sldNum" sz="quarter" idx="12"/>
          </p:nvPr>
        </p:nvSpPr>
        <p:spPr/>
        <p:txBody>
          <a:bodyPr/>
          <a:lstStyle/>
          <a:p>
            <a:fld id="{52AAD4E1-0647-4576-8348-DF8980BCB092}"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86500-0399-42CA-B668-AE284208AAD0}"/>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In this Lecture:</a:t>
            </a:r>
          </a:p>
        </p:txBody>
      </p:sp>
      <p:sp>
        <p:nvSpPr>
          <p:cNvPr id="3" name="Content Placeholder 2">
            <a:extLst>
              <a:ext uri="{FF2B5EF4-FFF2-40B4-BE49-F238E27FC236}">
                <a16:creationId xmlns:a16="http://schemas.microsoft.com/office/drawing/2014/main" id="{F5A0D9F6-BD23-4A26-864B-459984E9E7C9}"/>
              </a:ext>
            </a:extLst>
          </p:cNvPr>
          <p:cNvSpPr>
            <a:spLocks noGrp="1"/>
          </p:cNvSpPr>
          <p:nvPr>
            <p:ph idx="1"/>
          </p:nvPr>
        </p:nvSpPr>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Food Sampling and analysis</a:t>
            </a:r>
          </a:p>
          <a:p>
            <a:pP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0B32ED55-A713-4F28-A81D-DFE970AB67C2}"/>
              </a:ext>
            </a:extLst>
          </p:cNvPr>
          <p:cNvSpPr>
            <a:spLocks noGrp="1"/>
          </p:cNvSpPr>
          <p:nvPr>
            <p:ph type="dt" sz="half" idx="10"/>
          </p:nvPr>
        </p:nvSpPr>
        <p:spPr/>
        <p:txBody>
          <a:bodyPr/>
          <a:lstStyle/>
          <a:p>
            <a:r>
              <a:rPr lang="en-US"/>
              <a:t>4/28/2020</a:t>
            </a:r>
          </a:p>
        </p:txBody>
      </p:sp>
      <p:sp>
        <p:nvSpPr>
          <p:cNvPr id="5" name="Slide Number Placeholder 4">
            <a:extLst>
              <a:ext uri="{FF2B5EF4-FFF2-40B4-BE49-F238E27FC236}">
                <a16:creationId xmlns:a16="http://schemas.microsoft.com/office/drawing/2014/main" id="{F0F46088-76BE-4BED-9411-30E3B42FA641}"/>
              </a:ext>
            </a:extLst>
          </p:cNvPr>
          <p:cNvSpPr>
            <a:spLocks noGrp="1"/>
          </p:cNvSpPr>
          <p:nvPr>
            <p:ph type="sldNum" sz="quarter" idx="12"/>
          </p:nvPr>
        </p:nvSpPr>
        <p:spPr/>
        <p:txBody>
          <a:bodyPr/>
          <a:lstStyle/>
          <a:p>
            <a:fld id="{52AAD4E1-0647-4576-8348-DF8980BCB092}" type="slidenum">
              <a:rPr lang="en-US" smtClean="0"/>
              <a:t>2</a:t>
            </a:fld>
            <a:endParaRPr lang="en-US"/>
          </a:p>
        </p:txBody>
      </p:sp>
    </p:spTree>
    <p:extLst>
      <p:ext uri="{BB962C8B-B14F-4D97-AF65-F5344CB8AC3E}">
        <p14:creationId xmlns:p14="http://schemas.microsoft.com/office/powerpoint/2010/main" val="2793313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09CCFFB0-58FD-4872-B98C-3F1E3AA13B42}"/>
              </a:ext>
            </a:extLst>
          </p:cNvPr>
          <p:cNvSpPr>
            <a:spLocks noGrp="1"/>
          </p:cNvSpPr>
          <p:nvPr>
            <p:ph idx="1"/>
          </p:nvPr>
        </p:nvSpPr>
        <p:spPr>
          <a:xfrm>
            <a:off x="2057400" y="914400"/>
            <a:ext cx="8153400" cy="4953000"/>
          </a:xfrm>
        </p:spPr>
        <p:txBody>
          <a:bodyPr/>
          <a:lstStyle/>
          <a:p>
            <a:pPr>
              <a:buFont typeface="Arial" panose="020B0604020202020204" pitchFamily="34" charset="0"/>
              <a:buNone/>
            </a:pPr>
            <a:r>
              <a:rPr lang="en-US" altLang="en-US" b="1"/>
              <a:t>Cluster sampling </a:t>
            </a:r>
          </a:p>
          <a:p>
            <a:pPr>
              <a:buFont typeface="Wingdings" panose="05000000000000000000" pitchFamily="2" charset="2"/>
              <a:buChar char="§"/>
            </a:pPr>
            <a:r>
              <a:rPr lang="en-GB" altLang="en-US"/>
              <a:t>Similar to stratified sampling but the groups are selected for their geographical location </a:t>
            </a:r>
            <a:endParaRPr lang="en-US" altLang="en-US" b="1"/>
          </a:p>
          <a:p>
            <a:pPr>
              <a:buFont typeface="Wingdings" panose="05000000000000000000" pitchFamily="2" charset="2"/>
              <a:buChar char="§"/>
            </a:pPr>
            <a:r>
              <a:rPr lang="en-US" altLang="en-US" b="1"/>
              <a:t> dividing the population into clusters or subgroups so </a:t>
            </a:r>
            <a:r>
              <a:rPr lang="en-US" altLang="en-US"/>
              <a:t>that cluster’s characteristics are as identical as possible.</a:t>
            </a:r>
          </a:p>
          <a:p>
            <a:pPr>
              <a:buFont typeface="Wingdings" panose="05000000000000000000" pitchFamily="2" charset="2"/>
              <a:buChar char="§"/>
            </a:pPr>
            <a:r>
              <a:rPr lang="en-US" altLang="en-US"/>
              <a:t> Any heterogeneity occurs within each cluster.</a:t>
            </a:r>
          </a:p>
          <a:p>
            <a:pPr>
              <a:buFont typeface="Wingdings" panose="05000000000000000000" pitchFamily="2" charset="2"/>
              <a:buChar char="§"/>
            </a:pPr>
            <a:r>
              <a:rPr lang="en-US" altLang="en-US"/>
              <a:t>The clusters are sampled randomly and may be either totally inspected or sub sampled for analysis. </a:t>
            </a:r>
          </a:p>
        </p:txBody>
      </p:sp>
      <p:sp>
        <p:nvSpPr>
          <p:cNvPr id="2" name="Date Placeholder 1">
            <a:extLst>
              <a:ext uri="{FF2B5EF4-FFF2-40B4-BE49-F238E27FC236}">
                <a16:creationId xmlns:a16="http://schemas.microsoft.com/office/drawing/2014/main" id="{9F6B42CB-05C8-4FE9-87D7-F9B31EBD8F1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8F58269C-CEE1-4DBD-AFC2-73AFD752255C}"/>
              </a:ext>
            </a:extLst>
          </p:cNvPr>
          <p:cNvSpPr>
            <a:spLocks noGrp="1"/>
          </p:cNvSpPr>
          <p:nvPr>
            <p:ph type="sldNum" sz="quarter" idx="12"/>
          </p:nvPr>
        </p:nvSpPr>
        <p:spPr/>
        <p:txBody>
          <a:bodyPr/>
          <a:lstStyle/>
          <a:p>
            <a:fld id="{52AAD4E1-0647-4576-8348-DF8980BCB092}"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Content Placeholder 3" descr="Picture">
            <a:extLst>
              <a:ext uri="{FF2B5EF4-FFF2-40B4-BE49-F238E27FC236}">
                <a16:creationId xmlns:a16="http://schemas.microsoft.com/office/drawing/2014/main" id="{40DC65A4-8582-47B6-BA53-3A479115D774}"/>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90800" y="1676400"/>
            <a:ext cx="7239000" cy="3657600"/>
          </a:xfrm>
        </p:spPr>
      </p:pic>
      <p:sp>
        <p:nvSpPr>
          <p:cNvPr id="2" name="Date Placeholder 1">
            <a:extLst>
              <a:ext uri="{FF2B5EF4-FFF2-40B4-BE49-F238E27FC236}">
                <a16:creationId xmlns:a16="http://schemas.microsoft.com/office/drawing/2014/main" id="{A97EF119-C77B-4573-9E94-7608648E004A}"/>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E0A4AD61-78A7-4566-98CC-81A402E3813F}"/>
              </a:ext>
            </a:extLst>
          </p:cNvPr>
          <p:cNvSpPr>
            <a:spLocks noGrp="1"/>
          </p:cNvSpPr>
          <p:nvPr>
            <p:ph type="sldNum" sz="quarter" idx="12"/>
          </p:nvPr>
        </p:nvSpPr>
        <p:spPr/>
        <p:txBody>
          <a:bodyPr/>
          <a:lstStyle/>
          <a:p>
            <a:fld id="{52AAD4E1-0647-4576-8348-DF8980BCB092}"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5E0E5289-10F9-4EF2-A0DC-348A3D71C6AF}"/>
              </a:ext>
            </a:extLst>
          </p:cNvPr>
          <p:cNvSpPr>
            <a:spLocks noGrp="1"/>
          </p:cNvSpPr>
          <p:nvPr>
            <p:ph idx="1"/>
          </p:nvPr>
        </p:nvSpPr>
        <p:spPr>
          <a:xfrm>
            <a:off x="2057400" y="1143000"/>
            <a:ext cx="8153400" cy="4724400"/>
          </a:xfrm>
        </p:spPr>
        <p:txBody>
          <a:bodyPr/>
          <a:lstStyle/>
          <a:p>
            <a:pPr>
              <a:buFont typeface="Arial" panose="020B0604020202020204" pitchFamily="34" charset="0"/>
              <a:buNone/>
            </a:pPr>
            <a:r>
              <a:rPr lang="en-US" altLang="en-US" b="1"/>
              <a:t>Composite sampling </a:t>
            </a:r>
          </a:p>
          <a:p>
            <a:pPr algn="just">
              <a:buFont typeface="Wingdings" panose="05000000000000000000" pitchFamily="2" charset="2"/>
              <a:buChar char="§"/>
            </a:pPr>
            <a:r>
              <a:rPr lang="en-US" altLang="en-US" b="1"/>
              <a:t>is used to obtain samples from bagged products such as </a:t>
            </a:r>
            <a:r>
              <a:rPr lang="en-US" altLang="en-US"/>
              <a:t>flour, seeds, and larger items in bulk. </a:t>
            </a:r>
          </a:p>
          <a:p>
            <a:pPr algn="just">
              <a:buFont typeface="Wingdings" panose="05000000000000000000" pitchFamily="2" charset="2"/>
              <a:buChar char="§"/>
            </a:pPr>
            <a:r>
              <a:rPr lang="en-US" altLang="en-US"/>
              <a:t>Two or more samples are combined to obtain one sample for analysis that reduces differences between samples.</a:t>
            </a:r>
          </a:p>
        </p:txBody>
      </p:sp>
      <p:sp>
        <p:nvSpPr>
          <p:cNvPr id="2" name="Date Placeholder 1">
            <a:extLst>
              <a:ext uri="{FF2B5EF4-FFF2-40B4-BE49-F238E27FC236}">
                <a16:creationId xmlns:a16="http://schemas.microsoft.com/office/drawing/2014/main" id="{5AC036C4-E5D4-497B-9E86-EEFB882B2AB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62FF6D42-C8D0-441C-B26C-D42DEB7D6073}"/>
              </a:ext>
            </a:extLst>
          </p:cNvPr>
          <p:cNvSpPr>
            <a:spLocks noGrp="1"/>
          </p:cNvSpPr>
          <p:nvPr>
            <p:ph type="sldNum" sz="quarter" idx="12"/>
          </p:nvPr>
        </p:nvSpPr>
        <p:spPr/>
        <p:txBody>
          <a:bodyPr/>
          <a:lstStyle/>
          <a:p>
            <a:fld id="{52AAD4E1-0647-4576-8348-DF8980BCB092}"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94C6B619-2BA3-4828-8DB1-A8E037AF8B1B}"/>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a:p>
          <a:p>
            <a:pPr>
              <a:buFont typeface="Arial" panose="020B0604020202020204" pitchFamily="34" charset="0"/>
              <a:buNone/>
            </a:pPr>
            <a:r>
              <a:rPr lang="en-US" altLang="en-US" b="1"/>
              <a:t>2. </a:t>
            </a:r>
            <a:r>
              <a:rPr lang="en-US" altLang="en-US" sz="4000" b="1"/>
              <a:t>Non-probability Sampling????</a:t>
            </a:r>
            <a:endParaRPr lang="en-US" altLang="en-US" sz="4000"/>
          </a:p>
        </p:txBody>
      </p:sp>
      <p:sp>
        <p:nvSpPr>
          <p:cNvPr id="2" name="Date Placeholder 1">
            <a:extLst>
              <a:ext uri="{FF2B5EF4-FFF2-40B4-BE49-F238E27FC236}">
                <a16:creationId xmlns:a16="http://schemas.microsoft.com/office/drawing/2014/main" id="{6AE575F2-15D8-4E66-B129-D4CFEB2E0599}"/>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2F4EFB76-BF28-4BDE-99F4-AFAB73C75B90}"/>
              </a:ext>
            </a:extLst>
          </p:cNvPr>
          <p:cNvSpPr>
            <a:spLocks noGrp="1"/>
          </p:cNvSpPr>
          <p:nvPr>
            <p:ph type="sldNum" sz="quarter" idx="12"/>
          </p:nvPr>
        </p:nvSpPr>
        <p:spPr/>
        <p:txBody>
          <a:bodyPr/>
          <a:lstStyle/>
          <a:p>
            <a:fld id="{52AAD4E1-0647-4576-8348-DF8980BCB092}"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526D66BC-5960-43AB-AA50-D59321486282}"/>
              </a:ext>
            </a:extLst>
          </p:cNvPr>
          <p:cNvSpPr>
            <a:spLocks noGrp="1"/>
          </p:cNvSpPr>
          <p:nvPr>
            <p:ph idx="1"/>
          </p:nvPr>
        </p:nvSpPr>
        <p:spPr>
          <a:xfrm>
            <a:off x="2057400" y="685800"/>
            <a:ext cx="8153400" cy="5181600"/>
          </a:xfrm>
        </p:spPr>
        <p:txBody>
          <a:bodyPr/>
          <a:lstStyle/>
          <a:p>
            <a:pPr algn="just">
              <a:buFont typeface="Arial" panose="020B0604020202020204" pitchFamily="34" charset="0"/>
              <a:buNone/>
            </a:pPr>
            <a:endParaRPr lang="en-US" altLang="en-US"/>
          </a:p>
          <a:p>
            <a:pPr algn="just">
              <a:buFont typeface="Arial" panose="020B0604020202020204" pitchFamily="34" charset="0"/>
              <a:buNone/>
            </a:pPr>
            <a:r>
              <a:rPr lang="en-US" altLang="en-US" b="1"/>
              <a:t>Non-probability sampling</a:t>
            </a:r>
          </a:p>
          <a:p>
            <a:pPr algn="just">
              <a:buFont typeface="Wingdings" panose="05000000000000000000" pitchFamily="2" charset="2"/>
              <a:buChar char="§"/>
            </a:pPr>
            <a:r>
              <a:rPr lang="en-US" altLang="en-US"/>
              <a:t>Non-probability sampling is used when it is not possible to collect a representative sample, or a representative sample is not desired.</a:t>
            </a:r>
          </a:p>
          <a:p>
            <a:pPr algn="just">
              <a:buFont typeface="Wingdings" panose="05000000000000000000" pitchFamily="2" charset="2"/>
              <a:buChar char="§"/>
            </a:pPr>
            <a:r>
              <a:rPr lang="en-US" altLang="en-US"/>
              <a:t>The sample collector uses judgement rather than statistical considerations in the selection of the sample. </a:t>
            </a:r>
          </a:p>
          <a:p>
            <a:pPr algn="just">
              <a:buFont typeface="Wingdings" panose="05000000000000000000" pitchFamily="2" charset="2"/>
              <a:buChar char="§"/>
            </a:pPr>
            <a:r>
              <a:rPr lang="en-US" altLang="en-US"/>
              <a:t>The unusual or unexpected characteristics in a population could be selected to be identified.</a:t>
            </a:r>
          </a:p>
          <a:p>
            <a:endParaRPr lang="en-US" altLang="en-US" sz="2000"/>
          </a:p>
        </p:txBody>
      </p:sp>
      <p:sp>
        <p:nvSpPr>
          <p:cNvPr id="2" name="Date Placeholder 1">
            <a:extLst>
              <a:ext uri="{FF2B5EF4-FFF2-40B4-BE49-F238E27FC236}">
                <a16:creationId xmlns:a16="http://schemas.microsoft.com/office/drawing/2014/main" id="{47FDFFEB-BB6B-46B5-BA3A-2A2F636EB3FE}"/>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31ECFE24-1984-43DF-A8BD-2E5ED49148DF}"/>
              </a:ext>
            </a:extLst>
          </p:cNvPr>
          <p:cNvSpPr>
            <a:spLocks noGrp="1"/>
          </p:cNvSpPr>
          <p:nvPr>
            <p:ph type="sldNum" sz="quarter" idx="12"/>
          </p:nvPr>
        </p:nvSpPr>
        <p:spPr/>
        <p:txBody>
          <a:bodyPr/>
          <a:lstStyle/>
          <a:p>
            <a:fld id="{52AAD4E1-0647-4576-8348-DF8980BCB092}"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E2291A79-774C-4972-88DB-6F04F34FEA4C}"/>
              </a:ext>
            </a:extLst>
          </p:cNvPr>
          <p:cNvSpPr>
            <a:spLocks noGrp="1"/>
          </p:cNvSpPr>
          <p:nvPr>
            <p:ph idx="1"/>
          </p:nvPr>
        </p:nvSpPr>
        <p:spPr>
          <a:xfrm>
            <a:off x="2057400" y="838200"/>
            <a:ext cx="8153400" cy="5029200"/>
          </a:xfrm>
        </p:spPr>
        <p:txBody>
          <a:bodyPr/>
          <a:lstStyle/>
          <a:p>
            <a:pPr>
              <a:buFont typeface="Arial" panose="020B0604020202020204" pitchFamily="34" charset="0"/>
              <a:buNone/>
            </a:pPr>
            <a:r>
              <a:rPr lang="en-GB" altLang="en-US" b="1"/>
              <a:t>Purposive/</a:t>
            </a:r>
            <a:r>
              <a:rPr lang="en-US" altLang="en-US" b="1"/>
              <a:t> Judgment/</a:t>
            </a:r>
            <a:r>
              <a:rPr lang="en-GB" altLang="en-US" b="1"/>
              <a:t> Sampling</a:t>
            </a:r>
            <a:endParaRPr lang="en-US" altLang="en-US" sz="2400"/>
          </a:p>
          <a:p>
            <a:pPr algn="just">
              <a:buFont typeface="Wingdings" panose="05000000000000000000" pitchFamily="2" charset="2"/>
              <a:buChar char="§"/>
            </a:pPr>
            <a:r>
              <a:rPr lang="en-US" altLang="en-US"/>
              <a:t>Sampling with “</a:t>
            </a:r>
            <a:r>
              <a:rPr lang="en-US" altLang="en-US" b="1"/>
              <a:t>a purpose</a:t>
            </a:r>
            <a:r>
              <a:rPr lang="en-US" altLang="en-US"/>
              <a:t>” in mind</a:t>
            </a:r>
          </a:p>
          <a:p>
            <a:pPr algn="just">
              <a:buFont typeface="Wingdings" panose="05000000000000000000" pitchFamily="2" charset="2"/>
              <a:buChar char="§"/>
            </a:pPr>
            <a:r>
              <a:rPr lang="en-US" altLang="en-US"/>
              <a:t>Assessor recruits target population in need.</a:t>
            </a:r>
          </a:p>
          <a:p>
            <a:pPr algn="just">
              <a:buFont typeface="Arial" panose="020B0604020202020204" pitchFamily="34" charset="0"/>
              <a:buNone/>
            </a:pPr>
            <a:r>
              <a:rPr lang="en-US" altLang="en-US"/>
              <a:t>Example: when adulteration is an issue</a:t>
            </a:r>
          </a:p>
          <a:p>
            <a:pPr algn="just">
              <a:buFont typeface="Wingdings" panose="05000000000000000000" pitchFamily="2" charset="2"/>
              <a:buChar char="§"/>
            </a:pPr>
            <a:r>
              <a:rPr lang="en-US" altLang="en-US"/>
              <a:t>Able to quickly reach targeted sample when sampling for representativeness is not a major concern</a:t>
            </a:r>
          </a:p>
          <a:p>
            <a:pPr algn="just">
              <a:buFont typeface="Wingdings" panose="05000000000000000000" pitchFamily="2" charset="2"/>
              <a:buChar char="§"/>
            </a:pPr>
            <a:r>
              <a:rPr lang="en-US" altLang="en-US"/>
              <a:t>Usually excludes unique or special cases</a:t>
            </a:r>
          </a:p>
          <a:p>
            <a:pPr algn="just">
              <a:buFont typeface="Wingdings" panose="05000000000000000000" pitchFamily="2" charset="2"/>
              <a:buChar char="§"/>
            </a:pPr>
            <a:r>
              <a:rPr lang="en-US" altLang="en-US"/>
              <a:t>Often used in rapid assessments</a:t>
            </a:r>
          </a:p>
          <a:p>
            <a:pPr>
              <a:buFont typeface="Arial" panose="020B0604020202020204" pitchFamily="34" charset="0"/>
              <a:buNone/>
            </a:pPr>
            <a:endParaRPr lang="en-US" altLang="en-US"/>
          </a:p>
        </p:txBody>
      </p:sp>
      <p:sp>
        <p:nvSpPr>
          <p:cNvPr id="2" name="Date Placeholder 1">
            <a:extLst>
              <a:ext uri="{FF2B5EF4-FFF2-40B4-BE49-F238E27FC236}">
                <a16:creationId xmlns:a16="http://schemas.microsoft.com/office/drawing/2014/main" id="{7CCE9B8C-67DF-4095-B823-4573EF9DD46E}"/>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14B8675B-2A6B-4F57-BCDE-712314B8A39E}"/>
              </a:ext>
            </a:extLst>
          </p:cNvPr>
          <p:cNvSpPr>
            <a:spLocks noGrp="1"/>
          </p:cNvSpPr>
          <p:nvPr>
            <p:ph type="sldNum" sz="quarter" idx="12"/>
          </p:nvPr>
        </p:nvSpPr>
        <p:spPr/>
        <p:txBody>
          <a:bodyPr/>
          <a:lstStyle/>
          <a:p>
            <a:fld id="{52AAD4E1-0647-4576-8348-DF8980BCB092}"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B6A0378F-A985-4649-903A-38FC7907D0E4}"/>
              </a:ext>
            </a:extLst>
          </p:cNvPr>
          <p:cNvSpPr>
            <a:spLocks noGrp="1"/>
          </p:cNvSpPr>
          <p:nvPr>
            <p:ph idx="1"/>
          </p:nvPr>
        </p:nvSpPr>
        <p:spPr>
          <a:xfrm>
            <a:off x="2057400" y="990600"/>
            <a:ext cx="8153400" cy="4876800"/>
          </a:xfrm>
        </p:spPr>
        <p:txBody>
          <a:bodyPr/>
          <a:lstStyle/>
          <a:p>
            <a:pPr>
              <a:buFont typeface="Arial" panose="020B0604020202020204" pitchFamily="34" charset="0"/>
              <a:buNone/>
            </a:pPr>
            <a:r>
              <a:rPr lang="en-US" altLang="en-US" b="1"/>
              <a:t>Quota sampling</a:t>
            </a:r>
          </a:p>
          <a:p>
            <a:pPr>
              <a:buFont typeface="Wingdings" panose="05000000000000000000" pitchFamily="2" charset="2"/>
              <a:buChar char="§"/>
            </a:pPr>
            <a:r>
              <a:rPr lang="en-US" altLang="en-US" b="1"/>
              <a:t> </a:t>
            </a:r>
            <a:r>
              <a:rPr lang="en-US" altLang="en-US"/>
              <a:t>Non-probability equivalent of stratified sampling</a:t>
            </a:r>
          </a:p>
          <a:p>
            <a:pPr>
              <a:buFont typeface="Wingdings" panose="05000000000000000000" pitchFamily="2" charset="2"/>
              <a:buChar char="§"/>
            </a:pPr>
            <a:r>
              <a:rPr lang="en-US" altLang="en-US"/>
              <a:t>Assessor identifies stratums and their proportions</a:t>
            </a:r>
          </a:p>
          <a:p>
            <a:pPr>
              <a:buFont typeface="Wingdings" panose="05000000000000000000" pitchFamily="2" charset="2"/>
              <a:buChar char="§"/>
            </a:pPr>
            <a:r>
              <a:rPr lang="en-US" altLang="en-US"/>
              <a:t>Convenience or purposive sampling used to recruit samples</a:t>
            </a:r>
          </a:p>
          <a:p>
            <a:pPr>
              <a:buFont typeface="Wingdings" panose="05000000000000000000" pitchFamily="2" charset="2"/>
              <a:buChar char="§"/>
            </a:pPr>
            <a:r>
              <a:rPr lang="en-US" altLang="en-US"/>
              <a:t>Select the first sample which aimed to fit  the need regardless of what group they represent</a:t>
            </a:r>
          </a:p>
          <a:p>
            <a:pPr>
              <a:buFont typeface="Wingdings" panose="05000000000000000000" pitchFamily="2" charset="2"/>
              <a:buChar char="§"/>
            </a:pPr>
            <a:r>
              <a:rPr lang="en-US" altLang="en-US"/>
              <a:t>Key is to select sample which match target population.</a:t>
            </a:r>
          </a:p>
        </p:txBody>
      </p:sp>
      <p:sp>
        <p:nvSpPr>
          <p:cNvPr id="2" name="Date Placeholder 1">
            <a:extLst>
              <a:ext uri="{FF2B5EF4-FFF2-40B4-BE49-F238E27FC236}">
                <a16:creationId xmlns:a16="http://schemas.microsoft.com/office/drawing/2014/main" id="{AAC954FE-28D6-4734-9A4C-59B5D61762BA}"/>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1B0CADD0-8922-4BEE-AC2C-57108B300EC1}"/>
              </a:ext>
            </a:extLst>
          </p:cNvPr>
          <p:cNvSpPr>
            <a:spLocks noGrp="1"/>
          </p:cNvSpPr>
          <p:nvPr>
            <p:ph type="sldNum" sz="quarter" idx="12"/>
          </p:nvPr>
        </p:nvSpPr>
        <p:spPr/>
        <p:txBody>
          <a:bodyPr/>
          <a:lstStyle/>
          <a:p>
            <a:fld id="{52AAD4E1-0647-4576-8348-DF8980BCB092}"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2CC10074-ECAE-4B90-8815-AF963C38AADF}"/>
              </a:ext>
            </a:extLst>
          </p:cNvPr>
          <p:cNvSpPr>
            <a:spLocks noGrp="1"/>
          </p:cNvSpPr>
          <p:nvPr>
            <p:ph idx="1"/>
          </p:nvPr>
        </p:nvSpPr>
        <p:spPr>
          <a:xfrm>
            <a:off x="2057400" y="914400"/>
            <a:ext cx="8153400" cy="4953000"/>
          </a:xfrm>
        </p:spPr>
        <p:txBody>
          <a:bodyPr/>
          <a:lstStyle/>
          <a:p>
            <a:pPr>
              <a:buFont typeface="Arial" panose="020B0604020202020204" pitchFamily="34" charset="0"/>
              <a:buNone/>
            </a:pPr>
            <a:r>
              <a:rPr lang="en-GB" altLang="en-US" b="1"/>
              <a:t>Convenience Sampling</a:t>
            </a:r>
            <a:endParaRPr lang="en-GB" altLang="en-US"/>
          </a:p>
          <a:p>
            <a:pPr algn="just">
              <a:buFont typeface="Wingdings" panose="05000000000000000000" pitchFamily="2" charset="2"/>
              <a:buChar char="§"/>
            </a:pPr>
            <a:r>
              <a:rPr lang="en-GB" altLang="en-US"/>
              <a:t>Draw sample from population that are available and easy to reach</a:t>
            </a:r>
            <a:endParaRPr lang="en-US" altLang="en-US"/>
          </a:p>
          <a:p>
            <a:pPr algn="just">
              <a:buFont typeface="Wingdings" panose="05000000000000000000" pitchFamily="2" charset="2"/>
              <a:buChar char="§"/>
            </a:pPr>
            <a:r>
              <a:rPr lang="en-GB" altLang="en-US"/>
              <a:t>This involves selecting the nearest and most convenient people to participate in the research. </a:t>
            </a:r>
          </a:p>
          <a:p>
            <a:pPr algn="just">
              <a:buFont typeface="Wingdings" panose="05000000000000000000" pitchFamily="2" charset="2"/>
              <a:buChar char="§"/>
            </a:pPr>
            <a:r>
              <a:rPr lang="en-US" altLang="en-US"/>
              <a:t>Used for pilot testing such as a random survey</a:t>
            </a:r>
          </a:p>
          <a:p>
            <a:pPr algn="just">
              <a:buFont typeface="Wingdings" panose="05000000000000000000" pitchFamily="2" charset="2"/>
              <a:buChar char="§"/>
            </a:pPr>
            <a:r>
              <a:rPr lang="en-US" altLang="en-US"/>
              <a:t>Low cost and quick results</a:t>
            </a:r>
          </a:p>
          <a:p>
            <a:pPr algn="just">
              <a:buFont typeface="Wingdings" panose="05000000000000000000" pitchFamily="2" charset="2"/>
              <a:buChar char="§"/>
            </a:pPr>
            <a:r>
              <a:rPr lang="en-GB" altLang="en-US"/>
              <a:t>May match and compare convenience samples to reduce bias.</a:t>
            </a:r>
            <a:endParaRPr lang="en-US" altLang="en-US"/>
          </a:p>
          <a:p>
            <a:pPr>
              <a:buFont typeface="Arial" panose="020B0604020202020204" pitchFamily="34" charset="0"/>
              <a:buNone/>
            </a:pPr>
            <a:endParaRPr lang="en-US" altLang="en-US"/>
          </a:p>
        </p:txBody>
      </p:sp>
      <p:sp>
        <p:nvSpPr>
          <p:cNvPr id="2" name="Date Placeholder 1">
            <a:extLst>
              <a:ext uri="{FF2B5EF4-FFF2-40B4-BE49-F238E27FC236}">
                <a16:creationId xmlns:a16="http://schemas.microsoft.com/office/drawing/2014/main" id="{56BDDC6B-F53E-4766-B160-FCCD923E35B2}"/>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334605F7-7635-4968-8FED-1510DFECAE1D}"/>
              </a:ext>
            </a:extLst>
          </p:cNvPr>
          <p:cNvSpPr>
            <a:spLocks noGrp="1"/>
          </p:cNvSpPr>
          <p:nvPr>
            <p:ph type="sldNum" sz="quarter" idx="12"/>
          </p:nvPr>
        </p:nvSpPr>
        <p:spPr/>
        <p:txBody>
          <a:bodyPr/>
          <a:lstStyle/>
          <a:p>
            <a:fld id="{52AAD4E1-0647-4576-8348-DF8980BCB092}"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a:extLst>
              <a:ext uri="{FF2B5EF4-FFF2-40B4-BE49-F238E27FC236}">
                <a16:creationId xmlns:a16="http://schemas.microsoft.com/office/drawing/2014/main" id="{A5394989-BCF0-4FF3-BEB6-1A1F0E81F1DD}"/>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dirty="0"/>
          </a:p>
          <a:p>
            <a:pPr>
              <a:buFont typeface="Arial" panose="020B0604020202020204" pitchFamily="34" charset="0"/>
              <a:buNone/>
            </a:pPr>
            <a:endParaRPr lang="en-US" altLang="en-US" dirty="0"/>
          </a:p>
          <a:p>
            <a:pPr>
              <a:buFont typeface="Arial" panose="020B0604020202020204" pitchFamily="34" charset="0"/>
              <a:buNone/>
            </a:pPr>
            <a:r>
              <a:rPr lang="en-US" altLang="en-US" sz="4400" b="1" dirty="0"/>
              <a:t>Sampling equipment status</a:t>
            </a:r>
            <a:endParaRPr lang="en-US" altLang="en-US" sz="4400" dirty="0"/>
          </a:p>
        </p:txBody>
      </p:sp>
      <p:sp>
        <p:nvSpPr>
          <p:cNvPr id="2" name="Date Placeholder 1">
            <a:extLst>
              <a:ext uri="{FF2B5EF4-FFF2-40B4-BE49-F238E27FC236}">
                <a16:creationId xmlns:a16="http://schemas.microsoft.com/office/drawing/2014/main" id="{5FB73206-A38C-4886-A272-ACF46E18546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C27F6DD2-E406-4715-BF8F-2C804D2B658E}"/>
              </a:ext>
            </a:extLst>
          </p:cNvPr>
          <p:cNvSpPr>
            <a:spLocks noGrp="1"/>
          </p:cNvSpPr>
          <p:nvPr>
            <p:ph type="sldNum" sz="quarter" idx="12"/>
          </p:nvPr>
        </p:nvSpPr>
        <p:spPr/>
        <p:txBody>
          <a:bodyPr/>
          <a:lstStyle/>
          <a:p>
            <a:fld id="{52AAD4E1-0647-4576-8348-DF8980BCB092}" type="slidenum">
              <a:rPr lang="en-US" smtClean="0"/>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88BC74E7-4B8A-4D5C-B4DF-3ADA6AB7A630}"/>
              </a:ext>
            </a:extLst>
          </p:cNvPr>
          <p:cNvSpPr>
            <a:spLocks noGrp="1"/>
          </p:cNvSpPr>
          <p:nvPr>
            <p:ph idx="1"/>
          </p:nvPr>
        </p:nvSpPr>
        <p:spPr>
          <a:xfrm>
            <a:off x="2057400" y="609600"/>
            <a:ext cx="8153400" cy="5257800"/>
          </a:xfrm>
        </p:spPr>
        <p:txBody>
          <a:bodyPr/>
          <a:lstStyle/>
          <a:p>
            <a:pPr lvl="1">
              <a:buFont typeface="Wingdings" panose="05000000000000000000" pitchFamily="2" charset="2"/>
              <a:buChar char="q"/>
            </a:pPr>
            <a:r>
              <a:rPr lang="en-US" altLang="en-US" sz="3200" b="1" dirty="0"/>
              <a:t> Sampling equipment status</a:t>
            </a:r>
            <a:endParaRPr lang="en-US" altLang="en-US" dirty="0"/>
          </a:p>
          <a:p>
            <a:pPr algn="just">
              <a:lnSpc>
                <a:spcPct val="150000"/>
              </a:lnSpc>
              <a:buFont typeface="Wingdings" panose="05000000000000000000" pitchFamily="2" charset="2"/>
              <a:buChar char="§"/>
            </a:pPr>
            <a:r>
              <a:rPr lang="en-US" altLang="en-US" dirty="0"/>
              <a:t>The devices or equipment's used to collect samples should be sterilized before collecting samples</a:t>
            </a:r>
          </a:p>
          <a:p>
            <a:pPr algn="just">
              <a:buFont typeface="Wingdings" panose="05000000000000000000" pitchFamily="2" charset="2"/>
              <a:buChar char="§"/>
            </a:pPr>
            <a:r>
              <a:rPr lang="en-US" altLang="en-US" dirty="0"/>
              <a:t>The sampling device should be clean, leak-proof.</a:t>
            </a:r>
          </a:p>
          <a:p>
            <a:pPr algn="just">
              <a:buFont typeface="Wingdings" panose="05000000000000000000" pitchFamily="2" charset="2"/>
              <a:buChar char="§"/>
            </a:pPr>
            <a:r>
              <a:rPr lang="en-US" altLang="en-US" dirty="0"/>
              <a:t>The devices should have cover/cap</a:t>
            </a:r>
          </a:p>
          <a:p>
            <a:pPr algn="just">
              <a:buFont typeface="Wingdings" panose="05000000000000000000" pitchFamily="2" charset="2"/>
              <a:buChar char="§"/>
            </a:pPr>
            <a:r>
              <a:rPr lang="en-US" altLang="en-US" dirty="0"/>
              <a:t>The cold food samples should be collected in cold sampling devices</a:t>
            </a:r>
          </a:p>
          <a:p>
            <a:pPr algn="just">
              <a:lnSpc>
                <a:spcPct val="150000"/>
              </a:lnSpc>
              <a:buFont typeface="Wingdings" panose="05000000000000000000" pitchFamily="2" charset="2"/>
              <a:buChar char="§"/>
            </a:pPr>
            <a:endParaRPr lang="en-US" altLang="en-US" sz="2400" dirty="0"/>
          </a:p>
          <a:p>
            <a:pPr>
              <a:buFont typeface="Arial" panose="020B0604020202020204" pitchFamily="34" charset="0"/>
              <a:buNone/>
            </a:pPr>
            <a:endParaRPr lang="en-US" altLang="en-US" dirty="0"/>
          </a:p>
        </p:txBody>
      </p:sp>
      <p:sp>
        <p:nvSpPr>
          <p:cNvPr id="2" name="Date Placeholder 1">
            <a:extLst>
              <a:ext uri="{FF2B5EF4-FFF2-40B4-BE49-F238E27FC236}">
                <a16:creationId xmlns:a16="http://schemas.microsoft.com/office/drawing/2014/main" id="{6CFEE402-605A-4A72-A20D-18B627C5758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836370B1-B355-43ED-A3EE-D912092BE18A}"/>
              </a:ext>
            </a:extLst>
          </p:cNvPr>
          <p:cNvSpPr>
            <a:spLocks noGrp="1"/>
          </p:cNvSpPr>
          <p:nvPr>
            <p:ph type="sldNum" sz="quarter" idx="12"/>
          </p:nvPr>
        </p:nvSpPr>
        <p:spPr/>
        <p:txBody>
          <a:bodyPr/>
          <a:lstStyle/>
          <a:p>
            <a:fld id="{52AAD4E1-0647-4576-8348-DF8980BCB092}"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DA8E6687-DA14-4653-A6AF-4A99232B18FD}"/>
              </a:ext>
            </a:extLst>
          </p:cNvPr>
          <p:cNvSpPr>
            <a:spLocks noGrp="1"/>
          </p:cNvSpPr>
          <p:nvPr>
            <p:ph idx="1"/>
          </p:nvPr>
        </p:nvSpPr>
        <p:spPr>
          <a:xfrm>
            <a:off x="2019300" y="2059459"/>
            <a:ext cx="8153400" cy="1369541"/>
          </a:xfrm>
        </p:spPr>
        <p:txBody>
          <a:bodyPr/>
          <a:lstStyle/>
          <a:p>
            <a:pPr algn="ctr">
              <a:buFont typeface="Arial" panose="020B0604020202020204" pitchFamily="34" charset="0"/>
              <a:buNone/>
            </a:pPr>
            <a:r>
              <a:rPr lang="en-US" altLang="en-US" sz="3600" b="1" dirty="0">
                <a:latin typeface="Times New Roman" panose="02020603050405020304" pitchFamily="18" charset="0"/>
                <a:cs typeface="Times New Roman" panose="02020603050405020304" pitchFamily="18" charset="0"/>
              </a:rPr>
              <a:t>4.1.Food Sampling and analysis</a:t>
            </a:r>
            <a:endParaRPr lang="en-US" altLang="en-US" sz="3600" dirty="0">
              <a:latin typeface="Times New Roman" panose="02020603050405020304" pitchFamily="18" charset="0"/>
              <a:cs typeface="Times New Roman" panose="02020603050405020304" pitchFamily="18" charset="0"/>
            </a:endParaRPr>
          </a:p>
          <a:p>
            <a:pPr algn="r">
              <a:buFont typeface="Arial" panose="020B0604020202020204" pitchFamily="34" charset="0"/>
              <a:buNone/>
            </a:pPr>
            <a:endParaRPr lang="en-US" altLang="en-US" sz="3600" b="1" dirty="0">
              <a:latin typeface="Times New Roman" panose="02020603050405020304" pitchFamily="18" charset="0"/>
              <a:cs typeface="Times New Roman" panose="02020603050405020304" pitchFamily="18" charset="0"/>
            </a:endParaRPr>
          </a:p>
          <a:p>
            <a:pPr algn="r">
              <a:buFont typeface="Arial" panose="020B0604020202020204" pitchFamily="34" charset="0"/>
              <a:buNone/>
            </a:pPr>
            <a:endParaRPr lang="en-US" altLang="en-US" sz="3600" b="1" dirty="0"/>
          </a:p>
        </p:txBody>
      </p:sp>
      <p:sp>
        <p:nvSpPr>
          <p:cNvPr id="2" name="Date Placeholder 1">
            <a:extLst>
              <a:ext uri="{FF2B5EF4-FFF2-40B4-BE49-F238E27FC236}">
                <a16:creationId xmlns:a16="http://schemas.microsoft.com/office/drawing/2014/main" id="{77575813-75F8-4F0E-AD68-97C25B3DF97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8E1517A9-5EB5-43CD-9018-40E8061D790D}"/>
              </a:ext>
            </a:extLst>
          </p:cNvPr>
          <p:cNvSpPr>
            <a:spLocks noGrp="1"/>
          </p:cNvSpPr>
          <p:nvPr>
            <p:ph type="sldNum" sz="quarter" idx="12"/>
          </p:nvPr>
        </p:nvSpPr>
        <p:spPr/>
        <p:txBody>
          <a:bodyPr/>
          <a:lstStyle/>
          <a:p>
            <a:fld id="{52AAD4E1-0647-4576-8348-DF8980BCB092}"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a:extLst>
              <a:ext uri="{FF2B5EF4-FFF2-40B4-BE49-F238E27FC236}">
                <a16:creationId xmlns:a16="http://schemas.microsoft.com/office/drawing/2014/main" id="{5E4201B5-AC46-4DFA-9DD2-76B9FA4FA4B4}"/>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dirty="0"/>
          </a:p>
          <a:p>
            <a:pPr>
              <a:buFont typeface="Arial" panose="020B0604020202020204" pitchFamily="34" charset="0"/>
              <a:buNone/>
            </a:pPr>
            <a:endParaRPr lang="en-US" altLang="en-US" dirty="0"/>
          </a:p>
          <a:p>
            <a:pPr>
              <a:buFont typeface="Arial" panose="020B0604020202020204" pitchFamily="34" charset="0"/>
              <a:buNone/>
            </a:pPr>
            <a:r>
              <a:rPr lang="en-US" altLang="en-US" sz="4400" b="1" dirty="0"/>
              <a:t>Sampling amount and status</a:t>
            </a:r>
            <a:endParaRPr lang="en-US" altLang="en-US" sz="4400" dirty="0"/>
          </a:p>
        </p:txBody>
      </p:sp>
      <p:sp>
        <p:nvSpPr>
          <p:cNvPr id="2" name="Date Placeholder 1">
            <a:extLst>
              <a:ext uri="{FF2B5EF4-FFF2-40B4-BE49-F238E27FC236}">
                <a16:creationId xmlns:a16="http://schemas.microsoft.com/office/drawing/2014/main" id="{1F5B0EC3-F37C-4806-803D-E6C51C5B443C}"/>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87423520-D9EA-455F-9763-CA3D7BE3C572}"/>
              </a:ext>
            </a:extLst>
          </p:cNvPr>
          <p:cNvSpPr>
            <a:spLocks noGrp="1"/>
          </p:cNvSpPr>
          <p:nvPr>
            <p:ph type="sldNum" sz="quarter" idx="12"/>
          </p:nvPr>
        </p:nvSpPr>
        <p:spPr/>
        <p:txBody>
          <a:bodyPr/>
          <a:lstStyle/>
          <a:p>
            <a:fld id="{52AAD4E1-0647-4576-8348-DF8980BCB092}" type="slidenum">
              <a:rPr lang="en-US" smtClean="0"/>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6C948-4D8A-4164-A04E-CF2AE7959602}"/>
              </a:ext>
            </a:extLst>
          </p:cNvPr>
          <p:cNvSpPr>
            <a:spLocks noGrp="1"/>
          </p:cNvSpPr>
          <p:nvPr>
            <p:ph idx="1"/>
          </p:nvPr>
        </p:nvSpPr>
        <p:spPr>
          <a:xfrm>
            <a:off x="2057400" y="381000"/>
            <a:ext cx="8153400" cy="5486400"/>
          </a:xfrm>
        </p:spPr>
        <p:txBody>
          <a:bodyPr>
            <a:normAutofit/>
          </a:bodyPr>
          <a:lstStyle/>
          <a:p>
            <a:pPr lvl="1">
              <a:buFont typeface="Wingdings" pitchFamily="2" charset="2"/>
              <a:buChar char="q"/>
              <a:defRPr/>
            </a:pPr>
            <a:r>
              <a:rPr lang="en-US" b="1" dirty="0"/>
              <a:t> Sampling amount</a:t>
            </a:r>
            <a:endParaRPr lang="en-US" dirty="0"/>
          </a:p>
          <a:p>
            <a:pPr algn="just">
              <a:buFont typeface="Wingdings" pitchFamily="2" charset="2"/>
              <a:buChar char="§"/>
              <a:defRPr/>
            </a:pPr>
            <a:r>
              <a:rPr lang="en-US" b="1" dirty="0"/>
              <a:t>Food sampling technique has it own procedure. The major ones are the following.</a:t>
            </a:r>
          </a:p>
          <a:p>
            <a:pPr marL="514350" indent="-514350" algn="just">
              <a:lnSpc>
                <a:spcPct val="150000"/>
              </a:lnSpc>
              <a:buFont typeface="+mj-lt"/>
              <a:buAutoNum type="arabicPeriod"/>
              <a:defRPr/>
            </a:pPr>
            <a:r>
              <a:rPr lang="en-US" sz="2400" dirty="0"/>
              <a:t>When taking the sample of packed food, the label should not be damaged. </a:t>
            </a:r>
          </a:p>
          <a:p>
            <a:pPr marL="514350" indent="-514350" algn="just">
              <a:lnSpc>
                <a:spcPct val="150000"/>
              </a:lnSpc>
              <a:buFont typeface="+mj-lt"/>
              <a:buAutoNum type="arabicPeriod"/>
              <a:defRPr/>
            </a:pPr>
            <a:r>
              <a:rPr lang="en-US" sz="2400" dirty="0"/>
              <a:t>If the amount of the packed food to be sampled is large, the sample should be taken from different places and should be mixed and collected in the sampling devices prepared for this purpose. </a:t>
            </a:r>
          </a:p>
        </p:txBody>
      </p:sp>
      <p:sp>
        <p:nvSpPr>
          <p:cNvPr id="2" name="Date Placeholder 1">
            <a:extLst>
              <a:ext uri="{FF2B5EF4-FFF2-40B4-BE49-F238E27FC236}">
                <a16:creationId xmlns:a16="http://schemas.microsoft.com/office/drawing/2014/main" id="{7DF33EA7-D10A-467C-8611-863273DEEF96}"/>
              </a:ext>
            </a:extLst>
          </p:cNvPr>
          <p:cNvSpPr>
            <a:spLocks noGrp="1"/>
          </p:cNvSpPr>
          <p:nvPr>
            <p:ph type="dt" sz="half" idx="10"/>
          </p:nvPr>
        </p:nvSpPr>
        <p:spPr/>
        <p:txBody>
          <a:bodyPr/>
          <a:lstStyle/>
          <a:p>
            <a:r>
              <a:rPr lang="en-US"/>
              <a:t>4/28/2020</a:t>
            </a:r>
          </a:p>
        </p:txBody>
      </p:sp>
      <p:sp>
        <p:nvSpPr>
          <p:cNvPr id="4" name="Slide Number Placeholder 3">
            <a:extLst>
              <a:ext uri="{FF2B5EF4-FFF2-40B4-BE49-F238E27FC236}">
                <a16:creationId xmlns:a16="http://schemas.microsoft.com/office/drawing/2014/main" id="{96213AFE-4E24-4BDB-8053-69C52D24A36C}"/>
              </a:ext>
            </a:extLst>
          </p:cNvPr>
          <p:cNvSpPr>
            <a:spLocks noGrp="1"/>
          </p:cNvSpPr>
          <p:nvPr>
            <p:ph type="sldNum" sz="quarter" idx="12"/>
          </p:nvPr>
        </p:nvSpPr>
        <p:spPr/>
        <p:txBody>
          <a:bodyPr/>
          <a:lstStyle/>
          <a:p>
            <a:fld id="{52AAD4E1-0647-4576-8348-DF8980BCB092}" type="slidenum">
              <a:rPr lang="en-US" smtClean="0"/>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8D36CED0-EC9E-4154-BDED-5AB3860EB382}"/>
              </a:ext>
            </a:extLst>
          </p:cNvPr>
          <p:cNvSpPr>
            <a:spLocks noGrp="1"/>
          </p:cNvSpPr>
          <p:nvPr>
            <p:ph type="title"/>
          </p:nvPr>
        </p:nvSpPr>
        <p:spPr>
          <a:xfrm>
            <a:off x="2743200" y="228600"/>
            <a:ext cx="7467600" cy="838200"/>
          </a:xfrm>
        </p:spPr>
        <p:txBody>
          <a:bodyPr/>
          <a:lstStyle/>
          <a:p>
            <a:r>
              <a:rPr lang="en-US" altLang="en-US" dirty="0"/>
              <a:t>Sampling amount …</a:t>
            </a:r>
          </a:p>
        </p:txBody>
      </p:sp>
      <p:sp>
        <p:nvSpPr>
          <p:cNvPr id="3" name="Content Placeholder 2">
            <a:extLst>
              <a:ext uri="{FF2B5EF4-FFF2-40B4-BE49-F238E27FC236}">
                <a16:creationId xmlns:a16="http://schemas.microsoft.com/office/drawing/2014/main" id="{229BAF1A-D358-451E-B2ED-F9C9B5026BF4}"/>
              </a:ext>
            </a:extLst>
          </p:cNvPr>
          <p:cNvSpPr>
            <a:spLocks noGrp="1"/>
          </p:cNvSpPr>
          <p:nvPr>
            <p:ph idx="1"/>
          </p:nvPr>
        </p:nvSpPr>
        <p:spPr>
          <a:xfrm>
            <a:off x="2057400" y="1676400"/>
            <a:ext cx="8153400" cy="4191000"/>
          </a:xfrm>
        </p:spPr>
        <p:txBody>
          <a:bodyPr/>
          <a:lstStyle/>
          <a:p>
            <a:pPr marL="514350" indent="-514350" algn="just">
              <a:buNone/>
              <a:defRPr/>
            </a:pPr>
            <a:r>
              <a:rPr lang="en-US" dirty="0"/>
              <a:t>4. The amount of food sample depends on the amount of the source food.</a:t>
            </a:r>
          </a:p>
          <a:p>
            <a:pPr marL="514350" indent="-514350" algn="just">
              <a:buNone/>
              <a:defRPr/>
            </a:pPr>
            <a:r>
              <a:rPr lang="en-US" dirty="0"/>
              <a:t>5. If the amount of the food (source food) is less than 5 kg or 5L the whole food can be taken as sample. </a:t>
            </a:r>
          </a:p>
          <a:p>
            <a:pPr marL="514350" indent="-514350" algn="just">
              <a:buNone/>
              <a:defRPr/>
            </a:pPr>
            <a:r>
              <a:rPr lang="en-US" dirty="0"/>
              <a:t>6. If the amount of the food is more than 5 kg or 5 Liter the sample to be taken is as follows..</a:t>
            </a:r>
          </a:p>
          <a:p>
            <a:pPr>
              <a:buFont typeface="Arial" charset="0"/>
              <a:buChar char="•"/>
              <a:defRPr/>
            </a:pPr>
            <a:endParaRPr lang="en-US" dirty="0"/>
          </a:p>
        </p:txBody>
      </p:sp>
      <p:sp>
        <p:nvSpPr>
          <p:cNvPr id="2" name="Date Placeholder 1">
            <a:extLst>
              <a:ext uri="{FF2B5EF4-FFF2-40B4-BE49-F238E27FC236}">
                <a16:creationId xmlns:a16="http://schemas.microsoft.com/office/drawing/2014/main" id="{D876D551-F28D-470A-A060-8683C9349D4C}"/>
              </a:ext>
            </a:extLst>
          </p:cNvPr>
          <p:cNvSpPr>
            <a:spLocks noGrp="1"/>
          </p:cNvSpPr>
          <p:nvPr>
            <p:ph type="dt" sz="half" idx="10"/>
          </p:nvPr>
        </p:nvSpPr>
        <p:spPr/>
        <p:txBody>
          <a:bodyPr/>
          <a:lstStyle/>
          <a:p>
            <a:r>
              <a:rPr lang="en-US"/>
              <a:t>4/28/2020</a:t>
            </a:r>
          </a:p>
        </p:txBody>
      </p:sp>
      <p:sp>
        <p:nvSpPr>
          <p:cNvPr id="4" name="Slide Number Placeholder 3">
            <a:extLst>
              <a:ext uri="{FF2B5EF4-FFF2-40B4-BE49-F238E27FC236}">
                <a16:creationId xmlns:a16="http://schemas.microsoft.com/office/drawing/2014/main" id="{1BCEFD80-712C-447E-9B7A-E5A86E3DDA7F}"/>
              </a:ext>
            </a:extLst>
          </p:cNvPr>
          <p:cNvSpPr>
            <a:spLocks noGrp="1"/>
          </p:cNvSpPr>
          <p:nvPr>
            <p:ph type="sldNum" sz="quarter" idx="12"/>
          </p:nvPr>
        </p:nvSpPr>
        <p:spPr/>
        <p:txBody>
          <a:bodyPr/>
          <a:lstStyle/>
          <a:p>
            <a:fld id="{52AAD4E1-0647-4576-8348-DF8980BCB092}" type="slidenum">
              <a:rPr lang="en-US" smtClean="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E2A29DF5-AF79-4F81-B0DA-2CCA06C66B2C}"/>
              </a:ext>
            </a:extLst>
          </p:cNvPr>
          <p:cNvSpPr>
            <a:spLocks noGrp="1"/>
          </p:cNvSpPr>
          <p:nvPr>
            <p:ph type="title"/>
          </p:nvPr>
        </p:nvSpPr>
        <p:spPr>
          <a:xfrm>
            <a:off x="2743200" y="228600"/>
            <a:ext cx="7467600" cy="1066800"/>
          </a:xfrm>
        </p:spPr>
        <p:txBody>
          <a:bodyPr>
            <a:normAutofit fontScale="90000"/>
          </a:bodyPr>
          <a:lstStyle/>
          <a:p>
            <a:br>
              <a:rPr lang="en-US" altLang="en-US" sz="2800"/>
            </a:br>
            <a:r>
              <a:rPr lang="en-US" altLang="en-US" sz="2800"/>
              <a:t>Table : Minimum Number of Primary Samples to be taken from a Lot</a:t>
            </a:r>
            <a:br>
              <a:rPr lang="en-US" altLang="en-US"/>
            </a:br>
            <a:endParaRPr lang="en-US" altLang="en-US"/>
          </a:p>
        </p:txBody>
      </p:sp>
      <p:graphicFrame>
        <p:nvGraphicFramePr>
          <p:cNvPr id="4" name="Content Placeholder 3">
            <a:extLst>
              <a:ext uri="{FF2B5EF4-FFF2-40B4-BE49-F238E27FC236}">
                <a16:creationId xmlns:a16="http://schemas.microsoft.com/office/drawing/2014/main" id="{58962B1F-D330-47A4-8842-F362687F2D33}"/>
              </a:ext>
            </a:extLst>
          </p:cNvPr>
          <p:cNvGraphicFramePr>
            <a:graphicFrameLocks noGrp="1"/>
          </p:cNvGraphicFramePr>
          <p:nvPr>
            <p:ph idx="1"/>
          </p:nvPr>
        </p:nvGraphicFramePr>
        <p:xfrm>
          <a:off x="1828800" y="1295401"/>
          <a:ext cx="8686800" cy="4556123"/>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702222">
                <a:tc>
                  <a:txBody>
                    <a:bodyPr/>
                    <a:lstStyle/>
                    <a:p>
                      <a:r>
                        <a:rPr lang="en-US" sz="1800" b="1" kern="1200" baseline="0" dirty="0">
                          <a:solidFill>
                            <a:schemeClr val="lt1"/>
                          </a:solidFill>
                          <a:latin typeface="+mn-lt"/>
                          <a:ea typeface="+mn-ea"/>
                          <a:cs typeface="+mn-cs"/>
                        </a:rPr>
                        <a:t> Weight/volume of lot (in kg or l)</a:t>
                      </a:r>
                      <a:endParaRPr lang="en-US" sz="1800" dirty="0"/>
                    </a:p>
                  </a:txBody>
                  <a:tcPr marT="45727" marB="45727"/>
                </a:tc>
                <a:tc>
                  <a:txBody>
                    <a:bodyPr/>
                    <a:lstStyle/>
                    <a:p>
                      <a:r>
                        <a:rPr lang="en-US" sz="1800" b="1" kern="1200" baseline="0" dirty="0">
                          <a:solidFill>
                            <a:schemeClr val="lt1"/>
                          </a:solidFill>
                          <a:latin typeface="+mn-lt"/>
                          <a:ea typeface="+mn-ea"/>
                          <a:cs typeface="+mn-cs"/>
                        </a:rPr>
                        <a:t>Minimum Number of Primary Samples to be taken from a Lot (kg or l)</a:t>
                      </a:r>
                      <a:endParaRPr lang="en-US" sz="1800" dirty="0"/>
                    </a:p>
                  </a:txBody>
                  <a:tcPr marT="45727" marB="45727"/>
                </a:tc>
                <a:extLst>
                  <a:ext uri="{0D108BD9-81ED-4DB2-BD59-A6C34878D82A}">
                    <a16:rowId xmlns:a16="http://schemas.microsoft.com/office/drawing/2014/main" val="10000"/>
                  </a:ext>
                </a:extLst>
              </a:tr>
              <a:tr h="406843">
                <a:tc>
                  <a:txBody>
                    <a:bodyPr/>
                    <a:lstStyle/>
                    <a:p>
                      <a:r>
                        <a:rPr lang="en-US" sz="2000" kern="1200" baseline="0" dirty="0">
                          <a:solidFill>
                            <a:schemeClr val="dk1"/>
                          </a:solidFill>
                          <a:latin typeface="+mn-lt"/>
                          <a:ea typeface="+mn-ea"/>
                          <a:cs typeface="+mn-cs"/>
                        </a:rPr>
                        <a:t>&lt;50</a:t>
                      </a:r>
                      <a:endParaRPr lang="en-US" sz="2000" dirty="0"/>
                    </a:p>
                  </a:txBody>
                  <a:tcPr marT="45727" marB="45727"/>
                </a:tc>
                <a:tc>
                  <a:txBody>
                    <a:bodyPr/>
                    <a:lstStyle/>
                    <a:p>
                      <a:r>
                        <a:rPr lang="en-US" sz="2000" dirty="0"/>
                        <a:t>3</a:t>
                      </a:r>
                    </a:p>
                  </a:txBody>
                  <a:tcPr marT="45727" marB="45727"/>
                </a:tc>
                <a:extLst>
                  <a:ext uri="{0D108BD9-81ED-4DB2-BD59-A6C34878D82A}">
                    <a16:rowId xmlns:a16="http://schemas.microsoft.com/office/drawing/2014/main" val="10001"/>
                  </a:ext>
                </a:extLst>
              </a:tr>
              <a:tr h="406843">
                <a:tc>
                  <a:txBody>
                    <a:bodyPr/>
                    <a:lstStyle/>
                    <a:p>
                      <a:r>
                        <a:rPr lang="en-US" sz="2000" kern="1200" baseline="0" dirty="0">
                          <a:solidFill>
                            <a:schemeClr val="dk1"/>
                          </a:solidFill>
                          <a:latin typeface="+mn-lt"/>
                          <a:ea typeface="+mn-ea"/>
                          <a:cs typeface="+mn-cs"/>
                        </a:rPr>
                        <a:t>50-500</a:t>
                      </a:r>
                      <a:endParaRPr lang="en-US" sz="2000" dirty="0"/>
                    </a:p>
                  </a:txBody>
                  <a:tcPr marT="45727" marB="45727"/>
                </a:tc>
                <a:tc>
                  <a:txBody>
                    <a:bodyPr/>
                    <a:lstStyle/>
                    <a:p>
                      <a:r>
                        <a:rPr lang="en-US" sz="2000" dirty="0"/>
                        <a:t>5</a:t>
                      </a:r>
                    </a:p>
                  </a:txBody>
                  <a:tcPr marT="45727" marB="45727"/>
                </a:tc>
                <a:extLst>
                  <a:ext uri="{0D108BD9-81ED-4DB2-BD59-A6C34878D82A}">
                    <a16:rowId xmlns:a16="http://schemas.microsoft.com/office/drawing/2014/main" val="10002"/>
                  </a:ext>
                </a:extLst>
              </a:tr>
              <a:tr h="406843">
                <a:tc>
                  <a:txBody>
                    <a:bodyPr/>
                    <a:lstStyle/>
                    <a:p>
                      <a:r>
                        <a:rPr lang="en-US" sz="2000" kern="1200" baseline="0" dirty="0">
                          <a:solidFill>
                            <a:schemeClr val="dk1"/>
                          </a:solidFill>
                          <a:latin typeface="+mn-lt"/>
                          <a:ea typeface="+mn-ea"/>
                          <a:cs typeface="+mn-cs"/>
                        </a:rPr>
                        <a:t>500- 1000 </a:t>
                      </a:r>
                      <a:endParaRPr lang="en-US" sz="2000" dirty="0"/>
                    </a:p>
                  </a:txBody>
                  <a:tcPr marT="45727" marB="45727"/>
                </a:tc>
                <a:tc>
                  <a:txBody>
                    <a:bodyPr/>
                    <a:lstStyle/>
                    <a:p>
                      <a:r>
                        <a:rPr lang="en-US" sz="2000" dirty="0"/>
                        <a:t>10</a:t>
                      </a:r>
                    </a:p>
                  </a:txBody>
                  <a:tcPr marT="45727" marB="45727"/>
                </a:tc>
                <a:extLst>
                  <a:ext uri="{0D108BD9-81ED-4DB2-BD59-A6C34878D82A}">
                    <a16:rowId xmlns:a16="http://schemas.microsoft.com/office/drawing/2014/main" val="10003"/>
                  </a:ext>
                </a:extLst>
              </a:tr>
              <a:tr h="406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1000 - 3000	</a:t>
                      </a:r>
                    </a:p>
                  </a:txBody>
                  <a:tcPr marT="45727" marB="45727"/>
                </a:tc>
                <a:tc>
                  <a:txBody>
                    <a:bodyPr/>
                    <a:lstStyle/>
                    <a:p>
                      <a:r>
                        <a:rPr lang="en-US" sz="2000" dirty="0"/>
                        <a:t>20</a:t>
                      </a:r>
                    </a:p>
                  </a:txBody>
                  <a:tcPr marT="45727" marB="45727"/>
                </a:tc>
                <a:extLst>
                  <a:ext uri="{0D108BD9-81ED-4DB2-BD59-A6C34878D82A}">
                    <a16:rowId xmlns:a16="http://schemas.microsoft.com/office/drawing/2014/main" val="10004"/>
                  </a:ext>
                </a:extLst>
              </a:tr>
              <a:tr h="1006000">
                <a:tc>
                  <a:txBody>
                    <a:bodyPr/>
                    <a:lstStyle/>
                    <a:p>
                      <a:r>
                        <a:rPr lang="en-US" sz="2000" b="1" kern="1200" baseline="0" dirty="0">
                          <a:solidFill>
                            <a:schemeClr val="tx1"/>
                          </a:solidFill>
                          <a:latin typeface="+mn-lt"/>
                          <a:ea typeface="+mn-ea"/>
                          <a:cs typeface="+mn-cs"/>
                        </a:rPr>
                        <a:t>Number of cans, cartons,</a:t>
                      </a:r>
                    </a:p>
                    <a:p>
                      <a:r>
                        <a:rPr lang="en-US" sz="2000" b="1" kern="1200" baseline="0" dirty="0">
                          <a:solidFill>
                            <a:schemeClr val="tx1"/>
                          </a:solidFill>
                          <a:latin typeface="+mn-lt"/>
                          <a:ea typeface="+mn-ea"/>
                          <a:cs typeface="+mn-cs"/>
                        </a:rPr>
                        <a:t>containers in the lot </a:t>
                      </a:r>
                      <a:endParaRPr lang="en-US" sz="2000" b="1" dirty="0">
                        <a:solidFill>
                          <a:schemeClr val="tx1"/>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tx1"/>
                          </a:solidFill>
                          <a:latin typeface="+mn-lt"/>
                          <a:ea typeface="+mn-ea"/>
                          <a:cs typeface="+mn-cs"/>
                        </a:rPr>
                        <a:t>Minimum Number of Primary Samples to be taken from a Lot (cans or cartons etc)</a:t>
                      </a:r>
                      <a:endParaRPr lang="en-US" sz="2000" dirty="0">
                        <a:solidFill>
                          <a:schemeClr val="tx1"/>
                        </a:solidFill>
                      </a:endParaRPr>
                    </a:p>
                  </a:txBody>
                  <a:tcPr marT="45727" marB="45727"/>
                </a:tc>
                <a:extLst>
                  <a:ext uri="{0D108BD9-81ED-4DB2-BD59-A6C34878D82A}">
                    <a16:rowId xmlns:a16="http://schemas.microsoft.com/office/drawing/2014/main" val="10005"/>
                  </a:ext>
                </a:extLst>
              </a:tr>
              <a:tr h="406843">
                <a:tc>
                  <a:txBody>
                    <a:bodyPr/>
                    <a:lstStyle/>
                    <a:p>
                      <a:r>
                        <a:rPr lang="en-US" sz="2000" kern="1200" baseline="0" dirty="0">
                          <a:solidFill>
                            <a:schemeClr val="dk1"/>
                          </a:solidFill>
                          <a:latin typeface="+mn-lt"/>
                          <a:ea typeface="+mn-ea"/>
                          <a:cs typeface="+mn-cs"/>
                        </a:rPr>
                        <a:t>1-25</a:t>
                      </a:r>
                      <a:endParaRPr lang="en-US" sz="2000" dirty="0"/>
                    </a:p>
                  </a:txBody>
                  <a:tcPr marT="45727" marB="45727"/>
                </a:tc>
                <a:tc>
                  <a:txBody>
                    <a:bodyPr/>
                    <a:lstStyle/>
                    <a:p>
                      <a:r>
                        <a:rPr lang="en-US" sz="2000" dirty="0"/>
                        <a:t>1</a:t>
                      </a:r>
                    </a:p>
                  </a:txBody>
                  <a:tcPr marT="45727" marB="45727"/>
                </a:tc>
                <a:extLst>
                  <a:ext uri="{0D108BD9-81ED-4DB2-BD59-A6C34878D82A}">
                    <a16:rowId xmlns:a16="http://schemas.microsoft.com/office/drawing/2014/main" val="10006"/>
                  </a:ext>
                </a:extLst>
              </a:tr>
              <a:tr h="406843">
                <a:tc>
                  <a:txBody>
                    <a:bodyPr/>
                    <a:lstStyle/>
                    <a:p>
                      <a:r>
                        <a:rPr lang="en-US" sz="2000" kern="1200" baseline="0" dirty="0">
                          <a:solidFill>
                            <a:schemeClr val="dk1"/>
                          </a:solidFill>
                          <a:latin typeface="+mn-lt"/>
                          <a:ea typeface="+mn-ea"/>
                          <a:cs typeface="+mn-cs"/>
                        </a:rPr>
                        <a:t>26-100</a:t>
                      </a:r>
                      <a:endParaRPr lang="en-US" sz="2000" dirty="0"/>
                    </a:p>
                  </a:txBody>
                  <a:tcPr marT="45727" marB="45727"/>
                </a:tc>
                <a:tc>
                  <a:txBody>
                    <a:bodyPr/>
                    <a:lstStyle/>
                    <a:p>
                      <a:r>
                        <a:rPr lang="en-US" sz="2000" dirty="0"/>
                        <a:t>5</a:t>
                      </a:r>
                    </a:p>
                  </a:txBody>
                  <a:tcPr marT="45727" marB="45727"/>
                </a:tc>
                <a:extLst>
                  <a:ext uri="{0D108BD9-81ED-4DB2-BD59-A6C34878D82A}">
                    <a16:rowId xmlns:a16="http://schemas.microsoft.com/office/drawing/2014/main" val="10007"/>
                  </a:ext>
                </a:extLst>
              </a:tr>
              <a:tr h="406843">
                <a:tc>
                  <a:txBody>
                    <a:bodyPr/>
                    <a:lstStyle/>
                    <a:p>
                      <a:r>
                        <a:rPr lang="en-US" sz="2000" kern="1200" baseline="0" dirty="0">
                          <a:solidFill>
                            <a:schemeClr val="dk1"/>
                          </a:solidFill>
                          <a:latin typeface="+mn-lt"/>
                          <a:ea typeface="+mn-ea"/>
                          <a:cs typeface="+mn-cs"/>
                        </a:rPr>
                        <a:t>&gt; 100</a:t>
                      </a:r>
                      <a:endParaRPr lang="en-US" sz="2000" dirty="0"/>
                    </a:p>
                  </a:txBody>
                  <a:tcPr marT="45727" marB="45727"/>
                </a:tc>
                <a:tc>
                  <a:txBody>
                    <a:bodyPr/>
                    <a:lstStyle/>
                    <a:p>
                      <a:r>
                        <a:rPr lang="en-US" sz="2000" dirty="0"/>
                        <a:t>10</a:t>
                      </a:r>
                    </a:p>
                  </a:txBody>
                  <a:tcPr marT="45727" marB="45727"/>
                </a:tc>
                <a:extLst>
                  <a:ext uri="{0D108BD9-81ED-4DB2-BD59-A6C34878D82A}">
                    <a16:rowId xmlns:a16="http://schemas.microsoft.com/office/drawing/2014/main" val="10008"/>
                  </a:ext>
                </a:extLst>
              </a:tr>
            </a:tbl>
          </a:graphicData>
        </a:graphic>
      </p:graphicFrame>
      <p:sp>
        <p:nvSpPr>
          <p:cNvPr id="2" name="Date Placeholder 1">
            <a:extLst>
              <a:ext uri="{FF2B5EF4-FFF2-40B4-BE49-F238E27FC236}">
                <a16:creationId xmlns:a16="http://schemas.microsoft.com/office/drawing/2014/main" id="{EED69688-6285-435D-9939-F5CFEAE920F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22F93EBD-87B3-410F-A401-F80697809863}"/>
              </a:ext>
            </a:extLst>
          </p:cNvPr>
          <p:cNvSpPr>
            <a:spLocks noGrp="1"/>
          </p:cNvSpPr>
          <p:nvPr>
            <p:ph type="sldNum" sz="quarter" idx="12"/>
          </p:nvPr>
        </p:nvSpPr>
        <p:spPr/>
        <p:txBody>
          <a:bodyPr/>
          <a:lstStyle/>
          <a:p>
            <a:fld id="{52AAD4E1-0647-4576-8348-DF8980BCB092}" type="slidenum">
              <a:rPr lang="en-US" smtClean="0"/>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9DD4FD31-67B9-46B9-99B1-B46C886311EA}"/>
              </a:ext>
            </a:extLst>
          </p:cNvPr>
          <p:cNvSpPr>
            <a:spLocks noGrp="1"/>
          </p:cNvSpPr>
          <p:nvPr>
            <p:ph type="title"/>
          </p:nvPr>
        </p:nvSpPr>
        <p:spPr>
          <a:xfrm>
            <a:off x="2743200" y="228600"/>
            <a:ext cx="7467600" cy="762000"/>
          </a:xfrm>
        </p:spPr>
        <p:txBody>
          <a:bodyPr>
            <a:normAutofit fontScale="90000"/>
          </a:bodyPr>
          <a:lstStyle/>
          <a:p>
            <a:br>
              <a:rPr lang="en-US" altLang="en-US" sz="2000"/>
            </a:br>
            <a:br>
              <a:rPr lang="en-US" altLang="en-US" sz="2000"/>
            </a:br>
            <a:r>
              <a:rPr lang="en-US" altLang="en-US" sz="2400"/>
              <a:t>Sampling Procedure and Minimum Amount to be Sampled from lots of d/t crops</a:t>
            </a:r>
            <a:br>
              <a:rPr lang="en-US" altLang="en-US" sz="2400"/>
            </a:br>
            <a:br>
              <a:rPr lang="en-US" altLang="en-US" sz="2400"/>
            </a:br>
            <a:endParaRPr lang="en-US" altLang="en-US" sz="2400"/>
          </a:p>
        </p:txBody>
      </p:sp>
      <p:graphicFrame>
        <p:nvGraphicFramePr>
          <p:cNvPr id="5" name="Content Placeholder 4">
            <a:extLst>
              <a:ext uri="{FF2B5EF4-FFF2-40B4-BE49-F238E27FC236}">
                <a16:creationId xmlns:a16="http://schemas.microsoft.com/office/drawing/2014/main" id="{E0B582FF-34A0-4AB1-8163-F772B001B4E2}"/>
              </a:ext>
            </a:extLst>
          </p:cNvPr>
          <p:cNvGraphicFramePr>
            <a:graphicFrameLocks noGrp="1"/>
          </p:cNvGraphicFramePr>
          <p:nvPr>
            <p:ph idx="1"/>
          </p:nvPr>
        </p:nvGraphicFramePr>
        <p:xfrm>
          <a:off x="1828800" y="1066800"/>
          <a:ext cx="8610600" cy="533082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2022071">
                  <a:extLst>
                    <a:ext uri="{9D8B030D-6E8A-4147-A177-3AD203B41FA5}">
                      <a16:colId xmlns:a16="http://schemas.microsoft.com/office/drawing/2014/main" val="20002"/>
                    </a:ext>
                  </a:extLst>
                </a:gridCol>
                <a:gridCol w="1330729">
                  <a:extLst>
                    <a:ext uri="{9D8B030D-6E8A-4147-A177-3AD203B41FA5}">
                      <a16:colId xmlns:a16="http://schemas.microsoft.com/office/drawing/2014/main" val="20003"/>
                    </a:ext>
                  </a:extLst>
                </a:gridCol>
              </a:tblGrid>
              <a:tr h="644916">
                <a:tc>
                  <a:txBody>
                    <a:bodyPr/>
                    <a:lstStyle/>
                    <a:p>
                      <a:pPr marL="0" marR="0">
                        <a:lnSpc>
                          <a:spcPct val="115000"/>
                        </a:lnSpc>
                        <a:spcBef>
                          <a:spcPts val="0"/>
                        </a:spcBef>
                        <a:spcAft>
                          <a:spcPts val="0"/>
                        </a:spcAft>
                      </a:pPr>
                      <a:r>
                        <a:rPr lang="en-US" sz="1800" b="1" dirty="0">
                          <a:latin typeface="Times New Roman"/>
                          <a:ea typeface="Calibri"/>
                          <a:cs typeface="Times New Roman"/>
                        </a:rPr>
                        <a:t>Crop Type</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Sampling Procedure</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Example</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Times New Roman"/>
                          <a:ea typeface="Calibri"/>
                          <a:cs typeface="Times New Roman"/>
                        </a:rPr>
                        <a:t>Minimum</a:t>
                      </a:r>
                      <a:endParaRPr lang="en-US" sz="1800" dirty="0">
                        <a:latin typeface="Calibri"/>
                        <a:ea typeface="Calibri"/>
                        <a:cs typeface="Times New Roman"/>
                      </a:endParaRPr>
                    </a:p>
                    <a:p>
                      <a:pPr marL="0" marR="0">
                        <a:lnSpc>
                          <a:spcPct val="115000"/>
                        </a:lnSpc>
                        <a:spcBef>
                          <a:spcPts val="0"/>
                        </a:spcBef>
                        <a:spcAft>
                          <a:spcPts val="0"/>
                        </a:spcAft>
                      </a:pPr>
                      <a:r>
                        <a:rPr lang="en-US" sz="1800" b="1" dirty="0">
                          <a:latin typeface="Times New Roman"/>
                          <a:ea typeface="Calibri"/>
                          <a:cs typeface="Times New Roman"/>
                        </a:rPr>
                        <a:t>Quantity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391403">
                <a:tc>
                  <a:txBody>
                    <a:bodyPr/>
                    <a:lstStyle/>
                    <a:p>
                      <a:pPr marL="0" marR="0">
                        <a:lnSpc>
                          <a:spcPct val="115000"/>
                        </a:lnSpc>
                        <a:spcBef>
                          <a:spcPts val="0"/>
                        </a:spcBef>
                        <a:spcAft>
                          <a:spcPts val="0"/>
                        </a:spcAft>
                      </a:pPr>
                      <a:r>
                        <a:rPr lang="en-US" sz="2000" dirty="0">
                          <a:latin typeface="Times New Roman"/>
                          <a:ea typeface="Calibri"/>
                          <a:cs typeface="Times New Roman"/>
                        </a:rPr>
                        <a:t>Root, tuber</a:t>
                      </a:r>
                      <a:endParaRPr lang="en-US" sz="2000" dirty="0">
                        <a:latin typeface="Calibri"/>
                        <a:ea typeface="Calibri"/>
                        <a:cs typeface="Times New Roman"/>
                      </a:endParaRPr>
                    </a:p>
                    <a:p>
                      <a:pPr marL="0" marR="0">
                        <a:lnSpc>
                          <a:spcPct val="115000"/>
                        </a:lnSpc>
                        <a:spcBef>
                          <a:spcPts val="0"/>
                        </a:spcBef>
                        <a:spcAft>
                          <a:spcPts val="0"/>
                        </a:spcAft>
                      </a:pPr>
                      <a:r>
                        <a:rPr lang="en-US" sz="2000" dirty="0">
                          <a:latin typeface="Times New Roman"/>
                          <a:ea typeface="Calibri"/>
                          <a:cs typeface="Times New Roman"/>
                        </a:rPr>
                        <a:t>and bulb</a:t>
                      </a:r>
                      <a:endParaRPr lang="en-US" sz="2000" dirty="0">
                        <a:latin typeface="Calibri"/>
                        <a:ea typeface="Calibri"/>
                        <a:cs typeface="Times New Roman"/>
                      </a:endParaRPr>
                    </a:p>
                    <a:p>
                      <a:pPr marL="0" marR="0">
                        <a:lnSpc>
                          <a:spcPct val="115000"/>
                        </a:lnSpc>
                        <a:spcBef>
                          <a:spcPts val="0"/>
                        </a:spcBef>
                        <a:spcAft>
                          <a:spcPts val="0"/>
                        </a:spcAft>
                      </a:pPr>
                      <a:r>
                        <a:rPr lang="en-US" sz="2000" dirty="0">
                          <a:latin typeface="Times New Roman"/>
                          <a:ea typeface="Calibri"/>
                          <a:cs typeface="Times New Roman"/>
                        </a:rPr>
                        <a:t>vegetables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buFont typeface="Wingdings" pitchFamily="2" charset="2"/>
                        <a:buNone/>
                      </a:pPr>
                      <a:r>
                        <a:rPr lang="en-US" sz="2000" dirty="0">
                          <a:latin typeface="Times New Roman"/>
                          <a:ea typeface="Calibri"/>
                          <a:cs typeface="Times New Roman"/>
                        </a:rPr>
                        <a:t>Take samples from all areas</a:t>
                      </a:r>
                      <a:r>
                        <a:rPr lang="en-US" sz="2000" baseline="0" dirty="0">
                          <a:latin typeface="Calibri"/>
                          <a:ea typeface="Calibri"/>
                          <a:cs typeface="Times New Roman"/>
                        </a:rPr>
                        <a:t> </a:t>
                      </a:r>
                      <a:r>
                        <a:rPr lang="en-US" sz="2000" dirty="0">
                          <a:latin typeface="Times New Roman"/>
                          <a:ea typeface="Calibri"/>
                          <a:cs typeface="Times New Roman"/>
                        </a:rPr>
                        <a:t>of the crop. Remove as</a:t>
                      </a:r>
                      <a:r>
                        <a:rPr lang="en-US" sz="2000" baseline="0" dirty="0">
                          <a:latin typeface="Calibri"/>
                          <a:ea typeface="Calibri"/>
                          <a:cs typeface="Times New Roman"/>
                        </a:rPr>
                        <a:t> </a:t>
                      </a:r>
                      <a:r>
                        <a:rPr lang="en-US" sz="2000" dirty="0">
                          <a:latin typeface="Times New Roman"/>
                          <a:ea typeface="Calibri"/>
                          <a:cs typeface="Times New Roman"/>
                        </a:rPr>
                        <a:t>much adhering soil as</a:t>
                      </a:r>
                      <a:r>
                        <a:rPr lang="en-US" sz="2000" baseline="0" dirty="0">
                          <a:latin typeface="Calibri"/>
                          <a:ea typeface="Calibri"/>
                          <a:cs typeface="Times New Roman"/>
                        </a:rPr>
                        <a:t> </a:t>
                      </a:r>
                      <a:r>
                        <a:rPr lang="en-US" sz="2000" dirty="0">
                          <a:latin typeface="Times New Roman"/>
                          <a:ea typeface="Calibri"/>
                          <a:cs typeface="Times New Roman"/>
                        </a:rPr>
                        <a:t>possible from samples but</a:t>
                      </a:r>
                      <a:r>
                        <a:rPr lang="en-US" sz="2000" baseline="0" dirty="0">
                          <a:latin typeface="Calibri"/>
                          <a:ea typeface="Calibri"/>
                          <a:cs typeface="Times New Roman"/>
                        </a:rPr>
                        <a:t> </a:t>
                      </a:r>
                      <a:r>
                        <a:rPr lang="en-US" sz="2000" dirty="0">
                          <a:latin typeface="Times New Roman"/>
                          <a:ea typeface="Calibri"/>
                          <a:cs typeface="Times New Roman"/>
                        </a:rPr>
                        <a:t>do not wash.</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Beet ,onions,</a:t>
                      </a:r>
                      <a:r>
                        <a:rPr lang="en-US" sz="2000" baseline="0" dirty="0">
                          <a:latin typeface="Times New Roman"/>
                          <a:ea typeface="Calibri"/>
                          <a:cs typeface="Times New Roman"/>
                        </a:rPr>
                        <a:t> </a:t>
                      </a:r>
                      <a:r>
                        <a:rPr lang="en-US" sz="2000" dirty="0">
                          <a:latin typeface="Times New Roman"/>
                          <a:ea typeface="Calibri"/>
                          <a:cs typeface="Times New Roman"/>
                        </a:rPr>
                        <a:t>potatoes, sweet potatoes, turnips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5 kg</a:t>
                      </a:r>
                      <a:endParaRPr lang="en-US" sz="20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744856">
                <a:tc>
                  <a:txBody>
                    <a:bodyPr/>
                    <a:lstStyle/>
                    <a:p>
                      <a:pPr marL="0" marR="0">
                        <a:lnSpc>
                          <a:spcPct val="115000"/>
                        </a:lnSpc>
                        <a:spcBef>
                          <a:spcPts val="0"/>
                        </a:spcBef>
                        <a:spcAft>
                          <a:spcPts val="0"/>
                        </a:spcAft>
                      </a:pPr>
                      <a:r>
                        <a:rPr lang="en-US" sz="2000">
                          <a:latin typeface="Times New Roman"/>
                          <a:ea typeface="Calibri"/>
                          <a:cs typeface="Times New Roman"/>
                        </a:rPr>
                        <a:t>Leafy, stem,</a:t>
                      </a:r>
                      <a:endParaRPr lang="en-US" sz="2000">
                        <a:latin typeface="Calibri"/>
                        <a:ea typeface="Calibri"/>
                        <a:cs typeface="Times New Roman"/>
                      </a:endParaRPr>
                    </a:p>
                    <a:p>
                      <a:pPr marL="0" marR="0">
                        <a:lnSpc>
                          <a:spcPct val="115000"/>
                        </a:lnSpc>
                        <a:spcBef>
                          <a:spcPts val="0"/>
                        </a:spcBef>
                        <a:spcAft>
                          <a:spcPts val="0"/>
                        </a:spcAft>
                      </a:pPr>
                      <a:r>
                        <a:rPr lang="en-US" sz="2000">
                          <a:latin typeface="Times New Roman"/>
                          <a:ea typeface="Calibri"/>
                          <a:cs typeface="Times New Roman"/>
                        </a:rPr>
                        <a:t>Fruits and</a:t>
                      </a:r>
                      <a:endParaRPr lang="en-US" sz="2000">
                        <a:latin typeface="Calibri"/>
                        <a:ea typeface="Calibri"/>
                        <a:cs typeface="Times New Roman"/>
                      </a:endParaRPr>
                    </a:p>
                    <a:p>
                      <a:pPr marL="0" marR="0">
                        <a:lnSpc>
                          <a:spcPct val="115000"/>
                        </a:lnSpc>
                        <a:spcBef>
                          <a:spcPts val="0"/>
                        </a:spcBef>
                        <a:spcAft>
                          <a:spcPts val="0"/>
                        </a:spcAft>
                      </a:pPr>
                      <a:r>
                        <a:rPr lang="en-US" sz="2000">
                          <a:latin typeface="Times New Roman"/>
                          <a:ea typeface="Calibri"/>
                          <a:cs typeface="Times New Roman"/>
                        </a:rPr>
                        <a:t>legume</a:t>
                      </a:r>
                      <a:endParaRPr lang="en-US" sz="2000">
                        <a:latin typeface="Calibri"/>
                        <a:ea typeface="Calibri"/>
                        <a:cs typeface="Times New Roman"/>
                      </a:endParaRPr>
                    </a:p>
                    <a:p>
                      <a:pPr marL="0" marR="0">
                        <a:lnSpc>
                          <a:spcPct val="115000"/>
                        </a:lnSpc>
                        <a:spcBef>
                          <a:spcPts val="0"/>
                        </a:spcBef>
                        <a:spcAft>
                          <a:spcPts val="0"/>
                        </a:spcAft>
                      </a:pPr>
                      <a:r>
                        <a:rPr lang="en-US" sz="2000">
                          <a:latin typeface="Times New Roman"/>
                          <a:ea typeface="Calibri"/>
                          <a:cs typeface="Times New Roman"/>
                        </a:rPr>
                        <a:t>vegetables</a:t>
                      </a:r>
                      <a:endParaRPr lang="en-US" sz="20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Remove as much soil as</a:t>
                      </a:r>
                      <a:endParaRPr lang="en-US" sz="2000" dirty="0">
                        <a:latin typeface="Calibri"/>
                        <a:ea typeface="Calibri"/>
                        <a:cs typeface="Times New Roman"/>
                      </a:endParaRPr>
                    </a:p>
                    <a:p>
                      <a:pPr marL="0" marR="0">
                        <a:lnSpc>
                          <a:spcPct val="115000"/>
                        </a:lnSpc>
                        <a:spcBef>
                          <a:spcPts val="0"/>
                        </a:spcBef>
                        <a:spcAft>
                          <a:spcPts val="0"/>
                        </a:spcAft>
                      </a:pPr>
                      <a:r>
                        <a:rPr lang="en-US" sz="2000" dirty="0">
                          <a:latin typeface="Times New Roman"/>
                          <a:ea typeface="Calibri"/>
                          <a:cs typeface="Times New Roman"/>
                        </a:rPr>
                        <a:t>possible from crops such as</a:t>
                      </a:r>
                      <a:endParaRPr lang="en-US" sz="2000" dirty="0">
                        <a:latin typeface="Calibri"/>
                        <a:ea typeface="Calibri"/>
                        <a:cs typeface="Times New Roman"/>
                      </a:endParaRPr>
                    </a:p>
                    <a:p>
                      <a:pPr marL="0" marR="0">
                        <a:lnSpc>
                          <a:spcPct val="115000"/>
                        </a:lnSpc>
                        <a:spcBef>
                          <a:spcPts val="0"/>
                        </a:spcBef>
                        <a:spcAft>
                          <a:spcPts val="0"/>
                        </a:spcAft>
                      </a:pPr>
                      <a:r>
                        <a:rPr lang="en-US" sz="2000" dirty="0">
                          <a:latin typeface="Times New Roman"/>
                          <a:ea typeface="Calibri"/>
                          <a:cs typeface="Times New Roman"/>
                        </a:rPr>
                        <a:t>celery, but do not wash.</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lettuce, spinach, Cucumber, </a:t>
                      </a:r>
                      <a:r>
                        <a:rPr lang="en-US" sz="2000" dirty="0" err="1">
                          <a:latin typeface="Times New Roman"/>
                          <a:ea typeface="Calibri"/>
                          <a:cs typeface="Times New Roman"/>
                        </a:rPr>
                        <a:t>Peppers,tomatoes,Beans</a:t>
                      </a:r>
                      <a:r>
                        <a:rPr lang="en-US" sz="2000" dirty="0">
                          <a:latin typeface="Times New Roman"/>
                          <a:ea typeface="Calibri"/>
                          <a:cs typeface="Times New Roman"/>
                        </a:rPr>
                        <a:t>, peas (with pods)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5 kg</a:t>
                      </a:r>
                      <a:endParaRPr lang="en-US" sz="2000" dirty="0">
                        <a:latin typeface="Calibri"/>
                        <a:ea typeface="Calibri"/>
                        <a:cs typeface="Times New Roman"/>
                      </a:endParaRPr>
                    </a:p>
                    <a:p>
                      <a:pPr marL="0" marR="0">
                        <a:lnSpc>
                          <a:spcPct val="115000"/>
                        </a:lnSpc>
                        <a:spcBef>
                          <a:spcPts val="0"/>
                        </a:spcBef>
                        <a:spcAft>
                          <a:spcPts val="0"/>
                        </a:spcAft>
                      </a:pPr>
                      <a:endParaRPr lang="en-US" sz="2000"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549649">
                <a:tc>
                  <a:txBody>
                    <a:bodyPr/>
                    <a:lstStyle/>
                    <a:p>
                      <a:pPr marL="0" marR="0">
                        <a:lnSpc>
                          <a:spcPct val="115000"/>
                        </a:lnSpc>
                        <a:spcBef>
                          <a:spcPts val="0"/>
                        </a:spcBef>
                        <a:spcAft>
                          <a:spcPts val="0"/>
                        </a:spcAft>
                      </a:pPr>
                      <a:r>
                        <a:rPr lang="en-US" sz="2000">
                          <a:latin typeface="Times New Roman"/>
                          <a:ea typeface="Calibri"/>
                          <a:cs typeface="Times New Roman"/>
                        </a:rPr>
                        <a:t>Cereal</a:t>
                      </a:r>
                      <a:endParaRPr lang="en-US" sz="2000">
                        <a:latin typeface="Calibri"/>
                        <a:ea typeface="Calibri"/>
                        <a:cs typeface="Times New Roman"/>
                      </a:endParaRPr>
                    </a:p>
                    <a:p>
                      <a:pPr marL="0" marR="0">
                        <a:lnSpc>
                          <a:spcPct val="115000"/>
                        </a:lnSpc>
                        <a:spcBef>
                          <a:spcPts val="0"/>
                        </a:spcBef>
                        <a:spcAft>
                          <a:spcPts val="0"/>
                        </a:spcAft>
                      </a:pPr>
                      <a:r>
                        <a:rPr lang="en-US" sz="2000">
                          <a:latin typeface="Times New Roman"/>
                          <a:ea typeface="Calibri"/>
                          <a:cs typeface="Times New Roman"/>
                        </a:rPr>
                        <a:t>Grains</a:t>
                      </a:r>
                      <a:endParaRPr lang="en-US" sz="20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Cut not less than ten small</a:t>
                      </a:r>
                      <a:r>
                        <a:rPr lang="en-US" sz="2000" baseline="0" dirty="0">
                          <a:latin typeface="Calibri"/>
                          <a:ea typeface="Calibri"/>
                          <a:cs typeface="Times New Roman"/>
                        </a:rPr>
                        <a:t> </a:t>
                      </a:r>
                      <a:r>
                        <a:rPr lang="en-US" sz="2000" dirty="0">
                          <a:latin typeface="Times New Roman"/>
                          <a:ea typeface="Calibri"/>
                          <a:cs typeface="Times New Roman"/>
                        </a:rPr>
                        <a:t>areas (approximately 0.1 m2)</a:t>
                      </a:r>
                      <a:r>
                        <a:rPr lang="en-US" sz="2000" baseline="0" dirty="0">
                          <a:latin typeface="Calibri"/>
                          <a:ea typeface="Calibri"/>
                          <a:cs typeface="Times New Roman"/>
                        </a:rPr>
                        <a:t> </a:t>
                      </a:r>
                      <a:r>
                        <a:rPr lang="en-US" sz="2000" dirty="0">
                          <a:latin typeface="Times New Roman"/>
                          <a:ea typeface="Calibri"/>
                          <a:cs typeface="Times New Roman"/>
                        </a:rPr>
                        <a:t>chosen randomly from all</a:t>
                      </a:r>
                      <a:r>
                        <a:rPr lang="en-US" sz="2000" baseline="0" dirty="0">
                          <a:latin typeface="Calibri"/>
                          <a:ea typeface="Calibri"/>
                          <a:cs typeface="Times New Roman"/>
                        </a:rPr>
                        <a:t> </a:t>
                      </a:r>
                      <a:r>
                        <a:rPr lang="en-US" sz="2000" dirty="0">
                          <a:latin typeface="Times New Roman"/>
                          <a:ea typeface="Calibri"/>
                          <a:cs typeface="Times New Roman"/>
                        </a:rPr>
                        <a:t>areas of the crop. Remove grain from</a:t>
                      </a:r>
                      <a:r>
                        <a:rPr lang="en-US" sz="2000" baseline="0" dirty="0">
                          <a:latin typeface="Calibri"/>
                          <a:ea typeface="Calibri"/>
                          <a:cs typeface="Times New Roman"/>
                        </a:rPr>
                        <a:t> </a:t>
                      </a:r>
                      <a:r>
                        <a:rPr lang="en-US" sz="2000" dirty="0">
                          <a:latin typeface="Times New Roman"/>
                          <a:ea typeface="Calibri"/>
                          <a:cs typeface="Times New Roman"/>
                        </a:rPr>
                        <a:t>the straw.</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latin typeface="Calibri"/>
                          <a:ea typeface="Calibri"/>
                          <a:cs typeface="Times New Roman"/>
                        </a:rPr>
                        <a:t>Maize, wheat</a:t>
                      </a:r>
                    </a:p>
                  </a:txBody>
                  <a:tcPr marL="68580" marR="68580" marT="0" marB="0"/>
                </a:tc>
                <a:tc>
                  <a:txBody>
                    <a:bodyPr/>
                    <a:lstStyle/>
                    <a:p>
                      <a:pPr marL="0" marR="0">
                        <a:lnSpc>
                          <a:spcPct val="115000"/>
                        </a:lnSpc>
                        <a:spcBef>
                          <a:spcPts val="0"/>
                        </a:spcBef>
                        <a:spcAft>
                          <a:spcPts val="0"/>
                        </a:spcAft>
                      </a:pPr>
                      <a:r>
                        <a:rPr lang="en-US" sz="2000" dirty="0">
                          <a:latin typeface="Times New Roman"/>
                          <a:ea typeface="Calibri"/>
                          <a:cs typeface="Times New Roman"/>
                        </a:rPr>
                        <a:t>2 kg</a:t>
                      </a:r>
                      <a:endParaRPr lang="en-US" sz="2000" dirty="0">
                        <a:latin typeface="Calibri"/>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2A22DE5E-7E1F-4FD9-898F-9B0E278C9554}"/>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F11C6319-A73F-4294-B9C7-9AEE21A97C75}"/>
              </a:ext>
            </a:extLst>
          </p:cNvPr>
          <p:cNvSpPr>
            <a:spLocks noGrp="1"/>
          </p:cNvSpPr>
          <p:nvPr>
            <p:ph type="sldNum" sz="quarter" idx="12"/>
          </p:nvPr>
        </p:nvSpPr>
        <p:spPr/>
        <p:txBody>
          <a:bodyPr/>
          <a:lstStyle/>
          <a:p>
            <a:fld id="{52AAD4E1-0647-4576-8348-DF8980BCB092}" type="slidenum">
              <a:rPr lang="en-US" smtClean="0"/>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a:extLst>
              <a:ext uri="{FF2B5EF4-FFF2-40B4-BE49-F238E27FC236}">
                <a16:creationId xmlns:a16="http://schemas.microsoft.com/office/drawing/2014/main" id="{2C132503-7307-4591-B120-E13369BC285D}"/>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dirty="0"/>
          </a:p>
          <a:p>
            <a:pPr>
              <a:buNone/>
            </a:pPr>
            <a:r>
              <a:rPr lang="en-US" altLang="en-US" sz="4000" b="1" dirty="0"/>
              <a:t>Sending the Sample for Analysis</a:t>
            </a:r>
          </a:p>
        </p:txBody>
      </p:sp>
      <p:sp>
        <p:nvSpPr>
          <p:cNvPr id="2" name="Date Placeholder 1">
            <a:extLst>
              <a:ext uri="{FF2B5EF4-FFF2-40B4-BE49-F238E27FC236}">
                <a16:creationId xmlns:a16="http://schemas.microsoft.com/office/drawing/2014/main" id="{A6BC1F9A-9B67-4119-BCB4-CA7F270A3DBF}"/>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246BAB97-EEC3-4E13-96AF-F7E31AE8733B}"/>
              </a:ext>
            </a:extLst>
          </p:cNvPr>
          <p:cNvSpPr>
            <a:spLocks noGrp="1"/>
          </p:cNvSpPr>
          <p:nvPr>
            <p:ph type="sldNum" sz="quarter" idx="12"/>
          </p:nvPr>
        </p:nvSpPr>
        <p:spPr/>
        <p:txBody>
          <a:bodyPr/>
          <a:lstStyle/>
          <a:p>
            <a:fld id="{52AAD4E1-0647-4576-8348-DF8980BCB092}" type="slidenum">
              <a:rPr lang="en-US" smtClean="0"/>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A922FFA4-6B46-40F5-8556-F8F453DAB0AD}"/>
              </a:ext>
            </a:extLst>
          </p:cNvPr>
          <p:cNvSpPr>
            <a:spLocks noGrp="1"/>
          </p:cNvSpPr>
          <p:nvPr>
            <p:ph type="title"/>
          </p:nvPr>
        </p:nvSpPr>
        <p:spPr>
          <a:xfrm>
            <a:off x="2743200" y="228600"/>
            <a:ext cx="7467600" cy="685800"/>
          </a:xfrm>
        </p:spPr>
        <p:txBody>
          <a:bodyPr/>
          <a:lstStyle/>
          <a:p>
            <a:r>
              <a:rPr lang="en-US" altLang="en-US" sz="3200" dirty="0">
                <a:latin typeface="Times New Roman" panose="02020603050405020304" pitchFamily="18" charset="0"/>
                <a:cs typeface="Times New Roman" panose="02020603050405020304" pitchFamily="18" charset="0"/>
              </a:rPr>
              <a:t>Sending the Sample for Analysis</a:t>
            </a:r>
          </a:p>
        </p:txBody>
      </p:sp>
      <p:sp>
        <p:nvSpPr>
          <p:cNvPr id="44035" name="Content Placeholder 2">
            <a:extLst>
              <a:ext uri="{FF2B5EF4-FFF2-40B4-BE49-F238E27FC236}">
                <a16:creationId xmlns:a16="http://schemas.microsoft.com/office/drawing/2014/main" id="{827C1D65-6E7F-4304-AAA6-7C9B67899420}"/>
              </a:ext>
            </a:extLst>
          </p:cNvPr>
          <p:cNvSpPr>
            <a:spLocks noGrp="1"/>
          </p:cNvSpPr>
          <p:nvPr>
            <p:ph idx="1"/>
          </p:nvPr>
        </p:nvSpPr>
        <p:spPr>
          <a:xfrm>
            <a:off x="2057400" y="990600"/>
            <a:ext cx="8153400" cy="4876800"/>
          </a:xfrm>
        </p:spPr>
        <p:txBody>
          <a:bodyPr/>
          <a:lstStyle/>
          <a:p>
            <a:pPr algn="just">
              <a:buFont typeface="Wingdings" panose="05000000000000000000" pitchFamily="2" charset="2"/>
              <a:buChar char="§"/>
            </a:pPr>
            <a:r>
              <a:rPr lang="en-US" altLang="en-US"/>
              <a:t>As much as possible do not remove pre-packed retail samples from their packaging. </a:t>
            </a:r>
          </a:p>
          <a:p>
            <a:pPr algn="just">
              <a:buFont typeface="Wingdings" panose="05000000000000000000" pitchFamily="2" charset="2"/>
              <a:buChar char="§"/>
            </a:pPr>
            <a:r>
              <a:rPr lang="en-US" altLang="en-US"/>
              <a:t>Seal the entire pack in a plastic bag after purchase, and put the sample code on the outside of the bag. </a:t>
            </a:r>
          </a:p>
          <a:p>
            <a:pPr algn="just">
              <a:buFont typeface="Wingdings" panose="05000000000000000000" pitchFamily="2" charset="2"/>
              <a:buChar char="§"/>
            </a:pPr>
            <a:r>
              <a:rPr lang="en-US" altLang="en-US"/>
              <a:t>Dispatch samples to the laboratory as soon as possible after collection together with type of analysis in need. </a:t>
            </a:r>
          </a:p>
          <a:p>
            <a:pPr>
              <a:buFont typeface="Arial" panose="020B0604020202020204" pitchFamily="34" charset="0"/>
              <a:buNone/>
            </a:pPr>
            <a:endParaRPr lang="en-US" altLang="en-US"/>
          </a:p>
        </p:txBody>
      </p:sp>
      <p:sp>
        <p:nvSpPr>
          <p:cNvPr id="2" name="Date Placeholder 1">
            <a:extLst>
              <a:ext uri="{FF2B5EF4-FFF2-40B4-BE49-F238E27FC236}">
                <a16:creationId xmlns:a16="http://schemas.microsoft.com/office/drawing/2014/main" id="{62E0BCC8-7930-4BBB-B064-18B27A52CC2B}"/>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2845ADF7-6FDF-4646-9C97-D1A098C2BEB9}"/>
              </a:ext>
            </a:extLst>
          </p:cNvPr>
          <p:cNvSpPr>
            <a:spLocks noGrp="1"/>
          </p:cNvSpPr>
          <p:nvPr>
            <p:ph type="sldNum" sz="quarter" idx="12"/>
          </p:nvPr>
        </p:nvSpPr>
        <p:spPr/>
        <p:txBody>
          <a:bodyPr/>
          <a:lstStyle/>
          <a:p>
            <a:fld id="{52AAD4E1-0647-4576-8348-DF8980BCB092}" type="slidenum">
              <a:rPr lang="en-US" smtClean="0"/>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8397EFF-84CB-48DF-80CC-7DBFB1A14EA2}"/>
              </a:ext>
            </a:extLst>
          </p:cNvPr>
          <p:cNvSpPr>
            <a:spLocks noGrp="1"/>
          </p:cNvSpPr>
          <p:nvPr>
            <p:ph type="title"/>
          </p:nvPr>
        </p:nvSpPr>
        <p:spPr>
          <a:xfrm>
            <a:off x="2743200" y="228600"/>
            <a:ext cx="7467600" cy="685800"/>
          </a:xfrm>
        </p:spPr>
        <p:txBody>
          <a:bodyPr>
            <a:normAutofit fontScale="90000"/>
          </a:bodyPr>
          <a:lstStyle/>
          <a:p>
            <a:r>
              <a:rPr lang="en-US" altLang="en-US"/>
              <a:t>Key Words…..</a:t>
            </a:r>
          </a:p>
        </p:txBody>
      </p:sp>
      <p:sp>
        <p:nvSpPr>
          <p:cNvPr id="10243" name="Content Placeholder 2">
            <a:extLst>
              <a:ext uri="{FF2B5EF4-FFF2-40B4-BE49-F238E27FC236}">
                <a16:creationId xmlns:a16="http://schemas.microsoft.com/office/drawing/2014/main" id="{40EFABDA-26F6-4AF6-9CBB-38AA1E24A780}"/>
              </a:ext>
            </a:extLst>
          </p:cNvPr>
          <p:cNvSpPr>
            <a:spLocks noGrp="1"/>
          </p:cNvSpPr>
          <p:nvPr>
            <p:ph idx="1"/>
          </p:nvPr>
        </p:nvSpPr>
        <p:spPr>
          <a:xfrm>
            <a:off x="2057400" y="1676400"/>
            <a:ext cx="4343400" cy="3886200"/>
          </a:xfrm>
        </p:spPr>
        <p:txBody>
          <a:bodyPr/>
          <a:lstStyle/>
          <a:p>
            <a:pPr algn="just">
              <a:buFont typeface="Arial" panose="020B0604020202020204" pitchFamily="34" charset="0"/>
              <a:buNone/>
            </a:pPr>
            <a:r>
              <a:rPr lang="en-US" altLang="en-US" b="1"/>
              <a:t>Population</a:t>
            </a:r>
          </a:p>
          <a:p>
            <a:pPr algn="just">
              <a:buFont typeface="Wingdings" panose="05000000000000000000" pitchFamily="2" charset="2"/>
              <a:buChar char="§"/>
            </a:pPr>
            <a:r>
              <a:rPr lang="en-US" altLang="en-US"/>
              <a:t>the total quantity from which a sample is obtained .</a:t>
            </a:r>
          </a:p>
          <a:p>
            <a:pPr>
              <a:buFont typeface="Arial" panose="020B0604020202020204" pitchFamily="34" charset="0"/>
              <a:buNone/>
            </a:pPr>
            <a:r>
              <a:rPr lang="en-US" altLang="en-US" b="1"/>
              <a:t>Sample</a:t>
            </a:r>
          </a:p>
          <a:p>
            <a:pPr algn="just">
              <a:buFont typeface="Wingdings" panose="05000000000000000000" pitchFamily="2" charset="2"/>
              <a:buChar char="§"/>
            </a:pPr>
            <a:r>
              <a:rPr lang="en-US" altLang="en-US"/>
              <a:t> a portion,  that is representative of the whole </a:t>
            </a:r>
          </a:p>
          <a:p>
            <a:pPr>
              <a:buFont typeface="Arial" panose="020B0604020202020204" pitchFamily="34" charset="0"/>
              <a:buNone/>
            </a:pPr>
            <a:endParaRPr lang="en-US" altLang="en-US"/>
          </a:p>
        </p:txBody>
      </p:sp>
      <p:sp>
        <p:nvSpPr>
          <p:cNvPr id="10244" name="Oval 6">
            <a:extLst>
              <a:ext uri="{FF2B5EF4-FFF2-40B4-BE49-F238E27FC236}">
                <a16:creationId xmlns:a16="http://schemas.microsoft.com/office/drawing/2014/main" id="{FE1762F5-7336-4F67-85BA-EDB8B44969E1}"/>
              </a:ext>
            </a:extLst>
          </p:cNvPr>
          <p:cNvSpPr>
            <a:spLocks noChangeArrowheads="1"/>
          </p:cNvSpPr>
          <p:nvPr/>
        </p:nvSpPr>
        <p:spPr bwMode="auto">
          <a:xfrm>
            <a:off x="7535864" y="2781301"/>
            <a:ext cx="3132137" cy="2016125"/>
          </a:xfrm>
          <a:prstGeom prst="ellipse">
            <a:avLst/>
          </a:prstGeom>
          <a:solidFill>
            <a:schemeClr val="tx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ru-RU" altLang="en-US" sz="1800">
              <a:latin typeface="Arial" panose="020B0604020202020204" pitchFamily="34" charset="0"/>
            </a:endParaRPr>
          </a:p>
        </p:txBody>
      </p:sp>
      <p:sp>
        <p:nvSpPr>
          <p:cNvPr id="10245" name="Oval 15">
            <a:extLst>
              <a:ext uri="{FF2B5EF4-FFF2-40B4-BE49-F238E27FC236}">
                <a16:creationId xmlns:a16="http://schemas.microsoft.com/office/drawing/2014/main" id="{0F570CE6-76E1-4251-A55E-F880A38D7CF7}"/>
              </a:ext>
            </a:extLst>
          </p:cNvPr>
          <p:cNvSpPr>
            <a:spLocks noChangeArrowheads="1"/>
          </p:cNvSpPr>
          <p:nvPr/>
        </p:nvSpPr>
        <p:spPr bwMode="auto">
          <a:xfrm>
            <a:off x="8001000" y="3505201"/>
            <a:ext cx="647700" cy="936625"/>
          </a:xfrm>
          <a:prstGeom prst="ellipse">
            <a:avLst/>
          </a:prstGeom>
          <a:solidFill>
            <a:srgbClr val="8000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ru-RU" altLang="en-US" sz="1800">
              <a:solidFill>
                <a:schemeClr val="bg2"/>
              </a:solidFill>
              <a:latin typeface="Arial" panose="020B0604020202020204" pitchFamily="34" charset="0"/>
            </a:endParaRPr>
          </a:p>
        </p:txBody>
      </p:sp>
      <p:sp>
        <p:nvSpPr>
          <p:cNvPr id="10246" name="Line 8">
            <a:extLst>
              <a:ext uri="{FF2B5EF4-FFF2-40B4-BE49-F238E27FC236}">
                <a16:creationId xmlns:a16="http://schemas.microsoft.com/office/drawing/2014/main" id="{63156953-4B21-4214-9AC8-EDAD86104A93}"/>
              </a:ext>
            </a:extLst>
          </p:cNvPr>
          <p:cNvSpPr>
            <a:spLocks noChangeShapeType="1"/>
          </p:cNvSpPr>
          <p:nvPr/>
        </p:nvSpPr>
        <p:spPr bwMode="auto">
          <a:xfrm flipV="1">
            <a:off x="3429000" y="3962400"/>
            <a:ext cx="4572000" cy="152400"/>
          </a:xfrm>
          <a:prstGeom prst="line">
            <a:avLst/>
          </a:prstGeom>
          <a:noFill/>
          <a:ln w="76200">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7" name="AutoShape 9">
            <a:extLst>
              <a:ext uri="{FF2B5EF4-FFF2-40B4-BE49-F238E27FC236}">
                <a16:creationId xmlns:a16="http://schemas.microsoft.com/office/drawing/2014/main" id="{FCB846E2-1AFC-4395-A2EF-EB1EEE130AAF}"/>
              </a:ext>
            </a:extLst>
          </p:cNvPr>
          <p:cNvSpPr>
            <a:spLocks noChangeArrowheads="1"/>
          </p:cNvSpPr>
          <p:nvPr/>
        </p:nvSpPr>
        <p:spPr bwMode="auto">
          <a:xfrm rot="623681">
            <a:off x="3692526" y="1460500"/>
            <a:ext cx="5281613" cy="865188"/>
          </a:xfrm>
          <a:prstGeom prst="curvedDownArrow">
            <a:avLst>
              <a:gd name="adj1" fmla="val 47367"/>
              <a:gd name="adj2" fmla="val 98182"/>
              <a:gd name="adj3" fmla="val 17898"/>
            </a:avLst>
          </a:prstGeom>
          <a:solidFill>
            <a:srgbClr val="FFFF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ru-RU" altLang="en-US" sz="1800">
              <a:latin typeface="Arial" panose="020B0604020202020204" pitchFamily="34" charset="0"/>
            </a:endParaRPr>
          </a:p>
        </p:txBody>
      </p:sp>
      <p:sp>
        <p:nvSpPr>
          <p:cNvPr id="2" name="Date Placeholder 1">
            <a:extLst>
              <a:ext uri="{FF2B5EF4-FFF2-40B4-BE49-F238E27FC236}">
                <a16:creationId xmlns:a16="http://schemas.microsoft.com/office/drawing/2014/main" id="{6AF666DB-316B-4B4B-8C93-2B9CAC8546E8}"/>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A3B0AEAB-6903-4287-A2BF-9B22AF92EA5F}"/>
              </a:ext>
            </a:extLst>
          </p:cNvPr>
          <p:cNvSpPr>
            <a:spLocks noGrp="1"/>
          </p:cNvSpPr>
          <p:nvPr>
            <p:ph type="sldNum" sz="quarter" idx="12"/>
          </p:nvPr>
        </p:nvSpPr>
        <p:spPr/>
        <p:txBody>
          <a:bodyPr/>
          <a:lstStyle/>
          <a:p>
            <a:fld id="{52AAD4E1-0647-4576-8348-DF8980BCB092}"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4D8CEB8C-9CAD-4E04-BD94-94E0962ADDEF}"/>
              </a:ext>
            </a:extLst>
          </p:cNvPr>
          <p:cNvSpPr>
            <a:spLocks noGrp="1"/>
          </p:cNvSpPr>
          <p:nvPr>
            <p:ph idx="1"/>
          </p:nvPr>
        </p:nvSpPr>
        <p:spPr>
          <a:xfrm>
            <a:off x="2057400" y="1676400"/>
            <a:ext cx="8153400" cy="4191000"/>
          </a:xfrm>
        </p:spPr>
        <p:txBody>
          <a:bodyPr/>
          <a:lstStyle/>
          <a:p>
            <a:pPr algn="just">
              <a:buFont typeface="Arial" panose="020B0604020202020204" pitchFamily="34" charset="0"/>
              <a:buNone/>
            </a:pPr>
            <a:r>
              <a:rPr lang="en-US" altLang="en-US" b="1"/>
              <a:t>Lot</a:t>
            </a:r>
          </a:p>
          <a:p>
            <a:pPr algn="just">
              <a:buFont typeface="Wingdings" panose="05000000000000000000" pitchFamily="2" charset="2"/>
              <a:buChar char="§"/>
            </a:pPr>
            <a:r>
              <a:rPr lang="en-US" altLang="en-US" b="1"/>
              <a:t>A definite quantity of some commodity manufactured or produced under conditions, which are presumed uniform. </a:t>
            </a:r>
          </a:p>
          <a:p>
            <a:pPr>
              <a:buFont typeface="Arial" panose="020B0604020202020204" pitchFamily="34" charset="0"/>
              <a:buNone/>
            </a:pPr>
            <a:r>
              <a:rPr lang="en-US" altLang="en-US" sz="3600" b="1"/>
              <a:t>Sampling </a:t>
            </a:r>
            <a:endParaRPr lang="en-US" altLang="en-US" b="1"/>
          </a:p>
          <a:p>
            <a:pPr algn="just">
              <a:buFont typeface="Wingdings" panose="05000000000000000000" pitchFamily="2" charset="2"/>
              <a:buChar char="§"/>
            </a:pPr>
            <a:r>
              <a:rPr lang="en-US" altLang="en-US" sz="3600"/>
              <a:t>Procedure used to draw or constitute a sample.</a:t>
            </a:r>
            <a:endParaRPr lang="en-US" altLang="en-US"/>
          </a:p>
        </p:txBody>
      </p:sp>
      <p:sp>
        <p:nvSpPr>
          <p:cNvPr id="2" name="Date Placeholder 1">
            <a:extLst>
              <a:ext uri="{FF2B5EF4-FFF2-40B4-BE49-F238E27FC236}">
                <a16:creationId xmlns:a16="http://schemas.microsoft.com/office/drawing/2014/main" id="{77C6CADA-0063-4D4C-A9C0-CBB5E3EB716F}"/>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9E7B5D6E-6037-4A0C-8661-A010D673C48A}"/>
              </a:ext>
            </a:extLst>
          </p:cNvPr>
          <p:cNvSpPr>
            <a:spLocks noGrp="1"/>
          </p:cNvSpPr>
          <p:nvPr>
            <p:ph type="sldNum" sz="quarter" idx="12"/>
          </p:nvPr>
        </p:nvSpPr>
        <p:spPr/>
        <p:txBody>
          <a:bodyPr/>
          <a:lstStyle/>
          <a:p>
            <a:fld id="{52AAD4E1-0647-4576-8348-DF8980BCB092}"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67ABB38-D9D5-4DD0-8A27-384EADFA79AB}"/>
              </a:ext>
            </a:extLst>
          </p:cNvPr>
          <p:cNvSpPr>
            <a:spLocks noGrp="1"/>
          </p:cNvSpPr>
          <p:nvPr>
            <p:ph type="title"/>
          </p:nvPr>
        </p:nvSpPr>
        <p:spPr>
          <a:xfrm>
            <a:off x="2743200" y="228600"/>
            <a:ext cx="7467600" cy="838200"/>
          </a:xfrm>
        </p:spPr>
        <p:txBody>
          <a:bodyPr/>
          <a:lstStyle/>
          <a:p>
            <a:r>
              <a:rPr lang="en-US" altLang="en-US"/>
              <a:t>Quality of Analysis Results  </a:t>
            </a:r>
          </a:p>
        </p:txBody>
      </p:sp>
      <p:sp>
        <p:nvSpPr>
          <p:cNvPr id="10243" name="Content Placeholder 2">
            <a:extLst>
              <a:ext uri="{FF2B5EF4-FFF2-40B4-BE49-F238E27FC236}">
                <a16:creationId xmlns:a16="http://schemas.microsoft.com/office/drawing/2014/main" id="{0E2722CD-77A8-40D5-B791-AAAE4EFA9EB0}"/>
              </a:ext>
            </a:extLst>
          </p:cNvPr>
          <p:cNvSpPr>
            <a:spLocks noGrp="1"/>
          </p:cNvSpPr>
          <p:nvPr>
            <p:ph idx="1"/>
          </p:nvPr>
        </p:nvSpPr>
        <p:spPr>
          <a:xfrm>
            <a:off x="2057400" y="1066800"/>
            <a:ext cx="8153400" cy="4800600"/>
          </a:xfrm>
        </p:spPr>
        <p:txBody>
          <a:bodyPr/>
          <a:lstStyle/>
          <a:p>
            <a:pPr>
              <a:buFont typeface="Arial" charset="0"/>
              <a:buNone/>
              <a:defRPr/>
            </a:pPr>
            <a:r>
              <a:rPr lang="en-US" b="1" dirty="0"/>
              <a:t>Quality of laboratory analysis results Relays on:</a:t>
            </a:r>
          </a:p>
          <a:p>
            <a:pPr marL="514350" indent="-514350">
              <a:buFont typeface="+mj-lt"/>
              <a:buAutoNum type="arabicPeriod"/>
              <a:defRPr/>
            </a:pPr>
            <a:r>
              <a:rPr lang="en-US" dirty="0"/>
              <a:t>Representatives of sample /collection, techniques/</a:t>
            </a:r>
          </a:p>
          <a:p>
            <a:pPr marL="514350" indent="-514350">
              <a:buFont typeface="+mj-lt"/>
              <a:buAutoNum type="arabicPeriod"/>
              <a:defRPr/>
            </a:pPr>
            <a:r>
              <a:rPr lang="en-US" dirty="0"/>
              <a:t>Sample handling /as per the product nature/</a:t>
            </a:r>
          </a:p>
          <a:p>
            <a:pPr marL="514350" indent="-514350">
              <a:buFont typeface="+mj-lt"/>
              <a:buAutoNum type="arabicPeriod"/>
              <a:defRPr/>
            </a:pPr>
            <a:r>
              <a:rPr lang="en-US" dirty="0"/>
              <a:t>Sample transportation </a:t>
            </a:r>
          </a:p>
          <a:p>
            <a:pPr marL="514350" indent="-514350">
              <a:buFont typeface="+mj-lt"/>
              <a:buAutoNum type="arabicPeriod"/>
              <a:defRPr/>
            </a:pPr>
            <a:r>
              <a:rPr lang="en-US" dirty="0"/>
              <a:t>Lab Sample preparation</a:t>
            </a:r>
          </a:p>
          <a:p>
            <a:pPr marL="514350" indent="-514350">
              <a:buFont typeface="+mj-lt"/>
              <a:buAutoNum type="arabicPeriod"/>
              <a:defRPr/>
            </a:pPr>
            <a:r>
              <a:rPr lang="en-US" dirty="0"/>
              <a:t>Methods </a:t>
            </a:r>
          </a:p>
          <a:p>
            <a:pPr marL="514350" indent="-514350">
              <a:buFont typeface="+mj-lt"/>
              <a:buAutoNum type="arabicPeriod"/>
              <a:defRPr/>
            </a:pPr>
            <a:r>
              <a:rPr lang="en-US" dirty="0"/>
              <a:t>Facility /equipment, reagent/</a:t>
            </a:r>
          </a:p>
        </p:txBody>
      </p:sp>
      <p:sp>
        <p:nvSpPr>
          <p:cNvPr id="2" name="Date Placeholder 1">
            <a:extLst>
              <a:ext uri="{FF2B5EF4-FFF2-40B4-BE49-F238E27FC236}">
                <a16:creationId xmlns:a16="http://schemas.microsoft.com/office/drawing/2014/main" id="{9FDFF11B-9981-45CE-ADA8-B713F210641A}"/>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4712F8EC-0041-4E33-85F9-D44946A7BD49}"/>
              </a:ext>
            </a:extLst>
          </p:cNvPr>
          <p:cNvSpPr>
            <a:spLocks noGrp="1"/>
          </p:cNvSpPr>
          <p:nvPr>
            <p:ph type="sldNum" sz="quarter" idx="12"/>
          </p:nvPr>
        </p:nvSpPr>
        <p:spPr/>
        <p:txBody>
          <a:bodyPr/>
          <a:lstStyle/>
          <a:p>
            <a:fld id="{52AAD4E1-0647-4576-8348-DF8980BCB092}"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a:extLst>
              <a:ext uri="{FF2B5EF4-FFF2-40B4-BE49-F238E27FC236}">
                <a16:creationId xmlns:a16="http://schemas.microsoft.com/office/drawing/2014/main" id="{D0B09E2D-E469-471D-AA6E-30BBB0C22F7D}"/>
              </a:ext>
            </a:extLst>
          </p:cNvPr>
          <p:cNvSpPr>
            <a:spLocks noGrp="1"/>
          </p:cNvSpPr>
          <p:nvPr>
            <p:ph idx="1"/>
          </p:nvPr>
        </p:nvSpPr>
        <p:spPr>
          <a:xfrm>
            <a:off x="2057400" y="1676400"/>
            <a:ext cx="8153400" cy="4191000"/>
          </a:xfrm>
        </p:spPr>
        <p:txBody>
          <a:bodyPr/>
          <a:lstStyle/>
          <a:p>
            <a:pPr>
              <a:buFont typeface="Arial" panose="020B0604020202020204" pitchFamily="34" charset="0"/>
              <a:buNone/>
            </a:pPr>
            <a:endParaRPr lang="en-US" altLang="en-US"/>
          </a:p>
          <a:p>
            <a:pPr algn="just">
              <a:buFont typeface="Arial" panose="020B0604020202020204" pitchFamily="34" charset="0"/>
              <a:buNone/>
            </a:pPr>
            <a:r>
              <a:rPr lang="en-US" altLang="en-US" sz="3600" b="1"/>
              <a:t>Is there any risks associated with sampling?</a:t>
            </a:r>
          </a:p>
        </p:txBody>
      </p:sp>
      <p:sp>
        <p:nvSpPr>
          <p:cNvPr id="2" name="Date Placeholder 1">
            <a:extLst>
              <a:ext uri="{FF2B5EF4-FFF2-40B4-BE49-F238E27FC236}">
                <a16:creationId xmlns:a16="http://schemas.microsoft.com/office/drawing/2014/main" id="{D1D11E23-9F01-410F-8A53-0C3A3BB81D43}"/>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6E23475D-8E92-4C0F-A777-D11C4B81C7ED}"/>
              </a:ext>
            </a:extLst>
          </p:cNvPr>
          <p:cNvSpPr>
            <a:spLocks noGrp="1"/>
          </p:cNvSpPr>
          <p:nvPr>
            <p:ph type="sldNum" sz="quarter" idx="12"/>
          </p:nvPr>
        </p:nvSpPr>
        <p:spPr/>
        <p:txBody>
          <a:bodyPr/>
          <a:lstStyle/>
          <a:p>
            <a:fld id="{52AAD4E1-0647-4576-8348-DF8980BCB092}"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E526D66-93DE-435E-8301-5025A08D216D}"/>
              </a:ext>
            </a:extLst>
          </p:cNvPr>
          <p:cNvSpPr>
            <a:spLocks noGrp="1"/>
          </p:cNvSpPr>
          <p:nvPr>
            <p:ph type="title"/>
          </p:nvPr>
        </p:nvSpPr>
        <p:spPr>
          <a:xfrm>
            <a:off x="2743200" y="228600"/>
            <a:ext cx="7467600" cy="685800"/>
          </a:xfrm>
        </p:spPr>
        <p:txBody>
          <a:bodyPr/>
          <a:lstStyle/>
          <a:p>
            <a:r>
              <a:rPr lang="en-US" altLang="en-US" sz="3200"/>
              <a:t>Risks Associated with Sampling</a:t>
            </a:r>
          </a:p>
        </p:txBody>
      </p:sp>
      <p:sp>
        <p:nvSpPr>
          <p:cNvPr id="14339" name="Content Placeholder 2">
            <a:extLst>
              <a:ext uri="{FF2B5EF4-FFF2-40B4-BE49-F238E27FC236}">
                <a16:creationId xmlns:a16="http://schemas.microsoft.com/office/drawing/2014/main" id="{ED5A74B9-E582-4AB7-BBF1-CB6D6014D457}"/>
              </a:ext>
            </a:extLst>
          </p:cNvPr>
          <p:cNvSpPr>
            <a:spLocks noGrp="1"/>
          </p:cNvSpPr>
          <p:nvPr>
            <p:ph idx="1"/>
          </p:nvPr>
        </p:nvSpPr>
        <p:spPr>
          <a:xfrm>
            <a:off x="2057400" y="914400"/>
            <a:ext cx="8153400" cy="4953000"/>
          </a:xfrm>
        </p:spPr>
        <p:txBody>
          <a:bodyPr/>
          <a:lstStyle/>
          <a:p>
            <a:pPr>
              <a:buFont typeface="Wingdings" panose="05000000000000000000" pitchFamily="2" charset="2"/>
              <a:buChar char="§"/>
            </a:pPr>
            <a:r>
              <a:rPr lang="en-US" altLang="en-US" b="1">
                <a:latin typeface="Times New Roman" panose="02020603050405020304" pitchFamily="18" charset="0"/>
                <a:cs typeface="Times New Roman" panose="02020603050405020304" pitchFamily="18" charset="0"/>
              </a:rPr>
              <a:t>There are two types of risks associated with sampling:</a:t>
            </a:r>
          </a:p>
          <a:p>
            <a:pPr marL="914400" lvl="1" indent="-514350" algn="just">
              <a:lnSpc>
                <a:spcPct val="150000"/>
              </a:lnSpc>
              <a:buFont typeface="Calibri" panose="020F0502020204030204" pitchFamily="34" charset="0"/>
              <a:buAutoNum type="arabicPeriod"/>
            </a:pPr>
            <a:r>
              <a:rPr lang="en-US" altLang="en-US" b="1"/>
              <a:t>The consumer risk /probability of accepting a poor quality population/</a:t>
            </a:r>
          </a:p>
          <a:p>
            <a:pPr marL="914400" lvl="1" indent="-514350" algn="just">
              <a:lnSpc>
                <a:spcPct val="150000"/>
              </a:lnSpc>
              <a:buFont typeface="Calibri" panose="020F0502020204030204" pitchFamily="34" charset="0"/>
              <a:buAutoNum type="arabicPeriod"/>
            </a:pPr>
            <a:r>
              <a:rPr lang="en-US" altLang="en-US" b="1">
                <a:solidFill>
                  <a:srgbClr val="FF0000"/>
                </a:solidFill>
              </a:rPr>
              <a:t>FBO </a:t>
            </a:r>
            <a:r>
              <a:rPr lang="en-US" altLang="en-US" b="1"/>
              <a:t>risk /the probability of rejecting an acceptable product/.</a:t>
            </a:r>
          </a:p>
        </p:txBody>
      </p:sp>
      <p:sp>
        <p:nvSpPr>
          <p:cNvPr id="2" name="Date Placeholder 1">
            <a:extLst>
              <a:ext uri="{FF2B5EF4-FFF2-40B4-BE49-F238E27FC236}">
                <a16:creationId xmlns:a16="http://schemas.microsoft.com/office/drawing/2014/main" id="{9D9E8ABD-A826-4107-910A-F105A572B65A}"/>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3326A495-C451-4C4B-8A77-FE7CBDDC8149}"/>
              </a:ext>
            </a:extLst>
          </p:cNvPr>
          <p:cNvSpPr>
            <a:spLocks noGrp="1"/>
          </p:cNvSpPr>
          <p:nvPr>
            <p:ph type="sldNum" sz="quarter" idx="12"/>
          </p:nvPr>
        </p:nvSpPr>
        <p:spPr/>
        <p:txBody>
          <a:bodyPr/>
          <a:lstStyle/>
          <a:p>
            <a:fld id="{52AAD4E1-0647-4576-8348-DF8980BCB092}"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007AAE4-D032-4566-AB96-1483EA94BDB3}"/>
              </a:ext>
            </a:extLst>
          </p:cNvPr>
          <p:cNvSpPr>
            <a:spLocks noGrp="1"/>
          </p:cNvSpPr>
          <p:nvPr>
            <p:ph type="title"/>
          </p:nvPr>
        </p:nvSpPr>
        <p:spPr/>
        <p:txBody>
          <a:bodyPr/>
          <a:lstStyle/>
          <a:p>
            <a:r>
              <a:rPr lang="en-US" altLang="en-US"/>
              <a:t>Basics for sample collection</a:t>
            </a:r>
          </a:p>
        </p:txBody>
      </p:sp>
      <p:sp>
        <p:nvSpPr>
          <p:cNvPr id="15363" name="Content Placeholder 2">
            <a:extLst>
              <a:ext uri="{FF2B5EF4-FFF2-40B4-BE49-F238E27FC236}">
                <a16:creationId xmlns:a16="http://schemas.microsoft.com/office/drawing/2014/main" id="{6EB30FBB-21C5-4E92-93BC-389FBFAF3533}"/>
              </a:ext>
            </a:extLst>
          </p:cNvPr>
          <p:cNvSpPr>
            <a:spLocks noGrp="1"/>
          </p:cNvSpPr>
          <p:nvPr>
            <p:ph idx="1"/>
          </p:nvPr>
        </p:nvSpPr>
        <p:spPr>
          <a:xfrm>
            <a:off x="2057400" y="1447800"/>
            <a:ext cx="8153400" cy="4419600"/>
          </a:xfrm>
        </p:spPr>
        <p:txBody>
          <a:bodyPr/>
          <a:lstStyle/>
          <a:p>
            <a:pPr algn="just">
              <a:buFont typeface="Wingdings" panose="05000000000000000000" pitchFamily="2" charset="2"/>
              <a:buChar char="§"/>
            </a:pPr>
            <a:r>
              <a:rPr lang="en-US" altLang="en-US"/>
              <a:t>Aim of sampling /proximate, Microbial, contaminants/</a:t>
            </a:r>
          </a:p>
          <a:p>
            <a:pPr algn="just">
              <a:buFont typeface="Wingdings" panose="05000000000000000000" pitchFamily="2" charset="2"/>
              <a:buChar char="§"/>
            </a:pPr>
            <a:r>
              <a:rPr lang="en-US" altLang="en-US"/>
              <a:t>Target population / homo or heterogeneity of population/  </a:t>
            </a:r>
          </a:p>
        </p:txBody>
      </p:sp>
      <p:sp>
        <p:nvSpPr>
          <p:cNvPr id="2" name="Date Placeholder 1">
            <a:extLst>
              <a:ext uri="{FF2B5EF4-FFF2-40B4-BE49-F238E27FC236}">
                <a16:creationId xmlns:a16="http://schemas.microsoft.com/office/drawing/2014/main" id="{8767D6BA-AF4B-4A2B-89BC-B4A0C8F6B32F}"/>
              </a:ext>
            </a:extLst>
          </p:cNvPr>
          <p:cNvSpPr>
            <a:spLocks noGrp="1"/>
          </p:cNvSpPr>
          <p:nvPr>
            <p:ph type="dt" sz="half" idx="10"/>
          </p:nvPr>
        </p:nvSpPr>
        <p:spPr/>
        <p:txBody>
          <a:bodyPr/>
          <a:lstStyle/>
          <a:p>
            <a:r>
              <a:rPr lang="en-US"/>
              <a:t>4/28/2020</a:t>
            </a:r>
          </a:p>
        </p:txBody>
      </p:sp>
      <p:sp>
        <p:nvSpPr>
          <p:cNvPr id="3" name="Slide Number Placeholder 2">
            <a:extLst>
              <a:ext uri="{FF2B5EF4-FFF2-40B4-BE49-F238E27FC236}">
                <a16:creationId xmlns:a16="http://schemas.microsoft.com/office/drawing/2014/main" id="{1FDB840C-4F41-44FF-BEB5-3C6FB1B71612}"/>
              </a:ext>
            </a:extLst>
          </p:cNvPr>
          <p:cNvSpPr>
            <a:spLocks noGrp="1"/>
          </p:cNvSpPr>
          <p:nvPr>
            <p:ph type="sldNum" sz="quarter" idx="12"/>
          </p:nvPr>
        </p:nvSpPr>
        <p:spPr/>
        <p:txBody>
          <a:bodyPr/>
          <a:lstStyle/>
          <a:p>
            <a:fld id="{52AAD4E1-0647-4576-8348-DF8980BCB092}"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1276</Words>
  <Application>Microsoft Office PowerPoint</Application>
  <PresentationFormat>Widescreen</PresentationFormat>
  <Paragraphs>250</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Times New Roman</vt:lpstr>
      <vt:lpstr>Wingdings</vt:lpstr>
      <vt:lpstr>Office Theme</vt:lpstr>
      <vt:lpstr>Lecture 4.   Sampling methods, transportation and storage for various environmental parameters.</vt:lpstr>
      <vt:lpstr>In this Lecture:</vt:lpstr>
      <vt:lpstr>PowerPoint Presentation</vt:lpstr>
      <vt:lpstr>Key Words…..</vt:lpstr>
      <vt:lpstr>PowerPoint Presentation</vt:lpstr>
      <vt:lpstr>Quality of Analysis Results  </vt:lpstr>
      <vt:lpstr>PowerPoint Presentation</vt:lpstr>
      <vt:lpstr>Risks Associated with Sampling</vt:lpstr>
      <vt:lpstr>Basics for sample collection</vt:lpstr>
      <vt:lpstr>Sample Collection</vt:lpstr>
      <vt:lpstr>PowerPoint Presentation</vt:lpstr>
      <vt:lpstr>Sampling Techniques/Methods</vt:lpstr>
      <vt:lpstr>Types of sampling </vt:lpstr>
      <vt:lpstr>PowerPoint Presentation</vt:lpstr>
      <vt:lpstr>PowerPoint Presentation</vt:lpstr>
      <vt:lpstr>PowerPoint Presentation</vt:lpstr>
      <vt:lpstr>PowerPoint Presentation</vt:lpstr>
      <vt:lpstr>PowerPoint Presentation</vt:lpstr>
      <vt:lpstr>Stratified sampling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Sampling amount …</vt:lpstr>
      <vt:lpstr> Table : Minimum Number of Primary Samples to be taken from a Lot </vt:lpstr>
      <vt:lpstr>  Sampling Procedure and Minimum Amount to be Sampled from lots of d/t crops  </vt:lpstr>
      <vt:lpstr>PowerPoint Presentation</vt:lpstr>
      <vt:lpstr>Sending the Sample for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22</cp:revision>
  <dcterms:created xsi:type="dcterms:W3CDTF">2020-04-28T06:08:55Z</dcterms:created>
  <dcterms:modified xsi:type="dcterms:W3CDTF">2020-04-28T06:51:07Z</dcterms:modified>
</cp:coreProperties>
</file>