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8" r:id="rId2"/>
    <p:sldId id="289" r:id="rId3"/>
    <p:sldId id="290" r:id="rId4"/>
    <p:sldId id="291" r:id="rId5"/>
    <p:sldId id="256" r:id="rId6"/>
    <p:sldId id="257" r:id="rId7"/>
    <p:sldId id="258" r:id="rId8"/>
    <p:sldId id="260" r:id="rId9"/>
    <p:sldId id="293" r:id="rId10"/>
    <p:sldId id="261" r:id="rId11"/>
    <p:sldId id="262" r:id="rId12"/>
    <p:sldId id="295" r:id="rId13"/>
    <p:sldId id="263" r:id="rId14"/>
    <p:sldId id="296" r:id="rId15"/>
    <p:sldId id="297" r:id="rId16"/>
    <p:sldId id="299" r:id="rId17"/>
    <p:sldId id="268" r:id="rId18"/>
    <p:sldId id="301" r:id="rId19"/>
    <p:sldId id="302" r:id="rId20"/>
    <p:sldId id="303" r:id="rId21"/>
    <p:sldId id="304" r:id="rId22"/>
    <p:sldId id="266" r:id="rId23"/>
    <p:sldId id="305" r:id="rId24"/>
    <p:sldId id="306" r:id="rId25"/>
    <p:sldId id="307" r:id="rId26"/>
    <p:sldId id="264" r:id="rId27"/>
    <p:sldId id="269" r:id="rId28"/>
    <p:sldId id="270" r:id="rId29"/>
    <p:sldId id="271" r:id="rId30"/>
    <p:sldId id="272" r:id="rId31"/>
    <p:sldId id="273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>
      <p:cViewPr varScale="1">
        <p:scale>
          <a:sx n="78" d="100"/>
          <a:sy n="78" d="100"/>
        </p:scale>
        <p:origin x="103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3FD8A-EF96-4920-821C-21BA95942AE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4C9EC-F141-4E20-A7E0-E1CA37F6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03907" y="466470"/>
            <a:ext cx="453618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3907" y="466470"/>
            <a:ext cx="453618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374" y="1340923"/>
            <a:ext cx="7969250" cy="2615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4/28/2020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hyperlink" Target="http://upload.wikimedia.org/wikipedia/commons/d/d9/FireExtinguisherABC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c/c3/Ivy_Mike_H_Bomb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89A0-4632-446A-991D-124CB1B7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709024" cy="541686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Biological Analysis (5 ECTS)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Environmental Health Regular students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Lecture 1.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environmental biological analysis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in Laboratory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1B48C-DAB8-41FB-A81C-AEB5DA625B2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D7A73-9B1B-4138-9338-D5141F7632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0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271" y="368437"/>
            <a:ext cx="4563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81630" algn="l"/>
              </a:tabLst>
            </a:pPr>
            <a:r>
              <a:rPr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ecti</a:t>
            </a:r>
            <a:r>
              <a:rPr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	</a:t>
            </a:r>
            <a:r>
              <a:rPr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clothes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1044" y="1534109"/>
            <a:ext cx="3489325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 algn="just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52832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Gloves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essential.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o"/>
            </a:pPr>
            <a:endParaRPr sz="4050">
              <a:latin typeface="Times New Roman"/>
              <a:cs typeface="Times New Roman"/>
            </a:endParaRPr>
          </a:p>
          <a:p>
            <a:pPr marL="527685" marR="1057275" indent="-515620">
              <a:lnSpc>
                <a:spcPct val="100000"/>
              </a:lnSpc>
              <a:buFont typeface="Courier New"/>
              <a:buChar char="o"/>
              <a:tabLst>
                <a:tab pos="52832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Lab coats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  </a:t>
            </a:r>
            <a:r>
              <a:rPr sz="2800" spc="-15" dirty="0">
                <a:latin typeface="Calibri"/>
                <a:cs typeface="Calibri"/>
              </a:rPr>
              <a:t>required.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o"/>
            </a:pPr>
            <a:endParaRPr sz="4050">
              <a:latin typeface="Times New Roman"/>
              <a:cs typeface="Times New Roman"/>
            </a:endParaRPr>
          </a:p>
          <a:p>
            <a:pPr marL="527685" indent="-515620" algn="just">
              <a:lnSpc>
                <a:spcPct val="100000"/>
              </a:lnSpc>
              <a:buFont typeface="Courier New"/>
              <a:buChar char="o"/>
              <a:tabLst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Safety </a:t>
            </a:r>
            <a:r>
              <a:rPr sz="2800" spc="-5" dirty="0">
                <a:latin typeface="Calibri"/>
                <a:cs typeface="Calibri"/>
              </a:rPr>
              <a:t>glasses</a:t>
            </a:r>
            <a:endParaRPr sz="2800">
              <a:latin typeface="Calibri"/>
              <a:cs typeface="Calibri"/>
            </a:endParaRPr>
          </a:p>
          <a:p>
            <a:pPr marL="527685" marR="477520" indent="-10985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Calibri"/>
                <a:cs typeface="Calibri"/>
              </a:rPr>
              <a:t>(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goggles</a:t>
            </a:r>
            <a:r>
              <a:rPr sz="2800" spc="-5" dirty="0">
                <a:latin typeface="Calibri"/>
                <a:cs typeface="Calibri"/>
              </a:rPr>
              <a:t>)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be  </a:t>
            </a:r>
            <a:r>
              <a:rPr sz="2800" spc="-15" dirty="0">
                <a:latin typeface="Calibri"/>
                <a:cs typeface="Calibri"/>
              </a:rPr>
              <a:t>required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avoid  </a:t>
            </a:r>
            <a:r>
              <a:rPr sz="2800" spc="-5" dirty="0">
                <a:latin typeface="Calibri"/>
                <a:cs typeface="Calibri"/>
              </a:rPr>
              <a:t>splashes.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8367" y="1252522"/>
            <a:ext cx="2903024" cy="2735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7044" y="1371600"/>
            <a:ext cx="2391155" cy="2223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3328" y="3919726"/>
            <a:ext cx="2721864" cy="2938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8400" y="4114800"/>
            <a:ext cx="2133600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A3D0FD7-EF33-45F4-85EA-0049C37BDA1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3F459-325D-46A8-A20A-AF7B26E26C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762709"/>
            <a:ext cx="69824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alibri"/>
                <a:cs typeface="Calibri"/>
              </a:rPr>
              <a:t>Laboratory personnel </a:t>
            </a:r>
            <a:r>
              <a:rPr sz="2800" spc="-10" dirty="0">
                <a:latin typeface="Calibri"/>
                <a:cs typeface="Calibri"/>
              </a:rPr>
              <a:t>should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10" dirty="0">
                <a:latin typeface="Calibri"/>
                <a:cs typeface="Calibri"/>
              </a:rPr>
              <a:t>wear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sandals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158" y="3157194"/>
            <a:ext cx="8956841" cy="295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324" y="3276600"/>
            <a:ext cx="85344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3344B-BEE0-43E4-B3AF-32BF425F2F1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8E595-5F66-45B5-8771-421E563A37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31ECA7D3-6A19-498F-A4C7-80A8126A9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153400" cy="990600"/>
          </a:xfrm>
        </p:spPr>
        <p:txBody>
          <a:bodyPr/>
          <a:lstStyle/>
          <a:p>
            <a:pPr marL="583565" marR="5080" indent="-5715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n-US" sz="28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2800" b="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</a:t>
            </a:r>
            <a:r>
              <a:rPr lang="en-US" sz="2800"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8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tied back or </a:t>
            </a:r>
            <a:r>
              <a:rPr lang="en-US" sz="2800" b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covered to </a:t>
            </a:r>
            <a:r>
              <a:rPr lang="en-US" sz="2800"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 </a:t>
            </a:r>
            <a:r>
              <a:rPr lang="en-US" sz="2800" b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hazard </a:t>
            </a:r>
            <a:r>
              <a:rPr lang="en-US" sz="28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</a:t>
            </a:r>
            <a:r>
              <a:rPr lang="en-US" sz="2800" b="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b="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experiments.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 descr="http://imagecache01a.allposters.com/images/pic/NPLPOD/1160835~Lhasa-Apso-Portrait-with-Hair-Tied-Back-Away-from-Face-Posters.jpg">
            <a:extLst>
              <a:ext uri="{FF2B5EF4-FFF2-40B4-BE49-F238E27FC236}">
                <a16:creationId xmlns:a16="http://schemas.microsoft.com/office/drawing/2014/main" id="{13A12A1B-6D30-444E-AC4D-46C927E1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3810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8CA8DFFE-31B7-4167-AE0D-1BDD6FC61F58}"/>
              </a:ext>
            </a:extLst>
          </p:cNvPr>
          <p:cNvSpPr/>
          <p:nvPr/>
        </p:nvSpPr>
        <p:spPr>
          <a:xfrm>
            <a:off x="457200" y="2133600"/>
            <a:ext cx="44196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9E2AB-F0E0-4E2D-812D-1384D77D93B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7D693-3D81-47BE-85F2-39FE770197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620977"/>
            <a:ext cx="4587875" cy="2564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Do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NOT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5" dirty="0">
                <a:latin typeface="Arial"/>
                <a:cs typeface="Arial"/>
              </a:rPr>
              <a:t>Wear: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1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"/>
              </a:spcBef>
              <a:buClr>
                <a:srgbClr val="1F487C"/>
              </a:buClr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Jewelry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F487C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buClr>
                <a:srgbClr val="1F487C"/>
              </a:buClr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Loose </a:t>
            </a:r>
            <a:r>
              <a:rPr sz="2800" dirty="0">
                <a:latin typeface="Arial"/>
                <a:cs typeface="Arial"/>
              </a:rPr>
              <a:t>or </a:t>
            </a:r>
            <a:r>
              <a:rPr sz="2800" spc="-5" dirty="0">
                <a:latin typeface="Arial"/>
                <a:cs typeface="Arial"/>
              </a:rPr>
              <a:t>Baggy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clothing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062643"/>
            <a:ext cx="2209800" cy="1366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18200" y="4114800"/>
            <a:ext cx="1530350" cy="2330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46E41-FE4A-4F66-B5BB-1C326250358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27282-9FB9-47A5-9A0A-C4A49A8489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2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822AE-0046-4F15-8CEF-A431A92EA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366" y="996565"/>
            <a:ext cx="5782866" cy="1816869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Backpacks or Purses  at Lab Tables</a:t>
            </a:r>
            <a:b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nonessential books and clothing far away from  your work area.</a:t>
            </a:r>
            <a:br>
              <a:rPr lang="en-US" sz="2800" b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http://www.nomadtravel.co.uk/store/pages/images/travelstore/north_face_backpacks.jpg">
            <a:extLst>
              <a:ext uri="{FF2B5EF4-FFF2-40B4-BE49-F238E27FC236}">
                <a16:creationId xmlns:a16="http://schemas.microsoft.com/office/drawing/2014/main" id="{A752860E-A580-4D6E-B86B-0197BF580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9" y="3849903"/>
            <a:ext cx="2828925" cy="258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www.party-purses.com/images/party-purses.jpg">
            <a:extLst>
              <a:ext uri="{FF2B5EF4-FFF2-40B4-BE49-F238E27FC236}">
                <a16:creationId xmlns:a16="http://schemas.microsoft.com/office/drawing/2014/main" id="{E621D5D6-4C67-4172-954F-C9D4565C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9332" y="1222807"/>
            <a:ext cx="2971800" cy="258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7106C9F9-1FA9-43B2-8845-08237BC48AF1}"/>
              </a:ext>
            </a:extLst>
          </p:cNvPr>
          <p:cNvSpPr/>
          <p:nvPr/>
        </p:nvSpPr>
        <p:spPr>
          <a:xfrm>
            <a:off x="1058466" y="3490722"/>
            <a:ext cx="4953000" cy="3019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2765BE-EA0A-4C82-B0F6-71759D69ACB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3649B-3421-46AE-A56F-42084C0B8B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C7F34288-188F-42B4-9387-F27B9539C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502" y="457200"/>
            <a:ext cx="4572000" cy="123110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  <a:t>Know the Location </a:t>
            </a:r>
            <a:b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000" b="0" dirty="0">
                <a:solidFill>
                  <a:schemeClr val="accent4">
                    <a:lumMod val="10000"/>
                  </a:schemeClr>
                </a:solidFill>
              </a:rPr>
              <a:t>of the Following…</a:t>
            </a:r>
          </a:p>
        </p:txBody>
      </p:sp>
      <p:pic>
        <p:nvPicPr>
          <p:cNvPr id="16387" name="Picture 1027" descr="D:\My Documents\New Chemistry\Lab Powerpoints\Safety\blanket.gif">
            <a:extLst>
              <a:ext uri="{FF2B5EF4-FFF2-40B4-BE49-F238E27FC236}">
                <a16:creationId xmlns:a16="http://schemas.microsoft.com/office/drawing/2014/main" id="{EF99F6B0-DD08-40FB-948A-D8E736BA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57200"/>
            <a:ext cx="2819400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1028" descr="D:\My Documents\New Chemistry\Lab Powerpoints\Safety\eyewash_s.jpg">
            <a:extLst>
              <a:ext uri="{FF2B5EF4-FFF2-40B4-BE49-F238E27FC236}">
                <a16:creationId xmlns:a16="http://schemas.microsoft.com/office/drawing/2014/main" id="{E1671324-1A41-4DFA-B8ED-2926940A0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199" y="3581400"/>
            <a:ext cx="2819400" cy="30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8" name="Picture 2" descr="File:FireExtinguisherABC.jpg">
            <a:hlinkClick r:id="rId4"/>
            <a:extLst>
              <a:ext uri="{FF2B5EF4-FFF2-40B4-BE49-F238E27FC236}">
                <a16:creationId xmlns:a16="http://schemas.microsoft.com/office/drawing/2014/main" id="{89DAC4DC-BA4A-44A0-9DBF-25164C7D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6926" y="3569043"/>
            <a:ext cx="2473152" cy="30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CBC173-FF15-4B4D-8DC3-C6F722AE3F15}"/>
              </a:ext>
            </a:extLst>
          </p:cNvPr>
          <p:cNvSpPr txBox="1"/>
          <p:nvPr/>
        </p:nvSpPr>
        <p:spPr>
          <a:xfrm>
            <a:off x="304800" y="4295324"/>
            <a:ext cx="4086225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800" dirty="0"/>
              <a:t>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Eyewash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 Fire blanket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 Fire Extinguisher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78189-0001-469A-AB5F-0B99FB10E23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310325-B3AC-48F6-AD55-8FBCBA1F10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EA851CC-A765-4B5A-B1AA-1D5740652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772400" cy="49244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Perform Unauthorized Experiments!</a:t>
            </a:r>
          </a:p>
        </p:txBody>
      </p:sp>
      <p:pic>
        <p:nvPicPr>
          <p:cNvPr id="27650" name="Picture 2" descr="File:Ivy Mike H Bomb.jpg">
            <a:hlinkClick r:id="rId2"/>
            <a:extLst>
              <a:ext uri="{FF2B5EF4-FFF2-40B4-BE49-F238E27FC236}">
                <a16:creationId xmlns:a16="http://schemas.microsoft.com/office/drawing/2014/main" id="{248E5EB6-4777-470B-B03A-93C0B9F5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0"/>
            <a:ext cx="64008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1B84E-D847-4F11-916F-FFCB90ED5D1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F7DE63-213F-430A-BDC3-CC05211F57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914400"/>
            <a:ext cx="8610600" cy="1161857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eat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or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 water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lab glassware as food 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sz="32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containers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2971800"/>
            <a:ext cx="8001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B6B37-D940-40BC-BCB5-C1281E94ADE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FC742-F3FE-473C-AF41-042013971C2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4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2C3DB4B4-F34A-46C1-B11C-33544D97B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3466070"/>
            <a:ext cx="5486400" cy="2215991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remove chemicals or equipment from the lab</a:t>
            </a:r>
          </a:p>
        </p:txBody>
      </p:sp>
      <p:pic>
        <p:nvPicPr>
          <p:cNvPr id="34819" name="Picture 1027" descr="D:\My Documents\New Chemistry\Lab Powerpoints\Safety\thief.gif">
            <a:extLst>
              <a:ext uri="{FF2B5EF4-FFF2-40B4-BE49-F238E27FC236}">
                <a16:creationId xmlns:a16="http://schemas.microsoft.com/office/drawing/2014/main" id="{E563610B-2A90-44A1-BB40-C809CFA0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3154363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DDAD3-225F-43F2-80FF-25CC079C764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EE5A2C-CCCF-492A-8C98-34431F7C77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ED9269FD-6203-4D91-91C2-848D40729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0386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Never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use chemicals from an </a:t>
            </a:r>
            <a:r>
              <a:rPr lang="en-US" dirty="0">
                <a:solidFill>
                  <a:srgbClr val="C00000"/>
                </a:solidFill>
              </a:rPr>
              <a:t>unlabeled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container</a:t>
            </a:r>
          </a:p>
        </p:txBody>
      </p:sp>
      <p:pic>
        <p:nvPicPr>
          <p:cNvPr id="37892" name="Picture 1028" descr="D:\My Documents\New Chemistry\Lab Powerpoints\Safety\unlabeled.jpg">
            <a:extLst>
              <a:ext uri="{FF2B5EF4-FFF2-40B4-BE49-F238E27FC236}">
                <a16:creationId xmlns:a16="http://schemas.microsoft.com/office/drawing/2014/main" id="{7AA7C6F0-09B8-4149-B568-6F031F62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"/>
            <a:ext cx="4572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6103D-E8D8-479E-B8CF-B7290C819E3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24592-78FE-4B9B-A7E4-8F8D051813C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EED8-AEFE-4F11-86EA-D7829F95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466471"/>
            <a:ext cx="8328025" cy="677108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Biological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3E922-FDE5-47F2-82E0-0FC6A4C6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4" y="1441132"/>
            <a:ext cx="8328024" cy="4431983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Environment/al?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includes but not limited to; air, soil, water/wastewater, and solids.</a:t>
            </a:r>
          </a:p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Biological/Biology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related to the living organisms.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Environmental Biological Analysis is the study or analysis of living organisms which can be found in the environment such as in the water, air, food or wastewater.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625BB-4079-4978-9EE4-8582435D62D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D5199-C941-40D6-9CDB-406378EF7B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E6E94A0-DDC2-41A8-9852-29F52E1A5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rgbClr val="000000"/>
                </a:solidFill>
              </a:rPr>
              <a:t>Heating Test Tubes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2567D971-DC56-467E-B38D-C13AA032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794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000000"/>
                </a:solidFill>
              </a:rPr>
              <a:t>NEVER point the mouth of a test tube or Erlenmeyer flask at yourself or another person!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</a:rPr>
              <a:t> ALWAYS direct the mouth away from people!</a:t>
            </a:r>
          </a:p>
        </p:txBody>
      </p:sp>
      <p:pic>
        <p:nvPicPr>
          <p:cNvPr id="4100" name="Picture 4" descr="D:\My Documents\New Chemistry\Lab Powerpoints\Safety\point away.jpg">
            <a:extLst>
              <a:ext uri="{FF2B5EF4-FFF2-40B4-BE49-F238E27FC236}">
                <a16:creationId xmlns:a16="http://schemas.microsoft.com/office/drawing/2014/main" id="{B229CBAB-FD08-4D30-ABBE-2C4685E4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546F7E57-C54A-4336-8807-1706FD103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102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Correct!</a:t>
            </a:r>
          </a:p>
        </p:txBody>
      </p:sp>
      <p:pic>
        <p:nvPicPr>
          <p:cNvPr id="4102" name="Picture 6" descr="D:\My Documents\New Chemistry\Lab Powerpoints\Safety\point toward.jpg">
            <a:extLst>
              <a:ext uri="{FF2B5EF4-FFF2-40B4-BE49-F238E27FC236}">
                <a16:creationId xmlns:a16="http://schemas.microsoft.com/office/drawing/2014/main" id="{4A1186B5-B58C-44C6-A080-600BD975C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:a16="http://schemas.microsoft.com/office/drawing/2014/main" id="{07454BB5-A00B-417A-AC89-937616204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Wrong!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61FA9A-2429-4096-9F97-F7A036451F0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E61A51-CEF7-4A8C-9213-975630FEE9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1" grpId="0" autoUpdateAnimBg="0"/>
      <p:bldP spid="410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BD029B9-FC58-47A8-871D-F5EB0D768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Never Heat a Closed Container</a:t>
            </a:r>
          </a:p>
        </p:txBody>
      </p:sp>
      <p:pic>
        <p:nvPicPr>
          <p:cNvPr id="14339" name="Picture 3" descr="mantle.gif">
            <a:extLst>
              <a:ext uri="{FF2B5EF4-FFF2-40B4-BE49-F238E27FC236}">
                <a16:creationId xmlns:a16="http://schemas.microsoft.com/office/drawing/2014/main" id="{100F5369-5FE8-4C9F-87B4-D247E87C7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7512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>
            <a:extLst>
              <a:ext uri="{FF2B5EF4-FFF2-40B4-BE49-F238E27FC236}">
                <a16:creationId xmlns:a16="http://schemas.microsoft.com/office/drawing/2014/main" id="{76BBAD91-CCA0-4C5A-8D9E-80C37D42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81200"/>
            <a:ext cx="4495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</a:rPr>
              <a:t>The increasing pressure in the container can cause the contents to spray out the top, or the container shatters, spreading shards of glass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A43AD-2F4C-42AE-8A53-1508BFCF325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B7DA2-87ED-4D9D-A3E4-58934DDD76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620977"/>
            <a:ext cx="751141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Times New Roman"/>
                <a:cs typeface="Times New Roman"/>
              </a:rPr>
              <a:t>Caution </a:t>
            </a:r>
            <a:r>
              <a:rPr sz="2800" b="0" spc="-10" dirty="0">
                <a:latin typeface="Times New Roman"/>
                <a:cs typeface="Times New Roman"/>
              </a:rPr>
              <a:t>must </a:t>
            </a:r>
            <a:r>
              <a:rPr sz="2800" b="0" spc="-5" dirty="0">
                <a:latin typeface="Times New Roman"/>
                <a:cs typeface="Times New Roman"/>
              </a:rPr>
              <a:t>be taken when </a:t>
            </a:r>
            <a:r>
              <a:rPr sz="2800" b="0" dirty="0">
                <a:latin typeface="Times New Roman"/>
                <a:cs typeface="Times New Roman"/>
              </a:rPr>
              <a:t>using </a:t>
            </a:r>
            <a:r>
              <a:rPr sz="2800" b="0" spc="-5" dirty="0">
                <a:latin typeface="Times New Roman"/>
                <a:cs typeface="Times New Roman"/>
              </a:rPr>
              <a:t>gas </a:t>
            </a:r>
            <a:r>
              <a:rPr sz="2800" b="0" dirty="0">
                <a:latin typeface="Times New Roman"/>
                <a:cs typeface="Times New Roman"/>
              </a:rPr>
              <a:t>burners. </a:t>
            </a:r>
            <a:r>
              <a:rPr sz="2800" b="0" spc="-5" dirty="0">
                <a:latin typeface="Times New Roman"/>
                <a:cs typeface="Times New Roman"/>
              </a:rPr>
              <a:t>Be  sure gas burners are </a:t>
            </a:r>
            <a:r>
              <a:rPr sz="2800" b="0" dirty="0">
                <a:latin typeface="Times New Roman"/>
                <a:cs typeface="Times New Roman"/>
              </a:rPr>
              <a:t>turned </a:t>
            </a:r>
            <a:r>
              <a:rPr sz="2800" b="0" spc="-15" dirty="0">
                <a:latin typeface="Times New Roman"/>
                <a:cs typeface="Times New Roman"/>
              </a:rPr>
              <a:t>off </a:t>
            </a:r>
            <a:r>
              <a:rPr sz="2800" b="0" spc="-5" dirty="0">
                <a:latin typeface="Times New Roman"/>
                <a:cs typeface="Times New Roman"/>
              </a:rPr>
              <a:t>when</a:t>
            </a:r>
            <a:r>
              <a:rPr sz="2800" b="0" spc="-30" dirty="0">
                <a:latin typeface="Times New Roman"/>
                <a:cs typeface="Times New Roman"/>
              </a:rPr>
              <a:t> </a:t>
            </a:r>
            <a:r>
              <a:rPr sz="2800" b="0" dirty="0">
                <a:latin typeface="Times New Roman"/>
                <a:cs typeface="Times New Roman"/>
              </a:rPr>
              <a:t>finished.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0" y="3200400"/>
            <a:ext cx="3060192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64248-A083-4745-BED7-607A8FEE456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1E01E-6A7B-43E2-93C2-EEBDC6AF4A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88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17819FA-95AB-4678-A773-A76DD77DA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66470"/>
            <a:ext cx="8153399" cy="110799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Flammable Substances Away From Heat Sources </a:t>
            </a:r>
          </a:p>
        </p:txBody>
      </p:sp>
      <p:pic>
        <p:nvPicPr>
          <p:cNvPr id="17410" name="Picture 2" descr="http://graphics8.nytimes.com/images/2006/10/28/business/28embargo.600.jpg">
            <a:extLst>
              <a:ext uri="{FF2B5EF4-FFF2-40B4-BE49-F238E27FC236}">
                <a16:creationId xmlns:a16="http://schemas.microsoft.com/office/drawing/2014/main" id="{4486FFE9-0241-4FF6-8100-8214E1AA4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99" y="1676400"/>
            <a:ext cx="7467600" cy="469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72DBC-F0A7-4F46-A636-1895B30449F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7FED4-29D3-4118-99F6-F9C7E3AFD6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85A6BF9-BC3B-4BCE-A90B-676A0B427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6722"/>
            <a:ext cx="4038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accent3">
                    <a:lumMod val="10000"/>
                  </a:schemeClr>
                </a:solidFill>
              </a:rPr>
              <a:t>Clean up all spills immediately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C42FC38D-D218-446A-A9A1-E13E219D3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8610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C00000"/>
              </a:buClr>
              <a:buFontTx/>
              <a:buAutoNum type="arabicPeriod"/>
              <a:defRPr/>
            </a:pPr>
            <a:r>
              <a:rPr lang="en-US" sz="28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return spilled or unused material to the reagent bottle.</a:t>
            </a:r>
          </a:p>
          <a:p>
            <a:pPr marL="457200" indent="-457200" eaLnBrk="1" hangingPunct="1">
              <a:buClr>
                <a:srgbClr val="C00000"/>
              </a:buClr>
              <a:buFontTx/>
              <a:buAutoNum type="arabicPeriod"/>
              <a:defRPr/>
            </a:pPr>
            <a:r>
              <a:rPr lang="en-US" sz="28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Solids should be swept up and placed in the waste disposal container for that lab</a:t>
            </a:r>
          </a:p>
          <a:p>
            <a:pPr marL="457200" indent="-457200" eaLnBrk="1" hangingPunct="1">
              <a:buClr>
                <a:srgbClr val="C00000"/>
              </a:buClr>
              <a:buFontTx/>
              <a:buAutoNum type="arabicPeriod"/>
              <a:defRPr/>
            </a:pPr>
            <a:r>
              <a:rPr lang="en-US" sz="2800" u="sng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liquid spills should be diluted with </a:t>
            </a:r>
            <a:r>
              <a:rPr lang="en-US" sz="2800" u="sng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lots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2800" u="sng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mopped up with a cloth towel.</a:t>
            </a:r>
          </a:p>
          <a:p>
            <a:pPr marL="457200" indent="-457200" eaLnBrk="1" hangingPunct="1">
              <a:buClr>
                <a:srgbClr val="C00000"/>
              </a:buClr>
              <a:buFontTx/>
              <a:buAutoNum type="arabicPeriod"/>
              <a:defRPr/>
            </a:pPr>
            <a:r>
              <a:rPr lang="en-US" sz="2800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spills must be handled by the instructor.</a:t>
            </a:r>
          </a:p>
        </p:txBody>
      </p:sp>
      <p:pic>
        <p:nvPicPr>
          <p:cNvPr id="16386" name="Picture 2" descr="http://www.sptimes.com/2007/06/14/images/tb_spill450.jpg">
            <a:extLst>
              <a:ext uri="{FF2B5EF4-FFF2-40B4-BE49-F238E27FC236}">
                <a16:creationId xmlns:a16="http://schemas.microsoft.com/office/drawing/2014/main" id="{F0A3CFBE-0E0C-4AC6-93B7-EAF6FA2AE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61B86-84DC-48AB-BFC5-B22C82EDB11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806D7-1C8C-4E93-97F8-A2ED387A6C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F7226DF-E20E-4051-BEFC-D87575023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799"/>
            <a:ext cx="8153400" cy="98488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Incase of accident begin First Aid Immediately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FAE49FDF-F134-4E23-820D-276C0076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Clr>
                <a:srgbClr val="C00000"/>
              </a:buClr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Alert the instructor </a:t>
            </a:r>
          </a:p>
          <a:p>
            <a:pPr eaLnBrk="1" hangingPunct="1">
              <a:buClr>
                <a:srgbClr val="C00000"/>
              </a:buClr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If chemicals have come in contact with the eyes, begin </a:t>
            </a:r>
            <a:r>
              <a:rPr lang="en-US" altLang="en-US" dirty="0" err="1">
                <a:solidFill>
                  <a:srgbClr val="000000"/>
                </a:solidFill>
              </a:rPr>
              <a:t>eyewashing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u="sng" dirty="0">
                <a:solidFill>
                  <a:srgbClr val="C00000"/>
                </a:solidFill>
              </a:rPr>
              <a:t>NOW!</a:t>
            </a:r>
          </a:p>
          <a:p>
            <a:pPr eaLnBrk="1" hangingPunct="1">
              <a:buClr>
                <a:srgbClr val="C00000"/>
              </a:buClr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Remove clothes that have chemical contamination</a:t>
            </a:r>
          </a:p>
          <a:p>
            <a:pPr eaLnBrk="1" hangingPunct="1">
              <a:buClr>
                <a:srgbClr val="C00000"/>
              </a:buClr>
              <a:buFontTx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Move everyone away from the area to avoid further contamination</a:t>
            </a:r>
          </a:p>
        </p:txBody>
      </p:sp>
      <p:pic>
        <p:nvPicPr>
          <p:cNvPr id="45060" name="Picture 4" descr="D:\My Documents\New Chemistry\Lab Powerpoints\Safety\eyewash.jpg">
            <a:extLst>
              <a:ext uri="{FF2B5EF4-FFF2-40B4-BE49-F238E27FC236}">
                <a16:creationId xmlns:a16="http://schemas.microsoft.com/office/drawing/2014/main" id="{D18B27AF-08CC-4559-9067-8EF45366F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0"/>
            <a:ext cx="3759200" cy="413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FC9EE-FE54-40FD-9B11-DA91F2FBECD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562EB-A429-4C3F-AF9E-139DF8ACA8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82013"/>
            <a:ext cx="73761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Avoid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touching </a:t>
            </a:r>
            <a:r>
              <a:rPr sz="2800" spc="-10" dirty="0">
                <a:latin typeface="Calibri"/>
                <a:cs typeface="Calibri"/>
              </a:rPr>
              <a:t>objects </a:t>
            </a:r>
            <a:r>
              <a:rPr sz="2800" dirty="0">
                <a:latin typeface="Calibri"/>
                <a:cs typeface="Calibri"/>
              </a:rPr>
              <a:t>(e.g., </a:t>
            </a:r>
            <a:r>
              <a:rPr sz="2800" spc="-10" dirty="0">
                <a:latin typeface="Calibri"/>
                <a:cs typeface="Calibri"/>
              </a:rPr>
              <a:t>pencils,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phones,  door handles) </a:t>
            </a:r>
            <a:r>
              <a:rPr sz="2800" spc="-5" dirty="0">
                <a:latin typeface="Calibri"/>
                <a:cs typeface="Calibri"/>
              </a:rPr>
              <a:t>while </a:t>
            </a:r>
            <a:r>
              <a:rPr sz="2800" spc="-10" dirty="0">
                <a:latin typeface="Calibri"/>
                <a:cs typeface="Calibri"/>
              </a:rPr>
              <a:t>wearing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gloves.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2475" y="2817876"/>
            <a:ext cx="6167628" cy="3712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2514600"/>
            <a:ext cx="1714500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601F4-48A0-4704-9814-BAD51AA326D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6579-C460-44D2-8DB2-96E4499FD59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526970"/>
            <a:ext cx="7882890" cy="144590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800" spc="-15" dirty="0">
                <a:latin typeface="Calibri"/>
                <a:cs typeface="Calibri"/>
              </a:rPr>
              <a:t>Protect your </a:t>
            </a:r>
            <a:r>
              <a:rPr sz="2800" spc="-10" dirty="0">
                <a:latin typeface="Calibri"/>
                <a:cs typeface="Calibri"/>
              </a:rPr>
              <a:t>hands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safety:</a:t>
            </a:r>
            <a:endParaRPr sz="2800" dirty="0">
              <a:latin typeface="Calibri"/>
              <a:cs typeface="Calibri"/>
            </a:endParaRPr>
          </a:p>
          <a:p>
            <a:pPr marL="228600" indent="-216535">
              <a:lnSpc>
                <a:spcPct val="100000"/>
              </a:lnSpc>
              <a:spcBef>
                <a:spcPts val="755"/>
              </a:spcBef>
              <a:buSzPct val="133333"/>
              <a:buChar char="-"/>
              <a:tabLst>
                <a:tab pos="229235" algn="l"/>
              </a:tabLst>
            </a:pPr>
            <a:r>
              <a:rPr sz="2400" spc="-10" dirty="0">
                <a:latin typeface="Calibri"/>
                <a:cs typeface="Calibri"/>
              </a:rPr>
              <a:t>wash </a:t>
            </a:r>
            <a:r>
              <a:rPr sz="2400" spc="-5" dirty="0">
                <a:latin typeface="Calibri"/>
                <a:cs typeface="Calibri"/>
              </a:rPr>
              <a:t>hands after every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lab.</a:t>
            </a:r>
          </a:p>
          <a:p>
            <a:pPr marL="173990" indent="-161925">
              <a:lnSpc>
                <a:spcPct val="100000"/>
              </a:lnSpc>
              <a:spcBef>
                <a:spcPts val="620"/>
              </a:spcBef>
              <a:buChar char="-"/>
              <a:tabLst>
                <a:tab pos="174625" algn="l"/>
              </a:tabLst>
            </a:pPr>
            <a:r>
              <a:rPr sz="2400" spc="-5" dirty="0">
                <a:latin typeface="Calibri"/>
                <a:cs typeface="Calibri"/>
              </a:rPr>
              <a:t>Handle </a:t>
            </a:r>
            <a:r>
              <a:rPr sz="2400" spc="-10" dirty="0">
                <a:latin typeface="Calibri"/>
                <a:cs typeface="Calibri"/>
              </a:rPr>
              <a:t>glassware, </a:t>
            </a:r>
            <a:r>
              <a:rPr sz="2400" spc="-5" dirty="0">
                <a:latin typeface="Calibri"/>
                <a:cs typeface="Calibri"/>
              </a:rPr>
              <a:t>sharp </a:t>
            </a:r>
            <a:r>
              <a:rPr sz="2400" spc="-10" dirty="0">
                <a:latin typeface="Calibri"/>
                <a:cs typeface="Calibri"/>
              </a:rPr>
              <a:t>tools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heated </a:t>
            </a:r>
            <a:r>
              <a:rPr sz="2400" spc="-15" dirty="0">
                <a:latin typeface="Calibri"/>
                <a:cs typeface="Calibri"/>
              </a:rPr>
              <a:t>containers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carefully.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3429000"/>
            <a:ext cx="3810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6800" y="3476026"/>
            <a:ext cx="2514600" cy="1386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5105400"/>
            <a:ext cx="29718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129B7-77D0-4C74-B5A4-C5840CCD8A8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1CE07-86DA-4618-82C1-3895FAEBF7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340923"/>
            <a:ext cx="6705600" cy="1810385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066">
              <a:lnSpc>
                <a:spcPct val="100000"/>
              </a:lnSpc>
              <a:spcBef>
                <a:spcPts val="2200"/>
              </a:spcBef>
              <a:tabLst>
                <a:tab pos="435609" algn="l"/>
              </a:tabLst>
            </a:pP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lectrical</a:t>
            </a:r>
            <a:r>
              <a:rPr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-163830">
              <a:lnSpc>
                <a:spcPct val="100000"/>
              </a:lnSpc>
              <a:spcBef>
                <a:spcPts val="1575"/>
              </a:spcBef>
              <a:buChar char="-"/>
              <a:tabLst>
                <a:tab pos="26733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unplug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2570" lvl="1" indent="-162560">
              <a:lnSpc>
                <a:spcPct val="100000"/>
              </a:lnSpc>
              <a:spcBef>
                <a:spcPts val="780"/>
              </a:spcBef>
              <a:buChar char="-"/>
              <a:tabLst>
                <a:tab pos="243204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electrical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cords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wires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2125566" y="4058920"/>
            <a:ext cx="2446433" cy="2397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7400" y="3657600"/>
            <a:ext cx="28194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C0316-C547-471F-A2F8-39A9AF16F5C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894DF-BAA1-4E56-B46A-6FA62EEE53D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2200"/>
              </a:spcBef>
            </a:pP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safety:</a:t>
            </a:r>
          </a:p>
          <a:p>
            <a:pPr marL="304165" marR="5080" indent="-67310">
              <a:lnSpc>
                <a:spcPct val="107100"/>
              </a:lnSpc>
              <a:spcBef>
                <a:spcPts val="1370"/>
              </a:spcBef>
              <a:tabLst>
                <a:tab pos="7308215" algn="l"/>
              </a:tabLst>
            </a:pPr>
            <a:r>
              <a:rPr sz="2400" spc="-10" dirty="0"/>
              <a:t>-never touch, </a:t>
            </a:r>
            <a:r>
              <a:rPr sz="2400" spc="-20" dirty="0"/>
              <a:t>taste </a:t>
            </a:r>
            <a:r>
              <a:rPr sz="2400" spc="-5" dirty="0"/>
              <a:t>or smell </a:t>
            </a:r>
            <a:r>
              <a:rPr sz="2400" dirty="0"/>
              <a:t>a </a:t>
            </a:r>
            <a:r>
              <a:rPr sz="2400" spc="-5" dirty="0"/>
              <a:t>chemical</a:t>
            </a:r>
            <a:r>
              <a:rPr sz="2400" spc="75" dirty="0"/>
              <a:t> </a:t>
            </a:r>
            <a:r>
              <a:rPr sz="2400" spc="-5" dirty="0"/>
              <a:t>unless</a:t>
            </a:r>
            <a:r>
              <a:rPr sz="2400" spc="20" dirty="0"/>
              <a:t> </a:t>
            </a:r>
            <a:r>
              <a:rPr sz="2400" spc="-10" dirty="0"/>
              <a:t>instructed	</a:t>
            </a:r>
            <a:r>
              <a:rPr sz="2400" spc="-15" dirty="0"/>
              <a:t>to</a:t>
            </a:r>
            <a:r>
              <a:rPr sz="2400" spc="-105" dirty="0"/>
              <a:t> </a:t>
            </a:r>
            <a:r>
              <a:rPr sz="2400" spc="-5" dirty="0"/>
              <a:t>do  so.</a:t>
            </a:r>
            <a:endParaRPr sz="2400" dirty="0"/>
          </a:p>
          <a:p>
            <a:pPr marL="165100">
              <a:lnSpc>
                <a:spcPct val="100000"/>
              </a:lnSpc>
              <a:spcBef>
                <a:spcPts val="575"/>
              </a:spcBef>
            </a:pPr>
            <a:r>
              <a:rPr sz="2400" dirty="0"/>
              <a:t>- </a:t>
            </a:r>
            <a:r>
              <a:rPr sz="2400" spc="-10" dirty="0"/>
              <a:t>never </a:t>
            </a:r>
            <a:r>
              <a:rPr sz="2400" dirty="0"/>
              <a:t>mix </a:t>
            </a:r>
            <a:r>
              <a:rPr sz="2400" spc="-5" dirty="0"/>
              <a:t>chemicals unless instructed </a:t>
            </a:r>
            <a:r>
              <a:rPr sz="2400" spc="-15" dirty="0"/>
              <a:t>to </a:t>
            </a:r>
            <a:r>
              <a:rPr sz="2400" spc="-5" dirty="0"/>
              <a:t>do</a:t>
            </a:r>
            <a:r>
              <a:rPr sz="2400" spc="-65" dirty="0"/>
              <a:t> </a:t>
            </a:r>
            <a:r>
              <a:rPr sz="2400" spc="-10" dirty="0"/>
              <a:t>so.</a:t>
            </a:r>
            <a:endParaRPr sz="2400" dirty="0"/>
          </a:p>
          <a:p>
            <a:pPr marL="165100">
              <a:lnSpc>
                <a:spcPct val="100000"/>
              </a:lnSpc>
              <a:spcBef>
                <a:spcPts val="580"/>
              </a:spcBef>
            </a:pPr>
            <a:r>
              <a:rPr sz="2400" spc="-15" dirty="0"/>
              <a:t>-keep </a:t>
            </a:r>
            <a:r>
              <a:rPr sz="2400" dirty="0"/>
              <a:t>lids </a:t>
            </a:r>
            <a:r>
              <a:rPr sz="2400" spc="-5" dirty="0"/>
              <a:t>on chemical </a:t>
            </a:r>
            <a:r>
              <a:rPr sz="2400" spc="-15" dirty="0"/>
              <a:t>containers </a:t>
            </a:r>
            <a:r>
              <a:rPr sz="2400" dirty="0"/>
              <a:t>when </a:t>
            </a:r>
            <a:r>
              <a:rPr sz="2400" spc="-5" dirty="0"/>
              <a:t>not </a:t>
            </a:r>
            <a:r>
              <a:rPr sz="2400" dirty="0"/>
              <a:t>in</a:t>
            </a:r>
            <a:r>
              <a:rPr sz="2400" spc="-50" dirty="0"/>
              <a:t> </a:t>
            </a:r>
            <a:r>
              <a:rPr sz="2400" spc="-5" dirty="0"/>
              <a:t>use.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5910071" y="4114800"/>
            <a:ext cx="2857500" cy="2145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5AFCF3-7EAA-4BB5-A5F0-50C43E4C3E1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F751E-7487-4E4A-B0A5-E97664AF6E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2AE5-A3A4-400F-ABA1-24B8FC6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6471"/>
            <a:ext cx="8382000" cy="553998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Biological Analysis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6BEDC-BB3E-42F5-813F-ED9819647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378" y="1447800"/>
            <a:ext cx="8099427" cy="430887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biological analysis are performed in the laboratory.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everyone who enters the lab to do some tests should follow certain procedures.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mean time it is critically important to stick to laboratory safety rules. So that students will not harm themselves, their classmates or laboratory personnel because of the lack of awareness.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63400-0525-449C-84BC-FC99F02EF8A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0F9C-6B94-46A7-9412-B6A7091D06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616405"/>
            <a:ext cx="4741545" cy="236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ts val="2870"/>
              </a:lnSpc>
              <a:spcBef>
                <a:spcPts val="100"/>
              </a:spcBef>
              <a:buSzPct val="95833"/>
              <a:tabLst>
                <a:tab pos="431165" algn="l"/>
              </a:tabLst>
            </a:pPr>
            <a:r>
              <a:rPr sz="2400" spc="-5" dirty="0">
                <a:latin typeface="Calibri"/>
                <a:cs typeface="Calibri"/>
              </a:rPr>
              <a:t>Do not </a:t>
            </a:r>
            <a:r>
              <a:rPr sz="2400" spc="-30" dirty="0">
                <a:latin typeface="Calibri"/>
                <a:cs typeface="Calibri"/>
              </a:rPr>
              <a:t>take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cultures </a:t>
            </a:r>
            <a:r>
              <a:rPr sz="2400" spc="-10" dirty="0">
                <a:latin typeface="Calibri"/>
                <a:cs typeface="Calibri"/>
              </a:rPr>
              <a:t>out 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</a:p>
          <a:p>
            <a:pPr marL="355600">
              <a:lnSpc>
                <a:spcPts val="2870"/>
              </a:lnSpc>
            </a:pPr>
            <a:r>
              <a:rPr sz="2400" dirty="0">
                <a:latin typeface="Calibri"/>
                <a:cs typeface="Calibri"/>
              </a:rPr>
              <a:t>lab </a:t>
            </a:r>
            <a:r>
              <a:rPr sz="2400" spc="-20" dirty="0">
                <a:latin typeface="Calibri"/>
                <a:cs typeface="Calibri"/>
              </a:rPr>
              <a:t>for any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reason.</a:t>
            </a:r>
            <a:endParaRPr sz="2400" dirty="0">
              <a:latin typeface="Calibri"/>
              <a:cs typeface="Calibri"/>
            </a:endParaRPr>
          </a:p>
          <a:p>
            <a:pPr marL="610235" marR="34290" lvl="1" indent="-51562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610235" algn="l"/>
                <a:tab pos="610870" algn="l"/>
              </a:tabLst>
            </a:pPr>
            <a:r>
              <a:rPr sz="2400" dirty="0">
                <a:latin typeface="Calibri"/>
                <a:cs typeface="Calibri"/>
              </a:rPr>
              <a:t>All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cultures </a:t>
            </a:r>
            <a:r>
              <a:rPr sz="2400" spc="-5" dirty="0">
                <a:latin typeface="Calibri"/>
                <a:cs typeface="Calibri"/>
              </a:rPr>
              <a:t>should be handled </a:t>
            </a:r>
            <a:r>
              <a:rPr sz="2400" dirty="0">
                <a:latin typeface="Calibri"/>
                <a:cs typeface="Calibri"/>
              </a:rPr>
              <a:t>as  </a:t>
            </a:r>
            <a:r>
              <a:rPr sz="2400" spc="-10" dirty="0">
                <a:latin typeface="Calibri"/>
                <a:cs typeface="Calibri"/>
              </a:rPr>
              <a:t>potentially pathogenic.</a:t>
            </a:r>
            <a:endParaRPr sz="2400" dirty="0">
              <a:latin typeface="Calibri"/>
              <a:cs typeface="Calibri"/>
            </a:endParaRPr>
          </a:p>
          <a:p>
            <a:pPr marL="608330" lvl="1" indent="-51435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608330" algn="l"/>
                <a:tab pos="608965" algn="l"/>
              </a:tabLst>
            </a:pPr>
            <a:r>
              <a:rPr sz="2400" spc="-5" dirty="0">
                <a:latin typeface="Calibri"/>
                <a:cs typeface="Calibri"/>
              </a:rPr>
              <a:t>Liquid cultures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15" dirty="0">
                <a:latin typeface="Calibri"/>
                <a:cs typeface="Calibri"/>
              </a:rPr>
              <a:t>always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endParaRPr sz="2400" dirty="0">
              <a:latin typeface="Calibri"/>
              <a:cs typeface="Calibri"/>
            </a:endParaRPr>
          </a:p>
          <a:p>
            <a:pPr marL="608330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kept </a:t>
            </a:r>
            <a:r>
              <a:rPr sz="2400" dirty="0">
                <a:latin typeface="Calibri"/>
                <a:cs typeface="Calibri"/>
              </a:rPr>
              <a:t>in a </a:t>
            </a:r>
            <a:r>
              <a:rPr sz="2400" spc="-15" dirty="0">
                <a:latin typeface="Calibri"/>
                <a:cs typeface="Calibri"/>
              </a:rPr>
              <a:t>test </a:t>
            </a:r>
            <a:r>
              <a:rPr sz="2400" dirty="0">
                <a:latin typeface="Calibri"/>
                <a:cs typeface="Calibri"/>
              </a:rPr>
              <a:t>tube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rack.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6547" y="3048000"/>
            <a:ext cx="3616452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5400" y="4724400"/>
            <a:ext cx="25146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8B9CD-560B-431B-97E1-E3EE36FB6E0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55DD5-6732-439A-B80C-6338BA9AD2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6712" y="1610309"/>
            <a:ext cx="793115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955" marR="5080" indent="-26289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Do not </a:t>
            </a:r>
            <a:r>
              <a:rPr sz="2800" spc="-15" dirty="0">
                <a:latin typeface="Calibri"/>
                <a:cs typeface="Calibri"/>
              </a:rPr>
              <a:t>engage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practical </a:t>
            </a:r>
            <a:r>
              <a:rPr sz="2800" spc="-20" dirty="0">
                <a:latin typeface="Calibri"/>
                <a:cs typeface="Calibri"/>
              </a:rPr>
              <a:t>jokes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20" dirty="0">
                <a:latin typeface="Calibri"/>
                <a:cs typeface="Calibri"/>
              </a:rPr>
              <a:t>horseplay </a:t>
            </a:r>
            <a:r>
              <a:rPr sz="2800" spc="-5" dirty="0">
                <a:latin typeface="Calibri"/>
                <a:cs typeface="Calibri"/>
              </a:rPr>
              <a:t>in the  lab.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3048000"/>
            <a:ext cx="3226307" cy="3342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9744" y="2057400"/>
            <a:ext cx="4029455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11247-E555-46AD-B835-0763D4458F7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D3CE-2911-48EB-B9DC-412E9EE8CD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6712" y="1660601"/>
            <a:ext cx="7954009" cy="77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Wipe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bench </a:t>
            </a:r>
            <a:r>
              <a:rPr sz="2400" spc="-15" dirty="0">
                <a:latin typeface="Calibri"/>
                <a:cs typeface="Calibri"/>
              </a:rPr>
              <a:t>tops </a:t>
            </a:r>
            <a:r>
              <a:rPr sz="2400" spc="-10" dirty="0">
                <a:latin typeface="Calibri"/>
                <a:cs typeface="Calibri"/>
              </a:rPr>
              <a:t>down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5" dirty="0">
                <a:latin typeface="Calibri"/>
                <a:cs typeface="Calibri"/>
              </a:rPr>
              <a:t>disinfectant </a:t>
            </a:r>
            <a:r>
              <a:rPr sz="2400" spc="-5" dirty="0">
                <a:latin typeface="Calibri"/>
                <a:cs typeface="Calibri"/>
              </a:rPr>
              <a:t>both </a:t>
            </a:r>
            <a:r>
              <a:rPr sz="2400" spc="-20" dirty="0">
                <a:latin typeface="Calibri"/>
                <a:cs typeface="Calibri"/>
              </a:rPr>
              <a:t>before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</a:t>
            </a:r>
            <a:endParaRPr sz="2400" dirty="0">
              <a:latin typeface="Calibri"/>
              <a:cs typeface="Calibri"/>
            </a:endParaRPr>
          </a:p>
          <a:p>
            <a:pPr marL="274955">
              <a:lnSpc>
                <a:spcPct val="100000"/>
              </a:lnSpc>
              <a:spcBef>
                <a:spcPts val="110"/>
              </a:spcBef>
            </a:pPr>
            <a:r>
              <a:rPr sz="2400" spc="-5" dirty="0">
                <a:latin typeface="Calibri"/>
                <a:cs typeface="Calibri"/>
              </a:rPr>
              <a:t>begin </a:t>
            </a:r>
            <a:r>
              <a:rPr sz="2400" spc="-10" dirty="0">
                <a:latin typeface="Calibri"/>
                <a:cs typeface="Calibri"/>
              </a:rPr>
              <a:t>your work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after you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0" dirty="0">
                <a:latin typeface="Calibri"/>
                <a:cs typeface="Calibri"/>
              </a:rPr>
              <a:t>completed your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3733800"/>
            <a:ext cx="3643884" cy="273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3733800"/>
            <a:ext cx="3657600" cy="2686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001AD-561B-4850-89C4-597A72C316A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92F2B-047B-4796-9CAD-87DF990EAA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7380" y="1659077"/>
            <a:ext cx="8094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Dispose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waste </a:t>
            </a:r>
            <a:r>
              <a:rPr sz="2800" spc="-15" dirty="0">
                <a:latin typeface="Calibri"/>
                <a:cs typeface="Calibri"/>
              </a:rPr>
              <a:t>products according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2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instructions.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3352800"/>
            <a:ext cx="5715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0F7B3-C60C-40D3-8880-A60D3A50A24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38493-3FFB-44FF-94AB-061D10EC4B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709369"/>
            <a:ext cx="77203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44650" algn="l"/>
                <a:tab pos="2157095" algn="l"/>
                <a:tab pos="3783329" algn="l"/>
                <a:tab pos="4338320" algn="l"/>
                <a:tab pos="5499735" algn="l"/>
                <a:tab pos="6306185" algn="l"/>
                <a:tab pos="7406640" algn="l"/>
              </a:tabLst>
            </a:pP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all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accide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er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no</a:t>
            </a:r>
            <a:r>
              <a:rPr sz="2800" spc="-2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to  </a:t>
            </a:r>
            <a:r>
              <a:rPr sz="2800" spc="-20" dirty="0">
                <a:latin typeface="Calibri"/>
                <a:cs typeface="Calibri"/>
              </a:rPr>
              <a:t>your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supervisor!!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3352800"/>
            <a:ext cx="3810000" cy="2610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3352800"/>
            <a:ext cx="37338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45F56-E7F0-4D91-AF02-6C298387C3D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C8CF7-68B1-42CF-9480-51BF9136DB1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3441" y="2467482"/>
            <a:ext cx="5897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Lab Safety</a:t>
            </a:r>
            <a:r>
              <a:rPr spc="-75" dirty="0"/>
              <a:t> </a:t>
            </a:r>
            <a:r>
              <a:rPr dirty="0"/>
              <a:t>Equipment</a:t>
            </a:r>
          </a:p>
        </p:txBody>
      </p:sp>
      <p:sp>
        <p:nvSpPr>
          <p:cNvPr id="3" name="object 3"/>
          <p:cNvSpPr/>
          <p:nvPr/>
        </p:nvSpPr>
        <p:spPr>
          <a:xfrm>
            <a:off x="1635886" y="3128010"/>
            <a:ext cx="5870575" cy="0"/>
          </a:xfrm>
          <a:custGeom>
            <a:avLst/>
            <a:gdLst/>
            <a:ahLst/>
            <a:cxnLst/>
            <a:rect l="l" t="t" r="r" b="b"/>
            <a:pathLst>
              <a:path w="5870575">
                <a:moveTo>
                  <a:pt x="0" y="0"/>
                </a:moveTo>
                <a:lnTo>
                  <a:pt x="5870447" y="0"/>
                </a:lnTo>
              </a:path>
            </a:pathLst>
          </a:custGeom>
          <a:ln w="59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3823B-9605-4B8B-9424-D24C94202D4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E7616-DD38-4548-9464-FF23B0E33C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3441" y="466470"/>
            <a:ext cx="5897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Lab Safety</a:t>
            </a:r>
            <a:r>
              <a:rPr spc="-75" dirty="0"/>
              <a:t> </a:t>
            </a:r>
            <a:r>
              <a:rPr dirty="0"/>
              <a:t>Equipment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2693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Safety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shower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49065"/>
            <a:ext cx="1884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libri"/>
                <a:cs typeface="Calibri"/>
              </a:rPr>
              <a:t>Eye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wash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10400" y="1524000"/>
            <a:ext cx="17526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1523999"/>
            <a:ext cx="1828800" cy="167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3838955"/>
            <a:ext cx="1905000" cy="1114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0400" y="3886200"/>
            <a:ext cx="190500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61F18AB-C1EA-485B-82DC-8D40B231388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397AE6-1048-4496-AE94-01FA485271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3441" y="483234"/>
            <a:ext cx="58978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Lab Safety</a:t>
            </a:r>
            <a:r>
              <a:rPr spc="-75" dirty="0"/>
              <a:t> </a:t>
            </a:r>
            <a:r>
              <a:rPr dirty="0"/>
              <a:t>Equipment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93163"/>
            <a:ext cx="2308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Fire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Blanket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119878"/>
            <a:ext cx="3110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Fire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Extinguisher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800" y="1524000"/>
            <a:ext cx="228600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800" y="1453896"/>
            <a:ext cx="1726692" cy="1898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4200" y="4495800"/>
            <a:ext cx="18288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0367" y="4495800"/>
            <a:ext cx="1475232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47340E8-7FD0-4DAA-9FEA-02DAC168349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F7C406-2C32-480E-807E-C07F9D73319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3211449"/>
            <a:ext cx="5340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Lab Safety</a:t>
            </a:r>
            <a:r>
              <a:rPr spc="-70" dirty="0"/>
              <a:t> </a:t>
            </a:r>
            <a:r>
              <a:rPr dirty="0"/>
              <a:t>Symbols</a:t>
            </a:r>
          </a:p>
        </p:txBody>
      </p:sp>
      <p:sp>
        <p:nvSpPr>
          <p:cNvPr id="3" name="object 3"/>
          <p:cNvSpPr/>
          <p:nvPr/>
        </p:nvSpPr>
        <p:spPr>
          <a:xfrm>
            <a:off x="1914779" y="3871721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4" y="0"/>
                </a:lnTo>
              </a:path>
            </a:pathLst>
          </a:custGeom>
          <a:ln w="59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0D7FE-BFFD-400B-BD67-15577F455A5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CB64F7-4B6D-428D-8CB3-ED57EE70C3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4779" y="1250441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4" y="0"/>
                </a:lnTo>
              </a:path>
            </a:pathLst>
          </a:custGeom>
          <a:ln w="59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2332" y="589533"/>
            <a:ext cx="53397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Lab Safety</a:t>
            </a:r>
            <a:r>
              <a:rPr spc="-80" dirty="0"/>
              <a:t> </a:t>
            </a:r>
            <a:r>
              <a:rPr dirty="0"/>
              <a:t>Symbols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553921"/>
            <a:ext cx="6182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170" indent="-205104">
              <a:lnSpc>
                <a:spcPct val="100000"/>
              </a:lnSpc>
              <a:spcBef>
                <a:spcPts val="100"/>
              </a:spcBef>
              <a:buSzPct val="116666"/>
              <a:buFont typeface="Arial"/>
              <a:buChar char="•"/>
              <a:tabLst>
                <a:tab pos="217804" algn="l"/>
              </a:tabLst>
            </a:pPr>
            <a:r>
              <a:rPr sz="2400" spc="-10" dirty="0">
                <a:latin typeface="Calibri"/>
                <a:cs typeface="Calibri"/>
              </a:rPr>
              <a:t>They </a:t>
            </a:r>
            <a:r>
              <a:rPr sz="2400" dirty="0">
                <a:latin typeface="Calibri"/>
                <a:cs typeface="Calibri"/>
              </a:rPr>
              <a:t>alert </a:t>
            </a:r>
            <a:r>
              <a:rPr sz="2400" spc="-5" dirty="0">
                <a:latin typeface="Calibri"/>
                <a:cs typeface="Calibri"/>
              </a:rPr>
              <a:t>about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possible </a:t>
            </a:r>
            <a:r>
              <a:rPr sz="2400" spc="-15" dirty="0">
                <a:latin typeface="Calibri"/>
                <a:cs typeface="Calibri"/>
              </a:rPr>
              <a:t>dangers </a:t>
            </a:r>
            <a:r>
              <a:rPr sz="2400" dirty="0">
                <a:latin typeface="Calibri"/>
                <a:cs typeface="Calibri"/>
              </a:rPr>
              <a:t>in the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667" y="2149792"/>
            <a:ext cx="7994332" cy="432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39B66-CBA8-4A6C-98DA-75E9BF04BE5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84A4A-5373-4D3A-A871-89D93A040E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923B-E301-4794-AC6F-BC652F0C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3726"/>
            <a:ext cx="8534399" cy="553998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Biological Analysis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5538-3393-48FB-841F-EC397A82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4" y="2197893"/>
            <a:ext cx="7969250" cy="4001095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sometimes there is high probability that the person can cause damage to laboratory equipment's or to the infrastructures if the safety rules are not followed.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first we will discuss about the laboratory safety before we jumped in to the details of biological analysis of certain parameters.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3EC7A-994C-42A9-BD9C-3E8EC6CF04F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BA285-5D98-44F6-BE44-9F9CB4D025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31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264" y="2406523"/>
            <a:ext cx="6426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Biological </a:t>
            </a:r>
            <a:r>
              <a:rPr spc="-5" dirty="0"/>
              <a:t>Safety</a:t>
            </a:r>
            <a:r>
              <a:rPr spc="-50" dirty="0"/>
              <a:t> </a:t>
            </a:r>
            <a:r>
              <a:rPr dirty="0"/>
              <a:t>Levels</a:t>
            </a:r>
          </a:p>
        </p:txBody>
      </p:sp>
      <p:sp>
        <p:nvSpPr>
          <p:cNvPr id="3" name="object 3"/>
          <p:cNvSpPr/>
          <p:nvPr/>
        </p:nvSpPr>
        <p:spPr>
          <a:xfrm>
            <a:off x="1370711" y="306705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799" y="0"/>
                </a:lnTo>
              </a:path>
            </a:pathLst>
          </a:custGeom>
          <a:ln w="59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40433-BBDD-49DC-A80B-209FAEAEA7AA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45EA5-C6CD-4CFD-B95D-6CD9C4DEFF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01523"/>
            <a:ext cx="5841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Biological Safety</a:t>
            </a:r>
            <a:r>
              <a:rPr sz="4000" spc="5" dirty="0"/>
              <a:t> </a:t>
            </a:r>
            <a:r>
              <a:rPr sz="4000" spc="-5" dirty="0"/>
              <a:t>Levels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17244" y="2522829"/>
            <a:ext cx="1341120" cy="236728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alibri"/>
                <a:cs typeface="Calibri"/>
              </a:rPr>
              <a:t>BSL1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alibri"/>
                <a:cs typeface="Calibri"/>
              </a:rPr>
              <a:t>BSL2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alibri"/>
                <a:cs typeface="Calibri"/>
              </a:rPr>
              <a:t>BSL3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alibri"/>
                <a:cs typeface="Calibri"/>
              </a:rPr>
              <a:t>BSL4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2684" y="2286000"/>
            <a:ext cx="2924251" cy="3724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5764" y="214884"/>
            <a:ext cx="1621535" cy="1613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F343FA-89A1-464B-B009-11929C9B1F4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53B8F-E390-4F0F-8179-11880607EFB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6128" y="869949"/>
            <a:ext cx="1177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BS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5" dirty="0">
                <a:latin typeface="Calibri"/>
                <a:cs typeface="Calibri"/>
              </a:rPr>
              <a:t>-1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098675"/>
            <a:ext cx="5507990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5080" indent="-28702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Calibri"/>
                <a:cs typeface="Calibri"/>
              </a:rPr>
              <a:t>Not known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cause disease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healthy  </a:t>
            </a:r>
            <a:r>
              <a:rPr sz="2400" dirty="0">
                <a:latin typeface="Calibri"/>
                <a:cs typeface="Calibri"/>
              </a:rPr>
              <a:t>adult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humans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Safety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equipment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Minimal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Facilities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Open bench </a:t>
            </a:r>
            <a:r>
              <a:rPr sz="2400" spc="-15" dirty="0">
                <a:latin typeface="Calibri"/>
                <a:cs typeface="Calibri"/>
              </a:rPr>
              <a:t>top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2872739"/>
            <a:ext cx="3569207" cy="3375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2178E-EF8C-45D1-9C42-22E4D472D8E4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2A077-053E-49F1-A4C7-9CF1B5862F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5628" y="679449"/>
            <a:ext cx="1177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BS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spc="-5" dirty="0">
                <a:latin typeface="Calibri"/>
                <a:cs typeface="Calibri"/>
              </a:rPr>
              <a:t>-2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165730"/>
            <a:ext cx="4933950" cy="3452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56285" marR="5080" indent="-28702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Associated </a:t>
            </a:r>
            <a:r>
              <a:rPr sz="2400" dirty="0">
                <a:latin typeface="Calibri"/>
                <a:cs typeface="Calibri"/>
              </a:rPr>
              <a:t>with mild </a:t>
            </a:r>
            <a:r>
              <a:rPr sz="2400" spc="-15" dirty="0">
                <a:latin typeface="Calibri"/>
                <a:cs typeface="Calibri"/>
              </a:rPr>
              <a:t>to moderate  </a:t>
            </a:r>
            <a:r>
              <a:rPr sz="2400" spc="-5" dirty="0">
                <a:latin typeface="Calibri"/>
                <a:cs typeface="Calibri"/>
              </a:rPr>
              <a:t>disease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humans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Safety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equipment</a:t>
            </a:r>
            <a:endParaRPr sz="2800">
              <a:latin typeface="Calibri"/>
              <a:cs typeface="Calibri"/>
            </a:endParaRPr>
          </a:p>
          <a:p>
            <a:pPr marL="756285" marR="12700" lvl="1" indent="-287020">
              <a:lnSpc>
                <a:spcPts val="259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Biological </a:t>
            </a:r>
            <a:r>
              <a:rPr sz="2400" spc="-15" dirty="0">
                <a:latin typeface="Calibri"/>
                <a:cs typeface="Calibri"/>
              </a:rPr>
              <a:t>Safety </a:t>
            </a:r>
            <a:r>
              <a:rPr sz="2400" spc="-5" dirty="0">
                <a:latin typeface="Calibri"/>
                <a:cs typeface="Calibri"/>
              </a:rPr>
              <a:t>Cabinet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personal protective </a:t>
            </a:r>
            <a:r>
              <a:rPr sz="2400" spc="-5" dirty="0">
                <a:latin typeface="Calibri"/>
                <a:cs typeface="Calibri"/>
              </a:rPr>
              <a:t>equipment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  </a:t>
            </a:r>
            <a:r>
              <a:rPr sz="2400" spc="-5" dirty="0">
                <a:latin typeface="Calibri"/>
                <a:cs typeface="Calibri"/>
              </a:rPr>
              <a:t>needed.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Facilities</a:t>
            </a:r>
            <a:endParaRPr sz="2800">
              <a:latin typeface="Calibri"/>
              <a:cs typeface="Calibri"/>
            </a:endParaRPr>
          </a:p>
          <a:p>
            <a:pPr marL="756285" marR="70485" lvl="1" indent="-287020">
              <a:lnSpc>
                <a:spcPts val="259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BSL-1 plus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availability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mechanism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decontamination.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2286000"/>
            <a:ext cx="3200400" cy="4178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AAAA2-3E12-439B-8ADE-ABB6541A203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ADA81-A1DB-4BCF-BFED-ADB6BF6FE4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273" y="488949"/>
            <a:ext cx="1177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BSL-3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013330"/>
            <a:ext cx="4592320" cy="411035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756285" marR="450850" indent="-28702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Calibri"/>
                <a:cs typeface="Calibri"/>
              </a:rPr>
              <a:t>Associated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serious </a:t>
            </a:r>
            <a:r>
              <a:rPr sz="2400" spc="-10" dirty="0">
                <a:latin typeface="Calibri"/>
                <a:cs typeface="Calibri"/>
              </a:rPr>
              <a:t>or  potentially </a:t>
            </a:r>
            <a:r>
              <a:rPr sz="2400" dirty="0">
                <a:latin typeface="Calibri"/>
                <a:cs typeface="Calibri"/>
              </a:rPr>
              <a:t>lethal </a:t>
            </a:r>
            <a:r>
              <a:rPr sz="2400" spc="-5" dirty="0">
                <a:latin typeface="Calibri"/>
                <a:cs typeface="Calibri"/>
              </a:rPr>
              <a:t>disease </a:t>
            </a:r>
            <a:r>
              <a:rPr sz="2400" dirty="0">
                <a:latin typeface="Calibri"/>
                <a:cs typeface="Calibri"/>
              </a:rPr>
              <a:t>in  </a:t>
            </a:r>
            <a:r>
              <a:rPr sz="2400" spc="-5" dirty="0">
                <a:latin typeface="Calibri"/>
                <a:cs typeface="Calibri"/>
              </a:rPr>
              <a:t>humans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Safety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equipment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Biological </a:t>
            </a:r>
            <a:r>
              <a:rPr sz="2400" spc="-15" dirty="0">
                <a:latin typeface="Calibri"/>
                <a:cs typeface="Calibri"/>
              </a:rPr>
              <a:t>Safety </a:t>
            </a:r>
            <a:r>
              <a:rPr sz="2400" spc="-5" dirty="0">
                <a:latin typeface="Calibri"/>
                <a:cs typeface="Calibri"/>
              </a:rPr>
              <a:t>Cabinet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personal protective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equipment  </a:t>
            </a:r>
            <a:r>
              <a:rPr sz="2400" spc="-10" dirty="0">
                <a:latin typeface="Calibri"/>
                <a:cs typeface="Calibri"/>
              </a:rPr>
              <a:t>required.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Facilities</a:t>
            </a:r>
            <a:endParaRPr sz="2800">
              <a:latin typeface="Calibri"/>
              <a:cs typeface="Calibri"/>
            </a:endParaRPr>
          </a:p>
          <a:p>
            <a:pPr marL="756285" marR="81915" lvl="1" indent="-287020">
              <a:lnSpc>
                <a:spcPts val="259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  <a:tab pos="2192655" algn="l"/>
              </a:tabLst>
            </a:pPr>
            <a:r>
              <a:rPr sz="2400" spc="-5" dirty="0">
                <a:latin typeface="Calibri"/>
                <a:cs typeface="Calibri"/>
              </a:rPr>
              <a:t>BSL-2 </a:t>
            </a:r>
            <a:r>
              <a:rPr sz="2400" dirty="0">
                <a:latin typeface="Calibri"/>
                <a:cs typeface="Calibri"/>
              </a:rPr>
              <a:t>with	</a:t>
            </a:r>
            <a:r>
              <a:rPr sz="2400" spc="-5" dirty="0">
                <a:latin typeface="Calibri"/>
                <a:cs typeface="Calibri"/>
              </a:rPr>
              <a:t>self-closing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double  </a:t>
            </a:r>
            <a:r>
              <a:rPr sz="2400" spc="-10" dirty="0">
                <a:latin typeface="Calibri"/>
                <a:cs typeface="Calibri"/>
              </a:rPr>
              <a:t>door </a:t>
            </a:r>
            <a:r>
              <a:rPr sz="2400" dirty="0">
                <a:latin typeface="Calibri"/>
                <a:cs typeface="Calibri"/>
              </a:rPr>
              <a:t>access and </a:t>
            </a:r>
            <a:r>
              <a:rPr sz="2400" spc="-5" dirty="0">
                <a:latin typeface="Calibri"/>
                <a:cs typeface="Calibri"/>
              </a:rPr>
              <a:t>single-pass  </a:t>
            </a:r>
            <a:r>
              <a:rPr sz="2400" spc="-15" dirty="0">
                <a:latin typeface="Calibri"/>
                <a:cs typeface="Calibri"/>
              </a:rPr>
              <a:t>negative </a:t>
            </a:r>
            <a:r>
              <a:rPr sz="2400" spc="-5" dirty="0">
                <a:latin typeface="Calibri"/>
                <a:cs typeface="Calibri"/>
              </a:rPr>
              <a:t>directional</a:t>
            </a:r>
            <a:r>
              <a:rPr sz="2400" spc="-25" dirty="0">
                <a:latin typeface="Calibri"/>
                <a:cs typeface="Calibri"/>
              </a:rPr>
              <a:t> airflow.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2119883"/>
            <a:ext cx="3657600" cy="4052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28008-F995-4BF9-95C4-BC36C51B6B9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F9BC-E1F3-4833-AD63-3DE431B181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273" y="488949"/>
            <a:ext cx="1177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BSL-4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854835"/>
            <a:ext cx="4023995" cy="45065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756285" marR="167005" indent="-287020">
              <a:lnSpc>
                <a:spcPct val="98200"/>
              </a:lnSpc>
              <a:spcBef>
                <a:spcPts val="140"/>
              </a:spcBef>
              <a:tabLst>
                <a:tab pos="756285" algn="l"/>
              </a:tabLst>
            </a:pPr>
            <a:r>
              <a:rPr sz="2200" spc="-5" dirty="0">
                <a:latin typeface="Arial"/>
                <a:cs typeface="Arial"/>
              </a:rPr>
              <a:t>–	</a:t>
            </a:r>
            <a:r>
              <a:rPr sz="2200" spc="-10" dirty="0">
                <a:latin typeface="Calibri"/>
                <a:cs typeface="Calibri"/>
              </a:rPr>
              <a:t>Associated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high </a:t>
            </a:r>
            <a:r>
              <a:rPr sz="2200" spc="-5" dirty="0">
                <a:latin typeface="Calibri"/>
                <a:cs typeface="Calibri"/>
              </a:rPr>
              <a:t>risk of  </a:t>
            </a:r>
            <a:r>
              <a:rPr sz="2200" spc="-15" dirty="0">
                <a:latin typeface="Calibri"/>
                <a:cs typeface="Calibri"/>
              </a:rPr>
              <a:t>life-threatening </a:t>
            </a:r>
            <a:r>
              <a:rPr sz="2200" spc="-5" dirty="0">
                <a:latin typeface="Calibri"/>
                <a:cs typeface="Calibri"/>
              </a:rPr>
              <a:t>disease in  </a:t>
            </a:r>
            <a:r>
              <a:rPr sz="2200" spc="-10" dirty="0">
                <a:latin typeface="Calibri"/>
                <a:cs typeface="Calibri"/>
              </a:rPr>
              <a:t>humans and/or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animals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15" dirty="0">
                <a:latin typeface="Calibri"/>
                <a:cs typeface="Calibri"/>
              </a:rPr>
              <a:t>Safety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equipment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Biological </a:t>
            </a:r>
            <a:r>
              <a:rPr sz="2200" spc="-20" dirty="0">
                <a:latin typeface="Calibri"/>
                <a:cs typeface="Calibri"/>
              </a:rPr>
              <a:t>Safety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Cabinet</a:t>
            </a:r>
            <a:endParaRPr sz="2200">
              <a:latin typeface="Calibri"/>
              <a:cs typeface="Calibri"/>
            </a:endParaRPr>
          </a:p>
          <a:p>
            <a:pPr marL="756285" marR="138430" lvl="1" indent="-287020">
              <a:lnSpc>
                <a:spcPts val="2380"/>
              </a:lnSpc>
              <a:spcBef>
                <a:spcPts val="56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Full-body </a:t>
            </a:r>
            <a:r>
              <a:rPr sz="2200" spc="-5" dirty="0">
                <a:latin typeface="Calibri"/>
                <a:cs typeface="Calibri"/>
              </a:rPr>
              <a:t>air-supplied,  </a:t>
            </a:r>
            <a:r>
              <a:rPr sz="2200" spc="-10" dirty="0">
                <a:latin typeface="Calibri"/>
                <a:cs typeface="Calibri"/>
              </a:rPr>
              <a:t>positive pressure personnel  suit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latin typeface="Calibri"/>
                <a:cs typeface="Calibri"/>
              </a:rPr>
              <a:t>Facilities</a:t>
            </a:r>
            <a:endParaRPr sz="2600">
              <a:latin typeface="Calibri"/>
              <a:cs typeface="Calibri"/>
            </a:endParaRPr>
          </a:p>
          <a:p>
            <a:pPr marL="756285" marR="5080" lvl="1" indent="-287020">
              <a:lnSpc>
                <a:spcPts val="2380"/>
              </a:lnSpc>
              <a:spcBef>
                <a:spcPts val="59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BSL-3 </a:t>
            </a:r>
            <a:r>
              <a:rPr sz="2200" spc="-10" dirty="0">
                <a:latin typeface="Calibri"/>
                <a:cs typeface="Calibri"/>
              </a:rPr>
              <a:t>plus </a:t>
            </a:r>
            <a:r>
              <a:rPr sz="2200" spc="-15" dirty="0">
                <a:latin typeface="Calibri"/>
                <a:cs typeface="Calibri"/>
              </a:rPr>
              <a:t>dedicated </a:t>
            </a:r>
            <a:r>
              <a:rPr sz="2200" spc="-5" dirty="0">
                <a:latin typeface="Calibri"/>
                <a:cs typeface="Calibri"/>
              </a:rPr>
              <a:t>air and  </a:t>
            </a:r>
            <a:r>
              <a:rPr sz="2200" spc="-15" dirty="0">
                <a:latin typeface="Calibri"/>
                <a:cs typeface="Calibri"/>
              </a:rPr>
              <a:t>exhaust, </a:t>
            </a:r>
            <a:r>
              <a:rPr sz="2200" spc="-10" dirty="0">
                <a:latin typeface="Calibri"/>
                <a:cs typeface="Calibri"/>
              </a:rPr>
              <a:t>decontamination  </a:t>
            </a:r>
            <a:r>
              <a:rPr sz="2200" spc="-15" dirty="0">
                <a:latin typeface="Calibri"/>
                <a:cs typeface="Calibri"/>
              </a:rPr>
              <a:t>procedures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5" dirty="0">
                <a:latin typeface="Calibri"/>
                <a:cs typeface="Calibri"/>
              </a:rPr>
              <a:t>exit, </a:t>
            </a:r>
            <a:r>
              <a:rPr sz="2200" spc="-20" dirty="0">
                <a:latin typeface="Calibri"/>
                <a:cs typeface="Calibri"/>
              </a:rPr>
              <a:t>separate  </a:t>
            </a:r>
            <a:r>
              <a:rPr sz="2200" spc="-5" dirty="0">
                <a:latin typeface="Calibri"/>
                <a:cs typeface="Calibri"/>
              </a:rPr>
              <a:t>building,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1981200"/>
            <a:ext cx="3800855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B401-7B0F-4DAB-8BAD-AE3C9BAC158B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3BA34-EA4B-4216-AA84-1DD0C9B46B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533400"/>
            <a:ext cx="6096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sz="36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sz="3600" b="1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057400"/>
            <a:ext cx="74676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DB64-CFF4-41A9-843F-FE4C95922BB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2FAD9-7532-4ECD-9B12-28FCA48894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1" y="461899"/>
            <a:ext cx="489369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safety…</a:t>
            </a:r>
            <a:endParaRPr sz="3600" u="heavy" spc="-1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9452"/>
            <a:ext cx="7828915" cy="26988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5104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Laboratory safety rules are a major aspect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 every </a:t>
            </a:r>
            <a:r>
              <a:rPr lang="en-US" sz="3200" dirty="0">
                <a:latin typeface="Times New Roman"/>
                <a:cs typeface="Times New Roman"/>
              </a:rPr>
              <a:t>Laboratory</a:t>
            </a:r>
            <a:r>
              <a:rPr sz="32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Times New Roman"/>
                <a:cs typeface="Times New Roman"/>
              </a:rPr>
              <a:t>Each student in laboratory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must  follow specific safety rules and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procedures.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8109E-B8E0-4D02-B2E2-B411DDCE6912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5A3A2-4AFF-43F9-B13B-FDBDC5465D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072" y="547242"/>
            <a:ext cx="6450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Important?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876" y="1810676"/>
            <a:ext cx="4340860" cy="4088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and  symbols are needed so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students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injure  themselves or their  classmates.</a:t>
            </a:r>
            <a:endParaRPr lang="en-US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safety is the key to reducing injury and illness.  There are many exposures in the laboratory that pose a hazard to your health and you may have never considered them as a hazard before. 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2038865"/>
            <a:ext cx="3430524" cy="4253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86E18-EFD7-4B10-8F3C-665802D2EF5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A2F57-7B44-4D90-AC04-BD9D04D914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Lab Safety</a:t>
            </a:r>
            <a:r>
              <a:rPr spc="-65" dirty="0"/>
              <a:t> </a:t>
            </a:r>
            <a:r>
              <a:rPr dirty="0"/>
              <a:t>Rules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4630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alibri"/>
                <a:cs typeface="Calibri"/>
              </a:rPr>
              <a:t>Wear </a:t>
            </a:r>
            <a:r>
              <a:rPr sz="3200" spc="-15" dirty="0">
                <a:latin typeface="Calibri"/>
                <a:cs typeface="Calibri"/>
              </a:rPr>
              <a:t>protective </a:t>
            </a:r>
            <a:r>
              <a:rPr sz="3200" spc="-5" dirty="0">
                <a:latin typeface="Calibri"/>
                <a:cs typeface="Calibri"/>
              </a:rPr>
              <a:t>clothing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838200" y="2438400"/>
            <a:ext cx="5334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7800" y="2438400"/>
            <a:ext cx="23876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9814AB-98C2-427D-87AA-4673E2B55C5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70713-C350-456A-AA75-387D6A70C6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2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0405C7A-9009-4083-8D4E-18FE8FF09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27086"/>
            <a:ext cx="7772400" cy="49244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Wear Safety Goggles in the Lab!!!</a:t>
            </a:r>
          </a:p>
        </p:txBody>
      </p:sp>
      <p:pic>
        <p:nvPicPr>
          <p:cNvPr id="36866" name="Picture 2" descr="http://www.caskwidge.com/shop/images/googles.gif">
            <a:extLst>
              <a:ext uri="{FF2B5EF4-FFF2-40B4-BE49-F238E27FC236}">
                <a16:creationId xmlns:a16="http://schemas.microsoft.com/office/drawing/2014/main" id="{A7673D1F-756A-41A5-9573-E87DCBD2F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762500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TextBox 4">
            <a:extLst>
              <a:ext uri="{FF2B5EF4-FFF2-40B4-BE49-F238E27FC236}">
                <a16:creationId xmlns:a16="http://schemas.microsoft.com/office/drawing/2014/main" id="{33D62CDA-4BF0-4100-9D80-958B07CEB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953000"/>
            <a:ext cx="693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Eyeglasses and sunglasses 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substitutes.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931EF-4565-4C06-9947-1D96EA3A91D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/>
              <a:t>4/28/2020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31F28-26F1-4BD3-A42D-320522A3DA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991</Words>
  <Application>Microsoft Office PowerPoint</Application>
  <PresentationFormat>On-screen Show (4:3)</PresentationFormat>
  <Paragraphs>234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Comic Sans MS</vt:lpstr>
      <vt:lpstr>Courier New</vt:lpstr>
      <vt:lpstr>Times New Roman</vt:lpstr>
      <vt:lpstr>Wingdings</vt:lpstr>
      <vt:lpstr>Office Theme</vt:lpstr>
      <vt:lpstr>PowerPoint Presentation</vt:lpstr>
      <vt:lpstr>Environmental Biological Analysis</vt:lpstr>
      <vt:lpstr>Environmental Biological Analysis</vt:lpstr>
      <vt:lpstr>Environmental Biological Analysis</vt:lpstr>
      <vt:lpstr>PowerPoint Presentation</vt:lpstr>
      <vt:lpstr>Laboratory safety…</vt:lpstr>
      <vt:lpstr>Why is Lab Safety Important?</vt:lpstr>
      <vt:lpstr>Lab Safety Rules</vt:lpstr>
      <vt:lpstr>Always Wear Safety Goggles in the Lab!!!</vt:lpstr>
      <vt:lpstr>  Protective clothes</vt:lpstr>
      <vt:lpstr>PowerPoint Presentation</vt:lpstr>
      <vt:lpstr>Long hair must be tied back or covered to minimize  fire hazard or contamination of experiments.</vt:lpstr>
      <vt:lpstr>PowerPoint Presentation</vt:lpstr>
      <vt:lpstr>No Backpacks or Purses  at Lab Tables  Keep nonessential books and clothing far away from  your work area. </vt:lpstr>
      <vt:lpstr>Know the Location  of the Following…</vt:lpstr>
      <vt:lpstr>Never Perform Unauthorized Experiments!</vt:lpstr>
      <vt:lpstr>PowerPoint Presentation</vt:lpstr>
      <vt:lpstr>Never remove chemicals or equipment from the lab</vt:lpstr>
      <vt:lpstr>Never use chemicals from an unlabeled container</vt:lpstr>
      <vt:lpstr>Heating Test Tubes</vt:lpstr>
      <vt:lpstr>Never Heat a Closed Container</vt:lpstr>
      <vt:lpstr>Caution must be taken when using gas burners. Be  sure gas burners are turned off when finished.</vt:lpstr>
      <vt:lpstr>Keep Flammable Substances Away From Heat Sources </vt:lpstr>
      <vt:lpstr>Clean up all spills immediately</vt:lpstr>
      <vt:lpstr>Incase of accident begin First Aid Immediately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Safety Equipment</vt:lpstr>
      <vt:lpstr>Lab Safety Equipment</vt:lpstr>
      <vt:lpstr>Lab Safety Equipment</vt:lpstr>
      <vt:lpstr>Lab Safety Symbols</vt:lpstr>
      <vt:lpstr>Lab Safety Symbols</vt:lpstr>
      <vt:lpstr>Biological Safety Levels</vt:lpstr>
      <vt:lpstr>Biological Safety Levels</vt:lpstr>
      <vt:lpstr>BSL-1</vt:lpstr>
      <vt:lpstr>BSL-2</vt:lpstr>
      <vt:lpstr>BSL-3</vt:lpstr>
      <vt:lpstr>BSL-4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Biological Analysis</dc:title>
  <cp:lastModifiedBy>user</cp:lastModifiedBy>
  <cp:revision>40</cp:revision>
  <dcterms:created xsi:type="dcterms:W3CDTF">2020-02-17T08:10:54Z</dcterms:created>
  <dcterms:modified xsi:type="dcterms:W3CDTF">2020-04-28T06:55:11Z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2020-02-17T00:00:00Z</vt:filetime>
  </property>
</Properties>
</file>