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71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72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73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6"/>
  </p:notesMasterIdLst>
  <p:sldIdLst>
    <p:sldId id="256" r:id="rId2"/>
    <p:sldId id="377" r:id="rId3"/>
    <p:sldId id="413" r:id="rId4"/>
    <p:sldId id="258" r:id="rId5"/>
    <p:sldId id="310" r:id="rId6"/>
    <p:sldId id="313" r:id="rId7"/>
    <p:sldId id="357" r:id="rId8"/>
    <p:sldId id="316" r:id="rId9"/>
    <p:sldId id="317" r:id="rId10"/>
    <p:sldId id="356" r:id="rId11"/>
    <p:sldId id="318" r:id="rId12"/>
    <p:sldId id="319" r:id="rId13"/>
    <p:sldId id="320" r:id="rId14"/>
    <p:sldId id="321" r:id="rId15"/>
    <p:sldId id="322" r:id="rId16"/>
    <p:sldId id="323" r:id="rId17"/>
    <p:sldId id="324" r:id="rId18"/>
    <p:sldId id="358" r:id="rId19"/>
    <p:sldId id="325" r:id="rId20"/>
    <p:sldId id="326" r:id="rId21"/>
    <p:sldId id="349" r:id="rId22"/>
    <p:sldId id="327" r:id="rId23"/>
    <p:sldId id="328" r:id="rId24"/>
    <p:sldId id="348" r:id="rId25"/>
    <p:sldId id="329" r:id="rId26"/>
    <p:sldId id="330" r:id="rId27"/>
    <p:sldId id="331" r:id="rId28"/>
    <p:sldId id="332" r:id="rId29"/>
    <p:sldId id="333" r:id="rId30"/>
    <p:sldId id="350" r:id="rId31"/>
    <p:sldId id="336" r:id="rId32"/>
    <p:sldId id="337" r:id="rId33"/>
    <p:sldId id="338" r:id="rId34"/>
    <p:sldId id="262" r:id="rId35"/>
    <p:sldId id="359" r:id="rId36"/>
    <p:sldId id="360" r:id="rId37"/>
    <p:sldId id="362" r:id="rId38"/>
    <p:sldId id="363" r:id="rId39"/>
    <p:sldId id="364" r:id="rId40"/>
    <p:sldId id="365" r:id="rId41"/>
    <p:sldId id="366" r:id="rId42"/>
    <p:sldId id="367" r:id="rId43"/>
    <p:sldId id="368" r:id="rId44"/>
    <p:sldId id="369" r:id="rId45"/>
    <p:sldId id="370" r:id="rId46"/>
    <p:sldId id="371" r:id="rId47"/>
    <p:sldId id="372" r:id="rId48"/>
    <p:sldId id="373" r:id="rId49"/>
    <p:sldId id="374" r:id="rId50"/>
    <p:sldId id="375" r:id="rId51"/>
    <p:sldId id="376" r:id="rId52"/>
    <p:sldId id="411" r:id="rId53"/>
    <p:sldId id="379" r:id="rId54"/>
    <p:sldId id="380" r:id="rId55"/>
    <p:sldId id="381" r:id="rId56"/>
    <p:sldId id="382" r:id="rId57"/>
    <p:sldId id="383" r:id="rId58"/>
    <p:sldId id="384" r:id="rId59"/>
    <p:sldId id="385" r:id="rId60"/>
    <p:sldId id="386" r:id="rId61"/>
    <p:sldId id="387" r:id="rId62"/>
    <p:sldId id="388" r:id="rId63"/>
    <p:sldId id="389" r:id="rId64"/>
    <p:sldId id="390" r:id="rId65"/>
    <p:sldId id="391" r:id="rId66"/>
    <p:sldId id="392" r:id="rId67"/>
    <p:sldId id="393" r:id="rId68"/>
    <p:sldId id="394" r:id="rId69"/>
    <p:sldId id="395" r:id="rId70"/>
    <p:sldId id="396" r:id="rId71"/>
    <p:sldId id="397" r:id="rId72"/>
    <p:sldId id="398" r:id="rId73"/>
    <p:sldId id="399" r:id="rId74"/>
    <p:sldId id="400" r:id="rId75"/>
    <p:sldId id="401" r:id="rId76"/>
    <p:sldId id="402" r:id="rId77"/>
    <p:sldId id="403" r:id="rId78"/>
    <p:sldId id="404" r:id="rId79"/>
    <p:sldId id="405" r:id="rId80"/>
    <p:sldId id="406" r:id="rId81"/>
    <p:sldId id="408" r:id="rId82"/>
    <p:sldId id="409" r:id="rId83"/>
    <p:sldId id="410" r:id="rId84"/>
    <p:sldId id="412" r:id="rId8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652" autoAdjust="0"/>
    <p:restoredTop sz="94660"/>
  </p:normalViewPr>
  <p:slideViewPr>
    <p:cSldViewPr>
      <p:cViewPr>
        <p:scale>
          <a:sx n="71" d="100"/>
          <a:sy n="71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tableStyles" Target="tableStyle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677AF-7068-47C9-9A8B-82E904C1450D}" type="datetimeFigureOut">
              <a:rPr lang="en-US" smtClean="0"/>
              <a:pPr/>
              <a:t>4/30/2020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D1253-81A9-4E63-8BA5-899C25F11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3160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EE4C1D-29C6-4EF3-94EF-ECD4712A00B2}" type="slidenum">
              <a:rPr lang="ar-SA" smtClean="0"/>
              <a:pPr>
                <a:defRPr/>
              </a:pPr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338B462-8FC4-4160-8025-E09593957D22}" type="slidenum">
              <a:rPr lang="ar-SA" smtClean="0"/>
              <a:pPr>
                <a:defRPr/>
              </a:pPr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4DC71-21B2-45A2-8E4C-D3B182B76718}" type="slidenum">
              <a:rPr lang="ar-SA" smtClean="0"/>
              <a:pPr>
                <a:defRPr/>
              </a:pPr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5A5F4D-AC3B-4B2B-A9BC-37EB2F7A8C24}" type="slidenum">
              <a:rPr lang="ar-SA" smtClean="0"/>
              <a:pPr>
                <a:defRPr/>
              </a:pPr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BC7C26-3A98-467B-99AD-901B7BD02EB2}" type="slidenum">
              <a:rPr lang="ar-SA" smtClean="0"/>
              <a:pPr>
                <a:defRPr/>
              </a:pPr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087B8E-C918-4A04-84A7-8A0F7AFD4D3A}" type="slidenum">
              <a:rPr lang="ar-SA" smtClean="0"/>
              <a:pPr>
                <a:defRPr/>
              </a:pPr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6CDB0F-F00A-4913-854A-716DAC3BC0CB}" type="slidenum">
              <a:rPr lang="ar-SA" smtClean="0"/>
              <a:pPr>
                <a:defRPr/>
              </a:pPr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A401F8-AF03-4E0D-B4F7-6F8030CD7435}" type="slidenum">
              <a:rPr lang="ar-SA" smtClean="0"/>
              <a:pPr>
                <a:defRPr/>
              </a:pPr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77C8D-5383-4EC1-B53A-B670F85C99D3}" type="slidenum">
              <a:rPr lang="ar-SA" smtClean="0"/>
              <a:pPr>
                <a:defRPr/>
              </a:pPr>
              <a:t>22</a:t>
            </a:fld>
            <a:endParaRPr lang="ar-S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C04CE5D-FE00-42A0-BAB4-1A67E9C52E4B}" type="slidenum">
              <a:rPr lang="ar-SA" smtClean="0"/>
              <a:pPr>
                <a:defRPr/>
              </a:pPr>
              <a:t>23</a:t>
            </a:fld>
            <a:endParaRPr lang="ar-SA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A79D4D-B5D1-4561-906C-E9B7E6DEAA56}" type="slidenum">
              <a:rPr lang="ar-SA" smtClean="0"/>
              <a:pPr>
                <a:defRPr/>
              </a:pPr>
              <a:t>25</a:t>
            </a:fld>
            <a:endParaRPr lang="ar-S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3C2A8CF-48B8-48A9-9596-556B13A6B0D6}" type="slidenum">
              <a:rPr lang="ar-SA" smtClean="0"/>
              <a:pPr>
                <a:defRPr/>
              </a:pPr>
              <a:t>26</a:t>
            </a:fld>
            <a:endParaRPr lang="ar-S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A1E48D-B033-43E3-8E94-E957715FE493}" type="slidenum">
              <a:rPr lang="ar-SA" smtClean="0"/>
              <a:pPr>
                <a:defRPr/>
              </a:pPr>
              <a:t>27</a:t>
            </a:fld>
            <a:endParaRPr lang="ar-S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BA5AAE-70D7-483C-9BAB-C917FC7940B3}" type="slidenum">
              <a:rPr lang="ar-SA" smtClean="0"/>
              <a:pPr>
                <a:defRPr/>
              </a:pPr>
              <a:t>28</a:t>
            </a:fld>
            <a:endParaRPr lang="ar-SA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465DFF-EB00-4B99-82FE-DAA3DAD1F7C2}" type="slidenum">
              <a:rPr lang="ar-SA" smtClean="0"/>
              <a:pPr>
                <a:defRPr/>
              </a:pPr>
              <a:t>29</a:t>
            </a:fld>
            <a:endParaRPr lang="ar-S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6A6160-6DE5-40FE-B696-FD4160FC89D1}" type="slidenum">
              <a:rPr lang="ar-SA" smtClean="0"/>
              <a:pPr>
                <a:defRPr/>
              </a:pPr>
              <a:t>31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rtlCol="1" anchor="b"/>
          <a:lstStyle/>
          <a:p>
            <a:pPr algn="l">
              <a:defRPr/>
            </a:pPr>
            <a:fld id="{E368563F-67A6-4C42-A414-1CD6979162BA}" type="slidenum">
              <a:rPr lang="ar-SA" sz="1200">
                <a:latin typeface="+mn-lt"/>
                <a:cs typeface="+mn-cs"/>
              </a:rPr>
              <a:pPr algn="l">
                <a:defRPr/>
              </a:pPr>
              <a:t>5</a:t>
            </a:fld>
            <a:endParaRPr lang="ar-SA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F3F16D0-8626-4212-BD35-A2239C7B2E87}" type="slidenum">
              <a:rPr lang="ar-SA" smtClean="0"/>
              <a:pPr>
                <a:defRPr/>
              </a:pPr>
              <a:t>32</a:t>
            </a:fld>
            <a:endParaRPr lang="ar-S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A3562B6-A57B-402C-8A21-1E4A715B4319}" type="slidenum">
              <a:rPr lang="ar-SA" smtClean="0"/>
              <a:pPr>
                <a:defRPr/>
              </a:pPr>
              <a:t>33</a:t>
            </a:fld>
            <a:endParaRPr lang="ar-S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502147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586304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511064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8811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36592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563848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0485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1268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rtlCol="1" anchor="b"/>
          <a:lstStyle/>
          <a:p>
            <a:pPr algn="l">
              <a:defRPr/>
            </a:pPr>
            <a:fld id="{A9D1B4EA-E344-478B-8637-5739DFD15FF7}" type="slidenum">
              <a:rPr lang="ar-SA" sz="1200">
                <a:latin typeface="+mn-lt"/>
                <a:cs typeface="+mn-cs"/>
              </a:rPr>
              <a:pPr algn="l">
                <a:defRPr/>
              </a:pPr>
              <a:t>6</a:t>
            </a:fld>
            <a:endParaRPr lang="ar-SA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67658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19572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586736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314876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517224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219845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6601565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449607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CFAA8-2238-4785-9E23-E87D7CE1CF30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019241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CD204-4239-42FE-8C78-FE7D80D2E206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ar-SA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EG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9CD204-4239-42FE-8C78-FE7D80D2E206}" type="slidenum">
              <a:rPr lang="ar-S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ar-SA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108D3-BF6E-4450-9BEB-E27E9E7DE435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1253-81A9-4E63-8BA5-899C25F1108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ar-EG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6A61E8-FEDF-4D77-87C8-4A9C079EF007}" type="slidenum">
              <a:rPr lang="ar-SA" smtClean="0"/>
              <a:pPr>
                <a:defRPr/>
              </a:pPr>
              <a:t>11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A13A-568C-4518-90A2-15678A9BE3A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E46E7-34B4-4660-B496-DE2B0ABF77C6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CB40E-118B-460A-AD6A-3E9D660540B2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244B19-A3F0-4F25-99CD-52A9360D4CA5}" type="datetime1">
              <a:rPr lang="en-US" altLang="zh-CN" smtClean="0"/>
              <a:t>4/30/2020</a:t>
            </a:fld>
            <a:endParaRPr lang="en-US" altLang="zh-CN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5D0F4A-5C96-4B41-92C3-4F895D674FF2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A6202-6D6C-4515-98B3-167DE2454B97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06A85-3253-40EC-A7C9-3BE0EA840092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06C87-9EBE-46F9-832B-B977E8A8C21D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55DBB-74AE-4D2B-92CE-E52A1D240D6E}" type="datetime1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BDCB-C172-4BE3-A99F-BF5B99D62CBD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C4B1F-7964-47FD-B828-6393C0F6BFC1}" type="datetime1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3657-9D96-4DEC-87D2-98105C58525D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0CC1E-BA13-4B7E-A41D-5BAF2606944A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77830-972F-4433-81D3-D6419AECED9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FEF1A-8728-48A3-AC79-3D416D1DD4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ransition spd="med">
    <p:dissolve/>
  </p:transition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/>
              <a:t>Early pregnancy bleeding  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bortion </a:t>
            </a:r>
          </a:p>
          <a:p>
            <a:pPr algn="just"/>
            <a:r>
              <a:rPr lang="en-US" dirty="0" smtClean="0"/>
              <a:t>Ectopic pregnancy</a:t>
            </a:r>
          </a:p>
          <a:p>
            <a:pPr algn="just"/>
            <a:r>
              <a:rPr lang="en-US" dirty="0" smtClean="0"/>
              <a:t>GTD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1</a:t>
            </a:fld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4D515-B397-4686-96D5-9ABAB4D9381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Differential diagnosis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Ectopic pregnancy</a:t>
            </a:r>
          </a:p>
          <a:p>
            <a:pPr eaLnBrk="1" hangingPunct="1"/>
            <a:r>
              <a:rPr lang="en-US" dirty="0" smtClean="0"/>
              <a:t>Molar pregnancy</a:t>
            </a:r>
          </a:p>
          <a:p>
            <a:pPr eaLnBrk="1" hangingPunct="1"/>
            <a:r>
              <a:rPr lang="en-US" dirty="0" smtClean="0"/>
              <a:t>AUB other than Pregnancy</a:t>
            </a:r>
          </a:p>
          <a:p>
            <a:pPr eaLnBrk="1" hangingPunct="1"/>
            <a:r>
              <a:rPr lang="en-US" dirty="0" smtClean="0"/>
              <a:t>Local causes like </a:t>
            </a:r>
            <a:r>
              <a:rPr lang="en-US" dirty="0" err="1" smtClean="0"/>
              <a:t>cervicitis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smtClean="0"/>
              <a:t>Urinary tract, GI tract bleeding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2CD03-D024-400F-8BB5-FA3D2CE761D2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rgbClr val="92D050"/>
                </a:solidFill>
                <a:cs typeface="Times New Roman" pitchFamily="18" charset="0"/>
              </a:rPr>
              <a:t>Threatened abortion</a:t>
            </a:r>
            <a:endParaRPr lang="ar-SA" sz="3200" b="1" dirty="0" smtClean="0">
              <a:solidFill>
                <a:srgbClr val="92D050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924800" cy="4876800"/>
          </a:xfrm>
        </p:spPr>
        <p:txBody>
          <a:bodyPr/>
          <a:lstStyle/>
          <a:p>
            <a:pPr marL="514350" indent="-514350" algn="just" eaLnBrk="1" hangingPunct="1">
              <a:buFont typeface="Calibri" pitchFamily="34" charset="0"/>
              <a:buAutoNum type="arabicPeriod"/>
              <a:tabLst>
                <a:tab pos="336550" algn="l"/>
                <a:tab pos="1371600" algn="l"/>
                <a:tab pos="1828800" algn="l"/>
              </a:tabLst>
            </a:pPr>
            <a:r>
              <a:rPr lang="en-US" dirty="0" smtClean="0">
                <a:solidFill>
                  <a:srgbClr val="FF0000"/>
                </a:solidFill>
              </a:rPr>
              <a:t> </a:t>
            </a:r>
            <a:r>
              <a:rPr lang="en-US" b="1" dirty="0" smtClean="0">
                <a:solidFill>
                  <a:srgbClr val="FF0000"/>
                </a:solidFill>
              </a:rPr>
              <a:t>History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 </a:t>
            </a:r>
            <a:r>
              <a:rPr lang="en-US" sz="2800" dirty="0" smtClean="0"/>
              <a:t>Mild vaginal bleeding. </a:t>
            </a:r>
          </a:p>
          <a:p>
            <a:pPr marL="514350" indent="-514350" algn="just" eaLnBrk="1" hangingPunct="1">
              <a:buFont typeface="Arial" charset="0"/>
              <a:buNone/>
              <a:tabLst>
                <a:tab pos="336550" algn="l"/>
                <a:tab pos="1371600" algn="l"/>
                <a:tab pos="1828800" algn="l"/>
              </a:tabLst>
            </a:pPr>
            <a:r>
              <a:rPr lang="en-US" sz="2800" dirty="0" smtClean="0">
                <a:sym typeface="Wingdings" pitchFamily="2" charset="2"/>
              </a:rPr>
              <a:t>			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sz="2800" dirty="0" smtClean="0"/>
              <a:t>  No or mild abdominal pain </a:t>
            </a:r>
          </a:p>
          <a:p>
            <a:pPr marL="514350" indent="-514350" algn="just" eaLnBrk="1" hangingPunct="1">
              <a:buFont typeface="Calibri" pitchFamily="34" charset="0"/>
              <a:buAutoNum type="arabicPeriod" startAt="2"/>
              <a:tabLst>
                <a:tab pos="336550" algn="l"/>
                <a:tab pos="1371600" algn="l"/>
                <a:tab pos="18288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Examination</a:t>
            </a:r>
            <a:r>
              <a:rPr lang="en-US" dirty="0" smtClean="0"/>
              <a:t>  </a:t>
            </a:r>
            <a:r>
              <a:rPr lang="en-US" sz="2800" dirty="0" smtClean="0">
                <a:sym typeface="Wingdings" pitchFamily="2" charset="2"/>
              </a:rPr>
              <a:t></a:t>
            </a:r>
            <a:r>
              <a:rPr lang="en-US" sz="2800" dirty="0" smtClean="0"/>
              <a:t> Good general condition.</a:t>
            </a:r>
          </a:p>
          <a:p>
            <a:pPr marL="514350" indent="-514350" algn="just" eaLnBrk="1" hangingPunct="1">
              <a:buFont typeface="Arial" charset="0"/>
              <a:buNone/>
              <a:tabLst>
                <a:tab pos="336550" algn="l"/>
                <a:tab pos="1371600" algn="l"/>
                <a:tab pos="1828800" algn="l"/>
              </a:tabLst>
            </a:pPr>
            <a:r>
              <a:rPr lang="en-US" sz="2800" dirty="0" smtClean="0"/>
              <a:t>				</a:t>
            </a:r>
            <a:r>
              <a:rPr lang="en-US" sz="2800" dirty="0" smtClean="0">
                <a:sym typeface="Wingdings" pitchFamily="2" charset="2"/>
              </a:rPr>
              <a:t> T</a:t>
            </a:r>
            <a:r>
              <a:rPr lang="en-US" sz="2800" dirty="0" smtClean="0"/>
              <a:t>he cervix is closed </a:t>
            </a:r>
          </a:p>
          <a:p>
            <a:pPr marL="514350" indent="-514350" algn="just" eaLnBrk="1" hangingPunct="1">
              <a:buFont typeface="Arial" charset="0"/>
              <a:buNone/>
              <a:tabLst>
                <a:tab pos="336550" algn="l"/>
                <a:tab pos="1371600" algn="l"/>
                <a:tab pos="1828800" algn="l"/>
              </a:tabLst>
            </a:pPr>
            <a:r>
              <a:rPr lang="en-US" sz="2800" dirty="0" smtClean="0"/>
              <a:t>		     		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The uterus is usually the 			             correct size for date</a:t>
            </a:r>
          </a:p>
          <a:p>
            <a:pPr marL="514350" indent="-514350" algn="just" eaLnBrk="1" hangingPunct="1">
              <a:buFont typeface="Calibri" pitchFamily="34" charset="0"/>
              <a:buAutoNum type="arabicPeriod" startAt="3"/>
              <a:tabLst>
                <a:tab pos="336550" algn="l"/>
                <a:tab pos="1371600" algn="l"/>
                <a:tab pos="18288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U/S </a:t>
            </a:r>
            <a:r>
              <a:rPr lang="en-US" sz="2800" b="1" i="1" dirty="0" smtClean="0"/>
              <a:t>which is essential for the diagnosis </a:t>
            </a:r>
            <a:r>
              <a:rPr lang="en-US" sz="2800" dirty="0" smtClean="0"/>
              <a:t>Showed the presence of fetal heart activity.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CCF0-4206-43ED-87B1-6C0D8213A600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05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rgbClr val="92D050"/>
                </a:solidFill>
                <a:cs typeface="Times New Roman" pitchFamily="18" charset="0"/>
              </a:rPr>
              <a:t>Threatened abortion</a:t>
            </a:r>
            <a:br>
              <a:rPr lang="en-US" sz="3200" b="1" dirty="0" smtClean="0">
                <a:solidFill>
                  <a:srgbClr val="92D050"/>
                </a:solidFill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92D050"/>
                </a:solidFill>
                <a:cs typeface="Times New Roman" pitchFamily="18" charset="0"/>
              </a:rPr>
              <a:t>(Management</a:t>
            </a:r>
            <a:r>
              <a:rPr lang="en-US" sz="3600" b="1" dirty="0" smtClean="0">
                <a:solidFill>
                  <a:srgbClr val="92D050"/>
                </a:solidFill>
                <a:cs typeface="Times New Roman" pitchFamily="18" charset="0"/>
              </a:rPr>
              <a:t>)</a:t>
            </a:r>
            <a:endParaRPr lang="ar-SA" sz="3600" dirty="0" smtClean="0">
              <a:solidFill>
                <a:srgbClr val="92D05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Reassurance</a:t>
            </a:r>
            <a:r>
              <a:rPr lang="en-US" sz="2400" b="1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If fetal heart activity is present, </a:t>
            </a:r>
            <a:r>
              <a:rPr lang="en-US" sz="2400" dirty="0" smtClean="0">
                <a:sym typeface="Wingdings" pitchFamily="2" charset="2"/>
              </a:rPr>
              <a:t> &gt; </a:t>
            </a:r>
            <a:r>
              <a:rPr lang="en-US" sz="2400" dirty="0" smtClean="0"/>
              <a:t>90% of cases will be progressed satisfactorily 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Advice</a:t>
            </a:r>
            <a:r>
              <a:rPr lang="en-US" sz="2400" b="1" i="1" dirty="0" smtClean="0">
                <a:solidFill>
                  <a:srgbClr val="FF0000"/>
                </a:solidFill>
              </a:rPr>
              <a:t>: </a:t>
            </a:r>
            <a:r>
              <a:rPr lang="en-US" sz="2400" dirty="0" smtClean="0"/>
              <a:t> Decrease physical activity (</a:t>
            </a:r>
            <a:r>
              <a:rPr lang="en-US" sz="2400" u="sng" dirty="0" smtClean="0"/>
              <a:t>bed rest is of </a:t>
            </a:r>
            <a:r>
              <a:rPr lang="en-US" sz="2400" i="1" u="sng" dirty="0" smtClean="0"/>
              <a:t>no</a:t>
            </a:r>
            <a:r>
              <a:rPr lang="en-US" sz="2400" u="sng" dirty="0" smtClean="0"/>
              <a:t> therapeutic value</a:t>
            </a:r>
            <a:r>
              <a:rPr lang="en-US" sz="2400" dirty="0" smtClean="0"/>
              <a:t>), avoid intercourse.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Hormone</a:t>
            </a:r>
            <a:r>
              <a:rPr lang="en-US" sz="2800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 i.e. Progesterone &amp; hCG Which are used in the first trimester to support pregnancy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Anti- D:</a:t>
            </a:r>
            <a:r>
              <a:rPr lang="en-US" sz="2400" b="1" i="1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/>
              <a:t>An adequate dose of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b="1" i="1" dirty="0" smtClean="0">
                <a:solidFill>
                  <a:srgbClr val="FF0000"/>
                </a:solidFill>
              </a:rPr>
              <a:t>ANC as high risk patients</a:t>
            </a:r>
            <a:r>
              <a:rPr lang="en-US" sz="2400" b="1" i="1" dirty="0" smtClean="0">
                <a:solidFill>
                  <a:srgbClr val="FF0000"/>
                </a:solidFill>
              </a:rPr>
              <a:t> 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400" dirty="0" smtClean="0"/>
              <a:t>	</a:t>
            </a:r>
            <a:endParaRPr lang="ar-SA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E7A1-B673-414F-9604-F9BA7022282A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82000" cy="1295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Inevitable and Incomplete abortions-read </a:t>
            </a:r>
            <a:r>
              <a:rPr lang="en-US" sz="3200" b="1" dirty="0" err="1" smtClean="0">
                <a:solidFill>
                  <a:schemeClr val="tx2"/>
                </a:solidFill>
                <a:cs typeface="Times New Roman" pitchFamily="18" charset="0"/>
              </a:rPr>
              <a:t>danforth</a:t>
            </a:r>
            <a:endParaRPr lang="ar-SA" sz="3200" dirty="0" smtClean="0">
              <a:solidFill>
                <a:srgbClr val="7030A0"/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305800" cy="4648200"/>
          </a:xfrm>
        </p:spPr>
        <p:txBody>
          <a:bodyPr/>
          <a:lstStyle/>
          <a:p>
            <a:pPr marL="514350" indent="-514350" eaLnBrk="1" hangingPunct="1">
              <a:spcBef>
                <a:spcPct val="0"/>
              </a:spcBef>
              <a:buFont typeface="Calibri" pitchFamily="34" charset="0"/>
              <a:buAutoNum type="arabicPeriod"/>
              <a:tabLst>
                <a:tab pos="13081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History 	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1308100" algn="l"/>
              </a:tabLst>
            </a:pPr>
            <a:r>
              <a:rPr lang="en-US" b="1" dirty="0" smtClean="0">
                <a:solidFill>
                  <a:srgbClr val="002060"/>
                </a:solidFill>
              </a:rPr>
              <a:t>Heavy vaginal bleeding</a:t>
            </a:r>
            <a:r>
              <a:rPr lang="en-US" b="1" dirty="0" smtClean="0">
                <a:solidFill>
                  <a:srgbClr val="00FF00"/>
                </a:solidFill>
              </a:rPr>
              <a:t>. 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  <a:tabLst>
                <a:tab pos="1308100" algn="l"/>
              </a:tabLst>
            </a:pPr>
            <a:r>
              <a:rPr lang="en-US" sz="3600" dirty="0" smtClean="0"/>
              <a:t> </a:t>
            </a:r>
            <a:r>
              <a:rPr lang="en-US" sz="2800" dirty="0" smtClean="0"/>
              <a:t>with no passage of products conception </a:t>
            </a:r>
            <a:r>
              <a:rPr lang="en-US" sz="2800" i="1" dirty="0" smtClean="0"/>
              <a:t>(inevitable)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§"/>
              <a:tabLst>
                <a:tab pos="1308100" algn="l"/>
              </a:tabLst>
            </a:pPr>
            <a:r>
              <a:rPr lang="en-US" sz="2800" i="1" dirty="0" smtClean="0"/>
              <a:t> </a:t>
            </a:r>
            <a:r>
              <a:rPr lang="en-US" sz="2800" dirty="0" smtClean="0"/>
              <a:t>with the passage of products of conception </a:t>
            </a:r>
            <a:r>
              <a:rPr lang="en-US" sz="2800" i="1" dirty="0" smtClean="0"/>
              <a:t>(incomplete abortion)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Char char="Ø"/>
              <a:tabLst>
                <a:tab pos="1308100" algn="l"/>
              </a:tabLst>
            </a:pPr>
            <a:r>
              <a:rPr lang="en-US" b="1" dirty="0" smtClean="0">
                <a:solidFill>
                  <a:srgbClr val="002060"/>
                </a:solidFill>
              </a:rPr>
              <a:t>Severe lower abdominal pain </a:t>
            </a:r>
            <a:r>
              <a:rPr lang="en-US" i="1" dirty="0" smtClean="0"/>
              <a:t>which follows the bleeding (both)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2EBE2-04F7-4CF9-A69A-1E76E8AD2AE0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3820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Inevitable and Incomplete…</a:t>
            </a:r>
            <a:endParaRPr lang="ar-SA" sz="3200" dirty="0" smtClean="0">
              <a:solidFill>
                <a:schemeClr val="tx2"/>
              </a:solidFill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105400"/>
          </a:xfrm>
        </p:spPr>
        <p:txBody>
          <a:bodyPr/>
          <a:lstStyle/>
          <a:p>
            <a:pPr marL="533400" indent="-533400" eaLnBrk="1" hangingPunct="1">
              <a:spcBef>
                <a:spcPct val="0"/>
              </a:spcBef>
              <a:buClr>
                <a:srgbClr val="FF0000"/>
              </a:buClr>
              <a:buFont typeface="Calibri" pitchFamily="34" charset="0"/>
              <a:buAutoNum type="arabicPeriod" startAt="2"/>
              <a:tabLst>
                <a:tab pos="13081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Examinations  </a:t>
            </a:r>
          </a:p>
          <a:p>
            <a:pPr marL="1341438" lvl="1" indent="-533400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Ø"/>
              <a:tabLst>
                <a:tab pos="1308100" algn="l"/>
              </a:tabLst>
            </a:pP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Poor general condition.</a:t>
            </a:r>
          </a:p>
          <a:p>
            <a:pPr marL="1341438" lvl="1" indent="-533400" eaLnBrk="1" hangingPunct="1">
              <a:buFont typeface="Wingdings" pitchFamily="2" charset="2"/>
              <a:buChar char="Ø"/>
              <a:tabLst>
                <a:tab pos="1308100" algn="l"/>
              </a:tabLst>
            </a:pPr>
            <a:r>
              <a:rPr lang="en-US" dirty="0" smtClean="0"/>
              <a:t> The cervix is dilating and products  of conception may be passing trough the os </a:t>
            </a:r>
          </a:p>
          <a:p>
            <a:pPr marL="1341438" lvl="1" indent="-533400" eaLnBrk="1" hangingPunct="1">
              <a:buFont typeface="Wingdings" pitchFamily="2" charset="2"/>
              <a:buChar char="Ø"/>
              <a:tabLst>
                <a:tab pos="1308100" algn="l"/>
              </a:tabLst>
            </a:pPr>
            <a:r>
              <a:rPr lang="en-US" dirty="0" smtClean="0"/>
              <a:t> The uterus may be the correct size for date (</a:t>
            </a:r>
            <a:r>
              <a:rPr lang="en-US" i="1" dirty="0" smtClean="0"/>
              <a:t>inevitable abortion) </a:t>
            </a:r>
            <a:r>
              <a:rPr lang="en-US" dirty="0" smtClean="0"/>
              <a:t>or  small for date </a:t>
            </a:r>
            <a:r>
              <a:rPr lang="en-US" i="1" dirty="0" smtClean="0"/>
              <a:t>(incomplete abortion) </a:t>
            </a:r>
          </a:p>
          <a:p>
            <a:pPr marL="533400" indent="-533400" algn="just" eaLnBrk="1" hangingPunct="1">
              <a:buClr>
                <a:srgbClr val="FF0000"/>
              </a:buClr>
              <a:buFont typeface="Calibri" pitchFamily="34" charset="0"/>
              <a:buAutoNum type="arabicPeriod" startAt="3"/>
              <a:tabLst>
                <a:tab pos="1308100" algn="l"/>
              </a:tabLst>
            </a:pPr>
            <a:r>
              <a:rPr lang="en-US" b="0" dirty="0" smtClean="0">
                <a:solidFill>
                  <a:srgbClr val="FF0000"/>
                </a:solidFill>
              </a:rPr>
              <a:t>U/S </a:t>
            </a:r>
            <a:r>
              <a:rPr lang="en-US" b="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b="0" dirty="0" smtClean="0">
                <a:sym typeface="Wingdings" pitchFamily="2" charset="2"/>
              </a:rPr>
              <a:t>F</a:t>
            </a:r>
            <a:r>
              <a:rPr lang="en-US" sz="2800" b="0" dirty="0" smtClean="0"/>
              <a:t>etal heart activity may or may not present in inevitable abortion or retained products of conception ( RPOC ) in incomplete abortion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CE4B-4D42-4CFE-920A-1B7A1B98420D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13716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700" b="1" dirty="0" smtClean="0">
                <a:solidFill>
                  <a:schemeClr val="tx2"/>
                </a:solidFill>
                <a:cs typeface="Times New Roman" pitchFamily="18" charset="0"/>
              </a:rPr>
              <a:t>Inevitable and incomplete abortions</a:t>
            </a:r>
            <a:br>
              <a:rPr lang="en-US" sz="27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2700" b="1" dirty="0" smtClean="0">
                <a:solidFill>
                  <a:srgbClr val="FFC000"/>
                </a:solidFill>
                <a:cs typeface="Times New Roman" pitchFamily="18" charset="0"/>
              </a:rPr>
              <a:t>(Management</a:t>
            </a:r>
            <a:r>
              <a:rPr lang="en-US" sz="3600" b="1" dirty="0" smtClean="0">
                <a:solidFill>
                  <a:srgbClr val="FFC000"/>
                </a:solidFill>
                <a:cs typeface="Times New Roman" pitchFamily="18" charset="0"/>
              </a:rPr>
              <a:t>)</a:t>
            </a:r>
            <a:endParaRPr lang="ar-SA" sz="3600" dirty="0" smtClean="0">
              <a:solidFill>
                <a:schemeClr val="tx2"/>
              </a:solidFill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493838"/>
            <a:ext cx="8229600" cy="4144962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CBC , blood grouping ,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FF0000"/>
                </a:solidFill>
              </a:rPr>
              <a:t>lood</a:t>
            </a:r>
            <a:r>
              <a:rPr lang="en-US" dirty="0" smtClean="0"/>
              <a:t>  </a:t>
            </a:r>
          </a:p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Resuscitatio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sz="2800" dirty="0" smtClean="0"/>
              <a:t>large IV line, fluids &amp; blood 	 			transfusion</a:t>
            </a:r>
            <a:r>
              <a:rPr lang="en-US" dirty="0" smtClean="0"/>
              <a:t> </a:t>
            </a:r>
          </a:p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Oxytoxic</a:t>
            </a:r>
            <a:r>
              <a:rPr lang="en-US" b="1" dirty="0" smtClean="0">
                <a:solidFill>
                  <a:srgbClr val="FF0000"/>
                </a:solidFill>
              </a:rPr>
              <a:t> drugs</a:t>
            </a:r>
            <a:endParaRPr lang="en-US" sz="2800" dirty="0" smtClean="0"/>
          </a:p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Evacuation &amp; curettage</a:t>
            </a:r>
            <a:endParaRPr lang="en-US" dirty="0" smtClean="0"/>
          </a:p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Give anti D in the same way like threatened abortion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Clr>
                <a:srgbClr val="FF0000"/>
              </a:buClr>
            </a:pPr>
            <a:r>
              <a:rPr lang="en-US" b="1" dirty="0" smtClean="0">
                <a:solidFill>
                  <a:srgbClr val="FF0000"/>
                </a:solidFill>
              </a:rPr>
              <a:t>6.    Post-abortion management.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0532D-ACE6-4370-8F0B-FCD5A24D37C5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Complete abortion</a:t>
            </a:r>
            <a:endParaRPr lang="ar-SA" sz="3200" dirty="0" smtClean="0">
              <a:solidFill>
                <a:schemeClr val="tx2"/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876800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Calibri" pitchFamily="34" charset="0"/>
              <a:buAutoNum type="arabicPeriod"/>
              <a:tabLst>
                <a:tab pos="336550" algn="l"/>
                <a:tab pos="1371600" algn="l"/>
                <a:tab pos="18288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History </a:t>
            </a:r>
          </a:p>
          <a:p>
            <a:pPr marL="990600" lvl="1" indent="-533400" eaLnBrk="1" hangingPunct="1">
              <a:buFont typeface="Wingdings" pitchFamily="2" charset="2"/>
              <a:buChar char="Ø"/>
              <a:tabLst>
                <a:tab pos="336550" algn="l"/>
                <a:tab pos="1371600" algn="l"/>
                <a:tab pos="1828800" algn="l"/>
              </a:tabLst>
            </a:pPr>
            <a:r>
              <a:rPr lang="en-US" dirty="0" smtClean="0"/>
              <a:t> Heavy vaginal bleeding </a:t>
            </a:r>
            <a:r>
              <a:rPr lang="en-US" dirty="0" smtClean="0">
                <a:solidFill>
                  <a:srgbClr val="00FF00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which has  been stopped</a:t>
            </a:r>
            <a:r>
              <a:rPr lang="en-US" sz="2400" dirty="0" smtClean="0"/>
              <a:t>.</a:t>
            </a:r>
          </a:p>
          <a:p>
            <a:pPr marL="990600" lvl="1" indent="-533400" eaLnBrk="1" hangingPunct="1">
              <a:buFont typeface="Wingdings" pitchFamily="2" charset="2"/>
              <a:buChar char="Ø"/>
              <a:tabLst>
                <a:tab pos="336550" algn="l"/>
                <a:tab pos="1371600" algn="l"/>
                <a:tab pos="1828800" algn="l"/>
              </a:tabLst>
            </a:pPr>
            <a:r>
              <a:rPr lang="en-US" sz="2400" dirty="0" smtClean="0"/>
              <a:t> </a:t>
            </a:r>
            <a:r>
              <a:rPr lang="en-US" dirty="0" smtClean="0"/>
              <a:t>lower abdominal pain which follows the bleeding </a:t>
            </a:r>
            <a:r>
              <a:rPr lang="en-US" dirty="0" smtClean="0">
                <a:solidFill>
                  <a:srgbClr val="00FF00"/>
                </a:solidFill>
                <a:sym typeface="Wingdings" pitchFamily="2" charset="2"/>
              </a:rPr>
              <a:t></a:t>
            </a:r>
            <a:r>
              <a:rPr lang="en-US" dirty="0" smtClean="0">
                <a:sym typeface="Wingdings" pitchFamily="2" charset="2"/>
              </a:rPr>
              <a:t>which has been stopped</a:t>
            </a:r>
            <a:r>
              <a:rPr lang="en-US" dirty="0" smtClean="0"/>
              <a:t>.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tabLst>
                <a:tab pos="336550" algn="l"/>
                <a:tab pos="1371600" algn="l"/>
                <a:tab pos="18288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Examination</a:t>
            </a:r>
            <a:r>
              <a:rPr lang="en-US" dirty="0" smtClean="0"/>
              <a:t> </a:t>
            </a:r>
          </a:p>
          <a:p>
            <a:pPr marL="990600" lvl="1" indent="-533400" eaLnBrk="1" hangingPunct="1">
              <a:buFont typeface="Wingdings" pitchFamily="2" charset="2"/>
              <a:buChar char="Ø"/>
              <a:tabLst>
                <a:tab pos="336550" algn="l"/>
                <a:tab pos="1371600" algn="l"/>
                <a:tab pos="1828800" algn="l"/>
              </a:tabLst>
            </a:pPr>
            <a:r>
              <a:rPr lang="en-US" dirty="0" smtClean="0">
                <a:sym typeface="Wingdings" pitchFamily="2" charset="2"/>
              </a:rPr>
              <a:t>Initially cervix closed but later </a:t>
            </a:r>
            <a:r>
              <a:rPr lang="en-US" dirty="0" smtClean="0"/>
              <a:t>    		</a:t>
            </a:r>
          </a:p>
          <a:p>
            <a:pPr marL="609600" indent="-609600" eaLnBrk="1" hangingPunct="1">
              <a:buFont typeface="Wingdings" pitchFamily="2" charset="2"/>
              <a:buAutoNum type="arabicPeriod" startAt="3"/>
              <a:tabLst>
                <a:tab pos="336550" algn="l"/>
                <a:tab pos="1371600" algn="l"/>
                <a:tab pos="1828800" algn="l"/>
              </a:tabLst>
            </a:pPr>
            <a:r>
              <a:rPr lang="en-US" b="1" dirty="0" smtClean="0">
                <a:solidFill>
                  <a:srgbClr val="FF0000"/>
                </a:solidFill>
              </a:rPr>
              <a:t>U/S  </a:t>
            </a:r>
          </a:p>
          <a:p>
            <a:pPr marL="990600" lvl="1" indent="-533400" eaLnBrk="1" hangingPunct="1">
              <a:buFont typeface="Wingdings" pitchFamily="2" charset="2"/>
              <a:buChar char="Ø"/>
              <a:tabLst>
                <a:tab pos="336550" algn="l"/>
                <a:tab pos="1371600" algn="l"/>
                <a:tab pos="1828800" algn="l"/>
              </a:tabLst>
            </a:pPr>
            <a:r>
              <a:rPr lang="en-US" dirty="0" smtClean="0"/>
              <a:t>showed empty uterine cavity or PROP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CB03-6907-4466-B870-38952CEB41C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Complete abortion</a:t>
            </a:r>
            <a:b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cs typeface="Times New Roman" pitchFamily="18" charset="0"/>
              </a:rPr>
              <a:t>(Management)</a:t>
            </a:r>
            <a:endParaRPr lang="ar-SA" sz="3200" dirty="0" smtClean="0">
              <a:solidFill>
                <a:srgbClr val="002060"/>
              </a:solidFill>
            </a:endParaRP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Confirm it is complete by U/S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Post-abortion care</a:t>
            </a:r>
            <a:endParaRPr lang="en-US" dirty="0" smtClean="0">
              <a:solidFill>
                <a:srgbClr val="FF0000"/>
              </a:solidFill>
            </a:endParaRPr>
          </a:p>
          <a:p>
            <a:pPr marL="514350" indent="-514350"/>
            <a:endParaRPr lang="ar-S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7A07E-89AE-4002-9F59-2B19CFE3EFB4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/>
                </a:solidFill>
                <a:latin typeface="+mn-lt"/>
                <a:cs typeface="Times New Roman" pitchFamily="18" charset="0"/>
              </a:rPr>
              <a:t>Missed abortion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153400" cy="48307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 </a:t>
            </a:r>
            <a:r>
              <a:rPr lang="en-US" sz="2400" dirty="0" smtClean="0"/>
              <a:t>A missed abortion refers to in-utero death of the embryo or fetus prior to the 20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/28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week of gestation, with retention of the pregnancy for a prolonged period of time.(1 wk and above)</a:t>
            </a:r>
          </a:p>
          <a:p>
            <a:pPr algn="just">
              <a:lnSpc>
                <a:spcPct val="150000"/>
              </a:lnSpc>
            </a:pPr>
            <a:r>
              <a:rPr lang="en-US" sz="2400" dirty="0" smtClean="0"/>
              <a:t>NB- IUFD –is </a:t>
            </a:r>
            <a:r>
              <a:rPr lang="en-US" sz="2400" dirty="0" err="1" smtClean="0"/>
              <a:t>inutero</a:t>
            </a:r>
            <a:r>
              <a:rPr lang="en-US" sz="2400" dirty="0" smtClean="0"/>
              <a:t> death of fetus of &gt;=28 GA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83A4A-2B5A-4D0A-B380-5B1712EFEB74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  <a:t>Missed abortion</a:t>
            </a:r>
            <a:endParaRPr lang="ar-SA" sz="3600" dirty="0" smtClean="0">
              <a:solidFill>
                <a:schemeClr val="tx2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5334000"/>
          </a:xfrm>
        </p:spPr>
        <p:txBody>
          <a:bodyPr/>
          <a:lstStyle/>
          <a:p>
            <a:pPr marL="704850" indent="-60960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smtClean="0"/>
              <a:t>Most of missed abortions are diagnosed accidentally during routine U/S in early pregnancy .</a:t>
            </a:r>
          </a:p>
          <a:p>
            <a:pPr marL="704850" indent="-609600">
              <a:buClr>
                <a:srgbClr val="FF0000"/>
              </a:buClr>
              <a:buFont typeface="Calibri" pitchFamily="34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 	</a:t>
            </a:r>
            <a:r>
              <a:rPr lang="en-US" b="1" smtClean="0"/>
              <a:t>In some cases there may be a</a:t>
            </a:r>
            <a:r>
              <a:rPr lang="en-US" b="1" smtClean="0">
                <a:solidFill>
                  <a:srgbClr val="FF0000"/>
                </a:solidFill>
              </a:rPr>
              <a:t> history of :</a:t>
            </a:r>
          </a:p>
          <a:p>
            <a:pPr marL="1436688" lvl="1" indent="-533400">
              <a:buFont typeface="Wingdings" pitchFamily="2" charset="2"/>
              <a:buChar char="Ø"/>
            </a:pPr>
            <a:r>
              <a:rPr lang="en-US" sz="2400" smtClean="0"/>
              <a:t>Episodes of mild vaginal bleeding  </a:t>
            </a:r>
          </a:p>
          <a:p>
            <a:pPr marL="1436688" lvl="1" indent="-533400">
              <a:buFont typeface="Wingdings" pitchFamily="2" charset="2"/>
              <a:buChar char="Ø"/>
            </a:pPr>
            <a:r>
              <a:rPr lang="en-US" sz="2400" smtClean="0"/>
              <a:t>Regression of early symptoms of pregnancy .</a:t>
            </a:r>
          </a:p>
          <a:p>
            <a:pPr marL="1436688" lvl="1" indent="-533400">
              <a:buFont typeface="Wingdings" pitchFamily="2" charset="2"/>
              <a:buChar char="Ø"/>
            </a:pPr>
            <a:r>
              <a:rPr lang="en-US" sz="2400" smtClean="0"/>
              <a:t>Stop of fetal movements after 20 weeks gestation.</a:t>
            </a:r>
            <a:endParaRPr lang="en-US" smtClean="0"/>
          </a:p>
          <a:p>
            <a:pPr marL="704850" indent="-609600" eaLnBrk="1" hangingPunct="1">
              <a:buFont typeface="Calibri" pitchFamily="34" charset="0"/>
              <a:buAutoNum type="arabicPeriod" startAt="2"/>
            </a:pPr>
            <a:r>
              <a:rPr lang="en-US" b="1" smtClean="0">
                <a:solidFill>
                  <a:srgbClr val="FF0000"/>
                </a:solidFill>
              </a:rPr>
              <a:t> Examination</a:t>
            </a:r>
            <a:r>
              <a:rPr lang="en-US" smtClean="0"/>
              <a:t> </a:t>
            </a:r>
          </a:p>
          <a:p>
            <a:pPr marL="1436688" lvl="1" indent="-533400" eaLnBrk="1" hangingPunct="1">
              <a:buFont typeface="Wingdings" pitchFamily="2" charset="2"/>
              <a:buChar char="Ø"/>
            </a:pPr>
            <a:r>
              <a:rPr lang="en-US" smtClean="0">
                <a:sym typeface="Wingdings" pitchFamily="2" charset="2"/>
              </a:rPr>
              <a:t>T</a:t>
            </a:r>
            <a:r>
              <a:rPr lang="en-US" smtClean="0"/>
              <a:t>he uterus may be small for date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05B4F-4D2E-47CF-9503-A2AD8A0D9F25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1.Abortion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Outlines</a:t>
            </a:r>
          </a:p>
          <a:p>
            <a:r>
              <a:rPr lang="en-US" dirty="0" smtClean="0"/>
              <a:t>Definition </a:t>
            </a:r>
          </a:p>
          <a:p>
            <a:r>
              <a:rPr lang="en-US" dirty="0" smtClean="0"/>
              <a:t>Etiology </a:t>
            </a:r>
          </a:p>
          <a:p>
            <a:r>
              <a:rPr lang="en-US" dirty="0" smtClean="0"/>
              <a:t>Classification </a:t>
            </a:r>
          </a:p>
          <a:p>
            <a:r>
              <a:rPr lang="en-US" dirty="0" smtClean="0"/>
              <a:t>Diagnosis </a:t>
            </a:r>
          </a:p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CC53F-EF3A-4BB5-A52C-693819BFD345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Missed abortion</a:t>
            </a:r>
            <a:endParaRPr lang="ar-SA" sz="3200" dirty="0" smtClean="0">
              <a:solidFill>
                <a:srgbClr val="00206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8768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 startAt="3"/>
              <a:tabLst>
                <a:tab pos="336550" algn="l"/>
                <a:tab pos="1371600" algn="l"/>
                <a:tab pos="1828800" algn="l"/>
              </a:tabLst>
            </a:pPr>
            <a:r>
              <a:rPr lang="en-US" b="1" smtClean="0">
                <a:solidFill>
                  <a:srgbClr val="FF0000"/>
                </a:solidFill>
              </a:rPr>
              <a:t>U/S   </a:t>
            </a:r>
            <a:r>
              <a:rPr lang="en-US" b="1" smtClean="0">
                <a:solidFill>
                  <a:srgbClr val="002060"/>
                </a:solidFill>
              </a:rPr>
              <a:t>(</a:t>
            </a:r>
            <a:r>
              <a:rPr lang="en-US" i="1" smtClean="0">
                <a:solidFill>
                  <a:srgbClr val="002060"/>
                </a:solidFill>
              </a:rPr>
              <a:t>which is essential for diagnosis</a:t>
            </a:r>
            <a:r>
              <a:rPr lang="en-US" smtClean="0">
                <a:solidFill>
                  <a:srgbClr val="002060"/>
                </a:solidFill>
              </a:rPr>
              <a:t> ) </a:t>
            </a:r>
            <a:r>
              <a:rPr lang="en-US" smtClean="0"/>
              <a:t>diagnosed if </a:t>
            </a:r>
            <a:r>
              <a:rPr lang="en-US" u="sng" smtClean="0"/>
              <a:t>two ultrasound</a:t>
            </a:r>
            <a:r>
              <a:rPr lang="en-US" smtClean="0"/>
              <a:t> ( T/V or T/A) at least </a:t>
            </a:r>
            <a:r>
              <a:rPr lang="en-US" u="sng" smtClean="0"/>
              <a:t>7days apart</a:t>
            </a:r>
            <a:r>
              <a:rPr lang="en-US" smtClean="0"/>
              <a:t> showed an embryo of &gt; 7 weeks gestation ( CRL &gt; 6mm in diameter and gestational sac &gt; 20 mm in diameter ) with no evidence of heart activity .</a:t>
            </a:r>
          </a:p>
          <a:p>
            <a:pPr marL="514350" indent="-514350" eaLnBrk="1" hangingPunct="1">
              <a:buFont typeface="Calibri" pitchFamily="34" charset="0"/>
              <a:buAutoNum type="arabicPeriod" startAt="3"/>
              <a:tabLst>
                <a:tab pos="336550" algn="l"/>
                <a:tab pos="1371600" algn="l"/>
                <a:tab pos="1828800" algn="l"/>
              </a:tabLst>
            </a:pP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A8FF8-D9BA-429B-9E25-1A3A91222E2B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No fetal cardiac activity</a:t>
            </a:r>
            <a:endParaRPr lang="en-US" sz="3200" dirty="0"/>
          </a:p>
        </p:txBody>
      </p:sp>
      <p:pic>
        <p:nvPicPr>
          <p:cNvPr id="4" name="Content Placeholder 3" descr="fetal-ultrasound-12-week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505200" y="3009741"/>
            <a:ext cx="2133600" cy="170688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DAD3-BCF6-49A0-97D8-1D7B5F12179A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4963D-D110-4585-9FB9-FBF4CE654870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342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Missed abortion</a:t>
            </a:r>
            <a:b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3200" b="1" dirty="0" smtClean="0">
                <a:solidFill>
                  <a:srgbClr val="002060"/>
                </a:solidFill>
                <a:cs typeface="Times New Roman" pitchFamily="18" charset="0"/>
              </a:rPr>
              <a:t>(Management)</a:t>
            </a:r>
            <a:endParaRPr lang="ar-SA" sz="3200" dirty="0" smtClean="0">
              <a:solidFill>
                <a:srgbClr val="002060"/>
              </a:solidFill>
            </a:endParaRP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CBC , blood grouping 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smtClean="0"/>
              <a:t>units of blood  </a:t>
            </a:r>
          </a:p>
          <a:p>
            <a:pPr marL="514350" indent="-514350">
              <a:buClr>
                <a:srgbClr val="FF0000"/>
              </a:buClr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Platelets count, PT, PTT </a:t>
            </a:r>
            <a:r>
              <a:rPr lang="en-US" dirty="0" smtClean="0"/>
              <a:t>– to exclude the risk of DIC</a:t>
            </a:r>
          </a:p>
          <a:p>
            <a:pPr marL="514350" indent="-514350">
              <a:buClr>
                <a:srgbClr val="FF0000"/>
              </a:buClr>
              <a:buNone/>
            </a:pPr>
            <a:r>
              <a:rPr lang="en-US" dirty="0" smtClean="0"/>
              <a:t>- </a:t>
            </a:r>
            <a:r>
              <a:rPr lang="en-US" dirty="0" err="1" smtClean="0"/>
              <a:t>magt</a:t>
            </a:r>
            <a:r>
              <a:rPr lang="en-US" dirty="0" smtClean="0"/>
              <a:t>- D &amp;c</a:t>
            </a:r>
          </a:p>
          <a:p>
            <a:pPr marL="514350" indent="-514350">
              <a:buClr>
                <a:srgbClr val="FF0000"/>
              </a:buClr>
              <a:buFont typeface="Arial" charset="0"/>
              <a:buNone/>
            </a:pPr>
            <a:endParaRPr lang="en-US" dirty="0" smtClean="0"/>
          </a:p>
          <a:p>
            <a:pPr marL="514350" indent="-514350">
              <a:buClr>
                <a:srgbClr val="FF0000"/>
              </a:buClr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DAE8F-755B-4FDC-8171-C328EEDCDB0A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6760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err="1" smtClean="0">
                <a:solidFill>
                  <a:schemeClr val="tx2"/>
                </a:solidFill>
                <a:cs typeface="Times New Roman" pitchFamily="18" charset="0"/>
              </a:rPr>
              <a:t>Anembryonic</a:t>
            </a:r>
            <a: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  <a:t> pregnancy </a:t>
            </a:r>
            <a:b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</a:br>
            <a:r>
              <a:rPr lang="en-US" sz="3600" b="1" i="1" dirty="0" smtClean="0">
                <a:solidFill>
                  <a:schemeClr val="tx2"/>
                </a:solidFill>
                <a:cs typeface="Times New Roman" pitchFamily="18" charset="0"/>
              </a:rPr>
              <a:t>(Blighted ovum)</a:t>
            </a:r>
            <a:r>
              <a:rPr lang="en-US" sz="4000" b="1" i="1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endParaRPr lang="ar-SA" sz="4000" i="1" dirty="0" smtClean="0">
              <a:solidFill>
                <a:schemeClr val="tx2"/>
              </a:solidFill>
            </a:endParaRP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953000"/>
          </a:xfrm>
        </p:spPr>
        <p:txBody>
          <a:bodyPr>
            <a:normAutofit lnSpcReduction="10000"/>
          </a:bodyPr>
          <a:lstStyle/>
          <a:p>
            <a:pPr marL="514350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It is due to an early death and resorption of the embryo with the persistence of the placental tissue.</a:t>
            </a:r>
          </a:p>
          <a:p>
            <a:pPr marL="514350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It is  diagnosed  if </a:t>
            </a:r>
            <a:r>
              <a:rPr lang="en-US" u="sng" dirty="0" smtClean="0"/>
              <a:t>two ultrasound</a:t>
            </a:r>
            <a:r>
              <a:rPr lang="en-US" dirty="0" smtClean="0"/>
              <a:t> ( T/V or T/A) at least </a:t>
            </a:r>
            <a:r>
              <a:rPr lang="en-US" u="sng" dirty="0" smtClean="0"/>
              <a:t>7  days apart</a:t>
            </a:r>
            <a:r>
              <a:rPr lang="en-US" dirty="0" smtClean="0"/>
              <a:t> showed after 7 weeks of  gestation (i.e. gestational sac &gt; 20mm ) an </a:t>
            </a:r>
            <a:r>
              <a:rPr lang="en-US" u="sng" dirty="0" smtClean="0"/>
              <a:t>empty</a:t>
            </a:r>
            <a:r>
              <a:rPr lang="en-US" dirty="0" smtClean="0"/>
              <a:t> gestational sac with  no  fetal echoes seen .</a:t>
            </a:r>
          </a:p>
          <a:p>
            <a:pPr marL="514350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It is treated in a similar way to missed abortion .</a:t>
            </a:r>
          </a:p>
          <a:p>
            <a:pPr marL="514350" lvl="2" indent="-514350">
              <a:spcBef>
                <a:spcPct val="0"/>
              </a:spcBef>
              <a:buClr>
                <a:srgbClr val="FF0000"/>
              </a:buClr>
              <a:buFont typeface="Calibri" pitchFamily="34" charset="0"/>
              <a:buAutoNum type="arabicPeriod"/>
            </a:pP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6E4B-084A-490C-9D52-1A62D5DD192F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3DAD3-BCF6-49A0-97D8-1D7B5F12179A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4" name="Content Placeholder 3" descr="empty gestational sac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tretch>
            <a:fillRect/>
          </a:stretch>
        </p:blipFill>
        <p:spPr>
          <a:xfrm>
            <a:off x="0" y="1125538"/>
            <a:ext cx="5257800" cy="3454400"/>
          </a:xfrm>
        </p:spPr>
      </p:pic>
      <p:sp>
        <p:nvSpPr>
          <p:cNvPr id="5" name="TextBox 4"/>
          <p:cNvSpPr txBox="1"/>
          <p:nvPr/>
        </p:nvSpPr>
        <p:spPr>
          <a:xfrm>
            <a:off x="2362200" y="4724400"/>
            <a:ext cx="344953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Blighted ovum</a:t>
            </a:r>
          </a:p>
          <a:p>
            <a:r>
              <a:rPr lang="en-US" sz="2400" dirty="0" err="1" smtClean="0"/>
              <a:t>Anembryonic</a:t>
            </a:r>
            <a:r>
              <a:rPr lang="en-US" sz="2400" dirty="0" smtClean="0"/>
              <a:t> pregnancy</a:t>
            </a:r>
          </a:p>
          <a:p>
            <a:r>
              <a:rPr lang="en-US" sz="2400" dirty="0" smtClean="0"/>
              <a:t>Empty gestational sac</a:t>
            </a:r>
          </a:p>
          <a:p>
            <a:endParaRPr lang="en-US" sz="24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FD18A-2462-44D9-9D10-9106EFED6501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9028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Septic abortion</a:t>
            </a:r>
            <a:endParaRPr lang="ar-SA" sz="3200" i="1" dirty="0" smtClean="0">
              <a:solidFill>
                <a:schemeClr val="tx2"/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Definition :</a:t>
            </a:r>
            <a:endParaRPr lang="en-US" dirty="0" smtClean="0"/>
          </a:p>
          <a:p>
            <a:pPr lvl="1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 smtClean="0"/>
              <a:t>Commonly</a:t>
            </a:r>
            <a:r>
              <a:rPr lang="en-US" sz="2400" dirty="0" smtClean="0"/>
              <a:t> it is an incomplete abortion which complicated by infection of the uterine contents . </a:t>
            </a:r>
          </a:p>
          <a:p>
            <a:pPr lvl="1" algn="just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 smtClean="0"/>
              <a:t>It can be any clinical variety</a:t>
            </a:r>
            <a:r>
              <a:rPr lang="en-US" sz="2400" dirty="0" smtClean="0"/>
              <a:t>: Induced, Spontaneous, Incomplete. Inevitable, Complete, missed abortions.</a:t>
            </a:r>
            <a:r>
              <a:rPr lang="en-US" dirty="0" smtClean="0"/>
              <a:t> 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rgbClr val="FF0000"/>
                </a:solidFill>
              </a:rPr>
              <a:t>Features</a:t>
            </a:r>
            <a:r>
              <a:rPr lang="en-US" dirty="0" smtClean="0"/>
              <a:t> :  Poor general condition</a:t>
            </a:r>
            <a:r>
              <a:rPr lang="en-US" u="sng" dirty="0" smtClean="0"/>
              <a:t> </a:t>
            </a:r>
            <a:endParaRPr lang="en-US" dirty="0" smtClean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Include the features of incomplete abortion i.e. severe vaginal bleeding with passage of product of conception, with or without history of evacuation.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Features of pelvic infection i.e. pyrexia , tachycardia , general malaise , lower abdominal pain , pelvic tenderness &amp; purulent vaginal discharge . 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548E5-F66A-447F-82DE-B55849BC00B1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06648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Septic abortion</a:t>
            </a:r>
            <a:endParaRPr lang="ar-SA" sz="3200" i="1" dirty="0" smtClean="0">
              <a:solidFill>
                <a:schemeClr val="tx2"/>
              </a:solidFill>
            </a:endParaRP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81600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spcBef>
                <a:spcPct val="0"/>
              </a:spcBef>
              <a:buFont typeface="Arial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Bacteriology 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Mixed infection</a:t>
            </a:r>
            <a:r>
              <a:rPr lang="en-US" b="1" dirty="0" smtClean="0"/>
              <a:t> </a:t>
            </a:r>
            <a:endParaRPr lang="en-US" dirty="0" smtClean="0"/>
          </a:p>
          <a:p>
            <a:pPr marL="990600" lvl="1" indent="-533400"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b="1" dirty="0" smtClean="0"/>
              <a:t> </a:t>
            </a:r>
            <a:r>
              <a:rPr lang="en-US" dirty="0" smtClean="0"/>
              <a:t>The commonest organisms are : </a:t>
            </a:r>
          </a:p>
          <a:p>
            <a:pPr marL="1371600" lvl="2" indent="-457200">
              <a:spcBef>
                <a:spcPct val="0"/>
              </a:spcBef>
              <a:buClr>
                <a:srgbClr val="FF0000"/>
              </a:buClr>
              <a:buFont typeface="Wingdings" pitchFamily="2" charset="2"/>
              <a:buAutoNum type="arabicPeriod"/>
            </a:pPr>
            <a:r>
              <a:rPr lang="en-US" dirty="0" smtClean="0"/>
              <a:t>Gram -ve : </a:t>
            </a:r>
            <a:r>
              <a:rPr lang="en-US" dirty="0" err="1" smtClean="0"/>
              <a:t>E.coli</a:t>
            </a:r>
            <a:r>
              <a:rPr lang="en-US" dirty="0" smtClean="0"/>
              <a:t> , </a:t>
            </a:r>
            <a:r>
              <a:rPr lang="en-US" dirty="0" err="1" smtClean="0"/>
              <a:t>strepto</a:t>
            </a:r>
            <a:r>
              <a:rPr lang="en-US" dirty="0" smtClean="0"/>
              <a:t> &amp; </a:t>
            </a:r>
            <a:r>
              <a:rPr lang="en-US" dirty="0" err="1" smtClean="0"/>
              <a:t>staphylococcu</a:t>
            </a:r>
            <a:endParaRPr lang="en-US" dirty="0" smtClean="0"/>
          </a:p>
          <a:p>
            <a:pPr marL="1371600" lvl="2" indent="-457200">
              <a:spcBef>
                <a:spcPct val="0"/>
              </a:spcBef>
              <a:buClr>
                <a:srgbClr val="FF0000"/>
              </a:buClr>
              <a:buFont typeface="Wingdings" pitchFamily="2" charset="2"/>
              <a:buAutoNum type="arabicPeriod"/>
            </a:pPr>
            <a:r>
              <a:rPr lang="en-US" dirty="0" err="1" smtClean="0"/>
              <a:t>Anaerobics</a:t>
            </a:r>
            <a:r>
              <a:rPr lang="en-US" dirty="0" smtClean="0"/>
              <a:t> : </a:t>
            </a:r>
            <a:r>
              <a:rPr lang="en-US" dirty="0" err="1" smtClean="0"/>
              <a:t>Bacteroides</a:t>
            </a:r>
            <a:r>
              <a:rPr lang="en-US" dirty="0" smtClean="0"/>
              <a:t> </a:t>
            </a:r>
          </a:p>
          <a:p>
            <a:pPr marL="1371600" lvl="2" indent="-457200">
              <a:spcBef>
                <a:spcPct val="0"/>
              </a:spcBef>
              <a:buClr>
                <a:srgbClr val="FF0000"/>
              </a:buClr>
              <a:buNone/>
            </a:pPr>
            <a:r>
              <a:rPr lang="en-US" dirty="0" smtClean="0"/>
              <a:t>These organisms indicate that the infection is ascending from vaginal flora</a:t>
            </a:r>
          </a:p>
          <a:p>
            <a:pPr marL="990600" lvl="1" indent="-533400"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Rarely  Cl. </a:t>
            </a:r>
            <a:r>
              <a:rPr lang="en-US" dirty="0" err="1" smtClean="0"/>
              <a:t>tetani</a:t>
            </a:r>
            <a:r>
              <a:rPr lang="en-US" dirty="0" smtClean="0"/>
              <a:t> , which is potentially lethal if not treated adequately . </a:t>
            </a:r>
          </a:p>
          <a:p>
            <a:pPr marL="609600" indent="-609600"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Types : </a:t>
            </a:r>
            <a:endParaRPr lang="en-US" dirty="0" smtClean="0">
              <a:solidFill>
                <a:srgbClr val="FF0000"/>
              </a:solidFill>
            </a:endParaRPr>
          </a:p>
          <a:p>
            <a:pPr marL="990600" lvl="1" indent="-533400"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Mild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the infection is confined to decidua or endometrium : 80% </a:t>
            </a:r>
          </a:p>
          <a:p>
            <a:pPr marL="990600" lvl="1" indent="-533400"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Moderate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sz="2400" dirty="0" smtClean="0"/>
              <a:t>the infection extended to myometrium15% </a:t>
            </a:r>
          </a:p>
          <a:p>
            <a:pPr marL="990600" lvl="1" indent="-533400">
              <a:spcBef>
                <a:spcPct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Severe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sz="2400" dirty="0" smtClean="0"/>
              <a:t>the infection extended to pelvis  + </a:t>
            </a:r>
            <a:r>
              <a:rPr lang="en-US" sz="2400" dirty="0" err="1" smtClean="0"/>
              <a:t>Endotoxic</a:t>
            </a:r>
            <a:r>
              <a:rPr lang="en-US" sz="2400" dirty="0" smtClean="0"/>
              <a:t> shock + DIC 5%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7AF26-9805-4A9C-992E-9DF3E29A8E1F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tx2"/>
                </a:solidFill>
                <a:cs typeface="Times New Roman" pitchFamily="18" charset="0"/>
              </a:rPr>
              <a:t>Septic abortion</a:t>
            </a:r>
            <a:endParaRPr lang="ar-SA" i="1" smtClean="0">
              <a:solidFill>
                <a:schemeClr val="tx2"/>
              </a:solidFill>
            </a:endParaRP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181600"/>
          </a:xfrm>
        </p:spPr>
        <p:txBody>
          <a:bodyPr>
            <a:normAutofit/>
          </a:bodyPr>
          <a:lstStyle/>
          <a:p>
            <a:pPr marL="609600" indent="-609600">
              <a:buFont typeface="Arial" charset="0"/>
              <a:buNone/>
            </a:pPr>
            <a:r>
              <a:rPr lang="en-US" b="1" dirty="0" smtClean="0">
                <a:solidFill>
                  <a:srgbClr val="FF0000"/>
                </a:solidFill>
              </a:rPr>
              <a:t>Management</a:t>
            </a:r>
            <a:r>
              <a:rPr lang="en-US" b="1" dirty="0" smtClean="0"/>
              <a:t> :</a:t>
            </a:r>
            <a:endParaRPr lang="en-US" dirty="0" smtClean="0"/>
          </a:p>
          <a:p>
            <a:pPr marL="609600" indent="-609600">
              <a:buClr>
                <a:srgbClr val="00FF00"/>
              </a:buClr>
              <a:buFont typeface="Calibri" pitchFamily="34" charset="0"/>
              <a:buAutoNum type="arabicPeriod"/>
            </a:pPr>
            <a:r>
              <a:rPr lang="en-US" sz="2800" dirty="0" smtClean="0">
                <a:solidFill>
                  <a:srgbClr val="002060"/>
                </a:solidFill>
              </a:rPr>
              <a:t>Investigations</a:t>
            </a:r>
            <a:r>
              <a:rPr lang="en-US" sz="2800" b="1" dirty="0" smtClean="0">
                <a:solidFill>
                  <a:srgbClr val="002060"/>
                </a:solidFill>
              </a:rPr>
              <a:t> :</a:t>
            </a:r>
            <a:r>
              <a:rPr lang="en-US" sz="2800" dirty="0" smtClean="0"/>
              <a:t> </a:t>
            </a:r>
          </a:p>
          <a:p>
            <a:pPr marL="990600" lvl="1" indent="-5334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CBC , blood grouping , 2 units of blood . </a:t>
            </a:r>
          </a:p>
          <a:p>
            <a:pPr marL="990600" lvl="1" indent="-533400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Coagulation profile , serum electrolytes &amp; blood culture if   pyrexia &gt; 38.5°C</a:t>
            </a:r>
          </a:p>
          <a:p>
            <a:pPr marL="609600" indent="-609600">
              <a:buClr>
                <a:srgbClr val="00FF00"/>
              </a:buClr>
              <a:buFont typeface="Calibri" pitchFamily="34" charset="0"/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</a:rPr>
              <a:t>Antibiotics</a:t>
            </a:r>
            <a:endParaRPr lang="en-US" sz="2400" dirty="0" smtClean="0"/>
          </a:p>
          <a:p>
            <a:pPr marL="609600" indent="-609600">
              <a:spcBef>
                <a:spcPct val="0"/>
              </a:spcBef>
              <a:buClr>
                <a:srgbClr val="00FF00"/>
              </a:buClr>
              <a:buFont typeface="Calibri" pitchFamily="34" charset="0"/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</a:rPr>
              <a:t>Surgical evacuation of</a:t>
            </a:r>
            <a:r>
              <a:rPr lang="en-US" sz="2400" dirty="0" smtClean="0"/>
              <a:t>)</a:t>
            </a:r>
          </a:p>
          <a:p>
            <a:pPr marL="609600" indent="-609600">
              <a:spcBef>
                <a:spcPct val="0"/>
              </a:spcBef>
              <a:buClr>
                <a:srgbClr val="00FF00"/>
              </a:buClr>
              <a:buFont typeface="Calibri" pitchFamily="34" charset="0"/>
              <a:buAutoNum type="arabicPeriod"/>
            </a:pPr>
            <a:r>
              <a:rPr lang="en-US" sz="2800" b="1" dirty="0" smtClean="0">
                <a:solidFill>
                  <a:srgbClr val="002060"/>
                </a:solidFill>
              </a:rPr>
              <a:t>Post-abortion management</a:t>
            </a:r>
            <a:r>
              <a:rPr lang="en-US" sz="2800" dirty="0" smtClean="0">
                <a:solidFill>
                  <a:srgbClr val="00FF00"/>
                </a:solidFill>
              </a:rPr>
              <a:t>.</a:t>
            </a:r>
            <a:r>
              <a:rPr lang="en-US" b="1" dirty="0" smtClean="0"/>
              <a:t> </a:t>
            </a:r>
            <a:endParaRPr lang="en-US" sz="40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B9AC-D5E2-4857-B5D8-1D225E101978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91400" cy="914082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>
                <a:cs typeface="Times New Roman" pitchFamily="18" charset="0"/>
              </a:rPr>
              <a:t> </a:t>
            </a:r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Complications of abortion 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257800"/>
          </a:xfrm>
        </p:spPr>
        <p:txBody>
          <a:bodyPr>
            <a:normAutofit/>
          </a:bodyPr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Hemorrhage</a:t>
            </a:r>
            <a:r>
              <a:rPr lang="en-US" sz="2400" i="1" dirty="0" smtClean="0"/>
              <a:t> .</a:t>
            </a:r>
            <a:endParaRPr lang="en-US" sz="2400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Complication related to surgical evacuation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ie</a:t>
            </a:r>
            <a:r>
              <a:rPr lang="en-US" sz="2400" b="1" i="1" dirty="0" smtClean="0">
                <a:solidFill>
                  <a:srgbClr val="FF0000"/>
                </a:solidFill>
              </a:rPr>
              <a:t> E&amp;C and D&amp;C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>
              <a:solidFill>
                <a:srgbClr val="FF0000"/>
              </a:solidFill>
            </a:endParaRPr>
          </a:p>
          <a:p>
            <a:pPr marL="685800" lvl="1" indent="-400050"/>
            <a:r>
              <a:rPr lang="en-US" sz="2400" dirty="0" smtClean="0"/>
              <a:t>Uterine perforation</a:t>
            </a:r>
            <a:r>
              <a:rPr lang="en-US" sz="2400" b="1" dirty="0" smtClean="0"/>
              <a:t>- </a:t>
            </a:r>
            <a:r>
              <a:rPr lang="en-US" sz="2400" dirty="0" smtClean="0"/>
              <a:t>which may lead to rupture uterus</a:t>
            </a:r>
            <a:r>
              <a:rPr lang="en-US" sz="2400" b="1" dirty="0" smtClean="0"/>
              <a:t> </a:t>
            </a:r>
            <a:r>
              <a:rPr lang="en-US" sz="2400" dirty="0" smtClean="0"/>
              <a:t>in the subsequent pregnancy.</a:t>
            </a:r>
          </a:p>
          <a:p>
            <a:pPr marL="685800" lvl="1" indent="-400050"/>
            <a:r>
              <a:rPr lang="en-US" sz="2400" dirty="0" smtClean="0"/>
              <a:t>Cervical tear &amp;</a:t>
            </a:r>
            <a:r>
              <a:rPr lang="en-US" sz="2400" b="1" dirty="0" smtClean="0"/>
              <a:t> </a:t>
            </a:r>
            <a:r>
              <a:rPr lang="en-US" sz="2400" dirty="0" smtClean="0"/>
              <a:t>excessive cervical dilatation</a:t>
            </a:r>
            <a:r>
              <a:rPr lang="en-US" sz="2400" b="1" dirty="0" smtClean="0"/>
              <a:t> – </a:t>
            </a:r>
            <a:r>
              <a:rPr lang="en-US" sz="2400" dirty="0" smtClean="0"/>
              <a:t>which may lead to cervical incompetence.</a:t>
            </a:r>
          </a:p>
          <a:p>
            <a:pPr marL="685800" lvl="1" indent="-400050"/>
            <a:r>
              <a:rPr lang="en-US" sz="2400" dirty="0" smtClean="0"/>
              <a:t>Infection</a:t>
            </a:r>
            <a:r>
              <a:rPr lang="en-US" sz="2400" b="1" dirty="0" smtClean="0"/>
              <a:t> – </a:t>
            </a:r>
            <a:r>
              <a:rPr lang="en-US" sz="2400" dirty="0" smtClean="0"/>
              <a:t>which may lead to infertility &amp; Asher man's syndrome.</a:t>
            </a:r>
          </a:p>
          <a:p>
            <a:pPr marL="685800" lvl="1" indent="-400050"/>
            <a:r>
              <a:rPr lang="en-US" sz="2400" dirty="0" smtClean="0"/>
              <a:t>Excessive curettage</a:t>
            </a:r>
            <a:r>
              <a:rPr lang="en-US" sz="2400" b="1" dirty="0" smtClean="0"/>
              <a:t> – </a:t>
            </a:r>
            <a:r>
              <a:rPr lang="en-US" sz="2400" dirty="0" smtClean="0"/>
              <a:t>which may lead to Adenomyosis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 Rh- iso immunization </a:t>
            </a:r>
            <a:endParaRPr lang="en-US" sz="2400" dirty="0" smtClean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z="2400" b="1" i="1" dirty="0" smtClean="0">
                <a:solidFill>
                  <a:srgbClr val="FF0000"/>
                </a:solidFill>
              </a:rPr>
              <a:t>Psychological trauma </a:t>
            </a:r>
            <a:r>
              <a:rPr lang="en-US" sz="2400" i="1" dirty="0" smtClean="0"/>
              <a:t>.</a:t>
            </a:r>
            <a:endParaRPr lang="en-US" sz="2400" dirty="0" smtClean="0"/>
          </a:p>
          <a:p>
            <a:pPr marL="514350" indent="-514350">
              <a:spcBef>
                <a:spcPct val="0"/>
              </a:spcBef>
              <a:buFont typeface="Calibri" pitchFamily="34" charset="0"/>
              <a:buAutoNum type="arabicPeriod"/>
            </a:pPr>
            <a:endParaRPr lang="en-US" dirty="0" smtClean="0"/>
          </a:p>
          <a:p>
            <a:pPr marL="514350" lvl="2" indent="-514350">
              <a:spcBef>
                <a:spcPct val="0"/>
              </a:spcBef>
              <a:buClr>
                <a:srgbClr val="FF0000"/>
              </a:buClr>
              <a:buFont typeface="Calibri" pitchFamily="34" charset="0"/>
              <a:buAutoNum type="arabicPeriod"/>
            </a:pP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411C5-E63E-4F12-BD5F-7AF13D286C1B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24800" cy="99028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Post - abortion management</a:t>
            </a:r>
          </a:p>
        </p:txBody>
      </p:sp>
      <p:sp>
        <p:nvSpPr>
          <p:cNvPr id="25603" name="Rectangle 1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8001000" cy="4539704"/>
          </a:xfrm>
        </p:spPr>
        <p:txBody>
          <a:bodyPr wrap="square" anchor="ctr">
            <a:spAutoFit/>
          </a:bodyPr>
          <a:lstStyle/>
          <a:p>
            <a:pPr marL="163513" indent="0">
              <a:spcBef>
                <a:spcPct val="0"/>
              </a:spcBef>
              <a:buFont typeface="Arial" charset="0"/>
              <a:buNone/>
              <a:tabLst>
                <a:tab pos="450850" algn="l"/>
              </a:tabLst>
            </a:pPr>
            <a:r>
              <a:rPr lang="en-US" sz="2800" dirty="0" smtClean="0"/>
              <a:t>In cases of incomplete, inevitable, complete, missed &amp; septic abortions </a:t>
            </a:r>
          </a:p>
          <a:p>
            <a:pPr marL="234950" lvl="1" indent="327025">
              <a:spcBef>
                <a:spcPct val="0"/>
              </a:spcBef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en-US" sz="3200" b="1" i="1" dirty="0" smtClean="0">
                <a:solidFill>
                  <a:srgbClr val="FF0000"/>
                </a:solidFill>
              </a:rPr>
              <a:t> Support: </a:t>
            </a:r>
            <a:r>
              <a:rPr lang="en-US" dirty="0" smtClean="0"/>
              <a:t>from the husband, family&amp; obstetric  </a:t>
            </a:r>
          </a:p>
          <a:p>
            <a:pPr marL="234950" lvl="1" indent="327025">
              <a:spcBef>
                <a:spcPct val="0"/>
              </a:spcBef>
              <a:buNone/>
              <a:tabLst>
                <a:tab pos="450850" algn="l"/>
              </a:tabLst>
            </a:pPr>
            <a:r>
              <a:rPr lang="en-US" dirty="0" smtClean="0"/>
              <a:t>  staff</a:t>
            </a:r>
          </a:p>
          <a:p>
            <a:pPr marL="234950" lvl="1" indent="327025">
              <a:spcBef>
                <a:spcPct val="0"/>
              </a:spcBef>
              <a:buFont typeface="Calibri" pitchFamily="34" charset="0"/>
              <a:buAutoNum type="arabicPeriod"/>
              <a:tabLst>
                <a:tab pos="450850" algn="l"/>
              </a:tabLst>
            </a:pPr>
            <a:r>
              <a:rPr lang="en-US" sz="3200" b="1" i="1" dirty="0" smtClean="0">
                <a:solidFill>
                  <a:srgbClr val="FF0000"/>
                </a:solidFill>
              </a:rPr>
              <a:t> Anti D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to all Rh –ve, nonimmunised patients, 			whose husbands are Rh+ve</a:t>
            </a:r>
          </a:p>
          <a:p>
            <a:pPr marL="234950" lvl="1" indent="327025">
              <a:spcBef>
                <a:spcPct val="0"/>
              </a:spcBef>
              <a:buFont typeface="Calibri" pitchFamily="34" charset="0"/>
              <a:buAutoNum type="arabicPeriod" startAt="3"/>
              <a:tabLst>
                <a:tab pos="450850" algn="l"/>
              </a:tabLst>
            </a:pPr>
            <a:r>
              <a:rPr lang="en-US" sz="3200" b="1" i="1" dirty="0" smtClean="0">
                <a:solidFill>
                  <a:srgbClr val="FF0000"/>
                </a:solidFill>
              </a:rPr>
              <a:t> Counseling &amp; explanation: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marL="685800" lvl="2" indent="400050">
              <a:spcBef>
                <a:spcPct val="0"/>
              </a:spcBef>
              <a:buFont typeface="Calibri" pitchFamily="34" charset="0"/>
              <a:buAutoNum type="alphaUcPeriod"/>
              <a:tabLst>
                <a:tab pos="450850" algn="l"/>
              </a:tabLst>
            </a:pPr>
            <a:r>
              <a:rPr lang="en-US" sz="2800" b="1" i="1" dirty="0" smtClean="0">
                <a:solidFill>
                  <a:srgbClr val="002060"/>
                </a:solidFill>
              </a:rPr>
              <a:t>Contraception (Hormonal, IUCD, Barrier) </a:t>
            </a:r>
            <a:r>
              <a:rPr lang="en-US" u="sng" dirty="0" smtClean="0"/>
              <a:t>Should start immediately after abortion </a:t>
            </a:r>
            <a:r>
              <a:rPr lang="en-US" dirty="0" smtClean="0"/>
              <a:t>if   the patient choose to wait , because </a:t>
            </a:r>
            <a:r>
              <a:rPr lang="en-US" u="sng" dirty="0" smtClean="0"/>
              <a:t>ovulation can occur 14 days after abortion</a:t>
            </a:r>
            <a:r>
              <a:rPr lang="en-US" dirty="0" smtClean="0"/>
              <a:t> and so pregnancy can occur before the expected next period . </a:t>
            </a: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61703-5CEF-44CF-9DE3-76203E14C131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"/>
              </a:rPr>
              <a:t>By the end of the lesson the student should be able to 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Define Abortion 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ethologic  of  abortion 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management of abortion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List  post abortion cares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endParaRPr lang="en-US" dirty="0" smtClean="0">
              <a:latin typeface="Time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10AA8-ED17-4438-A7C3-CF7989E8D156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718"/>
            <a:ext cx="7467600" cy="1142682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dirty="0" smtClean="0">
                <a:solidFill>
                  <a:schemeClr val="tx2"/>
                </a:solidFill>
              </a:rPr>
              <a:t>PAC(post Abortion care) : Five elements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Emergency treatment of incomplete abortion and its complications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Counseling- about procedure, post procedure cxn prevention, when to seek care etc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FP services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Linkage with other RH services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>
                <a:solidFill>
                  <a:schemeClr val="accent2"/>
                </a:solidFill>
              </a:rPr>
              <a:t>Community-service provider partnership (community awareness creation on safe abortion methods)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36858-2B4E-40A1-AB30-D0F7D9E0B517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162800" cy="60928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2"/>
                </a:solidFill>
                <a:cs typeface="Times New Roman" pitchFamily="18" charset="0"/>
              </a:rPr>
              <a:t>Recurrent abortion</a:t>
            </a:r>
          </a:p>
        </p:txBody>
      </p:sp>
      <p:sp>
        <p:nvSpPr>
          <p:cNvPr id="28675" name="Rectangle 1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534400" cy="4351961"/>
          </a:xfrm>
        </p:spPr>
        <p:txBody>
          <a:bodyPr wrap="square" anchor="ctr">
            <a:spAutoFit/>
          </a:bodyPr>
          <a:lstStyle/>
          <a:p>
            <a:pPr>
              <a:buFont typeface="Arial" charset="0"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Definition</a:t>
            </a:r>
            <a:r>
              <a:rPr lang="en-US" b="1" u="sng" dirty="0" smtClean="0"/>
              <a:t> : </a:t>
            </a:r>
            <a:endParaRPr lang="en-US" sz="1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Is defined as </a:t>
            </a:r>
            <a:r>
              <a:rPr lang="en-US" sz="2400" b="1" i="1" dirty="0" smtClean="0"/>
              <a:t>3 or more consecutive spontaneous</a:t>
            </a:r>
            <a:r>
              <a:rPr lang="en-US" sz="2400" dirty="0" smtClean="0"/>
              <a:t> abortions 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It may presented clinically as any of other types of abortions .  </a:t>
            </a:r>
          </a:p>
          <a:p>
            <a:pPr>
              <a:buFont typeface="Arial" charset="0"/>
              <a:buNone/>
            </a:pPr>
            <a:r>
              <a:rPr lang="en-US" dirty="0" smtClean="0"/>
              <a:t> </a:t>
            </a:r>
            <a:r>
              <a:rPr lang="en-US" b="1" u="sng" dirty="0" smtClean="0">
                <a:solidFill>
                  <a:srgbClr val="FF0000"/>
                </a:solidFill>
              </a:rPr>
              <a:t>Types</a:t>
            </a:r>
            <a:r>
              <a:rPr lang="en-US" b="1" u="sng" dirty="0" smtClean="0"/>
              <a:t> : 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i="1" dirty="0" smtClean="0"/>
              <a:t>Primary </a:t>
            </a:r>
            <a:r>
              <a:rPr lang="en-US" sz="2400" dirty="0" smtClean="0"/>
              <a:t> : All pregnancies have ended in loss 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i="1" dirty="0" smtClean="0"/>
              <a:t>Secondary :</a:t>
            </a:r>
            <a:r>
              <a:rPr lang="en-US" sz="2400" dirty="0" smtClean="0"/>
              <a:t> One pregnancy or more has proceeded to viability(&gt;24 weeks gestation) with  all others ending in loss </a:t>
            </a:r>
          </a:p>
          <a:p>
            <a:pPr>
              <a:buFont typeface="Arial" charset="0"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Incidence</a:t>
            </a:r>
            <a:r>
              <a:rPr lang="en-US" sz="2800" b="1" u="sng" dirty="0" smtClean="0"/>
              <a:t> :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occurs in about </a:t>
            </a:r>
            <a:r>
              <a:rPr lang="en-US" sz="2400" b="1" dirty="0" smtClean="0"/>
              <a:t>1% </a:t>
            </a:r>
            <a:r>
              <a:rPr lang="en-US" sz="2400" dirty="0" smtClean="0"/>
              <a:t>of women of reproductive age 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18A04-0914-436C-B87F-C1EE419943BC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553200" cy="137160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  <a:t>Recurrent abortion</a:t>
            </a:r>
          </a:p>
        </p:txBody>
      </p:sp>
      <p:sp>
        <p:nvSpPr>
          <p:cNvPr id="29699" name="Rectangle 1"/>
          <p:cNvSpPr>
            <a:spLocks noGrp="1" noChangeArrowheads="1"/>
          </p:cNvSpPr>
          <p:nvPr>
            <p:ph idx="1"/>
          </p:nvPr>
        </p:nvSpPr>
        <p:spPr>
          <a:xfrm>
            <a:off x="304800" y="1295401"/>
            <a:ext cx="8534400" cy="5562599"/>
          </a:xfrm>
        </p:spPr>
        <p:txBody>
          <a:bodyPr wrap="square" anchor="ctr">
            <a:spAutoFit/>
          </a:bodyPr>
          <a:lstStyle/>
          <a:p>
            <a:pPr>
              <a:buFont typeface="Arial" charset="0"/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Causes</a:t>
            </a:r>
            <a:endParaRPr lang="en-US" sz="1800" dirty="0" smtClean="0"/>
          </a:p>
          <a:p>
            <a:r>
              <a:rPr lang="en-US" sz="2400" dirty="0" smtClean="0"/>
              <a:t>Idiopathic recurrent abortion, in about </a:t>
            </a:r>
            <a:r>
              <a:rPr lang="en-US" sz="2400" b="1" dirty="0" smtClean="0"/>
              <a:t>50%,</a:t>
            </a:r>
            <a:r>
              <a:rPr lang="en-US" sz="2400" dirty="0" smtClean="0"/>
              <a:t> in which no cause   can be found . </a:t>
            </a:r>
          </a:p>
          <a:p>
            <a:r>
              <a:rPr lang="en-US" sz="2400" dirty="0" smtClean="0"/>
              <a:t>The known causes include the followings : </a:t>
            </a:r>
          </a:p>
          <a:p>
            <a:pPr marL="685800" lvl="1" indent="-400050">
              <a:buFont typeface="Calibri" pitchFamily="34" charset="0"/>
              <a:buAutoNum type="arabicPeriod"/>
            </a:pPr>
            <a:r>
              <a:rPr lang="en-US" b="1" dirty="0" smtClean="0">
                <a:solidFill>
                  <a:srgbClr val="002060"/>
                </a:solidFill>
              </a:rPr>
              <a:t>Chromosomal disorders:</a:t>
            </a:r>
            <a:endParaRPr lang="en-US" sz="2000" b="1" dirty="0" smtClean="0">
              <a:solidFill>
                <a:srgbClr val="00FF00"/>
              </a:solidFill>
            </a:endParaRPr>
          </a:p>
          <a:p>
            <a:pPr marL="914400" lvl="2" indent="-400050">
              <a:buFont typeface="Wingdings" pitchFamily="2" charset="2"/>
              <a:buChar char="Ø"/>
            </a:pPr>
            <a:r>
              <a:rPr lang="en-US" i="1" dirty="0" smtClean="0"/>
              <a:t>Fetal chromosomal abnormalities &amp; structural abnormalities  </a:t>
            </a:r>
          </a:p>
          <a:p>
            <a:pPr marL="914400" lvl="2" indent="-400050">
              <a:buFont typeface="Wingdings" pitchFamily="2" charset="2"/>
              <a:buChar char="Ø"/>
            </a:pPr>
            <a:r>
              <a:rPr lang="en-US" i="1" dirty="0" smtClean="0"/>
              <a:t>Parental balanced translocation 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FF00"/>
                </a:solidFill>
              </a:rPr>
              <a:t>   </a:t>
            </a:r>
            <a:r>
              <a:rPr lang="en-US" sz="2800" b="1" dirty="0" smtClean="0">
                <a:solidFill>
                  <a:srgbClr val="002060"/>
                </a:solidFill>
              </a:rPr>
              <a:t>2. Anatomical disorders:</a:t>
            </a:r>
            <a:r>
              <a:rPr lang="en-US" sz="2800" b="1" dirty="0" smtClean="0">
                <a:solidFill>
                  <a:srgbClr val="00FF00"/>
                </a:solidFill>
              </a:rPr>
              <a:t>    </a:t>
            </a:r>
          </a:p>
          <a:p>
            <a:pPr>
              <a:buFont typeface="Wingdings" pitchFamily="2" charset="2"/>
              <a:buChar char="Ø"/>
            </a:pPr>
            <a:r>
              <a:rPr lang="en-US" sz="2400" i="1" dirty="0" smtClean="0"/>
              <a:t>Cervical incompetence</a:t>
            </a:r>
            <a:r>
              <a:rPr lang="en-US" sz="2400" dirty="0" smtClean="0"/>
              <a:t>: →congenital and acquired</a:t>
            </a:r>
          </a:p>
          <a:p>
            <a:pPr>
              <a:buFont typeface="Wingdings" pitchFamily="2" charset="2"/>
              <a:buChar char="Ø"/>
            </a:pPr>
            <a:r>
              <a:rPr lang="en-US" sz="2400" i="1" dirty="0" smtClean="0"/>
              <a:t>Uterine causes:</a:t>
            </a:r>
            <a:r>
              <a:rPr lang="en-US" sz="2400" dirty="0" smtClean="0"/>
              <a:t> → sub mucous fibroids, uterine anomalies &amp; Asher man's syndrome</a:t>
            </a:r>
            <a:r>
              <a:rPr lang="en-US" sz="2400" i="1" dirty="0" smtClean="0"/>
              <a:t> </a:t>
            </a:r>
            <a:r>
              <a:rPr lang="en-US" i="1" dirty="0" smtClean="0"/>
              <a:t> </a:t>
            </a: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AE727-9C67-4E0E-AA11-0A77C28DB77E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772400" cy="837882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cs typeface="Times New Roman" pitchFamily="18" charset="0"/>
              </a:rPr>
              <a:t>Recurrent abortion</a:t>
            </a:r>
          </a:p>
        </p:txBody>
      </p:sp>
      <p:sp>
        <p:nvSpPr>
          <p:cNvPr id="50177" name="Rectangle 1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458200" cy="5179880"/>
          </a:xfrm>
        </p:spPr>
        <p:txBody>
          <a:bodyPr wrap="square" anchor="ctr">
            <a:spAutoFit/>
          </a:bodyPr>
          <a:lstStyle/>
          <a:p>
            <a:pPr>
              <a:buFont typeface="Arial" pitchFamily="34" charset="0"/>
              <a:buNone/>
              <a:defRPr/>
            </a:pPr>
            <a:r>
              <a:rPr lang="en-US" b="1" u="sng" dirty="0" smtClean="0">
                <a:solidFill>
                  <a:srgbClr val="FF0000"/>
                </a:solidFill>
              </a:rPr>
              <a:t>Causes</a:t>
            </a:r>
            <a:endParaRPr lang="en-US" sz="1800" dirty="0" smtClean="0"/>
          </a:p>
          <a:p>
            <a:pPr marL="457200" indent="-171450">
              <a:buClr>
                <a:srgbClr val="00FF00"/>
              </a:buClr>
              <a:buNone/>
              <a:defRPr/>
            </a:pPr>
            <a:r>
              <a:rPr lang="en-US" sz="2800" b="1" dirty="0" smtClean="0">
                <a:solidFill>
                  <a:srgbClr val="002060"/>
                </a:solidFill>
              </a:rPr>
              <a:t>3. Medical </a:t>
            </a:r>
            <a:r>
              <a:rPr lang="en-US" sz="2800" b="1" dirty="0" err="1" smtClean="0">
                <a:solidFill>
                  <a:srgbClr val="002060"/>
                </a:solidFill>
              </a:rPr>
              <a:t>disorder:s</a:t>
            </a:r>
            <a:endParaRPr lang="en-US" sz="2800" b="1" dirty="0" smtClean="0">
              <a:solidFill>
                <a:srgbClr val="00FF00"/>
              </a:solidFill>
            </a:endParaRPr>
          </a:p>
          <a:p>
            <a:pPr marL="971550" indent="-400050">
              <a:buFont typeface="Wingdings" pitchFamily="2" charset="2"/>
              <a:buChar char="Ø"/>
              <a:defRPr/>
            </a:pPr>
            <a:r>
              <a:rPr lang="en-US" sz="2400" i="1" dirty="0" smtClean="0"/>
              <a:t>Endocrine  disorders : diabetes , thyroid disorders , PCOS &amp;  corpus </a:t>
            </a:r>
            <a:r>
              <a:rPr lang="en-US" sz="2400" i="1" dirty="0" err="1" smtClean="0"/>
              <a:t>luteum</a:t>
            </a:r>
            <a:r>
              <a:rPr lang="en-US" sz="2400" i="1" dirty="0" smtClean="0"/>
              <a:t> insufficiency . </a:t>
            </a:r>
          </a:p>
          <a:p>
            <a:pPr marL="971550" indent="-400050">
              <a:buFont typeface="Wingdings" pitchFamily="2" charset="2"/>
              <a:buChar char="Ø"/>
              <a:defRPr/>
            </a:pPr>
            <a:r>
              <a:rPr lang="en-US" sz="2400" i="1" dirty="0" smtClean="0"/>
              <a:t>Immunological disorders </a:t>
            </a:r>
          </a:p>
          <a:p>
            <a:pPr marL="971550" indent="-400050">
              <a:buFont typeface="Wingdings" pitchFamily="2" charset="2"/>
              <a:buChar char="Ø"/>
              <a:defRPr/>
            </a:pPr>
            <a:r>
              <a:rPr lang="en-US" sz="2400" i="1" dirty="0" smtClean="0"/>
              <a:t>Thrombophilia: congenital deficiency of Protein C&amp;S and antithrombin III, &amp; presence of factor V leiden.</a:t>
            </a:r>
          </a:p>
          <a:p>
            <a:pPr marL="971550" lvl="2" indent="-457200">
              <a:buFont typeface="Wingdings" pitchFamily="2" charset="2"/>
              <a:buChar char="Ø"/>
              <a:defRPr/>
            </a:pPr>
            <a:r>
              <a:rPr lang="en-US" i="1" dirty="0" smtClean="0"/>
              <a:t>Infections</a:t>
            </a:r>
          </a:p>
          <a:p>
            <a:pPr marL="1885950" lvl="4" indent="-457200">
              <a:buFont typeface="Wingdings" pitchFamily="2" charset="2"/>
              <a:buChar char="§"/>
              <a:defRPr/>
            </a:pPr>
            <a:r>
              <a:rPr lang="en-US" dirty="0" err="1" smtClean="0"/>
              <a:t>ToRCH</a:t>
            </a:r>
            <a:r>
              <a:rPr lang="en-US" dirty="0" smtClean="0"/>
              <a:t> - CMV may be a cause of recurrent</a:t>
            </a:r>
            <a:r>
              <a:rPr lang="en-US" i="1" dirty="0" smtClean="0"/>
              <a:t> </a:t>
            </a:r>
            <a:r>
              <a:rPr lang="en-US" dirty="0" smtClean="0"/>
              <a:t>abortion  </a:t>
            </a:r>
          </a:p>
          <a:p>
            <a:pPr marL="1828800" lvl="3" indent="-457200">
              <a:buFont typeface="Wingdings" pitchFamily="2" charset="2"/>
              <a:buChar char="§"/>
              <a:defRPr/>
            </a:pPr>
            <a:r>
              <a:rPr lang="en-US" dirty="0" smtClean="0"/>
              <a:t>Genital tract infection e.g. Bacterial </a:t>
            </a:r>
            <a:r>
              <a:rPr lang="en-US" dirty="0" err="1" smtClean="0"/>
              <a:t>vaginosis</a:t>
            </a:r>
            <a:endParaRPr lang="en-US" dirty="0" smtClean="0"/>
          </a:p>
          <a:p>
            <a:pPr marL="971550" lvl="1" indent="-457200">
              <a:buFont typeface="Wingdings" pitchFamily="2" charset="2"/>
              <a:buChar char="Ø"/>
              <a:defRPr/>
            </a:pPr>
            <a:r>
              <a:rPr lang="en-US" sz="2400" dirty="0" err="1" smtClean="0"/>
              <a:t>Rh</a:t>
            </a:r>
            <a:r>
              <a:rPr lang="en-US" sz="2400" dirty="0" smtClean="0"/>
              <a:t> – </a:t>
            </a:r>
            <a:r>
              <a:rPr lang="en-US" sz="2400" dirty="0" err="1" smtClean="0"/>
              <a:t>isoimmunization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B537B-2A42-4023-A8F9-436A2DFFA8EE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800" dirty="0" smtClean="0"/>
          </a:p>
          <a:p>
            <a:r>
              <a:rPr lang="en-US" sz="4800" dirty="0" smtClean="0"/>
              <a:t>THANK YOU SO MUCH!!!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C087C-F1B8-414D-9161-027E27BF9644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Ectopic pregnancy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Outlines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Risk factors </a:t>
            </a:r>
          </a:p>
          <a:p>
            <a:r>
              <a:rPr lang="en-US" dirty="0" smtClean="0"/>
              <a:t>Manifestations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Management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18EE-6644-4C6E-8776-D3DA53DEB9F5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800" y="228600"/>
            <a:ext cx="8077200" cy="83820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Ectopic Pregnancy 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4294967295"/>
          </p:nvPr>
        </p:nvSpPr>
        <p:spPr>
          <a:xfrm>
            <a:off x="609600" y="1066802"/>
            <a:ext cx="8153400" cy="5059362"/>
          </a:xfrm>
        </p:spPr>
        <p:txBody>
          <a:bodyPr>
            <a:no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Definition: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Ectopic pregnancy is one in which the blastocyst implants anywhere other than the endometrial lining of the uterine cavity.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Ectopic pregnancy accounted for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10 % of all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pregnancy-related deaths</a:t>
            </a:r>
          </a:p>
          <a:p>
            <a:pPr algn="just" eaLnBrk="1" hangingPunct="1">
              <a:buFont typeface="Arial" charset="0"/>
              <a:buNone/>
            </a:pPr>
            <a:r>
              <a:rPr lang="en-US" sz="28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Incidence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Ectopic pregnancies occurred, at a rate of 16 ectopic pregnancies per 1,000 reported pregnancies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(1.6%)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More than  95 % ectopic pregnancy are tubal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5EC3E-EC30-426E-AE58-C4B0D5A4950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Various sites and frequency of ectopic pregnancies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0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3482" y="1371600"/>
            <a:ext cx="7989518" cy="48053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5647E-252A-474E-BB06-9980A0AA1A2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127"/>
            <a:ext cx="7600950" cy="54927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Risk Factors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333999"/>
          </a:xfrm>
        </p:spPr>
        <p:txBody>
          <a:bodyPr>
            <a:noAutofit/>
          </a:bodyPr>
          <a:lstStyle/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appreciation of risk factors for ectopic pregnancy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leads to a more timely diagnosis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with improved maternal survival and future reproductive potential.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 ectopic pregnancy, documented tubal pathology, surgery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 restore tubal patency, or tubal sterilization carry the highest risks of obstruction and subsequent ectopic pregnancy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Risk factors for ectopic pregnancy can be divided into those that confer</a:t>
            </a:r>
          </a:p>
          <a:p>
            <a:pPr lvl="2" eaLnBrk="1" hangingPunct="1">
              <a:buFont typeface="Arial" charset="0"/>
              <a:buBlip>
                <a:blip r:embed="rId4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High </a:t>
            </a:r>
          </a:p>
          <a:p>
            <a:pPr lvl="2" eaLnBrk="1" hangingPunct="1">
              <a:buFont typeface="Arial" charset="0"/>
              <a:buBlip>
                <a:blip r:embed="rId4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Moderate, or </a:t>
            </a:r>
          </a:p>
          <a:p>
            <a:pPr lvl="2" eaLnBrk="1" hangingPunct="1">
              <a:buFont typeface="Arial" charset="0"/>
              <a:buBlip>
                <a:blip r:embed="rId4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Low/slight  risk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69CFA-58B2-48A6-9CBF-93F09AA3CB0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444826068"/>
              </p:ext>
            </p:extLst>
          </p:nvPr>
        </p:nvGraphicFramePr>
        <p:xfrm>
          <a:off x="1143000" y="381000"/>
          <a:ext cx="8001000" cy="6515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0500"/>
                <a:gridCol w="4000500"/>
              </a:tblGrid>
              <a:tr h="305429">
                <a:tc gridSpan="2"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                                Risk factor for ectopic pregnancy </a:t>
                      </a:r>
                      <a:endParaRPr lang="en-US" sz="2000" dirty="0"/>
                    </a:p>
                  </a:txBody>
                  <a:tcPr marL="28575" marR="28575" marT="28575" marB="28575"/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Risk factor </a:t>
                      </a:r>
                      <a:endParaRPr lang="en-US" sz="20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 smtClean="0"/>
                        <a:t>Odds Ratio </a:t>
                      </a:r>
                      <a:endParaRPr lang="en-US" sz="2000" dirty="0"/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Risk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Tubal corrective surgery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21.0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Tubal sterilization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9.3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Previous ectopic pregnancy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8.3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In utero DES exposure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5.6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Intrauterine device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4.2–45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Documented tubal pathology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3.8–21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Moderate Risk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Infertility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2.5–21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Previous genital infection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2.5–3.7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Multiple partners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2.1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Slight Risk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Previous pelvic or abdominal surgery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0.93–3.8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Smoking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2.3–2.5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Douching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1.1–3.1</a:t>
                      </a:r>
                    </a:p>
                  </a:txBody>
                  <a:tcPr marL="28575" marR="28575" marT="28575" marB="28575"/>
                </a:tc>
              </a:tr>
              <a:tr h="305429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Intercourse before 18 years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1.6</a:t>
                      </a: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5C9AF-D2C9-4D27-BFD7-C772BCF8B0E0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543800" cy="9144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Abortion 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720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Definition -is</a:t>
            </a:r>
          </a:p>
          <a:p>
            <a:r>
              <a:rPr lang="en-US" dirty="0" smtClean="0"/>
              <a:t>Loss of pregnancy before viability: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- spontaneously 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- induced</a:t>
            </a:r>
          </a:p>
          <a:p>
            <a:r>
              <a:rPr lang="en-US" dirty="0" smtClean="0">
                <a:ea typeface="Times New Roman" pitchFamily="18" charset="0"/>
                <a:cs typeface="Traditional Arabic" pitchFamily="2" charset="-78"/>
              </a:rPr>
              <a:t>It implies the process of expulsion or extraction of products of conception</a:t>
            </a:r>
          </a:p>
          <a:p>
            <a:r>
              <a:rPr lang="en-US" dirty="0" smtClean="0">
                <a:cs typeface="Traditional Arabic" pitchFamily="2" charset="-78"/>
              </a:rPr>
              <a:t>Viability:</a:t>
            </a:r>
          </a:p>
          <a:p>
            <a:pPr>
              <a:buNone/>
            </a:pPr>
            <a:r>
              <a:rPr lang="en-US" dirty="0" smtClean="0">
                <a:cs typeface="Traditional Arabic" pitchFamily="2" charset="-78"/>
              </a:rPr>
              <a:t>    - 20 wk, 24wk, 28 wk</a:t>
            </a:r>
          </a:p>
          <a:p>
            <a:pPr>
              <a:buNone/>
            </a:pPr>
            <a:r>
              <a:rPr lang="en-US" dirty="0">
                <a:cs typeface="Traditional Arabic" pitchFamily="2" charset="-78"/>
              </a:rPr>
              <a:t> </a:t>
            </a:r>
            <a:r>
              <a:rPr lang="en-US" dirty="0" smtClean="0">
                <a:cs typeface="Traditional Arabic" pitchFamily="2" charset="-78"/>
              </a:rPr>
              <a:t>   - 500gm, 1000gm</a:t>
            </a:r>
          </a:p>
          <a:p>
            <a:r>
              <a:rPr lang="en-US" dirty="0" smtClean="0">
                <a:cs typeface="Traditional Arabic" pitchFamily="2" charset="-78"/>
              </a:rPr>
              <a:t>Ethiopian context is 28 wk or 1000 gm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D7DCF-D1B8-44AE-83C9-0539BCC8C92D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365127"/>
            <a:ext cx="7753350" cy="123507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Risk Factors Contd.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 smtClean="0"/>
          </a:p>
        </p:txBody>
      </p:sp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628650" y="1219200"/>
            <a:ext cx="8058150" cy="5181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Cigarette smoking :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 period increases the risk of ectopic pregnancy in a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dose-dependent manner,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thus it can be either a low or moderate risk factor depending on the patient's habits.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may be the result of impaired immunity in smokers, thus predisposing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them to pelvic inflammatory disease, or to impairment in tubal motility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vitro fertilization: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 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May be doe </a:t>
            </a:r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impaired tubal motility from hormonal stimulation</a:t>
            </a:r>
          </a:p>
          <a:p>
            <a:pPr lvl="1" eaLnBrk="1" hangingPunct="1">
              <a:buFont typeface="Courier New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the incidence of "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Atypical" implantation: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Cornual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abdominal, cervical &amp;  ovarian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36053-85DE-4A85-B6EE-3E84F8FD213D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Risk Factors Contd.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830763"/>
          </a:xfrm>
        </p:spPr>
        <p:txBody>
          <a:bodyPr>
            <a:noAutofit/>
          </a:bodyPr>
          <a:lstStyle/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b="1" dirty="0" smtClean="0">
                <a:solidFill>
                  <a:srgbClr val="0070C0"/>
                </a:solidFill>
              </a:rPr>
              <a:t>Age &gt; 40 years </a:t>
            </a:r>
          </a:p>
          <a:p>
            <a:pPr lvl="1" algn="just" eaLnBrk="1" hangingPunct="1">
              <a:buFont typeface="Arial" charset="0"/>
              <a:buBlip>
                <a:blip r:embed="rId4"/>
              </a:buBlip>
            </a:pPr>
            <a:r>
              <a:rPr lang="en-US" sz="2800" b="1" dirty="0" err="1" smtClean="0"/>
              <a:t>Myoelectrical</a:t>
            </a:r>
            <a:r>
              <a:rPr lang="en-US" sz="2800" b="1" dirty="0" smtClean="0"/>
              <a:t> activity </a:t>
            </a:r>
            <a:r>
              <a:rPr lang="en-US" sz="2800" dirty="0" smtClean="0"/>
              <a:t>is responsible for propulsive activity in the fallopian tube.</a:t>
            </a:r>
          </a:p>
          <a:p>
            <a:pPr lvl="1" algn="just" eaLnBrk="1" hangingPunct="1">
              <a:buFont typeface="Arial" charset="0"/>
              <a:buBlip>
                <a:blip r:embed="rId4"/>
              </a:buBlip>
            </a:pPr>
            <a:r>
              <a:rPr lang="en-US" sz="2800" dirty="0" smtClean="0"/>
              <a:t> This activity facilitates movement of the sperm and ova toward each other and propels the zygote toward the uterine cavity.</a:t>
            </a:r>
          </a:p>
          <a:p>
            <a:pPr lvl="1" algn="just" eaLnBrk="1" hangingPunct="1">
              <a:buFont typeface="Arial" charset="0"/>
              <a:buBlip>
                <a:blip r:embed="rId4"/>
              </a:buBlip>
            </a:pPr>
            <a:r>
              <a:rPr lang="en-US" sz="2800" b="1" dirty="0" smtClean="0"/>
              <a:t>Aging results in progressive loss of </a:t>
            </a:r>
            <a:r>
              <a:rPr lang="en-US" sz="2800" b="1" dirty="0" err="1" smtClean="0"/>
              <a:t>myoelectrical</a:t>
            </a:r>
            <a:r>
              <a:rPr lang="en-US" sz="2800" b="1" dirty="0" smtClean="0"/>
              <a:t> activity </a:t>
            </a:r>
            <a:r>
              <a:rPr lang="en-US" sz="2800" dirty="0" smtClean="0"/>
              <a:t>along the fallopian tube, which may explain the increased incidence of tubal pregnancy in </a:t>
            </a:r>
            <a:r>
              <a:rPr lang="en-US" sz="2800" dirty="0" err="1" smtClean="0"/>
              <a:t>perimenopausal</a:t>
            </a:r>
            <a:r>
              <a:rPr lang="en-US" sz="2800" dirty="0" smtClean="0"/>
              <a:t> women . </a:t>
            </a:r>
          </a:p>
          <a:p>
            <a:pPr algn="just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E8D2B-E1A5-46AA-AA9D-C7D236678E34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90600" y="365127"/>
            <a:ext cx="7524750" cy="39687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Risk Factors Contd.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 smtClean="0"/>
          </a:p>
        </p:txBody>
      </p:sp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Contraceptives </a:t>
            </a:r>
            <a:endParaRPr lang="en-US" sz="2800" dirty="0" smtClean="0"/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Most forms of contraception will ironically increase the relative incidence of ectopic pregnancy by decreasing the number of intrauterine pregnancies.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The relative number of ectopic pregnancies varies by contraceptive use.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For example, </a:t>
            </a:r>
            <a:r>
              <a:rPr lang="en-US" sz="2800" b="1" dirty="0" smtClean="0">
                <a:solidFill>
                  <a:srgbClr val="C00000"/>
                </a:solidFill>
              </a:rPr>
              <a:t>barrier contraception and the TCu380A IUD do not </a:t>
            </a:r>
            <a:r>
              <a:rPr lang="en-US" sz="2800" dirty="0" smtClean="0"/>
              <a:t>confer an increased ectopic pregnancy rate 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b="1" dirty="0" smtClean="0"/>
              <a:t>Hormonal control of the muscular activity </a:t>
            </a:r>
            <a:r>
              <a:rPr lang="en-US" sz="2800" dirty="0" smtClean="0"/>
              <a:t>in the fallopian tube may explain the increased incidence of tubal pregnancy associated with failures of the </a:t>
            </a:r>
            <a:r>
              <a:rPr lang="en-US" sz="2800" b="1" dirty="0" smtClean="0"/>
              <a:t>morning after pill, </a:t>
            </a:r>
            <a:r>
              <a:rPr lang="en-US" sz="2800" b="1" dirty="0" err="1" smtClean="0"/>
              <a:t>minipill</a:t>
            </a:r>
            <a:r>
              <a:rPr lang="en-US" sz="2800" b="1" dirty="0" smtClean="0"/>
              <a:t>, progesterone-containing intrauterine devices (IUDs), and ovulation induction</a:t>
            </a:r>
            <a:r>
              <a:rPr lang="en-US" sz="2800" dirty="0" smtClean="0"/>
              <a:t>.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 Tubal sterilization can be followed by an ectopic pregnancy.</a:t>
            </a:r>
          </a:p>
          <a:p>
            <a:pPr algn="just" eaLnBrk="1" hangingPunct="1">
              <a:buFont typeface="Arial" charset="0"/>
              <a:buNone/>
            </a:pPr>
            <a:endParaRPr lang="en-US" sz="2800" dirty="0" smtClean="0"/>
          </a:p>
          <a:p>
            <a:pPr eaLnBrk="1" hangingPunct="1"/>
            <a:endParaRPr lang="en-US" sz="16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0C774-6276-4C6E-89EE-2FB7F063C874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65127"/>
            <a:ext cx="7524750" cy="77787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Clinical Manifestations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953000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Symptoms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b="1" dirty="0" smtClean="0">
                <a:solidFill>
                  <a:srgbClr val="002060"/>
                </a:solidFill>
              </a:rPr>
              <a:t>Triads</a:t>
            </a:r>
            <a:r>
              <a:rPr lang="en-US" sz="2800" dirty="0" smtClean="0"/>
              <a:t> occur in 50% of patients </a:t>
            </a:r>
          </a:p>
          <a:p>
            <a:pPr lvl="2" algn="just" eaLnBrk="1" hangingPunct="1">
              <a:buFont typeface="Courier New" pitchFamily="49" charset="0"/>
              <a:buChar char="o"/>
            </a:pPr>
            <a:r>
              <a:rPr lang="en-US" sz="2800" dirty="0" smtClean="0"/>
              <a:t>Amenorrhea </a:t>
            </a:r>
          </a:p>
          <a:p>
            <a:pPr lvl="2" algn="just" eaLnBrk="1" hangingPunct="1">
              <a:buFont typeface="Courier New" pitchFamily="49" charset="0"/>
              <a:buChar char="o"/>
            </a:pPr>
            <a:r>
              <a:rPr lang="en-US" sz="2800" dirty="0" smtClean="0"/>
              <a:t>vaginal bleeding  </a:t>
            </a:r>
          </a:p>
          <a:p>
            <a:pPr lvl="2" algn="just" eaLnBrk="1" hangingPunct="1">
              <a:buFont typeface="Courier New" pitchFamily="49" charset="0"/>
              <a:buChar char="o"/>
            </a:pPr>
            <a:r>
              <a:rPr lang="en-US" sz="2800" dirty="0" smtClean="0"/>
              <a:t>Abdominal pain on the affected side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Other pregnancy discomforts such as breast tenderness, nausea, and urinary frequency may accompany more ominous findings.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b="1" dirty="0" smtClean="0"/>
              <a:t>Shoulder pain</a:t>
            </a:r>
            <a:endParaRPr lang="en-US" sz="2800" dirty="0" smtClean="0"/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b="1" dirty="0" smtClean="0"/>
              <a:t>Vertigo and syncope </a:t>
            </a:r>
            <a:r>
              <a:rPr lang="en-US" sz="2800" dirty="0" smtClean="0"/>
              <a:t>from hemorrhagic hypovolemia.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Many women with a small </a:t>
            </a:r>
            <a:r>
              <a:rPr lang="en-US" sz="2800" dirty="0" err="1" smtClean="0"/>
              <a:t>unruptured</a:t>
            </a:r>
            <a:r>
              <a:rPr lang="en-US" sz="2800" dirty="0" smtClean="0"/>
              <a:t> ectopic pregnancy have </a:t>
            </a:r>
            <a:r>
              <a:rPr lang="en-US" sz="2800" b="1" dirty="0" smtClean="0"/>
              <a:t>unremarkable clinical findings. </a:t>
            </a:r>
          </a:p>
          <a:p>
            <a:pPr algn="just" eaLnBrk="1" hangingPunct="1">
              <a:buFont typeface="Arial" charset="0"/>
              <a:buNone/>
            </a:pPr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F7A5-8C11-401A-83D8-D1424BC4AC99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658100" cy="609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Clinical Manifestations Contd. 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7886700" cy="4881563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en-US" sz="1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examination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Vital Signs  normal or deranged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Abdominal and pelvic findings are notoriously scant in many women before tubal rupture.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With rupture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Pale 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Acutely sick 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Signs of fluid collection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signs of acute abdomen.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Cervical motion tenderness 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Adnexal mass </a:t>
            </a:r>
          </a:p>
          <a:p>
            <a:pPr lvl="3" algn="just" eaLnBrk="1" hangingPunct="1">
              <a:buFont typeface="Courier New" pitchFamily="49" charset="0"/>
              <a:buChar char="o"/>
            </a:pP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Buldged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cul-de-sac  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FE4E4-45E6-4127-861E-AB1435D8F3EA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Differential diagnosis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Abortion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GTD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PID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Corpus luteum cyst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Cystitis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Renal colic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Adnexal cyst torsion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err="1" smtClean="0"/>
              <a:t>Degenereting</a:t>
            </a:r>
            <a:r>
              <a:rPr lang="en-US" sz="2400" dirty="0" smtClean="0"/>
              <a:t> </a:t>
            </a:r>
            <a:r>
              <a:rPr lang="en-US" sz="2400" dirty="0" err="1" smtClean="0"/>
              <a:t>Mayoma</a:t>
            </a:r>
            <a:endParaRPr lang="en-US" sz="2400" dirty="0" smtClean="0"/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Appendicitis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Mesenteric lymph adenitis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645C-1C30-4BC6-9564-6377E7300415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Diagnosis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0" cy="480060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000" dirty="0" smtClean="0">
                <a:solidFill>
                  <a:srgbClr val="0070C0"/>
                </a:solidFill>
              </a:rPr>
              <a:t>Clinical: </a:t>
            </a:r>
            <a:r>
              <a:rPr lang="en-US" sz="2000" dirty="0" smtClean="0"/>
              <a:t>high index of suspicion 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000" dirty="0" smtClean="0">
                <a:solidFill>
                  <a:srgbClr val="0070C0"/>
                </a:solidFill>
              </a:rPr>
              <a:t>Laboratory tests</a:t>
            </a:r>
            <a:r>
              <a:rPr lang="en-US" sz="2000" dirty="0" smtClean="0"/>
              <a:t>: 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b="1" dirty="0" err="1" smtClean="0"/>
              <a:t>Hct</a:t>
            </a:r>
            <a:r>
              <a:rPr lang="en-US" sz="1800" b="1" dirty="0" smtClean="0"/>
              <a:t> 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dirty="0" smtClean="0"/>
              <a:t>Blood group &amp; </a:t>
            </a:r>
            <a:r>
              <a:rPr lang="en-US" sz="1800" dirty="0" err="1" smtClean="0"/>
              <a:t>Rh</a:t>
            </a:r>
            <a:r>
              <a:rPr lang="en-US" sz="1800" dirty="0" smtClean="0"/>
              <a:t> 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dirty="0" smtClean="0"/>
              <a:t>Urine HCG 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b="1" dirty="0" smtClean="0"/>
              <a:t>Serum beta HCG 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b="1" dirty="0" smtClean="0"/>
              <a:t>Serum progesterone</a:t>
            </a:r>
          </a:p>
          <a:p>
            <a:pPr lvl="4" eaLnBrk="1" hangingPunct="1">
              <a:buFont typeface="Arial" charset="0"/>
              <a:buBlip>
                <a:blip r:embed="rId3"/>
              </a:buBlip>
            </a:pPr>
            <a:r>
              <a:rPr lang="en-US" sz="1800" b="1" dirty="0" smtClean="0"/>
              <a:t>Ultrasound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000" dirty="0" err="1" smtClean="0">
                <a:solidFill>
                  <a:srgbClr val="0070C0"/>
                </a:solidFill>
              </a:rPr>
              <a:t>Culdocentesis</a:t>
            </a:r>
            <a:endParaRPr lang="en-US" sz="2000" dirty="0" smtClean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000" dirty="0" smtClean="0">
                <a:solidFill>
                  <a:srgbClr val="0070C0"/>
                </a:solidFill>
              </a:rPr>
              <a:t> Endometrial Sampling </a:t>
            </a:r>
            <a:endParaRPr lang="en-US" sz="1800" dirty="0" smtClean="0"/>
          </a:p>
          <a:p>
            <a:pPr eaLnBrk="1" hangingPunct="1">
              <a:buFont typeface="Arial" charset="0"/>
              <a:buBlip>
                <a:blip r:embed="rId3"/>
              </a:buBlip>
            </a:pPr>
            <a:r>
              <a:rPr lang="en-US" sz="2000" dirty="0" smtClean="0">
                <a:solidFill>
                  <a:srgbClr val="0070C0"/>
                </a:solidFill>
              </a:rPr>
              <a:t>Diagnostic laparoscopy : </a:t>
            </a:r>
            <a:r>
              <a:rPr lang="en-US" sz="2000" b="1" dirty="0" smtClean="0">
                <a:solidFill>
                  <a:srgbClr val="C00000"/>
                </a:solidFill>
              </a:rPr>
              <a:t>Gold standard </a:t>
            </a:r>
            <a:r>
              <a:rPr lang="en-US" sz="1800" dirty="0" smtClean="0"/>
              <a:t>for diagnosis of ectopic pregnancy</a:t>
            </a:r>
          </a:p>
          <a:p>
            <a:pPr eaLnBrk="1" hangingPunct="1">
              <a:buFont typeface="Arial" charset="0"/>
              <a:buBlip>
                <a:blip r:embed="rId3"/>
              </a:buBlip>
            </a:pPr>
            <a:endParaRPr lang="en-US" sz="2400" dirty="0" smtClean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Blip>
                <a:blip r:embed="rId3"/>
              </a:buBlip>
            </a:pPr>
            <a:endParaRPr lang="en-US" sz="2800" dirty="0" smtClean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Blip>
                <a:blip r:embed="rId3"/>
              </a:buBlip>
            </a:pPr>
            <a:endParaRPr lang="en-US" sz="3600" dirty="0" smtClean="0"/>
          </a:p>
          <a:p>
            <a:pPr lvl="4" eaLnBrk="1" hangingPunct="1">
              <a:buFont typeface="Arial" charset="0"/>
              <a:buBlip>
                <a:blip r:embed="rId3"/>
              </a:buBlip>
            </a:pPr>
            <a:endParaRPr lang="en-US" sz="24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8F14F-756C-44DA-AAE6-F546D2D3DD62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81000" y="609600"/>
            <a:ext cx="8382000" cy="5943600"/>
          </a:xfrm>
        </p:spPr>
      </p:pic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1066800" y="228600"/>
            <a:ext cx="7010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Algorithm for the diagnosis of ectopic pregnancy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5B9DB-03A5-4771-A615-F26CB0BF0BE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Management  of ectopic pregnancy </a:t>
            </a:r>
            <a: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4000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28650" y="1295400"/>
            <a:ext cx="8134350" cy="5181600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z="2800" dirty="0" smtClean="0">
                <a:solidFill>
                  <a:srgbClr val="0070C0"/>
                </a:solidFill>
              </a:rPr>
              <a:t>Medical: </a:t>
            </a:r>
            <a:r>
              <a:rPr lang="en-US" sz="2800" dirty="0" smtClean="0"/>
              <a:t>Oral, parenteral or direct Injection into Ectopic Pregnancy </a:t>
            </a:r>
            <a:endParaRPr lang="en-US" sz="2800" dirty="0" smtClean="0">
              <a:solidFill>
                <a:srgbClr val="0070C0"/>
              </a:solidFill>
            </a:endParaRPr>
          </a:p>
          <a:p>
            <a:pPr marL="1314450" lvl="2" indent="-514350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Methotrexate </a:t>
            </a:r>
          </a:p>
          <a:p>
            <a:pPr marL="1314450" lvl="2" indent="-514350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Prostaglandins  </a:t>
            </a:r>
          </a:p>
          <a:p>
            <a:pPr marL="1314450" lvl="2" indent="-514350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Mifepristone</a:t>
            </a:r>
          </a:p>
          <a:p>
            <a:pPr marL="1314450" lvl="2" indent="-514350" algn="just">
              <a:buBlip>
                <a:blip r:embed="rId3"/>
              </a:buBlip>
            </a:pPr>
            <a:r>
              <a:rPr lang="en-US" sz="2800" dirty="0" smtClean="0"/>
              <a:t>Potassium chloride  </a:t>
            </a:r>
            <a:r>
              <a:rPr lang="en-US" sz="2800" dirty="0"/>
              <a:t>- When a tubal pregnancy coexists with a uterine pregnancy, </a:t>
            </a:r>
            <a:r>
              <a:rPr lang="en-US" sz="2800" b="1" dirty="0"/>
              <a:t>potassium chloride can be injected into the tubal pregnancy </a:t>
            </a:r>
            <a:r>
              <a:rPr lang="en-US" sz="2800" b="1" dirty="0" smtClean="0"/>
              <a:t>sac as methotrexate is c/I in the presence of intrauterine </a:t>
            </a:r>
            <a:r>
              <a:rPr lang="en-US" sz="2800" b="1" dirty="0" err="1" smtClean="0"/>
              <a:t>preg</a:t>
            </a:r>
            <a:r>
              <a:rPr lang="en-US" sz="2800" b="1" dirty="0" smtClean="0"/>
              <a:t>.</a:t>
            </a:r>
            <a:endParaRPr lang="en-US" sz="2800" dirty="0" smtClean="0"/>
          </a:p>
          <a:p>
            <a:pPr marL="1314450" lvl="2" indent="-514350" algn="just" eaLnBrk="1" hangingPunct="1">
              <a:buFont typeface="Arial" charset="0"/>
              <a:buBlip>
                <a:blip r:embed="rId3"/>
              </a:buBlip>
            </a:pPr>
            <a:r>
              <a:rPr lang="en-US" sz="2800" dirty="0" smtClean="0"/>
              <a:t>Hyperosmolar glucose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2. Surgical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3. Expectant management 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en-US" sz="2800" dirty="0" smtClean="0">
                <a:solidFill>
                  <a:srgbClr val="0070C0"/>
                </a:solidFill>
              </a:rPr>
              <a:t>4. Anti D for Rh negative women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C0BF7-E500-4BFC-B358-079FC1DDE2E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mtClean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19757311"/>
              </p:ext>
            </p:extLst>
          </p:nvPr>
        </p:nvGraphicFramePr>
        <p:xfrm>
          <a:off x="381000" y="76200"/>
          <a:ext cx="8610600" cy="6635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8338"/>
                <a:gridCol w="2436962"/>
                <a:gridCol w="2152650"/>
                <a:gridCol w="2152650"/>
              </a:tblGrid>
              <a:tr h="516738">
                <a:tc gridSpan="4">
                  <a:txBody>
                    <a:bodyPr/>
                    <a:lstStyle/>
                    <a:p>
                      <a:r>
                        <a:rPr lang="en-US" sz="1600" dirty="0"/>
                        <a:t>Medical Treatment Protocols for Ectopic Pregnancy</a:t>
                      </a:r>
                      <a:br>
                        <a:rPr lang="en-US" sz="1600" dirty="0"/>
                      </a:br>
                      <a:endParaRPr lang="en-US" sz="1600" dirty="0"/>
                    </a:p>
                  </a:txBody>
                  <a:tcPr marL="28575" marR="28575" marT="28575" marB="2857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5605"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Single Dose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Two dose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 smtClean="0"/>
                        <a:t>Multidose</a:t>
                      </a:r>
                      <a:r>
                        <a:rPr lang="en-US" sz="1600" dirty="0" smtClean="0"/>
                        <a:t>(but max. is </a:t>
                      </a:r>
                      <a:r>
                        <a:rPr lang="en-US" sz="1600" dirty="0" err="1" smtClean="0"/>
                        <a:t>upto</a:t>
                      </a:r>
                      <a:r>
                        <a:rPr lang="en-US" sz="1600" dirty="0" smtClean="0"/>
                        <a:t> 4 dose)</a:t>
                      </a:r>
                      <a:endParaRPr lang="en-US" sz="1600" dirty="0"/>
                    </a:p>
                  </a:txBody>
                  <a:tcPr marL="28575" marR="28575" marT="28575" marB="28575"/>
                </a:tc>
              </a:tr>
              <a:tr h="711657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Dosing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One dose; repeat if necessary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Days 0 and 4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Up to </a:t>
                      </a:r>
                      <a:r>
                        <a:rPr lang="en-US" sz="1400" dirty="0" smtClean="0"/>
                        <a:t>4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doses </a:t>
                      </a:r>
                      <a:r>
                        <a:rPr lang="en-US" sz="1400" dirty="0"/>
                        <a:t>of both drugs until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declines by 15%</a:t>
                      </a:r>
                    </a:p>
                  </a:txBody>
                  <a:tcPr marL="28575" marR="28575" marT="28575" marB="28575"/>
                </a:tc>
              </a:tr>
              <a:tr h="271254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Medication Dosage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1400"/>
                    </a:p>
                  </a:txBody>
                  <a:tcPr marL="28575" marR="28575" marT="28575" marB="28575"/>
                </a:tc>
              </a:tr>
              <a:tr h="485879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Methotrexate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50 mg/m</a:t>
                      </a:r>
                      <a:r>
                        <a:rPr lang="en-US" sz="1400" baseline="300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/>
                        <a:t>BSA (day 1</a:t>
                      </a:r>
                      <a:r>
                        <a:rPr lang="en-US" sz="1400" dirty="0" smtClean="0"/>
                        <a:t>) I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50 mg/m2 </a:t>
                      </a:r>
                      <a:r>
                        <a:rPr lang="en-US" sz="1400" dirty="0" smtClean="0"/>
                        <a:t>BSA IM</a:t>
                      </a:r>
                      <a:endParaRPr lang="en-US" sz="14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1 mg/kg, days 1, 3, 5, and 7</a:t>
                      </a:r>
                    </a:p>
                  </a:txBody>
                  <a:tcPr marL="28575" marR="28575" marT="28575" marB="28575"/>
                </a:tc>
              </a:tr>
              <a:tr h="48587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err="1"/>
                        <a:t>Leucovorin</a:t>
                      </a:r>
                      <a:endParaRPr lang="en-US" sz="14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N/A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N/A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0.1 mg/kg days 2, 4, 6, and 8</a:t>
                      </a:r>
                    </a:p>
                  </a:txBody>
                  <a:tcPr marL="28575" marR="28575" marT="28575" marB="28575"/>
                </a:tc>
              </a:tr>
              <a:tr h="703334"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level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Days 0 (baseline), 4, and 7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Days 0 (baseline),4, and 7 Days 11 and 14 if repeat dose is given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/>
                        <a:t>Days 0 (baseline), 1, 3, 5, and 7</a:t>
                      </a:r>
                    </a:p>
                  </a:txBody>
                  <a:tcPr marL="28575" marR="28575" marT="28575" marB="28575"/>
                </a:tc>
              </a:tr>
              <a:tr h="2008071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Indication for additional dose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400" dirty="0"/>
                        <a:t>If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level does not decline by 15% from day 4 to day 7 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400" dirty="0"/>
                        <a:t>Less than 15% decline during weekly surveillance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400" dirty="0"/>
                        <a:t>If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does not decline by 15% from day 4 to day 7 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400" dirty="0"/>
                        <a:t>If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does not decline by 15% from day 7 to day 11 </a:t>
                      </a:r>
                    </a:p>
                    <a:p>
                      <a:pPr algn="l">
                        <a:buFont typeface="Arial"/>
                        <a:buChar char="•"/>
                      </a:pPr>
                      <a:r>
                        <a:rPr lang="en-US" sz="1400" dirty="0" smtClean="0"/>
                        <a:t>If the above occur Maximum </a:t>
                      </a:r>
                      <a:r>
                        <a:rPr lang="en-US" sz="1400" dirty="0"/>
                        <a:t>of four </a:t>
                      </a:r>
                      <a:r>
                        <a:rPr lang="en-US" sz="1400" dirty="0" smtClean="0"/>
                        <a:t>doses is given</a:t>
                      </a:r>
                      <a:endParaRPr lang="en-US" sz="1400" dirty="0"/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If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declines &lt;15%, give additional dose; repeat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in 48 hours and compare with previous value; maximum four doses</a:t>
                      </a:r>
                    </a:p>
                  </a:txBody>
                  <a:tcPr marL="28575" marR="28575" marT="28575" marB="28575"/>
                </a:tc>
              </a:tr>
              <a:tr h="485879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Post therapy </a:t>
                      </a:r>
                      <a:r>
                        <a:rPr lang="en-US" sz="1400" dirty="0"/>
                        <a:t>surveillance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After </a:t>
                      </a:r>
                      <a:r>
                        <a:rPr lang="en-US" sz="1400" dirty="0" err="1" smtClean="0"/>
                        <a:t>dy</a:t>
                      </a:r>
                      <a:r>
                        <a:rPr lang="en-US" sz="1400" dirty="0" smtClean="0"/>
                        <a:t> 7 HCG measurement do Weekly measurement  </a:t>
                      </a:r>
                      <a:r>
                        <a:rPr lang="en-US" sz="1400" dirty="0"/>
                        <a:t>until serum -</a:t>
                      </a:r>
                      <a:r>
                        <a:rPr lang="en-US" sz="1400" dirty="0" err="1"/>
                        <a:t>hCG</a:t>
                      </a:r>
                      <a:r>
                        <a:rPr lang="en-US" sz="1400" dirty="0"/>
                        <a:t> undetectable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Weekly until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undetectable</a:t>
                      </a: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/>
                        <a:t>Weekly until serum </a:t>
                      </a:r>
                      <a:r>
                        <a:rPr lang="el-GR" sz="1400" dirty="0" smtClean="0"/>
                        <a:t>β</a:t>
                      </a:r>
                      <a:r>
                        <a:rPr lang="en-US" sz="1400" dirty="0" smtClean="0"/>
                        <a:t>-HCG </a:t>
                      </a:r>
                      <a:r>
                        <a:rPr lang="en-US" sz="1400" dirty="0"/>
                        <a:t>undetectable</a:t>
                      </a: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D962-D229-49D2-8DFC-B595A1255D1F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6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Etiology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endParaRPr lang="ar-SA" dirty="0" smtClean="0">
              <a:solidFill>
                <a:schemeClr val="tx2"/>
              </a:solidFill>
            </a:endParaRPr>
          </a:p>
        </p:txBody>
      </p:sp>
      <p:sp>
        <p:nvSpPr>
          <p:cNvPr id="4099" name="Content Placeholder 7"/>
          <p:cNvSpPr>
            <a:spLocks noGrp="1"/>
          </p:cNvSpPr>
          <p:nvPr>
            <p:ph idx="4294967295"/>
          </p:nvPr>
        </p:nvSpPr>
        <p:spPr>
          <a:xfrm>
            <a:off x="1447800" y="1219200"/>
            <a:ext cx="7696200" cy="5334000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buFont typeface="Calibri" pitchFamily="34" charset="0"/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First trimester abortion :(the first 12 wk)</a:t>
            </a:r>
            <a:endParaRPr lang="en-US" dirty="0" smtClean="0">
              <a:solidFill>
                <a:srgbClr val="FF0000"/>
              </a:solidFill>
            </a:endParaRPr>
          </a:p>
          <a:p>
            <a:pPr marL="933450" lvl="1" indent="-533400" eaLnBrk="1" hangingPunct="1">
              <a:buFont typeface="Calibri" pitchFamily="34" charset="0"/>
              <a:buAutoNum type="arabicPeriod"/>
            </a:pPr>
            <a:r>
              <a:rPr lang="en-US" sz="2400" b="1" dirty="0" smtClean="0"/>
              <a:t>Fetal chromosomal abnormalities - </a:t>
            </a:r>
            <a:r>
              <a:rPr lang="en-US" sz="2400" dirty="0" smtClean="0"/>
              <a:t>particularly </a:t>
            </a:r>
            <a:r>
              <a:rPr lang="en-US" sz="2400" dirty="0" err="1" smtClean="0"/>
              <a:t>Trisomy</a:t>
            </a:r>
            <a:r>
              <a:rPr lang="en-US" sz="2400" dirty="0" smtClean="0"/>
              <a:t>,</a:t>
            </a:r>
          </a:p>
          <a:p>
            <a:pPr marL="933450" lvl="1" indent="-533400">
              <a:buNone/>
            </a:pPr>
            <a:r>
              <a:rPr lang="en-US" sz="2400" b="1" i="1" dirty="0" smtClean="0"/>
              <a:t>2 .   </a:t>
            </a:r>
            <a:r>
              <a:rPr lang="en-US" sz="2400" b="1" i="1" dirty="0" err="1" smtClean="0"/>
              <a:t>Anembryonic</a:t>
            </a:r>
            <a:r>
              <a:rPr lang="en-US" sz="2400" b="1" i="1" dirty="0" smtClean="0"/>
              <a:t> pregnancy -  Blighted ovum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3.   Parental balanced translocation 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4.    Infections:  genital tract infection , systemic infection with pyrexia &amp;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ToRCH</a:t>
            </a:r>
            <a:r>
              <a:rPr lang="en-US" sz="2400" b="1" i="1" dirty="0" smtClean="0">
                <a:solidFill>
                  <a:srgbClr val="002060"/>
                </a:solidFill>
              </a:rPr>
              <a:t>  syndrome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5.    Endocrine disorders :  Diabetes,  hypothyroidism , PCOS  &amp;  Corpus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luteum</a:t>
            </a:r>
            <a:r>
              <a:rPr lang="en-US" sz="2400" b="1" i="1" dirty="0" smtClean="0">
                <a:solidFill>
                  <a:srgbClr val="002060"/>
                </a:solidFill>
              </a:rPr>
              <a:t> 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insufficiency,erythroblastosis</a:t>
            </a:r>
            <a:r>
              <a:rPr lang="en-US" sz="2400" b="1" i="1" dirty="0" smtClean="0">
                <a:solidFill>
                  <a:srgbClr val="002060"/>
                </a:solidFill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fetais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6.  Uterine disorders:  Uterine anomalies , sub mucus fibroid &amp;  Asher man's syndrome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7.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Thrombophilia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8.  Immunological disorders 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9. Cigarette smoking ,alcohol, </a:t>
            </a:r>
            <a:r>
              <a:rPr lang="en-US" sz="2400" b="1" i="1" dirty="0" err="1" smtClean="0">
                <a:solidFill>
                  <a:srgbClr val="002060"/>
                </a:solidFill>
              </a:rPr>
              <a:t>anaesthetic</a:t>
            </a:r>
            <a:r>
              <a:rPr lang="en-US" sz="2400" b="1" i="1" dirty="0" smtClean="0">
                <a:solidFill>
                  <a:srgbClr val="002060"/>
                </a:solidFill>
              </a:rPr>
              <a:t> agents &amp; chemical agents . </a:t>
            </a:r>
          </a:p>
          <a:p>
            <a:pPr marL="933450" lvl="1" indent="-533400"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10.  Psychological disorders</a:t>
            </a:r>
            <a:endParaRPr lang="ar-SA" sz="2400" b="1" i="1" dirty="0" smtClean="0">
              <a:solidFill>
                <a:srgbClr val="002060"/>
              </a:solidFill>
            </a:endParaRPr>
          </a:p>
          <a:p>
            <a:pPr marL="933450" lvl="1" indent="-533400">
              <a:buNone/>
            </a:pPr>
            <a:endParaRPr lang="en-US" sz="2400" b="1" i="1" dirty="0" smtClean="0">
              <a:solidFill>
                <a:srgbClr val="002060"/>
              </a:solidFill>
            </a:endParaRPr>
          </a:p>
          <a:p>
            <a:pPr marL="933450" lvl="1" indent="-533400">
              <a:buAutoNum type="arabicPeriod" startAt="6"/>
            </a:pPr>
            <a:endParaRPr lang="en-US" sz="2400" b="1" dirty="0" smtClean="0">
              <a:solidFill>
                <a:srgbClr val="002060"/>
              </a:solidFill>
            </a:endParaRPr>
          </a:p>
          <a:p>
            <a:pPr marL="933450" lvl="1" indent="-533400" eaLnBrk="1" hangingPunct="1">
              <a:buFont typeface="Calibri" pitchFamily="34" charset="0"/>
              <a:buAutoNum type="arabicPeriod"/>
            </a:pPr>
            <a:endParaRPr lang="en-US" b="1" i="1" dirty="0" smtClean="0">
              <a:solidFill>
                <a:schemeClr val="tx2"/>
              </a:solidFill>
            </a:endParaRPr>
          </a:p>
          <a:p>
            <a:pPr marL="933450" lvl="1" indent="-533400" eaLnBrk="1" hangingPunct="1">
              <a:buFont typeface="Calibri" pitchFamily="34" charset="0"/>
              <a:buAutoNum type="arabicPeriod"/>
            </a:pPr>
            <a:endParaRPr lang="en-US" b="1" i="1" dirty="0" smtClean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61428-D46A-4B8E-AE82-DB7189F1911E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Prevention </a:t>
            </a:r>
            <a:b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628650" y="1143000"/>
            <a:ext cx="7886700" cy="5033963"/>
          </a:xfrm>
        </p:spPr>
        <p:txBody>
          <a:bodyPr>
            <a:normAutofit lnSpcReduction="10000"/>
          </a:bodyPr>
          <a:lstStyle/>
          <a:p>
            <a:pPr algn="just" eaLnBrk="1" hangingPunct="1">
              <a:buNone/>
            </a:pPr>
            <a:endParaRPr lang="en-US" sz="2400" b="1" dirty="0" smtClean="0"/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 Tubal pathology carries one of the highest risks and pelvic inflammatory disease plays a major role in tubal adhesions and obstruction. 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b="1" dirty="0" smtClean="0">
                <a:solidFill>
                  <a:srgbClr val="C00000"/>
                </a:solidFill>
              </a:rPr>
              <a:t>Because </a:t>
            </a:r>
            <a:r>
              <a:rPr lang="en-US" sz="2400" b="1" dirty="0" err="1" smtClean="0">
                <a:solidFill>
                  <a:srgbClr val="C00000"/>
                </a:solidFill>
              </a:rPr>
              <a:t>chlamydial</a:t>
            </a:r>
            <a:r>
              <a:rPr lang="en-US" sz="2400" b="1" dirty="0" smtClean="0">
                <a:solidFill>
                  <a:srgbClr val="C00000"/>
                </a:solidFill>
              </a:rPr>
              <a:t> infections </a:t>
            </a:r>
            <a:r>
              <a:rPr lang="en-US" sz="2400" dirty="0" smtClean="0"/>
              <a:t>constitute nearly half of pelvic inflammatory disease cases, efforts have been directed towards screening high-risk populations for </a:t>
            </a:r>
            <a:r>
              <a:rPr lang="en-US" sz="2400" b="1" dirty="0" smtClean="0"/>
              <a:t>asymptomatic infections.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 These include sexually active women under the age of 25 or women who use non barrier forms of contraception.</a:t>
            </a:r>
          </a:p>
          <a:p>
            <a:pPr algn="just" eaLnBrk="1" hangingPunct="1">
              <a:buFont typeface="Arial" charset="0"/>
              <a:buBlip>
                <a:blip r:embed="rId3"/>
              </a:buBlip>
            </a:pPr>
            <a:r>
              <a:rPr lang="en-US" sz="2400" dirty="0" smtClean="0"/>
              <a:t> Such screening programs in Sweden have demonstrated steady declines in both </a:t>
            </a:r>
            <a:r>
              <a:rPr lang="en-US" sz="2400" dirty="0" err="1" smtClean="0"/>
              <a:t>chlamydial</a:t>
            </a:r>
            <a:r>
              <a:rPr lang="en-US" sz="2400" dirty="0" smtClean="0"/>
              <a:t> infections and ectopic pregnancy rates, especially in women aged 20 to 24 years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12FA-38CD-448A-A4AB-D59DC8DFCC5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3914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                           </a:t>
            </a:r>
            <a:r>
              <a:rPr lang="en-US" sz="5400" smtClean="0">
                <a:solidFill>
                  <a:srgbClr val="7030A0"/>
                </a:solidFill>
              </a:rPr>
              <a:t>Thank you </a:t>
            </a:r>
            <a:endParaRPr lang="en-US" smtClean="0">
              <a:solidFill>
                <a:srgbClr val="7030A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66E3D-7C0A-4125-9556-95746A27E512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Gestational Trophoblastic Disease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2FF01-E138-4DE3-9F61-D53FBDC267B4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"/>
              </a:rPr>
              <a:t>Outlines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definition,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 risk factor,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classification,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diagnosis, 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 management </a:t>
            </a:r>
            <a:endParaRPr lang="en-US" dirty="0">
              <a:latin typeface="Time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23B4C-50DD-4C12-B7A9-3BF1DCEDD626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LEARING OUT COME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Times"/>
              </a:rPr>
              <a:t>By the end of the lesson the student should be able to </a:t>
            </a:r>
          </a:p>
          <a:p>
            <a:pPr marL="582930" indent="-514350"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Define GTD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List the risk factor of GTD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classification of  GTD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clinical manifestation of GTD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diagnosis of  GTD</a:t>
            </a:r>
          </a:p>
          <a:p>
            <a:pPr marL="58293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Describe the management of GTD</a:t>
            </a:r>
          </a:p>
          <a:p>
            <a:pPr marL="582930" indent="-514350">
              <a:lnSpc>
                <a:spcPct val="150000"/>
              </a:lnSpc>
              <a:buNone/>
            </a:pPr>
            <a:endParaRPr lang="en-US" dirty="0">
              <a:latin typeface="Times New Roman Special G1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9B64-589D-40DD-918D-B19954D1118F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Gestational </a:t>
            </a:r>
            <a:r>
              <a:rPr lang="en-US" b="1" i="1" dirty="0" err="1" smtClean="0">
                <a:solidFill>
                  <a:srgbClr val="FF0000"/>
                </a:solidFill>
              </a:rPr>
              <a:t>trophoblastic</a:t>
            </a:r>
            <a:r>
              <a:rPr lang="en-US" b="1" i="1" dirty="0" smtClean="0">
                <a:solidFill>
                  <a:srgbClr val="FF0000"/>
                </a:solidFill>
              </a:rPr>
              <a:t> disease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sz="2800" dirty="0" smtClean="0"/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"/>
              </a:rPr>
              <a:t>Gestational </a:t>
            </a:r>
            <a:r>
              <a:rPr lang="en-US" sz="2800" dirty="0" err="1" smtClean="0">
                <a:latin typeface="Times"/>
              </a:rPr>
              <a:t>trophoblastic</a:t>
            </a:r>
            <a:r>
              <a:rPr lang="en-US" sz="2800" dirty="0" smtClean="0">
                <a:latin typeface="Times"/>
              </a:rPr>
              <a:t> disease (GTD) is a proliferative disorder   of </a:t>
            </a:r>
            <a:r>
              <a:rPr lang="en-US" sz="2800" dirty="0" err="1" smtClean="0">
                <a:latin typeface="Times"/>
              </a:rPr>
              <a:t>trophoblastic</a:t>
            </a:r>
            <a:r>
              <a:rPr lang="en-US" sz="2800" dirty="0" smtClean="0">
                <a:latin typeface="Times"/>
              </a:rPr>
              <a:t> cells.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"/>
              </a:rPr>
              <a:t>All forms of GTD are characterized by a distinct tumor marker, the beta subunit of human chorionic gonadotropin (hCG). 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sz="2800" i="1" dirty="0" smtClean="0">
                <a:latin typeface="Times"/>
              </a:rPr>
              <a:t>The pathogenesis of GTD is unique because the maternal tumor arises  </a:t>
            </a:r>
            <a:r>
              <a:rPr lang="en-US" sz="2800" dirty="0" smtClean="0">
                <a:latin typeface="Times"/>
              </a:rPr>
              <a:t>from gestational rather than maternal tissue.</a:t>
            </a:r>
          </a:p>
          <a:p>
            <a:pPr algn="just">
              <a:lnSpc>
                <a:spcPct val="170000"/>
              </a:lnSpc>
              <a:buClr>
                <a:schemeClr val="accent2"/>
              </a:buClr>
              <a:buFont typeface="Courier New" pitchFamily="49" charset="0"/>
              <a:buChar char="o"/>
            </a:pPr>
            <a:r>
              <a:rPr lang="en-US" sz="2800" dirty="0" smtClean="0">
                <a:latin typeface="Times"/>
              </a:rPr>
              <a:t>It is principally a disease of chorion</a:t>
            </a:r>
            <a:endParaRPr lang="en-US" sz="2800" dirty="0">
              <a:latin typeface="Time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F9940-154D-4B5B-8675-C23A9A180A9D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r>
              <a:rPr lang="en-US" b="1" i="1" dirty="0" smtClean="0"/>
              <a:t>classification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i="1" dirty="0" smtClean="0">
                <a:solidFill>
                  <a:srgbClr val="FF0000"/>
                </a:solidFill>
              </a:rPr>
              <a:t>) Benign tumors </a:t>
            </a:r>
          </a:p>
          <a:p>
            <a:pPr marL="514350" indent="-514350">
              <a:buNone/>
            </a:pPr>
            <a:r>
              <a:rPr lang="en-US" dirty="0" smtClean="0"/>
              <a:t> Hydatidiform mole  -complete mole</a:t>
            </a:r>
          </a:p>
          <a:p>
            <a:pPr marL="514350" indent="-514350">
              <a:buNone/>
            </a:pPr>
            <a:r>
              <a:rPr lang="en-US" dirty="0" smtClean="0"/>
              <a:t>                                     -partial mole</a:t>
            </a:r>
          </a:p>
          <a:p>
            <a:pPr marL="514350" indent="-514350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2)  Malignant  tumor </a:t>
            </a:r>
          </a:p>
          <a:p>
            <a:pPr marL="514350" indent="-514350">
              <a:buNone/>
            </a:pPr>
            <a:r>
              <a:rPr lang="en-US" dirty="0" smtClean="0"/>
              <a:t>Persistent gestational </a:t>
            </a:r>
            <a:r>
              <a:rPr lang="en-US" dirty="0" err="1" smtClean="0"/>
              <a:t>trophoblastic</a:t>
            </a:r>
            <a:r>
              <a:rPr lang="en-US" dirty="0" smtClean="0"/>
              <a:t> tumor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Invasive mole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placental site </a:t>
            </a:r>
            <a:r>
              <a:rPr lang="en-US" dirty="0" err="1" smtClean="0"/>
              <a:t>trophoblastic</a:t>
            </a:r>
            <a:r>
              <a:rPr lang="en-US" dirty="0" smtClean="0"/>
              <a:t> tumor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 choriocarcinoma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 marL="514350" indent="-514350"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EA0B-96DF-4527-8472-FD6E6CBC3881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329" name="Group 209"/>
          <p:cNvGraphicFramePr>
            <a:graphicFrameLocks noGrp="1"/>
          </p:cNvGraphicFramePr>
          <p:nvPr>
            <p:ph/>
          </p:nvPr>
        </p:nvGraphicFramePr>
        <p:xfrm>
          <a:off x="539750" y="1509713"/>
          <a:ext cx="8353425" cy="4943031"/>
        </p:xfrm>
        <a:graphic>
          <a:graphicData uri="http://schemas.openxmlformats.org/drawingml/2006/table">
            <a:tbl>
              <a:tblPr/>
              <a:tblGrid>
                <a:gridCol w="2303463"/>
                <a:gridCol w="865187"/>
                <a:gridCol w="3097213"/>
                <a:gridCol w="2087562"/>
              </a:tblGrid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PATHOLOGIC CLASSIFICATION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CLINICAL CLASSIFICATION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Hydatidiform mole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           *complete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        *incomplete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Benign gestational </a:t>
                      </a:r>
                      <a:r>
                        <a:rPr kumimoji="0" lang="en-US" altLang="zh-CN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trophoblastic</a:t>
                      </a:r>
                      <a:r>
                        <a:rPr kumimoji="0" lang="en-US" altLang="zh-CN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 disease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Invasive mole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Malignant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trophoblastic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 disease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Nonmetastatic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Placental site </a:t>
                      </a:r>
                      <a:r>
                        <a:rPr kumimoji="0" lang="en-US" altLang="zh-CN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trophoblastic</a:t>
                      </a: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 tumor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Metastatic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1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Choriocarcinoma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zh-CN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ea typeface="宋体" pitchFamily="2" charset="-122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High risk 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ea typeface="宋体" pitchFamily="2" charset="-122"/>
                        </a:rPr>
                        <a:t>Low risk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66" name="AutoShape 161"/>
          <p:cNvSpPr>
            <a:spLocks/>
          </p:cNvSpPr>
          <p:nvPr/>
        </p:nvSpPr>
        <p:spPr bwMode="auto">
          <a:xfrm>
            <a:off x="2557463" y="2636838"/>
            <a:ext cx="142875" cy="720725"/>
          </a:xfrm>
          <a:prstGeom prst="righ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163"/>
          <p:cNvSpPr>
            <a:spLocks noChangeShapeType="1"/>
          </p:cNvSpPr>
          <p:nvPr/>
        </p:nvSpPr>
        <p:spPr bwMode="auto">
          <a:xfrm flipV="1">
            <a:off x="2771775" y="2708275"/>
            <a:ext cx="936625" cy="2159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164"/>
          <p:cNvSpPr>
            <a:spLocks noChangeShapeType="1"/>
          </p:cNvSpPr>
          <p:nvPr/>
        </p:nvSpPr>
        <p:spPr bwMode="auto">
          <a:xfrm>
            <a:off x="2771775" y="2997200"/>
            <a:ext cx="1008063" cy="792163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165"/>
          <p:cNvSpPr>
            <a:spLocks noChangeShapeType="1"/>
          </p:cNvSpPr>
          <p:nvPr/>
        </p:nvSpPr>
        <p:spPr bwMode="auto">
          <a:xfrm>
            <a:off x="2339975" y="4005263"/>
            <a:ext cx="13684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0" name="Line 166"/>
          <p:cNvSpPr>
            <a:spLocks noChangeShapeType="1"/>
          </p:cNvSpPr>
          <p:nvPr/>
        </p:nvSpPr>
        <p:spPr bwMode="auto">
          <a:xfrm flipV="1">
            <a:off x="2195513" y="4149725"/>
            <a:ext cx="1512887" cy="792163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1" name="Line 167"/>
          <p:cNvSpPr>
            <a:spLocks noChangeShapeType="1"/>
          </p:cNvSpPr>
          <p:nvPr/>
        </p:nvSpPr>
        <p:spPr bwMode="auto">
          <a:xfrm flipV="1">
            <a:off x="2555875" y="4365625"/>
            <a:ext cx="1152525" cy="1655763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2" name="Line 168"/>
          <p:cNvSpPr>
            <a:spLocks noChangeShapeType="1"/>
          </p:cNvSpPr>
          <p:nvPr/>
        </p:nvSpPr>
        <p:spPr bwMode="auto">
          <a:xfrm>
            <a:off x="5651500" y="4005263"/>
            <a:ext cx="1225550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3" name="Line 169"/>
          <p:cNvSpPr>
            <a:spLocks noChangeShapeType="1"/>
          </p:cNvSpPr>
          <p:nvPr/>
        </p:nvSpPr>
        <p:spPr bwMode="auto">
          <a:xfrm>
            <a:off x="5867400" y="4292600"/>
            <a:ext cx="360363" cy="576263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4" name="Line 171"/>
          <p:cNvSpPr>
            <a:spLocks noChangeShapeType="1"/>
          </p:cNvSpPr>
          <p:nvPr/>
        </p:nvSpPr>
        <p:spPr bwMode="auto">
          <a:xfrm flipH="1">
            <a:off x="5219700" y="5157788"/>
            <a:ext cx="720725" cy="6477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5" name="Line 172"/>
          <p:cNvSpPr>
            <a:spLocks noChangeShapeType="1"/>
          </p:cNvSpPr>
          <p:nvPr/>
        </p:nvSpPr>
        <p:spPr bwMode="auto">
          <a:xfrm>
            <a:off x="6443663" y="5157788"/>
            <a:ext cx="649287" cy="64770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76" name="Text Box 210"/>
          <p:cNvSpPr txBox="1">
            <a:spLocks noChangeArrowheads="1"/>
          </p:cNvSpPr>
          <p:nvPr/>
        </p:nvSpPr>
        <p:spPr bwMode="auto">
          <a:xfrm>
            <a:off x="1619250" y="404813"/>
            <a:ext cx="60483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dirty="0"/>
              <a:t>Pathologic and clinical classifications for gestational </a:t>
            </a:r>
            <a:r>
              <a:rPr lang="en-US" altLang="zh-CN" sz="2800" dirty="0" err="1"/>
              <a:t>trophoblastic</a:t>
            </a:r>
            <a:r>
              <a:rPr lang="en-US" altLang="zh-CN" sz="2800" dirty="0"/>
              <a:t> disease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58209-9DAC-4692-AE28-370B79C79B3E}" type="datetime1">
              <a:rPr lang="en-US" altLang="zh-CN" smtClean="0"/>
              <a:t>4/30/2020</a:t>
            </a:fld>
            <a:endParaRPr lang="en-US" altLang="zh-C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0F4A-5C96-4B41-92C3-4F895D674FF2}" type="slidenum">
              <a:rPr lang="zh-CN" altLang="en-US" smtClean="0"/>
              <a:pPr/>
              <a:t>57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953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“</a:t>
            </a:r>
            <a:r>
              <a:rPr lang="en-US" sz="3200" dirty="0" smtClean="0">
                <a:latin typeface="Times"/>
              </a:rPr>
              <a:t>molar pregnancy”, can occur after any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3200" dirty="0" smtClean="0">
                <a:latin typeface="Times"/>
              </a:rPr>
              <a:t>gestation”</a:t>
            </a:r>
            <a:endParaRPr lang="en-US" dirty="0" smtClean="0">
              <a:latin typeface="Times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 </a:t>
            </a:r>
            <a:r>
              <a:rPr lang="en-US" sz="3200" dirty="0" smtClean="0">
                <a:latin typeface="Times"/>
              </a:rPr>
              <a:t>Induced or spontaneous abortion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3200" dirty="0" smtClean="0">
                <a:latin typeface="Times"/>
              </a:rPr>
              <a:t> Ectopic pregnancy</a:t>
            </a:r>
          </a:p>
          <a:p>
            <a:pPr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3200" dirty="0" smtClean="0">
                <a:latin typeface="Times"/>
              </a:rPr>
              <a:t> Term pregnancy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53627-FE42-4EC8-A65A-2C0A30A0975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"/>
              </a:rPr>
              <a:t>Risk factors</a:t>
            </a:r>
            <a:endParaRPr lang="en-US" dirty="0"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9600" dirty="0" smtClean="0">
                <a:latin typeface="Times"/>
              </a:rPr>
              <a:t>1. </a:t>
            </a:r>
            <a:r>
              <a:rPr lang="en-GB" sz="11200" dirty="0" smtClean="0">
                <a:latin typeface="Times"/>
              </a:rPr>
              <a:t>Maternal age 	&gt; 40 years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dirty="0" smtClean="0">
                <a:latin typeface="Times"/>
              </a:rPr>
              <a:t>            	          &lt; 20 years –teenage pregnancy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dirty="0" smtClean="0">
                <a:latin typeface="Times"/>
              </a:rPr>
              <a:t>2. Paternal age &gt; 45 years 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dirty="0" smtClean="0">
                <a:latin typeface="Times"/>
              </a:rPr>
              <a:t>3. Previous Hydatidiform mole  1</a:t>
            </a:r>
            <a:r>
              <a:rPr lang="en-GB" sz="11200" baseline="30000" dirty="0" smtClean="0">
                <a:latin typeface="Times"/>
              </a:rPr>
              <a:t>st</a:t>
            </a:r>
            <a:r>
              <a:rPr lang="en-GB" sz="11200" dirty="0" smtClean="0">
                <a:latin typeface="Times"/>
              </a:rPr>
              <a:t>	1-2%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dirty="0" smtClean="0">
                <a:latin typeface="Times"/>
              </a:rPr>
              <a:t>				                       2</a:t>
            </a:r>
            <a:r>
              <a:rPr lang="en-GB" sz="11200" baseline="30000" dirty="0" smtClean="0">
                <a:latin typeface="Times"/>
              </a:rPr>
              <a:t>nd </a:t>
            </a:r>
            <a:r>
              <a:rPr lang="en-GB" sz="11200" dirty="0" smtClean="0">
                <a:latin typeface="Times"/>
              </a:rPr>
              <a:t>   </a:t>
            </a:r>
            <a:r>
              <a:rPr lang="en-GB" sz="11200" baseline="30000" dirty="0" smtClean="0">
                <a:latin typeface="Times"/>
              </a:rPr>
              <a:t>  </a:t>
            </a:r>
            <a:r>
              <a:rPr lang="en-GB" sz="11200" dirty="0" smtClean="0">
                <a:latin typeface="Times"/>
              </a:rPr>
              <a:t>15-28%                                                     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dirty="0" smtClean="0">
                <a:latin typeface="Times"/>
              </a:rPr>
              <a:t>4. Nutrional   deficiency           - folic acid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GB" sz="11200" baseline="30000" dirty="0" smtClean="0">
                <a:latin typeface="Times"/>
              </a:rPr>
              <a:t>                                                                         -  </a:t>
            </a:r>
            <a:r>
              <a:rPr lang="en-US" sz="11200" dirty="0" smtClean="0">
                <a:latin typeface="Times"/>
              </a:rPr>
              <a:t>carotene</a:t>
            </a:r>
          </a:p>
          <a:p>
            <a:pPr>
              <a:lnSpc>
                <a:spcPct val="120000"/>
              </a:lnSpc>
              <a:spcBef>
                <a:spcPct val="50000"/>
              </a:spcBef>
              <a:buNone/>
            </a:pPr>
            <a:r>
              <a:rPr lang="en-US" sz="11200" dirty="0" smtClean="0">
                <a:latin typeface="Times"/>
              </a:rPr>
              <a:t>                                                   -</a:t>
            </a:r>
            <a:r>
              <a:rPr lang="en-US" altLang="zh-CN" sz="11200" dirty="0" smtClean="0">
                <a:latin typeface="Tahoma" pitchFamily="34" charset="0"/>
                <a:ea typeface="宋体" pitchFamily="2" charset="-122"/>
              </a:rPr>
              <a:t>Vitamin A deficiency</a:t>
            </a:r>
            <a:endParaRPr lang="en-US" sz="11200" dirty="0" smtClean="0">
              <a:latin typeface="Times"/>
            </a:endParaRPr>
          </a:p>
          <a:p>
            <a:pPr>
              <a:spcBef>
                <a:spcPct val="50000"/>
              </a:spcBef>
              <a:buNone/>
            </a:pPr>
            <a:r>
              <a:rPr lang="en-US" sz="11200" baseline="30000" dirty="0" smtClean="0"/>
              <a:t>                                                                                           </a:t>
            </a:r>
            <a:endParaRPr lang="en-GB" sz="11200" baseline="30000" dirty="0" smtClean="0"/>
          </a:p>
          <a:p>
            <a:pPr>
              <a:buNone/>
            </a:pPr>
            <a:endParaRPr lang="en-US" sz="1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3DADA-A3D1-474E-BC0F-2B1F3F903D94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Title 6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229600" cy="990600"/>
          </a:xfrm>
        </p:spPr>
        <p:txBody>
          <a:bodyPr/>
          <a:lstStyle/>
          <a:p>
            <a:r>
              <a:rPr lang="en-US" sz="4800" dirty="0" smtClean="0"/>
              <a:t>Etiology…</a:t>
            </a:r>
            <a:r>
              <a:rPr lang="en-US" dirty="0" smtClean="0">
                <a:solidFill>
                  <a:schemeClr val="tx2"/>
                </a:solidFill>
                <a:cs typeface="Times New Roman" pitchFamily="18" charset="0"/>
              </a:rPr>
              <a:t> </a:t>
            </a:r>
            <a:endParaRPr lang="ar-SA" dirty="0" smtClean="0">
              <a:solidFill>
                <a:schemeClr val="tx2"/>
              </a:solidFill>
            </a:endParaRPr>
          </a:p>
        </p:txBody>
      </p:sp>
      <p:sp>
        <p:nvSpPr>
          <p:cNvPr id="87043" name="Content Placeholder 7"/>
          <p:cNvSpPr>
            <a:spLocks noGrp="1"/>
          </p:cNvSpPr>
          <p:nvPr>
            <p:ph idx="4294967295"/>
          </p:nvPr>
        </p:nvSpPr>
        <p:spPr>
          <a:xfrm>
            <a:off x="685800" y="1143000"/>
            <a:ext cx="8458200" cy="5181600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None/>
              <a:defRPr/>
            </a:pP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B.  Second</a:t>
            </a:r>
            <a:r>
              <a:rPr lang="en-US" b="1" dirty="0" smtClean="0">
                <a:solidFill>
                  <a:srgbClr val="FF0000"/>
                </a:solidFill>
              </a:rPr>
              <a:t> trimester abortion:</a:t>
            </a:r>
          </a:p>
          <a:p>
            <a:pPr marL="914400" lvl="1" indent="-514350" eaLnBrk="1" hangingPunct="1">
              <a:lnSpc>
                <a:spcPct val="150000"/>
              </a:lnSpc>
              <a:buFont typeface="Calibri" pitchFamily="34" charset="0"/>
              <a:buAutoNum type="arabicPeriod"/>
              <a:defRPr/>
            </a:pPr>
            <a:r>
              <a:rPr lang="en-US" b="1" i="1" dirty="0" smtClean="0">
                <a:solidFill>
                  <a:schemeClr val="tx2"/>
                </a:solidFill>
                <a:cs typeface="Arial" pitchFamily="34" charset="0"/>
              </a:rPr>
              <a:t>Multiple pregnancy</a:t>
            </a:r>
          </a:p>
          <a:p>
            <a:pPr marL="800100" lvl="1" indent="-400050" eaLnBrk="1" hangingPunct="1">
              <a:lnSpc>
                <a:spcPct val="150000"/>
              </a:lnSpc>
              <a:buFont typeface="Calibri" pitchFamily="34" charset="0"/>
              <a:buAutoNum type="arabicPeriod"/>
              <a:defRPr/>
            </a:pPr>
            <a:r>
              <a:rPr lang="en-US" b="1" i="1" dirty="0">
                <a:solidFill>
                  <a:schemeClr val="tx2"/>
                </a:solidFill>
                <a:cs typeface="Arial" pitchFamily="34" charset="0"/>
              </a:rPr>
              <a:t> </a:t>
            </a:r>
            <a:r>
              <a:rPr lang="en-US" b="1" i="1" dirty="0" smtClean="0">
                <a:solidFill>
                  <a:schemeClr val="tx2"/>
                </a:solidFill>
                <a:cs typeface="Arial" pitchFamily="34" charset="0"/>
              </a:rPr>
              <a:t>Cervical incompetence (congenital &amp; acquired )</a:t>
            </a:r>
          </a:p>
          <a:p>
            <a:pPr marL="914400" lvl="1" indent="-514350" eaLnBrk="1" hangingPunct="1">
              <a:lnSpc>
                <a:spcPct val="150000"/>
              </a:lnSpc>
              <a:buFont typeface="Calibri" pitchFamily="34" charset="0"/>
              <a:buAutoNum type="arabicPeriod"/>
              <a:defRPr/>
            </a:pPr>
            <a:r>
              <a:rPr lang="en-US" b="1" i="1" dirty="0" smtClean="0">
                <a:solidFill>
                  <a:schemeClr val="tx2"/>
                </a:solidFill>
                <a:cs typeface="Arial" pitchFamily="34" charset="0"/>
              </a:rPr>
              <a:t>Uterine anomalies and sub mucous fibroid</a:t>
            </a:r>
          </a:p>
          <a:p>
            <a:pPr marL="914400" lvl="1" indent="-514350" eaLnBrk="1" hangingPunct="1">
              <a:lnSpc>
                <a:spcPct val="150000"/>
              </a:lnSpc>
              <a:buFont typeface="Calibri" pitchFamily="34" charset="0"/>
              <a:buAutoNum type="arabicPeriod"/>
              <a:defRPr/>
            </a:pPr>
            <a:r>
              <a:rPr lang="en-US" b="1" i="1" dirty="0" smtClean="0">
                <a:solidFill>
                  <a:schemeClr val="tx2"/>
                </a:solidFill>
                <a:cs typeface="Arial" pitchFamily="34" charset="0"/>
              </a:rPr>
              <a:t>Genital tract infection and PROM </a:t>
            </a:r>
          </a:p>
          <a:p>
            <a:pPr marL="0" lvl="1" indent="400050" eaLnBrk="1" hangingPunct="1">
              <a:lnSpc>
                <a:spcPct val="150000"/>
              </a:lnSpc>
              <a:buNone/>
              <a:defRPr/>
            </a:pPr>
            <a:r>
              <a:rPr lang="en-US" b="1" i="1" dirty="0" smtClean="0">
                <a:solidFill>
                  <a:schemeClr val="tx2"/>
                </a:solidFill>
                <a:cs typeface="Arial" pitchFamily="34" charset="0"/>
              </a:rPr>
              <a:t>5.   Systemic infections: </a:t>
            </a:r>
            <a:r>
              <a:rPr lang="en-US" b="1" dirty="0" smtClean="0">
                <a:solidFill>
                  <a:schemeClr val="tx2"/>
                </a:solidFill>
              </a:rPr>
              <a:t>HIV, Malaria, syphilis, Rubella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     6.  Maternal health: Diabetes, Renal disease,  Hypertension</a:t>
            </a:r>
          </a:p>
          <a:p>
            <a:pPr marL="971550" lvl="1" indent="-514350">
              <a:buAutoNum type="arabicPeriod" startAt="5"/>
            </a:pPr>
            <a:endParaRPr lang="en-US" dirty="0" smtClean="0"/>
          </a:p>
          <a:p>
            <a:pPr marL="914400" lvl="1" indent="-514350" eaLnBrk="1" hangingPunct="1">
              <a:lnSpc>
                <a:spcPct val="150000"/>
              </a:lnSpc>
              <a:buFont typeface="Calibri" pitchFamily="34" charset="0"/>
              <a:buAutoNum type="arabicPeriod"/>
              <a:defRPr/>
            </a:pPr>
            <a:endParaRPr lang="ar-SA" b="1" i="1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9287-28A8-4628-BD87-F48E54949776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</a:rPr>
              <a:t>HYDATIDFORM MOLE</a:t>
            </a:r>
            <a:endParaRPr lang="en-US" sz="36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5562600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err="1" smtClean="0">
                <a:latin typeface="Times"/>
              </a:rPr>
              <a:t>Xied</a:t>
            </a:r>
            <a:r>
              <a:rPr lang="en-US" dirty="0" smtClean="0">
                <a:latin typeface="Times"/>
              </a:rPr>
              <a:t> by </a:t>
            </a:r>
            <a:r>
              <a:rPr lang="en-US" dirty="0" err="1" smtClean="0">
                <a:latin typeface="Times"/>
              </a:rPr>
              <a:t>histologically</a:t>
            </a:r>
            <a:r>
              <a:rPr lang="en-US" dirty="0" smtClean="0">
                <a:latin typeface="Times"/>
              </a:rPr>
              <a:t> by abnormalities of  the chorionic villi that consist of </a:t>
            </a:r>
            <a:r>
              <a:rPr lang="en-US" dirty="0" err="1" smtClean="0">
                <a:latin typeface="Times"/>
              </a:rPr>
              <a:t>trophoblastic</a:t>
            </a:r>
            <a:r>
              <a:rPr lang="en-US" dirty="0" smtClean="0">
                <a:latin typeface="Times"/>
              </a:rPr>
              <a:t> proliferation and  edema of villous stroma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The absence or presence of a fetus ,gross morphology and karyotype used to describe them as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>
                <a:solidFill>
                  <a:srgbClr val="00B0F0"/>
                </a:solidFill>
                <a:latin typeface="Times"/>
              </a:rPr>
              <a:t>1. </a:t>
            </a:r>
            <a:r>
              <a:rPr lang="en-US" dirty="0" smtClean="0">
                <a:solidFill>
                  <a:srgbClr val="FF0000"/>
                </a:solidFill>
                <a:latin typeface="Times"/>
              </a:rPr>
              <a:t>complete mole </a:t>
            </a:r>
          </a:p>
          <a:p>
            <a:pPr algn="just">
              <a:lnSpc>
                <a:spcPct val="170000"/>
              </a:lnSpc>
              <a:buNone/>
            </a:pPr>
            <a:r>
              <a:rPr lang="en-US" dirty="0" smtClean="0">
                <a:solidFill>
                  <a:srgbClr val="00B0F0"/>
                </a:solidFill>
                <a:latin typeface="Times"/>
              </a:rPr>
              <a:t>2.  </a:t>
            </a:r>
            <a:r>
              <a:rPr lang="en-US" dirty="0" smtClean="0">
                <a:solidFill>
                  <a:srgbClr val="FF0000"/>
                </a:solidFill>
                <a:latin typeface="Times"/>
              </a:rPr>
              <a:t>Partial mole</a:t>
            </a:r>
            <a:endParaRPr lang="en-US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0332-F85D-477A-81C3-5A0EC302292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1"/>
            <a:ext cx="7467600" cy="685799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dirty="0" smtClean="0"/>
              <a:t>Cont….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86800" cy="5257800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altLang="zh-CN" dirty="0" smtClean="0"/>
              <a:t> </a:t>
            </a:r>
            <a:r>
              <a:rPr lang="en-US" altLang="zh-CN" dirty="0" err="1" smtClean="0"/>
              <a:t>Hydatidiform</a:t>
            </a:r>
            <a:r>
              <a:rPr lang="en-US" altLang="zh-CN" dirty="0" smtClean="0"/>
              <a:t> mole is a pregnancy characterized by vesicular swelling of placental </a:t>
            </a:r>
            <a:r>
              <a:rPr lang="en-US" altLang="zh-CN" dirty="0" err="1" smtClean="0"/>
              <a:t>villi</a:t>
            </a:r>
            <a:r>
              <a:rPr lang="en-US" altLang="zh-CN" dirty="0" smtClean="0"/>
              <a:t> and usually the absence of an intact fetus.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(without embryo, membrane, or cord development)</a:t>
            </a:r>
            <a:endParaRPr lang="en-US" altLang="zh-CN" sz="2000" dirty="0" smtClean="0"/>
          </a:p>
          <a:p>
            <a:pPr algn="just" eaLnBrk="1" hangingPunct="1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zh-CN" altLang="en-US" dirty="0" smtClean="0"/>
              <a:t> </a:t>
            </a:r>
            <a:r>
              <a:rPr lang="en-US" altLang="zh-CN" dirty="0" smtClean="0"/>
              <a:t>The etiology of </a:t>
            </a:r>
            <a:r>
              <a:rPr lang="en-US" altLang="zh-CN" dirty="0" err="1" smtClean="0"/>
              <a:t>Hydatidiform</a:t>
            </a:r>
            <a:r>
              <a:rPr lang="en-US" altLang="zh-CN" dirty="0" smtClean="0"/>
              <a:t> mole remains unclear, but it appears to be due to abnormal </a:t>
            </a:r>
            <a:r>
              <a:rPr lang="en-US" altLang="zh-CN" dirty="0" err="1" smtClean="0"/>
              <a:t>gametogenesis</a:t>
            </a:r>
            <a:r>
              <a:rPr lang="en-US" altLang="zh-CN" dirty="0" smtClean="0"/>
              <a:t> and fertilization</a:t>
            </a:r>
          </a:p>
          <a:p>
            <a:pPr algn="just" eaLnBrk="1" hangingPunct="1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altLang="zh-CN" dirty="0" smtClean="0"/>
              <a:t>In a ‘complete mole’ the mass of tissue is completely made up of abnormal cells </a:t>
            </a:r>
          </a:p>
          <a:p>
            <a:pPr algn="just" eaLnBrk="1" hangingPunct="1"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en-US" altLang="zh-CN" dirty="0" smtClean="0"/>
              <a:t>There is no fetus and nothing can be found at the time of the first scan. </a:t>
            </a:r>
          </a:p>
          <a:p>
            <a:pPr eaLnBrk="1" hangingPunct="1">
              <a:buClr>
                <a:srgbClr val="FF3300"/>
              </a:buClr>
              <a:buNone/>
              <a:defRPr/>
            </a:pPr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6FCEC-CDB8-4EC8-A06F-1709F584763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5" name="Rectangle 5"/>
          <p:cNvSpPr>
            <a:spLocks noGrp="1" noChangeArrowheads="1"/>
          </p:cNvSpPr>
          <p:nvPr>
            <p:ph type="title"/>
          </p:nvPr>
        </p:nvSpPr>
        <p:spPr>
          <a:xfrm>
            <a:off x="914400" y="773113"/>
            <a:ext cx="7696200" cy="5222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dirty="0" smtClean="0"/>
              <a:t>Cont…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" y="1752600"/>
            <a:ext cx="8763000" cy="4724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altLang="zh-CN" dirty="0" smtClean="0"/>
              <a:t>In a ‘partial mole’, the mass may contain both these abnormal cells and often a fetus that has severe defects. </a:t>
            </a:r>
          </a:p>
          <a:p>
            <a:pPr algn="just" eaLnBrk="1" hangingPunct="1"/>
            <a:endParaRPr lang="en-US" altLang="zh-CN" dirty="0" smtClean="0"/>
          </a:p>
          <a:p>
            <a:pPr algn="just" eaLnBrk="1" hangingPunct="1"/>
            <a:r>
              <a:rPr lang="en-US" altLang="zh-CN" dirty="0" smtClean="0"/>
              <a:t>In this case the fetus will be consumed ( destroyed) by the growing abnormal mass very quickly.  </a:t>
            </a:r>
            <a:r>
              <a:rPr lang="en-US" altLang="zh-CN" dirty="0" smtClean="0">
                <a:solidFill>
                  <a:srgbClr val="FF9900"/>
                </a:solidFill>
              </a:rPr>
              <a:t>(shrink)</a:t>
            </a:r>
            <a:endParaRPr lang="zh-CN" altLang="en-US" dirty="0" smtClean="0">
              <a:solidFill>
                <a:srgbClr val="FF9900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zh-CN" altLang="en-US" dirty="0" smtClean="0">
              <a:solidFill>
                <a:srgbClr val="FF99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F1E4B-B989-4221-8EC0-8F285BFB8A40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1"/>
            <a:ext cx="7696200" cy="762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CN" dirty="0" smtClean="0"/>
              <a:t>Incidence 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295400"/>
            <a:ext cx="8610600" cy="5334000"/>
          </a:xfrm>
        </p:spPr>
        <p:txBody>
          <a:bodyPr>
            <a:normAutofit lnSpcReduction="10000"/>
          </a:bodyPr>
          <a:lstStyle/>
          <a:p>
            <a:pPr algn="just" eaLnBrk="1" hangingPunct="1">
              <a:buClr>
                <a:schemeClr val="accent1"/>
              </a:buClr>
              <a:buSzTx/>
              <a:buFontTx/>
              <a:buChar char="•"/>
              <a:defRPr/>
            </a:pPr>
            <a:r>
              <a:rPr lang="en-US" altLang="zh-CN" dirty="0" smtClean="0"/>
              <a:t>1 out of 1500-2000 pregnancies in the U.S. and Europe</a:t>
            </a:r>
          </a:p>
          <a:p>
            <a:pPr algn="just" eaLnBrk="1" hangingPunct="1">
              <a:buClr>
                <a:schemeClr val="accent1"/>
              </a:buClr>
              <a:buSzTx/>
              <a:buFontTx/>
              <a:buChar char="•"/>
              <a:defRPr/>
            </a:pPr>
            <a:r>
              <a:rPr lang="en-US" altLang="zh-CN" dirty="0" smtClean="0"/>
              <a:t>1 out of 500-600  pregnancies in  some Asian countries. </a:t>
            </a:r>
          </a:p>
          <a:p>
            <a:pPr algn="just" eaLnBrk="1" hangingPunct="1">
              <a:buClr>
                <a:schemeClr val="accent1"/>
              </a:buClr>
              <a:buSzTx/>
              <a:buFontTx/>
              <a:buChar char="•"/>
              <a:defRPr/>
            </a:pPr>
            <a:r>
              <a:rPr lang="en-US" altLang="zh-CN" dirty="0" smtClean="0"/>
              <a:t>Complete &gt; incomplete</a:t>
            </a:r>
          </a:p>
          <a:p>
            <a:pPr algn="just"/>
            <a:r>
              <a:rPr lang="en-US" altLang="zh-CN" dirty="0" smtClean="0"/>
              <a:t>Repeat H. moles occur in 0.5-2.6% of patients, and these patients have a subsequent greater risk of developing invasive mole or </a:t>
            </a:r>
            <a:r>
              <a:rPr lang="en-US" altLang="zh-CN" dirty="0" err="1" smtClean="0"/>
              <a:t>Choriocarcinoma</a:t>
            </a:r>
            <a:endParaRPr lang="en-US" altLang="zh-CN" dirty="0" smtClean="0"/>
          </a:p>
          <a:p>
            <a:pPr algn="just"/>
            <a:r>
              <a:rPr lang="en-US" altLang="zh-CN" dirty="0" smtClean="0"/>
              <a:t>There is an increased risk of molar pregnancy for women over the age 40</a:t>
            </a:r>
          </a:p>
          <a:p>
            <a:pPr eaLnBrk="1" hangingPunct="1">
              <a:buClr>
                <a:schemeClr val="accent1"/>
              </a:buClr>
              <a:buSzTx/>
              <a:buFontTx/>
              <a:buChar char="•"/>
              <a:defRPr/>
            </a:pPr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696C-B39A-4B6A-A291-5B3273FF2A10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2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391400" cy="685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dirty="0" smtClean="0"/>
              <a:t>Incidence 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n-US" altLang="zh-CN" sz="2800" dirty="0" smtClean="0"/>
              <a:t>~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10-17% of </a:t>
            </a:r>
            <a:r>
              <a:rPr lang="en-US" altLang="zh-CN" sz="2800" dirty="0" err="1" smtClean="0">
                <a:latin typeface="Arial" pitchFamily="34" charset="0"/>
                <a:cs typeface="Arial" pitchFamily="34" charset="0"/>
              </a:rPr>
              <a:t>H.moles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will result in invasive mole</a:t>
            </a:r>
          </a:p>
          <a:p>
            <a:pPr algn="just" eaLnBrk="1" hangingPunct="1">
              <a:defRPr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~2-3% of H. moles progress to </a:t>
            </a:r>
            <a:r>
              <a:rPr lang="en-US" altLang="zh-CN" sz="2800" dirty="0" err="1" smtClean="0">
                <a:latin typeface="Arial" pitchFamily="34" charset="0"/>
                <a:cs typeface="Arial" pitchFamily="34" charset="0"/>
              </a:rPr>
              <a:t>Choriocarcinoma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 (most of them are curable)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Vary with ethnic variation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Common in oriental countries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highest incidence in Philippines(1in 80) and lowest in European countries(1in 752).</a:t>
            </a:r>
          </a:p>
          <a:p>
            <a:pPr eaLnBrk="1" hangingPunct="1">
              <a:defRPr/>
            </a:pPr>
            <a:endParaRPr lang="en-US" altLang="zh-CN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BFADB-4D2F-4FC2-AC27-531E0FD82F7D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18958" y="152400"/>
            <a:ext cx="9226128" cy="617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20DBA-2A3A-4691-A718-41E70750C86E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Times"/>
              </a:rPr>
              <a:t>Clinical presentation </a:t>
            </a:r>
            <a:endParaRPr lang="en-US" b="1" i="1" dirty="0"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4800" b="1" i="1" dirty="0" smtClean="0">
                <a:solidFill>
                  <a:srgbClr val="00B0F0"/>
                </a:solidFill>
              </a:rPr>
              <a:t>   Complete mole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Vaginal bleeding     97%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Excessive uterus size 50%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Amenorrhea  and Abdominal pain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Preeclampsia  27% before 20wks</a:t>
            </a:r>
          </a:p>
          <a:p>
            <a:pPr marL="342900" lvl="1" indent="-34290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Hyperemesise  </a:t>
            </a:r>
            <a:r>
              <a:rPr lang="en-US" dirty="0" err="1" smtClean="0"/>
              <a:t>gravidrum</a:t>
            </a:r>
            <a:r>
              <a:rPr lang="en-US" dirty="0" smtClean="0"/>
              <a:t> 25% and </a:t>
            </a:r>
            <a:r>
              <a:rPr lang="en-US" altLang="zh-CN" sz="3200" dirty="0" err="1" smtClean="0"/>
              <a:t>Thyrotoxicosis</a:t>
            </a:r>
            <a:r>
              <a:rPr lang="en-US" altLang="zh-CN" sz="3200" dirty="0" smtClean="0"/>
              <a:t> </a:t>
            </a:r>
            <a:r>
              <a:rPr lang="en-US" dirty="0" smtClean="0"/>
              <a:t>7%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Theca lutein ovarian cysts  &gt;50%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Expulsion of snow storm appearance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dirty="0" smtClean="0"/>
              <a:t>USG-Snow storm appearance and Absence of fetal part and FHB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61BD3-8BE3-4E71-8223-C279A4673A3D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en-US" b="1" i="1" dirty="0" smtClean="0">
                <a:solidFill>
                  <a:srgbClr val="00B0F0"/>
                </a:solidFill>
              </a:rPr>
              <a:t>    Partial mole </a:t>
            </a:r>
            <a:endParaRPr lang="en-US" b="1" i="1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Times"/>
              </a:rPr>
              <a:t>Sign and symptom of incomplete  or missed abortion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Times"/>
              </a:rPr>
              <a:t>Could have fetus 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Times"/>
              </a:rPr>
              <a:t> vaginal bleeding </a:t>
            </a:r>
          </a:p>
          <a:p>
            <a:pPr>
              <a:lnSpc>
                <a:spcPct val="150000"/>
              </a:lnSpc>
              <a:buClr>
                <a:srgbClr val="C00000"/>
              </a:buClr>
              <a:buFont typeface="Wingdings" pitchFamily="2" charset="2"/>
              <a:buChar char="v"/>
            </a:pPr>
            <a:r>
              <a:rPr lang="en-US" dirty="0" smtClean="0">
                <a:latin typeface="Times"/>
              </a:rPr>
              <a:t>preeclampsia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AF6E-F239-4A16-9A17-9A48EE19F29E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90600" y="-76200"/>
            <a:ext cx="10972800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33DF-ACAF-4996-BEA5-8B704ABE390A}" type="datetime1">
              <a:rPr lang="en-US" smtClean="0"/>
              <a:t>4/30/2020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chemeClr val="tx1"/>
                </a:solidFill>
                <a:latin typeface="Times"/>
              </a:rPr>
              <a:t>Feature of complete and partial mole </a:t>
            </a:r>
            <a:endParaRPr lang="en-US" sz="3600" b="1" i="1" dirty="0">
              <a:solidFill>
                <a:schemeClr val="tx1"/>
              </a:solidFill>
              <a:latin typeface="Times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1" y="1371598"/>
          <a:ext cx="8763000" cy="3731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1250"/>
                <a:gridCol w="2862839"/>
                <a:gridCol w="2248911"/>
              </a:tblGrid>
              <a:tr h="7634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features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Complete mole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Partial mole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</a:tr>
              <a:tr h="7418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Embryonic tissue </a:t>
                      </a:r>
                    </a:p>
                    <a:p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Absent 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present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</a:tr>
              <a:tr h="7418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Swelling of chorionic villi</a:t>
                      </a:r>
                    </a:p>
                    <a:p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diffuse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focal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</a:tr>
              <a:tr h="7418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Trophoblastic hyper</a:t>
                      </a:r>
                      <a:r>
                        <a:rPr lang="en-US" sz="2000" baseline="0" dirty="0" smtClean="0">
                          <a:latin typeface="Times"/>
                        </a:rPr>
                        <a:t>plasia</a:t>
                      </a:r>
                    </a:p>
                    <a:p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diffuse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focal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</a:tr>
              <a:tr h="74189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karyotype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46XX, 46XY</a:t>
                      </a:r>
                    </a:p>
                    <a:p>
                      <a:r>
                        <a:rPr lang="en-US" sz="2000" dirty="0" smtClean="0">
                          <a:latin typeface="Times"/>
                        </a:rPr>
                        <a:t>Paternal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"/>
                        </a:rPr>
                        <a:t>Triploid</a:t>
                      </a:r>
                    </a:p>
                    <a:p>
                      <a:r>
                        <a:rPr lang="en-US" sz="2000" dirty="0" smtClean="0">
                          <a:latin typeface="Times"/>
                        </a:rPr>
                        <a:t>both</a:t>
                      </a:r>
                      <a:endParaRPr lang="en-US" sz="2000" dirty="0">
                        <a:latin typeface="Time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D627C-0DB2-4030-8B31-0B360C7A396E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10400" cy="13716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 smtClean="0"/>
              <a:t>Unexplained Abortion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Unexplained: 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    The etiology of spontaneous abortion of chromosomally and structurally normal embryos/fetuses in apparently healthy women is unclear.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C04D7-D3DE-43E6-BDCB-E81C335DF881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r>
              <a:rPr lang="en-US" b="1" i="1" dirty="0" smtClean="0"/>
              <a:t>Natural history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4400" b="1" dirty="0" smtClean="0">
                <a:solidFill>
                  <a:srgbClr val="FF0000"/>
                </a:solidFill>
                <a:latin typeface="Times"/>
              </a:rPr>
              <a:t> Complete mole</a:t>
            </a:r>
          </a:p>
          <a:p>
            <a:pPr>
              <a:lnSpc>
                <a:spcPct val="170000"/>
              </a:lnSpc>
              <a:buNone/>
            </a:pPr>
            <a:r>
              <a:rPr lang="en-US" sz="3800" dirty="0" smtClean="0">
                <a:latin typeface="Times"/>
              </a:rPr>
              <a:t>After evacuation</a:t>
            </a:r>
          </a:p>
          <a:p>
            <a:pPr>
              <a:lnSpc>
                <a:spcPct val="170000"/>
              </a:lnSpc>
              <a:buNone/>
            </a:pPr>
            <a:r>
              <a:rPr lang="en-US" sz="3800" dirty="0" smtClean="0">
                <a:latin typeface="Times"/>
              </a:rPr>
              <a:t> *Local uterine invasion 15%, metastasis occurs in 4%</a:t>
            </a:r>
          </a:p>
          <a:p>
            <a:pPr>
              <a:lnSpc>
                <a:spcPct val="170000"/>
              </a:lnSpc>
              <a:buNone/>
            </a:pPr>
            <a:r>
              <a:rPr lang="en-US" sz="3800" dirty="0">
                <a:latin typeface="Times"/>
              </a:rPr>
              <a:t> </a:t>
            </a:r>
            <a:r>
              <a:rPr lang="en-US" sz="3800" dirty="0" smtClean="0">
                <a:latin typeface="Times"/>
              </a:rPr>
              <a:t>*</a:t>
            </a:r>
            <a:r>
              <a:rPr lang="en-US" sz="3800" b="1" dirty="0" smtClean="0">
                <a:solidFill>
                  <a:srgbClr val="FF0000"/>
                </a:solidFill>
                <a:latin typeface="Times"/>
              </a:rPr>
              <a:t>high risk for </a:t>
            </a:r>
            <a:r>
              <a:rPr lang="en-US" sz="3800" dirty="0" smtClean="0">
                <a:latin typeface="Times"/>
              </a:rPr>
              <a:t>developing post molar tumor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3800" dirty="0" smtClean="0">
                <a:latin typeface="Times"/>
              </a:rPr>
              <a:t> HCG level &gt; 100,000 </a:t>
            </a:r>
            <a:r>
              <a:rPr lang="en-US" sz="3800" dirty="0" err="1" smtClean="0">
                <a:latin typeface="Times"/>
              </a:rPr>
              <a:t>mIU</a:t>
            </a:r>
            <a:r>
              <a:rPr lang="en-US" sz="3800" dirty="0" smtClean="0">
                <a:latin typeface="Times"/>
              </a:rPr>
              <a:t>/ml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3800" dirty="0" smtClean="0">
                <a:latin typeface="Times"/>
              </a:rPr>
              <a:t> Excessive uterine enlargement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3800" dirty="0" smtClean="0">
                <a:latin typeface="Times"/>
              </a:rPr>
              <a:t> Theca lutein cyst &gt;6 cm. in diameter</a:t>
            </a:r>
          </a:p>
          <a:p>
            <a:pPr>
              <a:lnSpc>
                <a:spcPct val="150000"/>
              </a:lnSpc>
              <a:buNone/>
            </a:pPr>
            <a:r>
              <a:rPr lang="en-US" sz="4000" b="1" i="1" dirty="0" smtClean="0">
                <a:solidFill>
                  <a:srgbClr val="FF0000"/>
                </a:solidFill>
                <a:latin typeface="Times"/>
              </a:rPr>
              <a:t>Partial mole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4000" dirty="0" smtClean="0">
                <a:latin typeface="Times"/>
              </a:rPr>
              <a:t> Persistent tumor, usually non metastatic develop (2-4%).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endParaRPr lang="en-US" sz="3800" dirty="0" smtClean="0">
              <a:latin typeface="Times"/>
            </a:endParaRPr>
          </a:p>
          <a:p>
            <a:pPr>
              <a:buFont typeface="Wingdings" pitchFamily="2" charset="2"/>
              <a:buChar char="Ø"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   </a:t>
            </a:r>
            <a:r>
              <a:rPr lang="en-US" sz="4000" dirty="0" smtClean="0"/>
              <a:t> </a:t>
            </a:r>
            <a:endParaRPr lang="en-US" sz="3800" dirty="0" smtClean="0"/>
          </a:p>
          <a:p>
            <a:pPr>
              <a:buFont typeface="Wingdings" pitchFamily="2" charset="2"/>
              <a:buChar char="Ø"/>
            </a:pPr>
            <a:endParaRPr lang="en-US" sz="3800" dirty="0" smtClean="0"/>
          </a:p>
          <a:p>
            <a:pPr>
              <a:buFont typeface="Wingdings" pitchFamily="2" charset="2"/>
              <a:buChar char="Ø"/>
            </a:pPr>
            <a:endParaRPr lang="en-US" sz="3800" dirty="0" smtClean="0"/>
          </a:p>
          <a:p>
            <a:pPr>
              <a:buNone/>
            </a:pPr>
            <a:endParaRPr lang="en-US" sz="3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3A124-4F3A-401A-BCF0-C759D1F9B9A9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      Diagnosis</a:t>
            </a:r>
            <a:br>
              <a:rPr lang="en-US" b="1" i="1" dirty="0" smtClean="0">
                <a:solidFill>
                  <a:srgbClr val="FF0000"/>
                </a:solidFill>
              </a:rPr>
            </a:br>
            <a:r>
              <a:rPr lang="en-US" b="1" i="1" dirty="0" smtClean="0">
                <a:solidFill>
                  <a:srgbClr val="FF0000"/>
                </a:solidFill>
              </a:rPr>
              <a:t> 1.  complete mole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4876800"/>
          </a:xfrm>
        </p:spPr>
        <p:txBody>
          <a:bodyPr/>
          <a:lstStyle/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Vesicular sonographic pattern</a:t>
            </a:r>
          </a:p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Markedly elevated ß HCG levels for gestational age</a:t>
            </a:r>
          </a:p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 pre-</a:t>
            </a:r>
            <a:r>
              <a:rPr lang="en-GB" dirty="0" err="1" smtClean="0"/>
              <a:t>eclampsia</a:t>
            </a:r>
            <a:r>
              <a:rPr lang="en-GB" dirty="0" smtClean="0"/>
              <a:t> before 20wks of gestation   </a:t>
            </a:r>
          </a:p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Sign and symptom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08B84-3FF3-4075-8341-7209068BB91D}" type="datetime1">
              <a:rPr lang="en-US" smtClean="0"/>
              <a:t>4/30/2020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olar pregnancy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533400"/>
            <a:ext cx="86868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977E2-F7C0-434B-832E-A06FEF4E4019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olar pregnancy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28600" y="304800"/>
            <a:ext cx="8686800" cy="6019800"/>
          </a:xfrm>
          <a:noFill/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8C06-0C5C-42DA-9810-EEFE299A03D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r>
              <a:rPr lang="en-US" b="1" i="1" dirty="0" smtClean="0">
                <a:solidFill>
                  <a:srgbClr val="FF0000"/>
                </a:solidFill>
              </a:rPr>
              <a:t>  2.  Partial mole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922520"/>
          </a:xfrm>
        </p:spPr>
        <p:txBody>
          <a:bodyPr>
            <a:normAutofit/>
          </a:bodyPr>
          <a:lstStyle/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sz="2800" dirty="0" smtClean="0"/>
              <a:t> </a:t>
            </a:r>
            <a:r>
              <a:rPr lang="en-GB" dirty="0" smtClean="0"/>
              <a:t>focal cystic space in placental tissue </a:t>
            </a:r>
          </a:p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Increase in the transverse diameter of gestational sac</a:t>
            </a:r>
          </a:p>
          <a:p>
            <a:pPr marL="292100" indent="-292100">
              <a:lnSpc>
                <a:spcPct val="150000"/>
              </a:lnSpc>
              <a:spcBef>
                <a:spcPct val="50000"/>
              </a:spcBef>
              <a:buClr>
                <a:srgbClr val="FF0000"/>
              </a:buClr>
              <a:buFont typeface="Wingdings" pitchFamily="2" charset="2"/>
              <a:buChar char="ü"/>
            </a:pPr>
            <a:r>
              <a:rPr lang="en-GB" dirty="0" smtClean="0"/>
              <a:t>Increased ß HCG levels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7C906-D52E-438E-BBF9-133FF29EDBE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olar pregnancy 6 (partial)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914400"/>
            <a:ext cx="8686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379F0-7178-4F5C-AF07-33949A4F6419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49410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258888" y="549275"/>
            <a:ext cx="6696075" cy="4635500"/>
          </a:xfrm>
          <a:noFill/>
        </p:spPr>
      </p:pic>
      <p:sp>
        <p:nvSpPr>
          <p:cNvPr id="28675" name="Text Box 6"/>
          <p:cNvSpPr txBox="1">
            <a:spLocks noChangeArrowheads="1"/>
          </p:cNvSpPr>
          <p:nvPr/>
        </p:nvSpPr>
        <p:spPr bwMode="auto">
          <a:xfrm>
            <a:off x="2482850" y="5502275"/>
            <a:ext cx="57610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Partial Hydatidiform mole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ECDA7-E54D-49DA-B161-88434BF64D50}" type="datetime1">
              <a:rPr lang="en-US" altLang="zh-CN" smtClean="0"/>
              <a:t>4/30/2020</a:t>
            </a:fld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D0F4A-5C96-4B41-92C3-4F895D674FF2}" type="slidenum">
              <a:rPr lang="zh-CN" altLang="en-US" smtClean="0"/>
              <a:pPr/>
              <a:t>76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"/>
              </a:rPr>
              <a:t>Differential diagnosis</a:t>
            </a:r>
            <a:endParaRPr lang="en-US" b="1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Threatened abortion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Ovarian tumor with pregnancy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Multiple pregnancy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1CB26-5DEC-47D3-B6DB-D863C91A7C57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/>
              </a:rPr>
              <a:t>Complications</a:t>
            </a:r>
            <a:endParaRPr lang="en-US" dirty="0"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Hemorrhage and shock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Sepsis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Perforation of the uterus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Coagulopathy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choriocarcinoma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AFC93-450D-40CE-B8DD-B2759B9D8C5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"/>
              </a:rPr>
              <a:t>Management</a:t>
            </a:r>
            <a:endParaRPr lang="en-US" b="1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FF0000"/>
                </a:solidFill>
                <a:latin typeface="Times"/>
              </a:rPr>
              <a:t>Supportive management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Correction of anemia and infection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Infusion with ringers solution</a:t>
            </a:r>
            <a:endParaRPr lang="en-US" dirty="0">
              <a:latin typeface="Time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Blood transfusion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Counseling for regular follow up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"/>
              </a:rPr>
              <a:t>Patient who are RH-</a:t>
            </a:r>
            <a:r>
              <a:rPr lang="en-US" dirty="0" err="1" smtClean="0">
                <a:latin typeface="Times"/>
              </a:rPr>
              <a:t>ve</a:t>
            </a:r>
            <a:r>
              <a:rPr lang="en-US" dirty="0" smtClean="0">
                <a:latin typeface="Times"/>
              </a:rPr>
              <a:t> should receive RH immunoglobulin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0B978-E9CF-445A-82F0-296EC9004B4B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Classification of abortion</a:t>
            </a:r>
            <a:endParaRPr lang="ar-SA" sz="32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914400" indent="-457200" eaLnBrk="1" hangingPunct="1">
              <a:buNone/>
            </a:pPr>
            <a:r>
              <a:rPr lang="en-US" sz="3500" b="1" dirty="0" smtClean="0">
                <a:solidFill>
                  <a:schemeClr val="tx2"/>
                </a:solidFill>
              </a:rPr>
              <a:t>A. Clinically:</a:t>
            </a: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Threatened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Inevitable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Incomplete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Complete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Missed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Septic abortion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Recurrent abortion  </a:t>
            </a:r>
            <a:endParaRPr lang="en-US" dirty="0" smtClean="0">
              <a:solidFill>
                <a:schemeClr val="tx2"/>
              </a:solidFill>
            </a:endParaRPr>
          </a:p>
          <a:p>
            <a:pPr marL="914400" indent="-457200" eaLnBrk="1" hangingPunct="1"/>
            <a:endParaRPr lang="ar-SA" b="1" dirty="0" smtClean="0">
              <a:solidFill>
                <a:srgbClr val="00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17D39-937E-42D5-8BC8-4711C94074E8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  <a:latin typeface="Times"/>
              </a:rPr>
              <a:t>Definitive management…………</a:t>
            </a:r>
            <a:endParaRPr lang="en-US" b="1" dirty="0">
              <a:solidFill>
                <a:srgbClr val="FF0000"/>
              </a:solidFill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52578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en-US" dirty="0" smtClean="0">
                <a:solidFill>
                  <a:srgbClr val="FF0000"/>
                </a:solidFill>
                <a:latin typeface="Times"/>
              </a:rPr>
              <a:t>Suction evacuation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"/>
              </a:rPr>
              <a:t>2) Hysterectomy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"/>
              </a:rPr>
              <a:t>Indications:-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Age greater than 35 years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Grandmultiparous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Uncontrolled hemorrhage</a:t>
            </a:r>
            <a:endParaRPr lang="en-US" dirty="0">
              <a:latin typeface="Time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Perforation during evacuation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"/>
              </a:rPr>
              <a:t>3).</a:t>
            </a:r>
            <a:r>
              <a:rPr lang="en-US" dirty="0" smtClean="0">
                <a:solidFill>
                  <a:srgbClr val="FF0000"/>
                </a:solidFill>
                <a:latin typeface="Times"/>
              </a:rPr>
              <a:t>Prophylactic chemotherapy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latin typeface="Time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>
              <a:latin typeface="Times"/>
            </a:endParaRPr>
          </a:p>
          <a:p>
            <a:pPr>
              <a:lnSpc>
                <a:spcPct val="150000"/>
              </a:lnSpc>
              <a:buNone/>
            </a:pPr>
            <a:endParaRPr lang="en-US" dirty="0" smtClean="0">
              <a:latin typeface="Times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>
              <a:latin typeface="Times New Roman Special G1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84048-A315-4D82-ABF5-4B83E2BDEE8F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"/>
              </a:rPr>
              <a:t>Follow up </a:t>
            </a:r>
            <a:endParaRPr lang="en-US" dirty="0"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9436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Routine follow is mandatory for all cases for at least one year.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Choriocarcinoma is mostly confined to this period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HCG level following evacuation should regress to normal with in three months.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latin typeface="Times"/>
              </a:rPr>
              <a:t>Intervals:-</a:t>
            </a:r>
            <a:r>
              <a:rPr lang="en-US" dirty="0" smtClean="0">
                <a:latin typeface="Times"/>
              </a:rPr>
              <a:t>initially, every week till the serum HCG level becomes negative. This usually happens 4-8 weeks. </a:t>
            </a:r>
            <a:r>
              <a:rPr lang="en-US" dirty="0">
                <a:latin typeface="Times"/>
              </a:rPr>
              <a:t>A</a:t>
            </a:r>
            <a:r>
              <a:rPr lang="en-US" dirty="0" smtClean="0">
                <a:latin typeface="Times"/>
              </a:rPr>
              <a:t>fter this the patient is followed every month for 6 months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CD6AE-D7BE-4E6B-A53F-A6B4AD310133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Follow up protocols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History and physical examination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latin typeface="Times"/>
              </a:rPr>
              <a:t>hCG assay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81AB1-737B-4626-A84A-ED4462698ADA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 Special G1" pitchFamily="18" charset="2"/>
              </a:rPr>
              <a:t/>
            </a:r>
            <a:br>
              <a:rPr lang="en-US" dirty="0" smtClean="0">
                <a:latin typeface="Times New Roman Special G1" pitchFamily="18" charset="2"/>
              </a:rPr>
            </a:br>
            <a:r>
              <a:rPr lang="en-US" dirty="0" smtClean="0">
                <a:latin typeface="Times"/>
              </a:rPr>
              <a:t>Contraceptive advice</a:t>
            </a:r>
            <a:br>
              <a:rPr lang="en-US" dirty="0" smtClean="0">
                <a:latin typeface="Times"/>
              </a:rPr>
            </a:br>
            <a:endParaRPr lang="en-US" dirty="0">
              <a:latin typeface="Time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If the patient desires her fertility, she may be pregnant after a minimum of 6 month following  negative hCG titer.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IUD is contra indicated because it is associated with irregular bleeding.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Combined oral contraceptives can be used after HCG value has become normal.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Injectables of contraception can also be used.</a:t>
            </a:r>
          </a:p>
          <a:p>
            <a:pPr marL="514350" indent="-514350" algn="just">
              <a:lnSpc>
                <a:spcPct val="170000"/>
              </a:lnSpc>
              <a:buFont typeface="Wingdings" pitchFamily="2" charset="2"/>
              <a:buChar char="ü"/>
            </a:pPr>
            <a:r>
              <a:rPr lang="en-US" dirty="0" smtClean="0">
                <a:latin typeface="Times"/>
              </a:rPr>
              <a:t>Surgical sterilization is another method if she completed her family.</a:t>
            </a:r>
          </a:p>
          <a:p>
            <a:pPr>
              <a:lnSpc>
                <a:spcPct val="170000"/>
              </a:lnSpc>
              <a:buFont typeface="Wingdings" pitchFamily="2" charset="2"/>
              <a:buChar char="ü"/>
            </a:pPr>
            <a:endParaRPr lang="en-US" dirty="0">
              <a:latin typeface="Times New Roman Special G1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A80A-246D-42B0-8C17-0A5DECBF52E8}" type="datetime1">
              <a:rPr lang="en-US" smtClean="0"/>
              <a:t>4/30/2020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5400" dirty="0" smtClean="0"/>
              <a:t>The End!!!</a:t>
            </a:r>
            <a:endParaRPr lang="en-US" sz="5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84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5EE6-6806-42CB-B266-8A46DD2D1D34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z="4800" dirty="0" smtClean="0"/>
              <a:t>Classification…</a:t>
            </a:r>
            <a:endParaRPr lang="ar-SA" sz="48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/>
          </a:bodyPr>
          <a:lstStyle/>
          <a:p>
            <a:pPr marL="914400" indent="-457200" eaLnBrk="1" hangingPunct="1">
              <a:buNone/>
            </a:pPr>
            <a:r>
              <a:rPr lang="en-US" sz="3200" b="1" dirty="0">
                <a:solidFill>
                  <a:schemeClr val="tx2"/>
                </a:solidFill>
              </a:rPr>
              <a:t>B</a:t>
            </a:r>
            <a:r>
              <a:rPr lang="en-US" sz="3200" b="1" dirty="0" smtClean="0">
                <a:solidFill>
                  <a:schemeClr val="tx2"/>
                </a:solidFill>
              </a:rPr>
              <a:t>. Gestational Age</a:t>
            </a:r>
            <a:r>
              <a:rPr lang="en-US" sz="3500" b="1" dirty="0" smtClean="0">
                <a:solidFill>
                  <a:schemeClr val="tx2"/>
                </a:solidFill>
              </a:rPr>
              <a:t>:</a:t>
            </a: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Fist trimester</a:t>
            </a:r>
          </a:p>
          <a:p>
            <a:pPr marL="914400" indent="-457200" eaLnBrk="1" hangingPunct="1">
              <a:buFont typeface="Calibri" pitchFamily="34" charset="0"/>
              <a:buAutoNum type="arabicPeriod"/>
            </a:pPr>
            <a:r>
              <a:rPr lang="en-US" i="1" dirty="0" smtClean="0">
                <a:solidFill>
                  <a:schemeClr val="tx2"/>
                </a:solidFill>
              </a:rPr>
              <a:t>Second trimester</a:t>
            </a:r>
          </a:p>
          <a:p>
            <a:pPr marL="971550" indent="-514350" eaLnBrk="1" hangingPunct="1">
              <a:buAutoNum type="alphaUcPeriod" startAt="3"/>
            </a:pPr>
            <a:r>
              <a:rPr lang="en-US" sz="3200" dirty="0" smtClean="0">
                <a:solidFill>
                  <a:schemeClr val="tx2"/>
                </a:solidFill>
              </a:rPr>
              <a:t>Method</a:t>
            </a:r>
          </a:p>
          <a:p>
            <a:pPr marL="971550" indent="-514350" eaLnBrk="1" hangingPunct="1"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Spontaneous</a:t>
            </a:r>
          </a:p>
          <a:p>
            <a:pPr marL="971550" indent="-514350" eaLnBrk="1" hangingPunct="1">
              <a:buAutoNum type="arabicPeriod"/>
            </a:pPr>
            <a:r>
              <a:rPr lang="en-US" dirty="0" smtClean="0">
                <a:solidFill>
                  <a:schemeClr val="tx2"/>
                </a:solidFill>
              </a:rPr>
              <a:t>Induced</a:t>
            </a:r>
          </a:p>
          <a:p>
            <a:pPr marL="914400" indent="-457200" eaLnBrk="1" hangingPunct="1">
              <a:buNone/>
            </a:pPr>
            <a:endParaRPr lang="ar-SA" b="1" dirty="0" smtClean="0">
              <a:solidFill>
                <a:srgbClr val="00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EF1A-8728-48A3-AC79-3D416D1DD42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AB22-D333-4AFA-9D26-FC5EA9EA9F73}" type="datetime1">
              <a:rPr lang="en-US" smtClean="0"/>
              <a:t>4/30/2020</a:t>
            </a:fld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1066</TotalTime>
  <Words>3332</Words>
  <Application>Microsoft Office PowerPoint</Application>
  <PresentationFormat>On-screen Show (4:3)</PresentationFormat>
  <Paragraphs>829</Paragraphs>
  <Slides>84</Slides>
  <Notes>73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5" baseType="lpstr">
      <vt:lpstr>Office Theme</vt:lpstr>
      <vt:lpstr>Early pregnancy bleeding  </vt:lpstr>
      <vt:lpstr>1.Abortion </vt:lpstr>
      <vt:lpstr>Slide 3</vt:lpstr>
      <vt:lpstr>Abortion </vt:lpstr>
      <vt:lpstr>Etiology </vt:lpstr>
      <vt:lpstr>Etiology… </vt:lpstr>
      <vt:lpstr>Unexplained Abortion</vt:lpstr>
      <vt:lpstr>Classification of abortion</vt:lpstr>
      <vt:lpstr>Classification…</vt:lpstr>
      <vt:lpstr>Differential diagnosis</vt:lpstr>
      <vt:lpstr>Threatened abortion</vt:lpstr>
      <vt:lpstr>Threatened abortion (Management)</vt:lpstr>
      <vt:lpstr>Inevitable and Incomplete abortions-read danforth</vt:lpstr>
      <vt:lpstr>Inevitable and Incomplete…</vt:lpstr>
      <vt:lpstr>Inevitable and incomplete abortions (Management)</vt:lpstr>
      <vt:lpstr>Complete abortion</vt:lpstr>
      <vt:lpstr>Complete abortion (Management)</vt:lpstr>
      <vt:lpstr>Missed abortion</vt:lpstr>
      <vt:lpstr>Missed abortion</vt:lpstr>
      <vt:lpstr>Missed abortion</vt:lpstr>
      <vt:lpstr>No fetal cardiac activity</vt:lpstr>
      <vt:lpstr>Missed abortion (Management)</vt:lpstr>
      <vt:lpstr>Anembryonic pregnancy  (Blighted ovum) </vt:lpstr>
      <vt:lpstr>Slide 24</vt:lpstr>
      <vt:lpstr>Septic abortion</vt:lpstr>
      <vt:lpstr>Septic abortion</vt:lpstr>
      <vt:lpstr>Septic abortion</vt:lpstr>
      <vt:lpstr> Complications of abortion </vt:lpstr>
      <vt:lpstr>Post - abortion management</vt:lpstr>
      <vt:lpstr>PAC(post Abortion care) : Five elements</vt:lpstr>
      <vt:lpstr>Recurrent abortion</vt:lpstr>
      <vt:lpstr>Recurrent abortion</vt:lpstr>
      <vt:lpstr>Recurrent abortion</vt:lpstr>
      <vt:lpstr>Slide 34</vt:lpstr>
      <vt:lpstr>2. Ectopic pregnancy </vt:lpstr>
      <vt:lpstr>Ectopic Pregnancy </vt:lpstr>
      <vt:lpstr>Various sites and frequency of ectopic pregnancies.</vt:lpstr>
      <vt:lpstr> Risk Factors </vt:lpstr>
      <vt:lpstr>Slide 39</vt:lpstr>
      <vt:lpstr> Risk Factors Contd.  </vt:lpstr>
      <vt:lpstr> Risk Factors Contd.  </vt:lpstr>
      <vt:lpstr> Risk Factors Contd.  </vt:lpstr>
      <vt:lpstr> Clinical Manifestations  </vt:lpstr>
      <vt:lpstr> Clinical Manifestations Contd.   </vt:lpstr>
      <vt:lpstr>Differential diagnosis </vt:lpstr>
      <vt:lpstr>Diagnosis </vt:lpstr>
      <vt:lpstr>Slide 47</vt:lpstr>
      <vt:lpstr> Management  of ectopic pregnancy  </vt:lpstr>
      <vt:lpstr>Slide 49</vt:lpstr>
      <vt:lpstr> Prevention  </vt:lpstr>
      <vt:lpstr>Slide 51</vt:lpstr>
      <vt:lpstr>3. Gestational Trophoblastic Disease </vt:lpstr>
      <vt:lpstr> </vt:lpstr>
      <vt:lpstr>LEARING OUT COME</vt:lpstr>
      <vt:lpstr>Gestational trophoblastic disease</vt:lpstr>
      <vt:lpstr>classification</vt:lpstr>
      <vt:lpstr>Slide 57</vt:lpstr>
      <vt:lpstr>Slide 58</vt:lpstr>
      <vt:lpstr>Risk factors</vt:lpstr>
      <vt:lpstr>HYDATIDFORM MOLE</vt:lpstr>
      <vt:lpstr>Cont….</vt:lpstr>
      <vt:lpstr>Cont…</vt:lpstr>
      <vt:lpstr>Incidence </vt:lpstr>
      <vt:lpstr>Incidence </vt:lpstr>
      <vt:lpstr>Slide 65</vt:lpstr>
      <vt:lpstr>Clinical presentation </vt:lpstr>
      <vt:lpstr>    Partial mole </vt:lpstr>
      <vt:lpstr>Slide 68</vt:lpstr>
      <vt:lpstr>Feature of complete and partial mole </vt:lpstr>
      <vt:lpstr>Natural history</vt:lpstr>
      <vt:lpstr>      Diagnosis  1.  complete mole</vt:lpstr>
      <vt:lpstr>Slide 72</vt:lpstr>
      <vt:lpstr>Slide 73</vt:lpstr>
      <vt:lpstr>  2.  Partial mole</vt:lpstr>
      <vt:lpstr>Slide 75</vt:lpstr>
      <vt:lpstr>Slide 76</vt:lpstr>
      <vt:lpstr>Differential diagnosis</vt:lpstr>
      <vt:lpstr>Complications</vt:lpstr>
      <vt:lpstr>Management</vt:lpstr>
      <vt:lpstr>Definitive management…………</vt:lpstr>
      <vt:lpstr>Follow up </vt:lpstr>
      <vt:lpstr>Follow up protocols</vt:lpstr>
      <vt:lpstr> Contraceptive advice </vt:lpstr>
      <vt:lpstr>Slide 84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Abortion  (lecture)</dc:title>
  <dc:creator> </dc:creator>
  <cp:lastModifiedBy>TOSHIBA</cp:lastModifiedBy>
  <cp:revision>193</cp:revision>
  <dcterms:created xsi:type="dcterms:W3CDTF">2013-03-12T14:26:03Z</dcterms:created>
  <dcterms:modified xsi:type="dcterms:W3CDTF">2020-04-30T14:20:49Z</dcterms:modified>
</cp:coreProperties>
</file>