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97" r:id="rId2"/>
    <p:sldId id="258" r:id="rId3"/>
    <p:sldId id="259" r:id="rId4"/>
    <p:sldId id="260" r:id="rId5"/>
    <p:sldId id="298" r:id="rId6"/>
    <p:sldId id="299" r:id="rId7"/>
    <p:sldId id="264" r:id="rId8"/>
    <p:sldId id="300" r:id="rId9"/>
    <p:sldId id="301" r:id="rId10"/>
    <p:sldId id="265" r:id="rId11"/>
    <p:sldId id="266" r:id="rId12"/>
    <p:sldId id="267" r:id="rId13"/>
    <p:sldId id="268" r:id="rId14"/>
    <p:sldId id="269" r:id="rId15"/>
    <p:sldId id="302" r:id="rId16"/>
    <p:sldId id="271" r:id="rId17"/>
    <p:sldId id="286" r:id="rId18"/>
    <p:sldId id="287" r:id="rId19"/>
    <p:sldId id="30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48447D-E7CD-4235-A309-626D990F03B2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A9A971-5CE6-43F4-B682-6158458F80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45876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11DDB5-BCF7-4915-8376-E23BD6968907}" type="slidenum">
              <a:rPr lang="en-US"/>
              <a:pPr/>
              <a:t>7</a:t>
            </a:fld>
            <a:endParaRPr lang="en-US"/>
          </a:p>
        </p:txBody>
      </p:sp>
      <p:sp>
        <p:nvSpPr>
          <p:cNvPr id="788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30D84D9-1B50-4B9C-9089-2A63F297C6A2}" type="slidenum">
              <a:rPr lang="en-US" sz="1200">
                <a:latin typeface="Arial" pitchFamily="34" charset="0"/>
              </a:rPr>
              <a:pPr algn="r"/>
              <a:t>7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A8E52-092C-4EC7-A5FB-693890F13923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1550-17F0-43C8-98A9-3C875A2A6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2D936-EFD7-497B-B519-AE0C5BB00289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1550-17F0-43C8-98A9-3C875A2A6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56F4B-1033-4024-93E0-D91D974C2D98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1550-17F0-43C8-98A9-3C875A2A6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57C8D-5116-4D86-B141-3DDE81D7FDAA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1550-17F0-43C8-98A9-3C875A2A6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1FCBA-E85A-4A59-A88B-4A533C942082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1550-17F0-43C8-98A9-3C875A2A6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A819-8B21-49FC-BD31-D44BA2EB71ED}" type="datetime1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1550-17F0-43C8-98A9-3C875A2A6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5CFA6-2EBD-4D93-8D3E-BB130AC28102}" type="datetime1">
              <a:rPr lang="en-US" smtClean="0"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1550-17F0-43C8-98A9-3C875A2A6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63959-5443-4DF0-A48A-57586C0F7145}" type="datetime1">
              <a:rPr lang="en-US" smtClean="0"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1550-17F0-43C8-98A9-3C875A2A6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FDAFC-A7C1-4653-8186-4527C7492ED4}" type="datetime1">
              <a:rPr lang="en-US" smtClean="0"/>
              <a:t>4/30/2020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1550-17F0-43C8-98A9-3C875A2A6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1FBE-CDA5-4D15-AF5F-A9008ED1493E}" type="datetime1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1550-17F0-43C8-98A9-3C875A2A6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4A4A-BCA9-48AF-AA3D-6489DCA76000}" type="datetime1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1550-17F0-43C8-98A9-3C875A2A6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9AA7C-D3E5-4C15-9538-3A2552045CE4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E1550-17F0-43C8-98A9-3C875A2A6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Tatek%20D\ID%20Participant%20CD%20Dec2007\ENergy2\CHOCOL2.M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Monotype Corsiva" pitchFamily="66" charset="0"/>
              </a:rPr>
              <a:t>Infertility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910B5-8F1C-4A1D-846B-B6CBF6DD7DC4}" type="datetime1">
              <a:rPr lang="en-US" smtClean="0"/>
              <a:t>4/30/2020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1550-17F0-43C8-98A9-3C875A2A633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rial Narrow" pitchFamily="34" charset="0"/>
              </a:rPr>
              <a:t>When to evaluate? </a:t>
            </a:r>
            <a:r>
              <a:rPr lang="en-US" b="1" dirty="0" smtClean="0">
                <a:latin typeface="Arial Narrow" pitchFamily="34" charset="0"/>
                <a:sym typeface="Wingdings" pitchFamily="2" charset="2"/>
              </a:rPr>
              <a:t>	</a:t>
            </a:r>
            <a:endParaRPr lang="en-US" b="1" dirty="0"/>
          </a:p>
        </p:txBody>
      </p:sp>
      <p:sp>
        <p:nvSpPr>
          <p:cNvPr id="7168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Arial Narrow" pitchFamily="34" charset="0"/>
              </a:rPr>
              <a:t>After </a:t>
            </a:r>
            <a:r>
              <a:rPr lang="en-US" sz="2400" dirty="0">
                <a:latin typeface="Arial Narrow" pitchFamily="34" charset="0"/>
              </a:rPr>
              <a:t>one year</a:t>
            </a:r>
          </a:p>
          <a:p>
            <a:r>
              <a:rPr lang="en-US" sz="2400" dirty="0">
                <a:latin typeface="Arial Narrow" pitchFamily="34" charset="0"/>
              </a:rPr>
              <a:t>After 6 months in women older than 35 years &amp; after 40 years in men</a:t>
            </a:r>
          </a:p>
          <a:p>
            <a:r>
              <a:rPr lang="en-US" sz="2400" dirty="0">
                <a:latin typeface="Arial Narrow" pitchFamily="34" charset="0"/>
              </a:rPr>
              <a:t>Approach to infertile couples – general principle:</a:t>
            </a:r>
          </a:p>
          <a:p>
            <a:pPr>
              <a:buFontTx/>
              <a:buChar char="-"/>
            </a:pPr>
            <a:r>
              <a:rPr lang="en-US" sz="2400" dirty="0">
                <a:latin typeface="Arial Narrow" pitchFamily="34" charset="0"/>
              </a:rPr>
              <a:t>Both partners at the initial visit</a:t>
            </a:r>
          </a:p>
          <a:p>
            <a:pPr>
              <a:buFontTx/>
              <a:buChar char="-"/>
            </a:pPr>
            <a:r>
              <a:rPr lang="en-US" sz="2400" dirty="0">
                <a:latin typeface="Arial Narrow" pitchFamily="34" charset="0"/>
              </a:rPr>
              <a:t>Sympathetic and caring approach</a:t>
            </a:r>
          </a:p>
          <a:p>
            <a:pPr>
              <a:buFontTx/>
              <a:buChar char="-"/>
            </a:pPr>
            <a:r>
              <a:rPr lang="en-US" sz="2400" dirty="0">
                <a:latin typeface="Arial Narrow" pitchFamily="34" charset="0"/>
              </a:rPr>
              <a:t>Clear understanding of their needs</a:t>
            </a:r>
          </a:p>
          <a:p>
            <a:pPr>
              <a:buFontTx/>
              <a:buChar char="-"/>
            </a:pPr>
            <a:r>
              <a:rPr lang="en-US" sz="2400" dirty="0">
                <a:latin typeface="Arial Narrow" pitchFamily="34" charset="0"/>
              </a:rPr>
              <a:t>Clear understanding and description of investigations required (money and time)</a:t>
            </a:r>
          </a:p>
          <a:p>
            <a:pPr>
              <a:buFontTx/>
              <a:buChar char="-"/>
            </a:pPr>
            <a:r>
              <a:rPr lang="en-US" sz="2400" dirty="0">
                <a:latin typeface="Arial Narrow" pitchFamily="34" charset="0"/>
              </a:rPr>
              <a:t>Investigations: least invasive, least costly, least time consuming, effective, practical, directed towards the commonest problem</a:t>
            </a:r>
          </a:p>
          <a:p>
            <a:pPr>
              <a:buFontTx/>
              <a:buChar char="-"/>
            </a:pPr>
            <a:r>
              <a:rPr lang="en-US" sz="2400" dirty="0">
                <a:latin typeface="Arial Narrow" pitchFamily="34" charset="0"/>
              </a:rPr>
              <a:t>Investigation and Rx at the same time</a:t>
            </a:r>
          </a:p>
          <a:p>
            <a:pPr>
              <a:buFontTx/>
              <a:buChar char="-"/>
            </a:pPr>
            <a:r>
              <a:rPr lang="en-US" sz="2400" dirty="0">
                <a:latin typeface="Arial Narrow" pitchFamily="34" charset="0"/>
              </a:rPr>
              <a:t>Never be satisfied with a single positive finding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43F37-0E25-436B-8524-BB90A189F13B}" type="slidenum">
              <a:rPr lang="en-US"/>
              <a:pPr/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FE085-CF18-4578-9B03-F1CE713E2AD3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/>
              <a:t>The laboratory and radiologic tests assess four key aspects for fertility in a couple: 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The sperm (male factor)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The </a:t>
            </a:r>
            <a:r>
              <a:rPr lang="en-US" dirty="0" err="1" smtClean="0"/>
              <a:t>oocyte</a:t>
            </a:r>
            <a:r>
              <a:rPr lang="en-US" dirty="0" smtClean="0"/>
              <a:t> (</a:t>
            </a:r>
            <a:r>
              <a:rPr lang="en-US" dirty="0" err="1" smtClean="0"/>
              <a:t>ovulatory</a:t>
            </a:r>
            <a:r>
              <a:rPr lang="en-US" dirty="0" smtClean="0"/>
              <a:t> factor and ovarian reserve)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Transport and 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Implantation of ova (pelvic factor including fallopian tubes and uterus).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Semen Analysis</a:t>
            </a:r>
          </a:p>
          <a:p>
            <a:pPr algn="just"/>
            <a:r>
              <a:rPr lang="en-US" dirty="0" smtClean="0"/>
              <a:t>The male partner should abstain from coitus for 2–5 days before collecting the sample and the specimen should be received in the lab within 1 hour of collection.</a:t>
            </a:r>
          </a:p>
          <a:p>
            <a:pPr algn="just"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7FD92-3F5F-4364-B5FB-B8F210500B2E}" type="slidenum">
              <a:rPr lang="en-US"/>
              <a:pPr/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54BD7-A3EA-441F-B7CE-1857D3BC51FF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Evaluation of Male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5181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575733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Normal Semen Parameters</a:t>
                      </a:r>
                      <a:endParaRPr lang="en-US" dirty="0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75733">
                <a:tc>
                  <a:txBody>
                    <a:bodyPr/>
                    <a:lstStyle/>
                    <a:p>
                      <a:pPr algn="l"/>
                      <a:r>
                        <a:rPr lang="en-US" dirty="0" err="1"/>
                        <a:t>Liquification</a:t>
                      </a:r>
                      <a:endParaRPr lang="en-US" dirty="0"/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30 minutes</a:t>
                      </a:r>
                    </a:p>
                  </a:txBody>
                  <a:tcPr marL="28575" marR="28575" marT="28575" marB="28575"/>
                </a:tc>
              </a:tr>
              <a:tr h="575733"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Count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20 million/mL or more</a:t>
                      </a:r>
                    </a:p>
                  </a:txBody>
                  <a:tcPr marL="28575" marR="28575" marT="28575" marB="28575"/>
                </a:tc>
              </a:tr>
              <a:tr h="575733"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Motility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&gt; 50%</a:t>
                      </a:r>
                    </a:p>
                  </a:txBody>
                  <a:tcPr marL="28575" marR="28575" marT="28575" marB="28575"/>
                </a:tc>
              </a:tr>
              <a:tr h="575733"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Volume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2 mL or more</a:t>
                      </a:r>
                    </a:p>
                  </a:txBody>
                  <a:tcPr marL="28575" marR="28575" marT="28575" marB="28575"/>
                </a:tc>
              </a:tr>
              <a:tr h="575733"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Morphology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30% normal</a:t>
                      </a:r>
                    </a:p>
                  </a:txBody>
                  <a:tcPr marL="28575" marR="28575" marT="28575" marB="28575"/>
                </a:tc>
              </a:tr>
              <a:tr h="575733"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Strict criteria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&gt; 14% normal</a:t>
                      </a:r>
                    </a:p>
                  </a:txBody>
                  <a:tcPr marL="28575" marR="28575" marT="28575" marB="28575"/>
                </a:tc>
              </a:tr>
              <a:tr h="575733"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pH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7.2–7.8</a:t>
                      </a:r>
                    </a:p>
                  </a:txBody>
                  <a:tcPr marL="28575" marR="28575" marT="28575" marB="28575"/>
                </a:tc>
              </a:tr>
              <a:tr h="575733"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White blood cell count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&lt; 1 million/</a:t>
                      </a:r>
                      <a:r>
                        <a:rPr lang="en-US" dirty="0" err="1"/>
                        <a:t>mL</a:t>
                      </a:r>
                      <a:endParaRPr lang="en-US" dirty="0"/>
                    </a:p>
                  </a:txBody>
                  <a:tcPr marL="28575" marR="28575" marT="28575" marB="28575"/>
                </a:tc>
              </a:tr>
            </a:tbl>
          </a:graphicData>
        </a:graphic>
      </p:graphicFrame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C7CD-738B-4C1F-AF7D-D2DC6D59AD50}" type="slidenum">
              <a:rPr lang="en-US"/>
              <a:pPr/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B4CC4-FECA-4254-AAB5-3EDC100E0F67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Evaluation of Female Factors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err="1" smtClean="0"/>
              <a:t>Ovulatory</a:t>
            </a:r>
            <a:r>
              <a:rPr lang="en-US" b="1" dirty="0" smtClean="0"/>
              <a:t> Factor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An </a:t>
            </a:r>
            <a:r>
              <a:rPr lang="en-US" dirty="0" err="1" smtClean="0"/>
              <a:t>ovulatory</a:t>
            </a:r>
            <a:r>
              <a:rPr lang="en-US" dirty="0" smtClean="0"/>
              <a:t> dysfunction is responsible for approximately 20–25% of infertility cases (~40% of female factor infertility).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problem should be investigated first by review of historical factors, including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the onset of menarche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present cycle length (</a:t>
            </a:r>
            <a:r>
              <a:rPr lang="en-US" dirty="0" err="1" smtClean="0"/>
              <a:t>intermenstrual</a:t>
            </a:r>
            <a:r>
              <a:rPr lang="en-US" dirty="0" smtClean="0"/>
              <a:t> interval)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and presence or absence of premenstrual symptoms (</a:t>
            </a:r>
            <a:r>
              <a:rPr lang="en-US" dirty="0" err="1" smtClean="0"/>
              <a:t>molimina</a:t>
            </a:r>
            <a:r>
              <a:rPr lang="en-US" dirty="0" smtClean="0"/>
              <a:t>)</a:t>
            </a:r>
          </a:p>
          <a:p>
            <a:pPr lvl="1">
              <a:buFontTx/>
              <a:buChar char="-"/>
            </a:pPr>
            <a:r>
              <a:rPr lang="en-US" dirty="0" smtClean="0"/>
              <a:t>such as breast tenderness</a:t>
            </a:r>
          </a:p>
          <a:p>
            <a:pPr lvl="1">
              <a:buFontTx/>
              <a:buChar char="-"/>
            </a:pPr>
            <a:r>
              <a:rPr lang="en-US" dirty="0" smtClean="0"/>
              <a:t> bloating, or </a:t>
            </a:r>
            <a:r>
              <a:rPr lang="en-US" dirty="0" err="1" smtClean="0"/>
              <a:t>dysmenorrhea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4B09D-5A81-4D48-9DAB-45070061BACD}" type="slidenum">
              <a:rPr lang="en-US"/>
              <a:pPr/>
              <a:t>13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943AE-F094-4FF5-AC50-05A8DB4D5870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91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 Signs and symptoms of systemic disease, particularly of hyperthyroidism or hypothyroidism,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and physical signs of endocrine disease</a:t>
            </a:r>
          </a:p>
          <a:p>
            <a:pPr lvl="1">
              <a:buFontTx/>
              <a:buChar char="-"/>
            </a:pPr>
            <a:r>
              <a:rPr lang="en-US" dirty="0" err="1" smtClean="0"/>
              <a:t>Hirsutism</a:t>
            </a:r>
            <a:r>
              <a:rPr lang="en-US" dirty="0" smtClean="0"/>
              <a:t>,  </a:t>
            </a:r>
            <a:r>
              <a:rPr lang="en-US" dirty="0" err="1" smtClean="0"/>
              <a:t>galactorrhea</a:t>
            </a:r>
            <a:r>
              <a:rPr lang="en-US" dirty="0" smtClean="0"/>
              <a:t>, and obesity) should be noted.</a:t>
            </a:r>
          </a:p>
          <a:p>
            <a:pPr lvl="1">
              <a:buFontTx/>
              <a:buChar char="-"/>
            </a:pPr>
            <a:r>
              <a:rPr lang="en-US" dirty="0" smtClean="0"/>
              <a:t> The degree and intensity of exercise</a:t>
            </a:r>
          </a:p>
          <a:p>
            <a:pPr lvl="1">
              <a:buFontTx/>
              <a:buChar char="-"/>
            </a:pPr>
            <a:r>
              <a:rPr lang="en-US" dirty="0" smtClean="0"/>
              <a:t> a history of weight loss</a:t>
            </a:r>
          </a:p>
          <a:p>
            <a:pPr lvl="1">
              <a:buFontTx/>
              <a:buChar char="-"/>
            </a:pPr>
            <a:r>
              <a:rPr lang="en-US" dirty="0" smtClean="0"/>
              <a:t> and complaints of hot flushes all are clinical clues to possible endocrine or </a:t>
            </a:r>
            <a:r>
              <a:rPr lang="en-US" dirty="0" err="1" smtClean="0"/>
              <a:t>ovulatory</a:t>
            </a:r>
            <a:r>
              <a:rPr lang="en-US" dirty="0" smtClean="0"/>
              <a:t> dysfunction.</a:t>
            </a:r>
          </a:p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EAE-073E-4C17-9EC8-26F12B92ABE3}" type="slidenum">
              <a:rPr lang="en-US"/>
              <a:pPr/>
              <a:t>14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7E98-6330-49B8-AD49-E32F3658F6FC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Confirmation of Ovulation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If the patient reports a history of </a:t>
            </a:r>
            <a:r>
              <a:rPr lang="en-US" dirty="0" err="1" smtClean="0"/>
              <a:t>mittelschmerz</a:t>
            </a:r>
            <a:r>
              <a:rPr lang="en-US" dirty="0" smtClean="0"/>
              <a:t> and/or regular menses with </a:t>
            </a:r>
            <a:r>
              <a:rPr lang="en-US" dirty="0" err="1" smtClean="0"/>
              <a:t>molimina</a:t>
            </a:r>
            <a:r>
              <a:rPr lang="en-US" dirty="0" smtClean="0"/>
              <a:t> the likelihood of the patient having regular </a:t>
            </a:r>
            <a:r>
              <a:rPr lang="en-US" dirty="0" err="1" smtClean="0"/>
              <a:t>ovulatory</a:t>
            </a:r>
            <a:r>
              <a:rPr lang="en-US" dirty="0" smtClean="0"/>
              <a:t> cycles is very high. </a:t>
            </a:r>
          </a:p>
          <a:p>
            <a:pPr algn="just"/>
            <a:r>
              <a:rPr lang="en-US" dirty="0" smtClean="0"/>
              <a:t>Otherwise, ovulation can be confirmed with a serum progesterone assay performed in the mid-</a:t>
            </a:r>
            <a:r>
              <a:rPr lang="en-US" dirty="0" err="1" smtClean="0"/>
              <a:t>luteal</a:t>
            </a:r>
            <a:r>
              <a:rPr lang="en-US" dirty="0" smtClean="0"/>
              <a:t> phase or the third week of the cycle. </a:t>
            </a:r>
          </a:p>
          <a:p>
            <a:pPr algn="just"/>
            <a:r>
              <a:rPr lang="en-US" dirty="0" smtClean="0"/>
              <a:t>Progesterone levels of 3 </a:t>
            </a:r>
            <a:r>
              <a:rPr lang="en-US" dirty="0" err="1" smtClean="0"/>
              <a:t>ng</a:t>
            </a:r>
            <a:r>
              <a:rPr lang="en-US" dirty="0" smtClean="0"/>
              <a:t>/</a:t>
            </a:r>
            <a:r>
              <a:rPr lang="en-US" dirty="0" err="1" smtClean="0"/>
              <a:t>mL</a:t>
            </a:r>
            <a:r>
              <a:rPr lang="en-US" dirty="0" smtClean="0"/>
              <a:t> or greater are consistent with ovulation.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8C011-164F-4EEE-8A65-AB58465DBF08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1550-17F0-43C8-98A9-3C875A2A633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Pelvic </a:t>
            </a:r>
            <a:r>
              <a:rPr lang="en-US" b="1" dirty="0" err="1" smtClean="0"/>
              <a:t>ultrasonography</a:t>
            </a:r>
            <a:r>
              <a:rPr lang="en-US" dirty="0" smtClean="0"/>
              <a:t> can provide evidence for ovulation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</a:t>
            </a:r>
            <a:r>
              <a:rPr lang="en-US" b="1" dirty="0" smtClean="0"/>
              <a:t>basal body temperature</a:t>
            </a:r>
            <a:r>
              <a:rPr lang="en-US" dirty="0" smtClean="0"/>
              <a:t> (BBT) elevates  by an average of 0.8 °F during the </a:t>
            </a:r>
            <a:r>
              <a:rPr lang="en-US" dirty="0" err="1" smtClean="0"/>
              <a:t>luteal</a:t>
            </a:r>
            <a:r>
              <a:rPr lang="en-US" dirty="0" smtClean="0"/>
              <a:t> phase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use of an </a:t>
            </a:r>
            <a:r>
              <a:rPr lang="en-US" b="1" dirty="0" smtClean="0"/>
              <a:t>endometrial biopsy</a:t>
            </a:r>
            <a:r>
              <a:rPr lang="en-US" dirty="0" smtClean="0"/>
              <a:t> (EMB)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</a:t>
            </a:r>
            <a:r>
              <a:rPr lang="en-US" b="1" dirty="0" smtClean="0"/>
              <a:t>cervical mucus</a:t>
            </a:r>
            <a:r>
              <a:rPr lang="en-US" dirty="0" smtClean="0"/>
              <a:t> changes 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D4174-85C7-48DD-87FA-D39C6E610E47}" type="slidenum">
              <a:rPr lang="en-US"/>
              <a:pPr/>
              <a:t>16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25E9D-78C4-49F9-8BE8-D77B0A07C35C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5970A-4EBB-4A7E-8532-8B4914079A03}" type="slidenum">
              <a:rPr lang="en-US"/>
              <a:pPr/>
              <a:t>17</a:t>
            </a:fld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382000" cy="5943600"/>
          </a:xfrm>
        </p:spPr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dirty="0">
                <a:latin typeface="Arial Narrow" pitchFamily="34" charset="0"/>
              </a:rPr>
              <a:t>unexplained</a:t>
            </a:r>
          </a:p>
          <a:p>
            <a:r>
              <a:rPr lang="en-US" dirty="0">
                <a:latin typeface="Arial Narrow" pitchFamily="34" charset="0"/>
              </a:rPr>
              <a:t>No obvious cause for infertility following all standard investigations i.e. semen analysis, ovulation detection, tubal &amp;peritoneal factors, </a:t>
            </a:r>
            <a:r>
              <a:rPr lang="en-US" dirty="0" err="1">
                <a:latin typeface="Arial Narrow" pitchFamily="34" charset="0"/>
              </a:rPr>
              <a:t>endocrinopathy</a:t>
            </a:r>
            <a:r>
              <a:rPr lang="en-US" dirty="0">
                <a:latin typeface="Arial Narrow" pitchFamily="34" charset="0"/>
              </a:rPr>
              <a:t> &amp; post-coital test</a:t>
            </a:r>
          </a:p>
          <a:p>
            <a:r>
              <a:rPr lang="en-US" dirty="0">
                <a:latin typeface="Arial Narrow" pitchFamily="34" charset="0"/>
              </a:rPr>
              <a:t>With expectant management, 60 % conceive in three years</a:t>
            </a:r>
          </a:p>
          <a:p>
            <a:endParaRPr lang="en-US" dirty="0">
              <a:latin typeface="Arial Narrow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60CE7-639D-41D4-A073-D354F6CF4E27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27B26-D879-48C0-8CDF-6ECF75070D94}" type="slidenum">
              <a:rPr lang="en-US"/>
              <a:pPr/>
              <a:t>18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/>
              <a:t>Treatment 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>
                <a:latin typeface="Arial Narrow" pitchFamily="34" charset="0"/>
              </a:rPr>
              <a:t>Couple instructions:</a:t>
            </a:r>
          </a:p>
          <a:p>
            <a:r>
              <a:rPr lang="en-US">
                <a:latin typeface="Arial Narrow" pitchFamily="34" charset="0"/>
              </a:rPr>
              <a:t>Assurance: when faults found in both, treat both at a time</a:t>
            </a:r>
          </a:p>
          <a:p>
            <a:r>
              <a:rPr lang="en-US">
                <a:latin typeface="Arial Narrow" pitchFamily="34" charset="0"/>
              </a:rPr>
              <a:t>Optimal body weight</a:t>
            </a:r>
          </a:p>
          <a:p>
            <a:r>
              <a:rPr lang="en-US">
                <a:latin typeface="Arial Narrow" pitchFamily="34" charset="0"/>
              </a:rPr>
              <a:t>Avoid excessive alcohol ingestion &amp; smoking</a:t>
            </a:r>
          </a:p>
          <a:p>
            <a:r>
              <a:rPr lang="en-US">
                <a:latin typeface="Arial Narrow" pitchFamily="34" charset="0"/>
              </a:rPr>
              <a:t>Coital problems need to be carefully evaluated by intelligent interrogation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430E9-ADE5-4C48-AAC1-0BB8510D9701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you!!!</a:t>
            </a:r>
            <a:endParaRPr lang="en-US" dirty="0"/>
          </a:p>
        </p:txBody>
      </p:sp>
      <p:pic>
        <p:nvPicPr>
          <p:cNvPr id="4" name="CHOCOL2.MPG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895600" y="2719388"/>
            <a:ext cx="3352800" cy="2286000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66753-E9A7-4F84-AE82-14759607B4B1}" type="datetime1">
              <a:rPr lang="en-US" smtClean="0"/>
              <a:t>4/30/2020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1550-17F0-43C8-98A9-3C875A2A633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143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EC3C-C23F-4ACC-8372-25F5F138CB51}" type="slidenum">
              <a:rPr lang="en-US"/>
              <a:pPr/>
              <a:t>2</a:t>
            </a:fld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6019800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en-US" dirty="0">
                <a:latin typeface="Arial Narrow" pitchFamily="34" charset="0"/>
              </a:rPr>
              <a:t>Definition </a:t>
            </a:r>
            <a:endParaRPr lang="en-US" dirty="0" smtClean="0">
              <a:latin typeface="Arial Narrow" pitchFamily="34" charset="0"/>
            </a:endParaRPr>
          </a:p>
          <a:p>
            <a:pPr algn="just"/>
            <a:r>
              <a:rPr lang="en-US" b="1" dirty="0" smtClean="0"/>
              <a:t>Infertility</a:t>
            </a:r>
            <a:r>
              <a:rPr lang="en-US" dirty="0" smtClean="0"/>
              <a:t> is defined as the inability of a couple to conceive within 1 year of unprotected regular intercourse.</a:t>
            </a:r>
          </a:p>
          <a:p>
            <a:pPr algn="just"/>
            <a:r>
              <a:rPr lang="en-US" dirty="0" smtClean="0"/>
              <a:t> </a:t>
            </a:r>
            <a:r>
              <a:rPr lang="en-US" b="1" dirty="0" smtClean="0"/>
              <a:t>Sterility</a:t>
            </a:r>
            <a:r>
              <a:rPr lang="en-US" dirty="0" smtClean="0"/>
              <a:t> implies an intrinsic inability to achieve pregnancy whereas infertility implies a decrease in the ability to conceive and is synonymous with </a:t>
            </a:r>
            <a:r>
              <a:rPr lang="en-US" b="1" dirty="0" err="1" smtClean="0"/>
              <a:t>subfertility</a:t>
            </a:r>
            <a:r>
              <a:rPr lang="en-US" b="1" dirty="0" smtClean="0"/>
              <a:t>.</a:t>
            </a:r>
          </a:p>
          <a:p>
            <a:pPr algn="just"/>
            <a:r>
              <a:rPr lang="en-US" b="1" dirty="0" smtClean="0"/>
              <a:t>Primary infertility</a:t>
            </a:r>
            <a:r>
              <a:rPr lang="en-US" dirty="0" smtClean="0"/>
              <a:t> applies to those who have never conceived, whereas </a:t>
            </a:r>
          </a:p>
          <a:p>
            <a:pPr algn="just"/>
            <a:r>
              <a:rPr lang="en-US" b="1" dirty="0" smtClean="0"/>
              <a:t>secondary infertility</a:t>
            </a:r>
            <a:r>
              <a:rPr lang="en-US" dirty="0" smtClean="0"/>
              <a:t> designates those who have conceived at some time in the past.</a:t>
            </a:r>
          </a:p>
          <a:p>
            <a:pPr algn="just"/>
            <a:r>
              <a:rPr lang="en-US" b="1" dirty="0" smtClean="0"/>
              <a:t>Fecundity</a:t>
            </a:r>
            <a:r>
              <a:rPr lang="en-US" dirty="0" smtClean="0"/>
              <a:t> is the probability of achieving a live birth in 1 menstrual cycle.</a:t>
            </a:r>
          </a:p>
          <a:p>
            <a:pPr algn="just"/>
            <a:r>
              <a:rPr lang="en-US" b="1" dirty="0" err="1" smtClean="0"/>
              <a:t>Fecundability</a:t>
            </a:r>
            <a:r>
              <a:rPr lang="en-US" b="1" dirty="0" smtClean="0"/>
              <a:t> is</a:t>
            </a:r>
            <a:r>
              <a:rPr lang="en-US" dirty="0" smtClean="0"/>
              <a:t> the chance of conception in one menstrual cycle or the likelihood of conception per month of exposure. </a:t>
            </a:r>
          </a:p>
          <a:p>
            <a:pPr algn="just"/>
            <a:r>
              <a:rPr lang="en-US" dirty="0" smtClean="0"/>
              <a:t>In normal fertile couples having frequent intercourse, the </a:t>
            </a:r>
            <a:r>
              <a:rPr lang="en-US" dirty="0" err="1" smtClean="0"/>
              <a:t>fecundability</a:t>
            </a:r>
            <a:r>
              <a:rPr lang="en-US" dirty="0" smtClean="0"/>
              <a:t> is estimated to be approximately 20–25%.  </a:t>
            </a:r>
            <a:endParaRPr lang="en-US" dirty="0">
              <a:latin typeface="Arial Narrow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2EA7A-9773-4D01-B401-2A7C2F3814B3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AE719-3357-4EA8-95A4-E022BA5B689B}" type="slidenum">
              <a:rPr lang="en-US"/>
              <a:pPr/>
              <a:t>3</a:t>
            </a:fld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>
                <a:latin typeface="Arial Narrow" pitchFamily="34" charset="0"/>
              </a:rPr>
              <a:t>Prevalence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dirty="0">
                <a:latin typeface="Arial Narrow" pitchFamily="34" charset="0"/>
              </a:rPr>
              <a:t>Infertility affects 10-15% of reproductive age group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dirty="0">
                <a:latin typeface="Arial Narrow" pitchFamily="34" charset="0"/>
              </a:rPr>
              <a:t>Age of maximum fertility – male 30 years &amp; female 25 years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dirty="0">
                <a:latin typeface="Arial Narrow" pitchFamily="34" charset="0"/>
              </a:rPr>
              <a:t>Chance of conception: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US" dirty="0">
                <a:latin typeface="Arial Narrow" pitchFamily="34" charset="0"/>
              </a:rPr>
              <a:t>1 month → 25%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US" dirty="0">
                <a:latin typeface="Arial Narrow" pitchFamily="34" charset="0"/>
              </a:rPr>
              <a:t>6 months → 60%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US" dirty="0">
                <a:latin typeface="Arial Narrow" pitchFamily="34" charset="0"/>
              </a:rPr>
              <a:t>9 month → 75%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US" dirty="0">
                <a:latin typeface="Arial Narrow" pitchFamily="34" charset="0"/>
              </a:rPr>
              <a:t>12 months → 80-85%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US" dirty="0">
                <a:latin typeface="Arial Narrow" pitchFamily="34" charset="0"/>
              </a:rPr>
              <a:t>18 months → 90%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dirty="0">
              <a:latin typeface="Arial Narrow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633E0-CF45-4A88-AA55-9A0A9A533D52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C1264-B46D-4BEF-A3EE-8A28D780C657}" type="slidenum">
              <a:rPr lang="en-US"/>
              <a:pPr/>
              <a:t>4</a:t>
            </a:fld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en-US" dirty="0">
                <a:latin typeface="Arial Narrow" pitchFamily="34" charset="0"/>
              </a:rPr>
              <a:t>Etiologic distribution</a:t>
            </a:r>
          </a:p>
          <a:p>
            <a:pPr>
              <a:buFontTx/>
              <a:buChar char="-"/>
            </a:pPr>
            <a:r>
              <a:rPr lang="en-US" dirty="0">
                <a:latin typeface="Arial Narrow" pitchFamily="34" charset="0"/>
              </a:rPr>
              <a:t>Male factor →→ 25-40%</a:t>
            </a:r>
          </a:p>
          <a:p>
            <a:pPr>
              <a:buFontTx/>
              <a:buChar char="-"/>
            </a:pPr>
            <a:r>
              <a:rPr lang="en-US" dirty="0">
                <a:latin typeface="Arial Narrow" pitchFamily="34" charset="0"/>
              </a:rPr>
              <a:t>Female factor → 40-55%</a:t>
            </a:r>
          </a:p>
          <a:p>
            <a:pPr>
              <a:buFontTx/>
              <a:buChar char="-"/>
            </a:pPr>
            <a:r>
              <a:rPr lang="en-US" dirty="0">
                <a:latin typeface="Arial Narrow" pitchFamily="34" charset="0"/>
              </a:rPr>
              <a:t>Both – 10%</a:t>
            </a:r>
          </a:p>
          <a:p>
            <a:pPr>
              <a:buFontTx/>
              <a:buChar char="-"/>
            </a:pPr>
            <a:r>
              <a:rPr lang="en-US" dirty="0">
                <a:latin typeface="Arial Narrow" pitchFamily="34" charset="0"/>
              </a:rPr>
              <a:t>Unexplained – 10%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6C2A-AAE2-45BB-A892-C3CBC1B311D7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Causes of Infertility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 smtClean="0"/>
              <a:t>Male Factor</a:t>
            </a:r>
            <a:endParaRPr lang="en-US" dirty="0" smtClean="0"/>
          </a:p>
          <a:p>
            <a:r>
              <a:rPr lang="en-US" dirty="0" smtClean="0"/>
              <a:t>Endocrine disorders</a:t>
            </a:r>
          </a:p>
          <a:p>
            <a:r>
              <a:rPr lang="en-US" dirty="0" smtClean="0"/>
              <a:t>Hypothalamic dysfunction (</a:t>
            </a:r>
            <a:r>
              <a:rPr lang="en-US" dirty="0" err="1" smtClean="0"/>
              <a:t>Kallmann's</a:t>
            </a:r>
            <a:r>
              <a:rPr lang="en-US" dirty="0" smtClean="0"/>
              <a:t> syndrome)</a:t>
            </a:r>
          </a:p>
          <a:p>
            <a:r>
              <a:rPr lang="en-US" dirty="0" smtClean="0"/>
              <a:t>Pituitary failure (tumor, radiation, surgery)</a:t>
            </a:r>
          </a:p>
          <a:p>
            <a:r>
              <a:rPr lang="en-US" dirty="0" err="1" smtClean="0"/>
              <a:t>Hyperprolactinemia</a:t>
            </a:r>
            <a:r>
              <a:rPr lang="en-US" dirty="0" smtClean="0"/>
              <a:t> (drug, tumor)</a:t>
            </a:r>
          </a:p>
          <a:p>
            <a:r>
              <a:rPr lang="en-US" dirty="0" smtClean="0"/>
              <a:t>Exogenous androgens</a:t>
            </a:r>
          </a:p>
          <a:p>
            <a:r>
              <a:rPr lang="en-US" dirty="0" smtClean="0"/>
              <a:t>Thyroid disorders</a:t>
            </a:r>
          </a:p>
          <a:p>
            <a:r>
              <a:rPr lang="en-US" dirty="0" smtClean="0"/>
              <a:t>Adrenal hyperplasia</a:t>
            </a:r>
          </a:p>
          <a:p>
            <a:r>
              <a:rPr lang="en-US" dirty="0" smtClean="0"/>
              <a:t>Anatomic disorders</a:t>
            </a:r>
          </a:p>
          <a:p>
            <a:r>
              <a:rPr lang="en-US" dirty="0" smtClean="0"/>
              <a:t>Congenital absence of vas deferens</a:t>
            </a:r>
          </a:p>
          <a:p>
            <a:r>
              <a:rPr lang="en-US" dirty="0" smtClean="0"/>
              <a:t>Obstruction of vas deferens</a:t>
            </a:r>
          </a:p>
          <a:p>
            <a:r>
              <a:rPr lang="en-US" dirty="0" smtClean="0"/>
              <a:t>Congenital abnormalities of ejaculatory system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Abnormal spermatogenesis</a:t>
            </a:r>
          </a:p>
          <a:p>
            <a:r>
              <a:rPr lang="en-US" dirty="0" smtClean="0"/>
              <a:t>Chromosomal abnormalities</a:t>
            </a:r>
          </a:p>
          <a:p>
            <a:r>
              <a:rPr lang="en-US" dirty="0" smtClean="0"/>
              <a:t>Mumps </a:t>
            </a:r>
            <a:r>
              <a:rPr lang="en-US" dirty="0" err="1" smtClean="0"/>
              <a:t>orchitis</a:t>
            </a:r>
            <a:endParaRPr lang="en-US" dirty="0" smtClean="0"/>
          </a:p>
          <a:p>
            <a:r>
              <a:rPr lang="en-US" dirty="0" err="1" smtClean="0"/>
              <a:t>Cryptorchidism</a:t>
            </a:r>
            <a:endParaRPr lang="en-US" dirty="0" smtClean="0"/>
          </a:p>
          <a:p>
            <a:r>
              <a:rPr lang="en-US" dirty="0" smtClean="0"/>
              <a:t>Chemical or radiation exposure</a:t>
            </a:r>
          </a:p>
          <a:p>
            <a:r>
              <a:rPr lang="en-US" dirty="0" smtClean="0"/>
              <a:t>Abnormal motility</a:t>
            </a:r>
          </a:p>
          <a:p>
            <a:r>
              <a:rPr lang="en-US" dirty="0" smtClean="0"/>
              <a:t>Absent cilia (</a:t>
            </a:r>
            <a:r>
              <a:rPr lang="en-US" dirty="0" err="1" smtClean="0"/>
              <a:t>Kartagener's</a:t>
            </a:r>
            <a:r>
              <a:rPr lang="en-US" dirty="0" smtClean="0"/>
              <a:t> syndrome)</a:t>
            </a:r>
          </a:p>
          <a:p>
            <a:r>
              <a:rPr lang="en-US" dirty="0" err="1" smtClean="0"/>
              <a:t>Varicocele</a:t>
            </a:r>
            <a:endParaRPr lang="en-US" dirty="0" smtClean="0"/>
          </a:p>
          <a:p>
            <a:r>
              <a:rPr lang="en-US" dirty="0" smtClean="0"/>
              <a:t>Antibody formation</a:t>
            </a:r>
          </a:p>
          <a:p>
            <a:r>
              <a:rPr lang="en-US" dirty="0" smtClean="0"/>
              <a:t>Sexual dysfunction</a:t>
            </a:r>
          </a:p>
          <a:p>
            <a:r>
              <a:rPr lang="en-US" dirty="0" smtClean="0"/>
              <a:t>Retrograde ejaculation</a:t>
            </a:r>
          </a:p>
          <a:p>
            <a:r>
              <a:rPr lang="en-US" dirty="0" smtClean="0"/>
              <a:t>Impotence</a:t>
            </a:r>
          </a:p>
          <a:p>
            <a:r>
              <a:rPr lang="en-US" dirty="0" smtClean="0"/>
              <a:t>Decreased libido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49143-5D78-4960-9207-F2A3E404C9FD}" type="datetime1">
              <a:rPr lang="en-US" smtClean="0"/>
              <a:t>4/30/2020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1550-17F0-43C8-98A9-3C875A2A633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533400"/>
            <a:ext cx="4038600" cy="55927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err="1" smtClean="0"/>
              <a:t>Ovulatory</a:t>
            </a:r>
            <a:r>
              <a:rPr lang="en-US" b="1" dirty="0" smtClean="0"/>
              <a:t> Factor</a:t>
            </a:r>
            <a:endParaRPr lang="en-US" dirty="0" smtClean="0"/>
          </a:p>
          <a:p>
            <a:r>
              <a:rPr lang="en-US" dirty="0" smtClean="0"/>
              <a:t>Central defects</a:t>
            </a:r>
          </a:p>
          <a:p>
            <a:r>
              <a:rPr lang="en-US" dirty="0" smtClean="0"/>
              <a:t>Chronic </a:t>
            </a:r>
            <a:r>
              <a:rPr lang="en-US" dirty="0" err="1" smtClean="0"/>
              <a:t>hyperandrogenemic</a:t>
            </a:r>
            <a:r>
              <a:rPr lang="en-US" dirty="0" smtClean="0"/>
              <a:t> </a:t>
            </a:r>
            <a:r>
              <a:rPr lang="en-US" dirty="0" err="1" smtClean="0"/>
              <a:t>anovulation</a:t>
            </a:r>
            <a:endParaRPr lang="en-US" dirty="0" smtClean="0"/>
          </a:p>
          <a:p>
            <a:r>
              <a:rPr lang="en-US" dirty="0" err="1" smtClean="0"/>
              <a:t>Hyperprolactinemia</a:t>
            </a:r>
            <a:r>
              <a:rPr lang="en-US" dirty="0" smtClean="0"/>
              <a:t> (drug, tumor, empty </a:t>
            </a:r>
            <a:r>
              <a:rPr lang="en-US" dirty="0" err="1" smtClean="0"/>
              <a:t>selia</a:t>
            </a:r>
            <a:r>
              <a:rPr lang="en-US" dirty="0" smtClean="0"/>
              <a:t>)</a:t>
            </a:r>
          </a:p>
          <a:p>
            <a:r>
              <a:rPr lang="en-US" dirty="0" smtClean="0"/>
              <a:t>Hypothalamic insufficiency</a:t>
            </a:r>
          </a:p>
          <a:p>
            <a:r>
              <a:rPr lang="en-US" dirty="0" smtClean="0"/>
              <a:t>Pituitary insufficiency (trauma, tumor, congenital)</a:t>
            </a:r>
          </a:p>
          <a:p>
            <a:pPr>
              <a:buNone/>
            </a:pPr>
            <a:r>
              <a:rPr lang="en-US" b="1" dirty="0" smtClean="0"/>
              <a:t>Cervical Factor</a:t>
            </a:r>
            <a:endParaRPr lang="en-US" dirty="0" smtClean="0"/>
          </a:p>
          <a:p>
            <a:r>
              <a:rPr lang="en-US" dirty="0" smtClean="0"/>
              <a:t>Congenital</a:t>
            </a:r>
          </a:p>
          <a:p>
            <a:r>
              <a:rPr lang="en-US" dirty="0" smtClean="0"/>
              <a:t>DES exposure</a:t>
            </a:r>
          </a:p>
          <a:p>
            <a:r>
              <a:rPr lang="en-US" dirty="0" err="1" smtClean="0"/>
              <a:t>Müllerian</a:t>
            </a:r>
            <a:r>
              <a:rPr lang="en-US" dirty="0" smtClean="0"/>
              <a:t> duct abnormality</a:t>
            </a:r>
          </a:p>
          <a:p>
            <a:r>
              <a:rPr lang="en-US" dirty="0" smtClean="0"/>
              <a:t>Acquired</a:t>
            </a:r>
          </a:p>
          <a:p>
            <a:r>
              <a:rPr lang="en-US" dirty="0" smtClean="0"/>
              <a:t>Surgical treatment</a:t>
            </a:r>
          </a:p>
          <a:p>
            <a:r>
              <a:rPr lang="en-US" dirty="0" smtClean="0"/>
              <a:t>Infection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85800"/>
            <a:ext cx="4038600" cy="54403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/>
              <a:t>Pelvic Factor</a:t>
            </a:r>
            <a:endParaRPr lang="en-US" dirty="0" smtClean="0"/>
          </a:p>
          <a:p>
            <a:r>
              <a:rPr lang="en-US" dirty="0" smtClean="0"/>
              <a:t>Infection</a:t>
            </a:r>
          </a:p>
          <a:p>
            <a:r>
              <a:rPr lang="en-US" dirty="0" smtClean="0"/>
              <a:t>Appendicitis</a:t>
            </a:r>
          </a:p>
          <a:p>
            <a:r>
              <a:rPr lang="en-US" dirty="0" smtClean="0"/>
              <a:t>Pelvic inflammatory disease</a:t>
            </a:r>
          </a:p>
          <a:p>
            <a:r>
              <a:rPr lang="en-US" dirty="0" smtClean="0"/>
              <a:t>Uterine adhesions (</a:t>
            </a:r>
            <a:r>
              <a:rPr lang="en-US" dirty="0" err="1" smtClean="0"/>
              <a:t>Asherman's</a:t>
            </a:r>
            <a:r>
              <a:rPr lang="en-US" dirty="0" smtClean="0"/>
              <a:t> syndrome)</a:t>
            </a:r>
          </a:p>
          <a:p>
            <a:r>
              <a:rPr lang="en-US" dirty="0" smtClean="0"/>
              <a:t>Endometriosis</a:t>
            </a:r>
          </a:p>
          <a:p>
            <a:r>
              <a:rPr lang="en-US" dirty="0" smtClean="0"/>
              <a:t>Structural abnormalities</a:t>
            </a:r>
          </a:p>
          <a:p>
            <a:r>
              <a:rPr lang="en-US" dirty="0" smtClean="0"/>
              <a:t>Diethylstilbestrol (DES) exposure</a:t>
            </a:r>
          </a:p>
          <a:p>
            <a:r>
              <a:rPr lang="en-US" dirty="0" smtClean="0"/>
              <a:t>Failure of normal fusion of the reproductive tract</a:t>
            </a:r>
          </a:p>
          <a:p>
            <a:r>
              <a:rPr lang="en-US" dirty="0" err="1" smtClean="0"/>
              <a:t>Myoma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95A35-0F6C-4B69-BF92-33BC1AAF55E3}" type="datetime1">
              <a:rPr lang="en-US" smtClean="0"/>
              <a:t>4/30/2020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1550-17F0-43C8-98A9-3C875A2A633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2D157-3BBD-4028-A183-F990549A43E6}" type="slidenum">
              <a:rPr lang="en-US"/>
              <a:pPr/>
              <a:t>7</a:t>
            </a:fld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92500" lnSpcReduction="10000"/>
          </a:bodyPr>
          <a:lstStyle/>
          <a:p>
            <a:pPr marL="609600" indent="-609600">
              <a:lnSpc>
                <a:spcPct val="150000"/>
              </a:lnSpc>
              <a:buFont typeface="Wingdings" pitchFamily="2" charset="2"/>
              <a:buChar char="q"/>
            </a:pPr>
            <a:r>
              <a:rPr lang="en-US">
                <a:latin typeface="Arial Narrow" pitchFamily="34" charset="0"/>
              </a:rPr>
              <a:t>Causes of female infertility</a:t>
            </a:r>
          </a:p>
          <a:p>
            <a:pPr marL="609600" indent="-609600">
              <a:lnSpc>
                <a:spcPct val="150000"/>
              </a:lnSpc>
              <a:buFontTx/>
              <a:buAutoNum type="arabicPeriod"/>
            </a:pPr>
            <a:r>
              <a:rPr lang="en-US">
                <a:latin typeface="Arial Narrow" pitchFamily="34" charset="0"/>
              </a:rPr>
              <a:t>Ovulatory dysfunction: 30-40 %</a:t>
            </a:r>
          </a:p>
          <a:p>
            <a:pPr marL="609600" indent="-609600">
              <a:lnSpc>
                <a:spcPct val="150000"/>
              </a:lnSpc>
              <a:buFontTx/>
              <a:buAutoNum type="arabicPeriod"/>
            </a:pPr>
            <a:r>
              <a:rPr lang="en-US">
                <a:latin typeface="Arial Narrow" pitchFamily="34" charset="0"/>
              </a:rPr>
              <a:t>Tubal or peritoneal factor: 30-40%</a:t>
            </a:r>
          </a:p>
          <a:p>
            <a:pPr marL="609600" indent="-609600">
              <a:lnSpc>
                <a:spcPct val="150000"/>
              </a:lnSpc>
              <a:buFontTx/>
              <a:buAutoNum type="arabicPeriod"/>
            </a:pPr>
            <a:r>
              <a:rPr lang="en-US">
                <a:latin typeface="Arial Narrow" pitchFamily="34" charset="0"/>
              </a:rPr>
              <a:t>Endometriosis: 1-10%</a:t>
            </a:r>
          </a:p>
          <a:p>
            <a:pPr marL="609600" indent="-609600">
              <a:lnSpc>
                <a:spcPct val="150000"/>
              </a:lnSpc>
              <a:buFontTx/>
              <a:buAutoNum type="arabicPeriod"/>
            </a:pPr>
            <a:r>
              <a:rPr lang="en-US">
                <a:latin typeface="Arial Narrow" pitchFamily="34" charset="0"/>
              </a:rPr>
              <a:t>Unexplained: 10-15%</a:t>
            </a:r>
          </a:p>
          <a:p>
            <a:pPr marL="609600" indent="-609600">
              <a:lnSpc>
                <a:spcPct val="150000"/>
              </a:lnSpc>
              <a:buFontTx/>
              <a:buAutoNum type="arabicPeriod"/>
            </a:pPr>
            <a:r>
              <a:rPr lang="en-US">
                <a:latin typeface="Arial Narrow" pitchFamily="34" charset="0"/>
              </a:rPr>
              <a:t>Miscellaneous: 10%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05629-CB66-42A8-8B0F-124C442EEB6B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Medical History for Female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 </a:t>
            </a:r>
            <a:r>
              <a:rPr lang="en-US" dirty="0" err="1" smtClean="0"/>
              <a:t>utero</a:t>
            </a:r>
            <a:r>
              <a:rPr lang="en-US" dirty="0" smtClean="0"/>
              <a:t> diethylstilbestrol (DES) exposure</a:t>
            </a:r>
          </a:p>
          <a:p>
            <a:r>
              <a:rPr lang="en-US" dirty="0" smtClean="0"/>
              <a:t>History of pubertal development</a:t>
            </a:r>
          </a:p>
          <a:p>
            <a:r>
              <a:rPr lang="en-US" dirty="0" smtClean="0"/>
              <a:t>Present menstrual cycle characteristics (length, duration, </a:t>
            </a:r>
            <a:r>
              <a:rPr lang="en-US" dirty="0" err="1" smtClean="0"/>
              <a:t>molimina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Contraceptive history</a:t>
            </a:r>
          </a:p>
          <a:p>
            <a:r>
              <a:rPr lang="en-US" dirty="0" smtClean="0"/>
              <a:t>Prior pregnancies, outcomes</a:t>
            </a:r>
          </a:p>
          <a:p>
            <a:r>
              <a:rPr lang="en-US" dirty="0" smtClean="0"/>
              <a:t>Previous surgeries, especially pelvic</a:t>
            </a:r>
          </a:p>
          <a:p>
            <a:r>
              <a:rPr lang="en-US" dirty="0" smtClean="0"/>
              <a:t>Prior infection</a:t>
            </a:r>
          </a:p>
          <a:p>
            <a:r>
              <a:rPr lang="en-US" dirty="0" smtClean="0"/>
              <a:t>History of abnormal </a:t>
            </a:r>
            <a:r>
              <a:rPr lang="en-US" dirty="0" err="1" smtClean="0"/>
              <a:t>Papanicolau</a:t>
            </a:r>
            <a:r>
              <a:rPr lang="en-US" dirty="0" smtClean="0"/>
              <a:t> (Pap) smear, treatment</a:t>
            </a:r>
          </a:p>
          <a:p>
            <a:r>
              <a:rPr lang="en-US" dirty="0" smtClean="0"/>
              <a:t>Drugs and medications</a:t>
            </a:r>
          </a:p>
          <a:p>
            <a:r>
              <a:rPr lang="en-US" dirty="0" smtClean="0"/>
              <a:t>General health (diet, weight stability, exercise patterns, review of systems)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16113-A879-41DE-B9A7-F44DCABA445B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1550-17F0-43C8-98A9-3C875A2A633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Medical History for Male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Congenital abnormalities</a:t>
            </a:r>
          </a:p>
          <a:p>
            <a:r>
              <a:rPr lang="en-US" dirty="0" err="1" smtClean="0"/>
              <a:t>Undescended</a:t>
            </a:r>
            <a:r>
              <a:rPr lang="en-US" dirty="0" smtClean="0"/>
              <a:t> testes</a:t>
            </a:r>
          </a:p>
          <a:p>
            <a:r>
              <a:rPr lang="en-US" dirty="0" smtClean="0"/>
              <a:t>Prior paternity</a:t>
            </a:r>
          </a:p>
          <a:p>
            <a:r>
              <a:rPr lang="en-US" dirty="0" smtClean="0"/>
              <a:t>Frequency of intercourse</a:t>
            </a:r>
          </a:p>
          <a:p>
            <a:r>
              <a:rPr lang="en-US" dirty="0" smtClean="0"/>
              <a:t>Exposure to toxins</a:t>
            </a:r>
          </a:p>
          <a:p>
            <a:r>
              <a:rPr lang="en-US" dirty="0" smtClean="0"/>
              <a:t>Previous surgery</a:t>
            </a:r>
          </a:p>
          <a:p>
            <a:r>
              <a:rPr lang="en-US" dirty="0" smtClean="0"/>
              <a:t>Previous infections, treatment</a:t>
            </a:r>
          </a:p>
          <a:p>
            <a:r>
              <a:rPr lang="en-US" dirty="0" smtClean="0"/>
              <a:t>Drugs and medications</a:t>
            </a:r>
          </a:p>
          <a:p>
            <a:r>
              <a:rPr lang="en-US" dirty="0" smtClean="0"/>
              <a:t>General health (diet, exercise, review of systems)</a:t>
            </a:r>
          </a:p>
          <a:p>
            <a:r>
              <a:rPr lang="en-US" dirty="0" smtClean="0"/>
              <a:t>Decreased frequency of shaving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D66C6-467E-4BB9-B2F3-34B990F01101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1550-17F0-43C8-98A9-3C875A2A633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1040</Words>
  <Application>Microsoft Office PowerPoint</Application>
  <PresentationFormat>On-screen Show (4:3)</PresentationFormat>
  <Paragraphs>209</Paragraphs>
  <Slides>19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Infertility </vt:lpstr>
      <vt:lpstr>Slide 2</vt:lpstr>
      <vt:lpstr>Slide 3</vt:lpstr>
      <vt:lpstr>Slide 4</vt:lpstr>
      <vt:lpstr>Causes of Infertility</vt:lpstr>
      <vt:lpstr>Slide 6</vt:lpstr>
      <vt:lpstr>Slide 7</vt:lpstr>
      <vt:lpstr>Medical History for Female</vt:lpstr>
      <vt:lpstr>Medical History for Male</vt:lpstr>
      <vt:lpstr>When to evaluate?  </vt:lpstr>
      <vt:lpstr>Slide 11</vt:lpstr>
      <vt:lpstr>Evaluation of Male</vt:lpstr>
      <vt:lpstr>Evaluation of Female Factors</vt:lpstr>
      <vt:lpstr>Slide 14</vt:lpstr>
      <vt:lpstr>Confirmation of Ovulation</vt:lpstr>
      <vt:lpstr>Slide 16</vt:lpstr>
      <vt:lpstr>Slide 17</vt:lpstr>
      <vt:lpstr>Treatment </vt:lpstr>
      <vt:lpstr>Thank you!!!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Infertility </dc:title>
  <dc:creator>Bimerew</dc:creator>
  <cp:lastModifiedBy>TOSHIBA</cp:lastModifiedBy>
  <cp:revision>30</cp:revision>
  <dcterms:created xsi:type="dcterms:W3CDTF">2011-07-07T18:12:37Z</dcterms:created>
  <dcterms:modified xsi:type="dcterms:W3CDTF">2020-04-30T14:22:49Z</dcterms:modified>
</cp:coreProperties>
</file>