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03" r:id="rId3"/>
    <p:sldId id="257" r:id="rId4"/>
    <p:sldId id="258" r:id="rId5"/>
    <p:sldId id="259" r:id="rId6"/>
    <p:sldId id="260" r:id="rId7"/>
    <p:sldId id="265" r:id="rId8"/>
    <p:sldId id="266" r:id="rId9"/>
    <p:sldId id="269" r:id="rId10"/>
    <p:sldId id="273" r:id="rId11"/>
    <p:sldId id="297" r:id="rId12"/>
    <p:sldId id="296" r:id="rId13"/>
    <p:sldId id="274" r:id="rId14"/>
    <p:sldId id="298" r:id="rId15"/>
    <p:sldId id="299" r:id="rId16"/>
    <p:sldId id="300" r:id="rId17"/>
    <p:sldId id="305" r:id="rId18"/>
    <p:sldId id="279" r:id="rId19"/>
    <p:sldId id="284" r:id="rId20"/>
    <p:sldId id="285" r:id="rId21"/>
    <p:sldId id="290" r:id="rId22"/>
    <p:sldId id="291" r:id="rId23"/>
    <p:sldId id="292" r:id="rId24"/>
    <p:sldId id="288" r:id="rId25"/>
    <p:sldId id="289" r:id="rId26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AA030A14-D0D0-47E8-87CD-4FEEEA0E4D4C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5A11DB-4C0D-43AA-8C6F-F0351AE3EE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9A7AE-0EF9-444D-991D-3187E6F3A2D6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EFFDF-64B5-4E32-9CD7-D988DBC982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05D1-362D-4C5A-8295-86F558B8760B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D3420-4CFA-4B02-BAE6-E0A08171E504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B88C-D914-43EE-9F77-8CB97EF11334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4940-4200-456A-89F7-FA16C59E38AD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E290-0DC2-486C-BE9F-A0D8775C2BEA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430C0-BE9F-459C-A8C5-E6755F69D256}" type="datetime1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10942-0EF3-496A-BE16-5496112B3B12}" type="datetime1">
              <a:rPr lang="en-GB" smtClean="0"/>
              <a:t>30/04/2020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CEDC-0C0B-4A02-8534-E175BCD50764}" type="datetime1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84AE-28AB-4EA0-ADB7-600404DC6127}" type="datetime1">
              <a:rPr lang="en-GB" smtClean="0"/>
              <a:t>30/04/2020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9DAA-9374-47B5-8A5A-4ABBDBDD9554}" type="datetime1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55EF-392E-49F2-9A66-F038EF8F0D1A}" type="datetime1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5ED8A-E86D-4D80-A713-26FA142790D6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BEEF3-DB85-4B4F-8710-E4F57CA843E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PELVIC ORGAN PROLAPSE(POP)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64E8-08D7-4726-855A-C90B8E893ADF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Clinical feature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smtClean="0"/>
              <a:t>Symptom:</a:t>
            </a:r>
            <a:endParaRPr lang="en-US" sz="2800" b="1" dirty="0"/>
          </a:p>
          <a:p>
            <a:r>
              <a:rPr lang="en-US" sz="2800" dirty="0" smtClean="0"/>
              <a:t>Pelvic pressure</a:t>
            </a:r>
          </a:p>
          <a:p>
            <a:r>
              <a:rPr lang="en-US" sz="2800" dirty="0" smtClean="0"/>
              <a:t>Sexual dysfunction</a:t>
            </a:r>
          </a:p>
          <a:p>
            <a:r>
              <a:rPr lang="en-US" sz="2800" dirty="0" smtClean="0"/>
              <a:t>Feeling of something coming down</a:t>
            </a:r>
          </a:p>
          <a:p>
            <a:r>
              <a:rPr lang="en-US" sz="2800" dirty="0" smtClean="0"/>
              <a:t>Back ache or dragging sensation</a:t>
            </a:r>
          </a:p>
          <a:p>
            <a:r>
              <a:rPr lang="en-US" sz="2800" dirty="0" smtClean="0"/>
              <a:t>Urinary symptoms like difficulty in passing urine, frequency, etc</a:t>
            </a:r>
          </a:p>
          <a:p>
            <a:r>
              <a:rPr lang="en-US" sz="2800" dirty="0" smtClean="0"/>
              <a:t>Bowel symptoms like constipation</a:t>
            </a:r>
          </a:p>
          <a:p>
            <a:r>
              <a:rPr lang="en-US" sz="2800" dirty="0" smtClean="0"/>
              <a:t>Excessive white or blood stained discharge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CBC58-D9B6-46DE-8D49-0996F70DFEB5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P/E</a:t>
            </a:r>
            <a:endParaRPr lang="en-US" dirty="0" smtClean="0"/>
          </a:p>
          <a:p>
            <a:r>
              <a:rPr lang="en-US" dirty="0" smtClean="0"/>
              <a:t>Straining &amp; different positions</a:t>
            </a:r>
          </a:p>
          <a:p>
            <a:r>
              <a:rPr lang="en-US" dirty="0" smtClean="0"/>
              <a:t>Prolapsed uterus with cervix as leading point</a:t>
            </a:r>
          </a:p>
          <a:p>
            <a:r>
              <a:rPr lang="en-US" dirty="0" err="1" smtClean="0"/>
              <a:t>Prolapse</a:t>
            </a:r>
            <a:r>
              <a:rPr lang="en-US" dirty="0" smtClean="0"/>
              <a:t> of one organ is associated with other </a:t>
            </a:r>
            <a:r>
              <a:rPr lang="en-US" dirty="0" err="1" smtClean="0"/>
              <a:t>prolapses</a:t>
            </a:r>
            <a:endParaRPr lang="en-US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381E8-A7EC-4EC3-8543-1282DB9C14FF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Hormonal and neurologic evaluation</a:t>
            </a:r>
          </a:p>
          <a:p>
            <a:pPr lvl="1"/>
            <a:r>
              <a:rPr lang="en-US" dirty="0" smtClean="0"/>
              <a:t>Level of </a:t>
            </a:r>
            <a:r>
              <a:rPr lang="en-US" dirty="0" err="1" smtClean="0"/>
              <a:t>estrogenization</a:t>
            </a:r>
            <a:endParaRPr lang="en-US" dirty="0" smtClean="0"/>
          </a:p>
          <a:p>
            <a:pPr lvl="1"/>
            <a:r>
              <a:rPr lang="en-US" dirty="0" smtClean="0"/>
              <a:t>Sensory and sacral reflex activity</a:t>
            </a:r>
          </a:p>
          <a:p>
            <a:r>
              <a:rPr lang="en-US" sz="2800" dirty="0" smtClean="0"/>
              <a:t>Quantitative site-specific assessment of pelvic floor components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lithotomy</a:t>
            </a:r>
            <a:r>
              <a:rPr lang="en-US" dirty="0" smtClean="0"/>
              <a:t> position, patient sitting</a:t>
            </a:r>
          </a:p>
          <a:p>
            <a:pPr lvl="1"/>
            <a:r>
              <a:rPr lang="en-US" dirty="0" smtClean="0"/>
              <a:t>at rest and with </a:t>
            </a:r>
            <a:r>
              <a:rPr lang="en-US" dirty="0" err="1" smtClean="0"/>
              <a:t>valsalva</a:t>
            </a:r>
            <a:endParaRPr lang="en-US" dirty="0" smtClean="0"/>
          </a:p>
          <a:p>
            <a:pPr lvl="1"/>
            <a:r>
              <a:rPr lang="en-US" dirty="0" smtClean="0"/>
              <a:t>ability to contract </a:t>
            </a:r>
            <a:r>
              <a:rPr lang="en-US" dirty="0" err="1" smtClean="0"/>
              <a:t>levator</a:t>
            </a:r>
            <a:r>
              <a:rPr lang="en-US" dirty="0" smtClean="0"/>
              <a:t> and anal sphincter muscles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6ECE-A15D-430B-A5D3-D202BE12497A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Patient position for evaluating pelvic floor defects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8424935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AA511-1D4F-45AA-8702-C93E65E7BB87}" type="datetime1">
              <a:rPr lang="en-GB" smtClean="0"/>
              <a:t>30/04/2020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Investigations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 smtClean="0"/>
              <a:t>Hct</a:t>
            </a:r>
            <a:r>
              <a:rPr lang="en-US" dirty="0" smtClean="0"/>
              <a:t>/ </a:t>
            </a:r>
            <a:r>
              <a:rPr lang="en-US" dirty="0" err="1" smtClean="0"/>
              <a:t>Hgb</a:t>
            </a:r>
            <a:r>
              <a:rPr lang="en-US" dirty="0" smtClean="0"/>
              <a:t>, blood group &amp; </a:t>
            </a:r>
            <a:r>
              <a:rPr lang="en-US" dirty="0" err="1" smtClean="0"/>
              <a:t>Rh</a:t>
            </a:r>
            <a:r>
              <a:rPr lang="en-US" dirty="0" smtClean="0"/>
              <a:t> status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U/A, culture &amp; sensitivity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RBS/FBS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RFT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Ultrasound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Urodynamic</a:t>
            </a:r>
            <a:r>
              <a:rPr lang="en-US" dirty="0" smtClean="0"/>
              <a:t> studies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CXR, etc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4404-8E78-4CEC-AC63-1CF9D5FB8BC2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Complications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1.Vaginal mucosa: </a:t>
            </a:r>
            <a:r>
              <a:rPr lang="en-US" dirty="0" err="1" smtClean="0"/>
              <a:t>decubitus</a:t>
            </a:r>
            <a:r>
              <a:rPr lang="en-US" dirty="0" smtClean="0"/>
              <a:t> ulcer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2.Cervix: hypertrophied &amp; elongated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3.Urinary symptom: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   -Bladder: cystitis, incomplete evacuation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   -</a:t>
            </a:r>
            <a:r>
              <a:rPr lang="en-US" dirty="0" err="1" smtClean="0"/>
              <a:t>Ureters</a:t>
            </a:r>
            <a:r>
              <a:rPr lang="en-US" dirty="0" smtClean="0"/>
              <a:t>: </a:t>
            </a:r>
            <a:r>
              <a:rPr lang="en-US" dirty="0" err="1" smtClean="0"/>
              <a:t>hydroureter</a:t>
            </a:r>
            <a:r>
              <a:rPr lang="en-US" dirty="0" smtClean="0"/>
              <a:t>, </a:t>
            </a:r>
            <a:r>
              <a:rPr lang="en-US" dirty="0" err="1" smtClean="0"/>
              <a:t>pyelonephritis</a:t>
            </a:r>
            <a:endParaRPr lang="en-US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4. bleeding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5. Peritonitis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5. Carcinoma: rarely develops on </a:t>
            </a:r>
            <a:r>
              <a:rPr lang="en-US" dirty="0" err="1" smtClean="0"/>
              <a:t>decubitus</a:t>
            </a:r>
            <a:r>
              <a:rPr lang="en-US" dirty="0" smtClean="0"/>
              <a:t> ulcer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E354D-07F1-4D1B-8F53-EF380A19D3A8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DDX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/>
          <a:lstStyle/>
          <a:p>
            <a:r>
              <a:rPr lang="en-US" dirty="0" smtClean="0"/>
              <a:t>  </a:t>
            </a:r>
            <a:r>
              <a:rPr lang="en-US" dirty="0" err="1" smtClean="0"/>
              <a:t>Cystocele</a:t>
            </a:r>
            <a:r>
              <a:rPr lang="en-US" dirty="0" smtClean="0"/>
              <a:t> versus Gartner’s cyst(</a:t>
            </a:r>
            <a:r>
              <a:rPr lang="en-US" dirty="0" err="1" smtClean="0"/>
              <a:t>wolffian</a:t>
            </a:r>
            <a:r>
              <a:rPr lang="en-US" dirty="0" smtClean="0"/>
              <a:t> remnant)</a:t>
            </a:r>
          </a:p>
          <a:p>
            <a:pPr marL="609600" indent="-609600"/>
            <a:r>
              <a:rPr lang="en-US" dirty="0" smtClean="0"/>
              <a:t>Congenital elongation of the cervix</a:t>
            </a:r>
          </a:p>
          <a:p>
            <a:pPr marL="609600" indent="-609600"/>
            <a:r>
              <a:rPr lang="en-US" dirty="0" smtClean="0"/>
              <a:t>Chronic uterine inversion</a:t>
            </a:r>
          </a:p>
          <a:p>
            <a:pPr marL="609600" indent="-609600"/>
            <a:r>
              <a:rPr lang="en-US" dirty="0" smtClean="0"/>
              <a:t>Fibroid or polyp</a:t>
            </a:r>
          </a:p>
          <a:p>
            <a:pPr marL="609600" indent="-609600"/>
            <a:r>
              <a:rPr lang="en-US" dirty="0" smtClean="0"/>
              <a:t>Tumors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0657C-85E0-4CDA-A551-C37CBA18A8F6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UVP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91480"/>
            <a:ext cx="6776987" cy="4761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1202-0A8E-41BD-B3FB-5EC5038EC672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compartments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GB" b="1" dirty="0" smtClean="0"/>
              <a:t>     Anterior</a:t>
            </a:r>
            <a:endParaRPr lang="en-GB" b="1" dirty="0"/>
          </a:p>
          <a:p>
            <a:r>
              <a:rPr lang="en-GB" dirty="0" err="1" smtClean="0"/>
              <a:t>Cystocele</a:t>
            </a:r>
            <a:endParaRPr lang="en-GB" dirty="0" smtClean="0"/>
          </a:p>
          <a:p>
            <a:r>
              <a:rPr lang="en-GB" dirty="0" err="1" smtClean="0"/>
              <a:t>Uretherocele</a:t>
            </a:r>
            <a:endParaRPr lang="en-GB" dirty="0" smtClean="0"/>
          </a:p>
          <a:p>
            <a:r>
              <a:rPr lang="en-GB" b="1" dirty="0" smtClean="0"/>
              <a:t>    </a:t>
            </a:r>
            <a:r>
              <a:rPr lang="en-GB" b="1" dirty="0" err="1" smtClean="0"/>
              <a:t>Midle</a:t>
            </a:r>
            <a:endParaRPr lang="en-GB" b="1" dirty="0" smtClean="0"/>
          </a:p>
          <a:p>
            <a:r>
              <a:rPr lang="en-GB" dirty="0" err="1" smtClean="0"/>
              <a:t>Enterocele</a:t>
            </a:r>
            <a:endParaRPr lang="en-GB" dirty="0" smtClean="0"/>
          </a:p>
          <a:p>
            <a:r>
              <a:rPr lang="en-GB" dirty="0" smtClean="0"/>
              <a:t>Uterine </a:t>
            </a:r>
            <a:r>
              <a:rPr lang="en-GB" dirty="0" err="1" smtClean="0"/>
              <a:t>prolapse</a:t>
            </a:r>
            <a:endParaRPr lang="en-GB" dirty="0" smtClean="0"/>
          </a:p>
          <a:p>
            <a:r>
              <a:rPr lang="en-GB" dirty="0" smtClean="0"/>
              <a:t>Vault </a:t>
            </a:r>
            <a:r>
              <a:rPr lang="en-GB" dirty="0" err="1" smtClean="0"/>
              <a:t>prolapse</a:t>
            </a:r>
            <a:endParaRPr lang="en-GB" dirty="0" smtClean="0"/>
          </a:p>
          <a:p>
            <a:r>
              <a:rPr lang="en-GB" b="1" dirty="0" smtClean="0"/>
              <a:t>   Posterior</a:t>
            </a:r>
          </a:p>
          <a:p>
            <a:r>
              <a:rPr lang="en-GB" dirty="0" err="1" smtClean="0"/>
              <a:t>Rectocele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B56BC-2E88-46A6-BA04-C039BBCDC0CF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Uterine </a:t>
            </a:r>
            <a:r>
              <a:rPr lang="en-US" b="1" dirty="0" err="1" smtClean="0"/>
              <a:t>prolapse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Weakness of </a:t>
            </a:r>
            <a:r>
              <a:rPr lang="en-US" sz="2800" dirty="0" err="1" smtClean="0"/>
              <a:t>endopelvic</a:t>
            </a:r>
            <a:r>
              <a:rPr lang="en-US" sz="2800" dirty="0" smtClean="0"/>
              <a:t> fascia and detachment of cardinal and </a:t>
            </a:r>
            <a:r>
              <a:rPr lang="en-US" sz="2800" dirty="0" err="1" smtClean="0"/>
              <a:t>uterosacral</a:t>
            </a:r>
            <a:r>
              <a:rPr lang="en-US" sz="2800" dirty="0" smtClean="0"/>
              <a:t> ligaments</a:t>
            </a:r>
          </a:p>
          <a:p>
            <a:r>
              <a:rPr lang="en-US" sz="2800" dirty="0" smtClean="0"/>
              <a:t>Complains of severe pelvic or abdominal pressure, bulge or mass, and low back pain</a:t>
            </a:r>
          </a:p>
          <a:p>
            <a:r>
              <a:rPr lang="en-US" sz="2800" dirty="0" smtClean="0"/>
              <a:t>Surgical management includes hysterectomy and vaginal cuff or apex suspension</a:t>
            </a:r>
          </a:p>
          <a:p>
            <a:pPr lvl="1">
              <a:buNone/>
            </a:pPr>
            <a:endParaRPr lang="en-US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464A-A25B-4FF8-B31F-6032731AF31D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Objectives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Define POP</a:t>
            </a:r>
          </a:p>
          <a:p>
            <a:r>
              <a:rPr lang="en-GB" dirty="0" smtClean="0"/>
              <a:t>Describe clinical presentation   </a:t>
            </a:r>
          </a:p>
          <a:p>
            <a:r>
              <a:rPr lang="en-GB" dirty="0" smtClean="0"/>
              <a:t>Explain factors involved in the pathogenesis</a:t>
            </a:r>
          </a:p>
          <a:p>
            <a:r>
              <a:rPr lang="en-GB" dirty="0" smtClean="0"/>
              <a:t>Current management principles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620B-6931-41F3-808D-80C4A96D44B5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</a:t>
            </a:r>
            <a:r>
              <a:rPr lang="en-US" dirty="0" err="1" smtClean="0"/>
              <a:t>Uterovaginal</a:t>
            </a:r>
            <a:r>
              <a:rPr lang="en-US" dirty="0" smtClean="0"/>
              <a:t> </a:t>
            </a:r>
            <a:r>
              <a:rPr lang="en-US" dirty="0" err="1" smtClean="0"/>
              <a:t>procidentia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536" y="1556793"/>
            <a:ext cx="7920880" cy="4968552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F8C83-5A36-4528-A042-D330BC00A5EF}" type="datetime1">
              <a:rPr lang="en-GB" smtClean="0"/>
              <a:t>30/04/2020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Grading/staging/degrees of UVP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Three systems</a:t>
            </a:r>
          </a:p>
          <a:p>
            <a:pPr marL="609600" indent="-609600"/>
            <a:r>
              <a:rPr lang="en-US" dirty="0" smtClean="0"/>
              <a:t>Degree system: three degrees</a:t>
            </a:r>
          </a:p>
          <a:p>
            <a:pPr marL="609600" indent="-609600">
              <a:buFontTx/>
              <a:buAutoNum type="arabicPeriod"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degree: external cervical </a:t>
            </a:r>
            <a:r>
              <a:rPr lang="en-US" dirty="0" err="1" smtClean="0"/>
              <a:t>os</a:t>
            </a:r>
            <a:r>
              <a:rPr lang="en-US" dirty="0" smtClean="0"/>
              <a:t> below the </a:t>
            </a:r>
            <a:r>
              <a:rPr lang="en-US" dirty="0" err="1" smtClean="0"/>
              <a:t>ischial</a:t>
            </a:r>
            <a:r>
              <a:rPr lang="en-US" dirty="0" smtClean="0"/>
              <a:t> spines but within the vagina</a:t>
            </a:r>
          </a:p>
          <a:p>
            <a:pPr marL="609600" indent="-609600">
              <a:buFontTx/>
              <a:buAutoNum type="arabicPeriod"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degree: external </a:t>
            </a:r>
            <a:r>
              <a:rPr lang="en-US" dirty="0" err="1" smtClean="0"/>
              <a:t>os</a:t>
            </a:r>
            <a:r>
              <a:rPr lang="en-US" dirty="0" smtClean="0"/>
              <a:t> protrudes out of the </a:t>
            </a:r>
            <a:r>
              <a:rPr lang="en-US" dirty="0" err="1" smtClean="0"/>
              <a:t>interoitus</a:t>
            </a:r>
            <a:r>
              <a:rPr lang="en-US" dirty="0" smtClean="0"/>
              <a:t> but </a:t>
            </a:r>
            <a:r>
              <a:rPr lang="en-US" dirty="0" err="1" smtClean="0"/>
              <a:t>fundus</a:t>
            </a:r>
            <a:r>
              <a:rPr lang="en-US" dirty="0" smtClean="0"/>
              <a:t> inside the vagina</a:t>
            </a:r>
          </a:p>
          <a:p>
            <a:pPr marL="609600" indent="-609600">
              <a:buFontTx/>
              <a:buAutoNum type="arabicPeriod"/>
            </a:pP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degree: uterine body outside of the </a:t>
            </a:r>
            <a:r>
              <a:rPr lang="en-US" dirty="0" err="1" smtClean="0"/>
              <a:t>interoitus</a:t>
            </a:r>
            <a:r>
              <a:rPr lang="en-US" dirty="0" smtClean="0"/>
              <a:t>. It is also called as PROCEDENTIA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1C5C-AC3D-4C74-82F2-FF3C15A269D6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Baden-Walker half way system:</a:t>
            </a:r>
          </a:p>
          <a:p>
            <a:pPr marL="609600" indent="-609600">
              <a:buFontTx/>
              <a:buAutoNum type="arabicPeriod"/>
            </a:pPr>
            <a:r>
              <a:rPr lang="en-US" dirty="0" smtClean="0"/>
              <a:t>Grade 0: normal position</a:t>
            </a:r>
          </a:p>
          <a:p>
            <a:pPr marL="609600" indent="-609600">
              <a:buFontTx/>
              <a:buAutoNum type="arabicPeriod"/>
            </a:pPr>
            <a:r>
              <a:rPr lang="en-US" dirty="0" smtClean="0"/>
              <a:t>Grade 1: Halfway between </a:t>
            </a:r>
            <a:r>
              <a:rPr lang="en-US" dirty="0" err="1" smtClean="0"/>
              <a:t>ischial</a:t>
            </a:r>
            <a:r>
              <a:rPr lang="en-US" dirty="0" smtClean="0"/>
              <a:t> spine to hymen</a:t>
            </a:r>
          </a:p>
          <a:p>
            <a:pPr marL="609600" indent="-609600">
              <a:buFontTx/>
              <a:buAutoNum type="arabicPeriod"/>
            </a:pPr>
            <a:r>
              <a:rPr lang="en-US" dirty="0" smtClean="0"/>
              <a:t>Grade 2: In to hymen</a:t>
            </a:r>
          </a:p>
          <a:p>
            <a:pPr marL="609600" indent="-609600">
              <a:buFontTx/>
              <a:buAutoNum type="arabicPeriod"/>
            </a:pPr>
            <a:r>
              <a:rPr lang="en-US" dirty="0" smtClean="0"/>
              <a:t>Grade 3: halfway past hymen to maximal descent  </a:t>
            </a:r>
          </a:p>
          <a:p>
            <a:pPr marL="609600" indent="-609600">
              <a:buFontTx/>
              <a:buAutoNum type="arabicPeriod"/>
            </a:pPr>
            <a:r>
              <a:rPr lang="en-US" dirty="0" smtClean="0"/>
              <a:t>Grade 4: Maximal descent past hymen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3653-2DCF-42BC-BE7D-297FF489ECFF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90000"/>
              </a:lnSpc>
            </a:pPr>
            <a:r>
              <a:rPr lang="en-US" dirty="0" smtClean="0"/>
              <a:t>Pelvic organ </a:t>
            </a:r>
            <a:r>
              <a:rPr lang="en-US" dirty="0" err="1" smtClean="0"/>
              <a:t>prolapse</a:t>
            </a:r>
            <a:r>
              <a:rPr lang="en-US" dirty="0" smtClean="0"/>
              <a:t> quantification system (POP-Q)</a:t>
            </a:r>
          </a:p>
          <a:p>
            <a:pPr marL="609600" indent="-609600">
              <a:lnSpc>
                <a:spcPct val="90000"/>
              </a:lnSpc>
            </a:pPr>
            <a:r>
              <a:rPr lang="en-US" dirty="0" smtClean="0"/>
              <a:t>Four stages</a:t>
            </a:r>
          </a:p>
          <a:p>
            <a:pPr marL="609600" indent="-609600">
              <a:lnSpc>
                <a:spcPct val="90000"/>
              </a:lnSpc>
            </a:pPr>
            <a:endParaRPr lang="en-US" dirty="0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Stage 0: no </a:t>
            </a:r>
            <a:r>
              <a:rPr lang="en-US" dirty="0" err="1" smtClean="0"/>
              <a:t>prolapse</a:t>
            </a:r>
            <a:endParaRPr lang="en-US" dirty="0" smtClean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Stage 1: maximal descent is 1cm above </a:t>
            </a:r>
            <a:r>
              <a:rPr lang="en-US" dirty="0" err="1" smtClean="0"/>
              <a:t>hymenal</a:t>
            </a:r>
            <a:r>
              <a:rPr lang="en-US" dirty="0" smtClean="0"/>
              <a:t> ring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Stage 2: up to 1cm beyond the </a:t>
            </a:r>
            <a:r>
              <a:rPr lang="en-US" dirty="0" err="1" smtClean="0"/>
              <a:t>hymenal</a:t>
            </a:r>
            <a:r>
              <a:rPr lang="en-US" dirty="0" smtClean="0"/>
              <a:t> ring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Stage 3: up to 2cm from total vaginal length from </a:t>
            </a:r>
            <a:r>
              <a:rPr lang="en-US" dirty="0" err="1" smtClean="0"/>
              <a:t>hymenal</a:t>
            </a:r>
            <a:r>
              <a:rPr lang="en-US" dirty="0" smtClean="0"/>
              <a:t> ring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dirty="0" smtClean="0"/>
              <a:t>Stage 4: beyond the </a:t>
            </a:r>
            <a:r>
              <a:rPr lang="en-US" dirty="0" err="1" smtClean="0"/>
              <a:t>hymenal</a:t>
            </a:r>
            <a:r>
              <a:rPr lang="en-US" dirty="0" smtClean="0"/>
              <a:t> ring to the extent of total vaginal length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BF77A-E467-480C-B211-E779930DC9CD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Principles of reconstructive pelvic surgery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Site-specific repair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Rebuild weakened </a:t>
            </a:r>
            <a:r>
              <a:rPr lang="en-US" dirty="0" err="1" smtClean="0"/>
              <a:t>endopelvic</a:t>
            </a:r>
            <a:r>
              <a:rPr lang="en-US" dirty="0" smtClean="0"/>
              <a:t> fascia, repair </a:t>
            </a:r>
            <a:r>
              <a:rPr lang="en-US" dirty="0" err="1" smtClean="0"/>
              <a:t>fascial</a:t>
            </a:r>
            <a:r>
              <a:rPr lang="en-US" dirty="0" smtClean="0"/>
              <a:t> tears, and reattach prolapsed tissues to stronger sites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Goal is a vagina of normal depth, width and axis: function follows form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Denervation</a:t>
            </a:r>
            <a:r>
              <a:rPr lang="en-US" dirty="0" smtClean="0"/>
              <a:t> or muscle trauma cannot be corrected surgically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51DB-9C7C-4012-B04A-DF02356C34B0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en-US" b="1" dirty="0" smtClean="0"/>
              <a:t>Conservative treatments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 err="1" smtClean="0"/>
              <a:t>Pessary</a:t>
            </a:r>
            <a:r>
              <a:rPr lang="en-US" sz="2800" dirty="0" smtClean="0"/>
              <a:t>: can be fitted in most women regardless of the stage or site of predominant </a:t>
            </a:r>
            <a:r>
              <a:rPr lang="en-US" sz="2800" dirty="0" err="1" smtClean="0"/>
              <a:t>prolapse</a:t>
            </a:r>
            <a:r>
              <a:rPr lang="en-US" sz="2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Obstetric care to protect pelvic floor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Decreased pushing times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Avoid forceps, major lacerations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Permit passive descent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General lifestyle changes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Smoking cessation and cough cessation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Routine use of </a:t>
            </a:r>
            <a:r>
              <a:rPr lang="en-US" dirty="0" err="1" smtClean="0"/>
              <a:t>Kegel</a:t>
            </a:r>
            <a:r>
              <a:rPr lang="en-US" dirty="0" smtClean="0"/>
              <a:t> pelvic floor exercises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Regular physical activity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Proper nutrition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Weight loss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Avoid constipation and repetitive heavy lifting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Hormone replacement therapy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24115-505B-4FF1-9223-E8A9A48F630E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INTRODUCTION</a:t>
            </a:r>
            <a:br>
              <a:rPr lang="en-US" b="1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POP is the </a:t>
            </a:r>
            <a:r>
              <a:rPr lang="en-US" b="1" dirty="0" smtClean="0">
                <a:solidFill>
                  <a:schemeClr val="accent2"/>
                </a:solidFill>
              </a:rPr>
              <a:t>downward</a:t>
            </a:r>
            <a:r>
              <a:rPr lang="en-US" dirty="0" smtClean="0"/>
              <a:t> displacement of the 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  structures that are normally located adjacent to the vaginal vault.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Protrusion of the pelvic organs into or out the vaginal canal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Defects in the pelvic supporting structures result in a variety of clinically  evident pelvic relaxation abnormalities 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A2CBF-8488-41E7-A64D-E5522CC169B1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It's estimated that </a:t>
            </a:r>
            <a:r>
              <a:rPr lang="en-US" b="1" dirty="0" smtClean="0">
                <a:solidFill>
                  <a:schemeClr val="accent2"/>
                </a:solidFill>
              </a:rPr>
              <a:t>half</a:t>
            </a: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dirty="0" smtClean="0"/>
              <a:t>of women who have children will experience some form of </a:t>
            </a:r>
            <a:r>
              <a:rPr lang="en-US" dirty="0" err="1" smtClean="0"/>
              <a:t>prolapse</a:t>
            </a:r>
            <a:r>
              <a:rPr lang="en-US" dirty="0" smtClean="0"/>
              <a:t> in later life, but because many women don't seek help , the actual number of women affected by </a:t>
            </a:r>
            <a:r>
              <a:rPr lang="en-US" dirty="0" err="1" smtClean="0"/>
              <a:t>prolapse</a:t>
            </a:r>
            <a:r>
              <a:rPr lang="en-US" dirty="0" smtClean="0"/>
              <a:t> is unknown.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POP occurs when the pelvic floor muscles become weak or damaged and can no longer support the pelvic organs.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33C8-AC86-4FEC-925A-61B43C8BCF55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Predisposing factors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are </a:t>
            </a:r>
            <a:r>
              <a:rPr lang="en-US" dirty="0" err="1" smtClean="0"/>
              <a:t>parous</a:t>
            </a:r>
            <a:r>
              <a:rPr lang="en-US" dirty="0" smtClean="0"/>
              <a:t>, older women</a:t>
            </a:r>
          </a:p>
          <a:p>
            <a:r>
              <a:rPr lang="en-US" dirty="0" smtClean="0"/>
              <a:t>Heredity</a:t>
            </a:r>
          </a:p>
          <a:p>
            <a:r>
              <a:rPr lang="en-US" dirty="0" smtClean="0"/>
              <a:t>Estrogen </a:t>
            </a:r>
            <a:r>
              <a:rPr lang="en-US" dirty="0" err="1" smtClean="0"/>
              <a:t>defiecacy</a:t>
            </a:r>
            <a:endParaRPr lang="en-US" dirty="0" smtClean="0"/>
          </a:p>
          <a:p>
            <a:r>
              <a:rPr lang="en-US" dirty="0" smtClean="0"/>
              <a:t>History of increased intra-abdominal pressure</a:t>
            </a:r>
          </a:p>
          <a:p>
            <a:r>
              <a:rPr lang="en-US" dirty="0" smtClean="0"/>
              <a:t>Postmenopausal</a:t>
            </a:r>
          </a:p>
          <a:p>
            <a:r>
              <a:rPr lang="en-US" dirty="0" smtClean="0"/>
              <a:t>History of trauma to pelvic supporting structures</a:t>
            </a:r>
          </a:p>
          <a:p>
            <a:r>
              <a:rPr lang="en-US" dirty="0" smtClean="0"/>
              <a:t>Surgical </a:t>
            </a:r>
            <a:r>
              <a:rPr lang="en-US" dirty="0" err="1" smtClean="0"/>
              <a:t>proceduers</a:t>
            </a:r>
            <a:endParaRPr lang="en-US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B16D-B721-4277-BC5A-87BF896F8552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Elements comprising the Pelvis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Bones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Ilium, </a:t>
            </a:r>
            <a:r>
              <a:rPr lang="en-US" dirty="0" err="1" smtClean="0"/>
              <a:t>ischium</a:t>
            </a:r>
            <a:r>
              <a:rPr lang="en-US" dirty="0" smtClean="0"/>
              <a:t> and pubis fusion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Ligaments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Muscles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Endopelvic</a:t>
            </a:r>
            <a:r>
              <a:rPr lang="en-US" dirty="0" smtClean="0"/>
              <a:t> fascia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07F21-6007-4FF8-AD4B-4E8A5D7159FA}" type="datetime1">
              <a:rPr lang="en-GB" smtClean="0"/>
              <a:t>30/04/2020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Fascial</a:t>
            </a:r>
            <a:r>
              <a:rPr lang="en-US" b="1" dirty="0" smtClean="0"/>
              <a:t> and Muscular layers of the Pelvic Floor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340768"/>
            <a:ext cx="9144000" cy="5517232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75AEA-477F-4C46-9392-FCD43993DDC3}" type="datetime1">
              <a:rPr lang="en-GB" smtClean="0"/>
              <a:t>30/04/2020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Attachments of cardinal/</a:t>
            </a:r>
            <a:r>
              <a:rPr lang="en-US" b="1" dirty="0" err="1" smtClean="0"/>
              <a:t>uterosacral</a:t>
            </a:r>
            <a:r>
              <a:rPr lang="en-US" b="1" dirty="0" smtClean="0"/>
              <a:t> ligaments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512" y="1340768"/>
            <a:ext cx="8784976" cy="5517232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ACD9-E8A7-4E0A-9B21-6667376CE1EE}" type="datetime1">
              <a:rPr lang="en-GB" smtClean="0"/>
              <a:t>30/04/2020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Pelvic Relaxation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Cystocele</a:t>
            </a:r>
          </a:p>
          <a:p>
            <a:r>
              <a:rPr lang="en-US" sz="2800" dirty="0" smtClean="0"/>
              <a:t>Rectocele</a:t>
            </a:r>
          </a:p>
          <a:p>
            <a:r>
              <a:rPr lang="en-US" sz="2800" dirty="0" smtClean="0"/>
              <a:t>Enterocele</a:t>
            </a:r>
          </a:p>
          <a:p>
            <a:r>
              <a:rPr lang="en-US" sz="2800" dirty="0" smtClean="0"/>
              <a:t>Uterine and vaginal prolapse</a:t>
            </a:r>
          </a:p>
          <a:p>
            <a:pPr lvl="1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Result of weakness or defect in supporting tissues- </a:t>
            </a:r>
          </a:p>
          <a:p>
            <a:pPr lvl="1">
              <a:buNone/>
            </a:pPr>
            <a:r>
              <a:rPr lang="en-US" dirty="0" smtClean="0"/>
              <a:t>endopelvic fascia and neuromuscular damage</a:t>
            </a:r>
          </a:p>
          <a:p>
            <a:endParaRPr lang="en-GB" dirty="0"/>
          </a:p>
        </p:txBody>
      </p:sp>
      <p:sp>
        <p:nvSpPr>
          <p:cNvPr id="4" name="Right Arrow 3"/>
          <p:cNvSpPr/>
          <p:nvPr/>
        </p:nvSpPr>
        <p:spPr>
          <a:xfrm>
            <a:off x="395536" y="4797152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C09B-00E7-4898-AA4F-A056C1B23C19}" type="datetime1">
              <a:rPr lang="en-GB" smtClean="0"/>
              <a:t>30/04/2020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EEF3-DB85-4B4F-8710-E4F57CA843EF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7008</TotalTime>
  <Words>770</Words>
  <Application>Microsoft Office PowerPoint</Application>
  <PresentationFormat>On-screen Show (4:3)</PresentationFormat>
  <Paragraphs>194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PELVIC ORGAN PROLAPSE(POP) </vt:lpstr>
      <vt:lpstr>Objectives</vt:lpstr>
      <vt:lpstr>  INTRODUCTION </vt:lpstr>
      <vt:lpstr>Slide 4</vt:lpstr>
      <vt:lpstr>Predisposing factors</vt:lpstr>
      <vt:lpstr>Elements comprising the Pelvis</vt:lpstr>
      <vt:lpstr>Fascial and Muscular layers of the Pelvic Floor</vt:lpstr>
      <vt:lpstr>Attachments of cardinal/uterosacral ligaments</vt:lpstr>
      <vt:lpstr>Pelvic Relaxation</vt:lpstr>
      <vt:lpstr>Clinical feature</vt:lpstr>
      <vt:lpstr>Slide 11</vt:lpstr>
      <vt:lpstr>Slide 12</vt:lpstr>
      <vt:lpstr>Patient position for evaluating pelvic floor defects</vt:lpstr>
      <vt:lpstr>Investigations</vt:lpstr>
      <vt:lpstr>Complications</vt:lpstr>
      <vt:lpstr>DDX</vt:lpstr>
      <vt:lpstr>UVP</vt:lpstr>
      <vt:lpstr>compartments</vt:lpstr>
      <vt:lpstr>Uterine prolapse</vt:lpstr>
      <vt:lpstr>Complete Uterovaginal procidentia</vt:lpstr>
      <vt:lpstr>Grading/staging/degrees of UVP</vt:lpstr>
      <vt:lpstr>Slide 22</vt:lpstr>
      <vt:lpstr>Slide 23</vt:lpstr>
      <vt:lpstr>Principles of reconstructive pelvic surgery</vt:lpstr>
      <vt:lpstr>Conservative treatments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PELVIC ORGAN PROLAPSE </dc:title>
  <dc:creator>Dr Getachew Shiferaw</dc:creator>
  <cp:lastModifiedBy>TOSHIBA</cp:lastModifiedBy>
  <cp:revision>86</cp:revision>
  <dcterms:created xsi:type="dcterms:W3CDTF">2011-07-09T12:00:47Z</dcterms:created>
  <dcterms:modified xsi:type="dcterms:W3CDTF">2020-04-30T14:23:31Z</dcterms:modified>
</cp:coreProperties>
</file>