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57" r:id="rId3"/>
    <p:sldId id="290" r:id="rId4"/>
    <p:sldId id="258" r:id="rId5"/>
    <p:sldId id="259" r:id="rId6"/>
    <p:sldId id="260" r:id="rId7"/>
    <p:sldId id="261" r:id="rId8"/>
    <p:sldId id="262" r:id="rId9"/>
    <p:sldId id="264" r:id="rId10"/>
    <p:sldId id="283" r:id="rId11"/>
    <p:sldId id="285" r:id="rId12"/>
    <p:sldId id="286" r:id="rId13"/>
    <p:sldId id="287" r:id="rId14"/>
    <p:sldId id="288" r:id="rId15"/>
    <p:sldId id="289" r:id="rId16"/>
    <p:sldId id="267" r:id="rId17"/>
    <p:sldId id="269" r:id="rId18"/>
    <p:sldId id="272" r:id="rId19"/>
    <p:sldId id="273" r:id="rId20"/>
    <p:sldId id="274"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FF67A-DD84-43DA-8664-1C31A1D6A087}" type="datetimeFigureOut">
              <a:rPr lang="en-US" smtClean="0"/>
              <a:pPr/>
              <a:t>4/30/2020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C69FD-8A49-4E1A-9CDC-7FE4D3C2A781}" type="slidenum">
              <a:rPr lang="en-US" smtClean="0"/>
              <a:pPr/>
              <a:t>‹#›</a:t>
            </a:fld>
            <a:endParaRPr lang="en-US"/>
          </a:p>
        </p:txBody>
      </p:sp>
    </p:spTree>
    <p:extLst>
      <p:ext uri="{BB962C8B-B14F-4D97-AF65-F5344CB8AC3E}">
        <p14:creationId xmlns="" xmlns:p14="http://schemas.microsoft.com/office/powerpoint/2010/main" val="1409414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A6B08E-20C8-4BEC-B6E6-66E785D657FE}" type="slidenum">
              <a:rPr lang="en-US" smtClean="0">
                <a:latin typeface="Arial" pitchFamily="34" charset="0"/>
                <a:cs typeface="Arial" pitchFamily="34" charset="0"/>
              </a:rPr>
              <a:pPr/>
              <a:t>11</a:t>
            </a:fld>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3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0D4788-404E-4896-B369-766BA890B398}" type="slidenum">
              <a:rPr lang="en-US" smtClean="0">
                <a:latin typeface="Arial" pitchFamily="34" charset="0"/>
                <a:cs typeface="Arial" pitchFamily="34" charset="0"/>
              </a:rPr>
              <a:pPr/>
              <a:t>12</a:t>
            </a:fld>
            <a:endParaRPr 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4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DCF4A4-E70A-4CAD-A5E2-355E94EE7054}" type="slidenum">
              <a:rPr lang="en-US" smtClean="0">
                <a:latin typeface="Arial" pitchFamily="34" charset="0"/>
                <a:cs typeface="Arial" pitchFamily="34" charset="0"/>
              </a:rPr>
              <a:pPr/>
              <a:t>13</a:t>
            </a:fld>
            <a:endParaRPr lang="en-US"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6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D2EB5E-70B3-4E81-A863-001FF16265EF}" type="slidenum">
              <a:rPr lang="en-US" smtClean="0">
                <a:latin typeface="Arial" pitchFamily="34" charset="0"/>
                <a:cs typeface="Arial" pitchFamily="34" charset="0"/>
              </a:rPr>
              <a:pPr/>
              <a:t>18</a:t>
            </a:fld>
            <a:endParaRPr 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7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92E651-6ABD-45FF-A737-DFC26772EF26}" type="slidenum">
              <a:rPr lang="en-US" smtClean="0">
                <a:latin typeface="Arial" pitchFamily="34" charset="0"/>
                <a:cs typeface="Arial" pitchFamily="34" charset="0"/>
              </a:rPr>
              <a:pPr/>
              <a:t>19</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6EE745-96F5-4F02-8DB9-C462549B5D7D}"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dirty="0"/>
          </a:p>
        </p:txBody>
      </p:sp>
      <p:sp>
        <p:nvSpPr>
          <p:cNvPr id="6" name="Slide Number Placeholder 5"/>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C3EAF-9FFF-48D8-84FF-2240ED51431C}"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dirty="0"/>
          </a:p>
        </p:txBody>
      </p:sp>
      <p:sp>
        <p:nvSpPr>
          <p:cNvPr id="6" name="Slide Number Placeholder 5"/>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60AD8-A4E4-4E2D-A35D-925AB66726E1}"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dirty="0"/>
          </a:p>
        </p:txBody>
      </p:sp>
      <p:sp>
        <p:nvSpPr>
          <p:cNvPr id="6" name="Slide Number Placeholder 5"/>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6624B1-11DC-477A-92EE-6E0C3E93D0EC}"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dirty="0"/>
          </a:p>
        </p:txBody>
      </p:sp>
      <p:sp>
        <p:nvSpPr>
          <p:cNvPr id="6" name="Slide Number Placeholder 5"/>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BC9E1E-9CB5-4E77-8C3B-A93DB904596C}" type="datetime1">
              <a:rPr lang="en-US" smtClean="0"/>
              <a:t>4/30/2020</a:t>
            </a:fld>
            <a:endParaRPr lang="en-US"/>
          </a:p>
        </p:txBody>
      </p:sp>
      <p:sp>
        <p:nvSpPr>
          <p:cNvPr id="5" name="Footer Placeholder 4"/>
          <p:cNvSpPr>
            <a:spLocks noGrp="1"/>
          </p:cNvSpPr>
          <p:nvPr>
            <p:ph type="ftr" sz="quarter" idx="11"/>
          </p:nvPr>
        </p:nvSpPr>
        <p:spPr/>
        <p:txBody>
          <a:bodyPr/>
          <a:lstStyle/>
          <a:p>
            <a:r>
              <a:rPr lang="en-US" smtClean="0"/>
              <a:t>Asheber Gaym,2009</a:t>
            </a:r>
            <a:endParaRPr lang="en-US" dirty="0"/>
          </a:p>
        </p:txBody>
      </p:sp>
      <p:sp>
        <p:nvSpPr>
          <p:cNvPr id="6" name="Slide Number Placeholder 5"/>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E181F7-DAA7-4B54-A42D-D1CA5A61C7CC}"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dirty="0"/>
          </a:p>
        </p:txBody>
      </p:sp>
      <p:sp>
        <p:nvSpPr>
          <p:cNvPr id="7" name="Slide Number Placeholder 6"/>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EBFF3B-4C0D-4B83-84A8-ABA98DC0EBD2}" type="datetime1">
              <a:rPr lang="en-US" smtClean="0"/>
              <a:t>4/30/2020</a:t>
            </a:fld>
            <a:endParaRPr lang="en-US"/>
          </a:p>
        </p:txBody>
      </p:sp>
      <p:sp>
        <p:nvSpPr>
          <p:cNvPr id="8" name="Footer Placeholder 7"/>
          <p:cNvSpPr>
            <a:spLocks noGrp="1"/>
          </p:cNvSpPr>
          <p:nvPr>
            <p:ph type="ftr" sz="quarter" idx="11"/>
          </p:nvPr>
        </p:nvSpPr>
        <p:spPr/>
        <p:txBody>
          <a:bodyPr/>
          <a:lstStyle/>
          <a:p>
            <a:r>
              <a:rPr lang="en-US" smtClean="0"/>
              <a:t>Asheber Gaym,2009</a:t>
            </a:r>
            <a:endParaRPr lang="en-US" dirty="0"/>
          </a:p>
        </p:txBody>
      </p:sp>
      <p:sp>
        <p:nvSpPr>
          <p:cNvPr id="9" name="Slide Number Placeholder 8"/>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2A9BC-F665-4D63-AC7D-D2FEDA06A0D6}" type="datetime1">
              <a:rPr lang="en-US" smtClean="0"/>
              <a:t>4/30/2020</a:t>
            </a:fld>
            <a:endParaRPr lang="en-US"/>
          </a:p>
        </p:txBody>
      </p:sp>
      <p:sp>
        <p:nvSpPr>
          <p:cNvPr id="4" name="Footer Placeholder 3"/>
          <p:cNvSpPr>
            <a:spLocks noGrp="1"/>
          </p:cNvSpPr>
          <p:nvPr>
            <p:ph type="ftr" sz="quarter" idx="11"/>
          </p:nvPr>
        </p:nvSpPr>
        <p:spPr/>
        <p:txBody>
          <a:bodyPr/>
          <a:lstStyle/>
          <a:p>
            <a:r>
              <a:rPr lang="en-US" smtClean="0"/>
              <a:t>Asheber Gaym,2009</a:t>
            </a:r>
            <a:endParaRPr lang="en-US" dirty="0"/>
          </a:p>
        </p:txBody>
      </p:sp>
      <p:sp>
        <p:nvSpPr>
          <p:cNvPr id="5" name="Slide Number Placeholder 4"/>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EF0973-179D-48FD-877D-FEE72D254D28}" type="datetime1">
              <a:rPr lang="en-US" smtClean="0"/>
              <a:t>4/30/2020</a:t>
            </a:fld>
            <a:endParaRPr lang="en-US"/>
          </a:p>
        </p:txBody>
      </p:sp>
      <p:sp>
        <p:nvSpPr>
          <p:cNvPr id="3" name="Footer Placeholder 2"/>
          <p:cNvSpPr>
            <a:spLocks noGrp="1"/>
          </p:cNvSpPr>
          <p:nvPr>
            <p:ph type="ftr" sz="quarter" idx="11"/>
          </p:nvPr>
        </p:nvSpPr>
        <p:spPr/>
        <p:txBody>
          <a:bodyPr/>
          <a:lstStyle/>
          <a:p>
            <a:r>
              <a:rPr lang="en-US" smtClean="0"/>
              <a:t>Asheber Gaym,2009</a:t>
            </a:r>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5A47FE-2759-4644-A3C2-307118B2D87B}"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dirty="0"/>
          </a:p>
        </p:txBody>
      </p:sp>
      <p:sp>
        <p:nvSpPr>
          <p:cNvPr id="7" name="Slide Number Placeholder 6"/>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DC70CF-4602-4695-9B60-17C4026E48D4}" type="datetime1">
              <a:rPr lang="en-US" smtClean="0"/>
              <a:t>4/30/2020</a:t>
            </a:fld>
            <a:endParaRPr lang="en-US"/>
          </a:p>
        </p:txBody>
      </p:sp>
      <p:sp>
        <p:nvSpPr>
          <p:cNvPr id="6" name="Footer Placeholder 5"/>
          <p:cNvSpPr>
            <a:spLocks noGrp="1"/>
          </p:cNvSpPr>
          <p:nvPr>
            <p:ph type="ftr" sz="quarter" idx="11"/>
          </p:nvPr>
        </p:nvSpPr>
        <p:spPr/>
        <p:txBody>
          <a:bodyPr/>
          <a:lstStyle/>
          <a:p>
            <a:r>
              <a:rPr lang="en-US" smtClean="0"/>
              <a:t>Asheber Gaym,2009</a:t>
            </a:r>
            <a:endParaRPr lang="en-US" dirty="0"/>
          </a:p>
        </p:txBody>
      </p:sp>
      <p:sp>
        <p:nvSpPr>
          <p:cNvPr id="7" name="Slide Number Placeholder 6"/>
          <p:cNvSpPr>
            <a:spLocks noGrp="1"/>
          </p:cNvSpPr>
          <p:nvPr>
            <p:ph type="sldNum" sz="quarter" idx="12"/>
          </p:nvPr>
        </p:nvSpPr>
        <p:spPr/>
        <p:txBody>
          <a:bodyPr/>
          <a:lstStyle/>
          <a:p>
            <a:fld id="{0D58C411-67C3-47F3-BA6E-833DCD39D4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1DBF5-5EBB-4D94-A97C-9BCCCEF3BE8E}" type="datetime1">
              <a:rPr lang="en-US" smtClean="0"/>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Asheber Gaym,2009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58C411-67C3-47F3-BA6E-833DCD39D4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536575"/>
          </a:xfrm>
        </p:spPr>
        <p:txBody>
          <a:bodyPr>
            <a:normAutofit fontScale="90000"/>
          </a:bodyPr>
          <a:lstStyle/>
          <a:p>
            <a:r>
              <a:rPr lang="en-US" sz="3200" dirty="0" smtClean="0"/>
              <a:t>Abnormal Labor (Dystocia)</a:t>
            </a:r>
            <a:endParaRPr lang="en-US" sz="3200" dirty="0"/>
          </a:p>
        </p:txBody>
      </p:sp>
      <p:sp>
        <p:nvSpPr>
          <p:cNvPr id="4" name="Date Placeholder 3"/>
          <p:cNvSpPr>
            <a:spLocks noGrp="1"/>
          </p:cNvSpPr>
          <p:nvPr>
            <p:ph type="dt" sz="half" idx="10"/>
          </p:nvPr>
        </p:nvSpPr>
        <p:spPr/>
        <p:txBody>
          <a:bodyPr/>
          <a:lstStyle/>
          <a:p>
            <a:fld id="{B00B0190-B662-438E-93CA-56902B210D1D}"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Abnormalities of the powers </a:t>
            </a:r>
            <a:endParaRPr lang="en-US" dirty="0"/>
          </a:p>
        </p:txBody>
      </p:sp>
      <p:sp>
        <p:nvSpPr>
          <p:cNvPr id="3" name="Content Placeholder 2"/>
          <p:cNvSpPr>
            <a:spLocks noGrp="1"/>
          </p:cNvSpPr>
          <p:nvPr>
            <p:ph idx="1"/>
          </p:nvPr>
        </p:nvSpPr>
        <p:spPr/>
        <p:txBody>
          <a:bodyPr>
            <a:normAutofit/>
          </a:bodyPr>
          <a:lstStyle/>
          <a:p>
            <a:pPr marL="548640" indent="-411480" fontAlgn="auto">
              <a:lnSpc>
                <a:spcPct val="90000"/>
              </a:lnSpc>
              <a:spcAft>
                <a:spcPts val="0"/>
              </a:spcAft>
              <a:buClr>
                <a:schemeClr val="tx1">
                  <a:shade val="95000"/>
                </a:schemeClr>
              </a:buClr>
              <a:buFont typeface="Wingdings 2"/>
              <a:buChar char=""/>
              <a:defRPr/>
            </a:pPr>
            <a:r>
              <a:rPr lang="en-US" sz="2400" b="1" dirty="0" err="1" smtClean="0">
                <a:latin typeface="Arial" pitchFamily="34" charset="0"/>
                <a:cs typeface="Arial" pitchFamily="34" charset="0"/>
              </a:rPr>
              <a:t>Ux</a:t>
            </a:r>
            <a:r>
              <a:rPr lang="en-US" sz="2400" b="1" dirty="0" smtClean="0">
                <a:latin typeface="Arial" pitchFamily="34" charset="0"/>
                <a:cs typeface="Arial" pitchFamily="34" charset="0"/>
              </a:rPr>
              <a:t> dysfunction (</a:t>
            </a:r>
            <a:r>
              <a:rPr lang="en-US" sz="2400" b="1" dirty="0" err="1" smtClean="0">
                <a:latin typeface="Arial" pitchFamily="34" charset="0"/>
                <a:cs typeface="Arial" pitchFamily="34" charset="0"/>
              </a:rPr>
              <a:t>dystocia</a:t>
            </a:r>
            <a:r>
              <a:rPr lang="en-US" sz="2400" b="1" dirty="0" smtClean="0">
                <a:latin typeface="Arial" pitchFamily="34" charset="0"/>
                <a:cs typeface="Arial" pitchFamily="34" charset="0"/>
              </a:rPr>
              <a:t>)</a:t>
            </a:r>
          </a:p>
          <a:p>
            <a:pPr marL="548640" indent="-411480" fontAlgn="auto">
              <a:lnSpc>
                <a:spcPct val="90000"/>
              </a:lnSpc>
              <a:spcAft>
                <a:spcPts val="0"/>
              </a:spcAft>
              <a:buClr>
                <a:schemeClr val="tx1">
                  <a:shade val="95000"/>
                </a:schemeClr>
              </a:buClr>
              <a:buFont typeface="Wingdings 2"/>
              <a:buChar char=""/>
              <a:defRPr/>
            </a:pPr>
            <a:r>
              <a:rPr lang="en-US" sz="2400" dirty="0" smtClean="0">
                <a:latin typeface="Arial" pitchFamily="34" charset="0"/>
                <a:cs typeface="Arial" pitchFamily="34" charset="0"/>
              </a:rPr>
              <a:t> is the most common cause of protraction or arrest disorders in the first stage of labor</a:t>
            </a:r>
          </a:p>
          <a:p>
            <a:pPr marL="548640" indent="-411480" fontAlgn="auto">
              <a:lnSpc>
                <a:spcPct val="90000"/>
              </a:lnSpc>
              <a:spcAft>
                <a:spcPts val="0"/>
              </a:spcAft>
              <a:buClr>
                <a:schemeClr val="tx1">
                  <a:shade val="95000"/>
                </a:schemeClr>
              </a:buClr>
              <a:buFont typeface="Wingdings 2"/>
              <a:buChar char=""/>
              <a:defRPr/>
            </a:pPr>
            <a:r>
              <a:rPr lang="en-US" sz="2400" dirty="0" smtClean="0">
                <a:latin typeface="Arial" pitchFamily="34" charset="0"/>
                <a:cs typeface="Arial" pitchFamily="34" charset="0"/>
              </a:rPr>
              <a:t>Any abnormality in the force or coordination of </a:t>
            </a:r>
            <a:r>
              <a:rPr lang="en-US" sz="2400" dirty="0" err="1" smtClean="0">
                <a:latin typeface="Arial" pitchFamily="34" charset="0"/>
                <a:cs typeface="Arial" pitchFamily="34" charset="0"/>
              </a:rPr>
              <a:t>Ux</a:t>
            </a:r>
            <a:r>
              <a:rPr lang="en-US" sz="2400" dirty="0" smtClean="0">
                <a:latin typeface="Arial" pitchFamily="34" charset="0"/>
                <a:cs typeface="Arial" pitchFamily="34" charset="0"/>
              </a:rPr>
              <a:t> contractility that prevents the normal progress of labor</a:t>
            </a:r>
          </a:p>
          <a:p>
            <a:pPr marL="548640" indent="-411480" fontAlgn="auto">
              <a:lnSpc>
                <a:spcPct val="90000"/>
              </a:lnSpc>
              <a:spcAft>
                <a:spcPts val="0"/>
              </a:spcAft>
              <a:buClr>
                <a:schemeClr val="tx1">
                  <a:shade val="95000"/>
                </a:schemeClr>
              </a:buClr>
              <a:buFont typeface="Wingdings 2"/>
              <a:buChar char=""/>
              <a:defRPr/>
            </a:pPr>
            <a:endParaRPr lang="en-GB" sz="2400" dirty="0" smtClean="0">
              <a:latin typeface="Arial" pitchFamily="34" charset="0"/>
              <a:cs typeface="Arial" pitchFamily="34" charset="0"/>
            </a:endParaRPr>
          </a:p>
          <a:p>
            <a:endParaRPr lang="en-US" dirty="0"/>
          </a:p>
        </p:txBody>
      </p:sp>
      <p:sp>
        <p:nvSpPr>
          <p:cNvPr id="5" name="Slide Number Placeholder 4"/>
          <p:cNvSpPr>
            <a:spLocks noGrp="1"/>
          </p:cNvSpPr>
          <p:nvPr>
            <p:ph type="sldNum" sz="quarter" idx="12"/>
          </p:nvPr>
        </p:nvSpPr>
        <p:spPr/>
        <p:txBody>
          <a:bodyPr/>
          <a:lstStyle/>
          <a:p>
            <a:fld id="{0D58C411-67C3-47F3-BA6E-833DCD39D4B6}" type="slidenum">
              <a:rPr lang="en-US" smtClean="0"/>
              <a:pPr/>
              <a:t>10</a:t>
            </a:fld>
            <a:endParaRPr lang="en-US"/>
          </a:p>
        </p:txBody>
      </p:sp>
      <p:sp>
        <p:nvSpPr>
          <p:cNvPr id="6" name="Date Placeholder 5"/>
          <p:cNvSpPr>
            <a:spLocks noGrp="1"/>
          </p:cNvSpPr>
          <p:nvPr>
            <p:ph type="dt" sz="half" idx="10"/>
          </p:nvPr>
        </p:nvSpPr>
        <p:spPr/>
        <p:txBody>
          <a:bodyPr/>
          <a:lstStyle/>
          <a:p>
            <a:fld id="{F6CCFFAF-69BB-4C8C-B14F-736BD9E77995}" type="datetime1">
              <a:rPr lang="en-US" smtClean="0"/>
              <a:t>4/30/2020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fontAlgn="auto">
              <a:spcAft>
                <a:spcPts val="0"/>
              </a:spcAft>
              <a:defRPr/>
            </a:pPr>
            <a:r>
              <a:rPr lang="en-US" sz="2800" dirty="0" smtClean="0"/>
              <a:t>Bony abnormality (Pelvic </a:t>
            </a:r>
            <a:r>
              <a:rPr lang="en-US" sz="2800" dirty="0" err="1" smtClean="0"/>
              <a:t>dystocia</a:t>
            </a:r>
            <a:r>
              <a:rPr lang="en-US" sz="2800" dirty="0" smtClean="0"/>
              <a:t>)</a:t>
            </a:r>
            <a:br>
              <a:rPr lang="en-US" sz="2800" dirty="0" smtClean="0"/>
            </a:br>
            <a:endParaRPr lang="en-GB" sz="2800" dirty="0" smtClean="0"/>
          </a:p>
        </p:txBody>
      </p:sp>
      <p:sp>
        <p:nvSpPr>
          <p:cNvPr id="29699" name="Rectangle 3"/>
          <p:cNvSpPr>
            <a:spLocks noGrp="1" noRot="1" noChangeArrowheads="1"/>
          </p:cNvSpPr>
          <p:nvPr>
            <p:ph idx="1"/>
          </p:nvPr>
        </p:nvSpPr>
        <p:spPr>
          <a:xfrm>
            <a:off x="457200" y="857232"/>
            <a:ext cx="8229600" cy="5811856"/>
          </a:xfrm>
        </p:spPr>
        <p:txBody>
          <a:bodyPr/>
          <a:lstStyle/>
          <a:p>
            <a:pPr>
              <a:lnSpc>
                <a:spcPct val="80000"/>
              </a:lnSpc>
              <a:buFont typeface="Arial" pitchFamily="34" charset="0"/>
              <a:buNone/>
            </a:pPr>
            <a:endParaRPr lang="en-US" sz="2400" dirty="0" smtClean="0"/>
          </a:p>
          <a:p>
            <a:pPr>
              <a:lnSpc>
                <a:spcPct val="90000"/>
              </a:lnSpc>
            </a:pPr>
            <a:r>
              <a:rPr lang="en-US" sz="2400" dirty="0" smtClean="0">
                <a:latin typeface="Arial" pitchFamily="34" charset="0"/>
                <a:cs typeface="Arial" pitchFamily="34" charset="0"/>
              </a:rPr>
              <a:t>Any contraction of the pelvic diameter that diminishes the capacity of the pelvis can create Dystocia during labor.</a:t>
            </a:r>
          </a:p>
          <a:p>
            <a:pPr>
              <a:lnSpc>
                <a:spcPct val="90000"/>
              </a:lnSpc>
              <a:buFont typeface="Arial" pitchFamily="34" charset="0"/>
              <a:buNone/>
            </a:pPr>
            <a:r>
              <a:rPr lang="en-US" sz="2400" b="1" dirty="0" smtClean="0">
                <a:latin typeface="Arial" pitchFamily="34" charset="0"/>
                <a:cs typeface="Arial" pitchFamily="34" charset="0"/>
              </a:rPr>
              <a:t>Contracted pelvic inlet</a:t>
            </a:r>
            <a:endParaRPr lang="en-US" sz="2400" dirty="0" smtClean="0">
              <a:latin typeface="Arial" pitchFamily="34" charset="0"/>
              <a:cs typeface="Arial" pitchFamily="34" charset="0"/>
            </a:endParaRPr>
          </a:p>
          <a:p>
            <a:pPr>
              <a:lnSpc>
                <a:spcPct val="80000"/>
              </a:lnSpc>
            </a:pPr>
            <a:r>
              <a:rPr lang="en-US" sz="2400" dirty="0" smtClean="0">
                <a:latin typeface="Arial" pitchFamily="34" charset="0"/>
                <a:cs typeface="Arial" pitchFamily="34" charset="0"/>
              </a:rPr>
              <a:t>AP&lt; 10cm (N≥10cm) or if greatest transverse</a:t>
            </a:r>
          </a:p>
          <a:p>
            <a:pPr>
              <a:lnSpc>
                <a:spcPct val="80000"/>
              </a:lnSpc>
              <a:buFont typeface="Wingdings" pitchFamily="2" charset="2"/>
              <a:buNone/>
            </a:pPr>
            <a:r>
              <a:rPr lang="en-US" sz="2400" dirty="0" smtClean="0">
                <a:latin typeface="Arial" pitchFamily="34" charset="0"/>
                <a:cs typeface="Arial" pitchFamily="34" charset="0"/>
              </a:rPr>
              <a:t>     ǿ is &lt;12cm(N=13.5cm)</a:t>
            </a:r>
          </a:p>
          <a:p>
            <a:pPr>
              <a:lnSpc>
                <a:spcPct val="80000"/>
              </a:lnSpc>
            </a:pPr>
            <a:r>
              <a:rPr lang="en-US" sz="2400" dirty="0" smtClean="0">
                <a:latin typeface="Arial" pitchFamily="34" charset="0"/>
                <a:cs typeface="Arial" pitchFamily="34" charset="0"/>
              </a:rPr>
              <a:t>usually defined as DC &lt;11.5 cm</a:t>
            </a:r>
          </a:p>
          <a:p>
            <a:pPr>
              <a:lnSpc>
                <a:spcPct val="80000"/>
              </a:lnSpc>
            </a:pPr>
            <a:r>
              <a:rPr lang="en-US" sz="2400" dirty="0" smtClean="0">
                <a:latin typeface="Arial" pitchFamily="34" charset="0"/>
                <a:cs typeface="Arial" pitchFamily="34" charset="0"/>
              </a:rPr>
              <a:t>Dystocia more common when both diameters are contracted than only one ø is contracted</a:t>
            </a:r>
          </a:p>
          <a:p>
            <a:pPr>
              <a:lnSpc>
                <a:spcPct val="80000"/>
              </a:lnSpc>
            </a:pPr>
            <a:r>
              <a:rPr lang="en-US" sz="2400" dirty="0" smtClean="0">
                <a:latin typeface="Arial" pitchFamily="34" charset="0"/>
                <a:cs typeface="Arial" pitchFamily="34" charset="0"/>
              </a:rPr>
              <a:t> prior to labor fetal BPD average 9.5 to 9.8cm </a:t>
            </a:r>
          </a:p>
          <a:p>
            <a:pPr>
              <a:lnSpc>
                <a:spcPct val="80000"/>
              </a:lnSpc>
              <a:buFont typeface="Arial" pitchFamily="34" charset="0"/>
              <a:buNone/>
            </a:pPr>
            <a:r>
              <a:rPr lang="en-US" sz="2400" dirty="0" smtClean="0">
                <a:latin typeface="Arial" pitchFamily="34" charset="0"/>
                <a:cs typeface="Arial" pitchFamily="34" charset="0"/>
              </a:rPr>
              <a:t>     </a:t>
            </a:r>
            <a:r>
              <a:rPr lang="en-US" sz="2400" dirty="0" smtClean="0">
                <a:latin typeface="Arial" pitchFamily="34" charset="0"/>
                <a:cs typeface="Arial" pitchFamily="34" charset="0"/>
                <a:sym typeface="Wingdings 3" pitchFamily="18" charset="2"/>
              </a:rPr>
              <a:t></a:t>
            </a:r>
            <a:r>
              <a:rPr lang="en-US" sz="2400" dirty="0" smtClean="0">
                <a:latin typeface="Arial" pitchFamily="34" charset="0"/>
                <a:cs typeface="Arial" pitchFamily="34" charset="0"/>
              </a:rPr>
              <a:t> difficult for some fetus to pass through inlet with AP &lt;10 cm.</a:t>
            </a:r>
          </a:p>
        </p:txBody>
      </p:sp>
      <p:sp>
        <p:nvSpPr>
          <p:cNvPr id="4" name="Date Placeholder 3"/>
          <p:cNvSpPr>
            <a:spLocks noGrp="1"/>
          </p:cNvSpPr>
          <p:nvPr>
            <p:ph type="dt" sz="half" idx="10"/>
          </p:nvPr>
        </p:nvSpPr>
        <p:spPr/>
        <p:txBody>
          <a:bodyPr/>
          <a:lstStyle/>
          <a:p>
            <a:fld id="{1418C83F-8DCB-4E99-95B9-7CC17050060C}"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fontAlgn="auto">
              <a:spcAft>
                <a:spcPts val="0"/>
              </a:spcAft>
              <a:defRPr/>
            </a:pPr>
            <a:endParaRPr lang="en-US" smtClean="0"/>
          </a:p>
        </p:txBody>
      </p:sp>
      <p:pic>
        <p:nvPicPr>
          <p:cNvPr id="30723" name="Picture 4" descr="Pelvimetry_1"/>
          <p:cNvPicPr>
            <a:picLocks noGrp="1" noChangeAspect="1" noChangeArrowheads="1"/>
          </p:cNvPicPr>
          <p:nvPr>
            <p:ph idx="1"/>
          </p:nvPr>
        </p:nvPicPr>
        <p:blipFill>
          <a:blip r:embed="rId3"/>
          <a:srcRect/>
          <a:stretch>
            <a:fillRect/>
          </a:stretch>
        </p:blipFill>
        <p:spPr>
          <a:xfrm>
            <a:off x="0" y="260350"/>
            <a:ext cx="9144000" cy="6597650"/>
          </a:xfrm>
          <a:noFill/>
        </p:spPr>
      </p:pic>
      <p:sp>
        <p:nvSpPr>
          <p:cNvPr id="4" name="Date Placeholder 3"/>
          <p:cNvSpPr>
            <a:spLocks noGrp="1"/>
          </p:cNvSpPr>
          <p:nvPr>
            <p:ph type="dt" sz="half" idx="10"/>
          </p:nvPr>
        </p:nvSpPr>
        <p:spPr/>
        <p:txBody>
          <a:bodyPr/>
          <a:lstStyle/>
          <a:p>
            <a:fld id="{8EACB310-29E9-4E7B-A32E-8AD5487FC163}"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12</a:t>
            </a:fld>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fontAlgn="auto">
              <a:spcAft>
                <a:spcPts val="0"/>
              </a:spcAft>
              <a:defRPr/>
            </a:pPr>
            <a:r>
              <a:rPr lang="en-US" sz="2800" smtClean="0"/>
              <a:t>Contracted mid pelvis</a:t>
            </a:r>
            <a:endParaRPr lang="en-GB" sz="2800" smtClean="0"/>
          </a:p>
        </p:txBody>
      </p:sp>
      <p:sp>
        <p:nvSpPr>
          <p:cNvPr id="31747" name="Rectangle 3"/>
          <p:cNvSpPr>
            <a:spLocks noGrp="1" noRot="1" noChangeArrowheads="1"/>
          </p:cNvSpPr>
          <p:nvPr>
            <p:ph idx="1"/>
          </p:nvPr>
        </p:nvSpPr>
        <p:spPr>
          <a:xfrm>
            <a:off x="457200" y="1142984"/>
            <a:ext cx="8229600" cy="4983179"/>
          </a:xfrm>
        </p:spPr>
        <p:txBody>
          <a:bodyPr>
            <a:normAutofit lnSpcReduction="10000"/>
          </a:bodyPr>
          <a:lstStyle/>
          <a:p>
            <a:pPr>
              <a:lnSpc>
                <a:spcPct val="90000"/>
              </a:lnSpc>
              <a:buFont typeface="Wingdings" pitchFamily="2" charset="2"/>
              <a:buNone/>
            </a:pPr>
            <a:endParaRPr lang="fr-FR" sz="2400" dirty="0" smtClean="0"/>
          </a:p>
          <a:p>
            <a:pPr algn="just">
              <a:lnSpc>
                <a:spcPct val="90000"/>
              </a:lnSpc>
            </a:pPr>
            <a:r>
              <a:rPr lang="fr-FR" sz="2800" dirty="0" err="1" smtClean="0">
                <a:latin typeface="Arial" pitchFamily="34" charset="0"/>
                <a:cs typeface="Arial" pitchFamily="34" charset="0"/>
              </a:rPr>
              <a:t>Interspinous</a:t>
            </a:r>
            <a:r>
              <a:rPr lang="fr-FR" sz="2800" dirty="0" smtClean="0">
                <a:latin typeface="Arial" pitchFamily="34" charset="0"/>
                <a:cs typeface="Arial" pitchFamily="34" charset="0"/>
              </a:rPr>
              <a:t> ø &lt;8cm (N = 10.5cm)</a:t>
            </a:r>
            <a:endParaRPr lang="en-US" sz="2800" dirty="0" smtClean="0">
              <a:latin typeface="Arial" pitchFamily="34" charset="0"/>
              <a:cs typeface="Arial" pitchFamily="34" charset="0"/>
            </a:endParaRPr>
          </a:p>
          <a:p>
            <a:pPr algn="just">
              <a:lnSpc>
                <a:spcPct val="90000"/>
              </a:lnSpc>
            </a:pPr>
            <a:r>
              <a:rPr lang="en-US" sz="2800" dirty="0" smtClean="0">
                <a:latin typeface="Arial" pitchFamily="34" charset="0"/>
                <a:cs typeface="Arial" pitchFamily="34" charset="0"/>
              </a:rPr>
              <a:t>More common than inlet contraction</a:t>
            </a:r>
          </a:p>
          <a:p>
            <a:pPr algn="just">
              <a:lnSpc>
                <a:spcPct val="90000"/>
              </a:lnSpc>
            </a:pPr>
            <a:r>
              <a:rPr lang="en-US" sz="2800" dirty="0" smtClean="0">
                <a:latin typeface="Arial" pitchFamily="34" charset="0"/>
                <a:cs typeface="Arial" pitchFamily="34" charset="0"/>
              </a:rPr>
              <a:t>No precise manual method of measuring mid pelvic dimension but prominent spine, convergent pelvic side wall , narrow </a:t>
            </a:r>
            <a:r>
              <a:rPr lang="en-US" sz="2800" dirty="0" err="1" smtClean="0">
                <a:latin typeface="Arial" pitchFamily="34" charset="0"/>
                <a:cs typeface="Arial" pitchFamily="34" charset="0"/>
              </a:rPr>
              <a:t>sacrosciatic</a:t>
            </a:r>
            <a:r>
              <a:rPr lang="en-US" sz="2800" dirty="0" smtClean="0">
                <a:latin typeface="Arial" pitchFamily="34" charset="0"/>
                <a:cs typeface="Arial" pitchFamily="34" charset="0"/>
              </a:rPr>
              <a:t> notch suggest contraction</a:t>
            </a:r>
          </a:p>
          <a:p>
            <a:pPr algn="just">
              <a:lnSpc>
                <a:spcPct val="90000"/>
              </a:lnSpc>
              <a:buFont typeface="Arial" pitchFamily="34" charset="0"/>
              <a:buNone/>
            </a:pPr>
            <a:r>
              <a:rPr lang="en-US" sz="2800" dirty="0" smtClean="0">
                <a:latin typeface="Arial" pitchFamily="34" charset="0"/>
                <a:cs typeface="Arial" pitchFamily="34" charset="0"/>
              </a:rPr>
              <a:t>   </a:t>
            </a:r>
            <a:r>
              <a:rPr lang="en-US" sz="2800" b="1" dirty="0" smtClean="0">
                <a:latin typeface="Arial" pitchFamily="34" charset="0"/>
                <a:cs typeface="Arial" pitchFamily="34" charset="0"/>
              </a:rPr>
              <a:t>Contracted outlet </a:t>
            </a:r>
          </a:p>
          <a:p>
            <a:pPr algn="just">
              <a:lnSpc>
                <a:spcPct val="90000"/>
              </a:lnSpc>
            </a:pPr>
            <a:r>
              <a:rPr lang="en-US" sz="2800" dirty="0" smtClean="0">
                <a:latin typeface="Arial" pitchFamily="34" charset="0"/>
                <a:cs typeface="Arial" pitchFamily="34" charset="0"/>
              </a:rPr>
              <a:t>   </a:t>
            </a:r>
            <a:r>
              <a:rPr lang="en-US" sz="2800" dirty="0" smtClean="0">
                <a:latin typeface="Arial" pitchFamily="34" charset="0"/>
                <a:cs typeface="Arial" pitchFamily="34" charset="0"/>
                <a:sym typeface="Wingdings 3" pitchFamily="18" charset="2"/>
              </a:rPr>
              <a: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interischial</a:t>
            </a:r>
            <a:r>
              <a:rPr lang="en-US" sz="2800" dirty="0" smtClean="0">
                <a:latin typeface="Arial" pitchFamily="34" charset="0"/>
                <a:cs typeface="Arial" pitchFamily="34" charset="0"/>
              </a:rPr>
              <a:t> tuberous ø </a:t>
            </a:r>
            <a:r>
              <a:rPr lang="en-US" sz="2800" u="sng" dirty="0" smtClean="0">
                <a:latin typeface="Arial" pitchFamily="34" charset="0"/>
                <a:cs typeface="Arial" pitchFamily="34" charset="0"/>
              </a:rPr>
              <a:t>&lt;</a:t>
            </a:r>
            <a:r>
              <a:rPr lang="en-US" sz="2800" dirty="0" smtClean="0">
                <a:latin typeface="Arial" pitchFamily="34" charset="0"/>
                <a:cs typeface="Arial" pitchFamily="34" charset="0"/>
              </a:rPr>
              <a:t> 8cm</a:t>
            </a:r>
          </a:p>
          <a:p>
            <a:pPr algn="just">
              <a:lnSpc>
                <a:spcPct val="90000"/>
              </a:lnSpc>
            </a:pPr>
            <a:r>
              <a:rPr lang="en-US" sz="2800" dirty="0" smtClean="0">
                <a:latin typeface="Arial" pitchFamily="34" charset="0"/>
                <a:cs typeface="Arial" pitchFamily="34" charset="0"/>
              </a:rPr>
              <a:t>Rare without concomitant </a:t>
            </a:r>
            <a:r>
              <a:rPr lang="en-US" sz="2800" dirty="0" err="1" smtClean="0">
                <a:latin typeface="Arial" pitchFamily="34" charset="0"/>
                <a:cs typeface="Arial" pitchFamily="34" charset="0"/>
              </a:rPr>
              <a:t>midplane</a:t>
            </a:r>
            <a:r>
              <a:rPr lang="en-US" sz="2800" dirty="0" smtClean="0">
                <a:latin typeface="Arial" pitchFamily="34" charset="0"/>
                <a:cs typeface="Arial" pitchFamily="34" charset="0"/>
              </a:rPr>
              <a:t> contraction </a:t>
            </a:r>
          </a:p>
          <a:p>
            <a:pPr algn="just">
              <a:lnSpc>
                <a:spcPct val="90000"/>
              </a:lnSpc>
            </a:pPr>
            <a:r>
              <a:rPr lang="en-US" sz="2800" dirty="0" smtClean="0">
                <a:latin typeface="Arial" pitchFamily="34" charset="0"/>
                <a:cs typeface="Arial" pitchFamily="34" charset="0"/>
              </a:rPr>
              <a:t>Causes </a:t>
            </a:r>
            <a:r>
              <a:rPr lang="en-US" sz="2800" dirty="0" err="1" smtClean="0">
                <a:latin typeface="Arial" pitchFamily="34" charset="0"/>
                <a:cs typeface="Arial" pitchFamily="34" charset="0"/>
              </a:rPr>
              <a:t>perineal</a:t>
            </a:r>
            <a:r>
              <a:rPr lang="en-US" sz="2800" dirty="0" smtClean="0">
                <a:latin typeface="Arial" pitchFamily="34" charset="0"/>
                <a:cs typeface="Arial" pitchFamily="34" charset="0"/>
              </a:rPr>
              <a:t> tears </a:t>
            </a:r>
            <a:r>
              <a:rPr lang="en-US" sz="2800" dirty="0" smtClean="0">
                <a:latin typeface="Arial" pitchFamily="34" charset="0"/>
                <a:cs typeface="Arial" pitchFamily="34" charset="0"/>
                <a:sym typeface="Wingdings 3" pitchFamily="18" charset="2"/>
              </a:rPr>
              <a:t></a:t>
            </a:r>
            <a:r>
              <a:rPr lang="en-US" sz="2800" dirty="0" smtClean="0">
                <a:latin typeface="Arial" pitchFamily="34" charset="0"/>
                <a:cs typeface="Arial" pitchFamily="34" charset="0"/>
              </a:rPr>
              <a:t> b/se of </a:t>
            </a:r>
            <a:r>
              <a:rPr lang="en-US" sz="2800" dirty="0" err="1" smtClean="0">
                <a:latin typeface="Arial" pitchFamily="34" charset="0"/>
                <a:cs typeface="Arial" pitchFamily="34" charset="0"/>
              </a:rPr>
              <a:t>perineal</a:t>
            </a:r>
            <a:r>
              <a:rPr lang="en-US" sz="2800" dirty="0" smtClean="0">
                <a:latin typeface="Arial" pitchFamily="34" charset="0"/>
                <a:cs typeface="Arial" pitchFamily="34" charset="0"/>
              </a:rPr>
              <a:t> distension</a:t>
            </a:r>
            <a:endParaRPr lang="en-GB"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0E35E651-4551-4509-AEE3-E80D85F798A5}"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13</a:t>
            </a:fld>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Abnormalities of the passenger (fetus) leading to dystocia </a:t>
            </a:r>
            <a:endParaRPr lang="en-US" sz="3200" dirty="0"/>
          </a:p>
        </p:txBody>
      </p:sp>
      <p:sp>
        <p:nvSpPr>
          <p:cNvPr id="3" name="Content Placeholder 2"/>
          <p:cNvSpPr>
            <a:spLocks noGrp="1"/>
          </p:cNvSpPr>
          <p:nvPr>
            <p:ph idx="1"/>
          </p:nvPr>
        </p:nvSpPr>
        <p:spPr/>
        <p:txBody>
          <a:bodyPr/>
          <a:lstStyle/>
          <a:p>
            <a:r>
              <a:rPr lang="en-US" dirty="0" smtClean="0"/>
              <a:t>Fetal macrosomia</a:t>
            </a:r>
          </a:p>
          <a:p>
            <a:r>
              <a:rPr lang="en-US" dirty="0" smtClean="0"/>
              <a:t>Multifetal gestation</a:t>
            </a:r>
          </a:p>
          <a:p>
            <a:r>
              <a:rPr lang="en-US" dirty="0" smtClean="0"/>
              <a:t>Congenital anomalies – e.g. hydrocephalus</a:t>
            </a:r>
          </a:p>
          <a:p>
            <a:r>
              <a:rPr lang="en-US" dirty="0" smtClean="0"/>
              <a:t>Malpresentations/malpositions </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14</a:t>
            </a:fld>
            <a:endParaRPr lang="en-US"/>
          </a:p>
        </p:txBody>
      </p:sp>
      <p:sp>
        <p:nvSpPr>
          <p:cNvPr id="6" name="Date Placeholder 5"/>
          <p:cNvSpPr>
            <a:spLocks noGrp="1"/>
          </p:cNvSpPr>
          <p:nvPr>
            <p:ph type="dt" sz="half" idx="10"/>
          </p:nvPr>
        </p:nvSpPr>
        <p:spPr/>
        <p:txBody>
          <a:bodyPr/>
          <a:lstStyle/>
          <a:p>
            <a:fld id="{426ACA92-9509-417F-8C06-50C38100CB38}" type="datetime1">
              <a:rPr lang="en-US" smtClean="0"/>
              <a:t>4/30/2020</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Diagnosis of abnormal labor patterns - Steps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Document following parameters against time </a:t>
            </a:r>
          </a:p>
          <a:p>
            <a:pPr lvl="1"/>
            <a:r>
              <a:rPr lang="en-US" dirty="0" smtClean="0"/>
              <a:t>Uterine contraction profile </a:t>
            </a:r>
          </a:p>
          <a:p>
            <a:pPr lvl="1"/>
            <a:r>
              <a:rPr lang="en-US" dirty="0" smtClean="0"/>
              <a:t>Cervical dilatation/effacement </a:t>
            </a:r>
          </a:p>
          <a:p>
            <a:pPr lvl="1"/>
            <a:r>
              <a:rPr lang="en-US" dirty="0" smtClean="0"/>
              <a:t>Descent of fetal presentation </a:t>
            </a:r>
          </a:p>
          <a:p>
            <a:r>
              <a:rPr lang="en-US" dirty="0" smtClean="0"/>
              <a:t>Compare against normal patterns for respective parity, identify any deviations and then classify into respective abnormal patterns  </a:t>
            </a:r>
          </a:p>
          <a:p>
            <a:r>
              <a:rPr lang="en-US" dirty="0" smtClean="0"/>
              <a:t> Look for specific etiology responsible for the  abnormal labor patterns by carefully assessing the four determinants of labor progress (P’s of labor)</a:t>
            </a:r>
          </a:p>
          <a:p>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15</a:t>
            </a:fld>
            <a:endParaRPr lang="en-US"/>
          </a:p>
        </p:txBody>
      </p:sp>
      <p:sp>
        <p:nvSpPr>
          <p:cNvPr id="6" name="Date Placeholder 5"/>
          <p:cNvSpPr>
            <a:spLocks noGrp="1"/>
          </p:cNvSpPr>
          <p:nvPr>
            <p:ph type="dt" sz="half" idx="10"/>
          </p:nvPr>
        </p:nvSpPr>
        <p:spPr/>
        <p:txBody>
          <a:bodyPr/>
          <a:lstStyle/>
          <a:p>
            <a:fld id="{DBBBBF95-19B0-4B41-B766-E9339B2381AC}" type="datetime1">
              <a:rPr lang="en-US" smtClean="0"/>
              <a:t>4/30/2020</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Evaluation for causes of abnormal labor patterns – Assessment of the four P’s of labor </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Assessment of powers of labor – three ways</a:t>
            </a:r>
          </a:p>
          <a:p>
            <a:pPr lvl="1"/>
            <a:r>
              <a:rPr lang="en-US" dirty="0" smtClean="0"/>
              <a:t>Palpation of uterine contractions </a:t>
            </a:r>
          </a:p>
          <a:p>
            <a:pPr lvl="1"/>
            <a:r>
              <a:rPr lang="en-US" dirty="0" smtClean="0"/>
              <a:t>External tocodynamometer </a:t>
            </a:r>
          </a:p>
          <a:p>
            <a:pPr lvl="1"/>
            <a:r>
              <a:rPr lang="en-US" dirty="0" smtClean="0"/>
              <a:t>Intrauterine pressure catheter monitoring</a:t>
            </a:r>
          </a:p>
          <a:p>
            <a:pPr lvl="1"/>
            <a:r>
              <a:rPr lang="en-US" dirty="0" smtClean="0"/>
              <a:t>Maternal exhaustion, vital signs, blood glucose  and evidence of dehydration  </a:t>
            </a:r>
          </a:p>
          <a:p>
            <a:r>
              <a:rPr lang="en-US" dirty="0" smtClean="0"/>
              <a:t>Assessment of the passenger </a:t>
            </a:r>
          </a:p>
          <a:p>
            <a:pPr lvl="1"/>
            <a:r>
              <a:rPr lang="en-US" dirty="0" smtClean="0"/>
              <a:t>Size, number, presentation, position and anomalies of the fetus by Leopold's palpations and ultrasonography </a:t>
            </a:r>
          </a:p>
          <a:p>
            <a:r>
              <a:rPr lang="en-US" dirty="0" smtClean="0"/>
              <a:t>Assessment of the passages </a:t>
            </a:r>
          </a:p>
          <a:p>
            <a:pPr lvl="1"/>
            <a:r>
              <a:rPr lang="en-US" dirty="0" smtClean="0"/>
              <a:t>Bony pelvis – clinical pelvimetry </a:t>
            </a:r>
          </a:p>
          <a:p>
            <a:pPr lvl="1"/>
            <a:r>
              <a:rPr lang="en-US" dirty="0" smtClean="0"/>
              <a:t>Soft tissue dystocia – vaginal exam</a:t>
            </a:r>
          </a:p>
          <a:p>
            <a:r>
              <a:rPr lang="en-US" dirty="0" smtClean="0"/>
              <a:t>Assessment of maternal emotional status and pain control </a:t>
            </a:r>
          </a:p>
          <a:p>
            <a:pPr lvl="1"/>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16</a:t>
            </a:fld>
            <a:endParaRPr lang="en-US"/>
          </a:p>
        </p:txBody>
      </p:sp>
      <p:sp>
        <p:nvSpPr>
          <p:cNvPr id="6" name="Date Placeholder 5"/>
          <p:cNvSpPr>
            <a:spLocks noGrp="1"/>
          </p:cNvSpPr>
          <p:nvPr>
            <p:ph type="dt" sz="half" idx="10"/>
          </p:nvPr>
        </p:nvSpPr>
        <p:spPr/>
        <p:txBody>
          <a:bodyPr/>
          <a:lstStyle/>
          <a:p>
            <a:fld id="{49D9D063-0181-4C2D-97F8-2A141BE9934F}" type="datetime1">
              <a:rPr lang="en-US" smtClean="0"/>
              <a:t>4/30/2020</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Management of abnormal labor – depends on specific etiology diagnosed </a:t>
            </a:r>
            <a:endParaRPr lang="en-US" sz="3200" dirty="0"/>
          </a:p>
        </p:txBody>
      </p:sp>
      <p:sp>
        <p:nvSpPr>
          <p:cNvPr id="3" name="Content Placeholder 2"/>
          <p:cNvSpPr>
            <a:spLocks noGrp="1"/>
          </p:cNvSpPr>
          <p:nvPr>
            <p:ph idx="1"/>
          </p:nvPr>
        </p:nvSpPr>
        <p:spPr/>
        <p:txBody>
          <a:bodyPr>
            <a:normAutofit fontScale="92500"/>
          </a:bodyPr>
          <a:lstStyle/>
          <a:p>
            <a:r>
              <a:rPr lang="en-US" dirty="0" smtClean="0"/>
              <a:t>Power abnormalities </a:t>
            </a:r>
          </a:p>
          <a:p>
            <a:pPr lvl="1"/>
            <a:r>
              <a:rPr lang="en-US" dirty="0" smtClean="0"/>
              <a:t>Uterine inertia – Augmentation </a:t>
            </a:r>
          </a:p>
          <a:p>
            <a:pPr lvl="1"/>
            <a:r>
              <a:rPr lang="en-US" dirty="0" smtClean="0"/>
              <a:t>Secondary powers failure – Instrumental assistance</a:t>
            </a:r>
          </a:p>
          <a:p>
            <a:r>
              <a:rPr lang="en-US" dirty="0" smtClean="0"/>
              <a:t>Passenger abnormalities </a:t>
            </a:r>
          </a:p>
          <a:p>
            <a:pPr lvl="1"/>
            <a:r>
              <a:rPr lang="en-US" dirty="0" smtClean="0"/>
              <a:t>Often caesarean deliveries required</a:t>
            </a:r>
          </a:p>
          <a:p>
            <a:pPr lvl="1"/>
            <a:r>
              <a:rPr lang="en-US" dirty="0" smtClean="0"/>
              <a:t>Destructive deliveries in cases of fetal deaths  </a:t>
            </a:r>
          </a:p>
          <a:p>
            <a:r>
              <a:rPr lang="en-US" dirty="0" smtClean="0"/>
              <a:t>Abnormalities of the passages </a:t>
            </a:r>
          </a:p>
          <a:p>
            <a:pPr lvl="1"/>
            <a:r>
              <a:rPr lang="en-US" dirty="0" smtClean="0"/>
              <a:t>Often Caesarean delivery </a:t>
            </a:r>
          </a:p>
          <a:p>
            <a:pPr lvl="1"/>
            <a:r>
              <a:rPr lang="en-US" dirty="0" smtClean="0"/>
              <a:t>Episiotomy for perineal level obstruction </a:t>
            </a:r>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17</a:t>
            </a:fld>
            <a:endParaRPr lang="en-US"/>
          </a:p>
        </p:txBody>
      </p:sp>
      <p:sp>
        <p:nvSpPr>
          <p:cNvPr id="6" name="Date Placeholder 5"/>
          <p:cNvSpPr>
            <a:spLocks noGrp="1"/>
          </p:cNvSpPr>
          <p:nvPr>
            <p:ph type="dt" sz="half" idx="10"/>
          </p:nvPr>
        </p:nvSpPr>
        <p:spPr/>
        <p:txBody>
          <a:bodyPr/>
          <a:lstStyle/>
          <a:p>
            <a:fld id="{C878C152-4B10-49AF-B049-D049A7A02353}" type="datetime1">
              <a:rPr lang="en-US" smtClean="0"/>
              <a:t>4/30/2020</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44475"/>
            <a:ext cx="8385175" cy="1112838"/>
          </a:xfrm>
        </p:spPr>
        <p:txBody>
          <a:bodyPr/>
          <a:lstStyle/>
          <a:p>
            <a:pPr fontAlgn="auto">
              <a:spcAft>
                <a:spcPts val="0"/>
              </a:spcAft>
              <a:defRPr/>
            </a:pPr>
            <a:r>
              <a:rPr lang="en-US" sz="2800" smtClean="0"/>
              <a:t>Specific labor abnormalities</a:t>
            </a:r>
          </a:p>
        </p:txBody>
      </p:sp>
      <p:sp>
        <p:nvSpPr>
          <p:cNvPr id="22531" name="Content Placeholder 2"/>
          <p:cNvSpPr>
            <a:spLocks noGrp="1"/>
          </p:cNvSpPr>
          <p:nvPr>
            <p:ph idx="1"/>
          </p:nvPr>
        </p:nvSpPr>
        <p:spPr>
          <a:xfrm>
            <a:off x="285750" y="1143000"/>
            <a:ext cx="8559800" cy="5715000"/>
          </a:xfrm>
        </p:spPr>
        <p:txBody>
          <a:bodyPr>
            <a:normAutofit/>
          </a:bodyPr>
          <a:lstStyle/>
          <a:p>
            <a:pPr>
              <a:buFont typeface="Wingdings" pitchFamily="2" charset="2"/>
              <a:buNone/>
            </a:pPr>
            <a:r>
              <a:rPr lang="en-US" sz="2400" dirty="0" smtClean="0"/>
              <a:t>Disorders of the Latent Phase</a:t>
            </a:r>
            <a:r>
              <a:rPr lang="en-US" sz="2400" b="1" dirty="0" smtClean="0"/>
              <a:t> </a:t>
            </a:r>
          </a:p>
          <a:p>
            <a:r>
              <a:rPr lang="en-US" sz="2400" b="1" dirty="0" smtClean="0"/>
              <a:t> </a:t>
            </a:r>
            <a:r>
              <a:rPr lang="en-US" sz="2400" dirty="0" smtClean="0">
                <a:latin typeface="Arial" pitchFamily="34" charset="0"/>
                <a:cs typeface="Arial" pitchFamily="34" charset="0"/>
              </a:rPr>
              <a:t>Prolonged latent phase- </a:t>
            </a:r>
          </a:p>
          <a:p>
            <a:pPr>
              <a:buFont typeface="Wingdings" pitchFamily="2" charset="2"/>
              <a:buNone/>
            </a:pPr>
            <a:r>
              <a:rPr lang="en-US" sz="2400" dirty="0" smtClean="0">
                <a:latin typeface="Arial" pitchFamily="34" charset="0"/>
                <a:cs typeface="Arial" pitchFamily="34" charset="0"/>
              </a:rPr>
              <a:t>  </a:t>
            </a:r>
          </a:p>
          <a:p>
            <a:r>
              <a:rPr lang="en-US" sz="2400" dirty="0" smtClean="0">
                <a:latin typeface="Arial" pitchFamily="34" charset="0"/>
                <a:cs typeface="Arial" pitchFamily="34" charset="0"/>
              </a:rPr>
              <a:t>  Expectant management is most appropriate. </a:t>
            </a:r>
          </a:p>
          <a:p>
            <a:r>
              <a:rPr lang="en-US" sz="2400" dirty="0" smtClean="0">
                <a:latin typeface="Arial" pitchFamily="34" charset="0"/>
                <a:cs typeface="Arial" pitchFamily="34" charset="0"/>
              </a:rPr>
              <a:t> Augmentation -of labor if expeditious delivery is indicated</a:t>
            </a:r>
          </a:p>
          <a:p>
            <a:r>
              <a:rPr lang="en-US" sz="2400" dirty="0" smtClean="0">
                <a:latin typeface="Arial" pitchFamily="34" charset="0"/>
                <a:cs typeface="Arial" pitchFamily="34" charset="0"/>
              </a:rPr>
              <a:t> Therapeutic rest-if contractions are painful, with an analgesic agent such as morphine. </a:t>
            </a:r>
          </a:p>
          <a:p>
            <a:pPr>
              <a:buFont typeface="Wingdings" pitchFamily="2" charset="2"/>
              <a:buNone/>
            </a:pPr>
            <a:r>
              <a:rPr lang="en-US" sz="2400" dirty="0" smtClean="0">
                <a:latin typeface="Arial" pitchFamily="34" charset="0"/>
                <a:cs typeface="Arial" pitchFamily="34" charset="0"/>
              </a:rPr>
              <a:t>   - alleviate painful contractions and allow the patient to rest comfortably until active labor begins. </a:t>
            </a:r>
          </a:p>
          <a:p>
            <a:endParaRPr lang="en-US" sz="2400" dirty="0" smtClean="0"/>
          </a:p>
        </p:txBody>
      </p:sp>
      <p:sp>
        <p:nvSpPr>
          <p:cNvPr id="4" name="Date Placeholder 3"/>
          <p:cNvSpPr>
            <a:spLocks noGrp="1"/>
          </p:cNvSpPr>
          <p:nvPr>
            <p:ph type="dt" sz="half" idx="10"/>
          </p:nvPr>
        </p:nvSpPr>
        <p:spPr/>
        <p:txBody>
          <a:bodyPr/>
          <a:lstStyle/>
          <a:p>
            <a:fld id="{BC11EBF0-C7A4-457A-A186-F0C2421B5E56}"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fontAlgn="auto">
              <a:spcAft>
                <a:spcPts val="0"/>
              </a:spcAft>
              <a:defRPr/>
            </a:pPr>
            <a:r>
              <a:rPr lang="en-US" sz="2800" dirty="0" smtClean="0"/>
              <a:t>Specific labor ….</a:t>
            </a:r>
            <a:endParaRPr lang="en-GB" sz="2800" dirty="0" smtClean="0"/>
          </a:p>
        </p:txBody>
      </p:sp>
      <p:sp>
        <p:nvSpPr>
          <p:cNvPr id="8195" name="Rectangle 3"/>
          <p:cNvSpPr>
            <a:spLocks noGrp="1" noRot="1" noChangeArrowheads="1"/>
          </p:cNvSpPr>
          <p:nvPr>
            <p:ph idx="1"/>
          </p:nvPr>
        </p:nvSpPr>
        <p:spPr>
          <a:xfrm>
            <a:off x="285720" y="1371600"/>
            <a:ext cx="8858280" cy="5200672"/>
          </a:xfrm>
        </p:spPr>
        <p:txBody>
          <a:bodyPr rtlCol="0">
            <a:normAutofit fontScale="25000" lnSpcReduction="20000"/>
          </a:bodyPr>
          <a:lstStyle/>
          <a:p>
            <a:pPr marL="548640" indent="-411480" fontAlgn="auto">
              <a:lnSpc>
                <a:spcPct val="80000"/>
              </a:lnSpc>
              <a:spcAft>
                <a:spcPts val="0"/>
              </a:spcAft>
              <a:buClr>
                <a:schemeClr val="tx1">
                  <a:shade val="95000"/>
                </a:schemeClr>
              </a:buClr>
              <a:buFont typeface="Arial" pitchFamily="34" charset="0"/>
              <a:buChar char="•"/>
              <a:defRPr/>
            </a:pPr>
            <a:endParaRPr lang="en-US" sz="2400" dirty="0" smtClean="0"/>
          </a:p>
          <a:p>
            <a:pPr marL="548640" indent="-411480" fontAlgn="auto">
              <a:lnSpc>
                <a:spcPct val="120000"/>
              </a:lnSpc>
              <a:spcAft>
                <a:spcPts val="0"/>
              </a:spcAft>
              <a:buClr>
                <a:schemeClr val="tx1">
                  <a:shade val="95000"/>
                </a:schemeClr>
              </a:buClr>
              <a:buFont typeface="Wingdings" pitchFamily="2" charset="2"/>
              <a:buNone/>
              <a:defRPr/>
            </a:pPr>
            <a:r>
              <a:rPr lang="en-US" sz="3400" dirty="0" smtClean="0">
                <a:latin typeface="Arial" pitchFamily="34" charset="0"/>
                <a:cs typeface="Arial" pitchFamily="34" charset="0"/>
              </a:rPr>
              <a:t>  </a:t>
            </a:r>
            <a:r>
              <a:rPr lang="en-US" sz="7400" b="1" dirty="0" smtClean="0">
                <a:latin typeface="Arial" pitchFamily="34" charset="0"/>
                <a:cs typeface="Arial" pitchFamily="34" charset="0"/>
              </a:rPr>
              <a:t>Active  phase disorders</a:t>
            </a:r>
          </a:p>
          <a:p>
            <a:pPr marL="548640" indent="-411480" fontAlgn="auto">
              <a:lnSpc>
                <a:spcPct val="120000"/>
              </a:lnSpc>
              <a:spcAft>
                <a:spcPts val="0"/>
              </a:spcAft>
              <a:buClr>
                <a:schemeClr val="tx1">
                  <a:shade val="95000"/>
                </a:schemeClr>
              </a:buClr>
              <a:buFont typeface="Arial" pitchFamily="34" charset="0"/>
              <a:buNone/>
              <a:defRPr/>
            </a:pPr>
            <a:r>
              <a:rPr lang="en-US" sz="7400" dirty="0" smtClean="0">
                <a:latin typeface="Arial" pitchFamily="34" charset="0"/>
                <a:cs typeface="Arial" pitchFamily="34" charset="0"/>
              </a:rPr>
              <a:t> </a:t>
            </a:r>
            <a:r>
              <a:rPr lang="en-US" sz="7400" b="1" dirty="0" smtClean="0">
                <a:latin typeface="Arial" pitchFamily="34" charset="0"/>
                <a:cs typeface="Arial" pitchFamily="34" charset="0"/>
              </a:rPr>
              <a:t>Protracted active  phase</a:t>
            </a:r>
            <a:r>
              <a:rPr lang="en-US" sz="7400" dirty="0" smtClean="0">
                <a:latin typeface="Arial" pitchFamily="34" charset="0"/>
                <a:cs typeface="Arial" pitchFamily="34" charset="0"/>
              </a:rPr>
              <a:t>(slower than normal progress)</a:t>
            </a: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Cervical dilatation &lt; 1.2 cm/hr </a:t>
            </a:r>
            <a:r>
              <a:rPr lang="en-US" sz="7400" dirty="0" err="1" smtClean="0">
                <a:latin typeface="Arial" pitchFamily="34" charset="0"/>
                <a:cs typeface="Arial" pitchFamily="34" charset="0"/>
              </a:rPr>
              <a:t>primipara</a:t>
            </a:r>
            <a:r>
              <a:rPr lang="en-US" sz="7400" dirty="0" smtClean="0">
                <a:latin typeface="Arial" pitchFamily="34" charset="0"/>
                <a:cs typeface="Arial" pitchFamily="34" charset="0"/>
              </a:rPr>
              <a:t>  and  &lt; 1.5 cm/hr </a:t>
            </a:r>
            <a:r>
              <a:rPr lang="en-US" sz="7400" dirty="0" err="1" smtClean="0">
                <a:latin typeface="Arial" pitchFamily="34" charset="0"/>
                <a:cs typeface="Arial" pitchFamily="34" charset="0"/>
              </a:rPr>
              <a:t>multipara</a:t>
            </a:r>
            <a:endParaRPr lang="en-US" sz="7400" dirty="0" smtClean="0">
              <a:latin typeface="Arial" pitchFamily="34" charset="0"/>
              <a:cs typeface="Arial" pitchFamily="34" charset="0"/>
            </a:endParaRP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&lt; 1cm/hr cervical dilatation for a minimum of 4hrs (WHO)</a:t>
            </a: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Causes -CPD</a:t>
            </a:r>
          </a:p>
          <a:p>
            <a:pPr marL="868680" lvl="1" indent="-283464" fontAlgn="auto">
              <a:lnSpc>
                <a:spcPct val="120000"/>
              </a:lnSpc>
              <a:spcAft>
                <a:spcPts val="0"/>
              </a:spcAft>
              <a:buFont typeface="Arial" pitchFamily="34" charset="0"/>
              <a:buChar char="–"/>
              <a:defRPr/>
            </a:pPr>
            <a:r>
              <a:rPr lang="en-US" sz="7400" dirty="0" smtClean="0">
                <a:latin typeface="Arial" pitchFamily="34" charset="0"/>
                <a:cs typeface="Arial" pitchFamily="34" charset="0"/>
              </a:rPr>
              <a:t>in adequate </a:t>
            </a:r>
            <a:r>
              <a:rPr lang="en-US" sz="7400" dirty="0" err="1" smtClean="0">
                <a:latin typeface="Arial" pitchFamily="34" charset="0"/>
                <a:cs typeface="Arial" pitchFamily="34" charset="0"/>
              </a:rPr>
              <a:t>ux</a:t>
            </a:r>
            <a:r>
              <a:rPr lang="en-US" sz="7400" dirty="0" smtClean="0">
                <a:latin typeface="Arial" pitchFamily="34" charset="0"/>
                <a:cs typeface="Arial" pitchFamily="34" charset="0"/>
              </a:rPr>
              <a:t> contraction</a:t>
            </a:r>
          </a:p>
          <a:p>
            <a:pPr marL="548640" indent="-411480" fontAlgn="auto">
              <a:lnSpc>
                <a:spcPct val="120000"/>
              </a:lnSpc>
              <a:spcAft>
                <a:spcPts val="0"/>
              </a:spcAft>
              <a:buClr>
                <a:schemeClr val="tx1">
                  <a:shade val="95000"/>
                </a:schemeClr>
              </a:buClr>
              <a:buFont typeface="Arial" pitchFamily="34" charset="0"/>
              <a:buNone/>
              <a:defRPr/>
            </a:pPr>
            <a:r>
              <a:rPr lang="en-US" sz="7400" dirty="0" smtClean="0">
                <a:latin typeface="Arial" pitchFamily="34" charset="0"/>
                <a:cs typeface="Arial" pitchFamily="34" charset="0"/>
              </a:rPr>
              <a:t> </a:t>
            </a:r>
            <a:r>
              <a:rPr lang="en-US" sz="7400" b="1" dirty="0" smtClean="0">
                <a:latin typeface="Arial" pitchFamily="34" charset="0"/>
                <a:cs typeface="Arial" pitchFamily="34" charset="0"/>
              </a:rPr>
              <a:t>Arrest of dilatation</a:t>
            </a:r>
            <a:r>
              <a:rPr lang="en-US" sz="7400" dirty="0" smtClean="0">
                <a:latin typeface="Arial" pitchFamily="34" charset="0"/>
                <a:cs typeface="Arial" pitchFamily="34" charset="0"/>
              </a:rPr>
              <a:t>(complete cessation of progress)</a:t>
            </a: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  can be diagnosed when the cervix ceases to dilate after reaching four or more cm dilatation  for two or more hours </a:t>
            </a: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   -no dilatation for &gt; 2hr (at least 4 hrs)</a:t>
            </a:r>
          </a:p>
          <a:p>
            <a:pPr marL="548640" indent="-411480" fontAlgn="auto">
              <a:lnSpc>
                <a:spcPct val="120000"/>
              </a:lnSpc>
              <a:spcAft>
                <a:spcPts val="0"/>
              </a:spcAft>
              <a:buClr>
                <a:schemeClr val="tx1">
                  <a:shade val="95000"/>
                </a:schemeClr>
              </a:buClr>
              <a:buFont typeface="Arial" pitchFamily="34" charset="0"/>
              <a:buChar char="•"/>
              <a:defRPr/>
            </a:pPr>
            <a:r>
              <a:rPr lang="en-US" sz="7400" dirty="0" smtClean="0">
                <a:latin typeface="Arial" pitchFamily="34" charset="0"/>
                <a:cs typeface="Arial" pitchFamily="34" charset="0"/>
              </a:rPr>
              <a:t>Cause- in adequate </a:t>
            </a:r>
            <a:r>
              <a:rPr lang="en-US" sz="7400" dirty="0" err="1" smtClean="0">
                <a:latin typeface="Arial" pitchFamily="34" charset="0"/>
                <a:cs typeface="Arial" pitchFamily="34" charset="0"/>
              </a:rPr>
              <a:t>ux</a:t>
            </a:r>
            <a:r>
              <a:rPr lang="en-US" sz="7400" dirty="0" smtClean="0">
                <a:latin typeface="Arial" pitchFamily="34" charset="0"/>
                <a:cs typeface="Arial" pitchFamily="34" charset="0"/>
              </a:rPr>
              <a:t> contraction (80%)</a:t>
            </a:r>
          </a:p>
          <a:p>
            <a:pPr marL="868680" lvl="1" indent="-283464" fontAlgn="auto">
              <a:lnSpc>
                <a:spcPct val="120000"/>
              </a:lnSpc>
              <a:spcAft>
                <a:spcPts val="0"/>
              </a:spcAft>
              <a:buFont typeface="Wingdings" pitchFamily="2" charset="2"/>
              <a:buNone/>
              <a:defRPr/>
            </a:pPr>
            <a:r>
              <a:rPr lang="en-US" sz="7400" dirty="0" smtClean="0">
                <a:latin typeface="Arial" pitchFamily="34" charset="0"/>
                <a:cs typeface="Arial" pitchFamily="34" charset="0"/>
              </a:rPr>
              <a:t>            -CPD</a:t>
            </a:r>
            <a:endParaRPr lang="en-GB" sz="74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1F61247E-7074-4544-89D5-CB221E8B3FF3}" type="datetime1">
              <a:rPr lang="en-US" smtClean="0"/>
              <a:t>4/30/2020</a:t>
            </a:fld>
            <a:endParaRPr lang="en-US"/>
          </a:p>
        </p:txBody>
      </p:sp>
      <p:sp>
        <p:nvSpPr>
          <p:cNvPr id="5" name="Slide Number Placeholder 4"/>
          <p:cNvSpPr>
            <a:spLocks noGrp="1"/>
          </p:cNvSpPr>
          <p:nvPr>
            <p:ph type="sldNum" sz="quarter" idx="12"/>
          </p:nvPr>
        </p:nvSpPr>
        <p:spPr/>
        <p:txBody>
          <a:bodyPr/>
          <a:lstStyle/>
          <a:p>
            <a:fld id="{0D58C411-67C3-47F3-BA6E-833DCD39D4B6}"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Outline</a:t>
            </a:r>
            <a:endParaRPr lang="en-US" sz="3200" dirty="0"/>
          </a:p>
        </p:txBody>
      </p:sp>
      <p:sp>
        <p:nvSpPr>
          <p:cNvPr id="3" name="Content Placeholder 2"/>
          <p:cNvSpPr>
            <a:spLocks noGrp="1"/>
          </p:cNvSpPr>
          <p:nvPr>
            <p:ph idx="1"/>
          </p:nvPr>
        </p:nvSpPr>
        <p:spPr/>
        <p:txBody>
          <a:bodyPr>
            <a:normAutofit/>
          </a:bodyPr>
          <a:lstStyle/>
          <a:p>
            <a:r>
              <a:rPr lang="en-US" sz="2800" dirty="0" smtClean="0"/>
              <a:t>Definition of abnormal labor (dystocia)</a:t>
            </a:r>
          </a:p>
          <a:p>
            <a:r>
              <a:rPr lang="en-US" sz="2800" dirty="0" smtClean="0"/>
              <a:t> Classifications of abnormal labor patterns</a:t>
            </a:r>
          </a:p>
          <a:p>
            <a:r>
              <a:rPr lang="en-US" sz="2800" dirty="0" smtClean="0"/>
              <a:t> Etiologies of abnormal labor</a:t>
            </a:r>
          </a:p>
          <a:p>
            <a:r>
              <a:rPr lang="en-US" sz="2800" dirty="0" smtClean="0"/>
              <a:t> Diagnosis of abnormal labor </a:t>
            </a:r>
          </a:p>
          <a:p>
            <a:r>
              <a:rPr lang="en-US" sz="2800" dirty="0" smtClean="0"/>
              <a:t>Management options of abnormal labor patterns  </a:t>
            </a:r>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2</a:t>
            </a:fld>
            <a:endParaRPr lang="en-US"/>
          </a:p>
        </p:txBody>
      </p:sp>
      <p:sp>
        <p:nvSpPr>
          <p:cNvPr id="6" name="Date Placeholder 5"/>
          <p:cNvSpPr>
            <a:spLocks noGrp="1"/>
          </p:cNvSpPr>
          <p:nvPr>
            <p:ph type="dt" sz="half" idx="10"/>
          </p:nvPr>
        </p:nvSpPr>
        <p:spPr/>
        <p:txBody>
          <a:bodyPr/>
          <a:lstStyle/>
          <a:p>
            <a:fld id="{A7E961E6-25EA-46E2-8A9A-99CFD3E305C2}" type="datetime1">
              <a:rPr lang="en-US" smtClean="0"/>
              <a:t>4/30/2020</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8"/>
          <p:cNvGrpSpPr>
            <a:grpSpLocks/>
          </p:cNvGrpSpPr>
          <p:nvPr/>
        </p:nvGrpSpPr>
        <p:grpSpPr bwMode="auto">
          <a:xfrm>
            <a:off x="570941" y="311150"/>
            <a:ext cx="8358777" cy="5174514"/>
            <a:chOff x="-616" y="109"/>
            <a:chExt cx="6595" cy="1393"/>
          </a:xfrm>
        </p:grpSpPr>
        <p:sp>
          <p:nvSpPr>
            <p:cNvPr id="24579" name="Rectangle 106"/>
            <p:cNvSpPr>
              <a:spLocks noChangeArrowheads="1"/>
            </p:cNvSpPr>
            <p:nvPr/>
          </p:nvSpPr>
          <p:spPr bwMode="auto">
            <a:xfrm>
              <a:off x="0" y="109"/>
              <a:ext cx="5336" cy="124"/>
            </a:xfrm>
            <a:prstGeom prst="rect">
              <a:avLst/>
            </a:prstGeom>
            <a:noFill/>
            <a:ln w="9525">
              <a:noFill/>
              <a:miter lim="800000"/>
              <a:headEnd/>
              <a:tailEnd/>
            </a:ln>
          </p:spPr>
          <p:txBody>
            <a:bodyPr wrap="square" anchor="ctr">
              <a:spAutoFit/>
            </a:bodyPr>
            <a:lstStyle/>
            <a:p>
              <a:r>
                <a:rPr lang="en-US" sz="2400" b="1" dirty="0"/>
                <a:t>Management of </a:t>
              </a:r>
              <a:r>
                <a:rPr lang="en-US" sz="2400" b="1" dirty="0" smtClean="0"/>
                <a:t>active phase </a:t>
              </a:r>
              <a:r>
                <a:rPr lang="en-US" sz="2400" b="1" dirty="0"/>
                <a:t>disorders</a:t>
              </a:r>
              <a:endParaRPr lang="en-US" sz="2400" dirty="0"/>
            </a:p>
          </p:txBody>
        </p:sp>
        <p:sp>
          <p:nvSpPr>
            <p:cNvPr id="24580" name="Rectangle 107"/>
            <p:cNvSpPr>
              <a:spLocks noChangeArrowheads="1"/>
            </p:cNvSpPr>
            <p:nvPr/>
          </p:nvSpPr>
          <p:spPr bwMode="auto">
            <a:xfrm>
              <a:off x="-616" y="218"/>
              <a:ext cx="6595" cy="1284"/>
            </a:xfrm>
            <a:prstGeom prst="rect">
              <a:avLst/>
            </a:prstGeom>
            <a:noFill/>
            <a:ln w="9525">
              <a:noFill/>
              <a:miter lim="800000"/>
              <a:headEnd/>
              <a:tailEnd/>
            </a:ln>
          </p:spPr>
          <p:txBody>
            <a:bodyPr wrap="square" anchor="ctr">
              <a:spAutoFit/>
            </a:bodyPr>
            <a:lstStyle/>
            <a:p>
              <a:endParaRPr lang="en-US" sz="1600" b="1" dirty="0"/>
            </a:p>
            <a:p>
              <a:pPr algn="just"/>
              <a:r>
                <a:rPr lang="en-US" sz="1600" dirty="0"/>
                <a:t> </a:t>
              </a:r>
              <a:r>
                <a:rPr lang="en-US" sz="2800" dirty="0" smtClean="0">
                  <a:latin typeface="Arial" pitchFamily="34" charset="0"/>
                  <a:cs typeface="Arial" pitchFamily="34" charset="0"/>
                </a:rPr>
                <a:t>.</a:t>
              </a:r>
              <a:r>
                <a:rPr lang="en-US" sz="2800" dirty="0">
                  <a:latin typeface="Arial" pitchFamily="34" charset="0"/>
                  <a:cs typeface="Arial" pitchFamily="34" charset="0"/>
                </a:rPr>
                <a:t/>
              </a:r>
              <a:br>
                <a:rPr lang="en-US" sz="2800" dirty="0">
                  <a:latin typeface="Arial" pitchFamily="34" charset="0"/>
                  <a:cs typeface="Arial" pitchFamily="34" charset="0"/>
                </a:rPr>
              </a:br>
              <a:r>
                <a:rPr lang="en-US" sz="2800" b="1" dirty="0">
                  <a:latin typeface="Arial" pitchFamily="34" charset="0"/>
                  <a:cs typeface="Arial" pitchFamily="34" charset="0"/>
                </a:rPr>
                <a:t>•</a:t>
              </a:r>
              <a:r>
                <a:rPr lang="en-US" sz="2800" dirty="0">
                  <a:latin typeface="Arial" pitchFamily="34" charset="0"/>
                  <a:cs typeface="Arial" pitchFamily="34" charset="0"/>
                </a:rPr>
                <a:t> Oxytocin to achieve three to five contractions every 10 minutes, or contractions every 2 to 3 minutes .</a:t>
              </a:r>
              <a:br>
                <a:rPr lang="en-US" sz="2800" dirty="0">
                  <a:latin typeface="Arial" pitchFamily="34" charset="0"/>
                  <a:cs typeface="Arial" pitchFamily="34" charset="0"/>
                </a:rPr>
              </a:br>
              <a:r>
                <a:rPr lang="en-US" sz="2800" dirty="0">
                  <a:latin typeface="Arial" pitchFamily="34" charset="0"/>
                  <a:cs typeface="Arial" pitchFamily="34" charset="0"/>
                </a:rPr>
                <a:t/>
              </a:r>
              <a:br>
                <a:rPr lang="en-US" sz="2800" dirty="0">
                  <a:latin typeface="Arial" pitchFamily="34" charset="0"/>
                  <a:cs typeface="Arial" pitchFamily="34" charset="0"/>
                </a:rPr>
              </a:br>
              <a:r>
                <a:rPr lang="en-US" sz="2800" b="1" dirty="0">
                  <a:latin typeface="Arial" pitchFamily="34" charset="0"/>
                  <a:cs typeface="Arial" pitchFamily="34" charset="0"/>
                </a:rPr>
                <a:t>•</a:t>
              </a:r>
              <a:r>
                <a:rPr lang="en-US" sz="2800" dirty="0">
                  <a:latin typeface="Arial" pitchFamily="34" charset="0"/>
                  <a:cs typeface="Arial" pitchFamily="34" charset="0"/>
                </a:rPr>
                <a:t> </a:t>
              </a:r>
              <a:r>
                <a:rPr lang="en-US" sz="2800" dirty="0" err="1">
                  <a:latin typeface="Arial" pitchFamily="34" charset="0"/>
                  <a:cs typeface="Arial" pitchFamily="34" charset="0"/>
                </a:rPr>
                <a:t>Amniotomy</a:t>
              </a:r>
              <a:r>
                <a:rPr lang="en-US" sz="2800" dirty="0">
                  <a:latin typeface="Arial" pitchFamily="34" charset="0"/>
                  <a:cs typeface="Arial" pitchFamily="34" charset="0"/>
                </a:rPr>
                <a:t> should be performed if rupture of membranes has not already occurred, before entertaining the diagnosis of failure to </a:t>
              </a:r>
              <a:r>
                <a:rPr lang="en-US" sz="2800" dirty="0" smtClean="0">
                  <a:latin typeface="Arial" pitchFamily="34" charset="0"/>
                  <a:cs typeface="Arial" pitchFamily="34" charset="0"/>
                </a:rPr>
                <a:t>progress</a:t>
              </a:r>
              <a:r>
                <a:rPr lang="en-US" sz="2400" dirty="0" smtClean="0"/>
                <a:t>.</a:t>
              </a:r>
            </a:p>
            <a:p>
              <a:r>
                <a:rPr lang="en-US" sz="2400" dirty="0"/>
                <a:t/>
              </a:r>
              <a:br>
                <a:rPr lang="en-US" sz="2400" dirty="0"/>
              </a:br>
              <a:r>
                <a:rPr lang="en-US" sz="2000" dirty="0"/>
                <a:t/>
              </a:r>
              <a:br>
                <a:rPr lang="en-US" sz="2000" dirty="0"/>
              </a:br>
              <a:endParaRPr lang="en-US" sz="2000" dirty="0"/>
            </a:p>
          </p:txBody>
        </p:sp>
      </p:grpSp>
      <p:sp>
        <p:nvSpPr>
          <p:cNvPr id="5" name="Date Placeholder 4"/>
          <p:cNvSpPr>
            <a:spLocks noGrp="1"/>
          </p:cNvSpPr>
          <p:nvPr>
            <p:ph type="dt" sz="half" idx="10"/>
          </p:nvPr>
        </p:nvSpPr>
        <p:spPr/>
        <p:txBody>
          <a:bodyPr/>
          <a:lstStyle/>
          <a:p>
            <a:fld id="{A46777AA-EACD-48BB-801C-7BA95108ED64}" type="datetime1">
              <a:rPr lang="en-US" smtClean="0"/>
              <a:t>4/30/2020</a:t>
            </a:fld>
            <a:endParaRPr lang="en-US"/>
          </a:p>
        </p:txBody>
      </p:sp>
      <p:sp>
        <p:nvSpPr>
          <p:cNvPr id="6" name="Slide Number Placeholder 5"/>
          <p:cNvSpPr>
            <a:spLocks noGrp="1"/>
          </p:cNvSpPr>
          <p:nvPr>
            <p:ph type="sldNum" sz="quarter" idx="12"/>
          </p:nvPr>
        </p:nvSpPr>
        <p:spPr/>
        <p:txBody>
          <a:bodyPr/>
          <a:lstStyle/>
          <a:p>
            <a:fld id="{0D58C411-67C3-47F3-BA6E-833DCD39D4B6}" type="slidenum">
              <a:rPr lang="en-US" smtClean="0"/>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r>
              <a:rPr lang="en-US" sz="6600" dirty="0" smtClean="0">
                <a:latin typeface="Albertus Medium" pitchFamily="34" charset="0"/>
              </a:rPr>
              <a:t>Thank you</a:t>
            </a:r>
            <a:endParaRPr lang="en-US" sz="6600" dirty="0">
              <a:latin typeface="Albertus Medium" pitchFamily="34" charset="0"/>
            </a:endParaRPr>
          </a:p>
        </p:txBody>
      </p:sp>
      <p:sp>
        <p:nvSpPr>
          <p:cNvPr id="5" name="Slide Number Placeholder 4"/>
          <p:cNvSpPr>
            <a:spLocks noGrp="1"/>
          </p:cNvSpPr>
          <p:nvPr>
            <p:ph type="sldNum" sz="quarter" idx="12"/>
          </p:nvPr>
        </p:nvSpPr>
        <p:spPr/>
        <p:txBody>
          <a:bodyPr/>
          <a:lstStyle/>
          <a:p>
            <a:fld id="{0D58C411-67C3-47F3-BA6E-833DCD39D4B6}" type="slidenum">
              <a:rPr lang="en-US" smtClean="0"/>
              <a:pPr/>
              <a:t>21</a:t>
            </a:fld>
            <a:endParaRPr lang="en-US"/>
          </a:p>
        </p:txBody>
      </p:sp>
      <p:sp>
        <p:nvSpPr>
          <p:cNvPr id="6" name="Date Placeholder 5"/>
          <p:cNvSpPr>
            <a:spLocks noGrp="1"/>
          </p:cNvSpPr>
          <p:nvPr>
            <p:ph type="dt" sz="half" idx="10"/>
          </p:nvPr>
        </p:nvSpPr>
        <p:spPr/>
        <p:txBody>
          <a:bodyPr/>
          <a:lstStyle/>
          <a:p>
            <a:fld id="{96F209E4-BB9F-4677-8509-5D31E9F644BA}" type="datetime1">
              <a:rPr lang="en-US" smtClean="0"/>
              <a:t>4/30/2020</a:t>
            </a:fld>
            <a:endParaRPr lang="en-US"/>
          </a:p>
        </p:txBody>
      </p:sp>
    </p:spTree>
    <p:extLst>
      <p:ext uri="{BB962C8B-B14F-4D97-AF65-F5344CB8AC3E}">
        <p14:creationId xmlns="" xmlns:p14="http://schemas.microsoft.com/office/powerpoint/2010/main" val="3842273062"/>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At the end of this sections the students will be able to:</a:t>
            </a:r>
          </a:p>
          <a:p>
            <a:r>
              <a:rPr lang="en-US" dirty="0" smtClean="0"/>
              <a:t>Define  abnormal labor (</a:t>
            </a:r>
            <a:r>
              <a:rPr lang="en-US" dirty="0" err="1" smtClean="0"/>
              <a:t>dystocia</a:t>
            </a:r>
            <a:r>
              <a:rPr lang="en-US" dirty="0" smtClean="0"/>
              <a:t>)</a:t>
            </a:r>
          </a:p>
          <a:p>
            <a:r>
              <a:rPr lang="en-US" dirty="0" smtClean="0"/>
              <a:t> know  abnormal labor patterns</a:t>
            </a:r>
          </a:p>
          <a:p>
            <a:r>
              <a:rPr lang="en-US" dirty="0" smtClean="0"/>
              <a:t> Describe Etiologies of abnormal labor in each pattern </a:t>
            </a:r>
          </a:p>
          <a:p>
            <a:r>
              <a:rPr lang="en-US" dirty="0" smtClean="0"/>
              <a:t> Diagnosis  abnormal labor </a:t>
            </a:r>
          </a:p>
          <a:p>
            <a:r>
              <a:rPr lang="en-US" dirty="0" smtClean="0"/>
              <a:t>Know management options of abnormal labor patterns</a:t>
            </a:r>
          </a:p>
          <a:p>
            <a:endParaRPr lang="en-US" dirty="0"/>
          </a:p>
        </p:txBody>
      </p:sp>
      <p:sp>
        <p:nvSpPr>
          <p:cNvPr id="5" name="Slide Number Placeholder 4"/>
          <p:cNvSpPr>
            <a:spLocks noGrp="1"/>
          </p:cNvSpPr>
          <p:nvPr>
            <p:ph type="sldNum" sz="quarter" idx="12"/>
          </p:nvPr>
        </p:nvSpPr>
        <p:spPr/>
        <p:txBody>
          <a:bodyPr/>
          <a:lstStyle/>
          <a:p>
            <a:fld id="{0D58C411-67C3-47F3-BA6E-833DCD39D4B6}" type="slidenum">
              <a:rPr lang="en-US" smtClean="0"/>
              <a:pPr/>
              <a:t>3</a:t>
            </a:fld>
            <a:endParaRPr lang="en-US"/>
          </a:p>
        </p:txBody>
      </p:sp>
      <p:sp>
        <p:nvSpPr>
          <p:cNvPr id="6" name="Date Placeholder 5"/>
          <p:cNvSpPr>
            <a:spLocks noGrp="1"/>
          </p:cNvSpPr>
          <p:nvPr>
            <p:ph type="dt" sz="half" idx="10"/>
          </p:nvPr>
        </p:nvSpPr>
        <p:spPr/>
        <p:txBody>
          <a:bodyPr/>
          <a:lstStyle/>
          <a:p>
            <a:fld id="{B8760BC7-278F-4A69-B4E2-5FCDBED99351}" type="datetime1">
              <a:rPr lang="en-US" smtClean="0"/>
              <a:t>4/30/2020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Definition of Abnormal labor</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An abnormal labor is any labor in which the pattern of labor progress is significantly different from accepted and recognized patterns of labor progress in terms of cervical changes, decent of fetal presenting part or profile of uterine contractions.</a:t>
            </a:r>
          </a:p>
          <a:p>
            <a:pPr algn="just"/>
            <a:endParaRPr lang="en-US" sz="2800" dirty="0" smtClean="0"/>
          </a:p>
          <a:p>
            <a:pPr algn="just"/>
            <a:r>
              <a:rPr lang="en-US" sz="2800" dirty="0" smtClean="0"/>
              <a:t>Dystocia ( difficult labor) is often used interchangeably to denote an abnormal labor pattern</a:t>
            </a:r>
            <a:endParaRPr lang="en-US" sz="2800"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4</a:t>
            </a:fld>
            <a:endParaRPr lang="en-US"/>
          </a:p>
        </p:txBody>
      </p:sp>
      <p:sp>
        <p:nvSpPr>
          <p:cNvPr id="6" name="Date Placeholder 5"/>
          <p:cNvSpPr>
            <a:spLocks noGrp="1"/>
          </p:cNvSpPr>
          <p:nvPr>
            <p:ph type="dt" sz="half" idx="10"/>
          </p:nvPr>
        </p:nvSpPr>
        <p:spPr/>
        <p:txBody>
          <a:bodyPr/>
          <a:lstStyle/>
          <a:p>
            <a:fld id="{176D69F3-54EE-4E5E-A446-6F765EE9FA7D}" type="datetime1">
              <a:rPr lang="en-US" smtClean="0"/>
              <a:t>4/30/2020</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Classifications of abnormal labor patterns – Four major groups</a:t>
            </a:r>
            <a:endParaRPr lang="en-US" sz="3200" dirty="0"/>
          </a:p>
        </p:txBody>
      </p:sp>
      <p:sp>
        <p:nvSpPr>
          <p:cNvPr id="3" name="Content Placeholder 2"/>
          <p:cNvSpPr>
            <a:spLocks noGrp="1"/>
          </p:cNvSpPr>
          <p:nvPr>
            <p:ph idx="1"/>
          </p:nvPr>
        </p:nvSpPr>
        <p:spPr/>
        <p:txBody>
          <a:bodyPr/>
          <a:lstStyle/>
          <a:p>
            <a:r>
              <a:rPr lang="en-US" dirty="0" smtClean="0"/>
              <a:t>Prolongation disorders</a:t>
            </a:r>
          </a:p>
          <a:p>
            <a:r>
              <a:rPr lang="en-US" dirty="0" smtClean="0"/>
              <a:t>Protraction disorders </a:t>
            </a:r>
          </a:p>
          <a:p>
            <a:r>
              <a:rPr lang="en-US" dirty="0" smtClean="0"/>
              <a:t>Arrest disorders </a:t>
            </a:r>
          </a:p>
          <a:p>
            <a:r>
              <a:rPr lang="en-US" dirty="0" smtClean="0"/>
              <a:t>Precipitate labor</a:t>
            </a:r>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5</a:t>
            </a:fld>
            <a:endParaRPr lang="en-US"/>
          </a:p>
        </p:txBody>
      </p:sp>
      <p:sp>
        <p:nvSpPr>
          <p:cNvPr id="6" name="Date Placeholder 5"/>
          <p:cNvSpPr>
            <a:spLocks noGrp="1"/>
          </p:cNvSpPr>
          <p:nvPr>
            <p:ph type="dt" sz="half" idx="10"/>
          </p:nvPr>
        </p:nvSpPr>
        <p:spPr/>
        <p:txBody>
          <a:bodyPr/>
          <a:lstStyle/>
          <a:p>
            <a:fld id="{D195F794-5866-4B3C-846D-A5858CAFD079}" type="datetime1">
              <a:rPr lang="en-US" smtClean="0"/>
              <a:t>4/30/2020</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Prolongation Disorders </a:t>
            </a:r>
            <a:endParaRPr lang="en-US" sz="3200" dirty="0"/>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endParaRPr lang="en-US" dirty="0" smtClean="0"/>
          </a:p>
          <a:p>
            <a:pPr algn="just"/>
            <a:r>
              <a:rPr lang="en-US" dirty="0" smtClean="0"/>
              <a:t>Prolonged latent phase of labor</a:t>
            </a:r>
          </a:p>
          <a:p>
            <a:pPr lvl="1" algn="just"/>
            <a:r>
              <a:rPr lang="en-US" dirty="0" smtClean="0">
                <a:latin typeface="Arial" pitchFamily="34" charset="0"/>
                <a:cs typeface="Arial" pitchFamily="34" charset="0"/>
              </a:rPr>
              <a:t>A latent phase lasting longer than 20 hours for </a:t>
            </a:r>
            <a:r>
              <a:rPr lang="en-US" dirty="0" err="1" smtClean="0">
                <a:latin typeface="Arial" pitchFamily="34" charset="0"/>
                <a:cs typeface="Arial" pitchFamily="34" charset="0"/>
              </a:rPr>
              <a:t>nulliparas</a:t>
            </a:r>
            <a:r>
              <a:rPr lang="en-US" dirty="0" smtClean="0">
                <a:latin typeface="Arial" pitchFamily="34" charset="0"/>
                <a:cs typeface="Arial" pitchFamily="34" charset="0"/>
              </a:rPr>
              <a:t> and 14 hours or longer for </a:t>
            </a:r>
            <a:r>
              <a:rPr lang="en-US" dirty="0" err="1" smtClean="0">
                <a:latin typeface="Arial" pitchFamily="34" charset="0"/>
                <a:cs typeface="Arial" pitchFamily="34" charset="0"/>
              </a:rPr>
              <a:t>multiparas</a:t>
            </a:r>
            <a:r>
              <a:rPr lang="en-US" dirty="0" smtClean="0">
                <a:latin typeface="Arial" pitchFamily="34" charset="0"/>
                <a:cs typeface="Arial" pitchFamily="34" charset="0"/>
              </a:rPr>
              <a:t> or more than 8 hrs in partograph labor management protocol.</a:t>
            </a:r>
          </a:p>
          <a:p>
            <a:pPr lvl="1" algn="just"/>
            <a:endParaRPr lang="en-US" dirty="0" smtClean="0"/>
          </a:p>
          <a:p>
            <a:pPr lvl="1" algn="just"/>
            <a:r>
              <a:rPr lang="en-US" dirty="0" smtClean="0"/>
              <a:t>Challenge in diagnosis is often due to the problem in diagnosing the exact time of onset of labor </a:t>
            </a:r>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6</a:t>
            </a:fld>
            <a:endParaRPr lang="en-US"/>
          </a:p>
        </p:txBody>
      </p:sp>
      <p:sp>
        <p:nvSpPr>
          <p:cNvPr id="6" name="Date Placeholder 5"/>
          <p:cNvSpPr>
            <a:spLocks noGrp="1"/>
          </p:cNvSpPr>
          <p:nvPr>
            <p:ph type="dt" sz="half" idx="10"/>
          </p:nvPr>
        </p:nvSpPr>
        <p:spPr/>
        <p:txBody>
          <a:bodyPr/>
          <a:lstStyle/>
          <a:p>
            <a:fld id="{FBB2CF89-B777-4DCB-8C3A-ADD9062A38FB}" type="datetime1">
              <a:rPr lang="en-US" smtClean="0"/>
              <a:t>4/30/2020</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Protraction Disorders </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Two protraction disorders </a:t>
            </a:r>
          </a:p>
          <a:p>
            <a:pPr algn="just"/>
            <a:r>
              <a:rPr lang="en-US" sz="2800" dirty="0" smtClean="0"/>
              <a:t>Protracted cervical dilatation </a:t>
            </a:r>
          </a:p>
          <a:p>
            <a:pPr lvl="1" algn="just"/>
            <a:r>
              <a:rPr lang="en-US" dirty="0" smtClean="0"/>
              <a:t>A cervical dilatation less than 1.2 cms in the multigravida and 1.5 cms in the primigravida  during active labor</a:t>
            </a:r>
          </a:p>
          <a:p>
            <a:pPr algn="just"/>
            <a:r>
              <a:rPr lang="en-US" sz="2800" dirty="0" smtClean="0"/>
              <a:t>Protracted descent </a:t>
            </a:r>
          </a:p>
          <a:p>
            <a:pPr lvl="1" algn="just"/>
            <a:r>
              <a:rPr lang="en-US" dirty="0" smtClean="0"/>
              <a:t>Descent of the fetal presentation less than 1 cms per hour in the multigravida and 2 cms per hour in the primigravida</a:t>
            </a:r>
          </a:p>
          <a:p>
            <a:pPr lvl="1"/>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7</a:t>
            </a:fld>
            <a:endParaRPr lang="en-US"/>
          </a:p>
        </p:txBody>
      </p:sp>
      <p:sp>
        <p:nvSpPr>
          <p:cNvPr id="6" name="Date Placeholder 5"/>
          <p:cNvSpPr>
            <a:spLocks noGrp="1"/>
          </p:cNvSpPr>
          <p:nvPr>
            <p:ph type="dt" sz="half" idx="10"/>
          </p:nvPr>
        </p:nvSpPr>
        <p:spPr/>
        <p:txBody>
          <a:bodyPr/>
          <a:lstStyle/>
          <a:p>
            <a:fld id="{24CF5392-D88C-4876-84B7-D8A09DFAC9E4}" type="datetime1">
              <a:rPr lang="en-US" smtClean="0"/>
              <a:t>4/30/2020</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Arrest Disorders </a:t>
            </a:r>
            <a:endParaRPr lang="en-US" sz="3200" dirty="0"/>
          </a:p>
        </p:txBody>
      </p:sp>
      <p:sp>
        <p:nvSpPr>
          <p:cNvPr id="3" name="Content Placeholder 2"/>
          <p:cNvSpPr>
            <a:spLocks noGrp="1"/>
          </p:cNvSpPr>
          <p:nvPr>
            <p:ph idx="1"/>
          </p:nvPr>
        </p:nvSpPr>
        <p:spPr/>
        <p:txBody>
          <a:bodyPr>
            <a:normAutofit/>
          </a:bodyPr>
          <a:lstStyle/>
          <a:p>
            <a:pPr algn="just">
              <a:buNone/>
            </a:pPr>
            <a:r>
              <a:rPr lang="en-US" sz="2800" dirty="0" smtClean="0"/>
              <a:t> arrest disorders </a:t>
            </a:r>
          </a:p>
          <a:p>
            <a:pPr algn="just"/>
            <a:r>
              <a:rPr lang="en-US" sz="2800" dirty="0" smtClean="0"/>
              <a:t> Arrest of Cervical Dilatation </a:t>
            </a:r>
          </a:p>
          <a:p>
            <a:pPr lvl="1" algn="just"/>
            <a:r>
              <a:rPr lang="en-US" sz="2400" dirty="0" smtClean="0"/>
              <a:t>No cervical dilatation for 2 or more hours in the active phase of labor</a:t>
            </a:r>
          </a:p>
          <a:p>
            <a:pPr algn="just"/>
            <a:r>
              <a:rPr lang="en-US" sz="2800" dirty="0" smtClean="0"/>
              <a:t>Arrest of descent </a:t>
            </a:r>
          </a:p>
          <a:p>
            <a:r>
              <a:rPr lang="en-US" sz="2400" dirty="0" smtClean="0"/>
              <a:t>No descent for more than 2 hours </a:t>
            </a:r>
          </a:p>
          <a:p>
            <a:pPr>
              <a:buNone/>
            </a:pPr>
            <a:r>
              <a:rPr lang="en-US" sz="2800" dirty="0" smtClean="0"/>
              <a:t>Two precipitate labor disorders </a:t>
            </a:r>
          </a:p>
          <a:p>
            <a:r>
              <a:rPr lang="en-US" sz="2800" dirty="0" smtClean="0"/>
              <a:t>Precipitated dilatation </a:t>
            </a:r>
          </a:p>
          <a:p>
            <a:r>
              <a:rPr lang="en-US" sz="2800" dirty="0" smtClean="0"/>
              <a:t>Precipitated descent </a:t>
            </a:r>
          </a:p>
          <a:p>
            <a:pPr lvl="1" algn="just"/>
            <a:endParaRPr lang="en-US" sz="2400" dirty="0" smtClean="0"/>
          </a:p>
          <a:p>
            <a:pPr lvl="1" algn="just"/>
            <a:endParaRPr lang="en-US" sz="2400" dirty="0" smtClean="0"/>
          </a:p>
          <a:p>
            <a:pPr algn="just">
              <a:buNone/>
            </a:pPr>
            <a:endParaRPr lang="en-US"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8</a:t>
            </a:fld>
            <a:endParaRPr lang="en-US"/>
          </a:p>
        </p:txBody>
      </p:sp>
      <p:sp>
        <p:nvSpPr>
          <p:cNvPr id="6" name="Date Placeholder 5"/>
          <p:cNvSpPr>
            <a:spLocks noGrp="1"/>
          </p:cNvSpPr>
          <p:nvPr>
            <p:ph type="dt" sz="half" idx="10"/>
          </p:nvPr>
        </p:nvSpPr>
        <p:spPr/>
        <p:txBody>
          <a:bodyPr/>
          <a:lstStyle/>
          <a:p>
            <a:fld id="{2983A850-5296-4818-8D96-C609952284AB}" type="datetime1">
              <a:rPr lang="en-US" smtClean="0"/>
              <a:t>4/30/2020</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Etiologies of abnormal labor – related to one of the four P’s of labor determinants</a:t>
            </a:r>
            <a:endParaRPr lang="en-US" sz="3200" dirty="0"/>
          </a:p>
        </p:txBody>
      </p:sp>
      <p:sp>
        <p:nvSpPr>
          <p:cNvPr id="3" name="Content Placeholder 2"/>
          <p:cNvSpPr>
            <a:spLocks noGrp="1"/>
          </p:cNvSpPr>
          <p:nvPr>
            <p:ph idx="1"/>
          </p:nvPr>
        </p:nvSpPr>
        <p:spPr/>
        <p:txBody>
          <a:bodyPr>
            <a:normAutofit lnSpcReduction="10000"/>
          </a:bodyPr>
          <a:lstStyle/>
          <a:p>
            <a:r>
              <a:rPr lang="en-US" sz="2800" dirty="0" smtClean="0"/>
              <a:t>Abnormalities of the powers</a:t>
            </a:r>
          </a:p>
          <a:p>
            <a:pPr lvl="1"/>
            <a:r>
              <a:rPr lang="en-US" sz="2400" dirty="0" smtClean="0"/>
              <a:t>Primary power – uterine contraction </a:t>
            </a:r>
          </a:p>
          <a:p>
            <a:pPr lvl="1"/>
            <a:r>
              <a:rPr lang="en-US" sz="2400" dirty="0" smtClean="0"/>
              <a:t>Secondary power – maternal expulsive efforts </a:t>
            </a:r>
          </a:p>
          <a:p>
            <a:r>
              <a:rPr lang="en-US" sz="2800" dirty="0" smtClean="0"/>
              <a:t>Abnormalities of the passages</a:t>
            </a:r>
          </a:p>
          <a:p>
            <a:pPr lvl="1"/>
            <a:r>
              <a:rPr lang="en-US" sz="2400" dirty="0" smtClean="0"/>
              <a:t>Contraction of the bony pelvis –inlet, midpelvic , outlet </a:t>
            </a:r>
          </a:p>
          <a:p>
            <a:pPr lvl="1"/>
            <a:r>
              <a:rPr lang="en-US" sz="2400" dirty="0" smtClean="0"/>
              <a:t>Soft tissue dystocia – tumor previa, vaginal septa etc  </a:t>
            </a:r>
          </a:p>
          <a:p>
            <a:r>
              <a:rPr lang="en-US" sz="2800" dirty="0" smtClean="0"/>
              <a:t>Abnormalities of the passenger</a:t>
            </a:r>
            <a:endParaRPr lang="en-US" sz="2400" dirty="0" smtClean="0"/>
          </a:p>
          <a:p>
            <a:r>
              <a:rPr lang="en-US" sz="2800" dirty="0" smtClean="0"/>
              <a:t>Psychological factors </a:t>
            </a:r>
          </a:p>
          <a:p>
            <a:pPr lvl="1"/>
            <a:r>
              <a:rPr lang="en-US" sz="2400" dirty="0" smtClean="0"/>
              <a:t>Often due to stress of labor affecting autonomic nervous system</a:t>
            </a:r>
          </a:p>
          <a:p>
            <a:endParaRPr lang="en-US" sz="2800" dirty="0"/>
          </a:p>
        </p:txBody>
      </p:sp>
      <p:sp>
        <p:nvSpPr>
          <p:cNvPr id="4" name="Slide Number Placeholder 3"/>
          <p:cNvSpPr>
            <a:spLocks noGrp="1"/>
          </p:cNvSpPr>
          <p:nvPr>
            <p:ph type="sldNum" sz="quarter" idx="12"/>
          </p:nvPr>
        </p:nvSpPr>
        <p:spPr/>
        <p:txBody>
          <a:bodyPr/>
          <a:lstStyle/>
          <a:p>
            <a:fld id="{0D58C411-67C3-47F3-BA6E-833DCD39D4B6}" type="slidenum">
              <a:rPr lang="en-US" smtClean="0"/>
              <a:pPr/>
              <a:t>9</a:t>
            </a:fld>
            <a:endParaRPr lang="en-US"/>
          </a:p>
        </p:txBody>
      </p:sp>
      <p:sp>
        <p:nvSpPr>
          <p:cNvPr id="6" name="Date Placeholder 5"/>
          <p:cNvSpPr>
            <a:spLocks noGrp="1"/>
          </p:cNvSpPr>
          <p:nvPr>
            <p:ph type="dt" sz="half" idx="10"/>
          </p:nvPr>
        </p:nvSpPr>
        <p:spPr/>
        <p:txBody>
          <a:bodyPr/>
          <a:lstStyle/>
          <a:p>
            <a:fld id="{73363168-EC1C-4984-847A-9E1F7E710988}" type="datetime1">
              <a:rPr lang="en-US" smtClean="0"/>
              <a:t>4/30/2020</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481</TotalTime>
  <Words>1010</Words>
  <Application>Microsoft Office PowerPoint</Application>
  <PresentationFormat>On-screen Show (4:3)</PresentationFormat>
  <Paragraphs>186</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Abnormal Labor (Dystocia)</vt:lpstr>
      <vt:lpstr>Outline</vt:lpstr>
      <vt:lpstr>Learning objectives </vt:lpstr>
      <vt:lpstr>Definition of Abnormal labor</vt:lpstr>
      <vt:lpstr>Classifications of abnormal labor patterns – Four major groups</vt:lpstr>
      <vt:lpstr>Prolongation Disorders </vt:lpstr>
      <vt:lpstr>Protraction Disorders </vt:lpstr>
      <vt:lpstr>Arrest Disorders </vt:lpstr>
      <vt:lpstr>Etiologies of abnormal labor – related to one of the four P’s of labor determinants</vt:lpstr>
      <vt:lpstr>Abnormalities of the powers </vt:lpstr>
      <vt:lpstr>Bony abnormality (Pelvic dystocia) </vt:lpstr>
      <vt:lpstr>Slide 12</vt:lpstr>
      <vt:lpstr>Contracted mid pelvis</vt:lpstr>
      <vt:lpstr>Abnormalities of the passenger (fetus) leading to dystocia </vt:lpstr>
      <vt:lpstr>Diagnosis of abnormal labor patterns - Steps</vt:lpstr>
      <vt:lpstr>Evaluation for causes of abnormal labor patterns – Assessment of the four P’s of labor </vt:lpstr>
      <vt:lpstr>Management of abnormal labor – depends on specific etiology diagnosed </vt:lpstr>
      <vt:lpstr>Specific labor abnormalities</vt:lpstr>
      <vt:lpstr>Specific labor ….</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Abnormal Labor (Dystocia)</dc:title>
  <dc:creator>Acer</dc:creator>
  <cp:lastModifiedBy>TOSHIBA</cp:lastModifiedBy>
  <cp:revision>44</cp:revision>
  <dcterms:created xsi:type="dcterms:W3CDTF">2008-12-12T13:17:45Z</dcterms:created>
  <dcterms:modified xsi:type="dcterms:W3CDTF">2020-04-30T19:09:23Z</dcterms:modified>
</cp:coreProperties>
</file>