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72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4981E-38B0-4A9A-8281-30340DC64E2B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9A657-4157-4986-A40C-C0332923D6E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411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9A657-4157-4986-A40C-C0332923D6EB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F8EB-167A-4AA5-BC48-3D8B8015DAAF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572428" cy="2957533"/>
          </a:xfrm>
        </p:spPr>
        <p:txBody>
          <a:bodyPr/>
          <a:lstStyle/>
          <a:p>
            <a:r>
              <a:rPr lang="en-IN" dirty="0" smtClean="0"/>
              <a:t>To The HOD, Dept of English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2714620"/>
            <a:ext cx="7072362" cy="2924180"/>
          </a:xfrm>
        </p:spPr>
        <p:txBody>
          <a:bodyPr>
            <a:normAutofit fontScale="62500" lnSpcReduction="20000"/>
          </a:bodyPr>
          <a:lstStyle/>
          <a:p>
            <a:r>
              <a:rPr lang="en-IN" b="1" dirty="0" smtClean="0"/>
              <a:t>Sir, I am handling the course Creative Writing (2 credit hrs) for English Major Third Year students. Fortunately I could take two classes for them and I gave them the course outline, the handouts and assignments. I used to inquire the progress of their studies through the class representative.  Some of the students sent their assignments to me and I am going through them.</a:t>
            </a:r>
          </a:p>
          <a:p>
            <a:r>
              <a:rPr lang="en-IN" b="1" dirty="0" smtClean="0"/>
              <a:t>My actual handout is in the computer at my office which cannot take out due to the present situation. So I prepared a Power Point without much details of the handout. What is given below is only a brief sketch of my classes. Regards Prof. V Alexander </a:t>
            </a:r>
            <a:r>
              <a:rPr lang="en-IN" b="1" dirty="0" err="1" smtClean="0"/>
              <a:t>Raju</a:t>
            </a:r>
            <a:endParaRPr lang="en-IN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8. Practical – 2. Read a narrative poem and write the 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 smtClean="0"/>
              <a:t>FABLE  BY RALPH WALDO EMERSON</a:t>
            </a:r>
          </a:p>
          <a:p>
            <a:pPr>
              <a:buNone/>
            </a:pPr>
            <a:r>
              <a:rPr lang="en-IN" b="1" dirty="0" smtClean="0"/>
              <a:t>The mountain and the squirrel</a:t>
            </a:r>
          </a:p>
          <a:p>
            <a:pPr>
              <a:buNone/>
            </a:pPr>
            <a:r>
              <a:rPr lang="en-IN" b="1" dirty="0" smtClean="0"/>
              <a:t>Had a quarrel,</a:t>
            </a:r>
          </a:p>
          <a:p>
            <a:pPr>
              <a:buNone/>
            </a:pPr>
            <a:r>
              <a:rPr lang="en-IN" b="1" dirty="0" smtClean="0"/>
              <a:t>And the former called the latter, ‘Little Prig’,</a:t>
            </a:r>
          </a:p>
          <a:p>
            <a:pPr>
              <a:buNone/>
            </a:pPr>
            <a:r>
              <a:rPr lang="en-IN" b="1" dirty="0" smtClean="0"/>
              <a:t>Bun replied,</a:t>
            </a:r>
          </a:p>
          <a:p>
            <a:pPr>
              <a:buNone/>
            </a:pPr>
            <a:r>
              <a:rPr lang="en-IN" b="1" dirty="0" smtClean="0"/>
              <a:t>“You are doubtless very big,</a:t>
            </a:r>
          </a:p>
          <a:p>
            <a:pPr>
              <a:buNone/>
            </a:pPr>
            <a:r>
              <a:rPr lang="en-IN" b="1" dirty="0" smtClean="0"/>
              <a:t>But all sorts of things and weather</a:t>
            </a:r>
          </a:p>
          <a:p>
            <a:pPr>
              <a:buNone/>
            </a:pPr>
            <a:r>
              <a:rPr lang="en-IN" b="1" dirty="0" smtClean="0"/>
              <a:t>Must be taken in together,</a:t>
            </a:r>
          </a:p>
          <a:p>
            <a:pPr>
              <a:buNone/>
            </a:pPr>
            <a:r>
              <a:rPr lang="en-IN" b="1" dirty="0" smtClean="0"/>
              <a:t>To make up a year,</a:t>
            </a:r>
          </a:p>
          <a:p>
            <a:pPr>
              <a:buNone/>
            </a:pPr>
            <a:r>
              <a:rPr lang="en-IN" b="1" dirty="0" smtClean="0"/>
              <a:t>And a sphere,</a:t>
            </a:r>
          </a:p>
          <a:p>
            <a:pPr>
              <a:buNone/>
            </a:pPr>
            <a:r>
              <a:rPr lang="en-IN" b="1" dirty="0" smtClean="0"/>
              <a:t>And I think it no disgrace</a:t>
            </a:r>
          </a:p>
          <a:p>
            <a:pPr>
              <a:buNone/>
            </a:pPr>
            <a:r>
              <a:rPr lang="en-IN" b="1" dirty="0" smtClean="0"/>
              <a:t>To occupy my place;</a:t>
            </a:r>
          </a:p>
          <a:p>
            <a:pPr lvl="8"/>
            <a:r>
              <a:rPr lang="en-IN" b="1" dirty="0" smtClean="0"/>
              <a:t>Continued</a:t>
            </a:r>
            <a:endParaRPr lang="en-IN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- 2 continued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b="1" dirty="0" smtClean="0"/>
              <a:t>If I’m not so large as you,</a:t>
            </a:r>
          </a:p>
          <a:p>
            <a:pPr>
              <a:buNone/>
            </a:pPr>
            <a:r>
              <a:rPr lang="en-IN" b="1" dirty="0" smtClean="0"/>
              <a:t>You are not so small as I,</a:t>
            </a:r>
          </a:p>
          <a:p>
            <a:pPr>
              <a:buNone/>
            </a:pPr>
            <a:r>
              <a:rPr lang="en-IN" b="1" dirty="0" smtClean="0"/>
              <a:t>And not half so spry,</a:t>
            </a:r>
          </a:p>
          <a:p>
            <a:pPr>
              <a:buNone/>
            </a:pPr>
            <a:r>
              <a:rPr lang="en-IN" b="1" dirty="0" smtClean="0"/>
              <a:t>I’ll not deny you make</a:t>
            </a:r>
          </a:p>
          <a:p>
            <a:pPr>
              <a:buNone/>
            </a:pPr>
            <a:r>
              <a:rPr lang="en-IN" b="1" dirty="0" smtClean="0"/>
              <a:t>A very pretty squirrel track:</a:t>
            </a:r>
          </a:p>
          <a:p>
            <a:pPr>
              <a:buNone/>
            </a:pPr>
            <a:r>
              <a:rPr lang="en-IN" b="1" dirty="0" smtClean="0"/>
              <a:t>Talents differ, all is well and wisely put;</a:t>
            </a:r>
          </a:p>
          <a:p>
            <a:pPr>
              <a:buNone/>
            </a:pPr>
            <a:r>
              <a:rPr lang="en-IN" b="1" dirty="0" smtClean="0"/>
              <a:t>If I cannot carry forests on my back,</a:t>
            </a:r>
          </a:p>
          <a:p>
            <a:pPr>
              <a:buNone/>
            </a:pPr>
            <a:r>
              <a:rPr lang="en-IN" b="1" dirty="0" smtClean="0"/>
              <a:t>Neither can you crack a nut”</a:t>
            </a:r>
          </a:p>
          <a:p>
            <a:pPr>
              <a:buNone/>
            </a:pPr>
            <a:r>
              <a:rPr lang="en-IN" b="1" dirty="0" smtClean="0"/>
              <a:t>Note: Write the summary with an introduction and conclude it with the moral message of the poem.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– 3. Write Paragraphs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A friend in need is a friend indeed.</a:t>
            </a:r>
          </a:p>
          <a:p>
            <a:r>
              <a:rPr lang="en-IN" dirty="0" smtClean="0"/>
              <a:t>2. All that glitters is not gold.</a:t>
            </a:r>
          </a:p>
          <a:p>
            <a:r>
              <a:rPr lang="en-IN" dirty="0" smtClean="0"/>
              <a:t>3. Where there is a will, there is a way.</a:t>
            </a:r>
          </a:p>
          <a:p>
            <a:r>
              <a:rPr lang="en-IN" dirty="0" smtClean="0"/>
              <a:t>4. Pride goes before a fall.</a:t>
            </a:r>
          </a:p>
          <a:p>
            <a:r>
              <a:rPr lang="en-IN" dirty="0" smtClean="0"/>
              <a:t>5. Might is not always right.</a:t>
            </a:r>
          </a:p>
          <a:p>
            <a:r>
              <a:rPr lang="en-IN" dirty="0" smtClean="0"/>
              <a:t>6. I have a cow in the sky.</a:t>
            </a:r>
          </a:p>
          <a:p>
            <a:r>
              <a:rPr lang="en-IN" dirty="0" smtClean="0"/>
              <a:t>7. Knowledge is Power. 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– 4. </a:t>
            </a:r>
            <a:r>
              <a:rPr lang="en-IN" smtClean="0"/>
              <a:t>Outline stories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b="1" dirty="0" smtClean="0"/>
              <a:t>Write a full-fledged story (with a good title, narration, description, dialogue and its moral message), developing the following hints.</a:t>
            </a:r>
          </a:p>
          <a:p>
            <a:r>
              <a:rPr lang="en-IN" dirty="0" smtClean="0"/>
              <a:t>A holy man was praying – a small mouse fell into his lap – he felt sympathy – changed it into a girl – years passed – she grew up into a beautiful lady – she met a male mouse – fell in love – she told the truth to the holy man -  he changed her into a female mouse – moral message  of the story.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– 5. Diary Writing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Activity – Students should write daily on a diary, everyday at least for a month, which will be considered for continuous assessment.</a:t>
            </a:r>
          </a:p>
          <a:p>
            <a:r>
              <a:rPr lang="en-IN" dirty="0" smtClean="0"/>
              <a:t>Note: Don’t write silly things – be serious</a:t>
            </a:r>
          </a:p>
          <a:p>
            <a:r>
              <a:rPr lang="en-IN" dirty="0" smtClean="0"/>
              <a:t>Write the most important thing happened on the day – a new person you met – a new idea came to your mind – a new word you studied – a book you read – an important news of the day etc can be written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8. For Continuous Assessment – A Project for 20 points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MY CHILDHOOD DAY</a:t>
            </a:r>
            <a:r>
              <a:rPr lang="en-IN" dirty="0" smtClean="0"/>
              <a:t>S</a:t>
            </a:r>
          </a:p>
          <a:p>
            <a:pPr>
              <a:buNone/>
            </a:pPr>
            <a:r>
              <a:rPr lang="en-IN" dirty="0" smtClean="0"/>
              <a:t>Points to be developed:</a:t>
            </a:r>
          </a:p>
          <a:p>
            <a:r>
              <a:rPr lang="en-IN" dirty="0" smtClean="0"/>
              <a:t>1. Introduction – Background</a:t>
            </a:r>
          </a:p>
          <a:p>
            <a:r>
              <a:rPr lang="en-IN" dirty="0" smtClean="0"/>
              <a:t>2. Birth – Family – Parents – Siblings</a:t>
            </a:r>
          </a:p>
          <a:p>
            <a:r>
              <a:rPr lang="en-IN" dirty="0" smtClean="0"/>
              <a:t>3. Place of birth -  Neighbours – Relatives  </a:t>
            </a:r>
          </a:p>
          <a:p>
            <a:r>
              <a:rPr lang="en-IN" dirty="0" smtClean="0"/>
              <a:t>4. The social, political and cultural background</a:t>
            </a:r>
          </a:p>
          <a:p>
            <a:r>
              <a:rPr lang="en-IN" dirty="0" smtClean="0"/>
              <a:t>5. Elementary education – school – teachers – friends – an unforgettable event happened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Project -Continued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6. Primary school education – school – teachers – friends – an unforgettable event</a:t>
            </a:r>
          </a:p>
          <a:p>
            <a:r>
              <a:rPr lang="en-IN" dirty="0" smtClean="0"/>
              <a:t>7. Secondary school education – important events or persons – present through dialogue</a:t>
            </a:r>
          </a:p>
          <a:p>
            <a:r>
              <a:rPr lang="en-IN" dirty="0" smtClean="0"/>
              <a:t>8. Those helped you in your studies- a book – a person – a teacher – a friend</a:t>
            </a:r>
          </a:p>
          <a:p>
            <a:r>
              <a:rPr lang="en-IN" dirty="0" smtClean="0"/>
              <a:t>9. Narrate the most memorable event in life</a:t>
            </a:r>
          </a:p>
          <a:p>
            <a:r>
              <a:rPr lang="en-IN" dirty="0" smtClean="0"/>
              <a:t>10. Narrate a tragic event that changed your life – the situation and its impact on you 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Project -Continued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11. Your ambition in life – Why? - How to achieve it?</a:t>
            </a:r>
          </a:p>
          <a:p>
            <a:r>
              <a:rPr lang="en-IN" dirty="0" smtClean="0"/>
              <a:t>12. Conclusion – Your philosophy of life</a:t>
            </a:r>
          </a:p>
          <a:p>
            <a:pPr>
              <a:buNone/>
            </a:pPr>
            <a:r>
              <a:rPr lang="en-IN" b="1" dirty="0" smtClean="0"/>
              <a:t>Please note the following:</a:t>
            </a:r>
          </a:p>
          <a:p>
            <a:r>
              <a:rPr lang="en-IN" dirty="0" smtClean="0"/>
              <a:t>1. Jot down the points as they come to your mind – Arrange them in chronological order</a:t>
            </a:r>
          </a:p>
          <a:p>
            <a:r>
              <a:rPr lang="en-IN" dirty="0" smtClean="0"/>
              <a:t> 2. A minimum of 12 paragraphs – a total of 1500 to 2000 words (15 points for paper and 5 points for the presentation - Total 20 points)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WELCOME TO LECTURES ON </a:t>
            </a:r>
            <a:r>
              <a:rPr lang="en-IN" b="1" dirty="0" smtClean="0"/>
              <a:t>CREATIVE WRITING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THEORY AND PRACTICAL</a:t>
            </a:r>
          </a:p>
          <a:p>
            <a:r>
              <a:rPr lang="en-IN" dirty="0" smtClean="0"/>
              <a:t>BY</a:t>
            </a:r>
          </a:p>
          <a:p>
            <a:r>
              <a:rPr lang="en-IN" dirty="0" smtClean="0"/>
              <a:t>PROFESSOR DR V. </a:t>
            </a:r>
            <a:r>
              <a:rPr lang="en-IN" b="1" dirty="0" smtClean="0"/>
              <a:t>ALEXANDER RAJU</a:t>
            </a:r>
            <a:endParaRPr lang="en-IN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 What is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Handouts are given to the students – the above and the following six questions are for discussions in the classroom – Students should read the handouts and participate actively in discussions. Alexander </a:t>
            </a:r>
            <a:r>
              <a:rPr lang="en-IN" dirty="0" err="1" smtClean="0"/>
              <a:t>Raju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2. What are the examples for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discussion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51128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3. Why do we engage in creative writing OR what are the needs for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58204" cy="3697295"/>
          </a:xfrm>
        </p:spPr>
        <p:txBody>
          <a:bodyPr/>
          <a:lstStyle/>
          <a:p>
            <a:r>
              <a:rPr lang="en-IN" dirty="0" smtClean="0"/>
              <a:t>For discussion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4. What are the elements of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discussion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5. What is Academic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discussion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6. What are the differences between Creative Writing and Academic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7. Practical – 1. Write a poem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2800" dirty="0" smtClean="0"/>
              <a:t>Complete the third stanza of the following poem:</a:t>
            </a:r>
            <a:endParaRPr lang="en-IN" sz="2800" dirty="0"/>
          </a:p>
          <a:p>
            <a:r>
              <a:rPr lang="en-IN" sz="2800" b="1" dirty="0" smtClean="0"/>
              <a:t>Caprice by </a:t>
            </a:r>
            <a:r>
              <a:rPr lang="en-IN" sz="2800" b="1" dirty="0" err="1" smtClean="0"/>
              <a:t>Sarojini</a:t>
            </a:r>
            <a:r>
              <a:rPr lang="en-IN" sz="2800" b="1" dirty="0" smtClean="0"/>
              <a:t> Naidu</a:t>
            </a:r>
          </a:p>
          <a:p>
            <a:pPr>
              <a:buNone/>
            </a:pPr>
            <a:r>
              <a:rPr lang="en-IN" sz="2800" dirty="0" smtClean="0"/>
              <a:t>You held a wild flower in your fingertips,</a:t>
            </a:r>
          </a:p>
          <a:p>
            <a:pPr>
              <a:buNone/>
            </a:pPr>
            <a:r>
              <a:rPr lang="en-IN" sz="2800" dirty="0" smtClean="0"/>
              <a:t>Idly you pressed it to indifferent lips,</a:t>
            </a:r>
          </a:p>
          <a:p>
            <a:pPr>
              <a:buNone/>
            </a:pPr>
            <a:r>
              <a:rPr lang="en-IN" sz="2800" dirty="0" smtClean="0"/>
              <a:t>Idly you tore the crimson leaves apart,</a:t>
            </a:r>
          </a:p>
          <a:p>
            <a:pPr>
              <a:buNone/>
            </a:pPr>
            <a:r>
              <a:rPr lang="en-IN" sz="2800" dirty="0" smtClean="0"/>
              <a:t>Alas! It was my heart.</a:t>
            </a:r>
          </a:p>
          <a:p>
            <a:pPr>
              <a:buNone/>
            </a:pPr>
            <a:r>
              <a:rPr lang="en-IN" sz="2800" dirty="0" smtClean="0"/>
              <a:t>		You held a wine-cup in your fingertips,</a:t>
            </a:r>
          </a:p>
          <a:p>
            <a:pPr>
              <a:buNone/>
            </a:pPr>
            <a:r>
              <a:rPr lang="en-IN" sz="2800" dirty="0" smtClean="0"/>
              <a:t>		Idly you raised it to indifferent lips,</a:t>
            </a:r>
          </a:p>
          <a:p>
            <a:pPr>
              <a:buNone/>
            </a:pPr>
            <a:r>
              <a:rPr lang="en-IN" sz="2800" dirty="0" smtClean="0"/>
              <a:t>		Idly you drank and flung away the bowl,</a:t>
            </a:r>
          </a:p>
          <a:p>
            <a:pPr>
              <a:buNone/>
            </a:pPr>
            <a:r>
              <a:rPr lang="en-IN" sz="2800" dirty="0" smtClean="0"/>
              <a:t>		Alas! It was my soul.</a:t>
            </a:r>
          </a:p>
          <a:p>
            <a:pPr>
              <a:buNone/>
            </a:pPr>
            <a:r>
              <a:rPr lang="en-IN" sz="2800" dirty="0" smtClean="0"/>
              <a:t>1.You held a .........		2.........to </a:t>
            </a:r>
            <a:r>
              <a:rPr lang="en-IN" sz="2800" smtClean="0"/>
              <a:t>indifferent  lips,</a:t>
            </a:r>
            <a:r>
              <a:rPr lang="en-IN" sz="2800" dirty="0"/>
              <a:t>	</a:t>
            </a: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3..................................             4. Alas! It was my ...............	</a:t>
            </a:r>
          </a:p>
          <a:p>
            <a:endParaRPr lang="en-IN" sz="2800" dirty="0"/>
          </a:p>
          <a:p>
            <a:endParaRPr lang="en-IN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957</Words>
  <Application>Microsoft Office PowerPoint</Application>
  <PresentationFormat>On-screen Show (4:3)</PresentationFormat>
  <Paragraphs>92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To The HOD, Dept of English</vt:lpstr>
      <vt:lpstr>WELCOME TO LECTURES ON CREATIVE WRITING</vt:lpstr>
      <vt:lpstr>1. What is Creative Writing?</vt:lpstr>
      <vt:lpstr>2. What are the examples for creative writing?</vt:lpstr>
      <vt:lpstr>3. Why do we engage in creative writing OR what are the needs for creative writing?</vt:lpstr>
      <vt:lpstr>4. What are the elements of creative writing?</vt:lpstr>
      <vt:lpstr>5. What is Academic Writing?</vt:lpstr>
      <vt:lpstr>6. What are the differences between Creative Writing and Academic Writing?</vt:lpstr>
      <vt:lpstr>7. Practical – 1. Write a poem</vt:lpstr>
      <vt:lpstr>8. Practical – 2. Read a narrative poem and write the story</vt:lpstr>
      <vt:lpstr>Practical - 2 continued</vt:lpstr>
      <vt:lpstr>Practical – 3. Write Paragraphs</vt:lpstr>
      <vt:lpstr>Practical – 4. Outline stories</vt:lpstr>
      <vt:lpstr>Practical – 5. Diary Writing</vt:lpstr>
      <vt:lpstr>8. For Continuous Assessment – A Project for 20 points</vt:lpstr>
      <vt:lpstr>Project -Continued</vt:lpstr>
      <vt:lpstr>Project -Continued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LECTURE ON CREATIVE WRITING</dc:title>
  <dc:creator>USER</dc:creator>
  <cp:lastModifiedBy>Dr Agegnehu</cp:lastModifiedBy>
  <cp:revision>31</cp:revision>
  <dcterms:created xsi:type="dcterms:W3CDTF">2020-03-23T07:35:58Z</dcterms:created>
  <dcterms:modified xsi:type="dcterms:W3CDTF">2020-04-24T20:13:24Z</dcterms:modified>
</cp:coreProperties>
</file>