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1"/>
  </p:handoutMasterIdLst>
  <p:sldIdLst>
    <p:sldId id="259" r:id="rId2"/>
    <p:sldId id="279" r:id="rId3"/>
    <p:sldId id="257" r:id="rId4"/>
    <p:sldId id="262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314" r:id="rId26"/>
    <p:sldId id="298" r:id="rId27"/>
    <p:sldId id="299" r:id="rId28"/>
    <p:sldId id="306" r:id="rId29"/>
    <p:sldId id="307" r:id="rId30"/>
    <p:sldId id="315" r:id="rId31"/>
    <p:sldId id="316" r:id="rId32"/>
    <p:sldId id="308" r:id="rId33"/>
    <p:sldId id="318" r:id="rId34"/>
    <p:sldId id="320" r:id="rId35"/>
    <p:sldId id="309" r:id="rId36"/>
    <p:sldId id="310" r:id="rId37"/>
    <p:sldId id="311" r:id="rId38"/>
    <p:sldId id="312" r:id="rId39"/>
    <p:sldId id="313" r:id="rId40"/>
    <p:sldId id="283" r:id="rId41"/>
    <p:sldId id="284" r:id="rId42"/>
    <p:sldId id="285" r:id="rId43"/>
    <p:sldId id="286" r:id="rId44"/>
    <p:sldId id="287" r:id="rId45"/>
    <p:sldId id="288" r:id="rId46"/>
    <p:sldId id="289" r:id="rId47"/>
    <p:sldId id="290" r:id="rId48"/>
    <p:sldId id="291" r:id="rId49"/>
    <p:sldId id="292" r:id="rId50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EEF470-01C2-4AAB-B230-0DECDCB88F79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40BAC0-5C03-47A1-9365-A233438D0DCA}">
      <dgm:prSet phldrT="[Text]"/>
      <dgm:spPr/>
      <dgm:t>
        <a:bodyPr/>
        <a:lstStyle/>
        <a:p>
          <a:r>
            <a:rPr lang="en-US" dirty="0" err="1" smtClean="0"/>
            <a:t>ሥለ</a:t>
          </a:r>
          <a:r>
            <a:rPr lang="en-US" dirty="0" smtClean="0"/>
            <a:t> </a:t>
          </a:r>
          <a:r>
            <a:rPr lang="en-US" dirty="0" err="1" smtClean="0"/>
            <a:t>ሥነ-ጽሑፍ</a:t>
          </a:r>
          <a:r>
            <a:rPr lang="en-US" dirty="0" smtClean="0"/>
            <a:t>-  </a:t>
          </a:r>
          <a:r>
            <a:rPr lang="en-US" dirty="0" err="1" smtClean="0"/>
            <a:t>ምንነት</a:t>
          </a:r>
          <a:r>
            <a:rPr lang="en-US" dirty="0" smtClean="0"/>
            <a:t>፣ </a:t>
          </a:r>
        </a:p>
        <a:p>
          <a:r>
            <a:rPr lang="en-US" dirty="0" smtClean="0"/>
            <a:t>                             -  </a:t>
          </a:r>
          <a:r>
            <a:rPr lang="en-US" dirty="0" err="1" smtClean="0"/>
            <a:t>አስፈላጊነት</a:t>
          </a:r>
          <a:r>
            <a:rPr lang="en-US" dirty="0" smtClean="0"/>
            <a:t>፣</a:t>
          </a:r>
        </a:p>
        <a:p>
          <a:r>
            <a:rPr lang="en-US" dirty="0" smtClean="0"/>
            <a:t>                             -  </a:t>
          </a:r>
          <a:r>
            <a:rPr lang="en-US" dirty="0" err="1" smtClean="0"/>
            <a:t>ስለ</a:t>
          </a:r>
          <a:r>
            <a:rPr lang="en-US" dirty="0" smtClean="0"/>
            <a:t> </a:t>
          </a:r>
          <a:r>
            <a:rPr lang="en-US" dirty="0" err="1" smtClean="0"/>
            <a:t>አሠራሩና</a:t>
          </a:r>
          <a:endParaRPr lang="en-US" dirty="0" smtClean="0"/>
        </a:p>
        <a:p>
          <a:r>
            <a:rPr lang="en-US" dirty="0" smtClean="0"/>
            <a:t>                               -   </a:t>
          </a:r>
          <a:r>
            <a:rPr lang="en-US" dirty="0" err="1" smtClean="0"/>
            <a:t>ሥነ-ጽሑፍ</a:t>
          </a:r>
          <a:r>
            <a:rPr lang="en-US" dirty="0" smtClean="0"/>
            <a:t> </a:t>
          </a:r>
          <a:r>
            <a:rPr lang="en-US" dirty="0" err="1" smtClean="0"/>
            <a:t>እንዴት</a:t>
          </a:r>
          <a:r>
            <a:rPr lang="en-US" dirty="0" smtClean="0"/>
            <a:t> </a:t>
          </a:r>
          <a:r>
            <a:rPr lang="en-US" dirty="0" err="1" smtClean="0"/>
            <a:t>ይሰራል</a:t>
          </a:r>
          <a:r>
            <a:rPr lang="en-US" dirty="0" smtClean="0"/>
            <a:t> </a:t>
          </a:r>
          <a:r>
            <a:rPr lang="en-US" dirty="0" err="1" smtClean="0"/>
            <a:t>ስለሚለው</a:t>
          </a:r>
          <a:r>
            <a:rPr lang="en-US" dirty="0" smtClean="0"/>
            <a:t> </a:t>
          </a:r>
        </a:p>
        <a:p>
          <a:r>
            <a:rPr lang="en-US" dirty="0" err="1" smtClean="0"/>
            <a:t>የተለያዩ</a:t>
          </a:r>
          <a:r>
            <a:rPr lang="en-US" dirty="0" smtClean="0"/>
            <a:t> - </a:t>
          </a:r>
          <a:r>
            <a:rPr lang="en-US" dirty="0" err="1" smtClean="0"/>
            <a:t>አመለካከቶች</a:t>
          </a:r>
          <a:r>
            <a:rPr lang="en-US" dirty="0" smtClean="0"/>
            <a:t>  </a:t>
          </a:r>
        </a:p>
        <a:p>
          <a:r>
            <a:rPr lang="en-US" dirty="0" smtClean="0"/>
            <a:t>                          - </a:t>
          </a:r>
          <a:r>
            <a:rPr lang="en-US" dirty="0" err="1" smtClean="0"/>
            <a:t>እሳቤዎች</a:t>
          </a:r>
          <a:r>
            <a:rPr lang="en-US" dirty="0" smtClean="0"/>
            <a:t> </a:t>
          </a:r>
          <a:r>
            <a:rPr lang="en-US" dirty="0" err="1" smtClean="0"/>
            <a:t>ተንፀባርቀዋል</a:t>
          </a:r>
          <a:r>
            <a:rPr lang="en-US" dirty="0" smtClean="0"/>
            <a:t>፤</a:t>
          </a:r>
        </a:p>
        <a:p>
          <a:r>
            <a:rPr lang="en-US" dirty="0" smtClean="0"/>
            <a:t>                          - </a:t>
          </a:r>
          <a:r>
            <a:rPr lang="en-US" dirty="0" err="1" smtClean="0"/>
            <a:t>ፈለጎች</a:t>
          </a:r>
          <a:r>
            <a:rPr lang="en-US" dirty="0" smtClean="0"/>
            <a:t> </a:t>
          </a:r>
          <a:r>
            <a:rPr lang="en-US" dirty="0" err="1" smtClean="0"/>
            <a:t>ታይተዉበታል</a:t>
          </a:r>
          <a:r>
            <a:rPr lang="en-US" dirty="0" smtClean="0"/>
            <a:t>፤        </a:t>
          </a:r>
        </a:p>
        <a:p>
          <a:r>
            <a:rPr lang="en-US" dirty="0" smtClean="0"/>
            <a:t>              - </a:t>
          </a:r>
          <a:r>
            <a:rPr lang="en-US" dirty="0" err="1" smtClean="0"/>
            <a:t>ተከናዉነዋል</a:t>
          </a:r>
          <a:r>
            <a:rPr lang="en-US" dirty="0" smtClean="0"/>
            <a:t>፡፡ </a:t>
          </a:r>
        </a:p>
        <a:p>
          <a:r>
            <a:rPr lang="en-US" dirty="0" err="1" smtClean="0"/>
            <a:t>ነገር</a:t>
          </a:r>
          <a:r>
            <a:rPr lang="en-US" dirty="0" smtClean="0"/>
            <a:t> </a:t>
          </a:r>
          <a:r>
            <a:rPr lang="en-US" dirty="0" err="1" smtClean="0"/>
            <a:t>ግን</a:t>
          </a:r>
          <a:r>
            <a:rPr lang="en-US" dirty="0" smtClean="0"/>
            <a:t> </a:t>
          </a:r>
          <a:r>
            <a:rPr lang="en-US" dirty="0" err="1" smtClean="0"/>
            <a:t>ለሙያ</a:t>
          </a:r>
          <a:r>
            <a:rPr lang="en-US" dirty="0" smtClean="0"/>
            <a:t> </a:t>
          </a:r>
          <a:r>
            <a:rPr lang="en-US" dirty="0" err="1" smtClean="0"/>
            <a:t>መሥኩ</a:t>
          </a:r>
          <a:r>
            <a:rPr lang="en-US" dirty="0" smtClean="0"/>
            <a:t> </a:t>
          </a:r>
          <a:r>
            <a:rPr lang="en-US" dirty="0" err="1" smtClean="0"/>
            <a:t>ቁርጥ</a:t>
          </a:r>
          <a:r>
            <a:rPr lang="en-US" dirty="0" smtClean="0"/>
            <a:t> </a:t>
          </a:r>
          <a:r>
            <a:rPr lang="en-US" dirty="0" err="1" smtClean="0"/>
            <a:t>ያለ</a:t>
          </a:r>
          <a:r>
            <a:rPr lang="en-US" dirty="0" smtClean="0"/>
            <a:t> </a:t>
          </a:r>
          <a:r>
            <a:rPr lang="en-US" dirty="0" err="1" smtClean="0"/>
            <a:t>ብያኔና</a:t>
          </a:r>
          <a:r>
            <a:rPr lang="en-US" dirty="0" smtClean="0"/>
            <a:t> </a:t>
          </a:r>
          <a:r>
            <a:rPr lang="en-US" dirty="0" err="1" smtClean="0"/>
            <a:t>ገለፃ</a:t>
          </a:r>
          <a:r>
            <a:rPr lang="en-US" dirty="0" smtClean="0"/>
            <a:t> </a:t>
          </a:r>
          <a:r>
            <a:rPr lang="en-US" dirty="0" err="1" smtClean="0"/>
            <a:t>አልተሠጠም</a:t>
          </a:r>
          <a:r>
            <a:rPr lang="en-US" dirty="0" smtClean="0"/>
            <a:t>፡፡</a:t>
          </a:r>
          <a:endParaRPr lang="en-US" dirty="0"/>
        </a:p>
      </dgm:t>
    </dgm:pt>
    <dgm:pt modelId="{5E5E3631-2FEC-471C-99A1-54737A652426}" type="parTrans" cxnId="{A2D771E6-246C-40D5-BCEC-697A42D76363}">
      <dgm:prSet/>
      <dgm:spPr/>
      <dgm:t>
        <a:bodyPr/>
        <a:lstStyle/>
        <a:p>
          <a:endParaRPr lang="en-US"/>
        </a:p>
      </dgm:t>
    </dgm:pt>
    <dgm:pt modelId="{27B4FB03-4E43-4AC1-965E-8F957005D659}" type="sibTrans" cxnId="{A2D771E6-246C-40D5-BCEC-697A42D76363}">
      <dgm:prSet/>
      <dgm:spPr/>
      <dgm:t>
        <a:bodyPr/>
        <a:lstStyle/>
        <a:p>
          <a:endParaRPr lang="en-US"/>
        </a:p>
      </dgm:t>
    </dgm:pt>
    <dgm:pt modelId="{5898D69D-5C5C-4A68-8444-9C38C5D08B4E}" type="pres">
      <dgm:prSet presAssocID="{13EEF470-01C2-4AAB-B230-0DECDCB88F79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DB659C-B833-4A16-BA21-AEA6E75D76BB}" type="pres">
      <dgm:prSet presAssocID="{6940BAC0-5C03-47A1-9365-A233438D0DCA}" presName="composite" presStyleCnt="0"/>
      <dgm:spPr/>
    </dgm:pt>
    <dgm:pt modelId="{47CEC63F-8B9A-4333-B62C-9758A8FBCB3D}" type="pres">
      <dgm:prSet presAssocID="{6940BAC0-5C03-47A1-9365-A233438D0DCA}" presName="imgShp" presStyleLbl="fgImgPlace1" presStyleIdx="0" presStyleCnt="1" custScaleY="48684" custLinFactNeighborX="-49" custLinFactNeighborY="7305"/>
      <dgm:spPr/>
      <dgm:t>
        <a:bodyPr/>
        <a:lstStyle/>
        <a:p>
          <a:endParaRPr lang="en-US"/>
        </a:p>
      </dgm:t>
    </dgm:pt>
    <dgm:pt modelId="{5E0D41AC-169B-4A3E-A9A5-27814633C705}" type="pres">
      <dgm:prSet presAssocID="{6940BAC0-5C03-47A1-9365-A233438D0DCA}" presName="txShp" presStyleLbl="node1" presStyleIdx="0" presStyleCnt="1" custScaleX="150376" custScaleY="2358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D771E6-246C-40D5-BCEC-697A42D76363}" srcId="{13EEF470-01C2-4AAB-B230-0DECDCB88F79}" destId="{6940BAC0-5C03-47A1-9365-A233438D0DCA}" srcOrd="0" destOrd="0" parTransId="{5E5E3631-2FEC-471C-99A1-54737A652426}" sibTransId="{27B4FB03-4E43-4AC1-965E-8F957005D659}"/>
    <dgm:cxn modelId="{0EF4CE59-F5F1-4EB6-98F4-4699ED8C599E}" type="presOf" srcId="{13EEF470-01C2-4AAB-B230-0DECDCB88F79}" destId="{5898D69D-5C5C-4A68-8444-9C38C5D08B4E}" srcOrd="0" destOrd="0" presId="urn:microsoft.com/office/officeart/2005/8/layout/vList3#1"/>
    <dgm:cxn modelId="{2EBCA3E2-5F24-4A0A-B949-C28C47759F4D}" type="presOf" srcId="{6940BAC0-5C03-47A1-9365-A233438D0DCA}" destId="{5E0D41AC-169B-4A3E-A9A5-27814633C705}" srcOrd="0" destOrd="0" presId="urn:microsoft.com/office/officeart/2005/8/layout/vList3#1"/>
    <dgm:cxn modelId="{3ECC6D07-7CE6-44DF-909A-699F28CA0BD4}" type="presParOf" srcId="{5898D69D-5C5C-4A68-8444-9C38C5D08B4E}" destId="{7BDB659C-B833-4A16-BA21-AEA6E75D76BB}" srcOrd="0" destOrd="0" presId="urn:microsoft.com/office/officeart/2005/8/layout/vList3#1"/>
    <dgm:cxn modelId="{1BE7676B-BE91-443A-886C-7151DA36A837}" type="presParOf" srcId="{7BDB659C-B833-4A16-BA21-AEA6E75D76BB}" destId="{47CEC63F-8B9A-4333-B62C-9758A8FBCB3D}" srcOrd="0" destOrd="0" presId="urn:microsoft.com/office/officeart/2005/8/layout/vList3#1"/>
    <dgm:cxn modelId="{9CEAFF77-E58F-4A62-9DC7-CD54B8BADF87}" type="presParOf" srcId="{7BDB659C-B833-4A16-BA21-AEA6E75D76BB}" destId="{5E0D41AC-169B-4A3E-A9A5-27814633C705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4100E5-B626-4E91-9069-871C972B4059}" type="doc">
      <dgm:prSet loTypeId="urn:microsoft.com/office/officeart/2005/8/layout/hList9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7B1E57-07F9-4737-83E6-C6CFBE3EAB04}">
      <dgm:prSet phldrT="[Text]"/>
      <dgm:spPr/>
      <dgm:t>
        <a:bodyPr/>
        <a:lstStyle/>
        <a:p>
          <a:r>
            <a:rPr lang="en-US" dirty="0" err="1" smtClean="0"/>
            <a:t>አሪስቶትል</a:t>
          </a:r>
          <a:endParaRPr lang="en-US" dirty="0"/>
        </a:p>
      </dgm:t>
    </dgm:pt>
    <dgm:pt modelId="{6F39FA80-04B3-4281-B55E-484FED58A4A9}" type="parTrans" cxnId="{7B4D5146-FE34-4A57-B7C8-95D2A6A9E9DC}">
      <dgm:prSet/>
      <dgm:spPr/>
      <dgm:t>
        <a:bodyPr/>
        <a:lstStyle/>
        <a:p>
          <a:endParaRPr lang="en-US"/>
        </a:p>
      </dgm:t>
    </dgm:pt>
    <dgm:pt modelId="{E22CF239-12B4-48D3-928F-2960427AB812}" type="sibTrans" cxnId="{7B4D5146-FE34-4A57-B7C8-95D2A6A9E9DC}">
      <dgm:prSet/>
      <dgm:spPr/>
      <dgm:t>
        <a:bodyPr/>
        <a:lstStyle/>
        <a:p>
          <a:endParaRPr lang="en-US"/>
        </a:p>
      </dgm:t>
    </dgm:pt>
    <dgm:pt modelId="{376EAA63-E3DF-4FCE-AF25-46EFD2E00E6F}">
      <dgm:prSet phldrT="[Text]"/>
      <dgm:spPr/>
      <dgm:t>
        <a:bodyPr/>
        <a:lstStyle/>
        <a:p>
          <a:r>
            <a:rPr lang="en-US" dirty="0" err="1" smtClean="0"/>
            <a:t>ፕሌቶ</a:t>
          </a:r>
          <a:endParaRPr lang="en-US" dirty="0"/>
        </a:p>
      </dgm:t>
    </dgm:pt>
    <dgm:pt modelId="{DBFEDA5F-DCCB-45EE-8CF8-57E6FCE43185}" type="parTrans" cxnId="{75492D57-C33D-4D49-85DB-29E6EF39FDFF}">
      <dgm:prSet/>
      <dgm:spPr/>
      <dgm:t>
        <a:bodyPr/>
        <a:lstStyle/>
        <a:p>
          <a:endParaRPr lang="en-US"/>
        </a:p>
      </dgm:t>
    </dgm:pt>
    <dgm:pt modelId="{9DE28665-7E0D-4B0E-B362-547CD336E615}" type="sibTrans" cxnId="{75492D57-C33D-4D49-85DB-29E6EF39FDFF}">
      <dgm:prSet/>
      <dgm:spPr/>
      <dgm:t>
        <a:bodyPr/>
        <a:lstStyle/>
        <a:p>
          <a:endParaRPr lang="en-US"/>
        </a:p>
      </dgm:t>
    </dgm:pt>
    <dgm:pt modelId="{7FE03D23-35B2-4289-B931-2DEA6AEB4A0B}">
      <dgm:prSet custT="1"/>
      <dgm:spPr/>
      <dgm:t>
        <a:bodyPr/>
        <a:lstStyle/>
        <a:p>
          <a:pPr algn="just"/>
          <a:r>
            <a:rPr lang="en-US" sz="2400" dirty="0" err="1" smtClean="0"/>
            <a:t>ፕሌቶ</a:t>
          </a:r>
          <a:r>
            <a:rPr lang="en-US" sz="2400" dirty="0" smtClean="0"/>
            <a:t> </a:t>
          </a:r>
          <a:r>
            <a:rPr lang="en-US" sz="2400" dirty="0" err="1" smtClean="0"/>
            <a:t>እንደሚለዉ</a:t>
          </a:r>
          <a:r>
            <a:rPr lang="en-US" sz="2400" dirty="0" smtClean="0"/>
            <a:t> </a:t>
          </a:r>
          <a:r>
            <a:rPr lang="en-US" sz="2400" dirty="0" err="1" smtClean="0"/>
            <a:t>ኪነ-ጥበባዊ</a:t>
          </a:r>
          <a:r>
            <a:rPr lang="en-US" sz="2400" dirty="0" smtClean="0"/>
            <a:t> </a:t>
          </a:r>
          <a:r>
            <a:rPr lang="en-US" sz="2400" dirty="0" err="1" smtClean="0"/>
            <a:t>ስራ</a:t>
          </a:r>
          <a:r>
            <a:rPr lang="en-US" sz="2400" dirty="0" smtClean="0"/>
            <a:t> </a:t>
          </a:r>
          <a:r>
            <a:rPr lang="en-US" sz="2400" dirty="0" err="1" smtClean="0"/>
            <a:t>የግልባጭ</a:t>
          </a:r>
          <a:r>
            <a:rPr lang="en-US" sz="2400" dirty="0" smtClean="0"/>
            <a:t> </a:t>
          </a:r>
          <a:r>
            <a:rPr lang="en-US" sz="2400" dirty="0" err="1" smtClean="0"/>
            <a:t>ግልባጭ</a:t>
          </a:r>
          <a:r>
            <a:rPr lang="en-US" sz="2400" dirty="0" smtClean="0"/>
            <a:t> </a:t>
          </a:r>
          <a:r>
            <a:rPr lang="en-US" sz="2400" dirty="0" err="1" smtClean="0"/>
            <a:t>ነዉ</a:t>
          </a:r>
          <a:r>
            <a:rPr lang="en-US" sz="2400" dirty="0" smtClean="0"/>
            <a:t>፡፡ </a:t>
          </a:r>
        </a:p>
        <a:p>
          <a:pPr algn="just"/>
          <a:r>
            <a:rPr lang="en-US" sz="2400" dirty="0" smtClean="0"/>
            <a:t>- </a:t>
          </a:r>
          <a:r>
            <a:rPr lang="en-US" sz="2400" dirty="0" err="1" smtClean="0"/>
            <a:t>ማለትም</a:t>
          </a:r>
          <a:r>
            <a:rPr lang="en-US" sz="2400" dirty="0" smtClean="0"/>
            <a:t> </a:t>
          </a:r>
          <a:r>
            <a:rPr lang="en-US" sz="2400" dirty="0" err="1" smtClean="0"/>
            <a:t>ይህ</a:t>
          </a:r>
          <a:r>
            <a:rPr lang="en-US" sz="2400" dirty="0" smtClean="0"/>
            <a:t> </a:t>
          </a:r>
          <a:r>
            <a:rPr lang="en-US" sz="2400" dirty="0" err="1" smtClean="0"/>
            <a:t>ዓለም</a:t>
          </a:r>
          <a:r>
            <a:rPr lang="en-US" sz="2400" dirty="0" smtClean="0"/>
            <a:t> </a:t>
          </a:r>
          <a:r>
            <a:rPr lang="en-US" sz="2400" dirty="0" err="1" smtClean="0"/>
            <a:t>ከማናየዉ</a:t>
          </a:r>
          <a:r>
            <a:rPr lang="en-US" sz="2400" dirty="0" smtClean="0"/>
            <a:t> </a:t>
          </a:r>
          <a:r>
            <a:rPr lang="en-US" sz="2400" dirty="0" err="1" smtClean="0"/>
            <a:t>ልዩ</a:t>
          </a:r>
          <a:r>
            <a:rPr lang="en-US" sz="2400" dirty="0" smtClean="0"/>
            <a:t> </a:t>
          </a:r>
          <a:r>
            <a:rPr lang="en-US" sz="2400" dirty="0" err="1" smtClean="0"/>
            <a:t>ከሆነ</a:t>
          </a:r>
          <a:r>
            <a:rPr lang="en-US" sz="2400" dirty="0" smtClean="0"/>
            <a:t> </a:t>
          </a:r>
          <a:r>
            <a:rPr lang="en-US" sz="2400" dirty="0" err="1" smtClean="0"/>
            <a:t>ሌላ</a:t>
          </a:r>
          <a:r>
            <a:rPr lang="en-US" sz="2400" dirty="0" smtClean="0"/>
            <a:t> </a:t>
          </a:r>
          <a:r>
            <a:rPr lang="en-US" sz="2400" dirty="0" err="1" smtClean="0"/>
            <a:t>ምሉዕ</a:t>
          </a:r>
          <a:r>
            <a:rPr lang="en-US" sz="2400" dirty="0" smtClean="0"/>
            <a:t> </a:t>
          </a:r>
          <a:r>
            <a:rPr lang="en-US" sz="2400" dirty="0" err="1" smtClean="0"/>
            <a:t>የሆነ</a:t>
          </a:r>
          <a:r>
            <a:rPr lang="en-US" sz="2400" dirty="0" smtClean="0"/>
            <a:t> </a:t>
          </a:r>
          <a:r>
            <a:rPr lang="en-US" sz="2400" dirty="0" err="1" smtClean="0"/>
            <a:t>ዓለም</a:t>
          </a:r>
          <a:r>
            <a:rPr lang="en-US" sz="2400" dirty="0" smtClean="0"/>
            <a:t> </a:t>
          </a:r>
          <a:r>
            <a:rPr lang="en-US" sz="2400" dirty="0" err="1" smtClean="0"/>
            <a:t>የተገለበጠ</a:t>
          </a:r>
          <a:r>
            <a:rPr lang="en-US" sz="2400" dirty="0" smtClean="0"/>
            <a:t> </a:t>
          </a:r>
          <a:r>
            <a:rPr lang="en-US" sz="2400" dirty="0" err="1" smtClean="0"/>
            <a:t>ነዉ</a:t>
          </a:r>
          <a:r>
            <a:rPr lang="en-US" sz="2400" dirty="0" smtClean="0"/>
            <a:t>፡፡ </a:t>
          </a:r>
        </a:p>
        <a:p>
          <a:pPr algn="just"/>
          <a:r>
            <a:rPr lang="en-US" sz="2400" dirty="0" smtClean="0"/>
            <a:t>-  "</a:t>
          </a:r>
          <a:r>
            <a:rPr lang="en-US" sz="2400" dirty="0" err="1" smtClean="0"/>
            <a:t>ግጥም</a:t>
          </a:r>
          <a:r>
            <a:rPr lang="en-US" sz="2400" dirty="0" smtClean="0"/>
            <a:t> </a:t>
          </a:r>
          <a:r>
            <a:rPr lang="en-US" sz="2400" dirty="0" err="1" smtClean="0"/>
            <a:t>ተፈጥሮን</a:t>
          </a:r>
          <a:r>
            <a:rPr lang="en-US" sz="2400" dirty="0" smtClean="0"/>
            <a:t> </a:t>
          </a:r>
          <a:r>
            <a:rPr lang="en-US" sz="2400" dirty="0" err="1" smtClean="0"/>
            <a:t>እንዳለ</a:t>
          </a:r>
          <a:r>
            <a:rPr lang="en-US" sz="2400" dirty="0" smtClean="0"/>
            <a:t> </a:t>
          </a:r>
          <a:r>
            <a:rPr lang="en-US" sz="2400" dirty="0" err="1" smtClean="0"/>
            <a:t>እንደመስታዉት</a:t>
          </a:r>
          <a:r>
            <a:rPr lang="en-US" sz="2400" dirty="0" smtClean="0"/>
            <a:t>፣ </a:t>
          </a:r>
          <a:r>
            <a:rPr lang="en-US" sz="2400" dirty="0" err="1" smtClean="0"/>
            <a:t>እንደፎቶ</a:t>
          </a:r>
          <a:r>
            <a:rPr lang="en-US" sz="2400" dirty="0" smtClean="0"/>
            <a:t> </a:t>
          </a:r>
          <a:r>
            <a:rPr lang="en-US" sz="2400" dirty="0" err="1" smtClean="0"/>
            <a:t>ካሜራ</a:t>
          </a:r>
          <a:r>
            <a:rPr lang="en-US" sz="2400" dirty="0" smtClean="0"/>
            <a:t> </a:t>
          </a:r>
          <a:r>
            <a:rPr lang="en-US" sz="2400" dirty="0" err="1" smtClean="0"/>
            <a:t>መገልበጥ</a:t>
          </a:r>
          <a:r>
            <a:rPr lang="en-US" sz="2400" dirty="0" smtClean="0"/>
            <a:t> </a:t>
          </a:r>
          <a:r>
            <a:rPr lang="en-US" sz="2400" dirty="0" err="1" smtClean="0"/>
            <a:t>ነው</a:t>
          </a:r>
          <a:r>
            <a:rPr lang="en-US" sz="2400" dirty="0" smtClean="0"/>
            <a:t> </a:t>
          </a:r>
          <a:r>
            <a:rPr lang="en-US" sz="2400" dirty="0" err="1" smtClean="0"/>
            <a:t>ተግባሩ</a:t>
          </a:r>
          <a:r>
            <a:rPr lang="en-US" sz="2400" dirty="0" smtClean="0"/>
            <a:t>" </a:t>
          </a:r>
          <a:r>
            <a:rPr lang="en-US" sz="2400" dirty="0" err="1" smtClean="0"/>
            <a:t>ይላል</a:t>
          </a:r>
          <a:r>
            <a:rPr lang="en-US" sz="2400" dirty="0" smtClean="0"/>
            <a:t>፡፡</a:t>
          </a:r>
        </a:p>
        <a:p>
          <a:pPr algn="just"/>
          <a:r>
            <a:rPr lang="en-US" sz="2400" dirty="0" smtClean="0"/>
            <a:t>- </a:t>
          </a:r>
          <a:r>
            <a:rPr lang="en-US" sz="2400" dirty="0" err="1" smtClean="0"/>
            <a:t>በዚህም</a:t>
          </a:r>
          <a:r>
            <a:rPr lang="en-US" sz="2400" dirty="0" smtClean="0"/>
            <a:t> </a:t>
          </a:r>
          <a:r>
            <a:rPr lang="en-US" sz="2400" dirty="0" err="1" smtClean="0"/>
            <a:t>ስነ</a:t>
          </a:r>
          <a:r>
            <a:rPr lang="en-US" sz="2400" dirty="0" smtClean="0"/>
            <a:t> </a:t>
          </a:r>
          <a:r>
            <a:rPr lang="en-US" sz="2400" dirty="0" err="1" smtClean="0"/>
            <a:t>ምግባር</a:t>
          </a:r>
          <a:r>
            <a:rPr lang="en-US" sz="2400" dirty="0" smtClean="0"/>
            <a:t> </a:t>
          </a:r>
          <a:r>
            <a:rPr lang="en-US" sz="2400" dirty="0" err="1" smtClean="0"/>
            <a:t>አያስተምርም</a:t>
          </a:r>
          <a:endParaRPr lang="en-US" sz="2400" dirty="0"/>
        </a:p>
      </dgm:t>
    </dgm:pt>
    <dgm:pt modelId="{C36DE520-63B1-431F-814F-182AA34E625C}" type="parTrans" cxnId="{1E85A351-1029-4247-B0A9-03DE2E76FDB2}">
      <dgm:prSet/>
      <dgm:spPr/>
      <dgm:t>
        <a:bodyPr/>
        <a:lstStyle/>
        <a:p>
          <a:endParaRPr lang="en-US"/>
        </a:p>
      </dgm:t>
    </dgm:pt>
    <dgm:pt modelId="{47FA7C53-7916-455F-9624-53D79E46F1C8}" type="sibTrans" cxnId="{1E85A351-1029-4247-B0A9-03DE2E76FDB2}">
      <dgm:prSet/>
      <dgm:spPr/>
      <dgm:t>
        <a:bodyPr/>
        <a:lstStyle/>
        <a:p>
          <a:endParaRPr lang="en-US"/>
        </a:p>
      </dgm:t>
    </dgm:pt>
    <dgm:pt modelId="{86F51252-619C-4B1F-B425-F45FA01AB559}">
      <dgm:prSet/>
      <dgm:spPr/>
      <dgm:t>
        <a:bodyPr/>
        <a:lstStyle/>
        <a:p>
          <a:r>
            <a:rPr lang="en-US" dirty="0" err="1" smtClean="0"/>
            <a:t>አርስቶትል</a:t>
          </a:r>
          <a:r>
            <a:rPr lang="en-US" dirty="0" smtClean="0"/>
            <a:t> </a:t>
          </a:r>
          <a:r>
            <a:rPr lang="en-US" dirty="0" err="1" smtClean="0"/>
            <a:t>ግን</a:t>
          </a:r>
          <a:r>
            <a:rPr lang="en-US" dirty="0" smtClean="0"/>
            <a:t> </a:t>
          </a:r>
          <a:r>
            <a:rPr lang="en-US" dirty="0" err="1" smtClean="0"/>
            <a:t>ይህን</a:t>
          </a:r>
          <a:r>
            <a:rPr lang="en-US" dirty="0" smtClean="0"/>
            <a:t> </a:t>
          </a:r>
          <a:r>
            <a:rPr lang="en-US" dirty="0" err="1" smtClean="0"/>
            <a:t>ሃሳብ</a:t>
          </a:r>
          <a:r>
            <a:rPr lang="en-US" dirty="0" smtClean="0"/>
            <a:t> </a:t>
          </a:r>
          <a:r>
            <a:rPr lang="en-US" dirty="0" err="1" smtClean="0"/>
            <a:t>ይቃወማል</a:t>
          </a:r>
          <a:r>
            <a:rPr lang="en-US" dirty="0" smtClean="0"/>
            <a:t>፡፡ </a:t>
          </a:r>
          <a:r>
            <a:rPr lang="en-US" dirty="0" err="1" smtClean="0"/>
            <a:t>ምክንያቱም</a:t>
          </a:r>
          <a:r>
            <a:rPr lang="en-US" dirty="0" smtClean="0"/>
            <a:t> </a:t>
          </a:r>
          <a:r>
            <a:rPr lang="en-US" dirty="0" err="1" smtClean="0"/>
            <a:t>እንደ</a:t>
          </a:r>
          <a:r>
            <a:rPr lang="en-US" dirty="0" smtClean="0"/>
            <a:t> </a:t>
          </a:r>
          <a:r>
            <a:rPr lang="en-US" dirty="0" err="1" smtClean="0"/>
            <a:t>አርስቶትል</a:t>
          </a:r>
          <a:r>
            <a:rPr lang="en-US" dirty="0" smtClean="0"/>
            <a:t> </a:t>
          </a:r>
          <a:r>
            <a:rPr lang="en-US" dirty="0" err="1" smtClean="0"/>
            <a:t>አመለካከት</a:t>
          </a:r>
          <a:r>
            <a:rPr lang="en-US" dirty="0" smtClean="0"/>
            <a:t> </a:t>
          </a:r>
          <a:r>
            <a:rPr lang="en-US" dirty="0" err="1" smtClean="0"/>
            <a:t>ግጥማዊ</a:t>
          </a:r>
          <a:r>
            <a:rPr lang="en-US" dirty="0" smtClean="0"/>
            <a:t> </a:t>
          </a:r>
          <a:r>
            <a:rPr lang="en-US" dirty="0" err="1" smtClean="0"/>
            <a:t>ኩረጃ</a:t>
          </a:r>
          <a:r>
            <a:rPr lang="en-US" dirty="0" smtClean="0"/>
            <a:t> </a:t>
          </a:r>
          <a:r>
            <a:rPr lang="en-US" dirty="0" err="1" smtClean="0"/>
            <a:t>ተፈጥሮን</a:t>
          </a:r>
          <a:r>
            <a:rPr lang="en-US" dirty="0" smtClean="0"/>
            <a:t> </a:t>
          </a:r>
          <a:r>
            <a:rPr lang="en-US" dirty="0" err="1" smtClean="0"/>
            <a:t>እንዳለ</a:t>
          </a:r>
          <a:r>
            <a:rPr lang="en-US" dirty="0" smtClean="0"/>
            <a:t> </a:t>
          </a:r>
          <a:r>
            <a:rPr lang="en-US" dirty="0" err="1" smtClean="0"/>
            <a:t>እንደተገኘ</a:t>
          </a:r>
          <a:r>
            <a:rPr lang="en-US" dirty="0" smtClean="0"/>
            <a:t> </a:t>
          </a:r>
          <a:r>
            <a:rPr lang="en-US" dirty="0" err="1" smtClean="0"/>
            <a:t>መኮረጅ</a:t>
          </a:r>
          <a:r>
            <a:rPr lang="en-US" dirty="0" smtClean="0"/>
            <a:t> </a:t>
          </a:r>
          <a:r>
            <a:rPr lang="en-US" dirty="0" err="1" smtClean="0"/>
            <a:t>አይደለም</a:t>
          </a:r>
          <a:r>
            <a:rPr lang="en-US" dirty="0" smtClean="0"/>
            <a:t>፡፡ </a:t>
          </a:r>
        </a:p>
        <a:p>
          <a:r>
            <a:rPr lang="en-US" dirty="0" smtClean="0"/>
            <a:t>- </a:t>
          </a:r>
          <a:r>
            <a:rPr lang="en-US" dirty="0" err="1" smtClean="0"/>
            <a:t>ፈጠራዊ</a:t>
          </a:r>
          <a:r>
            <a:rPr lang="en-US" dirty="0" smtClean="0"/>
            <a:t> </a:t>
          </a:r>
          <a:r>
            <a:rPr lang="en-US" dirty="0" err="1" smtClean="0"/>
            <a:t>ድርጊት</a:t>
          </a:r>
          <a:r>
            <a:rPr lang="en-US" dirty="0" smtClean="0"/>
            <a:t> </a:t>
          </a:r>
          <a:r>
            <a:rPr lang="en-US" dirty="0" err="1" smtClean="0"/>
            <a:t>የታከለበት</a:t>
          </a:r>
          <a:endParaRPr lang="en-US" dirty="0" smtClean="0"/>
        </a:p>
        <a:p>
          <a:r>
            <a:rPr lang="en-US" dirty="0" smtClean="0"/>
            <a:t>- </a:t>
          </a:r>
          <a:r>
            <a:rPr lang="en-US" dirty="0" err="1" smtClean="0"/>
            <a:t>እዉነትን</a:t>
          </a:r>
          <a:r>
            <a:rPr lang="en-US" dirty="0" smtClean="0"/>
            <a:t> </a:t>
          </a:r>
          <a:r>
            <a:rPr lang="en-US" dirty="0" err="1" smtClean="0"/>
            <a:t>በግልፅ</a:t>
          </a:r>
          <a:r>
            <a:rPr lang="en-US" dirty="0" smtClean="0"/>
            <a:t> </a:t>
          </a:r>
          <a:r>
            <a:rPr lang="en-US" dirty="0" err="1" smtClean="0"/>
            <a:t>የሚያሳይ</a:t>
          </a:r>
          <a:r>
            <a:rPr lang="en-US" dirty="0" smtClean="0"/>
            <a:t>፣ </a:t>
          </a:r>
        </a:p>
        <a:p>
          <a:r>
            <a:rPr lang="en-US" dirty="0" smtClean="0"/>
            <a:t> -</a:t>
          </a:r>
          <a:r>
            <a:rPr lang="en-US" dirty="0" err="1" smtClean="0"/>
            <a:t>ሁለንተናዊነት</a:t>
          </a:r>
          <a:r>
            <a:rPr lang="en-US" dirty="0" smtClean="0"/>
            <a:t> </a:t>
          </a:r>
          <a:r>
            <a:rPr lang="en-US" dirty="0" err="1" smtClean="0"/>
            <a:t>ያለዉ</a:t>
          </a:r>
          <a:r>
            <a:rPr lang="en-US" dirty="0" smtClean="0"/>
            <a:t>፣ </a:t>
          </a:r>
        </a:p>
        <a:p>
          <a:r>
            <a:rPr lang="en-US" dirty="0" smtClean="0"/>
            <a:t> - </a:t>
          </a:r>
          <a:r>
            <a:rPr lang="en-US" dirty="0" err="1" smtClean="0"/>
            <a:t>መዋቅራዊ</a:t>
          </a:r>
          <a:r>
            <a:rPr lang="en-US" dirty="0" smtClean="0"/>
            <a:t> </a:t>
          </a:r>
          <a:r>
            <a:rPr lang="en-US" dirty="0" err="1" smtClean="0"/>
            <a:t>ክፍሎች</a:t>
          </a:r>
          <a:r>
            <a:rPr lang="en-US" dirty="0" smtClean="0"/>
            <a:t> </a:t>
          </a:r>
          <a:r>
            <a:rPr lang="en-US" dirty="0" err="1" smtClean="0"/>
            <a:t>በተፈጥሮ</a:t>
          </a:r>
          <a:r>
            <a:rPr lang="en-US" dirty="0" smtClean="0"/>
            <a:t> </a:t>
          </a:r>
          <a:r>
            <a:rPr lang="en-US" dirty="0" err="1" smtClean="0"/>
            <a:t>የተዛመዱና</a:t>
          </a:r>
          <a:r>
            <a:rPr lang="en-US" dirty="0" smtClean="0"/>
            <a:t> </a:t>
          </a:r>
          <a:r>
            <a:rPr lang="en-US" dirty="0" err="1" smtClean="0"/>
            <a:t>ለአንድ</a:t>
          </a:r>
          <a:r>
            <a:rPr lang="en-US" dirty="0" smtClean="0"/>
            <a:t> </a:t>
          </a:r>
          <a:r>
            <a:rPr lang="en-US" dirty="0" err="1" smtClean="0"/>
            <a:t>ዓላማ</a:t>
          </a:r>
          <a:r>
            <a:rPr lang="en-US" dirty="0" smtClean="0"/>
            <a:t> </a:t>
          </a:r>
          <a:r>
            <a:rPr lang="en-US" dirty="0" err="1" smtClean="0"/>
            <a:t>አንድነት</a:t>
          </a:r>
          <a:r>
            <a:rPr lang="en-US" dirty="0" smtClean="0"/>
            <a:t> </a:t>
          </a:r>
          <a:r>
            <a:rPr lang="en-US" dirty="0" err="1" smtClean="0"/>
            <a:t>የፈጠሩ</a:t>
          </a:r>
          <a:r>
            <a:rPr lang="en-US" dirty="0" smtClean="0"/>
            <a:t> </a:t>
          </a:r>
          <a:r>
            <a:rPr lang="en-US" dirty="0" err="1" smtClean="0"/>
            <a:t>ናቸዉ</a:t>
          </a:r>
          <a:r>
            <a:rPr lang="en-US" dirty="0" smtClean="0"/>
            <a:t>፡፡ </a:t>
          </a:r>
          <a:r>
            <a:rPr lang="en-US" dirty="0" err="1" smtClean="0"/>
            <a:t>ኩረጃ</a:t>
          </a:r>
          <a:r>
            <a:rPr lang="en-US" dirty="0" smtClean="0"/>
            <a:t> </a:t>
          </a:r>
          <a:r>
            <a:rPr lang="en-US" dirty="0" err="1" smtClean="0"/>
            <a:t>ዝም</a:t>
          </a:r>
          <a:r>
            <a:rPr lang="en-US" dirty="0" smtClean="0"/>
            <a:t> </a:t>
          </a:r>
          <a:r>
            <a:rPr lang="en-US" dirty="0" err="1" smtClean="0"/>
            <a:t>ብሎ</a:t>
          </a:r>
          <a:r>
            <a:rPr lang="en-US" dirty="0" smtClean="0"/>
            <a:t> </a:t>
          </a:r>
          <a:r>
            <a:rPr lang="en-US" dirty="0" err="1" smtClean="0"/>
            <a:t>ኩረጃ</a:t>
          </a:r>
          <a:r>
            <a:rPr lang="en-US" dirty="0" smtClean="0"/>
            <a:t> </a:t>
          </a:r>
          <a:r>
            <a:rPr lang="en-US" dirty="0" err="1" smtClean="0"/>
            <a:t>ብቻ</a:t>
          </a:r>
          <a:r>
            <a:rPr lang="en-US" dirty="0" smtClean="0"/>
            <a:t> </a:t>
          </a:r>
          <a:r>
            <a:rPr lang="en-US" dirty="0" err="1" smtClean="0"/>
            <a:t>አይደለም</a:t>
          </a:r>
          <a:r>
            <a:rPr lang="en-US" dirty="0" smtClean="0"/>
            <a:t>፤ </a:t>
          </a:r>
          <a:r>
            <a:rPr lang="en-US" dirty="0" err="1" smtClean="0"/>
            <a:t>ከዚያ</a:t>
          </a:r>
          <a:r>
            <a:rPr lang="en-US" dirty="0" smtClean="0"/>
            <a:t> </a:t>
          </a:r>
          <a:r>
            <a:rPr lang="en-US" dirty="0" err="1" smtClean="0"/>
            <a:t>ይልቅ</a:t>
          </a:r>
          <a:r>
            <a:rPr lang="en-US" dirty="0" smtClean="0"/>
            <a:t> </a:t>
          </a:r>
          <a:r>
            <a:rPr lang="en-US" dirty="0" err="1" smtClean="0"/>
            <a:t>ላቅ</a:t>
          </a:r>
          <a:r>
            <a:rPr lang="en-US" dirty="0" smtClean="0"/>
            <a:t> </a:t>
          </a:r>
          <a:r>
            <a:rPr lang="en-US" dirty="0" err="1" smtClean="0"/>
            <a:t>ያለ</a:t>
          </a:r>
          <a:r>
            <a:rPr lang="en-US" dirty="0" smtClean="0"/>
            <a:t> </a:t>
          </a:r>
          <a:r>
            <a:rPr lang="en-US" dirty="0" err="1" smtClean="0"/>
            <a:t>ፈጠራዊነትና</a:t>
          </a:r>
          <a:r>
            <a:rPr lang="en-US" dirty="0" smtClean="0"/>
            <a:t> </a:t>
          </a:r>
          <a:r>
            <a:rPr lang="en-US" dirty="0" err="1" smtClean="0"/>
            <a:t>ምክንያታዊነት</a:t>
          </a:r>
          <a:r>
            <a:rPr lang="en-US" dirty="0" smtClean="0"/>
            <a:t> </a:t>
          </a:r>
          <a:r>
            <a:rPr lang="en-US" dirty="0" err="1" smtClean="0"/>
            <a:t>ያለዉ</a:t>
          </a:r>
          <a:r>
            <a:rPr lang="en-US" dirty="0" smtClean="0"/>
            <a:t> </a:t>
          </a:r>
          <a:r>
            <a:rPr lang="en-US" dirty="0" err="1" smtClean="0"/>
            <a:t>ጥበብ</a:t>
          </a:r>
          <a:r>
            <a:rPr lang="en-US" dirty="0" smtClean="0"/>
            <a:t> </a:t>
          </a:r>
          <a:r>
            <a:rPr lang="en-US" dirty="0" err="1" smtClean="0"/>
            <a:t>ነዉ</a:t>
          </a:r>
          <a:r>
            <a:rPr lang="en-US" dirty="0" smtClean="0"/>
            <a:t> </a:t>
          </a:r>
          <a:r>
            <a:rPr lang="en-US" dirty="0" err="1" smtClean="0"/>
            <a:t>ይላል</a:t>
          </a:r>
          <a:r>
            <a:rPr lang="en-US" dirty="0" smtClean="0"/>
            <a:t> </a:t>
          </a:r>
          <a:r>
            <a:rPr lang="en-US" dirty="0" err="1" smtClean="0"/>
            <a:t>አርስቶትል</a:t>
          </a:r>
          <a:r>
            <a:rPr lang="en-US" dirty="0" smtClean="0"/>
            <a:t> </a:t>
          </a:r>
          <a:r>
            <a:rPr lang="en-US" dirty="0" err="1" smtClean="0"/>
            <a:t>በገለጻው</a:t>
          </a:r>
          <a:r>
            <a:rPr lang="en-US" dirty="0" smtClean="0"/>
            <a:t>፡፡</a:t>
          </a:r>
          <a:endParaRPr lang="en-US" dirty="0"/>
        </a:p>
      </dgm:t>
    </dgm:pt>
    <dgm:pt modelId="{32B49A19-B99B-4CB7-BB12-C1118AE5B6C0}" type="parTrans" cxnId="{60CEC9CF-38FC-4179-8E52-B9B7588CB863}">
      <dgm:prSet/>
      <dgm:spPr/>
      <dgm:t>
        <a:bodyPr/>
        <a:lstStyle/>
        <a:p>
          <a:endParaRPr lang="en-US"/>
        </a:p>
      </dgm:t>
    </dgm:pt>
    <dgm:pt modelId="{B26D4A61-C7DB-488A-B30B-793150FB0FDD}" type="sibTrans" cxnId="{60CEC9CF-38FC-4179-8E52-B9B7588CB863}">
      <dgm:prSet/>
      <dgm:spPr/>
      <dgm:t>
        <a:bodyPr/>
        <a:lstStyle/>
        <a:p>
          <a:endParaRPr lang="en-US"/>
        </a:p>
      </dgm:t>
    </dgm:pt>
    <dgm:pt modelId="{251DEF5F-70FB-4833-8D54-4048307FFFD4}" type="pres">
      <dgm:prSet presAssocID="{3D4100E5-B626-4E91-9069-871C972B405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8504F76-6819-498D-9412-F60A8968C9A3}" type="pres">
      <dgm:prSet presAssocID="{C37B1E57-07F9-4737-83E6-C6CFBE3EAB04}" presName="posSpace" presStyleCnt="0"/>
      <dgm:spPr/>
    </dgm:pt>
    <dgm:pt modelId="{829B7F5D-036D-4DE6-9B68-351ED0D1030E}" type="pres">
      <dgm:prSet presAssocID="{C37B1E57-07F9-4737-83E6-C6CFBE3EAB04}" presName="vertFlow" presStyleCnt="0"/>
      <dgm:spPr/>
    </dgm:pt>
    <dgm:pt modelId="{E5DCFD23-0C09-439F-9C7D-68E797A56357}" type="pres">
      <dgm:prSet presAssocID="{C37B1E57-07F9-4737-83E6-C6CFBE3EAB04}" presName="topSpace" presStyleCnt="0"/>
      <dgm:spPr/>
    </dgm:pt>
    <dgm:pt modelId="{407CE8D0-733D-43E7-A809-D687FD8D8649}" type="pres">
      <dgm:prSet presAssocID="{C37B1E57-07F9-4737-83E6-C6CFBE3EAB04}" presName="firstComp" presStyleCnt="0"/>
      <dgm:spPr/>
    </dgm:pt>
    <dgm:pt modelId="{9BD61BC7-60C5-4524-A5DB-2F05A8B36513}" type="pres">
      <dgm:prSet presAssocID="{C37B1E57-07F9-4737-83E6-C6CFBE3EAB04}" presName="firstChild" presStyleLbl="bgAccFollowNode1" presStyleIdx="0" presStyleCnt="2" custScaleX="146954" custScaleY="533268" custLinFactNeighborX="-1710" custLinFactNeighborY="-25627"/>
      <dgm:spPr/>
      <dgm:t>
        <a:bodyPr/>
        <a:lstStyle/>
        <a:p>
          <a:endParaRPr lang="en-US"/>
        </a:p>
      </dgm:t>
    </dgm:pt>
    <dgm:pt modelId="{AB77D6D5-05D5-4899-B7E5-450D338534AB}" type="pres">
      <dgm:prSet presAssocID="{C37B1E57-07F9-4737-83E6-C6CFBE3EAB04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5F79AE-89A1-47F7-B444-5BDAE028BF96}" type="pres">
      <dgm:prSet presAssocID="{C37B1E57-07F9-4737-83E6-C6CFBE3EAB04}" presName="negSpace" presStyleCnt="0"/>
      <dgm:spPr/>
    </dgm:pt>
    <dgm:pt modelId="{D0565A12-7109-416D-B50B-98FDCC8F389D}" type="pres">
      <dgm:prSet presAssocID="{C37B1E57-07F9-4737-83E6-C6CFBE3EAB04}" presName="circle" presStyleLbl="node1" presStyleIdx="0" presStyleCnt="2" custScaleX="143345" custLinFactX="77378" custLinFactNeighborX="100000" custLinFactNeighborY="7136"/>
      <dgm:spPr/>
      <dgm:t>
        <a:bodyPr/>
        <a:lstStyle/>
        <a:p>
          <a:endParaRPr lang="en-US"/>
        </a:p>
      </dgm:t>
    </dgm:pt>
    <dgm:pt modelId="{4A8FA35B-9C55-4945-ACDD-3BF24C5370BB}" type="pres">
      <dgm:prSet presAssocID="{E22CF239-12B4-48D3-928F-2960427AB812}" presName="transSpace" presStyleCnt="0"/>
      <dgm:spPr/>
    </dgm:pt>
    <dgm:pt modelId="{AA8BA276-961C-43B4-A155-8DFBC83ABBDD}" type="pres">
      <dgm:prSet presAssocID="{376EAA63-E3DF-4FCE-AF25-46EFD2E00E6F}" presName="posSpace" presStyleCnt="0"/>
      <dgm:spPr/>
    </dgm:pt>
    <dgm:pt modelId="{95F05CAE-8BD4-42AD-94AF-017BFB007BA4}" type="pres">
      <dgm:prSet presAssocID="{376EAA63-E3DF-4FCE-AF25-46EFD2E00E6F}" presName="vertFlow" presStyleCnt="0"/>
      <dgm:spPr/>
    </dgm:pt>
    <dgm:pt modelId="{26C0F9E6-DD78-4946-B324-A180B89C891D}" type="pres">
      <dgm:prSet presAssocID="{376EAA63-E3DF-4FCE-AF25-46EFD2E00E6F}" presName="topSpace" presStyleCnt="0"/>
      <dgm:spPr/>
    </dgm:pt>
    <dgm:pt modelId="{C540BF08-6D06-4898-A3ED-9213D8F2DF46}" type="pres">
      <dgm:prSet presAssocID="{376EAA63-E3DF-4FCE-AF25-46EFD2E00E6F}" presName="firstComp" presStyleCnt="0"/>
      <dgm:spPr/>
    </dgm:pt>
    <dgm:pt modelId="{2363C037-EE56-44E9-B90C-975CEB54AE56}" type="pres">
      <dgm:prSet presAssocID="{376EAA63-E3DF-4FCE-AF25-46EFD2E00E6F}" presName="firstChild" presStyleLbl="bgAccFollowNode1" presStyleIdx="1" presStyleCnt="2" custScaleX="147780" custScaleY="559136" custLinFactNeighborX="-3929" custLinFactNeighborY="-40068"/>
      <dgm:spPr/>
      <dgm:t>
        <a:bodyPr/>
        <a:lstStyle/>
        <a:p>
          <a:endParaRPr lang="en-US"/>
        </a:p>
      </dgm:t>
    </dgm:pt>
    <dgm:pt modelId="{0AD2C69E-D4B3-44C2-8048-5DD06A65D944}" type="pres">
      <dgm:prSet presAssocID="{376EAA63-E3DF-4FCE-AF25-46EFD2E00E6F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9D7E91-EA12-4296-B481-99D486DA2F94}" type="pres">
      <dgm:prSet presAssocID="{376EAA63-E3DF-4FCE-AF25-46EFD2E00E6F}" presName="negSpace" presStyleCnt="0"/>
      <dgm:spPr/>
    </dgm:pt>
    <dgm:pt modelId="{D7714DF7-2BF5-4049-9B2D-89109FEF8460}" type="pres">
      <dgm:prSet presAssocID="{376EAA63-E3DF-4FCE-AF25-46EFD2E00E6F}" presName="circle" presStyleLbl="node1" presStyleIdx="1" presStyleCnt="2" custLinFactX="-180869" custLinFactNeighborX="-200000" custLinFactNeighborY="-50656"/>
      <dgm:spPr/>
      <dgm:t>
        <a:bodyPr/>
        <a:lstStyle/>
        <a:p>
          <a:endParaRPr lang="en-US"/>
        </a:p>
      </dgm:t>
    </dgm:pt>
  </dgm:ptLst>
  <dgm:cxnLst>
    <dgm:cxn modelId="{1E85A351-1029-4247-B0A9-03DE2E76FDB2}" srcId="{C37B1E57-07F9-4737-83E6-C6CFBE3EAB04}" destId="{7FE03D23-35B2-4289-B931-2DEA6AEB4A0B}" srcOrd="0" destOrd="0" parTransId="{C36DE520-63B1-431F-814F-182AA34E625C}" sibTransId="{47FA7C53-7916-455F-9624-53D79E46F1C8}"/>
    <dgm:cxn modelId="{5F80EB78-32AA-494B-AA2B-28624E51A7A1}" type="presOf" srcId="{86F51252-619C-4B1F-B425-F45FA01AB559}" destId="{2363C037-EE56-44E9-B90C-975CEB54AE56}" srcOrd="0" destOrd="0" presId="urn:microsoft.com/office/officeart/2005/8/layout/hList9"/>
    <dgm:cxn modelId="{7B4D5146-FE34-4A57-B7C8-95D2A6A9E9DC}" srcId="{3D4100E5-B626-4E91-9069-871C972B4059}" destId="{C37B1E57-07F9-4737-83E6-C6CFBE3EAB04}" srcOrd="0" destOrd="0" parTransId="{6F39FA80-04B3-4281-B55E-484FED58A4A9}" sibTransId="{E22CF239-12B4-48D3-928F-2960427AB812}"/>
    <dgm:cxn modelId="{E593418F-6A48-4EE5-8AFB-E2AE7571E1F8}" type="presOf" srcId="{7FE03D23-35B2-4289-B931-2DEA6AEB4A0B}" destId="{9BD61BC7-60C5-4524-A5DB-2F05A8B36513}" srcOrd="0" destOrd="0" presId="urn:microsoft.com/office/officeart/2005/8/layout/hList9"/>
    <dgm:cxn modelId="{ECBFF2FE-8578-492E-992D-C41D577511DA}" type="presOf" srcId="{86F51252-619C-4B1F-B425-F45FA01AB559}" destId="{0AD2C69E-D4B3-44C2-8048-5DD06A65D944}" srcOrd="1" destOrd="0" presId="urn:microsoft.com/office/officeart/2005/8/layout/hList9"/>
    <dgm:cxn modelId="{B18A5F03-05AF-4738-8681-2E5BA9BC8478}" type="presOf" srcId="{7FE03D23-35B2-4289-B931-2DEA6AEB4A0B}" destId="{AB77D6D5-05D5-4899-B7E5-450D338534AB}" srcOrd="1" destOrd="0" presId="urn:microsoft.com/office/officeart/2005/8/layout/hList9"/>
    <dgm:cxn modelId="{65AA8DB3-27D4-4CDB-9CA0-EA2C36A11BA7}" type="presOf" srcId="{C37B1E57-07F9-4737-83E6-C6CFBE3EAB04}" destId="{D0565A12-7109-416D-B50B-98FDCC8F389D}" srcOrd="0" destOrd="0" presId="urn:microsoft.com/office/officeart/2005/8/layout/hList9"/>
    <dgm:cxn modelId="{60CEC9CF-38FC-4179-8E52-B9B7588CB863}" srcId="{376EAA63-E3DF-4FCE-AF25-46EFD2E00E6F}" destId="{86F51252-619C-4B1F-B425-F45FA01AB559}" srcOrd="0" destOrd="0" parTransId="{32B49A19-B99B-4CB7-BB12-C1118AE5B6C0}" sibTransId="{B26D4A61-C7DB-488A-B30B-793150FB0FDD}"/>
    <dgm:cxn modelId="{2ECC38B1-E720-40F3-9705-959F11343024}" type="presOf" srcId="{3D4100E5-B626-4E91-9069-871C972B4059}" destId="{251DEF5F-70FB-4833-8D54-4048307FFFD4}" srcOrd="0" destOrd="0" presId="urn:microsoft.com/office/officeart/2005/8/layout/hList9"/>
    <dgm:cxn modelId="{75EBA3EA-6739-4C01-9BE6-24812C3B4064}" type="presOf" srcId="{376EAA63-E3DF-4FCE-AF25-46EFD2E00E6F}" destId="{D7714DF7-2BF5-4049-9B2D-89109FEF8460}" srcOrd="0" destOrd="0" presId="urn:microsoft.com/office/officeart/2005/8/layout/hList9"/>
    <dgm:cxn modelId="{75492D57-C33D-4D49-85DB-29E6EF39FDFF}" srcId="{3D4100E5-B626-4E91-9069-871C972B4059}" destId="{376EAA63-E3DF-4FCE-AF25-46EFD2E00E6F}" srcOrd="1" destOrd="0" parTransId="{DBFEDA5F-DCCB-45EE-8CF8-57E6FCE43185}" sibTransId="{9DE28665-7E0D-4B0E-B362-547CD336E615}"/>
    <dgm:cxn modelId="{3307C7F9-B72F-4328-B1FF-F9B6632525EE}" type="presParOf" srcId="{251DEF5F-70FB-4833-8D54-4048307FFFD4}" destId="{88504F76-6819-498D-9412-F60A8968C9A3}" srcOrd="0" destOrd="0" presId="urn:microsoft.com/office/officeart/2005/8/layout/hList9"/>
    <dgm:cxn modelId="{C3C7EF5A-953B-4A66-8996-35C4F7C86AB7}" type="presParOf" srcId="{251DEF5F-70FB-4833-8D54-4048307FFFD4}" destId="{829B7F5D-036D-4DE6-9B68-351ED0D1030E}" srcOrd="1" destOrd="0" presId="urn:microsoft.com/office/officeart/2005/8/layout/hList9"/>
    <dgm:cxn modelId="{EC1C9C5C-2DDD-4ED3-912F-449830C25EFA}" type="presParOf" srcId="{829B7F5D-036D-4DE6-9B68-351ED0D1030E}" destId="{E5DCFD23-0C09-439F-9C7D-68E797A56357}" srcOrd="0" destOrd="0" presId="urn:microsoft.com/office/officeart/2005/8/layout/hList9"/>
    <dgm:cxn modelId="{86EE0883-370C-4C9D-BC52-EBE4D1DD03D6}" type="presParOf" srcId="{829B7F5D-036D-4DE6-9B68-351ED0D1030E}" destId="{407CE8D0-733D-43E7-A809-D687FD8D8649}" srcOrd="1" destOrd="0" presId="urn:microsoft.com/office/officeart/2005/8/layout/hList9"/>
    <dgm:cxn modelId="{37F7B027-8B0D-4137-B563-B28C2AD6BA9E}" type="presParOf" srcId="{407CE8D0-733D-43E7-A809-D687FD8D8649}" destId="{9BD61BC7-60C5-4524-A5DB-2F05A8B36513}" srcOrd="0" destOrd="0" presId="urn:microsoft.com/office/officeart/2005/8/layout/hList9"/>
    <dgm:cxn modelId="{65B30769-004B-4022-B377-D8325CAFA15D}" type="presParOf" srcId="{407CE8D0-733D-43E7-A809-D687FD8D8649}" destId="{AB77D6D5-05D5-4899-B7E5-450D338534AB}" srcOrd="1" destOrd="0" presId="urn:microsoft.com/office/officeart/2005/8/layout/hList9"/>
    <dgm:cxn modelId="{752D157D-FF8B-4AC4-BA54-84B12A0A0837}" type="presParOf" srcId="{251DEF5F-70FB-4833-8D54-4048307FFFD4}" destId="{895F79AE-89A1-47F7-B444-5BDAE028BF96}" srcOrd="2" destOrd="0" presId="urn:microsoft.com/office/officeart/2005/8/layout/hList9"/>
    <dgm:cxn modelId="{D43CA871-EFBE-401E-A01E-03CF4DF4FCC2}" type="presParOf" srcId="{251DEF5F-70FB-4833-8D54-4048307FFFD4}" destId="{D0565A12-7109-416D-B50B-98FDCC8F389D}" srcOrd="3" destOrd="0" presId="urn:microsoft.com/office/officeart/2005/8/layout/hList9"/>
    <dgm:cxn modelId="{AFD84120-5BCB-491C-B182-96A54EF350DF}" type="presParOf" srcId="{251DEF5F-70FB-4833-8D54-4048307FFFD4}" destId="{4A8FA35B-9C55-4945-ACDD-3BF24C5370BB}" srcOrd="4" destOrd="0" presId="urn:microsoft.com/office/officeart/2005/8/layout/hList9"/>
    <dgm:cxn modelId="{0B37FDDB-1709-4826-9638-0E799A633094}" type="presParOf" srcId="{251DEF5F-70FB-4833-8D54-4048307FFFD4}" destId="{AA8BA276-961C-43B4-A155-8DFBC83ABBDD}" srcOrd="5" destOrd="0" presId="urn:microsoft.com/office/officeart/2005/8/layout/hList9"/>
    <dgm:cxn modelId="{EE0718AD-EE0C-4388-842D-C7DD3C4D6A12}" type="presParOf" srcId="{251DEF5F-70FB-4833-8D54-4048307FFFD4}" destId="{95F05CAE-8BD4-42AD-94AF-017BFB007BA4}" srcOrd="6" destOrd="0" presId="urn:microsoft.com/office/officeart/2005/8/layout/hList9"/>
    <dgm:cxn modelId="{97E9087B-45F1-4D0E-9713-442EC77401B6}" type="presParOf" srcId="{95F05CAE-8BD4-42AD-94AF-017BFB007BA4}" destId="{26C0F9E6-DD78-4946-B324-A180B89C891D}" srcOrd="0" destOrd="0" presId="urn:microsoft.com/office/officeart/2005/8/layout/hList9"/>
    <dgm:cxn modelId="{7B7F26B7-E624-4A62-90D5-6DBDBC89DD0E}" type="presParOf" srcId="{95F05CAE-8BD4-42AD-94AF-017BFB007BA4}" destId="{C540BF08-6D06-4898-A3ED-9213D8F2DF46}" srcOrd="1" destOrd="0" presId="urn:microsoft.com/office/officeart/2005/8/layout/hList9"/>
    <dgm:cxn modelId="{985314A8-7847-4774-9516-9587CF3E7755}" type="presParOf" srcId="{C540BF08-6D06-4898-A3ED-9213D8F2DF46}" destId="{2363C037-EE56-44E9-B90C-975CEB54AE56}" srcOrd="0" destOrd="0" presId="urn:microsoft.com/office/officeart/2005/8/layout/hList9"/>
    <dgm:cxn modelId="{14063E50-2423-4E9D-B9D3-8F13EC06E20F}" type="presParOf" srcId="{C540BF08-6D06-4898-A3ED-9213D8F2DF46}" destId="{0AD2C69E-D4B3-44C2-8048-5DD06A65D944}" srcOrd="1" destOrd="0" presId="urn:microsoft.com/office/officeart/2005/8/layout/hList9"/>
    <dgm:cxn modelId="{828A99C8-01D1-4BD6-B7CD-D99049371C3E}" type="presParOf" srcId="{251DEF5F-70FB-4833-8D54-4048307FFFD4}" destId="{DE9D7E91-EA12-4296-B481-99D486DA2F94}" srcOrd="7" destOrd="0" presId="urn:microsoft.com/office/officeart/2005/8/layout/hList9"/>
    <dgm:cxn modelId="{EF416A2C-CDB4-4461-ABEE-E8A244A0FFBB}" type="presParOf" srcId="{251DEF5F-70FB-4833-8D54-4048307FFFD4}" destId="{D7714DF7-2BF5-4049-9B2D-89109FEF8460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D41AC-169B-4A3E-A9A5-27814633C705}">
      <dsp:nvSpPr>
        <dsp:cNvPr id="0" name=""/>
        <dsp:cNvSpPr/>
      </dsp:nvSpPr>
      <dsp:spPr>
        <a:xfrm rot="10800000">
          <a:off x="-1" y="1607"/>
          <a:ext cx="9144003" cy="662618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676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ሥለ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ሥነ-ጽሑፍ</a:t>
          </a:r>
          <a:r>
            <a:rPr lang="en-US" sz="3200" kern="1200" dirty="0" smtClean="0"/>
            <a:t>-  </a:t>
          </a:r>
          <a:r>
            <a:rPr lang="en-US" sz="3200" kern="1200" dirty="0" err="1" smtClean="0"/>
            <a:t>ምንነት</a:t>
          </a:r>
          <a:r>
            <a:rPr lang="en-US" sz="3200" kern="1200" dirty="0" smtClean="0"/>
            <a:t>፣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                             -  </a:t>
          </a:r>
          <a:r>
            <a:rPr lang="en-US" sz="3200" kern="1200" dirty="0" err="1" smtClean="0"/>
            <a:t>አስፈላጊነት</a:t>
          </a:r>
          <a:r>
            <a:rPr lang="en-US" sz="3200" kern="1200" dirty="0" smtClean="0"/>
            <a:t>፣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                             -  </a:t>
          </a:r>
          <a:r>
            <a:rPr lang="en-US" sz="3200" kern="1200" dirty="0" err="1" smtClean="0"/>
            <a:t>ስለ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አሠራሩና</a:t>
          </a:r>
          <a:endParaRPr lang="en-US" sz="3200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                               -   </a:t>
          </a:r>
          <a:r>
            <a:rPr lang="en-US" sz="3200" kern="1200" dirty="0" err="1" smtClean="0"/>
            <a:t>ሥነ-ጽሑፍ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እንዴት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ይሰራል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ስለሚለው</a:t>
          </a:r>
          <a:r>
            <a:rPr lang="en-US" sz="3200" kern="1200" dirty="0" smtClean="0"/>
            <a:t>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የተለያዩ</a:t>
          </a:r>
          <a:r>
            <a:rPr lang="en-US" sz="3200" kern="1200" dirty="0" smtClean="0"/>
            <a:t> - </a:t>
          </a:r>
          <a:r>
            <a:rPr lang="en-US" sz="3200" kern="1200" dirty="0" err="1" smtClean="0"/>
            <a:t>አመለካከቶች</a:t>
          </a:r>
          <a:r>
            <a:rPr lang="en-US" sz="3200" kern="1200" dirty="0" smtClean="0"/>
            <a:t> 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                          - </a:t>
          </a:r>
          <a:r>
            <a:rPr lang="en-US" sz="3200" kern="1200" dirty="0" err="1" smtClean="0"/>
            <a:t>እሳቤዎች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ተንፀባርቀዋል</a:t>
          </a:r>
          <a:r>
            <a:rPr lang="en-US" sz="3200" kern="1200" dirty="0" smtClean="0"/>
            <a:t>፤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                          - </a:t>
          </a:r>
          <a:r>
            <a:rPr lang="en-US" sz="3200" kern="1200" dirty="0" err="1" smtClean="0"/>
            <a:t>ፈለጎች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ታይተዉበታል</a:t>
          </a:r>
          <a:r>
            <a:rPr lang="en-US" sz="3200" kern="1200" dirty="0" smtClean="0"/>
            <a:t>፤       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              - </a:t>
          </a:r>
          <a:r>
            <a:rPr lang="en-US" sz="3200" kern="1200" dirty="0" err="1" smtClean="0"/>
            <a:t>ተከናዉነዋል</a:t>
          </a:r>
          <a:r>
            <a:rPr lang="en-US" sz="3200" kern="1200" dirty="0" smtClean="0"/>
            <a:t>፡፡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ነገር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ግን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ለሙያ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መሥኩ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ቁርጥ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ያለ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ብያኔና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ገለፃ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አልተሠጠም</a:t>
          </a:r>
          <a:r>
            <a:rPr lang="en-US" sz="3200" kern="1200" dirty="0" smtClean="0"/>
            <a:t>፡፡</a:t>
          </a:r>
          <a:endParaRPr lang="en-US" sz="3200" kern="1200" dirty="0"/>
        </a:p>
      </dsp:txBody>
      <dsp:txXfrm rot="10800000">
        <a:off x="1656545" y="1607"/>
        <a:ext cx="7487457" cy="6626184"/>
      </dsp:txXfrm>
    </dsp:sp>
    <dsp:sp modelId="{47CEC63F-8B9A-4333-B62C-9758A8FBCB3D}">
      <dsp:nvSpPr>
        <dsp:cNvPr id="0" name=""/>
        <dsp:cNvSpPr/>
      </dsp:nvSpPr>
      <dsp:spPr>
        <a:xfrm>
          <a:off x="125760" y="2836136"/>
          <a:ext cx="2808967" cy="136751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D61BC7-60C5-4524-A5DB-2F05A8B36513}">
      <dsp:nvSpPr>
        <dsp:cNvPr id="0" name=""/>
        <dsp:cNvSpPr/>
      </dsp:nvSpPr>
      <dsp:spPr>
        <a:xfrm>
          <a:off x="761993" y="152398"/>
          <a:ext cx="3416899" cy="562782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ፕሌቶ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እንደሚለዉ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ኪነ-ጥበባዊ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ስራ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የግልባጭ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ግልባጭ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ነዉ</a:t>
          </a:r>
          <a:r>
            <a:rPr lang="en-US" sz="2400" kern="1200" dirty="0" smtClean="0"/>
            <a:t>፡፡ 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- </a:t>
          </a:r>
          <a:r>
            <a:rPr lang="en-US" sz="2400" kern="1200" dirty="0" err="1" smtClean="0"/>
            <a:t>ማለትም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ይህ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ዓለም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ከማናየዉ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ልዩ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ከሆነ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ሌላ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ምሉዕ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የሆነ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ዓለም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የተገለበጠ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ነዉ</a:t>
          </a:r>
          <a:r>
            <a:rPr lang="en-US" sz="2400" kern="1200" dirty="0" smtClean="0"/>
            <a:t>፡፡ 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-  "</a:t>
          </a:r>
          <a:r>
            <a:rPr lang="en-US" sz="2400" kern="1200" dirty="0" err="1" smtClean="0"/>
            <a:t>ግጥም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ተፈጥሮን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እንዳለ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እንደመስታዉት</a:t>
          </a:r>
          <a:r>
            <a:rPr lang="en-US" sz="2400" kern="1200" dirty="0" smtClean="0"/>
            <a:t>፣ </a:t>
          </a:r>
          <a:r>
            <a:rPr lang="en-US" sz="2400" kern="1200" dirty="0" err="1" smtClean="0"/>
            <a:t>እንደፎቶ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ካሜራ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መገልበጥ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ነው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ተግባሩ</a:t>
          </a:r>
          <a:r>
            <a:rPr lang="en-US" sz="2400" kern="1200" dirty="0" smtClean="0"/>
            <a:t>" </a:t>
          </a:r>
          <a:r>
            <a:rPr lang="en-US" sz="2400" kern="1200" dirty="0" err="1" smtClean="0"/>
            <a:t>ይላል</a:t>
          </a:r>
          <a:r>
            <a:rPr lang="en-US" sz="2400" kern="1200" dirty="0" smtClean="0"/>
            <a:t>፡፡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- </a:t>
          </a:r>
          <a:r>
            <a:rPr lang="en-US" sz="2400" kern="1200" dirty="0" err="1" smtClean="0"/>
            <a:t>በዚህም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ስነ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ምግባር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አያስተምርም</a:t>
          </a:r>
          <a:endParaRPr lang="en-US" sz="2400" kern="1200" dirty="0"/>
        </a:p>
      </dsp:txBody>
      <dsp:txXfrm>
        <a:off x="1308697" y="152398"/>
        <a:ext cx="2870195" cy="5627826"/>
      </dsp:txXfrm>
    </dsp:sp>
    <dsp:sp modelId="{D0565A12-7109-416D-B50B-98FDCC8F389D}">
      <dsp:nvSpPr>
        <dsp:cNvPr id="0" name=""/>
        <dsp:cNvSpPr/>
      </dsp:nvSpPr>
      <dsp:spPr>
        <a:xfrm>
          <a:off x="4190995" y="76196"/>
          <a:ext cx="1512030" cy="105481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አሪስቶትል</a:t>
          </a:r>
          <a:endParaRPr lang="en-US" sz="2500" kern="1200" dirty="0"/>
        </a:p>
      </dsp:txBody>
      <dsp:txXfrm>
        <a:off x="4412427" y="230671"/>
        <a:ext cx="1069166" cy="745869"/>
      </dsp:txXfrm>
    </dsp:sp>
    <dsp:sp modelId="{2363C037-EE56-44E9-B90C-975CEB54AE56}">
      <dsp:nvSpPr>
        <dsp:cNvPr id="0" name=""/>
        <dsp:cNvSpPr/>
      </dsp:nvSpPr>
      <dsp:spPr>
        <a:xfrm>
          <a:off x="5638814" y="0"/>
          <a:ext cx="3455418" cy="59008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አርስቶትል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ግን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ይህን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ሃሳብ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ይቃወማል</a:t>
          </a:r>
          <a:r>
            <a:rPr lang="en-US" sz="2100" kern="1200" dirty="0" smtClean="0"/>
            <a:t>፡፡ </a:t>
          </a:r>
          <a:r>
            <a:rPr lang="en-US" sz="2100" kern="1200" dirty="0" err="1" smtClean="0"/>
            <a:t>ምክንያቱም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እንደ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አርስቶትል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አመለካከት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ግጥማዊ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ኩረጃ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ተፈጥሮን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እንዳለ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እንደተገኘ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መኮረጅ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አይደለም</a:t>
          </a:r>
          <a:r>
            <a:rPr lang="en-US" sz="2100" kern="1200" dirty="0" smtClean="0"/>
            <a:t>፡፡ </a:t>
          </a: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- </a:t>
          </a:r>
          <a:r>
            <a:rPr lang="en-US" sz="2100" kern="1200" dirty="0" err="1" smtClean="0"/>
            <a:t>ፈጠራዊ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ድርጊት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የታከለበት</a:t>
          </a:r>
          <a:endParaRPr lang="en-US" sz="2100" kern="1200" dirty="0" smtClean="0"/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- </a:t>
          </a:r>
          <a:r>
            <a:rPr lang="en-US" sz="2100" kern="1200" dirty="0" err="1" smtClean="0"/>
            <a:t>እዉነትን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በግልፅ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የሚያሳይ</a:t>
          </a:r>
          <a:r>
            <a:rPr lang="en-US" sz="2100" kern="1200" dirty="0" smtClean="0"/>
            <a:t>፣ </a:t>
          </a: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 -</a:t>
          </a:r>
          <a:r>
            <a:rPr lang="en-US" sz="2100" kern="1200" dirty="0" err="1" smtClean="0"/>
            <a:t>ሁለንተናዊነት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ያለዉ</a:t>
          </a:r>
          <a:r>
            <a:rPr lang="en-US" sz="2100" kern="1200" dirty="0" smtClean="0"/>
            <a:t>፣ </a:t>
          </a: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 - </a:t>
          </a:r>
          <a:r>
            <a:rPr lang="en-US" sz="2100" kern="1200" dirty="0" err="1" smtClean="0"/>
            <a:t>መዋቅራዊ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ክፍሎች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በተፈጥሮ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የተዛመዱና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ለአንድ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ዓላማ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አንድነት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የፈጠሩ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ናቸዉ</a:t>
          </a:r>
          <a:r>
            <a:rPr lang="en-US" sz="2100" kern="1200" dirty="0" smtClean="0"/>
            <a:t>፡፡ </a:t>
          </a:r>
          <a:r>
            <a:rPr lang="en-US" sz="2100" kern="1200" dirty="0" err="1" smtClean="0"/>
            <a:t>ኩረጃ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ዝም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ብሎ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ኩረጃ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ብቻ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አይደለም</a:t>
          </a:r>
          <a:r>
            <a:rPr lang="en-US" sz="2100" kern="1200" dirty="0" smtClean="0"/>
            <a:t>፤ </a:t>
          </a:r>
          <a:r>
            <a:rPr lang="en-US" sz="2100" kern="1200" dirty="0" err="1" smtClean="0"/>
            <a:t>ከዚያ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ይልቅ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ላቅ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ያለ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ፈጠራዊነትና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ምክንያታዊነት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ያለዉ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ጥበብ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ነዉ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ይላል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አርስቶትል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በገለጻው</a:t>
          </a:r>
          <a:r>
            <a:rPr lang="en-US" sz="2100" kern="1200" dirty="0" smtClean="0"/>
            <a:t>፡፡</a:t>
          </a:r>
          <a:endParaRPr lang="en-US" sz="2100" kern="1200" dirty="0"/>
        </a:p>
      </dsp:txBody>
      <dsp:txXfrm>
        <a:off x="6191681" y="0"/>
        <a:ext cx="2902551" cy="5900823"/>
      </dsp:txXfrm>
    </dsp:sp>
    <dsp:sp modelId="{D7714DF7-2BF5-4049-9B2D-89109FEF8460}">
      <dsp:nvSpPr>
        <dsp:cNvPr id="0" name=""/>
        <dsp:cNvSpPr/>
      </dsp:nvSpPr>
      <dsp:spPr>
        <a:xfrm>
          <a:off x="7" y="0"/>
          <a:ext cx="1054819" cy="105481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ፕሌቶ</a:t>
          </a:r>
          <a:endParaRPr lang="en-US" sz="2500" kern="1200" dirty="0"/>
        </a:p>
      </dsp:txBody>
      <dsp:txXfrm>
        <a:off x="154482" y="154475"/>
        <a:ext cx="745869" cy="745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03136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1"/>
            <a:ext cx="4003136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13FF2-5962-4059-A797-350BE7B68168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5"/>
            <a:ext cx="4003136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445"/>
            <a:ext cx="4003136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626F6-8859-4B52-A23F-6FB307610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92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744B-9115-4CD7-BC5A-7E756BA5873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D51C-3894-450C-A920-61883F37E6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744B-9115-4CD7-BC5A-7E756BA5873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D51C-3894-450C-A920-61883F37E6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744B-9115-4CD7-BC5A-7E756BA5873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D51C-3894-450C-A920-61883F37E6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744B-9115-4CD7-BC5A-7E756BA5873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D51C-3894-450C-A920-61883F37E6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744B-9115-4CD7-BC5A-7E756BA5873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D51C-3894-450C-A920-61883F37E6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744B-9115-4CD7-BC5A-7E756BA5873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D51C-3894-450C-A920-61883F37E6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744B-9115-4CD7-BC5A-7E756BA5873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D51C-3894-450C-A920-61883F37E6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744B-9115-4CD7-BC5A-7E756BA5873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D51C-3894-450C-A920-61883F37E6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744B-9115-4CD7-BC5A-7E756BA5873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D51C-3894-450C-A920-61883F37E6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744B-9115-4CD7-BC5A-7E756BA5873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D51C-3894-450C-A920-61883F37E6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744B-9115-4CD7-BC5A-7E756BA5873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D51C-3894-450C-A920-61883F37E6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1744B-9115-4CD7-BC5A-7E756BA58739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4D51C-3894-450C-A920-61883F37E6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-/*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open_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8600" y="0"/>
            <a:ext cx="8534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err="1" smtClean="0"/>
              <a:t>ተግባራዊ</a:t>
            </a:r>
            <a:r>
              <a:rPr lang="en-US" sz="4400" dirty="0" smtClean="0"/>
              <a:t> </a:t>
            </a:r>
            <a:r>
              <a:rPr lang="en-US" sz="4400" dirty="0" err="1" smtClean="0"/>
              <a:t>የሥነ-ጽሑፍ</a:t>
            </a:r>
            <a:r>
              <a:rPr lang="en-US" sz="4400" dirty="0" smtClean="0"/>
              <a:t> </a:t>
            </a:r>
            <a:r>
              <a:rPr lang="en-US" sz="4400" dirty="0" err="1" smtClean="0"/>
              <a:t>ሂስ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/>
              <a:t>5. </a:t>
            </a:r>
            <a:r>
              <a:rPr lang="en-US" dirty="0" err="1" smtClean="0"/>
              <a:t>ሥነ-ጽሑፍ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- </a:t>
            </a:r>
            <a:r>
              <a:rPr lang="en-US" dirty="0" err="1" smtClean="0"/>
              <a:t>የፈላስፋዉ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- </a:t>
            </a:r>
            <a:r>
              <a:rPr lang="en-US" dirty="0" err="1" smtClean="0"/>
              <a:t>የፍካሬ</a:t>
            </a:r>
            <a:r>
              <a:rPr lang="en-US" dirty="0" smtClean="0"/>
              <a:t> </a:t>
            </a:r>
            <a:r>
              <a:rPr lang="en-US" dirty="0" err="1" smtClean="0"/>
              <a:t>ልቦናዉ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- </a:t>
            </a:r>
            <a:r>
              <a:rPr lang="en-US" dirty="0" err="1" smtClean="0"/>
              <a:t>የሳይኮአናሊስቱ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- </a:t>
            </a:r>
            <a:r>
              <a:rPr lang="en-US" dirty="0" err="1" smtClean="0"/>
              <a:t>የነገረ</a:t>
            </a:r>
            <a:r>
              <a:rPr lang="en-US" dirty="0" smtClean="0"/>
              <a:t> </a:t>
            </a:r>
            <a:r>
              <a:rPr lang="en-US" dirty="0" err="1" smtClean="0"/>
              <a:t>መለኮት</a:t>
            </a:r>
            <a:r>
              <a:rPr lang="en-US" dirty="0" smtClean="0"/>
              <a:t> </a:t>
            </a:r>
            <a:r>
              <a:rPr lang="en-US" dirty="0" err="1" smtClean="0"/>
              <a:t>ሊቃዉንቱ</a:t>
            </a:r>
            <a:r>
              <a:rPr lang="en-US" dirty="0" smtClean="0"/>
              <a:t> </a:t>
            </a:r>
            <a:r>
              <a:rPr lang="en-US" dirty="0" err="1" smtClean="0"/>
              <a:t>እኩል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የሥነ-ጽሑፍ</a:t>
            </a:r>
            <a:r>
              <a:rPr lang="en-US" dirty="0" smtClean="0"/>
              <a:t> </a:t>
            </a:r>
            <a:r>
              <a:rPr lang="en-US" dirty="0" err="1" smtClean="0"/>
              <a:t>ጥናት</a:t>
            </a:r>
            <a:r>
              <a:rPr lang="en-US" dirty="0" smtClean="0"/>
              <a:t> </a:t>
            </a:r>
            <a:r>
              <a:rPr lang="en-US" b="1" dirty="0" err="1" smtClean="0"/>
              <a:t>በይነ</a:t>
            </a:r>
            <a:r>
              <a:rPr lang="en-US" b="1" dirty="0" smtClean="0"/>
              <a:t> </a:t>
            </a:r>
            <a:r>
              <a:rPr lang="en-US" b="1" dirty="0" err="1" smtClean="0"/>
              <a:t>ዲስፕሊናዊ</a:t>
            </a:r>
            <a:r>
              <a:rPr lang="en-US" b="1" dirty="0" smtClean="0"/>
              <a:t> </a:t>
            </a:r>
            <a:r>
              <a:rPr lang="en-US" dirty="0" err="1" smtClean="0"/>
              <a:t>የመሆን</a:t>
            </a:r>
            <a:r>
              <a:rPr lang="en-US" dirty="0" smtClean="0"/>
              <a:t> </a:t>
            </a:r>
            <a:r>
              <a:rPr lang="en-US" dirty="0" err="1" smtClean="0"/>
              <a:t>ምርጫ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ሳይሆን</a:t>
            </a:r>
            <a:r>
              <a:rPr lang="en-US" dirty="0" smtClean="0"/>
              <a:t> </a:t>
            </a:r>
            <a:r>
              <a:rPr lang="en-US" dirty="0" err="1" smtClean="0"/>
              <a:t>ግዳጅም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ስለዚህ</a:t>
            </a:r>
            <a:r>
              <a:rPr lang="en-US" dirty="0" smtClean="0"/>
              <a:t> </a:t>
            </a:r>
            <a:r>
              <a:rPr lang="en-US" dirty="0" err="1" smtClean="0"/>
              <a:t>ከዚህ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አንድምታ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 </a:t>
            </a:r>
            <a:r>
              <a:rPr lang="en-US" b="1" dirty="0" err="1" smtClean="0"/>
              <a:t>ሥነ-ጽሑፍን</a:t>
            </a:r>
            <a:r>
              <a:rPr lang="en-US" b="1" dirty="0" smtClean="0"/>
              <a:t> </a:t>
            </a:r>
            <a:r>
              <a:rPr lang="en-US" b="1" dirty="0" err="1" smtClean="0"/>
              <a:t>ራሱን</a:t>
            </a:r>
            <a:r>
              <a:rPr lang="en-US" b="1" dirty="0" smtClean="0"/>
              <a:t> </a:t>
            </a:r>
            <a:r>
              <a:rPr lang="en-US" b="1" dirty="0" err="1" smtClean="0"/>
              <a:t>አስችሎ</a:t>
            </a:r>
            <a:r>
              <a:rPr lang="en-US" b="1" dirty="0" smtClean="0"/>
              <a:t> </a:t>
            </a:r>
            <a:r>
              <a:rPr lang="en-US" b="1" dirty="0" err="1" smtClean="0"/>
              <a:t>ይህ</a:t>
            </a:r>
            <a:r>
              <a:rPr lang="en-US" b="1" dirty="0" smtClean="0"/>
              <a:t> </a:t>
            </a:r>
            <a:r>
              <a:rPr lang="en-US" b="1" dirty="0" err="1" smtClean="0"/>
              <a:t>ነዉ</a:t>
            </a:r>
            <a:r>
              <a:rPr lang="en-US" b="1" dirty="0" smtClean="0"/>
              <a:t> </a:t>
            </a:r>
            <a:r>
              <a:rPr lang="en-US" b="1" dirty="0" err="1" smtClean="0"/>
              <a:t>ብሎ</a:t>
            </a:r>
            <a:r>
              <a:rPr lang="en-US" b="1" dirty="0" smtClean="0"/>
              <a:t> </a:t>
            </a:r>
            <a:r>
              <a:rPr lang="en-US" b="1" dirty="0" err="1" smtClean="0"/>
              <a:t>ለመበየን</a:t>
            </a:r>
            <a:r>
              <a:rPr lang="en-US" b="1" dirty="0" smtClean="0"/>
              <a:t> </a:t>
            </a:r>
            <a:r>
              <a:rPr lang="en-US" b="1" dirty="0" err="1" smtClean="0"/>
              <a:t>አዳጋች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የሥነ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ምንነት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በተለያየ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ከተሰጡት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የስነ-ጽሑፍ</a:t>
            </a:r>
            <a:r>
              <a:rPr lang="en-US" dirty="0" smtClean="0"/>
              <a:t> </a:t>
            </a:r>
            <a:r>
              <a:rPr lang="en-US" dirty="0" err="1" smtClean="0"/>
              <a:t>ብያኔዎችና</a:t>
            </a:r>
            <a:r>
              <a:rPr lang="en-US" dirty="0" smtClean="0"/>
              <a:t> </a:t>
            </a:r>
            <a:r>
              <a:rPr lang="en-US" dirty="0" err="1" smtClean="0"/>
              <a:t>አስተያየቶች</a:t>
            </a:r>
            <a:r>
              <a:rPr lang="en-US" dirty="0" smtClean="0"/>
              <a:t> </a:t>
            </a:r>
            <a:r>
              <a:rPr lang="en-US" dirty="0" err="1" smtClean="0"/>
              <a:t>ዉስጥ</a:t>
            </a:r>
            <a:r>
              <a:rPr lang="en-US" dirty="0" smtClean="0"/>
              <a:t> </a:t>
            </a:r>
            <a:r>
              <a:rPr lang="en-US" i="1" dirty="0" smtClean="0"/>
              <a:t>Rene </a:t>
            </a:r>
            <a:r>
              <a:rPr lang="en-US" i="1" dirty="0" err="1" smtClean="0"/>
              <a:t>Wellek</a:t>
            </a:r>
            <a:r>
              <a:rPr lang="en-US" i="1" dirty="0" smtClean="0"/>
              <a:t>(1984)</a:t>
            </a:r>
            <a:r>
              <a:rPr lang="en-US" dirty="0" smtClean="0"/>
              <a:t> </a:t>
            </a:r>
            <a:r>
              <a:rPr lang="en-US" dirty="0" err="1" smtClean="0"/>
              <a:t>የሚሰጣቸውን</a:t>
            </a:r>
            <a:r>
              <a:rPr lang="en-US" dirty="0" smtClean="0"/>
              <a:t> </a:t>
            </a:r>
            <a:r>
              <a:rPr lang="en-US" dirty="0" err="1" smtClean="0"/>
              <a:t>ሶስቱንና</a:t>
            </a:r>
            <a:r>
              <a:rPr lang="en-US" dirty="0" smtClean="0"/>
              <a:t> </a:t>
            </a:r>
            <a:r>
              <a:rPr lang="en-US" dirty="0" err="1" smtClean="0"/>
              <a:t>ዋና</a:t>
            </a:r>
            <a:r>
              <a:rPr lang="en-US" dirty="0" smtClean="0"/>
              <a:t>  </a:t>
            </a:r>
            <a:r>
              <a:rPr lang="en-US" dirty="0" err="1" smtClean="0"/>
              <a:t>ዋናዎቹን</a:t>
            </a:r>
            <a:r>
              <a:rPr lang="en-US" dirty="0" smtClean="0"/>
              <a:t>  </a:t>
            </a:r>
            <a:r>
              <a:rPr lang="en-US" dirty="0" err="1" smtClean="0"/>
              <a:t>ቀጥለን</a:t>
            </a:r>
            <a:r>
              <a:rPr lang="en-US" dirty="0" smtClean="0"/>
              <a:t> </a:t>
            </a:r>
            <a:r>
              <a:rPr lang="en-US" dirty="0" err="1" smtClean="0"/>
              <a:t>እንመለከታለን</a:t>
            </a:r>
            <a:r>
              <a:rPr lang="en-US" dirty="0" smtClean="0"/>
              <a:t> ፡፡ </a:t>
            </a:r>
          </a:p>
          <a:p>
            <a:r>
              <a:rPr lang="en-US" dirty="0" err="1" smtClean="0"/>
              <a:t>የመጀመሪያው</a:t>
            </a:r>
            <a:r>
              <a:rPr lang="en-US" dirty="0" smtClean="0"/>
              <a:t> ፡-“</a:t>
            </a:r>
            <a:r>
              <a:rPr lang="en-US" i="1" dirty="0" err="1" smtClean="0"/>
              <a:t>ስነ-ጽሑፍ</a:t>
            </a:r>
            <a:r>
              <a:rPr lang="en-US" i="1" dirty="0" smtClean="0"/>
              <a:t> </a:t>
            </a:r>
            <a:r>
              <a:rPr lang="en-US" i="1" dirty="0" err="1" smtClean="0"/>
              <a:t>እንደ</a:t>
            </a:r>
            <a:r>
              <a:rPr lang="en-US" i="1" dirty="0" smtClean="0"/>
              <a:t> </a:t>
            </a:r>
            <a:r>
              <a:rPr lang="en-US" i="1" dirty="0" err="1" smtClean="0"/>
              <a:t>ማንኛዉም</a:t>
            </a:r>
            <a:r>
              <a:rPr lang="en-US" i="1" dirty="0" smtClean="0"/>
              <a:t>  </a:t>
            </a:r>
            <a:r>
              <a:rPr lang="en-US" i="1" dirty="0" err="1" smtClean="0"/>
              <a:t>የስነ-ጽሑፍ</a:t>
            </a:r>
            <a:r>
              <a:rPr lang="en-US" i="1" dirty="0" smtClean="0"/>
              <a:t> </a:t>
            </a:r>
            <a:r>
              <a:rPr lang="en-US" i="1" dirty="0" err="1" smtClean="0"/>
              <a:t>ቅርፅ</a:t>
            </a:r>
            <a:r>
              <a:rPr lang="en-US" i="1" dirty="0" smtClean="0"/>
              <a:t> </a:t>
            </a:r>
            <a:r>
              <a:rPr lang="en-US" i="1" dirty="0" err="1" smtClean="0"/>
              <a:t>ወይም</a:t>
            </a:r>
            <a:r>
              <a:rPr lang="en-US" i="1" dirty="0" smtClean="0"/>
              <a:t> </a:t>
            </a:r>
            <a:r>
              <a:rPr lang="en-US" i="1" dirty="0" err="1" smtClean="0"/>
              <a:t>ተጽፈዉ</a:t>
            </a:r>
            <a:r>
              <a:rPr lang="en-US" i="1" dirty="0" smtClean="0"/>
              <a:t> </a:t>
            </a:r>
            <a:r>
              <a:rPr lang="en-US" i="1" dirty="0" err="1" smtClean="0"/>
              <a:t>የተገኙ</a:t>
            </a:r>
            <a:r>
              <a:rPr lang="en-US" i="1" dirty="0" smtClean="0"/>
              <a:t> </a:t>
            </a:r>
            <a:r>
              <a:rPr lang="en-US" i="1" dirty="0" err="1" smtClean="0"/>
              <a:t>ነገሮች</a:t>
            </a:r>
            <a:r>
              <a:rPr lang="en-US" i="1" dirty="0" smtClean="0"/>
              <a:t> </a:t>
            </a:r>
            <a:r>
              <a:rPr lang="en-US" i="1" dirty="0" err="1" smtClean="0"/>
              <a:t>ሁሉ</a:t>
            </a:r>
            <a:r>
              <a:rPr lang="en-US" i="1" dirty="0" smtClean="0"/>
              <a:t> </a:t>
            </a:r>
            <a:r>
              <a:rPr lang="en-US" i="1" dirty="0" err="1" smtClean="0"/>
              <a:t>እንደ</a:t>
            </a:r>
            <a:r>
              <a:rPr lang="en-US" i="1" dirty="0" smtClean="0"/>
              <a:t> </a:t>
            </a:r>
            <a:r>
              <a:rPr lang="en-US" i="1" dirty="0" err="1" smtClean="0"/>
              <a:t>ሥነ</a:t>
            </a:r>
            <a:r>
              <a:rPr lang="en-US" i="1" dirty="0" smtClean="0"/>
              <a:t> -</a:t>
            </a:r>
            <a:r>
              <a:rPr lang="en-US" i="1" dirty="0" err="1" smtClean="0"/>
              <a:t>ጽሑፋዊ</a:t>
            </a:r>
            <a:r>
              <a:rPr lang="en-US" i="1" dirty="0" smtClean="0"/>
              <a:t> </a:t>
            </a:r>
            <a:r>
              <a:rPr lang="en-US" i="1" dirty="0" err="1" smtClean="0"/>
              <a:t>ስራ</a:t>
            </a:r>
            <a:r>
              <a:rPr lang="en-US" i="1" dirty="0" smtClean="0"/>
              <a:t> </a:t>
            </a:r>
            <a:r>
              <a:rPr lang="en-US" i="1" dirty="0" err="1" smtClean="0"/>
              <a:t>የሚቆጠሩበት</a:t>
            </a:r>
            <a:r>
              <a:rPr lang="en-US" i="1" dirty="0" smtClean="0"/>
              <a:t> </a:t>
            </a:r>
            <a:r>
              <a:rPr lang="en-US" i="1" dirty="0" err="1" smtClean="0"/>
              <a:t>ነዉ</a:t>
            </a:r>
            <a:r>
              <a:rPr lang="en-US" i="1" dirty="0" smtClean="0"/>
              <a:t>፡፡”</a:t>
            </a:r>
            <a:r>
              <a:rPr lang="en-US" dirty="0" smtClean="0"/>
              <a:t> </a:t>
            </a:r>
            <a:r>
              <a:rPr lang="en-US" dirty="0" err="1" smtClean="0"/>
              <a:t>የሚለው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አመለካከት</a:t>
            </a:r>
            <a:r>
              <a:rPr lang="en-US" dirty="0" smtClean="0"/>
              <a:t> </a:t>
            </a:r>
            <a:r>
              <a:rPr lang="en-US" b="1" dirty="0" err="1" smtClean="0"/>
              <a:t>አራማጆችና</a:t>
            </a:r>
            <a:r>
              <a:rPr lang="en-US" b="1" dirty="0" smtClean="0"/>
              <a:t> </a:t>
            </a:r>
            <a:r>
              <a:rPr lang="en-US" b="1" dirty="0" err="1" smtClean="0"/>
              <a:t>ደጋፊዎች</a:t>
            </a:r>
            <a:r>
              <a:rPr lang="en-US" b="1" dirty="0" smtClean="0"/>
              <a:t> </a:t>
            </a:r>
            <a:r>
              <a:rPr lang="en-US" b="1" dirty="0" err="1" smtClean="0"/>
              <a:t>እምነት</a:t>
            </a:r>
            <a:r>
              <a:rPr lang="en-US" b="1" dirty="0" smtClean="0"/>
              <a:t> </a:t>
            </a:r>
            <a:r>
              <a:rPr lang="en-US" dirty="0" err="1" smtClean="0"/>
              <a:t>ኪነ-ጥበባዊ</a:t>
            </a:r>
            <a:r>
              <a:rPr lang="en-US" dirty="0" smtClean="0"/>
              <a:t> </a:t>
            </a:r>
            <a:r>
              <a:rPr lang="en-US" dirty="0" err="1" smtClean="0"/>
              <a:t>ዋጋ</a:t>
            </a:r>
            <a:r>
              <a:rPr lang="en-US" dirty="0" smtClean="0"/>
              <a:t> </a:t>
            </a:r>
            <a:r>
              <a:rPr lang="en-US" dirty="0" err="1" smtClean="0"/>
              <a:t>ያላቸዉም</a:t>
            </a:r>
            <a:r>
              <a:rPr lang="en-US" dirty="0" smtClean="0"/>
              <a:t> </a:t>
            </a:r>
            <a:r>
              <a:rPr lang="en-US" dirty="0" err="1" smtClean="0"/>
              <a:t>ሆኑ</a:t>
            </a:r>
            <a:r>
              <a:rPr lang="en-US" dirty="0" smtClean="0"/>
              <a:t> </a:t>
            </a:r>
            <a:r>
              <a:rPr lang="en-US" dirty="0" err="1" smtClean="0"/>
              <a:t>የሌላቸዉ</a:t>
            </a:r>
            <a:r>
              <a:rPr lang="en-US" dirty="0" smtClean="0"/>
              <a:t> </a:t>
            </a:r>
            <a:r>
              <a:rPr lang="en-US" dirty="0" err="1" smtClean="0"/>
              <a:t>በፅሑፍ</a:t>
            </a:r>
            <a:r>
              <a:rPr lang="en-US" dirty="0" smtClean="0"/>
              <a:t>  </a:t>
            </a:r>
            <a:r>
              <a:rPr lang="en-US" dirty="0" err="1" smtClean="0"/>
              <a:t>ሠፍረዉ</a:t>
            </a:r>
            <a:r>
              <a:rPr lang="en-US" dirty="0" smtClean="0"/>
              <a:t> </a:t>
            </a:r>
            <a:r>
              <a:rPr lang="en-US" dirty="0" err="1" smtClean="0"/>
              <a:t>የተገኙ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 </a:t>
            </a:r>
            <a:r>
              <a:rPr lang="en-US" dirty="0" err="1" smtClean="0"/>
              <a:t>ሥነ</a:t>
            </a:r>
            <a:r>
              <a:rPr lang="en-US" dirty="0" smtClean="0"/>
              <a:t>-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ሊባሉ</a:t>
            </a:r>
            <a:r>
              <a:rPr lang="en-US" dirty="0" smtClean="0"/>
              <a:t> </a:t>
            </a:r>
            <a:r>
              <a:rPr lang="en-US" dirty="0" err="1" smtClean="0"/>
              <a:t>ይችላሉ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የሥነ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ምንነት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 err="1" smtClean="0"/>
              <a:t>ለምሳሌ</a:t>
            </a:r>
            <a:r>
              <a:rPr lang="en-US" dirty="0" smtClean="0"/>
              <a:t>፡- </a:t>
            </a:r>
            <a:r>
              <a:rPr lang="en-US" dirty="0" err="1" smtClean="0"/>
              <a:t>የማንነት</a:t>
            </a:r>
            <a:r>
              <a:rPr lang="en-US" dirty="0" smtClean="0"/>
              <a:t> </a:t>
            </a:r>
            <a:r>
              <a:rPr lang="en-US" dirty="0" err="1" smtClean="0"/>
              <a:t>መገለጫ</a:t>
            </a:r>
            <a:r>
              <a:rPr lang="en-US" dirty="0" smtClean="0"/>
              <a:t> </a:t>
            </a:r>
            <a:r>
              <a:rPr lang="en-US" dirty="0" err="1" smtClean="0"/>
              <a:t>የመታወቂያ</a:t>
            </a:r>
            <a:r>
              <a:rPr lang="en-US" dirty="0" smtClean="0"/>
              <a:t> </a:t>
            </a:r>
            <a:r>
              <a:rPr lang="en-US" dirty="0" err="1" smtClean="0"/>
              <a:t>ካርድ</a:t>
            </a:r>
            <a:r>
              <a:rPr lang="en-US" dirty="0" smtClean="0"/>
              <a:t>፣</a:t>
            </a:r>
          </a:p>
          <a:p>
            <a:pPr>
              <a:buNone/>
            </a:pPr>
            <a:r>
              <a:rPr lang="en-US" dirty="0" smtClean="0"/>
              <a:t>                - </a:t>
            </a:r>
            <a:r>
              <a:rPr lang="en-US" dirty="0" err="1" smtClean="0"/>
              <a:t>የሠርግ</a:t>
            </a:r>
            <a:r>
              <a:rPr lang="en-US" dirty="0" smtClean="0"/>
              <a:t> /</a:t>
            </a:r>
            <a:r>
              <a:rPr lang="en-US" dirty="0" err="1" smtClean="0"/>
              <a:t>የሌላ</a:t>
            </a:r>
            <a:r>
              <a:rPr lang="en-US" dirty="0" smtClean="0"/>
              <a:t> </a:t>
            </a:r>
            <a:r>
              <a:rPr lang="en-US" dirty="0" err="1" smtClean="0"/>
              <a:t>ማህበራዊ</a:t>
            </a:r>
            <a:r>
              <a:rPr lang="en-US" dirty="0" smtClean="0"/>
              <a:t> </a:t>
            </a:r>
            <a:r>
              <a:rPr lang="en-US" dirty="0" err="1" smtClean="0"/>
              <a:t>ደስታ</a:t>
            </a:r>
            <a:r>
              <a:rPr lang="en-US" dirty="0" smtClean="0"/>
              <a:t> </a:t>
            </a:r>
            <a:r>
              <a:rPr lang="en-US" dirty="0" err="1" smtClean="0"/>
              <a:t>የጥሪ</a:t>
            </a:r>
            <a:r>
              <a:rPr lang="en-US" dirty="0" smtClean="0"/>
              <a:t> </a:t>
            </a:r>
            <a:r>
              <a:rPr lang="en-US" dirty="0" err="1" smtClean="0"/>
              <a:t>ወረቀቶች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የልደት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የጋብቻ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የትምህርት</a:t>
            </a:r>
            <a:r>
              <a:rPr lang="en-US" dirty="0" smtClean="0"/>
              <a:t> </a:t>
            </a:r>
            <a:r>
              <a:rPr lang="en-US" dirty="0" err="1" smtClean="0"/>
              <a:t>ማሰረጃዎችና</a:t>
            </a:r>
            <a:r>
              <a:rPr lang="en-US" dirty="0" smtClean="0"/>
              <a:t> </a:t>
            </a:r>
            <a:r>
              <a:rPr lang="en-US" dirty="0" err="1" smtClean="0"/>
              <a:t>የምስክር</a:t>
            </a:r>
            <a:r>
              <a:rPr lang="en-US" dirty="0" smtClean="0"/>
              <a:t> </a:t>
            </a:r>
            <a:r>
              <a:rPr lang="en-US" dirty="0" err="1" smtClean="0"/>
              <a:t>ወረቀቶች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የፍርድ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ማዘዣዎችና</a:t>
            </a:r>
            <a:r>
              <a:rPr lang="en-US" dirty="0" smtClean="0"/>
              <a:t> </a:t>
            </a:r>
            <a:r>
              <a:rPr lang="en-US" dirty="0" err="1" smtClean="0"/>
              <a:t>ሌሎች</a:t>
            </a:r>
            <a:r>
              <a:rPr lang="en-US" dirty="0" smtClean="0"/>
              <a:t> </a:t>
            </a:r>
            <a:r>
              <a:rPr lang="en-US" dirty="0" err="1" smtClean="0"/>
              <a:t>የሥራ</a:t>
            </a:r>
            <a:r>
              <a:rPr lang="en-US" dirty="0" smtClean="0"/>
              <a:t> </a:t>
            </a:r>
            <a:r>
              <a:rPr lang="en-US" dirty="0" err="1" smtClean="0"/>
              <a:t>ደብዳቤዎች</a:t>
            </a:r>
            <a:r>
              <a:rPr lang="en-US" dirty="0" smtClean="0"/>
              <a:t> </a:t>
            </a:r>
            <a:r>
              <a:rPr lang="en-US" dirty="0" err="1" smtClean="0"/>
              <a:t>ወዘተ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ስነ-ጽሑፍ</a:t>
            </a:r>
            <a:r>
              <a:rPr lang="en-US" dirty="0" smtClean="0"/>
              <a:t> </a:t>
            </a:r>
            <a:r>
              <a:rPr lang="en-US" dirty="0" err="1" smtClean="0"/>
              <a:t>ይባላሉ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ረገድ</a:t>
            </a:r>
            <a:r>
              <a:rPr lang="en-US" dirty="0" smtClean="0"/>
              <a:t> </a:t>
            </a:r>
            <a:r>
              <a:rPr lang="en-US" dirty="0" err="1" smtClean="0"/>
              <a:t>አንድን</a:t>
            </a:r>
            <a:r>
              <a:rPr lang="en-US" dirty="0" smtClean="0"/>
              <a:t> </a:t>
            </a:r>
            <a:r>
              <a:rPr lang="en-US" dirty="0" err="1" smtClean="0"/>
              <a:t>ሥነ-ጽሑፍ</a:t>
            </a:r>
            <a:r>
              <a:rPr lang="en-US" dirty="0" smtClean="0"/>
              <a:t> </a:t>
            </a:r>
            <a:r>
              <a:rPr lang="en-US" dirty="0" err="1" smtClean="0"/>
              <a:t>በሥነ-ጽሑፍነት</a:t>
            </a:r>
            <a:r>
              <a:rPr lang="en-US" dirty="0" smtClean="0"/>
              <a:t> </a:t>
            </a:r>
            <a:r>
              <a:rPr lang="en-US" dirty="0" err="1" smtClean="0"/>
              <a:t>ለመፈረጅ</a:t>
            </a:r>
            <a:r>
              <a:rPr lang="en-US" dirty="0" smtClean="0"/>
              <a:t> </a:t>
            </a:r>
            <a:r>
              <a:rPr lang="en-US" dirty="0" err="1" smtClean="0"/>
              <a:t>የሚያበቃዉ</a:t>
            </a:r>
            <a:r>
              <a:rPr lang="en-US" dirty="0" smtClean="0"/>
              <a:t> </a:t>
            </a:r>
            <a:r>
              <a:rPr lang="en-US" dirty="0" err="1" smtClean="0"/>
              <a:t>ዋናዉ</a:t>
            </a:r>
            <a:r>
              <a:rPr lang="en-US" dirty="0" smtClean="0"/>
              <a:t> </a:t>
            </a:r>
            <a:r>
              <a:rPr lang="en-US" dirty="0" err="1" smtClean="0"/>
              <a:t>ጉዳይ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en-US" b="1" dirty="0" err="1" smtClean="0"/>
              <a:t>በጽሑፍ</a:t>
            </a:r>
            <a:r>
              <a:rPr lang="en-US" b="1" dirty="0" smtClean="0"/>
              <a:t> </a:t>
            </a:r>
            <a:r>
              <a:rPr lang="en-US" b="1" dirty="0" err="1" smtClean="0"/>
              <a:t>ሰፍሮ</a:t>
            </a:r>
            <a:r>
              <a:rPr lang="en-US" b="1" dirty="0" smtClean="0"/>
              <a:t> </a:t>
            </a:r>
            <a:r>
              <a:rPr lang="en-US" b="1" dirty="0" err="1" smtClean="0"/>
              <a:t>መገኘቱና</a:t>
            </a:r>
            <a:r>
              <a:rPr lang="en-US" b="1" dirty="0" smtClean="0"/>
              <a:t> </a:t>
            </a:r>
            <a:r>
              <a:rPr lang="en-US" b="1" dirty="0" err="1" smtClean="0"/>
              <a:t>ለአንድ</a:t>
            </a:r>
            <a:r>
              <a:rPr lang="en-US" b="1" dirty="0" smtClean="0"/>
              <a:t> </a:t>
            </a:r>
            <a:r>
              <a:rPr lang="en-US" b="1" dirty="0" err="1" smtClean="0"/>
              <a:t>አገልግሎት</a:t>
            </a:r>
            <a:r>
              <a:rPr lang="en-US" b="1" dirty="0" smtClean="0"/>
              <a:t> </a:t>
            </a:r>
            <a:r>
              <a:rPr lang="en-US" b="1" dirty="0" err="1" smtClean="0"/>
              <a:t>መዋሉ</a:t>
            </a:r>
            <a:r>
              <a:rPr lang="en-US" b="1" dirty="0" smtClean="0"/>
              <a:t> </a:t>
            </a:r>
            <a:r>
              <a:rPr lang="en-US" b="1" dirty="0" err="1" smtClean="0"/>
              <a:t>ብቻ</a:t>
            </a:r>
            <a:r>
              <a:rPr lang="en-US" b="1" dirty="0" smtClean="0"/>
              <a:t> </a:t>
            </a:r>
            <a:r>
              <a:rPr lang="en-US" b="1" dirty="0" err="1" smtClean="0"/>
              <a:t>ነዉ</a:t>
            </a:r>
            <a:r>
              <a:rPr lang="en-US" b="1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እንደሚታወቀው</a:t>
            </a:r>
            <a:r>
              <a:rPr lang="en-US" dirty="0" smtClean="0"/>
              <a:t>- </a:t>
            </a:r>
            <a:r>
              <a:rPr lang="en-US" dirty="0" err="1" smtClean="0"/>
              <a:t>ጽሑፎች</a:t>
            </a:r>
            <a:r>
              <a:rPr lang="en-US" dirty="0" smtClean="0"/>
              <a:t> </a:t>
            </a:r>
            <a:r>
              <a:rPr lang="en-US" dirty="0" err="1" smtClean="0"/>
              <a:t>በቋንቋ</a:t>
            </a:r>
            <a:r>
              <a:rPr lang="en-US" dirty="0" smtClean="0"/>
              <a:t> </a:t>
            </a:r>
            <a:r>
              <a:rPr lang="en-US" dirty="0" err="1" smtClean="0"/>
              <a:t>አጠቃቀማቸዉ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                   -  </a:t>
            </a:r>
            <a:r>
              <a:rPr lang="en-US" dirty="0" err="1" smtClean="0"/>
              <a:t>በሚያነሳቸዉ</a:t>
            </a:r>
            <a:r>
              <a:rPr lang="en-US" dirty="0" smtClean="0"/>
              <a:t> </a:t>
            </a:r>
            <a:r>
              <a:rPr lang="en-US" dirty="0" err="1" smtClean="0"/>
              <a:t>ሀሳቦች</a:t>
            </a:r>
            <a:r>
              <a:rPr lang="en-US" dirty="0" smtClean="0"/>
              <a:t> </a:t>
            </a:r>
            <a:r>
              <a:rPr lang="en-US" dirty="0" err="1" smtClean="0"/>
              <a:t>ጥልቀትና</a:t>
            </a:r>
            <a:r>
              <a:rPr lang="en-US" dirty="0" smtClean="0"/>
              <a:t> </a:t>
            </a:r>
            <a:r>
              <a:rPr lang="en-US" dirty="0" err="1" smtClean="0"/>
              <a:t>ክብደት</a:t>
            </a:r>
            <a:r>
              <a:rPr lang="en-US" dirty="0" smtClean="0"/>
              <a:t>፤</a:t>
            </a:r>
          </a:p>
          <a:p>
            <a:pPr>
              <a:buNone/>
            </a:pPr>
            <a:r>
              <a:rPr lang="en-US" dirty="0" smtClean="0"/>
              <a:t>                                  - </a:t>
            </a:r>
            <a:r>
              <a:rPr lang="en-US" dirty="0" err="1" smtClean="0"/>
              <a:t>ባገላለፃቸዉ</a:t>
            </a:r>
            <a:r>
              <a:rPr lang="en-US" dirty="0" smtClean="0"/>
              <a:t> </a:t>
            </a:r>
            <a:r>
              <a:rPr lang="en-US" dirty="0" err="1" smtClean="0"/>
              <a:t>ድምቀትና</a:t>
            </a:r>
            <a:r>
              <a:rPr lang="en-US" dirty="0" smtClean="0"/>
              <a:t> </a:t>
            </a:r>
            <a:r>
              <a:rPr lang="en-US" dirty="0" err="1" smtClean="0"/>
              <a:t>ውበት</a:t>
            </a:r>
            <a:r>
              <a:rPr lang="en-US" dirty="0" smtClean="0"/>
              <a:t> </a:t>
            </a:r>
            <a:r>
              <a:rPr lang="en-US" dirty="0" err="1" smtClean="0"/>
              <a:t>በጥቅሉ</a:t>
            </a:r>
            <a:r>
              <a:rPr lang="en-US" dirty="0" smtClean="0"/>
              <a:t> </a:t>
            </a:r>
            <a:r>
              <a:rPr lang="en-US" dirty="0" err="1" smtClean="0"/>
              <a:t>በጥበባዊ</a:t>
            </a:r>
            <a:r>
              <a:rPr lang="en-US" dirty="0" smtClean="0"/>
              <a:t> </a:t>
            </a:r>
            <a:r>
              <a:rPr lang="en-US" dirty="0" err="1" smtClean="0"/>
              <a:t>ዋጋቸዉ</a:t>
            </a:r>
            <a:r>
              <a:rPr lang="en-US" dirty="0" smtClean="0"/>
              <a:t> </a:t>
            </a:r>
            <a:r>
              <a:rPr lang="en-US" dirty="0" err="1" smtClean="0"/>
              <a:t>ይበላለጣሉ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በፅሑፍ</a:t>
            </a:r>
            <a:r>
              <a:rPr lang="en-US" dirty="0" smtClean="0"/>
              <a:t> </a:t>
            </a:r>
            <a:r>
              <a:rPr lang="en-US" dirty="0" err="1" smtClean="0"/>
              <a:t>ሰፍረዉ</a:t>
            </a:r>
            <a:r>
              <a:rPr lang="en-US" dirty="0" smtClean="0"/>
              <a:t> </a:t>
            </a:r>
            <a:r>
              <a:rPr lang="en-US" dirty="0" err="1" smtClean="0"/>
              <a:t>የተገኙ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ስነ-ጽሑፍ</a:t>
            </a:r>
            <a:r>
              <a:rPr lang="en-US" dirty="0" smtClean="0"/>
              <a:t> </a:t>
            </a:r>
            <a:r>
              <a:rPr lang="en-US" dirty="0" err="1" smtClean="0"/>
              <a:t>ናቸዉ</a:t>
            </a:r>
            <a:r>
              <a:rPr lang="en-US" dirty="0" smtClean="0"/>
              <a:t> </a:t>
            </a:r>
            <a:r>
              <a:rPr lang="en-US" dirty="0" err="1" smtClean="0"/>
              <a:t>የሚሉ</a:t>
            </a:r>
            <a:r>
              <a:rPr lang="en-US" dirty="0" smtClean="0"/>
              <a:t> </a:t>
            </a:r>
            <a:r>
              <a:rPr lang="en-US" dirty="0" err="1" smtClean="0"/>
              <a:t>ወገኖች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በስነ</a:t>
            </a:r>
            <a:r>
              <a:rPr lang="en-US" dirty="0" smtClean="0"/>
              <a:t> </a:t>
            </a:r>
            <a:r>
              <a:rPr lang="en-US" dirty="0" err="1" smtClean="0"/>
              <a:t>ጽሑፋዊ</a:t>
            </a:r>
            <a:r>
              <a:rPr lang="en-US" dirty="0" smtClean="0"/>
              <a:t> (</a:t>
            </a:r>
            <a:r>
              <a:rPr lang="en-US" dirty="0" err="1" smtClean="0"/>
              <a:t>ኪነ</a:t>
            </a:r>
            <a:r>
              <a:rPr lang="en-US" dirty="0" smtClean="0"/>
              <a:t> </a:t>
            </a:r>
            <a:r>
              <a:rPr lang="en-US" dirty="0" err="1" smtClean="0"/>
              <a:t>ጥበባዊ</a:t>
            </a:r>
            <a:r>
              <a:rPr lang="en-US" dirty="0" smtClean="0"/>
              <a:t>) </a:t>
            </a:r>
            <a:r>
              <a:rPr lang="en-US" dirty="0" err="1" smtClean="0"/>
              <a:t>በሆነዉና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ስነ-ጽሑፋዊ</a:t>
            </a:r>
            <a:r>
              <a:rPr lang="en-US" dirty="0" smtClean="0"/>
              <a:t> </a:t>
            </a:r>
            <a:r>
              <a:rPr lang="en-US" dirty="0" err="1" smtClean="0"/>
              <a:t>ባልሆነዉ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መካከል</a:t>
            </a:r>
            <a:r>
              <a:rPr lang="en-US" dirty="0" smtClean="0"/>
              <a:t> </a:t>
            </a:r>
            <a:r>
              <a:rPr lang="en-US" dirty="0" err="1" smtClean="0"/>
              <a:t>ምንም</a:t>
            </a:r>
            <a:r>
              <a:rPr lang="en-US" dirty="0" smtClean="0"/>
              <a:t> </a:t>
            </a:r>
            <a:r>
              <a:rPr lang="en-US" dirty="0" err="1" smtClean="0"/>
              <a:t>ዓይነት</a:t>
            </a:r>
            <a:r>
              <a:rPr lang="en-US" dirty="0" smtClean="0"/>
              <a:t> </a:t>
            </a:r>
            <a:r>
              <a:rPr lang="en-US" dirty="0" err="1" smtClean="0"/>
              <a:t>ልዩነት</a:t>
            </a:r>
            <a:r>
              <a:rPr lang="en-US" dirty="0" smtClean="0"/>
              <a:t> </a:t>
            </a:r>
            <a:r>
              <a:rPr lang="en-US" dirty="0" err="1" smtClean="0"/>
              <a:t>አያደርጉም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የስነ-ጽሑፍ</a:t>
            </a:r>
            <a:r>
              <a:rPr lang="en-US" dirty="0" smtClean="0"/>
              <a:t> </a:t>
            </a:r>
            <a:r>
              <a:rPr lang="en-US" dirty="0" err="1" smtClean="0"/>
              <a:t>የጥናት</a:t>
            </a:r>
            <a:r>
              <a:rPr lang="en-US" dirty="0" smtClean="0"/>
              <a:t> </a:t>
            </a:r>
            <a:r>
              <a:rPr lang="en-US" dirty="0" err="1" smtClean="0"/>
              <a:t>ትኩረት</a:t>
            </a:r>
            <a:r>
              <a:rPr lang="en-US" dirty="0" smtClean="0"/>
              <a:t> </a:t>
            </a:r>
            <a:r>
              <a:rPr lang="en-US" dirty="0" err="1" smtClean="0"/>
              <a:t>በየትኞቹ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 </a:t>
            </a:r>
            <a:r>
              <a:rPr lang="en-US" dirty="0" err="1" smtClean="0"/>
              <a:t>መልስ</a:t>
            </a:r>
            <a:r>
              <a:rPr lang="en-US" dirty="0" smtClean="0"/>
              <a:t> </a:t>
            </a:r>
            <a:r>
              <a:rPr lang="en-US" dirty="0" err="1" smtClean="0"/>
              <a:t>የላቸውም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                        </a:t>
            </a:r>
            <a:r>
              <a:rPr lang="en-US" dirty="0" err="1" smtClean="0"/>
              <a:t>በዚህም</a:t>
            </a:r>
            <a:r>
              <a:rPr lang="en-US" dirty="0" smtClean="0"/>
              <a:t> </a:t>
            </a:r>
            <a:r>
              <a:rPr lang="en-US" dirty="0" err="1" smtClean="0"/>
              <a:t>ትልቅ</a:t>
            </a:r>
            <a:r>
              <a:rPr lang="en-US" dirty="0" smtClean="0"/>
              <a:t> </a:t>
            </a:r>
            <a:r>
              <a:rPr lang="en-US" dirty="0" err="1" smtClean="0"/>
              <a:t>ተቃውሞ</a:t>
            </a:r>
            <a:r>
              <a:rPr lang="en-US" dirty="0" smtClean="0"/>
              <a:t> </a:t>
            </a:r>
            <a:r>
              <a:rPr lang="en-US" dirty="0" err="1" smtClean="0"/>
              <a:t>አስነስቶባቸዋል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በተጨማሪም</a:t>
            </a:r>
            <a:r>
              <a:rPr lang="en-US" dirty="0" smtClean="0"/>
              <a:t> </a:t>
            </a:r>
            <a:r>
              <a:rPr lang="en-US" dirty="0" err="1" smtClean="0"/>
              <a:t>የስነ</a:t>
            </a:r>
            <a:r>
              <a:rPr lang="en-US" dirty="0" smtClean="0"/>
              <a:t> </a:t>
            </a:r>
            <a:r>
              <a:rPr lang="en-US" dirty="0" err="1" smtClean="0"/>
              <a:t>ጽሑፍን</a:t>
            </a:r>
            <a:r>
              <a:rPr lang="en-US" dirty="0" smtClean="0"/>
              <a:t> </a:t>
            </a:r>
            <a:r>
              <a:rPr lang="en-US" dirty="0" err="1" smtClean="0"/>
              <a:t>እሳቤ</a:t>
            </a:r>
            <a:r>
              <a:rPr lang="en-US" dirty="0" smtClean="0"/>
              <a:t> </a:t>
            </a:r>
            <a:r>
              <a:rPr lang="en-US" dirty="0" err="1" smtClean="0"/>
              <a:t>ሰፊና</a:t>
            </a:r>
            <a:r>
              <a:rPr lang="en-US" dirty="0" smtClean="0"/>
              <a:t> </a:t>
            </a:r>
            <a:r>
              <a:rPr lang="en-US" dirty="0" err="1" smtClean="0"/>
              <a:t>ወሰን</a:t>
            </a:r>
            <a:r>
              <a:rPr lang="en-US" dirty="0" smtClean="0"/>
              <a:t>/ </a:t>
            </a:r>
            <a:r>
              <a:rPr lang="en-US" dirty="0" err="1" smtClean="0"/>
              <a:t>ድንበር</a:t>
            </a:r>
            <a:r>
              <a:rPr lang="en-US" dirty="0" smtClean="0"/>
              <a:t> </a:t>
            </a:r>
            <a:r>
              <a:rPr lang="en-US" dirty="0" err="1" smtClean="0"/>
              <a:t>አልባ</a:t>
            </a:r>
            <a:r>
              <a:rPr lang="en-US" dirty="0" smtClean="0"/>
              <a:t> </a:t>
            </a:r>
            <a:r>
              <a:rPr lang="en-US" dirty="0" err="1" smtClean="0"/>
              <a:t>አድርገዉታል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የሥነ-ጽሑፍ</a:t>
            </a:r>
            <a:r>
              <a:rPr lang="en-US" dirty="0" smtClean="0"/>
              <a:t> </a:t>
            </a:r>
            <a:r>
              <a:rPr lang="en-US" dirty="0" err="1" smtClean="0"/>
              <a:t>ምንነት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በሁለተኛ</a:t>
            </a:r>
            <a:r>
              <a:rPr lang="en-US" dirty="0" smtClean="0"/>
              <a:t> ፡-</a:t>
            </a:r>
            <a:r>
              <a:rPr lang="en-US" i="1" dirty="0" smtClean="0"/>
              <a:t>“</a:t>
            </a:r>
            <a:r>
              <a:rPr lang="en-US" i="1" dirty="0" err="1" smtClean="0"/>
              <a:t>ሥነ</a:t>
            </a:r>
            <a:r>
              <a:rPr lang="en-US" i="1" dirty="0" smtClean="0"/>
              <a:t>- </a:t>
            </a:r>
            <a:r>
              <a:rPr lang="en-US" i="1" dirty="0" err="1" smtClean="0"/>
              <a:t>ጽሑፍን</a:t>
            </a:r>
            <a:r>
              <a:rPr lang="en-US" i="1" dirty="0" smtClean="0"/>
              <a:t> </a:t>
            </a:r>
            <a:r>
              <a:rPr lang="en-US" i="1" dirty="0" err="1" smtClean="0"/>
              <a:t>እንደ</a:t>
            </a:r>
            <a:r>
              <a:rPr lang="en-US" i="1" dirty="0" smtClean="0"/>
              <a:t> </a:t>
            </a:r>
            <a:r>
              <a:rPr lang="en-US" i="1" dirty="0" err="1" smtClean="0"/>
              <a:t>ታላላቅ</a:t>
            </a:r>
            <a:r>
              <a:rPr lang="en-US" i="1" dirty="0" smtClean="0"/>
              <a:t> </a:t>
            </a:r>
            <a:r>
              <a:rPr lang="en-US" i="1" dirty="0" err="1" smtClean="0"/>
              <a:t>መጽሐፍት</a:t>
            </a:r>
            <a:r>
              <a:rPr lang="en-US" i="1" dirty="0" smtClean="0"/>
              <a:t> </a:t>
            </a:r>
            <a:r>
              <a:rPr lang="en-US" i="1" dirty="0" err="1" smtClean="0"/>
              <a:t>ጥናት</a:t>
            </a:r>
            <a:r>
              <a:rPr lang="en-US" i="1" dirty="0" smtClean="0"/>
              <a:t>”</a:t>
            </a:r>
            <a:r>
              <a:rPr lang="en-US" dirty="0" smtClean="0"/>
              <a:t> </a:t>
            </a:r>
            <a:r>
              <a:rPr lang="en-US" dirty="0" err="1" smtClean="0"/>
              <a:t>የሚቆጥረው</a:t>
            </a:r>
            <a:r>
              <a:rPr lang="en-US" dirty="0" smtClean="0"/>
              <a:t> </a:t>
            </a:r>
            <a:r>
              <a:rPr lang="en-US" dirty="0" err="1" smtClean="0"/>
              <a:t>ብያኔ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err="1" smtClean="0"/>
              <a:t>የዚህ</a:t>
            </a:r>
            <a:r>
              <a:rPr lang="en-US" b="1" dirty="0" smtClean="0"/>
              <a:t> </a:t>
            </a:r>
            <a:r>
              <a:rPr lang="en-US" b="1" dirty="0" err="1" smtClean="0"/>
              <a:t>አመለካከት</a:t>
            </a:r>
            <a:r>
              <a:rPr lang="en-US" b="1" dirty="0" smtClean="0"/>
              <a:t> </a:t>
            </a:r>
            <a:r>
              <a:rPr lang="en-US" b="1" dirty="0" err="1" smtClean="0"/>
              <a:t>አራማጆች</a:t>
            </a:r>
            <a:r>
              <a:rPr lang="en-US" b="1" dirty="0" smtClean="0"/>
              <a:t> </a:t>
            </a:r>
            <a:r>
              <a:rPr lang="en-US" b="1" dirty="0" err="1" smtClean="0"/>
              <a:t>ደግሞ</a:t>
            </a:r>
            <a:r>
              <a:rPr lang="en-US" b="1" dirty="0" smtClean="0"/>
              <a:t> </a:t>
            </a:r>
            <a:r>
              <a:rPr lang="en-US" b="1" dirty="0" err="1" smtClean="0"/>
              <a:t>ሥነ-ጽሑፍን</a:t>
            </a:r>
            <a:r>
              <a:rPr lang="en-US" b="1" dirty="0" smtClean="0"/>
              <a:t> </a:t>
            </a:r>
            <a:r>
              <a:rPr lang="en-US" b="1" dirty="0" err="1" smtClean="0"/>
              <a:t>የሚረዱት</a:t>
            </a:r>
            <a:r>
              <a:rPr lang="en-US" b="1" dirty="0" smtClean="0"/>
              <a:t>፡- </a:t>
            </a:r>
          </a:p>
          <a:p>
            <a:pPr>
              <a:buNone/>
            </a:pPr>
            <a:r>
              <a:rPr lang="en-US" dirty="0" smtClean="0"/>
              <a:t>      - </a:t>
            </a:r>
            <a:r>
              <a:rPr lang="en-US" dirty="0" err="1" smtClean="0"/>
              <a:t>የተሰሩበትን</a:t>
            </a:r>
            <a:r>
              <a:rPr lang="en-US" dirty="0" smtClean="0"/>
              <a:t> </a:t>
            </a:r>
            <a:r>
              <a:rPr lang="en-US" dirty="0" err="1" smtClean="0"/>
              <a:t>እና</a:t>
            </a:r>
            <a:r>
              <a:rPr lang="en-US" dirty="0" smtClean="0"/>
              <a:t>  </a:t>
            </a:r>
            <a:r>
              <a:rPr lang="en-US" dirty="0" err="1" smtClean="0"/>
              <a:t>የተጻፉበትን</a:t>
            </a:r>
            <a:r>
              <a:rPr lang="en-US" dirty="0" smtClean="0"/>
              <a:t> </a:t>
            </a:r>
            <a:r>
              <a:rPr lang="en-US" dirty="0" err="1" smtClean="0"/>
              <a:t>የቦታና</a:t>
            </a:r>
            <a:r>
              <a:rPr lang="en-US" dirty="0" smtClean="0"/>
              <a:t> </a:t>
            </a:r>
            <a:r>
              <a:rPr lang="en-US" dirty="0" err="1" smtClean="0"/>
              <a:t>የጊዜን</a:t>
            </a:r>
            <a:r>
              <a:rPr lang="en-US" dirty="0" smtClean="0"/>
              <a:t> </a:t>
            </a:r>
            <a:r>
              <a:rPr lang="en-US" dirty="0" err="1" smtClean="0"/>
              <a:t>ድንበር</a:t>
            </a:r>
            <a:r>
              <a:rPr lang="en-US" dirty="0" smtClean="0"/>
              <a:t> </a:t>
            </a:r>
            <a:r>
              <a:rPr lang="en-US" dirty="0" err="1" smtClean="0"/>
              <a:t>ጥሰዉ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- </a:t>
            </a:r>
            <a:r>
              <a:rPr lang="en-US" dirty="0" err="1" smtClean="0"/>
              <a:t>በሌላ</a:t>
            </a:r>
            <a:r>
              <a:rPr lang="en-US" dirty="0" smtClean="0"/>
              <a:t> </a:t>
            </a:r>
            <a:r>
              <a:rPr lang="en-US" dirty="0" err="1" smtClean="0"/>
              <a:t>ቦታና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ተነባቢነትና</a:t>
            </a:r>
            <a:r>
              <a:rPr lang="en-US" dirty="0" smtClean="0"/>
              <a:t> </a:t>
            </a:r>
            <a:r>
              <a:rPr lang="en-US" dirty="0" err="1" smtClean="0"/>
              <a:t>ተቀባይነት</a:t>
            </a:r>
            <a:r>
              <a:rPr lang="en-US" dirty="0" smtClean="0"/>
              <a:t> </a:t>
            </a:r>
            <a:r>
              <a:rPr lang="en-US" dirty="0" err="1" smtClean="0"/>
              <a:t>ያላቸዉን</a:t>
            </a:r>
            <a:r>
              <a:rPr lang="en-US" dirty="0" smtClean="0"/>
              <a:t> </a:t>
            </a:r>
            <a:r>
              <a:rPr lang="en-US" dirty="0" err="1" smtClean="0"/>
              <a:t>የሥነጽሑፍ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ስራዎችና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- </a:t>
            </a:r>
            <a:r>
              <a:rPr lang="en-US" b="1" dirty="0" err="1" smtClean="0"/>
              <a:t>ስራዎቹም</a:t>
            </a:r>
            <a:r>
              <a:rPr lang="en-US" b="1" dirty="0" smtClean="0"/>
              <a:t>፡</a:t>
            </a:r>
            <a:r>
              <a:rPr lang="en-US" dirty="0" smtClean="0"/>
              <a:t>-  </a:t>
            </a:r>
            <a:r>
              <a:rPr lang="en-US" dirty="0" err="1" smtClean="0"/>
              <a:t>በሚያነሱት</a:t>
            </a:r>
            <a:r>
              <a:rPr lang="en-US" dirty="0" smtClean="0"/>
              <a:t> </a:t>
            </a:r>
            <a:r>
              <a:rPr lang="en-US" dirty="0" err="1" smtClean="0"/>
              <a:t>ጉዳይ</a:t>
            </a:r>
            <a:r>
              <a:rPr lang="en-US" dirty="0" smtClean="0"/>
              <a:t> </a:t>
            </a:r>
            <a:r>
              <a:rPr lang="en-US" dirty="0" err="1" smtClean="0"/>
              <a:t>ጥልቀት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- </a:t>
            </a:r>
            <a:r>
              <a:rPr lang="en-US" dirty="0" err="1" smtClean="0"/>
              <a:t>ባቀራረባቸዉ</a:t>
            </a:r>
            <a:r>
              <a:rPr lang="en-US" dirty="0" smtClean="0"/>
              <a:t> </a:t>
            </a:r>
            <a:r>
              <a:rPr lang="en-US" dirty="0" err="1" smtClean="0"/>
              <a:t>ላቅ</a:t>
            </a:r>
            <a:r>
              <a:rPr lang="en-US" dirty="0" smtClean="0"/>
              <a:t> </a:t>
            </a:r>
            <a:r>
              <a:rPr lang="en-US" dirty="0" err="1" smtClean="0"/>
              <a:t>ያለ</a:t>
            </a:r>
            <a:r>
              <a:rPr lang="en-US" dirty="0" smtClean="0"/>
              <a:t> </a:t>
            </a:r>
            <a:r>
              <a:rPr lang="en-US" dirty="0" err="1" smtClean="0"/>
              <a:t>ጥበባዊነት</a:t>
            </a:r>
            <a:r>
              <a:rPr lang="en-US" dirty="0" smtClean="0"/>
              <a:t> </a:t>
            </a:r>
            <a:r>
              <a:rPr lang="en-US" dirty="0" err="1" smtClean="0"/>
              <a:t>ያላቸዉን</a:t>
            </a:r>
            <a:r>
              <a:rPr lang="en-US" dirty="0" smtClean="0"/>
              <a:t> </a:t>
            </a:r>
            <a:r>
              <a:rPr lang="en-US" dirty="0" err="1" smtClean="0"/>
              <a:t>መጽሐፍት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የሚመለከት</a:t>
            </a:r>
            <a:r>
              <a:rPr lang="en-US" dirty="0" smtClean="0"/>
              <a:t> </a:t>
            </a:r>
            <a:r>
              <a:rPr lang="en-US" dirty="0" err="1" smtClean="0"/>
              <a:t>አድርገዉ</a:t>
            </a:r>
            <a:r>
              <a:rPr lang="en-US" dirty="0" smtClean="0"/>
              <a:t> </a:t>
            </a:r>
            <a:r>
              <a:rPr lang="en-US" dirty="0" err="1" smtClean="0"/>
              <a:t>ይቆጥራሉ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እንደ</a:t>
            </a:r>
            <a:r>
              <a:rPr lang="en-US" dirty="0" smtClean="0"/>
              <a:t> </a:t>
            </a: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ሰዎች</a:t>
            </a:r>
            <a:r>
              <a:rPr lang="en-US" dirty="0" smtClean="0"/>
              <a:t> </a:t>
            </a:r>
            <a:r>
              <a:rPr lang="en-US" dirty="0" err="1" smtClean="0"/>
              <a:t>አመለካከት</a:t>
            </a:r>
            <a:r>
              <a:rPr lang="en-US" dirty="0" smtClean="0"/>
              <a:t> ፡- </a:t>
            </a:r>
          </a:p>
          <a:p>
            <a:pPr>
              <a:buNone/>
            </a:pPr>
            <a:r>
              <a:rPr lang="en-US" i="1" dirty="0" smtClean="0"/>
              <a:t>                       - </a:t>
            </a:r>
            <a:r>
              <a:rPr lang="en-US" i="1" dirty="0" err="1" smtClean="0"/>
              <a:t>እዉነተኛ</a:t>
            </a:r>
            <a:r>
              <a:rPr lang="en-US" i="1" dirty="0" smtClean="0"/>
              <a:t> </a:t>
            </a:r>
            <a:r>
              <a:rPr lang="en-US" i="1" dirty="0" err="1" smtClean="0"/>
              <a:t>ስነ</a:t>
            </a:r>
            <a:r>
              <a:rPr lang="en-US" i="1" dirty="0" smtClean="0"/>
              <a:t>- </a:t>
            </a:r>
            <a:r>
              <a:rPr lang="en-US" i="1" dirty="0" err="1" smtClean="0"/>
              <a:t>ጽሑፍ</a:t>
            </a:r>
            <a:r>
              <a:rPr lang="en-US" i="1" dirty="0" smtClean="0"/>
              <a:t> </a:t>
            </a:r>
            <a:r>
              <a:rPr lang="en-US" i="1" dirty="0" err="1" smtClean="0"/>
              <a:t>የሚባለው</a:t>
            </a:r>
            <a:r>
              <a:rPr lang="en-US" i="1" dirty="0" smtClean="0"/>
              <a:t>፡- </a:t>
            </a:r>
          </a:p>
          <a:p>
            <a:pPr>
              <a:buNone/>
            </a:pPr>
            <a:r>
              <a:rPr lang="en-US" i="1" dirty="0" smtClean="0"/>
              <a:t>                      - </a:t>
            </a:r>
            <a:r>
              <a:rPr lang="en-US" i="1" dirty="0" err="1" smtClean="0"/>
              <a:t>ከዉበትም</a:t>
            </a:r>
            <a:r>
              <a:rPr lang="en-US" i="1" dirty="0" smtClean="0"/>
              <a:t> </a:t>
            </a:r>
            <a:r>
              <a:rPr lang="en-US" i="1" dirty="0" err="1" smtClean="0"/>
              <a:t>ዉበት</a:t>
            </a:r>
            <a:r>
              <a:rPr lang="en-US" i="1" dirty="0" smtClean="0"/>
              <a:t>፤ </a:t>
            </a:r>
          </a:p>
          <a:p>
            <a:pPr>
              <a:buNone/>
            </a:pPr>
            <a:r>
              <a:rPr lang="en-US" i="1" dirty="0" smtClean="0"/>
              <a:t>                      - </a:t>
            </a:r>
            <a:r>
              <a:rPr lang="en-US" i="1" dirty="0" err="1" smtClean="0"/>
              <a:t>ከጥበብም</a:t>
            </a:r>
            <a:r>
              <a:rPr lang="en-US" i="1" dirty="0" smtClean="0"/>
              <a:t> </a:t>
            </a:r>
            <a:r>
              <a:rPr lang="en-US" i="1" dirty="0" err="1" smtClean="0"/>
              <a:t>ጥበብን</a:t>
            </a:r>
            <a:r>
              <a:rPr lang="en-US" i="1" dirty="0" smtClean="0"/>
              <a:t> </a:t>
            </a:r>
            <a:r>
              <a:rPr lang="en-US" i="1" dirty="0" err="1" smtClean="0"/>
              <a:t>የተላበሱትን</a:t>
            </a:r>
            <a:r>
              <a:rPr lang="en-US" i="1" dirty="0" smtClean="0"/>
              <a:t>፤ </a:t>
            </a:r>
          </a:p>
          <a:p>
            <a:pPr>
              <a:buNone/>
            </a:pPr>
            <a:r>
              <a:rPr lang="en-US" i="1" dirty="0" err="1" smtClean="0"/>
              <a:t>ለምሳሌ</a:t>
            </a:r>
            <a:r>
              <a:rPr lang="en-US" i="1" dirty="0" smtClean="0"/>
              <a:t>፡-  </a:t>
            </a:r>
            <a:r>
              <a:rPr lang="en-US" i="1" dirty="0" err="1" smtClean="0"/>
              <a:t>የሆሜርን</a:t>
            </a:r>
            <a:r>
              <a:rPr lang="en-US" i="1" dirty="0" smtClean="0"/>
              <a:t>፣ </a:t>
            </a:r>
          </a:p>
          <a:p>
            <a:pPr>
              <a:buNone/>
            </a:pPr>
            <a:r>
              <a:rPr lang="en-US" i="1" dirty="0" smtClean="0"/>
              <a:t>              </a:t>
            </a:r>
            <a:r>
              <a:rPr lang="en-US" i="1" dirty="0" err="1" smtClean="0"/>
              <a:t>የፕሌቶን</a:t>
            </a:r>
            <a:r>
              <a:rPr lang="en-US" i="1" dirty="0" smtClean="0"/>
              <a:t>፣ </a:t>
            </a:r>
          </a:p>
          <a:p>
            <a:pPr>
              <a:buNone/>
            </a:pPr>
            <a:r>
              <a:rPr lang="en-US" i="1" dirty="0" smtClean="0"/>
              <a:t>              </a:t>
            </a:r>
            <a:r>
              <a:rPr lang="en-US" i="1" dirty="0" err="1" smtClean="0"/>
              <a:t>የአርስቶትልንና</a:t>
            </a:r>
            <a:r>
              <a:rPr lang="en-US" i="1" dirty="0" smtClean="0"/>
              <a:t> </a:t>
            </a:r>
            <a:r>
              <a:rPr lang="en-US" i="1" dirty="0" err="1" smtClean="0"/>
              <a:t>የመሳሰሉት</a:t>
            </a:r>
            <a:r>
              <a:rPr lang="en-US" i="1" dirty="0" smtClean="0"/>
              <a:t> </a:t>
            </a:r>
            <a:r>
              <a:rPr lang="en-US" i="1" dirty="0" err="1" smtClean="0"/>
              <a:t>ታላላቅ</a:t>
            </a:r>
            <a:r>
              <a:rPr lang="en-US" i="1" dirty="0" smtClean="0"/>
              <a:t> </a:t>
            </a:r>
            <a:r>
              <a:rPr lang="en-US" i="1" dirty="0" err="1" smtClean="0"/>
              <a:t>ፈላስፎች</a:t>
            </a:r>
            <a:r>
              <a:rPr lang="en-US" i="1" dirty="0" smtClean="0"/>
              <a:t> </a:t>
            </a:r>
          </a:p>
          <a:p>
            <a:pPr>
              <a:buNone/>
            </a:pPr>
            <a:r>
              <a:rPr lang="en-US" i="1" dirty="0" smtClean="0"/>
              <a:t>                               - </a:t>
            </a:r>
            <a:r>
              <a:rPr lang="en-US" i="1" dirty="0" err="1" smtClean="0"/>
              <a:t>የፍልስፍና</a:t>
            </a:r>
            <a:r>
              <a:rPr lang="en-US" i="1" dirty="0" smtClean="0"/>
              <a:t>፣ </a:t>
            </a:r>
          </a:p>
          <a:p>
            <a:pPr>
              <a:buNone/>
            </a:pPr>
            <a:r>
              <a:rPr lang="en-US" i="1" dirty="0" smtClean="0"/>
              <a:t>                               - </a:t>
            </a:r>
            <a:r>
              <a:rPr lang="en-US" i="1" dirty="0" err="1" smtClean="0"/>
              <a:t>የስነ</a:t>
            </a:r>
            <a:r>
              <a:rPr lang="en-US" i="1" dirty="0" smtClean="0"/>
              <a:t> </a:t>
            </a:r>
            <a:r>
              <a:rPr lang="en-US" i="1" dirty="0" err="1" smtClean="0"/>
              <a:t>ጽሑፍ</a:t>
            </a:r>
            <a:r>
              <a:rPr lang="en-US" i="1" dirty="0" smtClean="0"/>
              <a:t>፣ </a:t>
            </a:r>
          </a:p>
          <a:p>
            <a:pPr>
              <a:buNone/>
            </a:pPr>
            <a:r>
              <a:rPr lang="en-US" i="1" dirty="0" smtClean="0"/>
              <a:t>                               - </a:t>
            </a:r>
            <a:r>
              <a:rPr lang="en-US" i="1" dirty="0" err="1" smtClean="0"/>
              <a:t>የስነ</a:t>
            </a:r>
            <a:r>
              <a:rPr lang="en-US" i="1" dirty="0" smtClean="0"/>
              <a:t> </a:t>
            </a:r>
            <a:r>
              <a:rPr lang="en-US" i="1" dirty="0" err="1" smtClean="0"/>
              <a:t>ማህበረሰብ</a:t>
            </a:r>
            <a:r>
              <a:rPr lang="en-US" i="1" dirty="0" smtClean="0"/>
              <a:t> </a:t>
            </a:r>
            <a:r>
              <a:rPr lang="en-US" i="1" dirty="0" err="1" smtClean="0"/>
              <a:t>ጥናቶች</a:t>
            </a:r>
            <a:r>
              <a:rPr lang="en-US" i="1" dirty="0" smtClean="0"/>
              <a:t> </a:t>
            </a:r>
            <a:r>
              <a:rPr lang="en-US" i="1" dirty="0" err="1" smtClean="0"/>
              <a:t>የሚመለከቱ</a:t>
            </a:r>
            <a:r>
              <a:rPr lang="en-US" i="1" dirty="0" smtClean="0"/>
              <a:t> </a:t>
            </a:r>
            <a:r>
              <a:rPr lang="en-US" i="1" dirty="0" err="1" smtClean="0"/>
              <a:t>ሥራዎችን</a:t>
            </a:r>
            <a:r>
              <a:rPr lang="en-US" i="1" dirty="0" smtClean="0"/>
              <a:t> </a:t>
            </a:r>
            <a:r>
              <a:rPr lang="en-US" i="1" dirty="0" err="1" smtClean="0"/>
              <a:t>ብቻ</a:t>
            </a:r>
            <a:r>
              <a:rPr lang="en-US" i="1" dirty="0" smtClean="0"/>
              <a:t> </a:t>
            </a:r>
            <a:r>
              <a:rPr lang="en-US" i="1" dirty="0" err="1" smtClean="0"/>
              <a:t>የሚያካትት</a:t>
            </a:r>
            <a:r>
              <a:rPr lang="en-US" i="1" dirty="0" smtClean="0"/>
              <a:t> </a:t>
            </a:r>
            <a:r>
              <a:rPr lang="en-US" i="1" dirty="0" err="1" smtClean="0"/>
              <a:t>ተደርጎ</a:t>
            </a:r>
            <a:r>
              <a:rPr lang="en-US" i="1" dirty="0" smtClean="0"/>
              <a:t> </a:t>
            </a:r>
            <a:r>
              <a:rPr lang="en-US" i="1" dirty="0" err="1" smtClean="0"/>
              <a:t>ይታሠባል</a:t>
            </a:r>
            <a:r>
              <a:rPr lang="en-US" i="1" dirty="0" smtClean="0"/>
              <a:t>፡፡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የስነ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ምንነት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n-US" dirty="0" err="1" smtClean="0"/>
              <a:t>በእርግጥ</a:t>
            </a:r>
            <a:r>
              <a:rPr lang="en-US" dirty="0" smtClean="0"/>
              <a:t>  </a:t>
            </a: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መጽሐፍት</a:t>
            </a:r>
            <a:r>
              <a:rPr lang="en-US" dirty="0" smtClean="0"/>
              <a:t> </a:t>
            </a:r>
            <a:r>
              <a:rPr lang="en-US" dirty="0" err="1" smtClean="0"/>
              <a:t>በሰዉ</a:t>
            </a:r>
            <a:r>
              <a:rPr lang="en-US" dirty="0" smtClean="0"/>
              <a:t> </a:t>
            </a:r>
            <a:r>
              <a:rPr lang="en-US" dirty="0" err="1" smtClean="0"/>
              <a:t>ልጆች</a:t>
            </a:r>
            <a:r>
              <a:rPr lang="en-US" dirty="0" smtClean="0"/>
              <a:t> </a:t>
            </a:r>
            <a:r>
              <a:rPr lang="en-US" dirty="0" err="1" smtClean="0"/>
              <a:t>የስልጣኔ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ዉስጥ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- </a:t>
            </a:r>
            <a:r>
              <a:rPr lang="en-US" dirty="0" err="1" smtClean="0"/>
              <a:t>እጅግ</a:t>
            </a:r>
            <a:r>
              <a:rPr lang="en-US" dirty="0" smtClean="0"/>
              <a:t> </a:t>
            </a:r>
            <a:r>
              <a:rPr lang="en-US" dirty="0" err="1" smtClean="0"/>
              <a:t>ጉልህ</a:t>
            </a:r>
            <a:r>
              <a:rPr lang="en-US" dirty="0" smtClean="0"/>
              <a:t> </a:t>
            </a:r>
            <a:r>
              <a:rPr lang="en-US" dirty="0" err="1" smtClean="0"/>
              <a:t>ስፍራ</a:t>
            </a:r>
            <a:r>
              <a:rPr lang="en-US" dirty="0" smtClean="0"/>
              <a:t> </a:t>
            </a:r>
            <a:r>
              <a:rPr lang="en-US" dirty="0" err="1" smtClean="0"/>
              <a:t>ያላቸዉ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 - </a:t>
            </a:r>
            <a:r>
              <a:rPr lang="en-US" dirty="0" err="1" smtClean="0"/>
              <a:t>በየትኛዉም</a:t>
            </a:r>
            <a:r>
              <a:rPr lang="en-US" dirty="0" smtClean="0"/>
              <a:t> </a:t>
            </a:r>
            <a:r>
              <a:rPr lang="en-US" dirty="0" err="1" smtClean="0"/>
              <a:t>ዘመንና</a:t>
            </a:r>
            <a:r>
              <a:rPr lang="en-US" dirty="0" smtClean="0"/>
              <a:t> </a:t>
            </a:r>
            <a:r>
              <a:rPr lang="en-US" dirty="0" err="1" smtClean="0"/>
              <a:t>ስፍራ</a:t>
            </a:r>
            <a:r>
              <a:rPr lang="en-US" dirty="0" smtClean="0"/>
              <a:t> </a:t>
            </a:r>
            <a:r>
              <a:rPr lang="en-US" dirty="0" err="1" smtClean="0"/>
              <a:t>እውነት</a:t>
            </a:r>
            <a:r>
              <a:rPr lang="en-US" dirty="0" smtClean="0"/>
              <a:t> </a:t>
            </a:r>
            <a:r>
              <a:rPr lang="en-US" dirty="0" err="1" smtClean="0"/>
              <a:t>የሚባሉ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ጥልቅ</a:t>
            </a:r>
            <a:r>
              <a:rPr lang="en-US" dirty="0" smtClean="0"/>
              <a:t> </a:t>
            </a:r>
            <a:r>
              <a:rPr lang="en-US" dirty="0" err="1" smtClean="0"/>
              <a:t>ሀሳቦችን</a:t>
            </a:r>
            <a:r>
              <a:rPr lang="en-US" dirty="0" smtClean="0"/>
              <a:t> </a:t>
            </a:r>
            <a:r>
              <a:rPr lang="en-US" dirty="0" err="1" smtClean="0"/>
              <a:t>በማራኪ</a:t>
            </a:r>
            <a:r>
              <a:rPr lang="en-US" dirty="0" smtClean="0"/>
              <a:t> </a:t>
            </a:r>
            <a:r>
              <a:rPr lang="en-US" dirty="0" err="1" smtClean="0"/>
              <a:t>ቋንቋና</a:t>
            </a:r>
            <a:r>
              <a:rPr lang="en-US" dirty="0" smtClean="0"/>
              <a:t> </a:t>
            </a:r>
            <a:r>
              <a:rPr lang="en-US" dirty="0" err="1" smtClean="0"/>
              <a:t>የአገላለፅ</a:t>
            </a:r>
            <a:r>
              <a:rPr lang="en-US" dirty="0" smtClean="0"/>
              <a:t> </a:t>
            </a:r>
            <a:r>
              <a:rPr lang="en-US" dirty="0" err="1" smtClean="0"/>
              <a:t>ብልሀት</a:t>
            </a:r>
            <a:r>
              <a:rPr lang="en-US" dirty="0" smtClean="0"/>
              <a:t> </a:t>
            </a:r>
            <a:r>
              <a:rPr lang="en-US" dirty="0" err="1" smtClean="0"/>
              <a:t>ያቀረቡ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በልዩ</a:t>
            </a:r>
            <a:r>
              <a:rPr lang="en-US" dirty="0" smtClean="0"/>
              <a:t> </a:t>
            </a:r>
            <a:r>
              <a:rPr lang="en-US" dirty="0" err="1" smtClean="0"/>
              <a:t>የማህበረሰባዊ</a:t>
            </a:r>
            <a:r>
              <a:rPr lang="en-US" dirty="0" smtClean="0"/>
              <a:t> </a:t>
            </a:r>
            <a:r>
              <a:rPr lang="en-US" dirty="0" err="1" smtClean="0"/>
              <a:t>ሳይንስ</a:t>
            </a:r>
            <a:r>
              <a:rPr lang="en-US" dirty="0" smtClean="0"/>
              <a:t> </a:t>
            </a:r>
            <a:r>
              <a:rPr lang="en-US" dirty="0" err="1" smtClean="0"/>
              <a:t>ጥናት</a:t>
            </a:r>
            <a:r>
              <a:rPr lang="en-US" dirty="0" smtClean="0"/>
              <a:t> </a:t>
            </a:r>
            <a:r>
              <a:rPr lang="en-US" dirty="0" err="1" smtClean="0"/>
              <a:t>መስኮች</a:t>
            </a:r>
            <a:r>
              <a:rPr lang="en-US" dirty="0" smtClean="0"/>
              <a:t> </a:t>
            </a:r>
            <a:r>
              <a:rPr lang="en-US" dirty="0" err="1" smtClean="0"/>
              <a:t>ዉስጥ</a:t>
            </a:r>
            <a:r>
              <a:rPr lang="en-US" dirty="0" smtClean="0"/>
              <a:t> </a:t>
            </a:r>
            <a:r>
              <a:rPr lang="en-US" dirty="0" err="1" smtClean="0"/>
              <a:t>በመረጃ</a:t>
            </a:r>
            <a:r>
              <a:rPr lang="en-US" dirty="0" smtClean="0"/>
              <a:t> </a:t>
            </a:r>
            <a:r>
              <a:rPr lang="en-US" dirty="0" err="1" smtClean="0"/>
              <a:t>ምንጭነት</a:t>
            </a:r>
            <a:r>
              <a:rPr lang="en-US" dirty="0" smtClean="0"/>
              <a:t> </a:t>
            </a:r>
            <a:r>
              <a:rPr lang="en-US" dirty="0" err="1" smtClean="0"/>
              <a:t>የሚጠቀሱ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የብዙ</a:t>
            </a:r>
            <a:r>
              <a:rPr lang="en-US" dirty="0" smtClean="0"/>
              <a:t> </a:t>
            </a:r>
            <a:r>
              <a:rPr lang="en-US" dirty="0" err="1" smtClean="0"/>
              <a:t>ሀያስያንንና</a:t>
            </a:r>
            <a:r>
              <a:rPr lang="en-US" dirty="0" smtClean="0"/>
              <a:t> </a:t>
            </a:r>
            <a:r>
              <a:rPr lang="en-US" dirty="0" err="1" smtClean="0"/>
              <a:t>ተመራማሪዎችን</a:t>
            </a:r>
            <a:r>
              <a:rPr lang="en-US" dirty="0" smtClean="0"/>
              <a:t> </a:t>
            </a:r>
            <a:r>
              <a:rPr lang="en-US" dirty="0" err="1" smtClean="0"/>
              <a:t>ቀልብ</a:t>
            </a:r>
            <a:r>
              <a:rPr lang="en-US" dirty="0" smtClean="0"/>
              <a:t> </a:t>
            </a:r>
            <a:r>
              <a:rPr lang="en-US" dirty="0" err="1" smtClean="0"/>
              <a:t>የሳቡ</a:t>
            </a:r>
            <a:r>
              <a:rPr lang="en-US" dirty="0" smtClean="0"/>
              <a:t>፤ </a:t>
            </a:r>
            <a:r>
              <a:rPr lang="en-US" dirty="0" err="1" smtClean="0"/>
              <a:t>ያወያዩና</a:t>
            </a:r>
            <a:r>
              <a:rPr lang="en-US" dirty="0" smtClean="0"/>
              <a:t> </a:t>
            </a:r>
            <a:r>
              <a:rPr lang="en-US" dirty="0" err="1" smtClean="0"/>
              <a:t>ያመራመሩ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ዛሬም</a:t>
            </a:r>
            <a:r>
              <a:rPr lang="en-US" dirty="0" smtClean="0"/>
              <a:t> </a:t>
            </a:r>
            <a:r>
              <a:rPr lang="en-US" dirty="0" err="1" smtClean="0"/>
              <a:t>ሆነ</a:t>
            </a:r>
            <a:r>
              <a:rPr lang="en-US" dirty="0" smtClean="0"/>
              <a:t> </a:t>
            </a:r>
            <a:r>
              <a:rPr lang="en-US" dirty="0" err="1" smtClean="0"/>
              <a:t>ወደ</a:t>
            </a:r>
            <a:r>
              <a:rPr lang="en-US" dirty="0" smtClean="0"/>
              <a:t> </a:t>
            </a:r>
            <a:r>
              <a:rPr lang="en-US" dirty="0" err="1" smtClean="0"/>
              <a:t>ፊት</a:t>
            </a:r>
            <a:r>
              <a:rPr lang="en-US" dirty="0" smtClean="0"/>
              <a:t> </a:t>
            </a:r>
            <a:r>
              <a:rPr lang="en-US" dirty="0" err="1" smtClean="0"/>
              <a:t>የሚጠኑ</a:t>
            </a:r>
            <a:r>
              <a:rPr lang="en-US" dirty="0" smtClean="0"/>
              <a:t> </a:t>
            </a:r>
            <a:r>
              <a:rPr lang="en-US" dirty="0" err="1" smtClean="0"/>
              <a:t>ዘላለማዊ</a:t>
            </a:r>
            <a:r>
              <a:rPr lang="en-US" dirty="0" smtClean="0"/>
              <a:t>  </a:t>
            </a:r>
            <a:r>
              <a:rPr lang="en-US" dirty="0" err="1" smtClean="0"/>
              <a:t>ስራዎች</a:t>
            </a:r>
            <a:r>
              <a:rPr lang="en-US" dirty="0" smtClean="0"/>
              <a:t> </a:t>
            </a:r>
            <a:r>
              <a:rPr lang="en-US" dirty="0" err="1" smtClean="0"/>
              <a:t>ናቸዉ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ስነ-ጽሑፍን</a:t>
            </a:r>
            <a:r>
              <a:rPr lang="en-US" dirty="0" smtClean="0"/>
              <a:t> </a:t>
            </a:r>
            <a:r>
              <a:rPr lang="en-US" dirty="0" err="1" smtClean="0"/>
              <a:t>እንደ</a:t>
            </a:r>
            <a:r>
              <a:rPr lang="en-US" dirty="0" smtClean="0"/>
              <a:t> </a:t>
            </a:r>
            <a:r>
              <a:rPr lang="en-US" dirty="0" err="1" smtClean="0"/>
              <a:t>ታላላቅ</a:t>
            </a:r>
            <a:r>
              <a:rPr lang="en-US" dirty="0" smtClean="0"/>
              <a:t> </a:t>
            </a:r>
            <a:r>
              <a:rPr lang="en-US" dirty="0" err="1" smtClean="0"/>
              <a:t>መጽሐፍት</a:t>
            </a:r>
            <a:r>
              <a:rPr lang="en-US" dirty="0" smtClean="0"/>
              <a:t> </a:t>
            </a:r>
            <a:r>
              <a:rPr lang="en-US" dirty="0" err="1" smtClean="0"/>
              <a:t>ጥናት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መቁጠር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-  </a:t>
            </a:r>
            <a:r>
              <a:rPr lang="en-US" dirty="0" err="1" smtClean="0"/>
              <a:t>መጠነ</a:t>
            </a:r>
            <a:r>
              <a:rPr lang="en-US" dirty="0" smtClean="0"/>
              <a:t> </a:t>
            </a:r>
            <a:r>
              <a:rPr lang="en-US" dirty="0" err="1" smtClean="0"/>
              <a:t>ርዕዩንና</a:t>
            </a:r>
            <a:r>
              <a:rPr lang="en-US" dirty="0" smtClean="0"/>
              <a:t> </a:t>
            </a:r>
            <a:r>
              <a:rPr lang="en-US" dirty="0" err="1" smtClean="0"/>
              <a:t>ወሠኑን</a:t>
            </a:r>
            <a:r>
              <a:rPr lang="en-US" dirty="0" smtClean="0"/>
              <a:t> </a:t>
            </a:r>
            <a:r>
              <a:rPr lang="en-US" dirty="0" err="1" smtClean="0"/>
              <a:t>ያጠባል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      - </a:t>
            </a:r>
            <a:r>
              <a:rPr lang="en-US" dirty="0" err="1" smtClean="0"/>
              <a:t>ጥበባዊና</a:t>
            </a:r>
            <a:r>
              <a:rPr lang="en-US" dirty="0" smtClean="0"/>
              <a:t> </a:t>
            </a:r>
            <a:r>
              <a:rPr lang="en-US" dirty="0" err="1" smtClean="0"/>
              <a:t>ፈጠራዊ</a:t>
            </a:r>
            <a:r>
              <a:rPr lang="en-US" dirty="0" smtClean="0"/>
              <a:t> </a:t>
            </a:r>
            <a:r>
              <a:rPr lang="en-US" dirty="0" err="1" smtClean="0"/>
              <a:t>ባህሪያቱን</a:t>
            </a:r>
            <a:r>
              <a:rPr lang="en-US" dirty="0" smtClean="0"/>
              <a:t> </a:t>
            </a:r>
            <a:r>
              <a:rPr lang="en-US" dirty="0" err="1" smtClean="0"/>
              <a:t>ይስታል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      - </a:t>
            </a:r>
            <a:r>
              <a:rPr lang="en-US" dirty="0" err="1" smtClean="0"/>
              <a:t>በዚህም</a:t>
            </a:r>
            <a:r>
              <a:rPr lang="en-US" dirty="0" smtClean="0"/>
              <a:t> </a:t>
            </a:r>
            <a:r>
              <a:rPr lang="en-US" dirty="0" err="1" smtClean="0"/>
              <a:t>ጠንካራ</a:t>
            </a:r>
            <a:r>
              <a:rPr lang="en-US" dirty="0" smtClean="0"/>
              <a:t> </a:t>
            </a:r>
            <a:r>
              <a:rPr lang="en-US" dirty="0" err="1" smtClean="0"/>
              <a:t>ተቃዉሞ</a:t>
            </a:r>
            <a:r>
              <a:rPr lang="en-US" dirty="0" smtClean="0"/>
              <a:t> </a:t>
            </a:r>
            <a:r>
              <a:rPr lang="en-US" dirty="0" err="1" smtClean="0"/>
              <a:t>ገጥሞታል</a:t>
            </a:r>
            <a:r>
              <a:rPr lang="en-US" dirty="0" smtClean="0"/>
              <a:t>፡፡  </a:t>
            </a:r>
          </a:p>
          <a:p>
            <a:r>
              <a:rPr lang="en-US" dirty="0" err="1" smtClean="0"/>
              <a:t>አንድም</a:t>
            </a:r>
            <a:r>
              <a:rPr lang="en-US" dirty="0" smtClean="0"/>
              <a:t> </a:t>
            </a:r>
            <a:r>
              <a:rPr lang="en-US" b="1" dirty="0" err="1" smtClean="0"/>
              <a:t>ስነ</a:t>
            </a:r>
            <a:r>
              <a:rPr lang="en-US" b="1" dirty="0" smtClean="0"/>
              <a:t> </a:t>
            </a:r>
            <a:r>
              <a:rPr lang="en-US" b="1" dirty="0" err="1" smtClean="0"/>
              <a:t>ቃሎች</a:t>
            </a:r>
            <a:r>
              <a:rPr lang="en-US" b="1" dirty="0" smtClean="0"/>
              <a:t> </a:t>
            </a:r>
            <a:r>
              <a:rPr lang="en-US" b="1" dirty="0" err="1" smtClean="0"/>
              <a:t>ስነ</a:t>
            </a:r>
            <a:r>
              <a:rPr lang="en-US" b="1" dirty="0" smtClean="0"/>
              <a:t> </a:t>
            </a:r>
            <a:r>
              <a:rPr lang="en-US" b="1" dirty="0" err="1" smtClean="0"/>
              <a:t>ጽሑፎች</a:t>
            </a:r>
            <a:r>
              <a:rPr lang="en-US" b="1" dirty="0" smtClean="0"/>
              <a:t> </a:t>
            </a:r>
            <a:r>
              <a:rPr lang="en-US" dirty="0" err="1" smtClean="0"/>
              <a:t>ናቸዉ</a:t>
            </a:r>
            <a:r>
              <a:rPr lang="en-US" dirty="0" smtClean="0"/>
              <a:t>፡፡  </a:t>
            </a:r>
          </a:p>
          <a:p>
            <a:pPr>
              <a:buNone/>
            </a:pPr>
            <a:r>
              <a:rPr lang="en-US" dirty="0" smtClean="0"/>
              <a:t>                      </a:t>
            </a:r>
            <a:r>
              <a:rPr lang="en-US" dirty="0" err="1" smtClean="0"/>
              <a:t>ስነ-ቃሎች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- </a:t>
            </a:r>
            <a:r>
              <a:rPr lang="en-US" dirty="0" err="1" smtClean="0"/>
              <a:t>የየዘመኑን</a:t>
            </a:r>
            <a:r>
              <a:rPr lang="en-US" dirty="0" smtClean="0"/>
              <a:t> </a:t>
            </a:r>
            <a:r>
              <a:rPr lang="en-US" dirty="0" err="1" smtClean="0"/>
              <a:t>እዉነታዎች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                               - </a:t>
            </a:r>
            <a:r>
              <a:rPr lang="en-US" dirty="0" err="1" smtClean="0"/>
              <a:t>ወቅታዊ</a:t>
            </a:r>
            <a:r>
              <a:rPr lang="en-US" dirty="0" smtClean="0"/>
              <a:t>  </a:t>
            </a:r>
            <a:r>
              <a:rPr lang="en-US" dirty="0" err="1" smtClean="0"/>
              <a:t>ጉዳዮችንና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                                - </a:t>
            </a:r>
            <a:r>
              <a:rPr lang="en-US" dirty="0" err="1" smtClean="0"/>
              <a:t>የዕለት</a:t>
            </a:r>
            <a:r>
              <a:rPr lang="en-US" dirty="0" smtClean="0"/>
              <a:t> </a:t>
            </a:r>
            <a:r>
              <a:rPr lang="en-US" dirty="0" err="1" smtClean="0"/>
              <a:t>ተዕለት</a:t>
            </a:r>
            <a:r>
              <a:rPr lang="en-US" dirty="0" smtClean="0"/>
              <a:t> </a:t>
            </a:r>
            <a:r>
              <a:rPr lang="en-US" dirty="0" err="1" smtClean="0"/>
              <a:t>ህይወትን</a:t>
            </a:r>
            <a:r>
              <a:rPr lang="en-US" dirty="0" smtClean="0"/>
              <a:t> </a:t>
            </a:r>
            <a:r>
              <a:rPr lang="en-US" dirty="0" err="1" smtClean="0"/>
              <a:t>የሚያሳዩ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                                - </a:t>
            </a:r>
            <a:r>
              <a:rPr lang="en-US" dirty="0" err="1" smtClean="0"/>
              <a:t>በጽሑፍ</a:t>
            </a:r>
            <a:r>
              <a:rPr lang="en-US" dirty="0" smtClean="0"/>
              <a:t> </a:t>
            </a:r>
            <a:r>
              <a:rPr lang="en-US" dirty="0" err="1" smtClean="0"/>
              <a:t>ያልሰፈሩ</a:t>
            </a:r>
            <a:r>
              <a:rPr lang="en-US" dirty="0" smtClean="0"/>
              <a:t> </a:t>
            </a:r>
            <a:r>
              <a:rPr lang="en-US" dirty="0" err="1" smtClean="0"/>
              <a:t>በቃልና</a:t>
            </a:r>
            <a:r>
              <a:rPr lang="en-US" dirty="0" smtClean="0"/>
              <a:t> </a:t>
            </a:r>
            <a:r>
              <a:rPr lang="en-US" dirty="0" err="1" smtClean="0"/>
              <a:t>በተግባር</a:t>
            </a:r>
            <a:r>
              <a:rPr lang="en-US" dirty="0" smtClean="0"/>
              <a:t> </a:t>
            </a:r>
            <a:r>
              <a:rPr lang="en-US" dirty="0" err="1" smtClean="0"/>
              <a:t>የሚሰሩና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      - </a:t>
            </a:r>
            <a:r>
              <a:rPr lang="en-US" dirty="0" err="1" smtClean="0"/>
              <a:t>ከትዉልድ</a:t>
            </a:r>
            <a:r>
              <a:rPr lang="en-US" dirty="0" smtClean="0"/>
              <a:t> </a:t>
            </a:r>
            <a:r>
              <a:rPr lang="en-US" dirty="0" err="1" smtClean="0"/>
              <a:t>ትዉልድ</a:t>
            </a:r>
            <a:r>
              <a:rPr lang="en-US" dirty="0" smtClean="0"/>
              <a:t> </a:t>
            </a:r>
            <a:r>
              <a:rPr lang="en-US" dirty="0" err="1" smtClean="0"/>
              <a:t>የሚተላለፉ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      - </a:t>
            </a:r>
            <a:r>
              <a:rPr lang="en-US" dirty="0" err="1" smtClean="0"/>
              <a:t>ልዩ</a:t>
            </a:r>
            <a:r>
              <a:rPr lang="en-US" dirty="0" smtClean="0"/>
              <a:t> </a:t>
            </a:r>
            <a:r>
              <a:rPr lang="en-US" dirty="0" err="1" smtClean="0"/>
              <a:t>ልዩ</a:t>
            </a:r>
            <a:r>
              <a:rPr lang="en-US" dirty="0" smtClean="0"/>
              <a:t> </a:t>
            </a:r>
            <a:r>
              <a:rPr lang="en-US" dirty="0" err="1" smtClean="0"/>
              <a:t>ባህላዊ</a:t>
            </a:r>
            <a:r>
              <a:rPr lang="en-US" dirty="0" smtClean="0"/>
              <a:t> </a:t>
            </a:r>
            <a:r>
              <a:rPr lang="en-US" dirty="0" err="1" smtClean="0"/>
              <a:t>ጥበቦችንም</a:t>
            </a:r>
            <a:r>
              <a:rPr lang="en-US" dirty="0" smtClean="0"/>
              <a:t> (</a:t>
            </a:r>
            <a:r>
              <a:rPr lang="en-US" dirty="0" err="1" smtClean="0"/>
              <a:t>ለምሳሌ</a:t>
            </a:r>
            <a:r>
              <a:rPr lang="en-US" dirty="0" smtClean="0"/>
              <a:t> </a:t>
            </a:r>
            <a:r>
              <a:rPr lang="en-US" dirty="0" err="1" smtClean="0"/>
              <a:t>እንደ</a:t>
            </a:r>
            <a:r>
              <a:rPr lang="en-US" dirty="0" smtClean="0"/>
              <a:t> </a:t>
            </a:r>
            <a:r>
              <a:rPr lang="en-US" dirty="0" err="1" smtClean="0"/>
              <a:t>ስነ</a:t>
            </a:r>
            <a:r>
              <a:rPr lang="en-US" dirty="0" smtClean="0"/>
              <a:t>-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ያሉ</a:t>
            </a:r>
            <a:r>
              <a:rPr lang="en-US" dirty="0" smtClean="0"/>
              <a:t>) </a:t>
            </a:r>
            <a:r>
              <a:rPr lang="en-US" dirty="0" err="1" smtClean="0"/>
              <a:t>የሚመለከት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           </a:t>
            </a:r>
            <a:r>
              <a:rPr lang="en-US" dirty="0" err="1" smtClean="0"/>
              <a:t>በመሆኑ</a:t>
            </a:r>
            <a:r>
              <a:rPr lang="en-US" dirty="0" smtClean="0"/>
              <a:t> </a:t>
            </a:r>
            <a:r>
              <a:rPr lang="en-US" dirty="0" err="1" smtClean="0"/>
              <a:t>እነዚህን</a:t>
            </a:r>
            <a:r>
              <a:rPr lang="en-US" dirty="0" smtClean="0"/>
              <a:t> </a:t>
            </a:r>
            <a:r>
              <a:rPr lang="en-US" dirty="0" err="1" smtClean="0"/>
              <a:t>ጥበቦች</a:t>
            </a:r>
            <a:r>
              <a:rPr lang="en-US" dirty="0" smtClean="0"/>
              <a:t> </a:t>
            </a:r>
            <a:r>
              <a:rPr lang="en-US" dirty="0" err="1" smtClean="0"/>
              <a:t>መዘንጋታቸዉም</a:t>
            </a:r>
            <a:r>
              <a:rPr lang="en-US" dirty="0" smtClean="0"/>
              <a:t> </a:t>
            </a:r>
            <a:r>
              <a:rPr lang="en-US" dirty="0" err="1" smtClean="0"/>
              <a:t>ተቃዉሞ</a:t>
            </a:r>
            <a:r>
              <a:rPr lang="en-US" dirty="0" smtClean="0"/>
              <a:t> </a:t>
            </a:r>
            <a:r>
              <a:rPr lang="en-US" dirty="0" err="1" smtClean="0"/>
              <a:t>አስነስቶባቸዋል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የስነ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ምንነት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n-US" dirty="0" err="1" smtClean="0"/>
              <a:t>በሶስተኛው</a:t>
            </a:r>
            <a:r>
              <a:rPr lang="en-US" dirty="0" smtClean="0"/>
              <a:t> </a:t>
            </a:r>
            <a:r>
              <a:rPr lang="en-US" dirty="0" err="1" smtClean="0"/>
              <a:t>ብያኔ</a:t>
            </a:r>
            <a:r>
              <a:rPr lang="en-US" dirty="0" smtClean="0"/>
              <a:t> </a:t>
            </a:r>
            <a:r>
              <a:rPr lang="en-US" i="1" dirty="0" smtClean="0"/>
              <a:t>“</a:t>
            </a:r>
            <a:r>
              <a:rPr lang="en-US" i="1" dirty="0" err="1" smtClean="0"/>
              <a:t>ስነ-ጽሑፍ</a:t>
            </a:r>
            <a:r>
              <a:rPr lang="en-US" i="1" dirty="0" smtClean="0"/>
              <a:t> </a:t>
            </a:r>
            <a:r>
              <a:rPr lang="en-US" i="1" dirty="0" err="1" smtClean="0"/>
              <a:t>እንደ</a:t>
            </a:r>
            <a:r>
              <a:rPr lang="en-US" i="1" dirty="0" smtClean="0"/>
              <a:t> </a:t>
            </a:r>
            <a:r>
              <a:rPr lang="en-US" i="1" dirty="0" err="1" smtClean="0"/>
              <a:t>ኪነ</a:t>
            </a:r>
            <a:r>
              <a:rPr lang="en-US" i="1" dirty="0" smtClean="0"/>
              <a:t> </a:t>
            </a:r>
            <a:r>
              <a:rPr lang="en-US" i="1" dirty="0" err="1" smtClean="0"/>
              <a:t>ጥበብ</a:t>
            </a:r>
            <a:r>
              <a:rPr lang="en-US" i="1" dirty="0" smtClean="0"/>
              <a:t> (</a:t>
            </a:r>
            <a:r>
              <a:rPr lang="en-US" i="1" dirty="0" err="1" smtClean="0"/>
              <a:t>የፈጠራ</a:t>
            </a:r>
            <a:r>
              <a:rPr lang="en-US" i="1" dirty="0" smtClean="0"/>
              <a:t>) </a:t>
            </a:r>
            <a:r>
              <a:rPr lang="en-US" i="1" dirty="0" err="1" smtClean="0"/>
              <a:t>ስራ</a:t>
            </a:r>
            <a:r>
              <a:rPr lang="en-US" i="1" dirty="0" smtClean="0"/>
              <a:t>”</a:t>
            </a:r>
            <a:r>
              <a:rPr lang="en-US" dirty="0" smtClean="0"/>
              <a:t> </a:t>
            </a:r>
            <a:r>
              <a:rPr lang="en-US" dirty="0" err="1" smtClean="0"/>
              <a:t>የሚለው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ለብዙዎች</a:t>
            </a:r>
            <a:r>
              <a:rPr lang="en-US" dirty="0" smtClean="0"/>
              <a:t> </a:t>
            </a:r>
            <a:r>
              <a:rPr lang="en-US" dirty="0" err="1" smtClean="0"/>
              <a:t>የዘመናችን</a:t>
            </a:r>
            <a:r>
              <a:rPr lang="en-US" dirty="0" smtClean="0"/>
              <a:t>  </a:t>
            </a:r>
            <a:r>
              <a:rPr lang="en-US" dirty="0" err="1" smtClean="0"/>
              <a:t>የስነ-ጽሑፍ</a:t>
            </a:r>
            <a:r>
              <a:rPr lang="en-US" dirty="0" smtClean="0"/>
              <a:t>  </a:t>
            </a:r>
            <a:r>
              <a:rPr lang="en-US" dirty="0" err="1" smtClean="0"/>
              <a:t>መምህራን</a:t>
            </a:r>
            <a:r>
              <a:rPr lang="en-US" dirty="0" smtClean="0"/>
              <a:t>፣ </a:t>
            </a:r>
            <a:r>
              <a:rPr lang="en-US" dirty="0" err="1" smtClean="0"/>
              <a:t>ሃያስያን</a:t>
            </a:r>
            <a:r>
              <a:rPr lang="en-US" dirty="0" smtClean="0"/>
              <a:t> </a:t>
            </a:r>
            <a:r>
              <a:rPr lang="en-US" dirty="0" err="1" smtClean="0"/>
              <a:t>አመለካት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ተፅፎ</a:t>
            </a:r>
            <a:r>
              <a:rPr lang="en-US" dirty="0" smtClean="0"/>
              <a:t> </a:t>
            </a:r>
            <a:r>
              <a:rPr lang="en-US" dirty="0" err="1" smtClean="0"/>
              <a:t>የተገኘ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ስነ-ጽሑፍ</a:t>
            </a:r>
            <a:r>
              <a:rPr lang="en-US" dirty="0" smtClean="0"/>
              <a:t> </a:t>
            </a:r>
            <a:r>
              <a:rPr lang="en-US" dirty="0" err="1" smtClean="0"/>
              <a:t>ሊባል</a:t>
            </a:r>
            <a:r>
              <a:rPr lang="en-US" dirty="0" smtClean="0"/>
              <a:t> </a:t>
            </a:r>
            <a:r>
              <a:rPr lang="en-US" dirty="0" err="1" smtClean="0"/>
              <a:t>አይችልም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እንዲያዉም</a:t>
            </a:r>
            <a:r>
              <a:rPr lang="en-US" dirty="0" smtClean="0"/>
              <a:t> </a:t>
            </a:r>
            <a:r>
              <a:rPr lang="en-US" dirty="0" err="1" smtClean="0"/>
              <a:t>ማስተማር</a:t>
            </a:r>
            <a:r>
              <a:rPr lang="en-US" dirty="0" smtClean="0"/>
              <a:t> </a:t>
            </a:r>
            <a:r>
              <a:rPr lang="en-US" dirty="0" err="1" smtClean="0"/>
              <a:t>መረጃ</a:t>
            </a:r>
            <a:r>
              <a:rPr lang="en-US" dirty="0" smtClean="0"/>
              <a:t> </a:t>
            </a:r>
            <a:r>
              <a:rPr lang="en-US" dirty="0" err="1" smtClean="0"/>
              <a:t>መስጠት</a:t>
            </a:r>
            <a:r>
              <a:rPr lang="en-US" dirty="0" smtClean="0"/>
              <a:t> </a:t>
            </a:r>
            <a:r>
              <a:rPr lang="en-US" dirty="0" err="1" smtClean="0"/>
              <a:t>ቀዳሚ</a:t>
            </a:r>
            <a:r>
              <a:rPr lang="en-US" dirty="0" smtClean="0"/>
              <a:t> </a:t>
            </a:r>
            <a:r>
              <a:rPr lang="en-US" dirty="0" err="1" smtClean="0"/>
              <a:t>ዓላማቸዉ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፡</a:t>
            </a:r>
          </a:p>
          <a:p>
            <a:pPr>
              <a:buNone/>
            </a:pPr>
            <a:r>
              <a:rPr lang="en-US" dirty="0" smtClean="0"/>
              <a:t>                            - </a:t>
            </a:r>
            <a:r>
              <a:rPr lang="en-US" dirty="0" err="1" smtClean="0"/>
              <a:t>የሳይንስ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- </a:t>
            </a:r>
            <a:r>
              <a:rPr lang="en-US" dirty="0" err="1" smtClean="0"/>
              <a:t>የፖለቲካ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- </a:t>
            </a:r>
            <a:r>
              <a:rPr lang="en-US" dirty="0" err="1" smtClean="0"/>
              <a:t>የታሪክ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- </a:t>
            </a:r>
            <a:r>
              <a:rPr lang="en-US" dirty="0" err="1" smtClean="0"/>
              <a:t>የፍልስፍና</a:t>
            </a:r>
            <a:r>
              <a:rPr lang="en-US" dirty="0" smtClean="0"/>
              <a:t> </a:t>
            </a:r>
            <a:r>
              <a:rPr lang="en-US" dirty="0" err="1" smtClean="0"/>
              <a:t>መጻሕፍቶች</a:t>
            </a:r>
            <a:r>
              <a:rPr lang="en-US" dirty="0" smtClean="0"/>
              <a:t> </a:t>
            </a:r>
            <a:r>
              <a:rPr lang="en-US" b="1" dirty="0" err="1" smtClean="0"/>
              <a:t>ምንም</a:t>
            </a:r>
            <a:r>
              <a:rPr lang="en-US" b="1" dirty="0" smtClean="0"/>
              <a:t> </a:t>
            </a:r>
            <a:r>
              <a:rPr lang="en-US" b="1" dirty="0" err="1" smtClean="0"/>
              <a:t>እንኳ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b="1" dirty="0" smtClean="0"/>
              <a:t>                                             </a:t>
            </a:r>
            <a:r>
              <a:rPr lang="en-US" dirty="0" err="1" smtClean="0"/>
              <a:t>የአቀራረብ</a:t>
            </a:r>
            <a:r>
              <a:rPr lang="en-US" dirty="0" smtClean="0"/>
              <a:t> - </a:t>
            </a:r>
            <a:r>
              <a:rPr lang="en-US" dirty="0" err="1" smtClean="0"/>
              <a:t>ርቀት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- </a:t>
            </a:r>
            <a:r>
              <a:rPr lang="en-US" dirty="0" err="1" smtClean="0"/>
              <a:t>ጥልቀትና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- </a:t>
            </a:r>
            <a:r>
              <a:rPr lang="en-US" dirty="0" err="1" smtClean="0"/>
              <a:t>ማራኪነት</a:t>
            </a:r>
            <a:r>
              <a:rPr lang="en-US" dirty="0" smtClean="0"/>
              <a:t> </a:t>
            </a:r>
            <a:r>
              <a:rPr lang="en-US" dirty="0" err="1" smtClean="0"/>
              <a:t>ቢኖራቸዉም</a:t>
            </a:r>
            <a:r>
              <a:rPr lang="en-US" dirty="0" smtClean="0"/>
              <a:t> </a:t>
            </a:r>
            <a:r>
              <a:rPr lang="en-US" dirty="0" err="1" smtClean="0"/>
              <a:t>ሥራዎቹ</a:t>
            </a:r>
            <a:r>
              <a:rPr lang="en-US" dirty="0" smtClean="0"/>
              <a:t> </a:t>
            </a:r>
            <a:r>
              <a:rPr lang="en-US" dirty="0" err="1" smtClean="0"/>
              <a:t>ከስነ-ጽሑፍ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</a:t>
            </a:r>
            <a:r>
              <a:rPr lang="en-US" dirty="0" err="1" smtClean="0"/>
              <a:t>አይቆጠሩም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ምክንያቱም</a:t>
            </a:r>
            <a:r>
              <a:rPr lang="en-US" dirty="0" smtClean="0"/>
              <a:t> </a:t>
            </a:r>
            <a:r>
              <a:rPr lang="en-US" dirty="0" err="1" smtClean="0"/>
              <a:t>ሥነ</a:t>
            </a:r>
            <a:r>
              <a:rPr lang="en-US" dirty="0" smtClean="0"/>
              <a:t>-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የሚባለው</a:t>
            </a:r>
            <a:r>
              <a:rPr lang="en-US" dirty="0" smtClean="0"/>
              <a:t> - </a:t>
            </a:r>
            <a:r>
              <a:rPr lang="en-US" dirty="0" err="1" smtClean="0"/>
              <a:t>በጽሑፍ</a:t>
            </a:r>
            <a:r>
              <a:rPr lang="en-US" dirty="0" smtClean="0"/>
              <a:t>፣  </a:t>
            </a:r>
            <a:r>
              <a:rPr lang="en-US" dirty="0" err="1" smtClean="0"/>
              <a:t>በቃልና</a:t>
            </a:r>
            <a:r>
              <a:rPr lang="en-US" dirty="0" smtClean="0"/>
              <a:t> </a:t>
            </a:r>
            <a:r>
              <a:rPr lang="en-US" dirty="0" err="1" smtClean="0"/>
              <a:t>ሰበተግባር</a:t>
            </a:r>
            <a:r>
              <a:rPr lang="en-US" dirty="0" smtClean="0"/>
              <a:t> </a:t>
            </a:r>
            <a:r>
              <a:rPr lang="en-US" dirty="0" err="1" smtClean="0"/>
              <a:t>ከሚገለፁ</a:t>
            </a:r>
            <a:r>
              <a:rPr lang="en-US" dirty="0" smtClean="0"/>
              <a:t> </a:t>
            </a:r>
            <a:r>
              <a:rPr lang="en-US" dirty="0" err="1" smtClean="0"/>
              <a:t>ነገሮች</a:t>
            </a:r>
            <a:r>
              <a:rPr lang="en-US" dirty="0" smtClean="0"/>
              <a:t> </a:t>
            </a:r>
            <a:r>
              <a:rPr lang="en-US" dirty="0" err="1" smtClean="0"/>
              <a:t>መካከል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           </a:t>
            </a:r>
            <a:r>
              <a:rPr lang="en-US" dirty="0" err="1" smtClean="0"/>
              <a:t>በሚያነሷቸዉ</a:t>
            </a:r>
            <a:r>
              <a:rPr lang="en-US" dirty="0" smtClean="0"/>
              <a:t>  </a:t>
            </a:r>
            <a:r>
              <a:rPr lang="en-US" dirty="0" err="1" smtClean="0"/>
              <a:t>ጉዳዮች</a:t>
            </a:r>
            <a:r>
              <a:rPr lang="en-US" dirty="0" smtClean="0"/>
              <a:t> -  </a:t>
            </a:r>
            <a:r>
              <a:rPr lang="en-US" dirty="0" err="1" smtClean="0"/>
              <a:t>ክብደትና</a:t>
            </a:r>
            <a:r>
              <a:rPr lang="en-US" dirty="0" smtClean="0"/>
              <a:t> </a:t>
            </a:r>
            <a:r>
              <a:rPr lang="en-US" dirty="0" err="1" smtClean="0"/>
              <a:t>ጥልቀት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-  </a:t>
            </a:r>
            <a:r>
              <a:rPr lang="en-US" dirty="0" err="1" smtClean="0"/>
              <a:t>ባቀራረባቸዉ</a:t>
            </a:r>
            <a:r>
              <a:rPr lang="en-US" dirty="0" smtClean="0"/>
              <a:t> </a:t>
            </a:r>
            <a:r>
              <a:rPr lang="en-US" dirty="0" err="1" smtClean="0"/>
              <a:t>ዉበትና</a:t>
            </a:r>
            <a:r>
              <a:rPr lang="en-US" dirty="0" smtClean="0"/>
              <a:t> </a:t>
            </a:r>
            <a:r>
              <a:rPr lang="en-US" dirty="0" err="1" smtClean="0"/>
              <a:t>ኪነጥበባዊነት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           - </a:t>
            </a:r>
            <a:r>
              <a:rPr lang="en-US" dirty="0" err="1" smtClean="0"/>
              <a:t>የሰዉን</a:t>
            </a:r>
            <a:r>
              <a:rPr lang="en-US" dirty="0" smtClean="0"/>
              <a:t> </a:t>
            </a:r>
            <a:r>
              <a:rPr lang="en-US" dirty="0" err="1" smtClean="0"/>
              <a:t>ልጅ</a:t>
            </a:r>
            <a:r>
              <a:rPr lang="en-US" dirty="0" smtClean="0"/>
              <a:t> </a:t>
            </a:r>
            <a:r>
              <a:rPr lang="en-US" dirty="0" err="1" smtClean="0"/>
              <a:t>ስሜት</a:t>
            </a:r>
            <a:r>
              <a:rPr lang="en-US" dirty="0" smtClean="0"/>
              <a:t> </a:t>
            </a:r>
            <a:r>
              <a:rPr lang="en-US" dirty="0" err="1" smtClean="0"/>
              <a:t>የመንካት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           - </a:t>
            </a:r>
            <a:r>
              <a:rPr lang="en-US" dirty="0" err="1" smtClean="0"/>
              <a:t>የመመሰጥ</a:t>
            </a:r>
            <a:r>
              <a:rPr lang="en-US" dirty="0" smtClean="0"/>
              <a:t>፣ </a:t>
            </a:r>
            <a:r>
              <a:rPr lang="en-US" dirty="0" err="1" smtClean="0"/>
              <a:t>የመማረክ</a:t>
            </a:r>
            <a:r>
              <a:rPr lang="en-US" dirty="0" smtClean="0"/>
              <a:t>፣ </a:t>
            </a:r>
            <a:r>
              <a:rPr lang="en-US" dirty="0" err="1" smtClean="0"/>
              <a:t>የማስደሰት</a:t>
            </a:r>
            <a:r>
              <a:rPr lang="en-US" dirty="0" smtClean="0"/>
              <a:t>፣ </a:t>
            </a:r>
            <a:r>
              <a:rPr lang="en-US" dirty="0" err="1" smtClean="0"/>
              <a:t>የማሳዘን</a:t>
            </a:r>
            <a:r>
              <a:rPr lang="en-US" dirty="0" smtClean="0"/>
              <a:t>፣ </a:t>
            </a:r>
            <a:r>
              <a:rPr lang="en-US" dirty="0" err="1" smtClean="0"/>
              <a:t>የማስጨነቅ</a:t>
            </a:r>
            <a:r>
              <a:rPr lang="en-US" dirty="0" smtClean="0"/>
              <a:t>  </a:t>
            </a:r>
            <a:r>
              <a:rPr lang="en-US" dirty="0" err="1" smtClean="0"/>
              <a:t>የማስደነቅና</a:t>
            </a:r>
            <a:r>
              <a:rPr lang="en-US" dirty="0" smtClean="0"/>
              <a:t> </a:t>
            </a:r>
            <a:r>
              <a:rPr lang="en-US" dirty="0" err="1" smtClean="0"/>
              <a:t>የማስደመመም</a:t>
            </a:r>
            <a:r>
              <a:rPr lang="en-US" dirty="0" smtClean="0"/>
              <a:t> </a:t>
            </a:r>
            <a:r>
              <a:rPr lang="en-US" dirty="0" err="1" smtClean="0"/>
              <a:t>ሀይል</a:t>
            </a:r>
            <a:r>
              <a:rPr lang="en-US" dirty="0" smtClean="0"/>
              <a:t> </a:t>
            </a:r>
            <a:r>
              <a:rPr lang="en-US" dirty="0" err="1" smtClean="0"/>
              <a:t>ያላቸዉን</a:t>
            </a:r>
            <a:r>
              <a:rPr lang="en-US" dirty="0" smtClean="0"/>
              <a:t> </a:t>
            </a:r>
            <a:r>
              <a:rPr lang="en-US" dirty="0" err="1" smtClean="0"/>
              <a:t>የኪነ</a:t>
            </a:r>
            <a:r>
              <a:rPr lang="en-US" dirty="0" smtClean="0"/>
              <a:t> </a:t>
            </a:r>
            <a:r>
              <a:rPr lang="en-US" dirty="0" err="1" smtClean="0"/>
              <a:t>ጥበብ</a:t>
            </a:r>
            <a:r>
              <a:rPr lang="en-US" dirty="0" smtClean="0"/>
              <a:t> </a:t>
            </a:r>
            <a:r>
              <a:rPr lang="en-US" dirty="0" err="1" smtClean="0"/>
              <a:t>ዘርፎች</a:t>
            </a:r>
            <a:r>
              <a:rPr lang="en-US" dirty="0" smtClean="0"/>
              <a:t> </a:t>
            </a:r>
            <a:r>
              <a:rPr lang="en-US" dirty="0" err="1" smtClean="0"/>
              <a:t>የሚያካትት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--- </a:t>
            </a:r>
            <a:r>
              <a:rPr lang="en-US" dirty="0" err="1" smtClean="0"/>
              <a:t>አንድን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ሆነ</a:t>
            </a:r>
            <a:r>
              <a:rPr lang="en-US" dirty="0" smtClean="0"/>
              <a:t> </a:t>
            </a:r>
            <a:r>
              <a:rPr lang="en-US" dirty="0" err="1" smtClean="0"/>
              <a:t>በቃል</a:t>
            </a:r>
            <a:r>
              <a:rPr lang="en-US" dirty="0" smtClean="0"/>
              <a:t> </a:t>
            </a:r>
            <a:r>
              <a:rPr lang="en-US" dirty="0" err="1" smtClean="0"/>
              <a:t>ያለ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እንደ</a:t>
            </a:r>
            <a:r>
              <a:rPr lang="en-US" dirty="0" smtClean="0"/>
              <a:t> </a:t>
            </a:r>
            <a:r>
              <a:rPr lang="en-US" dirty="0" err="1" smtClean="0"/>
              <a:t>ስነ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r>
              <a:rPr lang="en-US" dirty="0" smtClean="0"/>
              <a:t> </a:t>
            </a:r>
            <a:r>
              <a:rPr lang="en-US" dirty="0" err="1" smtClean="0"/>
              <a:t>ለመቁጠር</a:t>
            </a:r>
            <a:r>
              <a:rPr lang="en-US" dirty="0" smtClean="0"/>
              <a:t> </a:t>
            </a:r>
            <a:r>
              <a:rPr lang="en-US" dirty="0" err="1" smtClean="0"/>
              <a:t>ማራኪነቱን</a:t>
            </a:r>
            <a:r>
              <a:rPr lang="en-US" dirty="0" smtClean="0"/>
              <a:t>፣ </a:t>
            </a:r>
            <a:r>
              <a:rPr lang="en-US" dirty="0" err="1" smtClean="0"/>
              <a:t>ስሜት</a:t>
            </a:r>
            <a:r>
              <a:rPr lang="en-US" dirty="0" smtClean="0"/>
              <a:t> </a:t>
            </a:r>
            <a:r>
              <a:rPr lang="en-US" dirty="0" err="1" smtClean="0"/>
              <a:t>ነኪነቱን</a:t>
            </a:r>
            <a:r>
              <a:rPr lang="en-US" dirty="0" smtClean="0"/>
              <a:t>፣ </a:t>
            </a:r>
            <a:r>
              <a:rPr lang="en-US" dirty="0" err="1" smtClean="0"/>
              <a:t>ዉበቱን</a:t>
            </a:r>
            <a:r>
              <a:rPr lang="en-US" dirty="0" smtClean="0"/>
              <a:t>፣ </a:t>
            </a:r>
            <a:r>
              <a:rPr lang="en-US" dirty="0" err="1" smtClean="0"/>
              <a:t>መሳጭነቱንና</a:t>
            </a:r>
            <a:r>
              <a:rPr lang="en-US" dirty="0" smtClean="0"/>
              <a:t> </a:t>
            </a:r>
            <a:r>
              <a:rPr lang="en-US" dirty="0" err="1" smtClean="0"/>
              <a:t>ኪነ-ጥበባዊነቱን</a:t>
            </a:r>
            <a:r>
              <a:rPr lang="en-US" dirty="0" smtClean="0"/>
              <a:t> </a:t>
            </a:r>
            <a:r>
              <a:rPr lang="en-US" dirty="0" err="1" smtClean="0"/>
              <a:t>መመስከራችንና</a:t>
            </a:r>
            <a:r>
              <a:rPr lang="en-US" dirty="0" smtClean="0"/>
              <a:t> </a:t>
            </a:r>
            <a:r>
              <a:rPr lang="en-US" dirty="0" err="1" smtClean="0"/>
              <a:t>ማድነቃችን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የሥነ-ጽሑፍ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ሂስ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ምንነት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 err="1" smtClean="0"/>
              <a:t>ለሥነ-ጽሑፍ</a:t>
            </a:r>
            <a:r>
              <a:rPr lang="en-US" dirty="0" smtClean="0"/>
              <a:t> </a:t>
            </a:r>
            <a:r>
              <a:rPr lang="en-US" dirty="0" err="1" smtClean="0"/>
              <a:t>እንዲህ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 </a:t>
            </a:r>
            <a:r>
              <a:rPr lang="en-US" dirty="0" err="1" smtClean="0"/>
              <a:t>ብሎ</a:t>
            </a:r>
            <a:r>
              <a:rPr lang="en-US" dirty="0" smtClean="0"/>
              <a:t> </a:t>
            </a:r>
            <a:r>
              <a:rPr lang="en-US" dirty="0" err="1" smtClean="0"/>
              <a:t>ቁርጥ</a:t>
            </a:r>
            <a:r>
              <a:rPr lang="en-US" dirty="0" smtClean="0"/>
              <a:t> </a:t>
            </a:r>
            <a:r>
              <a:rPr lang="en-US" dirty="0" err="1" smtClean="0"/>
              <a:t>ያለ</a:t>
            </a:r>
            <a:r>
              <a:rPr lang="en-US" dirty="0" smtClean="0"/>
              <a:t> </a:t>
            </a:r>
            <a:r>
              <a:rPr lang="en-US" dirty="0" err="1" smtClean="0"/>
              <a:t>ብያኔ</a:t>
            </a:r>
            <a:r>
              <a:rPr lang="en-US" dirty="0" smtClean="0"/>
              <a:t> </a:t>
            </a:r>
            <a:r>
              <a:rPr lang="en-US" dirty="0" err="1" smtClean="0"/>
              <a:t>መስጠት</a:t>
            </a:r>
            <a:r>
              <a:rPr lang="en-US" dirty="0" smtClean="0"/>
              <a:t>  </a:t>
            </a:r>
            <a:r>
              <a:rPr lang="en-US" dirty="0" err="1" smtClean="0"/>
              <a:t>አይቻልም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ለሥነ-ጽሑፋዊ</a:t>
            </a:r>
            <a:r>
              <a:rPr lang="en-US" dirty="0" smtClean="0"/>
              <a:t>  </a:t>
            </a:r>
            <a:r>
              <a:rPr lang="en-US" dirty="0" err="1" smtClean="0"/>
              <a:t>ሂስም</a:t>
            </a:r>
            <a:r>
              <a:rPr lang="en-US" dirty="0" smtClean="0"/>
              <a:t>  </a:t>
            </a:r>
            <a:r>
              <a:rPr lang="en-US" dirty="0" err="1" smtClean="0"/>
              <a:t>እንዲሁ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- </a:t>
            </a:r>
            <a:r>
              <a:rPr lang="en-US" dirty="0" err="1" smtClean="0"/>
              <a:t>ምክንያት</a:t>
            </a:r>
            <a:r>
              <a:rPr lang="en-US" dirty="0" smtClean="0"/>
              <a:t>፡- </a:t>
            </a:r>
            <a:r>
              <a:rPr lang="en-US" dirty="0" err="1" smtClean="0"/>
              <a:t>ሥነ-ጽሑፋዊ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የሚሰራው</a:t>
            </a:r>
            <a:r>
              <a:rPr lang="en-US" dirty="0" smtClean="0"/>
              <a:t> </a:t>
            </a:r>
            <a:r>
              <a:rPr lang="en-US" dirty="0" err="1" smtClean="0"/>
              <a:t>በሥነ-ጽሑፍ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  <a:r>
              <a:rPr lang="en-US" u="sng" dirty="0" smtClean="0"/>
              <a:t> 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ሥነ-ጽሑፍ</a:t>
            </a:r>
            <a:r>
              <a:rPr lang="en-US" dirty="0" smtClean="0"/>
              <a:t>  - </a:t>
            </a:r>
            <a:r>
              <a:rPr lang="en-US" dirty="0" err="1" smtClean="0"/>
              <a:t>የሚፃፈው</a:t>
            </a:r>
            <a:r>
              <a:rPr lang="en-US" dirty="0" smtClean="0"/>
              <a:t>፣ </a:t>
            </a:r>
            <a:r>
              <a:rPr lang="en-US" b="1" dirty="0" err="1" smtClean="0"/>
              <a:t>በሰው</a:t>
            </a:r>
            <a:r>
              <a:rPr lang="en-US" b="1" dirty="0" smtClean="0"/>
              <a:t>፣ </a:t>
            </a:r>
            <a:r>
              <a:rPr lang="en-US" b="1" dirty="0" err="1" smtClean="0"/>
              <a:t>ስለሰው</a:t>
            </a:r>
            <a:r>
              <a:rPr lang="en-US" b="1" dirty="0" smtClean="0"/>
              <a:t> </a:t>
            </a:r>
            <a:r>
              <a:rPr lang="en-US" b="1" dirty="0" err="1" smtClean="0"/>
              <a:t>ለሰው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፡፡(</a:t>
            </a:r>
            <a:r>
              <a:rPr lang="en-US" dirty="0" err="1" smtClean="0"/>
              <a:t>ውስብስብ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፡፡) </a:t>
            </a:r>
          </a:p>
          <a:p>
            <a:pPr>
              <a:buNone/>
            </a:pPr>
            <a:r>
              <a:rPr lang="en-US" dirty="0" smtClean="0"/>
              <a:t>                     - </a:t>
            </a:r>
            <a:r>
              <a:rPr lang="en-US" dirty="0" err="1" smtClean="0"/>
              <a:t>በይነ-ዲስፕሊናዊነት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መሆኑ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- </a:t>
            </a:r>
            <a:r>
              <a:rPr lang="en-US" dirty="0" err="1" smtClean="0"/>
              <a:t>ደራሲያን</a:t>
            </a:r>
            <a:r>
              <a:rPr lang="en-US" dirty="0" smtClean="0"/>
              <a:t> </a:t>
            </a:r>
            <a:r>
              <a:rPr lang="en-US" dirty="0" err="1" smtClean="0"/>
              <a:t>ከሌላ</a:t>
            </a:r>
            <a:r>
              <a:rPr lang="en-US" dirty="0" smtClean="0"/>
              <a:t> </a:t>
            </a:r>
            <a:r>
              <a:rPr lang="en-US" dirty="0" err="1" smtClean="0"/>
              <a:t>ሙያ</a:t>
            </a:r>
            <a:r>
              <a:rPr lang="en-US" dirty="0" smtClean="0"/>
              <a:t> </a:t>
            </a:r>
            <a:r>
              <a:rPr lang="en-US" dirty="0" err="1" smtClean="0"/>
              <a:t>መምጣታቸው</a:t>
            </a:r>
            <a:r>
              <a:rPr lang="en-US" dirty="0" smtClean="0"/>
              <a:t>፣                   </a:t>
            </a:r>
          </a:p>
          <a:p>
            <a:pPr>
              <a:buNone/>
            </a:pPr>
            <a:r>
              <a:rPr lang="en-US" dirty="0" smtClean="0"/>
              <a:t>                      - </a:t>
            </a:r>
            <a:r>
              <a:rPr lang="en-US" dirty="0" err="1" smtClean="0"/>
              <a:t>ማሄሻ</a:t>
            </a:r>
            <a:r>
              <a:rPr lang="en-US" dirty="0" smtClean="0"/>
              <a:t> </a:t>
            </a:r>
            <a:r>
              <a:rPr lang="en-US" dirty="0" err="1" smtClean="0"/>
              <a:t>ኪነ-ጥበባዊ</a:t>
            </a:r>
            <a:r>
              <a:rPr lang="en-US" dirty="0" smtClean="0"/>
              <a:t> </a:t>
            </a:r>
            <a:r>
              <a:rPr lang="en-US" dirty="0" err="1" smtClean="0"/>
              <a:t>መለኪያዎችን</a:t>
            </a:r>
            <a:r>
              <a:rPr lang="en-US" dirty="0" smtClean="0"/>
              <a:t> </a:t>
            </a:r>
            <a:r>
              <a:rPr lang="en-US" b="1" dirty="0" smtClean="0"/>
              <a:t>(</a:t>
            </a:r>
            <a:r>
              <a:rPr lang="en-US" b="1" dirty="0" err="1" smtClean="0"/>
              <a:t>የሒስ</a:t>
            </a:r>
            <a:r>
              <a:rPr lang="en-US" b="1" dirty="0" smtClean="0"/>
              <a:t> </a:t>
            </a:r>
            <a:r>
              <a:rPr lang="en-US" b="1" dirty="0" err="1" smtClean="0"/>
              <a:t>ዓይነቶች</a:t>
            </a:r>
            <a:r>
              <a:rPr lang="en-US" b="1" dirty="0" smtClean="0"/>
              <a:t>)</a:t>
            </a:r>
            <a:r>
              <a:rPr lang="en-US" dirty="0" err="1" smtClean="0"/>
              <a:t>ከሌሎች</a:t>
            </a:r>
            <a:r>
              <a:rPr lang="en-US" dirty="0" smtClean="0"/>
              <a:t> </a:t>
            </a:r>
            <a:r>
              <a:rPr lang="en-US" dirty="0" err="1" smtClean="0"/>
              <a:t>የሙያ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             </a:t>
            </a:r>
            <a:r>
              <a:rPr lang="en-US" dirty="0" err="1" smtClean="0"/>
              <a:t>መስኮች</a:t>
            </a:r>
            <a:r>
              <a:rPr lang="en-US" dirty="0" smtClean="0"/>
              <a:t>  </a:t>
            </a:r>
            <a:r>
              <a:rPr lang="en-US" dirty="0" err="1" smtClean="0"/>
              <a:t>ስለሚወስድ</a:t>
            </a:r>
            <a:r>
              <a:rPr lang="en-US" dirty="0" smtClean="0"/>
              <a:t>፣</a:t>
            </a:r>
          </a:p>
          <a:p>
            <a:pPr>
              <a:buNone/>
            </a:pPr>
            <a:r>
              <a:rPr lang="en-US" dirty="0" smtClean="0"/>
              <a:t>                      - </a:t>
            </a:r>
            <a:r>
              <a:rPr lang="en-US" dirty="0" err="1" smtClean="0"/>
              <a:t>ሥነ-ጽሑፍ</a:t>
            </a:r>
            <a:r>
              <a:rPr lang="en-US" dirty="0" smtClean="0"/>
              <a:t> </a:t>
            </a:r>
            <a:r>
              <a:rPr lang="en-US" dirty="0" err="1" smtClean="0"/>
              <a:t>የወል</a:t>
            </a:r>
            <a:r>
              <a:rPr lang="en-US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</a:t>
            </a:r>
            <a:r>
              <a:rPr lang="en-US" dirty="0" err="1" smtClean="0"/>
              <a:t>መሆኑ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- </a:t>
            </a:r>
            <a:r>
              <a:rPr lang="en-US" dirty="0" err="1" smtClean="0"/>
              <a:t>በሂስ</a:t>
            </a:r>
            <a:r>
              <a:rPr lang="en-US" dirty="0" smtClean="0"/>
              <a:t> </a:t>
            </a:r>
            <a:r>
              <a:rPr lang="en-US" dirty="0" err="1" smtClean="0"/>
              <a:t>ዙሪያ</a:t>
            </a:r>
            <a:r>
              <a:rPr lang="en-US" dirty="0" smtClean="0"/>
              <a:t> </a:t>
            </a:r>
            <a:r>
              <a:rPr lang="en-US" dirty="0" err="1" smtClean="0"/>
              <a:t>ለሚሰጠው</a:t>
            </a:r>
            <a:r>
              <a:rPr lang="en-US" dirty="0" smtClean="0"/>
              <a:t> </a:t>
            </a:r>
            <a:r>
              <a:rPr lang="en-US" dirty="0" err="1" smtClean="0"/>
              <a:t>ብያኔ</a:t>
            </a:r>
            <a:r>
              <a:rPr lang="en-US" dirty="0" smtClean="0"/>
              <a:t> </a:t>
            </a:r>
            <a:r>
              <a:rPr lang="en-US" dirty="0" err="1" smtClean="0"/>
              <a:t>በአንድም</a:t>
            </a:r>
            <a:r>
              <a:rPr lang="en-US" dirty="0" smtClean="0"/>
              <a:t> </a:t>
            </a:r>
            <a:r>
              <a:rPr lang="en-US" dirty="0" err="1" smtClean="0"/>
              <a:t>ይሁን</a:t>
            </a:r>
            <a:r>
              <a:rPr lang="en-US" dirty="0" smtClean="0"/>
              <a:t> </a:t>
            </a:r>
            <a:r>
              <a:rPr lang="en-US" dirty="0" err="1" smtClean="0"/>
              <a:t>በሌላ</a:t>
            </a:r>
            <a:r>
              <a:rPr lang="en-US" dirty="0" smtClean="0"/>
              <a:t> </a:t>
            </a:r>
            <a:r>
              <a:rPr lang="en-US" dirty="0" err="1" smtClean="0"/>
              <a:t>መንገድ</a:t>
            </a:r>
            <a:r>
              <a:rPr lang="en-US" dirty="0" smtClean="0"/>
              <a:t> </a:t>
            </a:r>
            <a:r>
              <a:rPr lang="en-US" dirty="0" err="1" smtClean="0"/>
              <a:t>ጥላውን</a:t>
            </a:r>
            <a:r>
              <a:rPr lang="en-US" dirty="0" smtClean="0"/>
              <a:t> </a:t>
            </a:r>
            <a:r>
              <a:rPr lang="en-US" dirty="0" err="1" smtClean="0"/>
              <a:t>ያጠላል</a:t>
            </a:r>
            <a:r>
              <a:rPr lang="en-US" dirty="0" smtClean="0"/>
              <a:t>፡፡     </a:t>
            </a:r>
          </a:p>
          <a:p>
            <a:pPr>
              <a:buNone/>
            </a:pPr>
            <a:r>
              <a:rPr lang="en-US" dirty="0" smtClean="0"/>
              <a:t>                    - </a:t>
            </a:r>
            <a:r>
              <a:rPr lang="en-US" b="1" dirty="0" err="1" smtClean="0"/>
              <a:t>በተጨማሪ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በራሱ</a:t>
            </a:r>
            <a:r>
              <a:rPr lang="en-US" dirty="0" smtClean="0"/>
              <a:t> ፡- </a:t>
            </a:r>
          </a:p>
          <a:p>
            <a:pPr>
              <a:buNone/>
            </a:pPr>
            <a:r>
              <a:rPr lang="en-US" dirty="0" smtClean="0"/>
              <a:t>                                 - </a:t>
            </a:r>
            <a:r>
              <a:rPr lang="en-US" dirty="0" err="1" smtClean="0"/>
              <a:t>የጽንሰ</a:t>
            </a:r>
            <a:r>
              <a:rPr lang="en-US" dirty="0" smtClean="0"/>
              <a:t> </a:t>
            </a:r>
            <a:r>
              <a:rPr lang="en-US" dirty="0" err="1" smtClean="0"/>
              <a:t>ሃሳቡ</a:t>
            </a:r>
            <a:r>
              <a:rPr lang="en-US" dirty="0" smtClean="0"/>
              <a:t> </a:t>
            </a:r>
            <a:r>
              <a:rPr lang="en-US" dirty="0" err="1" smtClean="0"/>
              <a:t>ባህርይ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 - </a:t>
            </a:r>
            <a:r>
              <a:rPr lang="en-US" dirty="0" err="1" smtClean="0"/>
              <a:t>የሃያሲው</a:t>
            </a:r>
            <a:r>
              <a:rPr lang="en-US" dirty="0" smtClean="0"/>
              <a:t> </a:t>
            </a:r>
            <a:r>
              <a:rPr lang="en-US" dirty="0" err="1" smtClean="0"/>
              <a:t>ማንነት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 - </a:t>
            </a:r>
            <a:r>
              <a:rPr lang="en-US" dirty="0" err="1" smtClean="0"/>
              <a:t>የሂስ</a:t>
            </a:r>
            <a:r>
              <a:rPr lang="en-US" dirty="0" smtClean="0"/>
              <a:t> </a:t>
            </a:r>
            <a:r>
              <a:rPr lang="en-US" dirty="0" err="1" smtClean="0"/>
              <a:t>ዓላማዎችና</a:t>
            </a:r>
            <a:r>
              <a:rPr lang="en-US" dirty="0" smtClean="0"/>
              <a:t> </a:t>
            </a:r>
            <a:r>
              <a:rPr lang="en-US" dirty="0" err="1" smtClean="0"/>
              <a:t>ተግባራት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መሆናቸው</a:t>
            </a:r>
            <a:r>
              <a:rPr lang="en-US" dirty="0" smtClean="0"/>
              <a:t> </a:t>
            </a:r>
            <a:r>
              <a:rPr lang="en-US" dirty="0" err="1" smtClean="0"/>
              <a:t>ለሥነ-ጽሑፋዊ</a:t>
            </a:r>
            <a:r>
              <a:rPr lang="en-US" dirty="0" smtClean="0"/>
              <a:t> </a:t>
            </a:r>
            <a:r>
              <a:rPr lang="en-US" dirty="0" err="1" smtClean="0"/>
              <a:t>ሂስም</a:t>
            </a:r>
            <a:r>
              <a:rPr lang="en-US" dirty="0" smtClean="0"/>
              <a:t> </a:t>
            </a:r>
            <a:r>
              <a:rPr lang="en-US" dirty="0" err="1" smtClean="0"/>
              <a:t>ቁርጥ</a:t>
            </a:r>
            <a:r>
              <a:rPr lang="en-US" dirty="0" smtClean="0"/>
              <a:t> </a:t>
            </a:r>
            <a:r>
              <a:rPr lang="en-US" dirty="0" err="1" smtClean="0"/>
              <a:t>ያለ</a:t>
            </a:r>
            <a:r>
              <a:rPr lang="en-US" dirty="0" smtClean="0"/>
              <a:t> </a:t>
            </a:r>
            <a:r>
              <a:rPr lang="en-US" dirty="0" err="1" smtClean="0"/>
              <a:t>ብያኔ</a:t>
            </a:r>
            <a:r>
              <a:rPr lang="en-US" dirty="0" smtClean="0"/>
              <a:t> </a:t>
            </a:r>
            <a:r>
              <a:rPr lang="en-US" dirty="0" err="1" smtClean="0"/>
              <a:t>ለመስጠት</a:t>
            </a:r>
            <a:r>
              <a:rPr lang="en-US" dirty="0" smtClean="0"/>
              <a:t> </a:t>
            </a:r>
            <a:r>
              <a:rPr lang="en-US" dirty="0" err="1" smtClean="0"/>
              <a:t>አስቸጋሪ</a:t>
            </a:r>
            <a:r>
              <a:rPr lang="en-US" dirty="0" smtClean="0"/>
              <a:t> </a:t>
            </a:r>
            <a:r>
              <a:rPr lang="en-US" dirty="0" err="1" smtClean="0"/>
              <a:t>እንዲሆን</a:t>
            </a:r>
            <a:r>
              <a:rPr lang="en-US" dirty="0" smtClean="0"/>
              <a:t> </a:t>
            </a:r>
            <a:r>
              <a:rPr lang="en-US" dirty="0" err="1" smtClean="0"/>
              <a:t>አድርጎታል</a:t>
            </a:r>
            <a:r>
              <a:rPr lang="en-US" dirty="0" smtClean="0"/>
              <a:t>፡፡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609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4000" dirty="0" err="1" smtClean="0"/>
              <a:t>የስነ-ጽሑፍ</a:t>
            </a:r>
            <a:r>
              <a:rPr lang="en-US" sz="4000" dirty="0" smtClean="0"/>
              <a:t> </a:t>
            </a:r>
            <a:r>
              <a:rPr lang="en-US" sz="4000" dirty="0" err="1" smtClean="0"/>
              <a:t>ሂስ</a:t>
            </a:r>
            <a:r>
              <a:rPr lang="en-US" sz="4000" dirty="0" smtClean="0"/>
              <a:t> </a:t>
            </a:r>
            <a:r>
              <a:rPr lang="en-US" sz="4000" dirty="0" err="1" smtClean="0"/>
              <a:t>ምንነት</a:t>
            </a:r>
            <a:r>
              <a:rPr lang="en-US" sz="4000" dirty="0" smtClean="0"/>
              <a:t>፡-</a:t>
            </a:r>
            <a:r>
              <a:rPr lang="en-US" sz="4000" dirty="0" err="1" smtClean="0"/>
              <a:t>የቀጠለ</a:t>
            </a:r>
            <a:r>
              <a:rPr lang="en-US" sz="4000" dirty="0" smtClean="0"/>
              <a:t>---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3600" dirty="0" err="1" smtClean="0"/>
              <a:t>ከሂስ</a:t>
            </a:r>
            <a:r>
              <a:rPr lang="en-US" sz="3600" dirty="0" smtClean="0"/>
              <a:t> </a:t>
            </a:r>
            <a:r>
              <a:rPr lang="en-US" sz="3600" dirty="0" err="1" smtClean="0"/>
              <a:t>ጋር</a:t>
            </a:r>
            <a:r>
              <a:rPr lang="en-US" sz="3600" dirty="0" smtClean="0"/>
              <a:t> </a:t>
            </a:r>
            <a:r>
              <a:rPr lang="en-US" sz="3600" dirty="0" err="1" smtClean="0"/>
              <a:t>በተያያዘ</a:t>
            </a:r>
            <a:r>
              <a:rPr lang="en-US" sz="3600" dirty="0" smtClean="0"/>
              <a:t> </a:t>
            </a:r>
            <a:r>
              <a:rPr lang="en-US" sz="3600" dirty="0" err="1" smtClean="0"/>
              <a:t>በአማርኛ</a:t>
            </a:r>
            <a:r>
              <a:rPr lang="en-US" sz="3600" dirty="0" smtClean="0"/>
              <a:t> </a:t>
            </a:r>
            <a:r>
              <a:rPr lang="en-US" sz="3600" dirty="0" err="1" smtClean="0"/>
              <a:t>ስነ-ጽሑፍ</a:t>
            </a:r>
            <a:r>
              <a:rPr lang="en-US" sz="3600" dirty="0" smtClean="0"/>
              <a:t> </a:t>
            </a:r>
            <a:r>
              <a:rPr lang="en-US" sz="3600" dirty="0" err="1" smtClean="0"/>
              <a:t>ታሪክ</a:t>
            </a:r>
            <a:r>
              <a:rPr lang="en-US" sz="3600" dirty="0" smtClean="0"/>
              <a:t> </a:t>
            </a:r>
            <a:r>
              <a:rPr lang="en-US" sz="3600" dirty="0" err="1" smtClean="0"/>
              <a:t>ውስጥ</a:t>
            </a:r>
            <a:r>
              <a:rPr lang="en-US" sz="3600" dirty="0" smtClean="0"/>
              <a:t> </a:t>
            </a:r>
            <a:r>
              <a:rPr lang="en-US" sz="3600" dirty="0" err="1" smtClean="0"/>
              <a:t>በተለያዩ</a:t>
            </a:r>
            <a:r>
              <a:rPr lang="en-US" sz="3600" dirty="0" smtClean="0"/>
              <a:t> </a:t>
            </a:r>
            <a:r>
              <a:rPr lang="en-US" sz="3600" dirty="0" err="1" smtClean="0"/>
              <a:t>የሥነ-ጽሑፍ</a:t>
            </a:r>
            <a:r>
              <a:rPr lang="en-US" sz="3600" dirty="0" smtClean="0"/>
              <a:t> </a:t>
            </a:r>
            <a:r>
              <a:rPr lang="en-US" sz="3600" dirty="0" err="1" smtClean="0"/>
              <a:t>ሰዎች</a:t>
            </a:r>
            <a:r>
              <a:rPr lang="en-US" sz="3600" dirty="0" smtClean="0"/>
              <a:t> </a:t>
            </a:r>
            <a:r>
              <a:rPr lang="en-US" sz="3600" dirty="0" err="1" smtClean="0"/>
              <a:t>የተነገሩ</a:t>
            </a:r>
            <a:r>
              <a:rPr lang="en-US" sz="3600" dirty="0" smtClean="0"/>
              <a:t> </a:t>
            </a:r>
            <a:r>
              <a:rPr lang="en-US" sz="3600" dirty="0" err="1" smtClean="0"/>
              <a:t>የሚነገሩ</a:t>
            </a:r>
            <a:r>
              <a:rPr lang="en-US" sz="3600" dirty="0" smtClean="0"/>
              <a:t> </a:t>
            </a:r>
            <a:r>
              <a:rPr lang="en-US" sz="3600" dirty="0" err="1" smtClean="0"/>
              <a:t>ሒስን</a:t>
            </a:r>
            <a:r>
              <a:rPr lang="en-US" sz="3600" dirty="0" smtClean="0"/>
              <a:t> </a:t>
            </a:r>
            <a:r>
              <a:rPr lang="en-US" sz="3600" dirty="0" err="1" smtClean="0"/>
              <a:t>ተክተዉ</a:t>
            </a:r>
            <a:r>
              <a:rPr lang="en-US" sz="3600" dirty="0" smtClean="0"/>
              <a:t> </a:t>
            </a:r>
            <a:r>
              <a:rPr lang="en-US" sz="3600" dirty="0" err="1" smtClean="0"/>
              <a:t>የቆሙ</a:t>
            </a:r>
            <a:r>
              <a:rPr lang="en-US" sz="3600" dirty="0" smtClean="0"/>
              <a:t> </a:t>
            </a:r>
            <a:r>
              <a:rPr lang="en-US" sz="3600" dirty="0" err="1" smtClean="0"/>
              <a:t>ቃላት</a:t>
            </a:r>
            <a:r>
              <a:rPr lang="en-US" sz="3600" dirty="0" smtClean="0"/>
              <a:t> </a:t>
            </a:r>
            <a:r>
              <a:rPr lang="en-US" sz="3600" dirty="0" err="1" smtClean="0"/>
              <a:t>አሉ</a:t>
            </a:r>
            <a:r>
              <a:rPr lang="en-US" sz="3600" dirty="0" smtClean="0"/>
              <a:t>፡፡ </a:t>
            </a:r>
            <a:r>
              <a:rPr lang="en-US" sz="3600" dirty="0" err="1" smtClean="0"/>
              <a:t>የእነዚህን</a:t>
            </a:r>
            <a:r>
              <a:rPr lang="en-US" sz="3600" dirty="0" smtClean="0"/>
              <a:t> </a:t>
            </a:r>
            <a:r>
              <a:rPr lang="en-US" sz="3600" dirty="0" err="1" smtClean="0"/>
              <a:t>ጽንሰ</a:t>
            </a:r>
            <a:r>
              <a:rPr lang="en-US" sz="3600" dirty="0" smtClean="0"/>
              <a:t> </a:t>
            </a:r>
            <a:r>
              <a:rPr lang="en-US" sz="3600" dirty="0" err="1" smtClean="0"/>
              <a:t>ሃሳቦች</a:t>
            </a:r>
            <a:r>
              <a:rPr lang="en-US" sz="3600" dirty="0" smtClean="0"/>
              <a:t> </a:t>
            </a:r>
            <a:r>
              <a:rPr lang="en-US" sz="3600" dirty="0" err="1" smtClean="0"/>
              <a:t>ምንነት</a:t>
            </a:r>
            <a:r>
              <a:rPr lang="en-US" sz="3600" dirty="0" smtClean="0"/>
              <a:t> </a:t>
            </a:r>
            <a:r>
              <a:rPr lang="en-US" sz="3600" dirty="0" err="1" smtClean="0"/>
              <a:t>ተወያዩባቸውና</a:t>
            </a:r>
            <a:r>
              <a:rPr lang="en-US" sz="3600" dirty="0" smtClean="0"/>
              <a:t>     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dirty="0" smtClean="0"/>
              <a:t>     </a:t>
            </a:r>
            <a:r>
              <a:rPr lang="en-US" sz="3600" dirty="0" err="1" smtClean="0"/>
              <a:t>የእያንዳንዱን</a:t>
            </a:r>
            <a:r>
              <a:rPr lang="en-US" sz="3600" dirty="0" smtClean="0"/>
              <a:t> </a:t>
            </a:r>
            <a:r>
              <a:rPr lang="en-US" sz="3600" dirty="0" err="1" smtClean="0"/>
              <a:t>ቃል</a:t>
            </a:r>
            <a:r>
              <a:rPr lang="en-US" sz="3600" dirty="0" smtClean="0"/>
              <a:t> </a:t>
            </a:r>
            <a:r>
              <a:rPr lang="en-US" sz="3600" dirty="0" err="1" smtClean="0"/>
              <a:t>ትርጉም</a:t>
            </a:r>
            <a:r>
              <a:rPr lang="en-US" sz="3600" dirty="0" smtClean="0"/>
              <a:t>፣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dirty="0" smtClean="0"/>
              <a:t>      </a:t>
            </a:r>
            <a:r>
              <a:rPr lang="en-US" sz="3600" dirty="0" err="1" smtClean="0"/>
              <a:t>አንድነትና</a:t>
            </a:r>
            <a:r>
              <a:rPr lang="en-US" sz="3600" dirty="0" smtClean="0"/>
              <a:t> </a:t>
            </a:r>
            <a:r>
              <a:rPr lang="en-US" sz="3600" dirty="0" err="1" smtClean="0"/>
              <a:t>ልዩነታቸውን</a:t>
            </a:r>
            <a:r>
              <a:rPr lang="en-US" sz="3600" dirty="0" smtClean="0"/>
              <a:t> </a:t>
            </a:r>
            <a:r>
              <a:rPr lang="en-US" sz="3600" dirty="0" err="1" smtClean="0"/>
              <a:t>አስረዱ</a:t>
            </a:r>
            <a:r>
              <a:rPr lang="en-US" sz="3600" dirty="0" smtClean="0"/>
              <a:t>፡፡</a:t>
            </a:r>
          </a:p>
          <a:p>
            <a:pPr algn="just"/>
            <a:r>
              <a:rPr lang="en-US" sz="3600" dirty="0" smtClean="0"/>
              <a:t>      -  </a:t>
            </a:r>
            <a:r>
              <a:rPr lang="en-US" sz="3600" dirty="0" err="1" smtClean="0"/>
              <a:t>ግምገማ</a:t>
            </a:r>
            <a:r>
              <a:rPr lang="en-US" sz="3600" dirty="0" smtClean="0"/>
              <a:t>                       -  </a:t>
            </a:r>
            <a:r>
              <a:rPr lang="en-US" sz="3600" dirty="0" err="1" smtClean="0"/>
              <a:t>ትችት</a:t>
            </a:r>
            <a:r>
              <a:rPr lang="en-US" sz="3600" dirty="0" smtClean="0"/>
              <a:t>፣ </a:t>
            </a:r>
          </a:p>
          <a:p>
            <a:pPr algn="just"/>
            <a:r>
              <a:rPr lang="en-US" sz="3600" dirty="0" smtClean="0"/>
              <a:t>      -  </a:t>
            </a:r>
            <a:r>
              <a:rPr lang="en-US" sz="3600" dirty="0" err="1" smtClean="0"/>
              <a:t>አቃቂር</a:t>
            </a:r>
            <a:r>
              <a:rPr lang="en-US" sz="3600" dirty="0" smtClean="0"/>
              <a:t>                        -  </a:t>
            </a:r>
            <a:r>
              <a:rPr lang="en-US" sz="3600" dirty="0" err="1" smtClean="0"/>
              <a:t>አስተያየት</a:t>
            </a:r>
            <a:r>
              <a:rPr lang="en-US" sz="3600" dirty="0" smtClean="0"/>
              <a:t> </a:t>
            </a:r>
          </a:p>
          <a:p>
            <a:pPr algn="just"/>
            <a:r>
              <a:rPr lang="en-US" sz="3600" dirty="0" smtClean="0"/>
              <a:t>      - </a:t>
            </a:r>
            <a:r>
              <a:rPr lang="en-US" sz="3600" dirty="0" err="1" smtClean="0"/>
              <a:t>ሂስ</a:t>
            </a:r>
            <a:r>
              <a:rPr lang="en-US" sz="3600" dirty="0" smtClean="0"/>
              <a:t>                               -  </a:t>
            </a:r>
            <a:r>
              <a:rPr lang="en-US" sz="3600" dirty="0" err="1" smtClean="0"/>
              <a:t>ነቀፌታ</a:t>
            </a:r>
            <a:endParaRPr lang="en-US" sz="3600" dirty="0" smtClean="0"/>
          </a:p>
          <a:p>
            <a:pPr algn="just"/>
            <a:r>
              <a:rPr lang="en-US" sz="3600" dirty="0" smtClean="0"/>
              <a:t>   </a:t>
            </a:r>
          </a:p>
          <a:p>
            <a:pPr algn="just"/>
            <a:r>
              <a:rPr lang="en-US" sz="3600" dirty="0" smtClean="0"/>
              <a:t>   </a:t>
            </a:r>
          </a:p>
          <a:p>
            <a:pPr algn="just"/>
            <a:r>
              <a:rPr lang="en-US" sz="3600" dirty="0" smtClean="0"/>
              <a:t>   </a:t>
            </a:r>
          </a:p>
          <a:p>
            <a:pPr algn="just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የሥነ-ጽሑፍ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ምንነት</a:t>
            </a:r>
            <a:r>
              <a:rPr lang="en-US" dirty="0" smtClean="0"/>
              <a:t>፡ </a:t>
            </a:r>
            <a:r>
              <a:rPr lang="en-US" dirty="0" err="1" smtClean="0"/>
              <a:t>የቀጠለ</a:t>
            </a:r>
            <a:r>
              <a:rPr lang="en-US" dirty="0" smtClean="0"/>
              <a:t>---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half"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n-US" sz="5800" b="1" u="sng" dirty="0" err="1" smtClean="0"/>
              <a:t>አስተያየት</a:t>
            </a:r>
            <a:r>
              <a:rPr lang="en-US" sz="5800" b="1" u="sng" dirty="0" smtClean="0"/>
              <a:t> </a:t>
            </a:r>
            <a:r>
              <a:rPr lang="en-US" sz="5800" u="sng" dirty="0" smtClean="0"/>
              <a:t>፡</a:t>
            </a:r>
            <a:r>
              <a:rPr lang="en-US" sz="3800" dirty="0" smtClean="0"/>
              <a:t>- </a:t>
            </a:r>
          </a:p>
          <a:p>
            <a:pPr>
              <a:buNone/>
            </a:pPr>
            <a:r>
              <a:rPr lang="en-US" sz="3800" dirty="0" smtClean="0"/>
              <a:t>         - </a:t>
            </a:r>
            <a:r>
              <a:rPr lang="en-US" sz="3800" dirty="0" err="1" smtClean="0"/>
              <a:t>ምንም</a:t>
            </a:r>
            <a:r>
              <a:rPr lang="en-US" sz="3800" dirty="0" smtClean="0"/>
              <a:t> </a:t>
            </a:r>
            <a:r>
              <a:rPr lang="en-US" sz="3800" dirty="0" err="1" smtClean="0"/>
              <a:t>ዓይነት</a:t>
            </a:r>
            <a:r>
              <a:rPr lang="en-US" sz="3800" dirty="0" smtClean="0"/>
              <a:t> </a:t>
            </a:r>
            <a:r>
              <a:rPr lang="en-US" sz="3800" dirty="0" err="1" smtClean="0"/>
              <a:t>የሥነ-ጽሑፋዊ</a:t>
            </a:r>
            <a:r>
              <a:rPr lang="en-US" sz="3800" dirty="0" smtClean="0"/>
              <a:t> </a:t>
            </a:r>
            <a:r>
              <a:rPr lang="en-US" sz="3800" dirty="0" err="1" smtClean="0"/>
              <a:t>ሂስ</a:t>
            </a:r>
            <a:r>
              <a:rPr lang="en-US" sz="3800" dirty="0" smtClean="0"/>
              <a:t> </a:t>
            </a:r>
            <a:r>
              <a:rPr lang="en-US" sz="3800" dirty="0" err="1" smtClean="0"/>
              <a:t>ትውር</a:t>
            </a:r>
            <a:r>
              <a:rPr lang="en-US" sz="3800" dirty="0" smtClean="0"/>
              <a:t>/ </a:t>
            </a:r>
            <a:r>
              <a:rPr lang="en-US" sz="3800" dirty="0" err="1" smtClean="0"/>
              <a:t>ንድፈ</a:t>
            </a:r>
            <a:r>
              <a:rPr lang="en-US" sz="3800" dirty="0" smtClean="0"/>
              <a:t> </a:t>
            </a:r>
            <a:r>
              <a:rPr lang="en-US" sz="3800" dirty="0" err="1" smtClean="0"/>
              <a:t>ሃሳብ</a:t>
            </a:r>
            <a:r>
              <a:rPr lang="en-US" sz="3800" dirty="0" smtClean="0"/>
              <a:t> </a:t>
            </a:r>
            <a:r>
              <a:rPr lang="en-US" sz="3800" dirty="0" err="1" smtClean="0"/>
              <a:t>ሳይጠቀስ</a:t>
            </a:r>
            <a:r>
              <a:rPr lang="en-US" sz="3800" dirty="0" smtClean="0"/>
              <a:t> </a:t>
            </a:r>
          </a:p>
          <a:p>
            <a:pPr>
              <a:buNone/>
            </a:pPr>
            <a:r>
              <a:rPr lang="en-US" sz="3800" dirty="0" smtClean="0"/>
              <a:t>         - </a:t>
            </a:r>
            <a:r>
              <a:rPr lang="en-US" sz="3800" dirty="0" err="1" smtClean="0"/>
              <a:t>ማንም</a:t>
            </a:r>
            <a:r>
              <a:rPr lang="en-US" sz="3800" dirty="0" smtClean="0"/>
              <a:t> </a:t>
            </a:r>
            <a:r>
              <a:rPr lang="en-US" sz="3800" dirty="0" err="1" smtClean="0"/>
              <a:t>ሰዉ</a:t>
            </a:r>
            <a:r>
              <a:rPr lang="en-US" sz="3800" dirty="0" smtClean="0"/>
              <a:t> </a:t>
            </a:r>
            <a:r>
              <a:rPr lang="en-US" sz="3800" dirty="0" err="1" smtClean="0"/>
              <a:t>በራሱ</a:t>
            </a:r>
            <a:r>
              <a:rPr lang="en-US" sz="3800" dirty="0" smtClean="0"/>
              <a:t> </a:t>
            </a:r>
            <a:r>
              <a:rPr lang="en-US" sz="3800" dirty="0" err="1" smtClean="0"/>
              <a:t>ስለ</a:t>
            </a:r>
            <a:r>
              <a:rPr lang="en-US" sz="3800" dirty="0" smtClean="0"/>
              <a:t> </a:t>
            </a:r>
            <a:r>
              <a:rPr lang="en-US" sz="3800" dirty="0" err="1" smtClean="0"/>
              <a:t>አንድ</a:t>
            </a:r>
            <a:r>
              <a:rPr lang="en-US" sz="3800" dirty="0" smtClean="0"/>
              <a:t> </a:t>
            </a:r>
            <a:r>
              <a:rPr lang="en-US" sz="3800" dirty="0" err="1" smtClean="0"/>
              <a:t>ስራ</a:t>
            </a:r>
            <a:r>
              <a:rPr lang="en-US" sz="3800" dirty="0" smtClean="0"/>
              <a:t> </a:t>
            </a:r>
            <a:r>
              <a:rPr lang="en-US" sz="3800" dirty="0" err="1" smtClean="0"/>
              <a:t>ያለዉን</a:t>
            </a:r>
            <a:r>
              <a:rPr lang="en-US" sz="3800" dirty="0" smtClean="0"/>
              <a:t> </a:t>
            </a:r>
            <a:r>
              <a:rPr lang="en-US" sz="3800" dirty="0" err="1" smtClean="0"/>
              <a:t>ግንዛቤ</a:t>
            </a:r>
            <a:r>
              <a:rPr lang="en-US" sz="3800" dirty="0" smtClean="0"/>
              <a:t> </a:t>
            </a:r>
            <a:r>
              <a:rPr lang="en-US" sz="3800" dirty="0" err="1" smtClean="0"/>
              <a:t>ጥቅል</a:t>
            </a:r>
            <a:r>
              <a:rPr lang="en-US" sz="3800" dirty="0" smtClean="0"/>
              <a:t> </a:t>
            </a:r>
            <a:r>
              <a:rPr lang="en-US" sz="3800" dirty="0" err="1" smtClean="0"/>
              <a:t>በሆነ</a:t>
            </a:r>
            <a:r>
              <a:rPr lang="en-US" sz="3800" dirty="0" smtClean="0"/>
              <a:t> </a:t>
            </a:r>
            <a:r>
              <a:rPr lang="en-US" sz="3800" dirty="0" err="1" smtClean="0"/>
              <a:t>መልኩየሚገልጽበት</a:t>
            </a:r>
            <a:endParaRPr lang="en-US" sz="3800" dirty="0" smtClean="0"/>
          </a:p>
          <a:p>
            <a:pPr>
              <a:buNone/>
            </a:pPr>
            <a:r>
              <a:rPr lang="en-US" sz="3800" dirty="0" err="1" smtClean="0"/>
              <a:t>ምሳሌ</a:t>
            </a:r>
            <a:r>
              <a:rPr lang="en-US" sz="3800" dirty="0" smtClean="0"/>
              <a:t>፡- </a:t>
            </a:r>
            <a:r>
              <a:rPr lang="en-US" sz="3800" dirty="0" err="1" smtClean="0"/>
              <a:t>የአንድን</a:t>
            </a:r>
            <a:r>
              <a:rPr lang="en-US" sz="3800" dirty="0" smtClean="0"/>
              <a:t> </a:t>
            </a:r>
            <a:r>
              <a:rPr lang="en-US" sz="3800" dirty="0" err="1" smtClean="0"/>
              <a:t>መጽሐፍ</a:t>
            </a:r>
            <a:r>
              <a:rPr lang="en-US" sz="3800" dirty="0" smtClean="0"/>
              <a:t> </a:t>
            </a:r>
            <a:r>
              <a:rPr lang="en-US" sz="3800" dirty="0" err="1" smtClean="0"/>
              <a:t>ገጽ</a:t>
            </a:r>
            <a:r>
              <a:rPr lang="en-US" sz="3800" dirty="0" smtClean="0"/>
              <a:t> </a:t>
            </a:r>
            <a:r>
              <a:rPr lang="en-US" sz="3800" dirty="0" err="1" smtClean="0"/>
              <a:t>ብዛት</a:t>
            </a:r>
            <a:r>
              <a:rPr lang="en-US" sz="3800" dirty="0" smtClean="0"/>
              <a:t> </a:t>
            </a:r>
            <a:r>
              <a:rPr lang="en-US" sz="3800" dirty="0" err="1" smtClean="0"/>
              <a:t>መግለጽ</a:t>
            </a:r>
            <a:r>
              <a:rPr lang="en-US" sz="3800" dirty="0" smtClean="0"/>
              <a:t>፣ </a:t>
            </a:r>
          </a:p>
          <a:p>
            <a:pPr>
              <a:buNone/>
            </a:pPr>
            <a:r>
              <a:rPr lang="en-US" sz="3800" dirty="0" smtClean="0"/>
              <a:t>          - </a:t>
            </a:r>
            <a:r>
              <a:rPr lang="en-US" sz="3800" dirty="0" err="1" smtClean="0"/>
              <a:t>ይዘቱ</a:t>
            </a:r>
            <a:r>
              <a:rPr lang="en-US" sz="3800" dirty="0" smtClean="0"/>
              <a:t> </a:t>
            </a:r>
            <a:r>
              <a:rPr lang="en-US" sz="3800" dirty="0" err="1" smtClean="0"/>
              <a:t>ምን</a:t>
            </a:r>
            <a:r>
              <a:rPr lang="en-US" sz="3800" dirty="0" smtClean="0"/>
              <a:t> </a:t>
            </a:r>
            <a:r>
              <a:rPr lang="en-US" sz="3800" dirty="0" err="1" smtClean="0"/>
              <a:t>እንደሆን</a:t>
            </a:r>
            <a:r>
              <a:rPr lang="en-US" sz="3800" dirty="0" smtClean="0"/>
              <a:t> </a:t>
            </a:r>
            <a:r>
              <a:rPr lang="en-US" sz="3800" dirty="0" err="1" smtClean="0"/>
              <a:t>መጠቆም</a:t>
            </a:r>
            <a:r>
              <a:rPr lang="en-US" sz="3800" dirty="0" smtClean="0"/>
              <a:t>፣ </a:t>
            </a:r>
          </a:p>
          <a:p>
            <a:pPr>
              <a:buNone/>
            </a:pPr>
            <a:r>
              <a:rPr lang="en-US" sz="3800" dirty="0" smtClean="0"/>
              <a:t>          - </a:t>
            </a:r>
            <a:r>
              <a:rPr lang="en-US" sz="3800" dirty="0" err="1" smtClean="0"/>
              <a:t>የመጽሐፍ</a:t>
            </a:r>
            <a:r>
              <a:rPr lang="en-US" sz="3800" dirty="0" smtClean="0"/>
              <a:t> </a:t>
            </a:r>
            <a:r>
              <a:rPr lang="en-US" sz="3800" dirty="0" err="1" smtClean="0"/>
              <a:t>የሽፋን</a:t>
            </a:r>
            <a:r>
              <a:rPr lang="en-US" sz="3800" dirty="0" smtClean="0"/>
              <a:t> </a:t>
            </a:r>
            <a:r>
              <a:rPr lang="en-US" sz="3800" dirty="0" err="1" smtClean="0"/>
              <a:t>ዲዛይን</a:t>
            </a:r>
            <a:r>
              <a:rPr lang="en-US" sz="3800" dirty="0" smtClean="0"/>
              <a:t>፣ </a:t>
            </a:r>
          </a:p>
          <a:p>
            <a:pPr>
              <a:buNone/>
            </a:pPr>
            <a:r>
              <a:rPr lang="en-US" sz="3800" dirty="0" smtClean="0"/>
              <a:t>          - </a:t>
            </a:r>
            <a:r>
              <a:rPr lang="en-US" sz="3800" dirty="0" err="1" smtClean="0"/>
              <a:t>የህትመት</a:t>
            </a:r>
            <a:r>
              <a:rPr lang="en-US" sz="3800" dirty="0" smtClean="0"/>
              <a:t> </a:t>
            </a:r>
            <a:r>
              <a:rPr lang="en-US" sz="3800" dirty="0" err="1" smtClean="0"/>
              <a:t>ቦታና</a:t>
            </a:r>
            <a:r>
              <a:rPr lang="en-US" sz="3800" dirty="0" smtClean="0"/>
              <a:t> </a:t>
            </a:r>
            <a:r>
              <a:rPr lang="en-US" sz="3800" dirty="0" err="1" smtClean="0"/>
              <a:t>ዘመን</a:t>
            </a:r>
            <a:r>
              <a:rPr lang="en-US" sz="3800" dirty="0" smtClean="0"/>
              <a:t> </a:t>
            </a:r>
            <a:r>
              <a:rPr lang="en-US" sz="3800" dirty="0" err="1" smtClean="0"/>
              <a:t>ወ.ዘ.ተ</a:t>
            </a:r>
            <a:r>
              <a:rPr lang="en-US" sz="3800" dirty="0" smtClean="0"/>
              <a:t> </a:t>
            </a:r>
            <a:r>
              <a:rPr lang="en-US" sz="3800" dirty="0" err="1" smtClean="0"/>
              <a:t>በመሳሰሉ</a:t>
            </a:r>
            <a:r>
              <a:rPr lang="en-US" sz="3800" dirty="0" smtClean="0"/>
              <a:t> </a:t>
            </a:r>
            <a:r>
              <a:rPr lang="en-US" sz="3800" dirty="0" err="1" smtClean="0"/>
              <a:t>ጉዳዮች</a:t>
            </a:r>
            <a:r>
              <a:rPr lang="en-US" sz="3800" dirty="0" smtClean="0"/>
              <a:t> </a:t>
            </a:r>
            <a:r>
              <a:rPr lang="en-US" sz="3800" dirty="0" err="1" smtClean="0"/>
              <a:t>ላይ</a:t>
            </a:r>
            <a:r>
              <a:rPr lang="en-US" sz="3800" dirty="0" smtClean="0"/>
              <a:t> </a:t>
            </a:r>
            <a:r>
              <a:rPr lang="en-US" sz="3800" dirty="0" err="1" smtClean="0"/>
              <a:t>የሚተኮርበት</a:t>
            </a:r>
            <a:r>
              <a:rPr lang="en-US" sz="3800" dirty="0" smtClean="0"/>
              <a:t> </a:t>
            </a:r>
            <a:r>
              <a:rPr lang="en-US" sz="3800" dirty="0" err="1" smtClean="0"/>
              <a:t>ስልት</a:t>
            </a:r>
            <a:r>
              <a:rPr lang="en-US" sz="3800" dirty="0" smtClean="0"/>
              <a:t> </a:t>
            </a:r>
            <a:r>
              <a:rPr lang="en-US" sz="3800" dirty="0" err="1" smtClean="0"/>
              <a:t>ነው</a:t>
            </a:r>
            <a:r>
              <a:rPr lang="en-US" sz="3800" dirty="0" smtClean="0"/>
              <a:t>፡፡  </a:t>
            </a:r>
          </a:p>
          <a:p>
            <a:r>
              <a:rPr lang="en-US" sz="5800" b="1" dirty="0" err="1" smtClean="0"/>
              <a:t>አቃቂርና</a:t>
            </a:r>
            <a:r>
              <a:rPr lang="en-US" sz="5800" b="1" dirty="0" smtClean="0"/>
              <a:t> </a:t>
            </a:r>
            <a:r>
              <a:rPr lang="en-US" sz="5800" b="1" dirty="0" err="1" smtClean="0"/>
              <a:t>ነቀፌታ</a:t>
            </a:r>
            <a:r>
              <a:rPr lang="en-US" sz="5800" b="1" dirty="0" smtClean="0"/>
              <a:t> </a:t>
            </a:r>
            <a:r>
              <a:rPr lang="en-US" sz="3800" b="1" dirty="0" smtClean="0"/>
              <a:t>፡- </a:t>
            </a:r>
            <a:r>
              <a:rPr lang="en-US" sz="3800" dirty="0" err="1" smtClean="0"/>
              <a:t>የአንድን</a:t>
            </a:r>
            <a:r>
              <a:rPr lang="en-US" sz="3800" dirty="0" smtClean="0"/>
              <a:t> </a:t>
            </a:r>
            <a:r>
              <a:rPr lang="en-US" sz="3800" dirty="0" err="1" smtClean="0"/>
              <a:t>ስነ-ጽሑፍ</a:t>
            </a:r>
            <a:r>
              <a:rPr lang="en-US" sz="3800" dirty="0" smtClean="0"/>
              <a:t> </a:t>
            </a:r>
            <a:r>
              <a:rPr lang="en-US" sz="3800" dirty="0" err="1" smtClean="0"/>
              <a:t>ስራ</a:t>
            </a:r>
            <a:r>
              <a:rPr lang="en-US" sz="3800" dirty="0" smtClean="0"/>
              <a:t> </a:t>
            </a:r>
          </a:p>
          <a:p>
            <a:pPr>
              <a:buNone/>
            </a:pPr>
            <a:r>
              <a:rPr lang="en-US" sz="3800" dirty="0" smtClean="0"/>
              <a:t>                     - </a:t>
            </a:r>
            <a:r>
              <a:rPr lang="en-US" sz="3800" dirty="0" err="1" smtClean="0"/>
              <a:t>ደካማ</a:t>
            </a:r>
            <a:r>
              <a:rPr lang="en-US" sz="3800" dirty="0" smtClean="0"/>
              <a:t> </a:t>
            </a:r>
            <a:r>
              <a:rPr lang="en-US" sz="3800" dirty="0" err="1" smtClean="0"/>
              <a:t>ጎን</a:t>
            </a:r>
            <a:r>
              <a:rPr lang="en-US" sz="3800" dirty="0" smtClean="0"/>
              <a:t> </a:t>
            </a:r>
            <a:r>
              <a:rPr lang="en-US" sz="3800" dirty="0" err="1" smtClean="0"/>
              <a:t>ማሳየትና</a:t>
            </a:r>
            <a:r>
              <a:rPr lang="en-US" sz="3800" dirty="0" smtClean="0"/>
              <a:t> </a:t>
            </a:r>
          </a:p>
          <a:p>
            <a:pPr>
              <a:buNone/>
            </a:pPr>
            <a:r>
              <a:rPr lang="en-US" sz="3800" dirty="0" smtClean="0"/>
              <a:t>                     - </a:t>
            </a:r>
            <a:r>
              <a:rPr lang="en-US" sz="3800" dirty="0" err="1" smtClean="0"/>
              <a:t>በደካማ</a:t>
            </a:r>
            <a:r>
              <a:rPr lang="en-US" sz="3800" dirty="0" smtClean="0"/>
              <a:t> </a:t>
            </a:r>
            <a:r>
              <a:rPr lang="en-US" sz="3800" dirty="0" err="1" smtClean="0"/>
              <a:t>ጎን</a:t>
            </a:r>
            <a:r>
              <a:rPr lang="en-US" sz="3800" dirty="0" smtClean="0"/>
              <a:t> </a:t>
            </a:r>
            <a:r>
              <a:rPr lang="en-US" sz="3800" dirty="0" err="1" smtClean="0"/>
              <a:t>ላይ</a:t>
            </a:r>
            <a:r>
              <a:rPr lang="en-US" sz="3800" dirty="0" smtClean="0"/>
              <a:t> </a:t>
            </a:r>
            <a:r>
              <a:rPr lang="en-US" sz="3800" dirty="0" err="1" smtClean="0"/>
              <a:t>በመመርኮዝ</a:t>
            </a:r>
            <a:r>
              <a:rPr lang="en-US" sz="3800" dirty="0" smtClean="0"/>
              <a:t> </a:t>
            </a:r>
            <a:r>
              <a:rPr lang="en-US" sz="3800" dirty="0" err="1" smtClean="0"/>
              <a:t>የሃሜትና</a:t>
            </a:r>
            <a:r>
              <a:rPr lang="en-US" sz="3800" dirty="0" smtClean="0"/>
              <a:t> </a:t>
            </a:r>
            <a:r>
              <a:rPr lang="en-US" sz="3800" dirty="0" err="1" smtClean="0"/>
              <a:t>የቡጨቃ</a:t>
            </a:r>
            <a:r>
              <a:rPr lang="en-US" sz="3800" dirty="0" smtClean="0"/>
              <a:t> </a:t>
            </a:r>
            <a:r>
              <a:rPr lang="en-US" sz="3800" dirty="0" err="1" smtClean="0"/>
              <a:t>ሥራ</a:t>
            </a:r>
            <a:r>
              <a:rPr lang="en-US" sz="3800" dirty="0" smtClean="0"/>
              <a:t>  </a:t>
            </a:r>
            <a:r>
              <a:rPr lang="en-US" sz="3800" dirty="0" err="1" smtClean="0"/>
              <a:t>ጽንሰ</a:t>
            </a:r>
            <a:r>
              <a:rPr lang="en-US" sz="3800" dirty="0" smtClean="0"/>
              <a:t>  </a:t>
            </a:r>
            <a:r>
              <a:rPr lang="en-US" sz="3800" dirty="0" err="1" smtClean="0"/>
              <a:t>ሃሳቦች</a:t>
            </a:r>
            <a:r>
              <a:rPr lang="en-US" sz="3800" dirty="0" smtClean="0"/>
              <a:t> </a:t>
            </a:r>
            <a:r>
              <a:rPr lang="en-US" sz="3800" dirty="0" err="1" smtClean="0"/>
              <a:t>ናቸዉ</a:t>
            </a:r>
            <a:r>
              <a:rPr lang="en-US" sz="3800" dirty="0" smtClean="0"/>
              <a:t>፡፡ </a:t>
            </a:r>
          </a:p>
          <a:p>
            <a:r>
              <a:rPr lang="en-US" sz="5800" b="1" u="sng" dirty="0" err="1" smtClean="0"/>
              <a:t>ትችት</a:t>
            </a:r>
            <a:r>
              <a:rPr lang="en-US" sz="5800" b="1" u="sng" dirty="0" smtClean="0"/>
              <a:t>፣ </a:t>
            </a:r>
            <a:r>
              <a:rPr lang="en-US" sz="5800" b="1" u="sng" dirty="0" err="1" smtClean="0"/>
              <a:t>ግምገማና</a:t>
            </a:r>
            <a:r>
              <a:rPr lang="en-US" sz="5800" b="1" u="sng" dirty="0" smtClean="0"/>
              <a:t>  </a:t>
            </a:r>
            <a:r>
              <a:rPr lang="en-US" sz="5800" b="1" u="sng" dirty="0" err="1" smtClean="0"/>
              <a:t>ሂስ</a:t>
            </a:r>
            <a:r>
              <a:rPr lang="en-US" sz="5800" b="1" u="sng" dirty="0" smtClean="0"/>
              <a:t> </a:t>
            </a:r>
            <a:r>
              <a:rPr lang="en-US" sz="3800" dirty="0" err="1" smtClean="0"/>
              <a:t>ደግሞ</a:t>
            </a:r>
            <a:r>
              <a:rPr lang="en-US" sz="3800" dirty="0" smtClean="0"/>
              <a:t> </a:t>
            </a:r>
            <a:r>
              <a:rPr lang="en-US" sz="3800" dirty="0" err="1" smtClean="0"/>
              <a:t>መደበኛ</a:t>
            </a:r>
            <a:r>
              <a:rPr lang="en-US" sz="3800" dirty="0" smtClean="0"/>
              <a:t> </a:t>
            </a:r>
            <a:r>
              <a:rPr lang="en-US" sz="3800" dirty="0" err="1" smtClean="0"/>
              <a:t>በሆነ</a:t>
            </a:r>
            <a:r>
              <a:rPr lang="en-US" sz="3800" dirty="0" smtClean="0"/>
              <a:t> </a:t>
            </a:r>
            <a:r>
              <a:rPr lang="en-US" sz="3800" dirty="0" err="1" smtClean="0"/>
              <a:t>መልኩ</a:t>
            </a:r>
            <a:r>
              <a:rPr lang="en-US" sz="3800" dirty="0" smtClean="0"/>
              <a:t> </a:t>
            </a:r>
          </a:p>
          <a:p>
            <a:pPr>
              <a:buNone/>
            </a:pPr>
            <a:r>
              <a:rPr lang="en-US" sz="3800" dirty="0" smtClean="0"/>
              <a:t>                    -  </a:t>
            </a:r>
            <a:r>
              <a:rPr lang="en-US" sz="3800" dirty="0" err="1" smtClean="0"/>
              <a:t>የተለያዩ</a:t>
            </a:r>
            <a:r>
              <a:rPr lang="en-US" sz="3800" dirty="0" smtClean="0"/>
              <a:t> </a:t>
            </a:r>
            <a:r>
              <a:rPr lang="en-US" sz="3800" dirty="0" err="1" smtClean="0"/>
              <a:t>ንድፈ</a:t>
            </a:r>
            <a:r>
              <a:rPr lang="en-US" sz="3800" dirty="0" smtClean="0"/>
              <a:t> </a:t>
            </a:r>
            <a:r>
              <a:rPr lang="en-US" sz="3800" dirty="0" err="1" smtClean="0"/>
              <a:t>ሃሳቦችን</a:t>
            </a:r>
            <a:r>
              <a:rPr lang="en-US" sz="3800" dirty="0" smtClean="0"/>
              <a:t> </a:t>
            </a:r>
            <a:r>
              <a:rPr lang="en-US" sz="3800" dirty="0" err="1" smtClean="0"/>
              <a:t>በመጠቀም</a:t>
            </a:r>
            <a:r>
              <a:rPr lang="en-US" sz="3800" dirty="0" smtClean="0"/>
              <a:t> </a:t>
            </a:r>
          </a:p>
          <a:p>
            <a:pPr>
              <a:buNone/>
            </a:pPr>
            <a:r>
              <a:rPr lang="en-US" sz="3800" dirty="0" smtClean="0"/>
              <a:t>                    -  </a:t>
            </a:r>
            <a:r>
              <a:rPr lang="en-US" sz="3800" dirty="0" err="1" smtClean="0"/>
              <a:t>የአንድን</a:t>
            </a:r>
            <a:r>
              <a:rPr lang="en-US" sz="3800" dirty="0" smtClean="0"/>
              <a:t> </a:t>
            </a:r>
            <a:r>
              <a:rPr lang="en-US" sz="3800" dirty="0" err="1" smtClean="0"/>
              <a:t>ስነ-ጽሑፋዊ</a:t>
            </a:r>
            <a:r>
              <a:rPr lang="en-US" sz="3800" dirty="0" smtClean="0"/>
              <a:t> </a:t>
            </a:r>
            <a:r>
              <a:rPr lang="en-US" sz="3800" dirty="0" err="1" smtClean="0"/>
              <a:t>ስራ</a:t>
            </a:r>
            <a:r>
              <a:rPr lang="en-US" sz="3800" dirty="0" smtClean="0"/>
              <a:t> </a:t>
            </a:r>
            <a:r>
              <a:rPr lang="en-US" sz="3800" dirty="0" err="1" smtClean="0"/>
              <a:t>በመመርመር</a:t>
            </a:r>
            <a:r>
              <a:rPr lang="en-US" sz="3800" dirty="0" smtClean="0"/>
              <a:t> </a:t>
            </a:r>
            <a:r>
              <a:rPr lang="en-US" sz="3800" dirty="0" err="1" smtClean="0"/>
              <a:t>ጠንካራና</a:t>
            </a:r>
            <a:r>
              <a:rPr lang="en-US" sz="3800" dirty="0" smtClean="0"/>
              <a:t> </a:t>
            </a:r>
            <a:r>
              <a:rPr lang="en-US" sz="3800" dirty="0" err="1" smtClean="0"/>
              <a:t>ደካማ</a:t>
            </a:r>
            <a:r>
              <a:rPr lang="en-US" sz="3800" dirty="0" smtClean="0"/>
              <a:t> </a:t>
            </a:r>
            <a:r>
              <a:rPr lang="en-US" sz="3800" dirty="0" err="1" smtClean="0"/>
              <a:t>ጎናቸውን</a:t>
            </a:r>
            <a:r>
              <a:rPr lang="en-US" sz="3800" dirty="0" smtClean="0"/>
              <a:t> </a:t>
            </a:r>
            <a:r>
              <a:rPr lang="en-US" sz="3800" dirty="0" err="1" smtClean="0"/>
              <a:t>ማሳየት</a:t>
            </a:r>
            <a:endParaRPr lang="en-US" sz="3800" dirty="0" smtClean="0"/>
          </a:p>
          <a:p>
            <a:pPr>
              <a:buNone/>
            </a:pPr>
            <a:r>
              <a:rPr lang="en-US" sz="3800" dirty="0" smtClean="0"/>
              <a:t>                    -  </a:t>
            </a:r>
            <a:r>
              <a:rPr lang="en-US" sz="3800" dirty="0" err="1" smtClean="0"/>
              <a:t>ትንታኔን</a:t>
            </a:r>
            <a:r>
              <a:rPr lang="en-US" sz="3800" dirty="0" smtClean="0"/>
              <a:t>፣ </a:t>
            </a:r>
          </a:p>
          <a:p>
            <a:pPr>
              <a:buNone/>
            </a:pPr>
            <a:r>
              <a:rPr lang="en-US" sz="3800" dirty="0" smtClean="0"/>
              <a:t>                    -  </a:t>
            </a:r>
            <a:r>
              <a:rPr lang="en-US" sz="3800" dirty="0" err="1" smtClean="0"/>
              <a:t>ትርጓሜንና</a:t>
            </a:r>
            <a:r>
              <a:rPr lang="en-US" sz="3800" dirty="0" smtClean="0"/>
              <a:t> </a:t>
            </a:r>
            <a:r>
              <a:rPr lang="en-US" sz="3800" dirty="0" err="1" smtClean="0"/>
              <a:t>ብያኔንም</a:t>
            </a:r>
            <a:r>
              <a:rPr lang="en-US" sz="3800" dirty="0" smtClean="0"/>
              <a:t> </a:t>
            </a:r>
            <a:r>
              <a:rPr lang="en-US" sz="3800" dirty="0" err="1" smtClean="0"/>
              <a:t>አጠቃለው</a:t>
            </a:r>
            <a:r>
              <a:rPr lang="en-US" sz="3800" dirty="0" smtClean="0"/>
              <a:t> </a:t>
            </a:r>
            <a:r>
              <a:rPr lang="en-US" sz="3800" dirty="0" err="1" smtClean="0"/>
              <a:t>የሚይዙ</a:t>
            </a:r>
            <a:r>
              <a:rPr lang="en-US" sz="3800" dirty="0" smtClean="0"/>
              <a:t> </a:t>
            </a:r>
            <a:r>
              <a:rPr lang="en-US" sz="3800" dirty="0" err="1" smtClean="0"/>
              <a:t>ጽንሰ</a:t>
            </a:r>
            <a:r>
              <a:rPr lang="en-US" sz="3800" dirty="0" smtClean="0"/>
              <a:t> </a:t>
            </a:r>
            <a:r>
              <a:rPr lang="en-US" sz="3800" dirty="0" err="1" smtClean="0"/>
              <a:t>ሃሳቦች</a:t>
            </a:r>
            <a:r>
              <a:rPr lang="en-US" sz="3800" dirty="0" smtClean="0"/>
              <a:t> </a:t>
            </a:r>
            <a:r>
              <a:rPr lang="en-US" sz="3800" dirty="0" err="1" smtClean="0"/>
              <a:t>ሆነው</a:t>
            </a:r>
            <a:r>
              <a:rPr lang="en-US" sz="3800" dirty="0" smtClean="0"/>
              <a:t> </a:t>
            </a:r>
            <a:r>
              <a:rPr lang="en-US" sz="3800" dirty="0" err="1" smtClean="0"/>
              <a:t>አገልግሎት</a:t>
            </a:r>
            <a:r>
              <a:rPr lang="en-US" sz="3800" dirty="0" smtClean="0"/>
              <a:t> </a:t>
            </a:r>
            <a:r>
              <a:rPr lang="en-US" sz="3800" dirty="0" err="1" smtClean="0"/>
              <a:t>ላይ</a:t>
            </a:r>
            <a:r>
              <a:rPr lang="en-US" sz="3800" dirty="0" smtClean="0"/>
              <a:t> </a:t>
            </a:r>
          </a:p>
          <a:p>
            <a:pPr>
              <a:buNone/>
            </a:pPr>
            <a:r>
              <a:rPr lang="en-US" sz="3800" dirty="0" smtClean="0"/>
              <a:t>                        </a:t>
            </a:r>
            <a:r>
              <a:rPr lang="en-US" sz="3800" dirty="0" err="1" smtClean="0"/>
              <a:t>የዋሉ</a:t>
            </a:r>
            <a:r>
              <a:rPr lang="en-US" sz="3800" dirty="0" smtClean="0"/>
              <a:t> </a:t>
            </a:r>
            <a:r>
              <a:rPr lang="en-US" sz="3800" dirty="0" err="1" smtClean="0"/>
              <a:t>ጉዳዮች</a:t>
            </a:r>
            <a:r>
              <a:rPr lang="en-US" sz="3800" dirty="0" smtClean="0"/>
              <a:t> </a:t>
            </a:r>
            <a:r>
              <a:rPr lang="en-US" sz="3800" dirty="0" err="1" smtClean="0"/>
              <a:t>ናቸው</a:t>
            </a:r>
            <a:r>
              <a:rPr lang="en-US" sz="3800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የሥነ-ጽሑፍ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ምንነት</a:t>
            </a:r>
            <a:r>
              <a:rPr lang="en-US" dirty="0" smtClean="0"/>
              <a:t>፡ </a:t>
            </a:r>
            <a:r>
              <a:rPr lang="en-US" dirty="0" err="1" smtClean="0"/>
              <a:t>የቀጠለ</a:t>
            </a:r>
            <a:r>
              <a:rPr lang="en-US" dirty="0" smtClean="0"/>
              <a:t>---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 err="1" smtClean="0"/>
              <a:t>ሥነ-ጽሑፋዊ</a:t>
            </a:r>
            <a:r>
              <a:rPr lang="en-US" dirty="0" smtClean="0"/>
              <a:t> </a:t>
            </a:r>
            <a:r>
              <a:rPr lang="en-US" dirty="0" err="1" smtClean="0"/>
              <a:t>ሒስ</a:t>
            </a:r>
            <a:r>
              <a:rPr lang="en-US" dirty="0" smtClean="0"/>
              <a:t> </a:t>
            </a:r>
            <a:r>
              <a:rPr lang="en-US" dirty="0" err="1" smtClean="0"/>
              <a:t>ከጥንታዉያኑ</a:t>
            </a:r>
            <a:r>
              <a:rPr lang="en-US" dirty="0" smtClean="0"/>
              <a:t> </a:t>
            </a:r>
            <a:r>
              <a:rPr lang="en-US" dirty="0" err="1" smtClean="0"/>
              <a:t>የግሪኮች</a:t>
            </a:r>
            <a:r>
              <a:rPr lang="en-US" dirty="0" smtClean="0"/>
              <a:t> </a:t>
            </a:r>
            <a:r>
              <a:rPr lang="en-US" dirty="0" err="1" smtClean="0"/>
              <a:t>ሥልጣኔ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ጀምሮ</a:t>
            </a:r>
            <a:r>
              <a:rPr lang="en-US" dirty="0" smtClean="0"/>
              <a:t> </a:t>
            </a:r>
            <a:r>
              <a:rPr lang="en-US" dirty="0" err="1" smtClean="0"/>
              <a:t>የነበረ</a:t>
            </a:r>
            <a:r>
              <a:rPr lang="en-US" dirty="0" smtClean="0"/>
              <a:t> </a:t>
            </a:r>
            <a:r>
              <a:rPr lang="en-US" dirty="0" err="1" smtClean="0"/>
              <a:t>ተግባር</a:t>
            </a:r>
            <a:r>
              <a:rPr lang="en-US" dirty="0" smtClean="0"/>
              <a:t> </a:t>
            </a:r>
            <a:r>
              <a:rPr lang="en-US" dirty="0" err="1" smtClean="0"/>
              <a:t>በመሆኑ</a:t>
            </a:r>
            <a:r>
              <a:rPr lang="en-US" dirty="0" smtClean="0"/>
              <a:t> </a:t>
            </a:r>
            <a:r>
              <a:rPr lang="en-US" dirty="0" err="1" smtClean="0"/>
              <a:t>ቃሉን</a:t>
            </a:r>
            <a:r>
              <a:rPr lang="en-US" dirty="0" smtClean="0"/>
              <a:t> </a:t>
            </a:r>
            <a:r>
              <a:rPr lang="en-US" dirty="0" err="1" smtClean="0"/>
              <a:t>በግሪካውያን</a:t>
            </a:r>
            <a:r>
              <a:rPr lang="en-US" dirty="0" smtClean="0"/>
              <a:t> </a:t>
            </a:r>
            <a:r>
              <a:rPr lang="en-US" dirty="0" err="1" smtClean="0"/>
              <a:t>የስነ-ጽሑፍ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እናገኘዋለን</a:t>
            </a:r>
            <a:r>
              <a:rPr lang="en-US" dirty="0" smtClean="0"/>
              <a:t>፡፡ </a:t>
            </a:r>
          </a:p>
          <a:p>
            <a:r>
              <a:rPr lang="en-US" sz="4000" b="1" dirty="0" err="1" smtClean="0"/>
              <a:t>ሒስ</a:t>
            </a:r>
            <a:r>
              <a:rPr lang="en-US" dirty="0" smtClean="0"/>
              <a:t>  </a:t>
            </a:r>
            <a:r>
              <a:rPr lang="en-US" dirty="0" err="1" smtClean="0"/>
              <a:t>የሚለውቃል</a:t>
            </a:r>
            <a:r>
              <a:rPr lang="en-US" dirty="0" smtClean="0"/>
              <a:t> </a:t>
            </a:r>
            <a:r>
              <a:rPr lang="en-US" dirty="0" err="1" smtClean="0"/>
              <a:t>በጥንታውያኑ</a:t>
            </a:r>
            <a:r>
              <a:rPr lang="en-US" dirty="0" smtClean="0"/>
              <a:t> </a:t>
            </a:r>
            <a:r>
              <a:rPr lang="en-US" dirty="0" err="1" smtClean="0"/>
              <a:t>የግሪክ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"</a:t>
            </a:r>
            <a:r>
              <a:rPr lang="en-US" b="1" dirty="0" err="1" smtClean="0"/>
              <a:t>kritos</a:t>
            </a:r>
            <a:r>
              <a:rPr lang="en-US" b="1" dirty="0" smtClean="0"/>
              <a:t>" </a:t>
            </a:r>
            <a:r>
              <a:rPr lang="en-US" dirty="0" err="1" smtClean="0"/>
              <a:t>ይባላል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ትርጉሙም</a:t>
            </a:r>
            <a:r>
              <a:rPr lang="en-US" dirty="0" smtClean="0"/>
              <a:t>  "</a:t>
            </a:r>
            <a:r>
              <a:rPr lang="en-US" b="1" u="sng" dirty="0" smtClean="0"/>
              <a:t>judge“ </a:t>
            </a:r>
            <a:r>
              <a:rPr lang="en-US" dirty="0" smtClean="0"/>
              <a:t> -</a:t>
            </a:r>
            <a:r>
              <a:rPr lang="en-US" b="1" i="1" dirty="0" err="1" smtClean="0"/>
              <a:t>ዳኝነት</a:t>
            </a:r>
            <a:r>
              <a:rPr lang="en-US" dirty="0" smtClean="0"/>
              <a:t> 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</a:t>
            </a:r>
          </a:p>
          <a:p>
            <a:r>
              <a:rPr lang="en-US" sz="4000" b="1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በእንግሊዛውያን</a:t>
            </a:r>
            <a:r>
              <a:rPr lang="en-US" dirty="0" smtClean="0"/>
              <a:t> </a:t>
            </a:r>
            <a:r>
              <a:rPr lang="en-US" dirty="0" err="1" smtClean="0"/>
              <a:t>ዘንድ</a:t>
            </a:r>
            <a:r>
              <a:rPr lang="en-US" dirty="0" smtClean="0"/>
              <a:t>  </a:t>
            </a:r>
            <a:r>
              <a:rPr lang="en-US" b="1" dirty="0" smtClean="0"/>
              <a:t>ከ14ኛው</a:t>
            </a:r>
            <a:r>
              <a:rPr lang="en-US" dirty="0" smtClean="0"/>
              <a:t> </a:t>
            </a:r>
            <a:r>
              <a:rPr lang="en-US" dirty="0" err="1" smtClean="0"/>
              <a:t>ክፍለ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ጀምሮ</a:t>
            </a:r>
            <a:r>
              <a:rPr lang="en-US" dirty="0" smtClean="0"/>
              <a:t> </a:t>
            </a:r>
            <a:r>
              <a:rPr lang="en-US" dirty="0" err="1" smtClean="0"/>
              <a:t>የሚቆጠርለት</a:t>
            </a:r>
            <a:r>
              <a:rPr lang="en-US" dirty="0" smtClean="0"/>
              <a:t> </a:t>
            </a:r>
            <a:r>
              <a:rPr lang="en-US" dirty="0" err="1" smtClean="0"/>
              <a:t>ጽንሰ</a:t>
            </a:r>
            <a:r>
              <a:rPr lang="en-US" dirty="0" smtClean="0"/>
              <a:t> </a:t>
            </a:r>
            <a:r>
              <a:rPr lang="en-US" dirty="0" err="1" smtClean="0"/>
              <a:t>ሀሳብ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r>
              <a:rPr lang="en-US" dirty="0" err="1" smtClean="0"/>
              <a:t>ቃሉ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ጽንሰ</a:t>
            </a:r>
            <a:r>
              <a:rPr lang="en-US" dirty="0" smtClean="0"/>
              <a:t> </a:t>
            </a:r>
            <a:r>
              <a:rPr lang="en-US" dirty="0" err="1" smtClean="0"/>
              <a:t>ሃሳቡ</a:t>
            </a:r>
            <a:r>
              <a:rPr lang="en-US" dirty="0" smtClean="0"/>
              <a:t> </a:t>
            </a:r>
            <a:r>
              <a:rPr lang="en-US" b="1" dirty="0" smtClean="0"/>
              <a:t>"Critique" </a:t>
            </a:r>
            <a:r>
              <a:rPr lang="en-US" dirty="0" err="1" smtClean="0"/>
              <a:t>ከሚለው</a:t>
            </a:r>
            <a:r>
              <a:rPr lang="en-US" dirty="0" smtClean="0"/>
              <a:t> </a:t>
            </a:r>
            <a:r>
              <a:rPr lang="en-US" dirty="0" err="1" smtClean="0"/>
              <a:t>የፈረንሳይኛ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የተገኘ</a:t>
            </a:r>
            <a:r>
              <a:rPr lang="en-US" dirty="0" smtClean="0"/>
              <a:t> </a:t>
            </a:r>
            <a:r>
              <a:rPr lang="en-US" dirty="0" err="1" smtClean="0"/>
              <a:t>ወደ</a:t>
            </a:r>
            <a:r>
              <a:rPr lang="en-US" dirty="0" smtClean="0"/>
              <a:t> </a:t>
            </a:r>
            <a:r>
              <a:rPr lang="en-US" dirty="0" err="1" smtClean="0"/>
              <a:t>እግሊዝኛ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የገባ</a:t>
            </a:r>
            <a:r>
              <a:rPr lang="en-US" dirty="0" smtClean="0"/>
              <a:t> </a:t>
            </a:r>
            <a:r>
              <a:rPr lang="en-US" dirty="0" err="1" smtClean="0"/>
              <a:t>ጽንሰ</a:t>
            </a:r>
            <a:r>
              <a:rPr lang="en-US" dirty="0" smtClean="0"/>
              <a:t> </a:t>
            </a:r>
            <a:r>
              <a:rPr lang="en-US" dirty="0" err="1" smtClean="0"/>
              <a:t>ሀሳብም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ይላሉ</a:t>
            </a:r>
            <a:r>
              <a:rPr lang="en-US" dirty="0" smtClean="0"/>
              <a:t>፡፡ </a:t>
            </a:r>
          </a:p>
          <a:p>
            <a:r>
              <a:rPr lang="en-US" b="1" dirty="0" smtClean="0"/>
              <a:t>“Critic” “critical” </a:t>
            </a:r>
            <a:r>
              <a:rPr lang="en-US" dirty="0" err="1" smtClean="0"/>
              <a:t>የሚሉት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ከ</a:t>
            </a:r>
            <a:r>
              <a:rPr lang="en-US" b="1" dirty="0" smtClean="0"/>
              <a:t>16</a:t>
            </a:r>
            <a:r>
              <a:rPr lang="en-US" dirty="0" smtClean="0"/>
              <a:t>ኛው </a:t>
            </a:r>
            <a:r>
              <a:rPr lang="en-US" dirty="0" err="1" smtClean="0"/>
              <a:t>መቶ</a:t>
            </a:r>
            <a:r>
              <a:rPr lang="en-US" dirty="0" smtClean="0"/>
              <a:t> </a:t>
            </a:r>
            <a:r>
              <a:rPr lang="en-US" dirty="0" err="1" smtClean="0"/>
              <a:t>ክፍለ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አጋማሽ</a:t>
            </a:r>
            <a:r>
              <a:rPr lang="en-US" dirty="0" smtClean="0"/>
              <a:t> </a:t>
            </a:r>
            <a:r>
              <a:rPr lang="en-US" dirty="0" err="1" smtClean="0"/>
              <a:t>አካባቢ</a:t>
            </a:r>
            <a:r>
              <a:rPr lang="en-US" dirty="0" smtClean="0"/>
              <a:t> </a:t>
            </a:r>
            <a:r>
              <a:rPr lang="en-US" dirty="0" err="1" smtClean="0"/>
              <a:t>በእግሊዝኛ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የታዩ</a:t>
            </a:r>
            <a:r>
              <a:rPr lang="en-US" dirty="0" smtClean="0"/>
              <a:t> </a:t>
            </a:r>
            <a:r>
              <a:rPr lang="en-US" dirty="0" err="1" smtClean="0"/>
              <a:t>ሲሆን</a:t>
            </a:r>
            <a:endParaRPr lang="en-US" dirty="0" smtClean="0"/>
          </a:p>
          <a:p>
            <a:r>
              <a:rPr lang="en-US" dirty="0" err="1" smtClean="0"/>
              <a:t>በፈረንሳይኛ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b="1" dirty="0" smtClean="0"/>
              <a:t>"Critique" </a:t>
            </a:r>
            <a:r>
              <a:rPr lang="en-US" dirty="0" err="1" smtClean="0"/>
              <a:t>የሚለው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b="1" dirty="0" smtClean="0"/>
              <a:t>“</a:t>
            </a:r>
            <a:r>
              <a:rPr lang="en-US" b="1" dirty="0" err="1" smtClean="0"/>
              <a:t>criticus</a:t>
            </a:r>
            <a:r>
              <a:rPr lang="en-US" b="1" dirty="0" smtClean="0"/>
              <a:t>” </a:t>
            </a:r>
            <a:r>
              <a:rPr lang="en-US" dirty="0" err="1" smtClean="0"/>
              <a:t>ከሚለው</a:t>
            </a:r>
            <a:r>
              <a:rPr lang="en-US" dirty="0" smtClean="0"/>
              <a:t> </a:t>
            </a:r>
            <a:r>
              <a:rPr lang="en-US" b="1" dirty="0" err="1" smtClean="0"/>
              <a:t>የላቲን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የተገኘ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 </a:t>
            </a:r>
          </a:p>
          <a:p>
            <a:pPr>
              <a:buNone/>
            </a:pPr>
            <a:r>
              <a:rPr lang="en-US" dirty="0" smtClean="0"/>
              <a:t>                       - </a:t>
            </a:r>
            <a:r>
              <a:rPr lang="en-US" dirty="0" err="1" smtClean="0"/>
              <a:t>ትርጉሙም</a:t>
            </a:r>
            <a:r>
              <a:rPr lang="en-US" dirty="0" smtClean="0"/>
              <a:t> </a:t>
            </a:r>
            <a:r>
              <a:rPr lang="en-US" b="1" dirty="0" err="1" smtClean="0"/>
              <a:t>ዳኛ</a:t>
            </a:r>
            <a:r>
              <a:rPr lang="en-US" b="1" dirty="0" smtClean="0"/>
              <a:t>፤ </a:t>
            </a:r>
            <a:r>
              <a:rPr lang="en-US" b="1" dirty="0" err="1" smtClean="0"/>
              <a:t>ሃያሲ</a:t>
            </a:r>
            <a:r>
              <a:rPr lang="en-US" b="1" dirty="0" smtClean="0"/>
              <a:t>፣ </a:t>
            </a:r>
            <a:r>
              <a:rPr lang="en-US" b="1" dirty="0" err="1" smtClean="0"/>
              <a:t>ውሳኔ</a:t>
            </a:r>
            <a:r>
              <a:rPr lang="en-US" b="1" dirty="0" smtClean="0"/>
              <a:t> </a:t>
            </a:r>
            <a:r>
              <a:rPr lang="en-US" b="1" dirty="0" err="1" smtClean="0"/>
              <a:t>ሰጭ</a:t>
            </a:r>
            <a:r>
              <a:rPr lang="en-US" b="1" dirty="0" smtClean="0"/>
              <a:t> </a:t>
            </a:r>
            <a:r>
              <a:rPr lang="en-US" b="1" dirty="0" err="1" smtClean="0"/>
              <a:t>አካል</a:t>
            </a:r>
            <a:r>
              <a:rPr lang="en-US" b="1" dirty="0" smtClean="0"/>
              <a:t>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በእንግሊዝኛ</a:t>
            </a:r>
            <a:r>
              <a:rPr lang="en-US" dirty="0" smtClean="0"/>
              <a:t> </a:t>
            </a:r>
            <a:r>
              <a:rPr lang="en-US" dirty="0" err="1" smtClean="0"/>
              <a:t>ቋንቋ</a:t>
            </a:r>
            <a:r>
              <a:rPr lang="en-US" dirty="0" smtClean="0"/>
              <a:t> </a:t>
            </a:r>
            <a:r>
              <a:rPr lang="en-US" dirty="0" err="1" smtClean="0"/>
              <a:t>በቀዳሚነት</a:t>
            </a:r>
            <a:r>
              <a:rPr lang="en-US" dirty="0" smtClean="0"/>
              <a:t> </a:t>
            </a:r>
            <a:r>
              <a:rPr lang="en-US" dirty="0" err="1" smtClean="0"/>
              <a:t>ጥቅም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የዋለው</a:t>
            </a:r>
            <a:r>
              <a:rPr lang="en-US" dirty="0" smtClean="0"/>
              <a:t> </a:t>
            </a:r>
            <a:r>
              <a:rPr lang="en-US" dirty="0" err="1" smtClean="0"/>
              <a:t>የሥነ-ጽሑፍ</a:t>
            </a:r>
            <a:r>
              <a:rPr lang="en-US" dirty="0" smtClean="0"/>
              <a:t> </a:t>
            </a:r>
            <a:r>
              <a:rPr lang="en-US" dirty="0" err="1" smtClean="0"/>
              <a:t>ስራን</a:t>
            </a:r>
            <a:r>
              <a:rPr lang="en-US" dirty="0" smtClean="0"/>
              <a:t> </a:t>
            </a:r>
            <a:r>
              <a:rPr lang="en-US" sz="3400" b="1" dirty="0" err="1" smtClean="0"/>
              <a:t>የመተንተንተን</a:t>
            </a:r>
            <a:r>
              <a:rPr lang="en-US" sz="3400" b="1" dirty="0" smtClean="0"/>
              <a:t>፣ </a:t>
            </a:r>
            <a:r>
              <a:rPr lang="en-US" sz="3400" b="1" dirty="0" err="1" smtClean="0"/>
              <a:t>የመፈከር</a:t>
            </a:r>
            <a:r>
              <a:rPr lang="en-US" sz="3400" b="1" dirty="0" smtClean="0"/>
              <a:t> ፣ </a:t>
            </a:r>
            <a:r>
              <a:rPr lang="en-US" sz="3400" b="1" dirty="0" err="1" smtClean="0"/>
              <a:t>የመበዬን</a:t>
            </a:r>
            <a:r>
              <a:rPr lang="en-US" sz="3400" b="1" dirty="0" smtClean="0"/>
              <a:t>፣ </a:t>
            </a:r>
            <a:r>
              <a:rPr lang="en-US" sz="3400" b="1" dirty="0" err="1" smtClean="0"/>
              <a:t>ደካማና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ጠንካራ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ጎን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የመጠቆም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ተግባርን</a:t>
            </a:r>
            <a:r>
              <a:rPr lang="en-US" sz="3400" b="1" dirty="0" smtClean="0"/>
              <a:t> </a:t>
            </a:r>
            <a:r>
              <a:rPr lang="en-US" dirty="0" err="1" smtClean="0"/>
              <a:t>የሚመለከት</a:t>
            </a:r>
            <a:r>
              <a:rPr lang="en-US" dirty="0" smtClean="0"/>
              <a:t> </a:t>
            </a:r>
            <a:r>
              <a:rPr lang="en-US" dirty="0" err="1" smtClean="0"/>
              <a:t>ጽንሰ</a:t>
            </a:r>
            <a:r>
              <a:rPr lang="en-US" dirty="0" smtClean="0"/>
              <a:t> </a:t>
            </a:r>
            <a:r>
              <a:rPr lang="en-US" dirty="0" err="1" smtClean="0"/>
              <a:t>ሃሳብ</a:t>
            </a:r>
            <a:r>
              <a:rPr lang="en-US" dirty="0" smtClean="0"/>
              <a:t> </a:t>
            </a:r>
            <a:r>
              <a:rPr lang="en-US" dirty="0" err="1" smtClean="0"/>
              <a:t>ሆኖ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ከ "</a:t>
            </a:r>
            <a:r>
              <a:rPr lang="en-US" b="1" dirty="0" err="1" smtClean="0"/>
              <a:t>Kritos</a:t>
            </a:r>
            <a:r>
              <a:rPr lang="en-US" b="1" dirty="0" smtClean="0"/>
              <a:t>" </a:t>
            </a:r>
            <a:r>
              <a:rPr lang="en-US" dirty="0" err="1" smtClean="0"/>
              <a:t>መረዳት</a:t>
            </a:r>
            <a:r>
              <a:rPr lang="en-US" dirty="0" smtClean="0"/>
              <a:t> </a:t>
            </a:r>
            <a:r>
              <a:rPr lang="en-US" dirty="0" err="1" smtClean="0"/>
              <a:t>የሚቻለዉ</a:t>
            </a:r>
            <a:r>
              <a:rPr lang="en-US" dirty="0" smtClean="0"/>
              <a:t>  </a:t>
            </a:r>
            <a:r>
              <a:rPr lang="en-US" sz="4600" b="1" dirty="0" err="1" smtClean="0"/>
              <a:t>ሂስ</a:t>
            </a:r>
            <a:r>
              <a:rPr lang="en-US" sz="4600" b="1" dirty="0" smtClean="0"/>
              <a:t>  </a:t>
            </a:r>
            <a:r>
              <a:rPr lang="en-US" dirty="0" smtClean="0"/>
              <a:t>- </a:t>
            </a:r>
            <a:r>
              <a:rPr lang="en-US" dirty="0" err="1" smtClean="0"/>
              <a:t>ጥንትነት</a:t>
            </a:r>
            <a:r>
              <a:rPr lang="en-US" dirty="0" smtClean="0"/>
              <a:t> </a:t>
            </a:r>
            <a:r>
              <a:rPr lang="en-US" dirty="0" err="1" smtClean="0"/>
              <a:t>ያለዉ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               - </a:t>
            </a:r>
            <a:r>
              <a:rPr lang="en-US" dirty="0" err="1" smtClean="0"/>
              <a:t>ለዘመናት</a:t>
            </a:r>
            <a:r>
              <a:rPr lang="en-US" dirty="0" smtClean="0"/>
              <a:t> </a:t>
            </a:r>
            <a:r>
              <a:rPr lang="en-US" dirty="0" err="1" smtClean="0"/>
              <a:t>የዘለቀ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                        - </a:t>
            </a:r>
            <a:r>
              <a:rPr lang="en-US" dirty="0" err="1" smtClean="0"/>
              <a:t>አሁን</a:t>
            </a:r>
            <a:r>
              <a:rPr lang="en-US" dirty="0" smtClean="0"/>
              <a:t> </a:t>
            </a:r>
            <a:r>
              <a:rPr lang="en-US" dirty="0" err="1" smtClean="0"/>
              <a:t>ድረስ</a:t>
            </a:r>
            <a:r>
              <a:rPr lang="en-US" dirty="0" smtClean="0"/>
              <a:t> </a:t>
            </a:r>
            <a:r>
              <a:rPr lang="en-US" dirty="0" err="1" smtClean="0"/>
              <a:t>አገልግሎት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የሚሰጥ</a:t>
            </a:r>
            <a:r>
              <a:rPr lang="en-US" dirty="0" smtClean="0"/>
              <a:t> </a:t>
            </a:r>
            <a:r>
              <a:rPr lang="en-US" dirty="0" err="1" smtClean="0"/>
              <a:t>መሆኑ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የስነ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ሒስ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r>
              <a:rPr lang="en-US" dirty="0" err="1" smtClean="0"/>
              <a:t>የሥነ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ሒስ</a:t>
            </a:r>
            <a:r>
              <a:rPr lang="en-US" dirty="0" smtClean="0"/>
              <a:t> - </a:t>
            </a:r>
            <a:r>
              <a:rPr lang="en-US" dirty="0" err="1" smtClean="0"/>
              <a:t>ባህርይ</a:t>
            </a:r>
            <a:r>
              <a:rPr lang="en-US" dirty="0" smtClean="0"/>
              <a:t> </a:t>
            </a:r>
          </a:p>
          <a:p>
            <a:pPr lvl="0">
              <a:buNone/>
            </a:pPr>
            <a:r>
              <a:rPr lang="en-US" dirty="0" smtClean="0"/>
              <a:t>                             -  </a:t>
            </a:r>
            <a:r>
              <a:rPr lang="en-US" dirty="0" err="1" smtClean="0"/>
              <a:t>ከሌሎች</a:t>
            </a:r>
            <a:r>
              <a:rPr lang="en-US" dirty="0" smtClean="0"/>
              <a:t> </a:t>
            </a:r>
            <a:r>
              <a:rPr lang="en-US" dirty="0" err="1" smtClean="0"/>
              <a:t>የሙያ</a:t>
            </a:r>
            <a:r>
              <a:rPr lang="en-US" dirty="0" smtClean="0"/>
              <a:t> </a:t>
            </a:r>
            <a:r>
              <a:rPr lang="en-US" dirty="0" err="1" smtClean="0"/>
              <a:t>መስኮች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ግንኙነት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</a:t>
            </a:r>
            <a:r>
              <a:rPr lang="en-US" dirty="0" err="1" smtClean="0"/>
              <a:t>ውስብስብ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- </a:t>
            </a:r>
            <a:r>
              <a:rPr lang="en-US" dirty="0" err="1" smtClean="0"/>
              <a:t>የሚሰራው</a:t>
            </a:r>
            <a:r>
              <a:rPr lang="en-US" dirty="0" smtClean="0"/>
              <a:t> ም </a:t>
            </a:r>
            <a:r>
              <a:rPr lang="en-US" dirty="0" err="1" smtClean="0"/>
              <a:t>በስነ-ጽሑፍ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</a:p>
          <a:p>
            <a:pPr lvl="0">
              <a:buNone/>
            </a:pPr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ለሙያ</a:t>
            </a:r>
            <a:r>
              <a:rPr lang="en-US" dirty="0" smtClean="0"/>
              <a:t> </a:t>
            </a:r>
            <a:r>
              <a:rPr lang="en-US" dirty="0" err="1" smtClean="0"/>
              <a:t>መስኩ</a:t>
            </a:r>
            <a:r>
              <a:rPr lang="en-US" dirty="0" smtClean="0"/>
              <a:t> </a:t>
            </a:r>
            <a:r>
              <a:rPr lang="en-US" dirty="0" err="1" smtClean="0"/>
              <a:t>ተገቢ</a:t>
            </a:r>
            <a:r>
              <a:rPr lang="en-US" dirty="0" smtClean="0"/>
              <a:t> </a:t>
            </a:r>
            <a:r>
              <a:rPr lang="en-US" dirty="0" err="1" smtClean="0"/>
              <a:t>መልስ</a:t>
            </a:r>
            <a:r>
              <a:rPr lang="en-US" dirty="0" smtClean="0"/>
              <a:t> </a:t>
            </a:r>
            <a:r>
              <a:rPr lang="en-US" dirty="0" err="1" smtClean="0"/>
              <a:t>ለመስጠት</a:t>
            </a:r>
            <a:r>
              <a:rPr lang="en-US" dirty="0" smtClean="0"/>
              <a:t> ና </a:t>
            </a:r>
            <a:r>
              <a:rPr lang="en-US" dirty="0" err="1" smtClean="0"/>
              <a:t>ግልጽ</a:t>
            </a:r>
            <a:r>
              <a:rPr lang="en-US" dirty="0" smtClean="0"/>
              <a:t> </a:t>
            </a:r>
            <a:r>
              <a:rPr lang="en-US" dirty="0" err="1" smtClean="0"/>
              <a:t>ለማድረግ</a:t>
            </a:r>
            <a:endParaRPr lang="en-US" dirty="0" smtClean="0"/>
          </a:p>
          <a:p>
            <a:pPr lvl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የሥነ-ጽሑፍን</a:t>
            </a:r>
            <a:r>
              <a:rPr lang="en-US" dirty="0" smtClean="0"/>
              <a:t> </a:t>
            </a:r>
            <a:r>
              <a:rPr lang="en-US" dirty="0" err="1" smtClean="0"/>
              <a:t>ምንነት</a:t>
            </a:r>
            <a:r>
              <a:rPr lang="en-US" dirty="0" smtClean="0"/>
              <a:t> </a:t>
            </a:r>
            <a:r>
              <a:rPr lang="en-US" dirty="0" err="1" smtClean="0"/>
              <a:t>ማየቱ</a:t>
            </a:r>
            <a:r>
              <a:rPr lang="en-US" dirty="0" smtClean="0"/>
              <a:t> </a:t>
            </a:r>
            <a:r>
              <a:rPr lang="en-US" dirty="0" err="1" smtClean="0"/>
              <a:t>ተገቢ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pPr lvl="0">
              <a:buNone/>
            </a:pPr>
            <a:r>
              <a:rPr lang="en-US" b="1" u="sng" dirty="0" err="1" smtClean="0"/>
              <a:t>ተግባር</a:t>
            </a:r>
            <a:r>
              <a:rPr lang="en-US" b="1" u="sng" dirty="0" smtClean="0"/>
              <a:t>፡</a:t>
            </a:r>
            <a:r>
              <a:rPr lang="en-US" dirty="0" smtClean="0"/>
              <a:t>-</a:t>
            </a:r>
          </a:p>
          <a:p>
            <a:pPr lvl="0">
              <a:buNone/>
            </a:pPr>
            <a:r>
              <a:rPr lang="en-US" dirty="0" err="1" smtClean="0"/>
              <a:t>ሥነ-ጽሑፍ</a:t>
            </a:r>
            <a:r>
              <a:rPr lang="en-US" dirty="0" smtClean="0"/>
              <a:t> </a:t>
            </a:r>
            <a:r>
              <a:rPr lang="en-US" dirty="0" err="1" smtClean="0"/>
              <a:t>ምንድን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>
                <a:latin typeface="Power Geez Unicode1"/>
              </a:rPr>
              <a:t>?------------------</a:t>
            </a:r>
          </a:p>
          <a:p>
            <a:pPr lvl="0">
              <a:buNone/>
            </a:pPr>
            <a:r>
              <a:rPr lang="en-US" dirty="0">
                <a:latin typeface="Power Geez Unicode1"/>
              </a:rPr>
              <a:t> </a:t>
            </a:r>
            <a:r>
              <a:rPr lang="en-US" dirty="0" smtClean="0">
                <a:latin typeface="Power Geez Unicode1"/>
              </a:rPr>
              <a:t>                ------------------</a:t>
            </a:r>
            <a:r>
              <a:rPr lang="en-US" dirty="0" smtClean="0"/>
              <a:t>	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የሥነ-ጽሑፍ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ምንነት</a:t>
            </a:r>
            <a:r>
              <a:rPr lang="en-US" dirty="0" smtClean="0"/>
              <a:t>፡ </a:t>
            </a:r>
            <a:r>
              <a:rPr lang="en-US" dirty="0" err="1" smtClean="0"/>
              <a:t>የቀጠለ</a:t>
            </a:r>
            <a:r>
              <a:rPr lang="en-US" dirty="0" smtClean="0"/>
              <a:t>---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err="1" smtClean="0"/>
              <a:t>በዘመናዊ</a:t>
            </a:r>
            <a:r>
              <a:rPr lang="en-US" dirty="0" smtClean="0"/>
              <a:t> </a:t>
            </a:r>
            <a:r>
              <a:rPr lang="en-US" dirty="0" err="1" smtClean="0"/>
              <a:t>መልክ</a:t>
            </a:r>
            <a:r>
              <a:rPr lang="en-US" dirty="0" smtClean="0"/>
              <a:t> </a:t>
            </a:r>
            <a:r>
              <a:rPr lang="en-US" dirty="0" err="1" smtClean="0"/>
              <a:t>ከተሰጡት</a:t>
            </a:r>
            <a:r>
              <a:rPr lang="en-US" dirty="0" smtClean="0"/>
              <a:t> </a:t>
            </a:r>
            <a:r>
              <a:rPr lang="en-US" dirty="0" err="1" smtClean="0"/>
              <a:t>የሂስ</a:t>
            </a:r>
            <a:r>
              <a:rPr lang="en-US" dirty="0" smtClean="0"/>
              <a:t> </a:t>
            </a:r>
            <a:r>
              <a:rPr lang="en-US" dirty="0" err="1" smtClean="0"/>
              <a:t>ብያኔዎች</a:t>
            </a:r>
            <a:r>
              <a:rPr lang="en-US" dirty="0" smtClean="0"/>
              <a:t>  “</a:t>
            </a:r>
            <a:r>
              <a:rPr lang="en-US" dirty="0" err="1" smtClean="0"/>
              <a:t>Renne</a:t>
            </a:r>
            <a:r>
              <a:rPr lang="en-US" dirty="0" smtClean="0"/>
              <a:t> </a:t>
            </a:r>
            <a:r>
              <a:rPr lang="en-US" dirty="0" err="1" smtClean="0"/>
              <a:t>Wellek</a:t>
            </a:r>
            <a:r>
              <a:rPr lang="en-US" dirty="0" smtClean="0"/>
              <a:t>” </a:t>
            </a:r>
            <a:r>
              <a:rPr lang="en-US" dirty="0" err="1" smtClean="0"/>
              <a:t>ይጠቀሳል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እንደ</a:t>
            </a:r>
            <a:r>
              <a:rPr lang="en-US" dirty="0" smtClean="0"/>
              <a:t> “</a:t>
            </a:r>
            <a:r>
              <a:rPr lang="en-US" dirty="0" err="1" smtClean="0"/>
              <a:t>Renne</a:t>
            </a:r>
            <a:r>
              <a:rPr lang="en-US" dirty="0" smtClean="0"/>
              <a:t> </a:t>
            </a:r>
            <a:r>
              <a:rPr lang="en-US" dirty="0" err="1" smtClean="0"/>
              <a:t>Wellek</a:t>
            </a:r>
            <a:r>
              <a:rPr lang="en-US" dirty="0" smtClean="0"/>
              <a:t>” </a:t>
            </a:r>
            <a:r>
              <a:rPr lang="en-US" dirty="0" err="1" smtClean="0"/>
              <a:t>አመለካከት</a:t>
            </a:r>
            <a:r>
              <a:rPr lang="en-US" dirty="0" smtClean="0"/>
              <a:t>፡- </a:t>
            </a:r>
            <a:r>
              <a:rPr lang="en-US" i="1" dirty="0" err="1" smtClean="0"/>
              <a:t>ስነ-ጽሑፋዊ</a:t>
            </a:r>
            <a:r>
              <a:rPr lang="en-US" i="1" dirty="0" smtClean="0"/>
              <a:t> </a:t>
            </a:r>
            <a:r>
              <a:rPr lang="en-US" i="1" dirty="0" err="1" smtClean="0"/>
              <a:t>ሒስ</a:t>
            </a:r>
            <a:r>
              <a:rPr lang="en-US" i="1" dirty="0" smtClean="0"/>
              <a:t> ፡- </a:t>
            </a:r>
          </a:p>
          <a:p>
            <a:pPr>
              <a:buNone/>
            </a:pPr>
            <a:r>
              <a:rPr lang="en-US" i="1" dirty="0" smtClean="0"/>
              <a:t>    </a:t>
            </a:r>
            <a:r>
              <a:rPr lang="en-US" i="1" dirty="0" err="1" smtClean="0"/>
              <a:t>የተወሰኑ</a:t>
            </a:r>
            <a:r>
              <a:rPr lang="en-US" i="1" dirty="0" smtClean="0"/>
              <a:t> </a:t>
            </a:r>
            <a:r>
              <a:rPr lang="en-US" i="1" dirty="0" err="1" smtClean="0"/>
              <a:t>ደራሲያንን</a:t>
            </a:r>
            <a:r>
              <a:rPr lang="en-US" i="1" dirty="0" smtClean="0"/>
              <a:t> </a:t>
            </a:r>
            <a:r>
              <a:rPr lang="en-US" i="1" dirty="0" err="1" smtClean="0"/>
              <a:t>ስራዎች</a:t>
            </a:r>
            <a:r>
              <a:rPr lang="en-US" i="1" dirty="0" smtClean="0"/>
              <a:t> </a:t>
            </a:r>
            <a:r>
              <a:rPr lang="en-US" i="1" dirty="0" err="1" smtClean="0"/>
              <a:t>ተመልክቶ</a:t>
            </a:r>
            <a:r>
              <a:rPr lang="en-US" i="1" dirty="0" smtClean="0"/>
              <a:t> </a:t>
            </a:r>
          </a:p>
          <a:p>
            <a:pPr>
              <a:buNone/>
            </a:pPr>
            <a:r>
              <a:rPr lang="en-US" i="1" dirty="0" smtClean="0"/>
              <a:t>              - </a:t>
            </a:r>
            <a:r>
              <a:rPr lang="en-US" i="1" dirty="0" err="1" smtClean="0"/>
              <a:t>ጥንካሬና</a:t>
            </a:r>
            <a:r>
              <a:rPr lang="en-US" i="1" dirty="0" smtClean="0"/>
              <a:t> </a:t>
            </a:r>
            <a:r>
              <a:rPr lang="en-US" i="1" dirty="0" err="1" smtClean="0"/>
              <a:t>ድክመታቸዉን</a:t>
            </a:r>
            <a:r>
              <a:rPr lang="en-US" i="1" dirty="0" smtClean="0"/>
              <a:t> </a:t>
            </a:r>
            <a:r>
              <a:rPr lang="en-US" i="1" dirty="0" err="1" smtClean="0"/>
              <a:t>በመለየት</a:t>
            </a:r>
            <a:r>
              <a:rPr lang="en-US" i="1" dirty="0" smtClean="0"/>
              <a:t> </a:t>
            </a:r>
            <a:r>
              <a:rPr lang="en-US" i="1" dirty="0" err="1" smtClean="0"/>
              <a:t>ዳኝነት</a:t>
            </a:r>
            <a:r>
              <a:rPr lang="en-US" i="1" dirty="0" smtClean="0"/>
              <a:t> </a:t>
            </a:r>
            <a:r>
              <a:rPr lang="en-US" i="1" dirty="0" err="1" smtClean="0"/>
              <a:t>መስጠት</a:t>
            </a:r>
            <a:r>
              <a:rPr lang="en-US" i="1" dirty="0" smtClean="0"/>
              <a:t>፤ </a:t>
            </a:r>
          </a:p>
          <a:p>
            <a:pPr>
              <a:buNone/>
            </a:pPr>
            <a:r>
              <a:rPr lang="en-US" i="1" dirty="0" smtClean="0"/>
              <a:t>              - </a:t>
            </a:r>
            <a:r>
              <a:rPr lang="en-US" i="1" dirty="0" err="1" smtClean="0"/>
              <a:t>ስለ</a:t>
            </a:r>
            <a:r>
              <a:rPr lang="en-US" i="1" dirty="0" smtClean="0"/>
              <a:t> </a:t>
            </a:r>
            <a:r>
              <a:rPr lang="en-US" i="1" dirty="0" err="1" smtClean="0"/>
              <a:t>ስነ-ጽሑፍ</a:t>
            </a:r>
            <a:r>
              <a:rPr lang="en-US" i="1" dirty="0" smtClean="0"/>
              <a:t> </a:t>
            </a:r>
            <a:r>
              <a:rPr lang="en-US" i="1" dirty="0" err="1" smtClean="0"/>
              <a:t>ንድፈ</a:t>
            </a:r>
            <a:r>
              <a:rPr lang="en-US" i="1" dirty="0" smtClean="0"/>
              <a:t> </a:t>
            </a:r>
            <a:r>
              <a:rPr lang="en-US" i="1" dirty="0" err="1" smtClean="0"/>
              <a:t>ሀሳቦችና</a:t>
            </a:r>
            <a:r>
              <a:rPr lang="en-US" i="1" dirty="0" smtClean="0"/>
              <a:t> </a:t>
            </a:r>
            <a:r>
              <a:rPr lang="en-US" i="1" dirty="0" err="1" smtClean="0"/>
              <a:t>መርሆች</a:t>
            </a:r>
            <a:r>
              <a:rPr lang="en-US" i="1" dirty="0" smtClean="0"/>
              <a:t>፣ </a:t>
            </a:r>
          </a:p>
          <a:p>
            <a:pPr>
              <a:buNone/>
            </a:pPr>
            <a:r>
              <a:rPr lang="en-US" i="1" dirty="0" smtClean="0"/>
              <a:t>              - </a:t>
            </a:r>
            <a:r>
              <a:rPr lang="en-US" i="1" dirty="0" err="1" smtClean="0"/>
              <a:t>ስለ</a:t>
            </a:r>
            <a:r>
              <a:rPr lang="en-US" i="1" dirty="0" smtClean="0"/>
              <a:t> </a:t>
            </a:r>
            <a:r>
              <a:rPr lang="en-US" i="1" dirty="0" err="1" smtClean="0"/>
              <a:t>ስነ-ጽሑፍ</a:t>
            </a:r>
            <a:r>
              <a:rPr lang="en-US" i="1" dirty="0" smtClean="0"/>
              <a:t> </a:t>
            </a:r>
            <a:r>
              <a:rPr lang="en-US" i="1" dirty="0" err="1" smtClean="0"/>
              <a:t>ባህሪ</a:t>
            </a:r>
            <a:r>
              <a:rPr lang="en-US" i="1" dirty="0" smtClean="0"/>
              <a:t>፣ </a:t>
            </a:r>
          </a:p>
          <a:p>
            <a:pPr>
              <a:buNone/>
            </a:pPr>
            <a:r>
              <a:rPr lang="en-US" i="1" dirty="0" smtClean="0"/>
              <a:t>              - </a:t>
            </a:r>
            <a:r>
              <a:rPr lang="en-US" i="1" dirty="0" err="1" smtClean="0"/>
              <a:t>ስለ</a:t>
            </a:r>
            <a:r>
              <a:rPr lang="en-US" i="1" dirty="0" smtClean="0"/>
              <a:t> </a:t>
            </a:r>
            <a:r>
              <a:rPr lang="en-US" i="1" dirty="0" err="1" smtClean="0"/>
              <a:t>አፈጣጠር</a:t>
            </a:r>
            <a:r>
              <a:rPr lang="en-US" i="1" dirty="0" smtClean="0"/>
              <a:t> </a:t>
            </a:r>
            <a:r>
              <a:rPr lang="en-US" i="1" dirty="0" err="1" smtClean="0"/>
              <a:t>ሚስጢሩ</a:t>
            </a:r>
            <a:r>
              <a:rPr lang="en-US" i="1" dirty="0" smtClean="0"/>
              <a:t>፤ </a:t>
            </a:r>
          </a:p>
          <a:p>
            <a:pPr>
              <a:buNone/>
            </a:pPr>
            <a:r>
              <a:rPr lang="en-US" i="1" dirty="0" smtClean="0"/>
              <a:t>              - </a:t>
            </a:r>
            <a:r>
              <a:rPr lang="en-US" i="1" dirty="0" err="1" smtClean="0"/>
              <a:t>ስለ</a:t>
            </a:r>
            <a:r>
              <a:rPr lang="en-US" i="1" dirty="0" smtClean="0"/>
              <a:t> </a:t>
            </a:r>
            <a:r>
              <a:rPr lang="en-US" i="1" dirty="0" err="1" smtClean="0"/>
              <a:t>ተግባሩ</a:t>
            </a:r>
            <a:r>
              <a:rPr lang="en-US" i="1" dirty="0" smtClean="0"/>
              <a:t>፣ </a:t>
            </a:r>
          </a:p>
          <a:p>
            <a:pPr>
              <a:buNone/>
            </a:pPr>
            <a:r>
              <a:rPr lang="en-US" i="1" dirty="0" smtClean="0"/>
              <a:t>              - </a:t>
            </a:r>
            <a:r>
              <a:rPr lang="en-US" i="1" dirty="0" err="1" smtClean="0"/>
              <a:t>ስለ</a:t>
            </a:r>
            <a:r>
              <a:rPr lang="en-US" i="1" dirty="0" smtClean="0"/>
              <a:t> </a:t>
            </a:r>
            <a:r>
              <a:rPr lang="en-US" i="1" dirty="0" err="1" smtClean="0"/>
              <a:t>ሚያስከትለዉ</a:t>
            </a:r>
            <a:r>
              <a:rPr lang="en-US" i="1" dirty="0" smtClean="0"/>
              <a:t> </a:t>
            </a:r>
            <a:r>
              <a:rPr lang="en-US" i="1" dirty="0" err="1" smtClean="0"/>
              <a:t>ዉጤት</a:t>
            </a:r>
            <a:r>
              <a:rPr lang="en-US" i="1" dirty="0" smtClean="0"/>
              <a:t>፣ </a:t>
            </a:r>
          </a:p>
          <a:p>
            <a:pPr>
              <a:buNone/>
            </a:pPr>
            <a:r>
              <a:rPr lang="en-US" i="1" dirty="0" smtClean="0"/>
              <a:t>              - </a:t>
            </a:r>
            <a:r>
              <a:rPr lang="en-US" i="1" dirty="0" err="1" smtClean="0"/>
              <a:t>ከሌሎች</a:t>
            </a:r>
            <a:r>
              <a:rPr lang="en-US" i="1" dirty="0" smtClean="0"/>
              <a:t> </a:t>
            </a:r>
            <a:r>
              <a:rPr lang="en-US" i="1" dirty="0" err="1" smtClean="0"/>
              <a:t>ሰዋዊ</a:t>
            </a:r>
            <a:r>
              <a:rPr lang="en-US" i="1" dirty="0" smtClean="0"/>
              <a:t> </a:t>
            </a:r>
            <a:r>
              <a:rPr lang="en-US" i="1" dirty="0" err="1" smtClean="0"/>
              <a:t>ተግባራት</a:t>
            </a:r>
            <a:r>
              <a:rPr lang="en-US" i="1" dirty="0" smtClean="0"/>
              <a:t> </a:t>
            </a:r>
            <a:r>
              <a:rPr lang="en-US" i="1" dirty="0" err="1" smtClean="0"/>
              <a:t>ጋር</a:t>
            </a:r>
            <a:r>
              <a:rPr lang="en-US" i="1" dirty="0" smtClean="0"/>
              <a:t> </a:t>
            </a:r>
            <a:r>
              <a:rPr lang="en-US" i="1" dirty="0" err="1" smtClean="0"/>
              <a:t>ስላለዉ</a:t>
            </a:r>
            <a:r>
              <a:rPr lang="en-US" i="1" dirty="0" smtClean="0"/>
              <a:t> </a:t>
            </a:r>
            <a:r>
              <a:rPr lang="en-US" i="1" dirty="0" err="1" smtClean="0"/>
              <a:t>ግንኙነት</a:t>
            </a:r>
            <a:r>
              <a:rPr lang="en-US" i="1" dirty="0" smtClean="0"/>
              <a:t>፣ </a:t>
            </a:r>
          </a:p>
          <a:p>
            <a:pPr>
              <a:buNone/>
            </a:pPr>
            <a:r>
              <a:rPr lang="en-US" i="1" dirty="0" smtClean="0"/>
              <a:t>              - </a:t>
            </a:r>
            <a:r>
              <a:rPr lang="en-US" i="1" dirty="0" err="1" smtClean="0"/>
              <a:t>ስለ</a:t>
            </a:r>
            <a:r>
              <a:rPr lang="en-US" i="1" dirty="0" smtClean="0"/>
              <a:t> </a:t>
            </a:r>
            <a:r>
              <a:rPr lang="en-US" i="1" dirty="0" err="1" smtClean="0"/>
              <a:t>አፃፃፍ</a:t>
            </a:r>
            <a:r>
              <a:rPr lang="en-US" i="1" dirty="0" smtClean="0"/>
              <a:t> </a:t>
            </a:r>
            <a:r>
              <a:rPr lang="en-US" i="1" dirty="0" err="1" smtClean="0"/>
              <a:t>ዘዴዎቹ</a:t>
            </a:r>
            <a:r>
              <a:rPr lang="en-US" i="1" dirty="0" smtClean="0"/>
              <a:t>፣ </a:t>
            </a:r>
          </a:p>
          <a:p>
            <a:pPr>
              <a:buNone/>
            </a:pPr>
            <a:r>
              <a:rPr lang="en-US" i="1" dirty="0" smtClean="0"/>
              <a:t>              - </a:t>
            </a:r>
            <a:r>
              <a:rPr lang="en-US" i="1" dirty="0" err="1" smtClean="0"/>
              <a:t>ስለ</a:t>
            </a:r>
            <a:r>
              <a:rPr lang="en-US" i="1" dirty="0" smtClean="0"/>
              <a:t> </a:t>
            </a:r>
            <a:r>
              <a:rPr lang="en-US" i="1" dirty="0" err="1" smtClean="0"/>
              <a:t>አመጣጡና</a:t>
            </a:r>
            <a:r>
              <a:rPr lang="en-US" i="1" dirty="0" smtClean="0"/>
              <a:t> </a:t>
            </a:r>
            <a:r>
              <a:rPr lang="en-US" i="1" dirty="0" err="1" smtClean="0"/>
              <a:t>ስለ</a:t>
            </a:r>
            <a:r>
              <a:rPr lang="en-US" i="1" dirty="0" smtClean="0"/>
              <a:t> </a:t>
            </a:r>
            <a:r>
              <a:rPr lang="en-US" i="1" dirty="0" err="1" smtClean="0"/>
              <a:t>ታሪኩ</a:t>
            </a:r>
            <a:r>
              <a:rPr lang="en-US" i="1" dirty="0" smtClean="0"/>
              <a:t> </a:t>
            </a:r>
            <a:r>
              <a:rPr lang="en-US" i="1" dirty="0" err="1" smtClean="0"/>
              <a:t>የሚሠነዘሩትን</a:t>
            </a:r>
            <a:r>
              <a:rPr lang="en-US" i="1" dirty="0" smtClean="0"/>
              <a:t> </a:t>
            </a:r>
            <a:r>
              <a:rPr lang="en-US" i="1" dirty="0" err="1" smtClean="0"/>
              <a:t>አስተሳሰቦች</a:t>
            </a:r>
            <a:r>
              <a:rPr lang="en-US" i="1" dirty="0" smtClean="0"/>
              <a:t> </a:t>
            </a:r>
            <a:r>
              <a:rPr lang="en-US" i="1" dirty="0" err="1" smtClean="0"/>
              <a:t>ሁሉ</a:t>
            </a:r>
            <a:r>
              <a:rPr lang="en-US" i="1" dirty="0" smtClean="0"/>
              <a:t> </a:t>
            </a:r>
            <a:r>
              <a:rPr lang="en-US" i="1" dirty="0" err="1" smtClean="0"/>
              <a:t>ያቅፋል</a:t>
            </a:r>
            <a:r>
              <a:rPr lang="en-US" i="1" dirty="0" smtClean="0"/>
              <a:t>፤ </a:t>
            </a:r>
            <a:r>
              <a:rPr lang="en-US" i="1" dirty="0" err="1" smtClean="0"/>
              <a:t>በማለት</a:t>
            </a:r>
            <a:r>
              <a:rPr lang="en-US" i="1" dirty="0" smtClean="0"/>
              <a:t> </a:t>
            </a:r>
            <a:r>
              <a:rPr lang="en-US" i="1" dirty="0" err="1" smtClean="0"/>
              <a:t>ይገልፃል</a:t>
            </a:r>
            <a:r>
              <a:rPr lang="en-US" i="1" dirty="0" smtClean="0"/>
              <a:t>፡፡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የሥነ-ጽሑፍ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ምንነት</a:t>
            </a:r>
            <a:r>
              <a:rPr lang="en-US" dirty="0" smtClean="0"/>
              <a:t>፡ </a:t>
            </a:r>
            <a:r>
              <a:rPr lang="en-US" dirty="0" err="1" smtClean="0"/>
              <a:t>የቀጠለ</a:t>
            </a:r>
            <a:r>
              <a:rPr lang="en-US" dirty="0" smtClean="0"/>
              <a:t>---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Graham Hough </a:t>
            </a:r>
            <a:r>
              <a:rPr lang="en-US" sz="3400" dirty="0" err="1" smtClean="0"/>
              <a:t>ደግሞ</a:t>
            </a:r>
            <a:r>
              <a:rPr lang="en-US" sz="3400" dirty="0" smtClean="0"/>
              <a:t>፡-</a:t>
            </a:r>
            <a:r>
              <a:rPr lang="en-US" sz="3400" dirty="0" err="1" smtClean="0"/>
              <a:t>ስነ</a:t>
            </a:r>
            <a:r>
              <a:rPr lang="en-US" sz="3400" dirty="0" smtClean="0"/>
              <a:t> </a:t>
            </a:r>
            <a:r>
              <a:rPr lang="en-US" sz="3400" dirty="0" err="1" smtClean="0"/>
              <a:t>ጽሑፋዊ</a:t>
            </a:r>
            <a:r>
              <a:rPr lang="en-US" sz="3400" dirty="0" smtClean="0"/>
              <a:t> </a:t>
            </a:r>
            <a:r>
              <a:rPr lang="en-US" sz="3400" dirty="0" err="1" smtClean="0"/>
              <a:t>ሂስ</a:t>
            </a:r>
            <a:r>
              <a:rPr lang="en-US" sz="3400" dirty="0" smtClean="0"/>
              <a:t>፡-</a:t>
            </a:r>
          </a:p>
          <a:p>
            <a:pPr>
              <a:buNone/>
            </a:pPr>
            <a:r>
              <a:rPr lang="en-US" sz="3400" i="1" dirty="0" smtClean="0"/>
              <a:t>              - </a:t>
            </a:r>
            <a:r>
              <a:rPr lang="en-US" sz="3400" i="1" dirty="0" err="1" smtClean="0"/>
              <a:t>የስነ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ጽሑፍን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ታሪክ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ማዉሳትና</a:t>
            </a:r>
            <a:r>
              <a:rPr lang="en-US" sz="3400" i="1" dirty="0" smtClean="0"/>
              <a:t>፤ </a:t>
            </a:r>
          </a:p>
          <a:p>
            <a:pPr>
              <a:buNone/>
            </a:pPr>
            <a:r>
              <a:rPr lang="en-US" sz="3400" i="1" dirty="0" smtClean="0"/>
              <a:t>              - </a:t>
            </a:r>
            <a:r>
              <a:rPr lang="en-US" sz="3400" i="1" dirty="0" err="1" smtClean="0"/>
              <a:t>የስነ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ጽሑፍ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ዘሮችን</a:t>
            </a:r>
            <a:r>
              <a:rPr lang="en-US" sz="3400" i="1" dirty="0" smtClean="0"/>
              <a:t>  </a:t>
            </a:r>
            <a:r>
              <a:rPr lang="en-US" sz="3400" i="1" dirty="0" err="1" smtClean="0"/>
              <a:t>በዓይነት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በዓይነት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መመደብ</a:t>
            </a:r>
            <a:r>
              <a:rPr lang="en-US" sz="3400" i="1" dirty="0" smtClean="0"/>
              <a:t> ፣</a:t>
            </a:r>
          </a:p>
          <a:p>
            <a:pPr>
              <a:buNone/>
            </a:pPr>
            <a:r>
              <a:rPr lang="en-US" sz="3400" i="1" dirty="0" smtClean="0"/>
              <a:t>             - </a:t>
            </a:r>
            <a:r>
              <a:rPr lang="en-US" sz="3400" i="1" dirty="0" err="1" smtClean="0"/>
              <a:t>ስነ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ጽሑፍ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ምንድን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ነዉ</a:t>
            </a:r>
            <a:r>
              <a:rPr lang="en-US" sz="3400" i="1" dirty="0" smtClean="0"/>
              <a:t>? </a:t>
            </a:r>
          </a:p>
          <a:p>
            <a:pPr>
              <a:buNone/>
            </a:pPr>
            <a:r>
              <a:rPr lang="en-US" sz="3400" i="1" dirty="0" smtClean="0"/>
              <a:t>             - </a:t>
            </a:r>
            <a:r>
              <a:rPr lang="en-US" sz="3400" i="1" dirty="0" err="1" smtClean="0"/>
              <a:t>ለምንስ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ይፃፋል</a:t>
            </a:r>
            <a:r>
              <a:rPr lang="en-US" sz="3400" i="1" dirty="0" smtClean="0"/>
              <a:t>? </a:t>
            </a:r>
          </a:p>
          <a:p>
            <a:pPr>
              <a:buNone/>
            </a:pPr>
            <a:r>
              <a:rPr lang="en-US" sz="3400" i="1" dirty="0" smtClean="0"/>
              <a:t>             - </a:t>
            </a:r>
            <a:r>
              <a:rPr lang="en-US" sz="3400" i="1" dirty="0" err="1" smtClean="0"/>
              <a:t>ከሌሎች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ሰዋዊ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ጉዳዮች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ጋር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እንዴት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ይዛመዳል</a:t>
            </a:r>
            <a:r>
              <a:rPr lang="en-US" sz="3400" i="1" dirty="0" smtClean="0"/>
              <a:t>? </a:t>
            </a:r>
            <a:r>
              <a:rPr lang="en-US" sz="3400" i="1" dirty="0" err="1" smtClean="0"/>
              <a:t>የሚሉ</a:t>
            </a:r>
            <a:r>
              <a:rPr lang="en-US" sz="3400" i="1" dirty="0" smtClean="0"/>
              <a:t> </a:t>
            </a:r>
          </a:p>
          <a:p>
            <a:pPr>
              <a:buNone/>
            </a:pPr>
            <a:r>
              <a:rPr lang="en-US" sz="3400" i="1" dirty="0" smtClean="0"/>
              <a:t>                 </a:t>
            </a:r>
            <a:r>
              <a:rPr lang="en-US" sz="3400" i="1" dirty="0" err="1" smtClean="0"/>
              <a:t>አጠቃላይ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ጥያቄዎችን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የሚይዝ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ነዉ</a:t>
            </a:r>
            <a:r>
              <a:rPr lang="en-US" sz="3400" i="1" dirty="0" smtClean="0"/>
              <a:t>፤ </a:t>
            </a:r>
            <a:r>
              <a:rPr lang="en-US" sz="3400" i="1" dirty="0" err="1" smtClean="0"/>
              <a:t>በማለት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የራሱን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ብያኔያዊ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አስተያየት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ይሰጣል</a:t>
            </a:r>
            <a:r>
              <a:rPr lang="en-US" sz="3400" i="1" dirty="0" smtClean="0"/>
              <a:t>፡፡</a:t>
            </a:r>
            <a:endParaRPr lang="en-US" sz="3400" dirty="0" smtClean="0"/>
          </a:p>
          <a:p>
            <a:r>
              <a:rPr lang="en-US" sz="3400" dirty="0" smtClean="0"/>
              <a:t>"</a:t>
            </a:r>
            <a:r>
              <a:rPr lang="en-US" sz="3400" dirty="0" err="1" smtClean="0"/>
              <a:t>Hollman</a:t>
            </a:r>
            <a:r>
              <a:rPr lang="en-US" sz="3400" dirty="0" smtClean="0"/>
              <a:t>“ </a:t>
            </a:r>
            <a:r>
              <a:rPr lang="en-US" sz="3400" dirty="0" err="1" smtClean="0"/>
              <a:t>እንደሚለው</a:t>
            </a:r>
            <a:r>
              <a:rPr lang="en-US" sz="3400" dirty="0" smtClean="0"/>
              <a:t>፡-</a:t>
            </a:r>
          </a:p>
          <a:p>
            <a:pPr>
              <a:buNone/>
            </a:pPr>
            <a:r>
              <a:rPr lang="en-US" sz="3400" i="1" dirty="0" smtClean="0"/>
              <a:t>             </a:t>
            </a:r>
            <a:r>
              <a:rPr lang="en-US" sz="3400" i="1" dirty="0" err="1" smtClean="0"/>
              <a:t>ሂስ</a:t>
            </a:r>
            <a:r>
              <a:rPr lang="en-US" sz="3400" i="1" dirty="0" smtClean="0"/>
              <a:t>፡- </a:t>
            </a:r>
            <a:r>
              <a:rPr lang="en-US" sz="3400" i="1" dirty="0" err="1" smtClean="0"/>
              <a:t>የኪነ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ጥበብ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ስራዎችን</a:t>
            </a:r>
            <a:r>
              <a:rPr lang="en-US" sz="3400" i="1" dirty="0" smtClean="0"/>
              <a:t> (</a:t>
            </a:r>
            <a:r>
              <a:rPr lang="en-US" sz="3400" i="1" dirty="0" err="1" smtClean="0"/>
              <a:t>ሙዚቃ</a:t>
            </a:r>
            <a:r>
              <a:rPr lang="en-US" sz="3400" i="1" dirty="0" smtClean="0"/>
              <a:t>፣ </a:t>
            </a:r>
            <a:r>
              <a:rPr lang="en-US" sz="3400" i="1" dirty="0" err="1" smtClean="0"/>
              <a:t>ሥዕል</a:t>
            </a:r>
            <a:r>
              <a:rPr lang="en-US" sz="3400" i="1" dirty="0" smtClean="0"/>
              <a:t>፣ </a:t>
            </a:r>
            <a:r>
              <a:rPr lang="en-US" sz="3400" i="1" dirty="0" err="1" smtClean="0"/>
              <a:t>ሥነ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ጽሑፍ</a:t>
            </a:r>
            <a:r>
              <a:rPr lang="en-US" sz="3400" i="1" dirty="0" smtClean="0"/>
              <a:t>፣ </a:t>
            </a:r>
            <a:r>
              <a:rPr lang="en-US" sz="3400" i="1" dirty="0" err="1" smtClean="0"/>
              <a:t>ድራማ</a:t>
            </a:r>
            <a:r>
              <a:rPr lang="en-US" sz="3400" i="1" dirty="0" smtClean="0"/>
              <a:t>፣ </a:t>
            </a:r>
            <a:r>
              <a:rPr lang="en-US" sz="3400" i="1" dirty="0" err="1" smtClean="0"/>
              <a:t>ቅርፃ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ቅርፅ</a:t>
            </a:r>
            <a:r>
              <a:rPr lang="en-US" sz="3400" i="1" dirty="0" smtClean="0"/>
              <a:t>)</a:t>
            </a:r>
          </a:p>
          <a:p>
            <a:pPr>
              <a:buNone/>
            </a:pPr>
            <a:r>
              <a:rPr lang="en-US" sz="3400" i="1" dirty="0" smtClean="0"/>
              <a:t>                      - </a:t>
            </a:r>
            <a:r>
              <a:rPr lang="en-US" sz="3400" i="1" dirty="0" err="1" smtClean="0"/>
              <a:t>የመተንተን</a:t>
            </a:r>
            <a:r>
              <a:rPr lang="en-US" sz="3400" i="1" dirty="0" smtClean="0"/>
              <a:t>፣ </a:t>
            </a:r>
          </a:p>
          <a:p>
            <a:pPr>
              <a:buNone/>
            </a:pPr>
            <a:r>
              <a:rPr lang="en-US" sz="3400" i="1" dirty="0" smtClean="0"/>
              <a:t>                      - </a:t>
            </a:r>
            <a:r>
              <a:rPr lang="en-US" sz="3400" i="1" dirty="0" err="1" smtClean="0"/>
              <a:t>የማጥናት</a:t>
            </a:r>
            <a:r>
              <a:rPr lang="en-US" sz="3400" i="1" dirty="0" smtClean="0"/>
              <a:t>፣ </a:t>
            </a:r>
          </a:p>
          <a:p>
            <a:pPr>
              <a:buNone/>
            </a:pPr>
            <a:r>
              <a:rPr lang="en-US" sz="3400" i="1" dirty="0" smtClean="0"/>
              <a:t>                     - </a:t>
            </a:r>
            <a:r>
              <a:rPr lang="en-US" sz="3400" i="1" dirty="0" err="1" smtClean="0"/>
              <a:t>የመመዘን</a:t>
            </a:r>
            <a:r>
              <a:rPr lang="en-US" sz="3400" i="1" dirty="0" smtClean="0"/>
              <a:t>፣ </a:t>
            </a:r>
          </a:p>
          <a:p>
            <a:pPr>
              <a:buNone/>
            </a:pPr>
            <a:r>
              <a:rPr lang="en-US" sz="3400" i="1" dirty="0" smtClean="0"/>
              <a:t>                    - </a:t>
            </a:r>
            <a:r>
              <a:rPr lang="en-US" sz="3400" i="1" dirty="0" err="1" smtClean="0"/>
              <a:t>ሥራዎቹ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የሚመዘኑባቸዉን</a:t>
            </a:r>
            <a:r>
              <a:rPr lang="en-US" sz="3400" i="1" dirty="0" smtClean="0"/>
              <a:t> </a:t>
            </a:r>
          </a:p>
          <a:p>
            <a:pPr>
              <a:buNone/>
            </a:pPr>
            <a:r>
              <a:rPr lang="en-US" sz="3400" i="1" dirty="0" smtClean="0"/>
              <a:t>                                  - </a:t>
            </a:r>
            <a:r>
              <a:rPr lang="en-US" sz="3400" i="1" dirty="0" err="1" smtClean="0"/>
              <a:t>ኪነ-ጥበባዊ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መለኪያዎች</a:t>
            </a:r>
            <a:r>
              <a:rPr lang="en-US" sz="3400" i="1" dirty="0" smtClean="0"/>
              <a:t>፣ </a:t>
            </a:r>
          </a:p>
          <a:p>
            <a:pPr>
              <a:buNone/>
            </a:pPr>
            <a:r>
              <a:rPr lang="en-US" sz="3400" i="1" dirty="0" smtClean="0"/>
              <a:t>                                 - </a:t>
            </a:r>
            <a:r>
              <a:rPr lang="en-US" sz="3400" i="1" dirty="0" err="1" smtClean="0"/>
              <a:t>ዘዴዎችና</a:t>
            </a:r>
            <a:r>
              <a:rPr lang="en-US" sz="3400" i="1" dirty="0" smtClean="0"/>
              <a:t> </a:t>
            </a:r>
          </a:p>
          <a:p>
            <a:pPr>
              <a:buNone/>
            </a:pPr>
            <a:r>
              <a:rPr lang="en-US" sz="3400" i="1" dirty="0" smtClean="0"/>
              <a:t>                                - </a:t>
            </a:r>
            <a:r>
              <a:rPr lang="en-US" sz="3400" i="1" dirty="0" err="1" smtClean="0"/>
              <a:t>መርሆዎች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ማዉጣት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ነዉ</a:t>
            </a:r>
            <a:r>
              <a:rPr lang="en-US" sz="3400" i="1" dirty="0" smtClean="0"/>
              <a:t>፤ </a:t>
            </a:r>
            <a:r>
              <a:rPr lang="en-US" sz="3400" i="1" dirty="0" err="1" smtClean="0"/>
              <a:t>በማለት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ለሂስ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ትርጓሜ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ሰጥቷል</a:t>
            </a:r>
            <a:r>
              <a:rPr lang="en-US" sz="3400" i="1" dirty="0" smtClean="0"/>
              <a:t>፡፡</a:t>
            </a:r>
            <a:endParaRPr lang="en-US" sz="3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የሥነ-ጽሑፍ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ምንነት</a:t>
            </a:r>
            <a:r>
              <a:rPr lang="en-US" dirty="0" smtClean="0"/>
              <a:t>፡ </a:t>
            </a:r>
            <a:r>
              <a:rPr lang="en-US" dirty="0" err="1" smtClean="0"/>
              <a:t>የቀጠለ</a:t>
            </a:r>
            <a:r>
              <a:rPr lang="en-US" dirty="0" smtClean="0"/>
              <a:t>---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u="sng" dirty="0" smtClean="0"/>
              <a:t>M.H </a:t>
            </a:r>
            <a:r>
              <a:rPr lang="en-US" u="sng" dirty="0" err="1" smtClean="0"/>
              <a:t>Abrhams</a:t>
            </a:r>
            <a:r>
              <a:rPr lang="en-US" u="sng" dirty="0" smtClean="0"/>
              <a:t> </a:t>
            </a:r>
            <a:r>
              <a:rPr lang="en-US" dirty="0" smtClean="0"/>
              <a:t>Dictionary of Literary Terms </a:t>
            </a:r>
            <a:r>
              <a:rPr lang="en-US" dirty="0" err="1" smtClean="0"/>
              <a:t>በሚለው</a:t>
            </a:r>
            <a:r>
              <a:rPr lang="en-US" dirty="0" smtClean="0"/>
              <a:t> </a:t>
            </a:r>
            <a:r>
              <a:rPr lang="en-US" dirty="0" err="1" smtClean="0"/>
              <a:t>የስነ-ጽሑፍ</a:t>
            </a:r>
            <a:r>
              <a:rPr lang="en-US" dirty="0" smtClean="0"/>
              <a:t> </a:t>
            </a:r>
            <a:r>
              <a:rPr lang="en-US" dirty="0" err="1" smtClean="0"/>
              <a:t>መዘገበ</a:t>
            </a:r>
            <a:r>
              <a:rPr lang="en-US" dirty="0" smtClean="0"/>
              <a:t> </a:t>
            </a:r>
            <a:r>
              <a:rPr lang="en-US" dirty="0" err="1" smtClean="0"/>
              <a:t>ቃላት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 </a:t>
            </a:r>
            <a:r>
              <a:rPr lang="en-US" dirty="0" err="1" smtClean="0"/>
              <a:t>ሥነ</a:t>
            </a:r>
            <a:r>
              <a:rPr lang="en-US" dirty="0" smtClean="0"/>
              <a:t> </a:t>
            </a:r>
            <a:r>
              <a:rPr lang="en-US" dirty="0" err="1" smtClean="0"/>
              <a:t>ጽሑፋዊ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፡-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ሥነ-ጽሑፍዊ</a:t>
            </a:r>
            <a:r>
              <a:rPr lang="en-US" dirty="0" smtClean="0"/>
              <a:t> </a:t>
            </a:r>
            <a:r>
              <a:rPr lang="en-US" dirty="0" err="1" smtClean="0"/>
              <a:t>ሥራዎችን</a:t>
            </a:r>
            <a:r>
              <a:rPr lang="en-US" dirty="0" smtClean="0"/>
              <a:t> ፡- </a:t>
            </a:r>
          </a:p>
          <a:p>
            <a:pPr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የመበየን</a:t>
            </a:r>
            <a:r>
              <a:rPr lang="en-US" dirty="0" smtClean="0"/>
              <a:t>፤</a:t>
            </a:r>
          </a:p>
          <a:p>
            <a:pPr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የመተርጎም</a:t>
            </a:r>
            <a:r>
              <a:rPr lang="en-US" dirty="0" smtClean="0"/>
              <a:t>፤</a:t>
            </a:r>
          </a:p>
          <a:p>
            <a:pPr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የመከልሰፍ</a:t>
            </a:r>
            <a:r>
              <a:rPr lang="en-US" dirty="0" smtClean="0"/>
              <a:t> (</a:t>
            </a:r>
            <a:r>
              <a:rPr lang="en-US" dirty="0" err="1" smtClean="0"/>
              <a:t>በዓይነት</a:t>
            </a:r>
            <a:r>
              <a:rPr lang="en-US" dirty="0" smtClean="0"/>
              <a:t> </a:t>
            </a:r>
            <a:r>
              <a:rPr lang="en-US" dirty="0" err="1" smtClean="0"/>
              <a:t>በዓይነታቸዉ</a:t>
            </a:r>
            <a:r>
              <a:rPr lang="en-US" dirty="0" smtClean="0"/>
              <a:t> </a:t>
            </a:r>
            <a:r>
              <a:rPr lang="en-US" dirty="0" err="1" smtClean="0"/>
              <a:t>የመከፋፈል</a:t>
            </a:r>
            <a:r>
              <a:rPr lang="en-US" dirty="0" smtClean="0"/>
              <a:t>)፤</a:t>
            </a:r>
          </a:p>
          <a:p>
            <a:pPr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የመገምገም</a:t>
            </a:r>
            <a:r>
              <a:rPr lang="en-US" dirty="0" smtClean="0"/>
              <a:t>(</a:t>
            </a:r>
            <a:r>
              <a:rPr lang="en-US" dirty="0" err="1" smtClean="0"/>
              <a:t>ደካማና</a:t>
            </a:r>
            <a:r>
              <a:rPr lang="en-US" dirty="0" smtClean="0"/>
              <a:t> </a:t>
            </a:r>
            <a:r>
              <a:rPr lang="en-US" dirty="0" err="1" smtClean="0"/>
              <a:t>ጠንካራ</a:t>
            </a:r>
            <a:r>
              <a:rPr lang="en-US" dirty="0" smtClean="0"/>
              <a:t> </a:t>
            </a:r>
            <a:r>
              <a:rPr lang="en-US" dirty="0" err="1" smtClean="0"/>
              <a:t>ጎንን</a:t>
            </a:r>
            <a:r>
              <a:rPr lang="en-US" dirty="0" smtClean="0"/>
              <a:t> </a:t>
            </a:r>
            <a:r>
              <a:rPr lang="en-US" dirty="0" err="1" smtClean="0"/>
              <a:t>የማሳየት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የመፈከር</a:t>
            </a:r>
            <a:r>
              <a:rPr lang="en-US" dirty="0" smtClean="0"/>
              <a:t>(</a:t>
            </a:r>
            <a:r>
              <a:rPr lang="en-US" b="1" dirty="0" err="1" smtClean="0"/>
              <a:t>አንድም</a:t>
            </a:r>
            <a:r>
              <a:rPr lang="en-US" b="1" dirty="0" smtClean="0"/>
              <a:t> </a:t>
            </a:r>
            <a:r>
              <a:rPr lang="en-US" b="1" dirty="0" err="1" smtClean="0"/>
              <a:t>እያሉ</a:t>
            </a:r>
            <a:r>
              <a:rPr lang="en-US" b="1" dirty="0" smtClean="0"/>
              <a:t> </a:t>
            </a:r>
            <a:r>
              <a:rPr lang="en-US" dirty="0" smtClean="0"/>
              <a:t>)ና </a:t>
            </a:r>
            <a:r>
              <a:rPr lang="en-US" dirty="0" err="1" smtClean="0"/>
              <a:t>የመመዘን</a:t>
            </a:r>
            <a:r>
              <a:rPr lang="en-US" dirty="0" smtClean="0"/>
              <a:t> </a:t>
            </a:r>
            <a:r>
              <a:rPr lang="en-US" dirty="0" err="1" smtClean="0"/>
              <a:t>ሥራ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 </a:t>
            </a:r>
            <a:r>
              <a:rPr lang="en-US" dirty="0" err="1" smtClean="0"/>
              <a:t>ይለዋል</a:t>
            </a:r>
            <a:r>
              <a:rPr lang="en-US" dirty="0" smtClean="0"/>
              <a:t>፡፡</a:t>
            </a:r>
          </a:p>
          <a:p>
            <a:r>
              <a:rPr lang="en-US" dirty="0" err="1" smtClean="0"/>
              <a:t>ፋንታሁን</a:t>
            </a:r>
            <a:r>
              <a:rPr lang="en-US" dirty="0" smtClean="0"/>
              <a:t> </a:t>
            </a:r>
            <a:r>
              <a:rPr lang="en-US" dirty="0" err="1" smtClean="0"/>
              <a:t>እንግዳ</a:t>
            </a:r>
            <a:r>
              <a:rPr lang="en-US" dirty="0" smtClean="0"/>
              <a:t>(2003ዓ.ም)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፡- </a:t>
            </a:r>
          </a:p>
          <a:p>
            <a:pPr>
              <a:buNone/>
            </a:pPr>
            <a:r>
              <a:rPr lang="en-US" dirty="0" smtClean="0"/>
              <a:t>                       - "</a:t>
            </a:r>
            <a:r>
              <a:rPr lang="en-US" i="1" dirty="0" err="1" smtClean="0"/>
              <a:t>ትርጓሜን</a:t>
            </a:r>
            <a:r>
              <a:rPr lang="en-US" i="1" dirty="0" smtClean="0"/>
              <a:t>፣ </a:t>
            </a:r>
            <a:r>
              <a:rPr lang="en-US" sz="2100" i="1" dirty="0" smtClean="0"/>
              <a:t>(</a:t>
            </a:r>
            <a:r>
              <a:rPr lang="en-US" sz="2100" i="1" dirty="0" err="1" smtClean="0"/>
              <a:t>በዓሉ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ግርማ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ላይ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ዝንቡና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ጥቁሩ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ሰማይ</a:t>
            </a:r>
            <a:r>
              <a:rPr lang="en-US" sz="2100" i="1" dirty="0" smtClean="0"/>
              <a:t>፣ </a:t>
            </a:r>
            <a:r>
              <a:rPr lang="en-US" sz="2100" i="1" dirty="0" err="1" smtClean="0"/>
              <a:t>ፍ.መ</a:t>
            </a:r>
            <a:r>
              <a:rPr lang="en-US" sz="2100" i="1" dirty="0" smtClean="0"/>
              <a:t>  -</a:t>
            </a:r>
            <a:r>
              <a:rPr lang="en-US" sz="2100" i="1" dirty="0" err="1" smtClean="0"/>
              <a:t>መስታዉቱ</a:t>
            </a:r>
            <a:r>
              <a:rPr lang="en-US" sz="2100" i="1" dirty="0" smtClean="0"/>
              <a:t>)</a:t>
            </a:r>
          </a:p>
          <a:p>
            <a:pPr>
              <a:buNone/>
            </a:pPr>
            <a:r>
              <a:rPr lang="en-US" i="1" dirty="0" smtClean="0"/>
              <a:t>                       - </a:t>
            </a:r>
            <a:r>
              <a:rPr lang="en-US" i="1" dirty="0" err="1" smtClean="0"/>
              <a:t>ትንታኔን</a:t>
            </a:r>
            <a:r>
              <a:rPr lang="en-US" i="1" dirty="0" smtClean="0"/>
              <a:t>፣ </a:t>
            </a:r>
          </a:p>
          <a:p>
            <a:pPr>
              <a:buNone/>
            </a:pPr>
            <a:r>
              <a:rPr lang="en-US" i="1" dirty="0" smtClean="0"/>
              <a:t>                       - </a:t>
            </a:r>
            <a:r>
              <a:rPr lang="en-US" i="1" dirty="0" err="1" smtClean="0"/>
              <a:t>ግምገማን</a:t>
            </a:r>
            <a:r>
              <a:rPr lang="en-US" i="1" dirty="0" smtClean="0"/>
              <a:t>፣ </a:t>
            </a:r>
          </a:p>
          <a:p>
            <a:pPr>
              <a:buNone/>
            </a:pPr>
            <a:r>
              <a:rPr lang="en-US" i="1" dirty="0" smtClean="0"/>
              <a:t>                       - </a:t>
            </a:r>
            <a:r>
              <a:rPr lang="en-US" i="1" dirty="0" err="1" smtClean="0"/>
              <a:t>ትችትን</a:t>
            </a:r>
            <a:r>
              <a:rPr lang="en-US" i="1" dirty="0" smtClean="0"/>
              <a:t>  </a:t>
            </a:r>
            <a:r>
              <a:rPr lang="en-US" i="1" dirty="0" err="1" smtClean="0"/>
              <a:t>አጠቃሎ</a:t>
            </a:r>
            <a:r>
              <a:rPr lang="en-US" i="1" dirty="0" smtClean="0"/>
              <a:t> </a:t>
            </a:r>
            <a:r>
              <a:rPr lang="en-US" i="1" dirty="0" err="1" smtClean="0"/>
              <a:t>የያዘ</a:t>
            </a:r>
            <a:r>
              <a:rPr lang="en-US" i="1" dirty="0" smtClean="0"/>
              <a:t> </a:t>
            </a:r>
            <a:r>
              <a:rPr lang="en-US" i="1" dirty="0" err="1" smtClean="0"/>
              <a:t>ጽንሰ</a:t>
            </a:r>
            <a:r>
              <a:rPr lang="en-US" i="1" dirty="0" smtClean="0"/>
              <a:t> </a:t>
            </a:r>
            <a:r>
              <a:rPr lang="en-US" i="1" dirty="0" err="1" smtClean="0"/>
              <a:t>ሀሳብ</a:t>
            </a:r>
            <a:r>
              <a:rPr lang="en-US" i="1" dirty="0" smtClean="0"/>
              <a:t> </a:t>
            </a:r>
            <a:r>
              <a:rPr lang="en-US" i="1" dirty="0" err="1" smtClean="0"/>
              <a:t>ነዉ</a:t>
            </a:r>
            <a:r>
              <a:rPr lang="en-US" i="1" dirty="0" smtClean="0"/>
              <a:t>፤" </a:t>
            </a:r>
            <a:r>
              <a:rPr lang="en-US" dirty="0" err="1" smtClean="0"/>
              <a:t>በማለት</a:t>
            </a:r>
            <a:r>
              <a:rPr lang="en-US" dirty="0" smtClean="0"/>
              <a:t> </a:t>
            </a:r>
            <a:r>
              <a:rPr lang="en-US" dirty="0" err="1" smtClean="0"/>
              <a:t>ይለዋል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635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የሥነ-ጽሑፍ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ምንነት</a:t>
            </a:r>
            <a:r>
              <a:rPr lang="en-US" dirty="0" smtClean="0"/>
              <a:t>፡ </a:t>
            </a:r>
            <a:r>
              <a:rPr lang="en-US" dirty="0" err="1" smtClean="0"/>
              <a:t>የቀጠለ</a:t>
            </a:r>
            <a:r>
              <a:rPr lang="en-US" dirty="0" smtClean="0"/>
              <a:t>---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dirty="0" err="1" smtClean="0"/>
              <a:t>ከዚህ</a:t>
            </a:r>
            <a:r>
              <a:rPr lang="en-US" sz="2400" dirty="0" smtClean="0"/>
              <a:t> </a:t>
            </a:r>
            <a:r>
              <a:rPr lang="en-US" sz="2400" dirty="0" err="1" smtClean="0"/>
              <a:t>በላይ</a:t>
            </a:r>
            <a:r>
              <a:rPr lang="en-US" sz="2400" dirty="0" smtClean="0"/>
              <a:t> </a:t>
            </a:r>
            <a:r>
              <a:rPr lang="en-US" sz="2400" dirty="0" err="1" smtClean="0"/>
              <a:t>ከተሰጡት</a:t>
            </a:r>
            <a:r>
              <a:rPr lang="en-US" sz="2400" dirty="0" smtClean="0"/>
              <a:t> </a:t>
            </a:r>
            <a:r>
              <a:rPr lang="en-US" sz="2400" dirty="0" err="1" smtClean="0"/>
              <a:t>ብያኔዎች</a:t>
            </a:r>
            <a:r>
              <a:rPr lang="en-US" sz="2400" dirty="0" smtClean="0"/>
              <a:t> </a:t>
            </a:r>
            <a:r>
              <a:rPr lang="en-US" sz="2400" dirty="0" err="1" smtClean="0"/>
              <a:t>ተነስተን</a:t>
            </a:r>
            <a:r>
              <a:rPr lang="en-US" sz="2400" dirty="0" smtClean="0"/>
              <a:t> </a:t>
            </a:r>
            <a:r>
              <a:rPr lang="en-US" sz="2400" dirty="0" err="1" smtClean="0"/>
              <a:t>ሥነ-ጽሑፋዊ</a:t>
            </a:r>
            <a:r>
              <a:rPr lang="en-US" sz="2400" dirty="0" smtClean="0"/>
              <a:t> </a:t>
            </a:r>
            <a:r>
              <a:rPr lang="en-US" sz="2400" dirty="0" err="1" smtClean="0"/>
              <a:t>ሂስ</a:t>
            </a:r>
            <a:r>
              <a:rPr lang="en-US" sz="2400" dirty="0" smtClean="0"/>
              <a:t> </a:t>
            </a:r>
            <a:r>
              <a:rPr lang="en-US" sz="2400" dirty="0" err="1" smtClean="0"/>
              <a:t>ማለት</a:t>
            </a:r>
            <a:r>
              <a:rPr lang="en-US" sz="2400" dirty="0" smtClean="0"/>
              <a:t>፡-</a:t>
            </a:r>
          </a:p>
          <a:p>
            <a:pPr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በሥነ</a:t>
            </a:r>
            <a:r>
              <a:rPr lang="en-US" sz="2000" dirty="0" smtClean="0"/>
              <a:t> </a:t>
            </a:r>
            <a:r>
              <a:rPr lang="en-US" sz="2000" dirty="0" err="1" smtClean="0"/>
              <a:t>ጽሑፍ</a:t>
            </a:r>
            <a:r>
              <a:rPr lang="en-US" sz="2000" dirty="0" smtClean="0"/>
              <a:t> </a:t>
            </a:r>
            <a:r>
              <a:rPr lang="en-US" sz="2000" dirty="0" err="1" smtClean="0"/>
              <a:t>ስራዎች</a:t>
            </a:r>
            <a:r>
              <a:rPr lang="en-US" sz="2000" dirty="0" smtClean="0"/>
              <a:t> </a:t>
            </a:r>
            <a:r>
              <a:rPr lang="en-US" sz="2000" dirty="0" err="1" smtClean="0"/>
              <a:t>ላይ</a:t>
            </a:r>
            <a:r>
              <a:rPr lang="en-US" sz="2000" dirty="0" smtClean="0"/>
              <a:t> ፡- </a:t>
            </a:r>
          </a:p>
          <a:p>
            <a:pPr>
              <a:buNone/>
            </a:pPr>
            <a:r>
              <a:rPr lang="en-US" sz="2000" dirty="0" smtClean="0"/>
              <a:t>              </a:t>
            </a:r>
            <a:r>
              <a:rPr lang="en-US" sz="1800" dirty="0" smtClean="0"/>
              <a:t>- </a:t>
            </a:r>
            <a:r>
              <a:rPr lang="en-US" sz="1800" dirty="0" err="1" smtClean="0"/>
              <a:t>ዳኝነት</a:t>
            </a:r>
            <a:r>
              <a:rPr lang="en-US" sz="1800" dirty="0" smtClean="0"/>
              <a:t> </a:t>
            </a:r>
            <a:r>
              <a:rPr lang="en-US" sz="1800" dirty="0" err="1" smtClean="0"/>
              <a:t>መስጠት</a:t>
            </a:r>
            <a:r>
              <a:rPr lang="en-US" sz="1800" dirty="0" smtClean="0"/>
              <a:t> (</a:t>
            </a:r>
            <a:r>
              <a:rPr lang="en-US" sz="1800" dirty="0" err="1" smtClean="0"/>
              <a:t>ደካማና</a:t>
            </a:r>
            <a:r>
              <a:rPr lang="en-US" sz="1800" dirty="0" smtClean="0"/>
              <a:t> </a:t>
            </a:r>
            <a:r>
              <a:rPr lang="en-US" sz="1800" dirty="0" err="1" smtClean="0"/>
              <a:t>ጠንካራ</a:t>
            </a:r>
            <a:r>
              <a:rPr lang="en-US" sz="1800" dirty="0" smtClean="0"/>
              <a:t> </a:t>
            </a:r>
            <a:r>
              <a:rPr lang="en-US" sz="1800" dirty="0" err="1" smtClean="0"/>
              <a:t>ጎናቸዉን</a:t>
            </a:r>
            <a:r>
              <a:rPr lang="en-US" sz="1800" dirty="0" smtClean="0"/>
              <a:t> </a:t>
            </a:r>
            <a:r>
              <a:rPr lang="en-US" sz="1800" dirty="0" err="1" smtClean="0"/>
              <a:t>መመዘን</a:t>
            </a:r>
            <a:r>
              <a:rPr lang="en-US" sz="1800" dirty="0" smtClean="0"/>
              <a:t>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- </a:t>
            </a:r>
            <a:r>
              <a:rPr lang="en-US" sz="2000" dirty="0" err="1" smtClean="0"/>
              <a:t>የሥነ</a:t>
            </a:r>
            <a:r>
              <a:rPr lang="en-US" sz="2000" dirty="0" smtClean="0"/>
              <a:t> </a:t>
            </a:r>
            <a:r>
              <a:rPr lang="en-US" sz="2000" dirty="0" err="1" smtClean="0"/>
              <a:t>ጽሑፍን</a:t>
            </a:r>
            <a:r>
              <a:rPr lang="en-US" sz="2000" dirty="0" smtClean="0"/>
              <a:t> </a:t>
            </a:r>
            <a:r>
              <a:rPr lang="en-US" sz="2000" dirty="0" err="1" smtClean="0"/>
              <a:t>ታሪክ</a:t>
            </a:r>
            <a:r>
              <a:rPr lang="en-US" sz="2000" dirty="0" smtClean="0"/>
              <a:t> </a:t>
            </a:r>
            <a:r>
              <a:rPr lang="en-US" sz="2000" dirty="0" err="1" smtClean="0"/>
              <a:t>በዘመን</a:t>
            </a:r>
            <a:r>
              <a:rPr lang="en-US" sz="2000" dirty="0" smtClean="0"/>
              <a:t> </a:t>
            </a:r>
            <a:r>
              <a:rPr lang="en-US" sz="2000" dirty="0" err="1" smtClean="0"/>
              <a:t>መቃኘት</a:t>
            </a:r>
            <a:r>
              <a:rPr lang="en-US" sz="2000" dirty="0" smtClean="0"/>
              <a:t>(</a:t>
            </a:r>
            <a:r>
              <a:rPr lang="en-US" sz="2000" dirty="0" err="1" smtClean="0"/>
              <a:t>ደራሲያን</a:t>
            </a:r>
            <a:r>
              <a:rPr lang="en-US" sz="2000" dirty="0" smtClean="0"/>
              <a:t> </a:t>
            </a:r>
            <a:r>
              <a:rPr lang="en-US" sz="2000" dirty="0" err="1" smtClean="0"/>
              <a:t>እነማን</a:t>
            </a:r>
            <a:r>
              <a:rPr lang="en-US" sz="2000" dirty="0" smtClean="0"/>
              <a:t>? </a:t>
            </a:r>
            <a:r>
              <a:rPr lang="en-US" sz="2000" dirty="0" err="1" smtClean="0"/>
              <a:t>መቼ</a:t>
            </a:r>
            <a:r>
              <a:rPr lang="en-US" sz="2000" dirty="0" smtClean="0"/>
              <a:t>? </a:t>
            </a:r>
            <a:r>
              <a:rPr lang="en-US" sz="2000" dirty="0" err="1" smtClean="0"/>
              <a:t>ምን</a:t>
            </a:r>
            <a:r>
              <a:rPr lang="en-US" sz="2000" dirty="0" smtClean="0"/>
              <a:t> </a:t>
            </a:r>
            <a:r>
              <a:rPr lang="en-US" sz="2000" dirty="0" err="1" smtClean="0"/>
              <a:t>ሰሩ</a:t>
            </a:r>
            <a:r>
              <a:rPr lang="en-US" sz="2000" dirty="0" smtClean="0"/>
              <a:t>? </a:t>
            </a:r>
            <a:r>
              <a:rPr lang="en-US" sz="2000" dirty="0" err="1" smtClean="0"/>
              <a:t>ምን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                </a:t>
            </a:r>
            <a:r>
              <a:rPr lang="en-US" sz="2000" dirty="0" err="1" smtClean="0"/>
              <a:t>የዘመን</a:t>
            </a:r>
            <a:r>
              <a:rPr lang="en-US" sz="2000" dirty="0" smtClean="0"/>
              <a:t>  </a:t>
            </a:r>
            <a:r>
              <a:rPr lang="en-US" sz="2000" dirty="0" err="1" smtClean="0"/>
              <a:t>መንፈስ</a:t>
            </a:r>
            <a:r>
              <a:rPr lang="en-US" sz="2000" dirty="0" smtClean="0"/>
              <a:t> </a:t>
            </a:r>
            <a:r>
              <a:rPr lang="en-US" sz="2000" dirty="0" err="1" smtClean="0"/>
              <a:t>ተነሳ</a:t>
            </a:r>
            <a:r>
              <a:rPr lang="en-US" sz="2000" dirty="0" smtClean="0"/>
              <a:t>?---)</a:t>
            </a:r>
          </a:p>
          <a:p>
            <a:pPr>
              <a:buNone/>
            </a:pPr>
            <a:r>
              <a:rPr lang="en-US" sz="2000" dirty="0" smtClean="0"/>
              <a:t>       - </a:t>
            </a:r>
            <a:r>
              <a:rPr lang="en-US" sz="2000" dirty="0" err="1" smtClean="0"/>
              <a:t>የሥነ</a:t>
            </a:r>
            <a:r>
              <a:rPr lang="en-US" sz="2000" dirty="0" smtClean="0"/>
              <a:t> </a:t>
            </a:r>
            <a:r>
              <a:rPr lang="en-US" sz="2000" dirty="0" err="1" smtClean="0"/>
              <a:t>ጽሑፍ</a:t>
            </a:r>
            <a:r>
              <a:rPr lang="en-US" sz="2000" dirty="0" smtClean="0"/>
              <a:t> </a:t>
            </a:r>
            <a:r>
              <a:rPr lang="en-US" sz="2000" dirty="0" err="1" smtClean="0"/>
              <a:t>ዘሮችን</a:t>
            </a:r>
            <a:r>
              <a:rPr lang="en-US" sz="2000" dirty="0" smtClean="0"/>
              <a:t> </a:t>
            </a:r>
            <a:r>
              <a:rPr lang="en-US" sz="2000" dirty="0" err="1" smtClean="0"/>
              <a:t>በዓይነት</a:t>
            </a:r>
            <a:r>
              <a:rPr lang="en-US" sz="2000" dirty="0" smtClean="0"/>
              <a:t> </a:t>
            </a:r>
            <a:r>
              <a:rPr lang="en-US" sz="2000" dirty="0" err="1" smtClean="0"/>
              <a:t>በዓይነት</a:t>
            </a:r>
            <a:r>
              <a:rPr lang="en-US" sz="2000" dirty="0" smtClean="0"/>
              <a:t> </a:t>
            </a:r>
            <a:r>
              <a:rPr lang="en-US" sz="2000" dirty="0" err="1" smtClean="0"/>
              <a:t>መመደብ</a:t>
            </a:r>
            <a:r>
              <a:rPr lang="en-US" sz="2000" dirty="0" smtClean="0"/>
              <a:t>፤ (</a:t>
            </a:r>
            <a:r>
              <a:rPr lang="en-US" sz="2000" dirty="0" err="1" smtClean="0"/>
              <a:t>ግጥም</a:t>
            </a:r>
            <a:r>
              <a:rPr lang="en-US" sz="2000" dirty="0" smtClean="0"/>
              <a:t>፣ </a:t>
            </a:r>
            <a:r>
              <a:rPr lang="en-US" sz="2000" dirty="0" err="1" smtClean="0"/>
              <a:t>ልብ</a:t>
            </a:r>
            <a:r>
              <a:rPr lang="en-US" sz="2000" dirty="0" smtClean="0"/>
              <a:t> </a:t>
            </a:r>
            <a:r>
              <a:rPr lang="en-US" sz="2000" dirty="0" err="1" smtClean="0"/>
              <a:t>ወለድ</a:t>
            </a:r>
            <a:r>
              <a:rPr lang="en-US" sz="2000" dirty="0" smtClean="0"/>
              <a:t> ፣ </a:t>
            </a:r>
            <a:r>
              <a:rPr lang="en-US" sz="2000" dirty="0" err="1" smtClean="0"/>
              <a:t>አጭር</a:t>
            </a:r>
            <a:r>
              <a:rPr lang="en-US" sz="2000" dirty="0" smtClean="0"/>
              <a:t> </a:t>
            </a:r>
            <a:r>
              <a:rPr lang="en-US" sz="2000" dirty="0" err="1" smtClean="0"/>
              <a:t>ረጅም</a:t>
            </a:r>
            <a:r>
              <a:rPr lang="en-US" sz="2000" dirty="0" smtClean="0"/>
              <a:t>)፣ </a:t>
            </a:r>
          </a:p>
          <a:p>
            <a:pPr>
              <a:buNone/>
            </a:pPr>
            <a:r>
              <a:rPr lang="en-US" sz="2000" dirty="0" smtClean="0"/>
              <a:t>            </a:t>
            </a:r>
            <a:r>
              <a:rPr lang="en-US" sz="2000" dirty="0" err="1" smtClean="0"/>
              <a:t>ተዉኔት</a:t>
            </a:r>
            <a:r>
              <a:rPr lang="en-US" sz="2000" dirty="0" smtClean="0"/>
              <a:t>  (</a:t>
            </a:r>
            <a:r>
              <a:rPr lang="en-US" sz="2000" dirty="0" err="1" smtClean="0"/>
              <a:t>ትራጀዲ</a:t>
            </a:r>
            <a:r>
              <a:rPr lang="en-US" sz="2000" dirty="0" smtClean="0"/>
              <a:t>፣ </a:t>
            </a:r>
            <a:r>
              <a:rPr lang="en-US" sz="2000" dirty="0" err="1" smtClean="0"/>
              <a:t>ኮሜዲ</a:t>
            </a:r>
            <a:r>
              <a:rPr lang="en-US" sz="2000" dirty="0" smtClean="0"/>
              <a:t>፣ </a:t>
            </a:r>
            <a:r>
              <a:rPr lang="en-US" sz="2000" dirty="0" err="1" smtClean="0"/>
              <a:t>ድንቃይ</a:t>
            </a:r>
            <a:r>
              <a:rPr lang="en-US" sz="2000" dirty="0" smtClean="0"/>
              <a:t>፣ </a:t>
            </a:r>
            <a:r>
              <a:rPr lang="am-ET" sz="2000" dirty="0" smtClean="0"/>
              <a:t>ቧ</a:t>
            </a:r>
            <a:r>
              <a:rPr lang="en-US" sz="2000" dirty="0" err="1" smtClean="0"/>
              <a:t>ልታይ</a:t>
            </a:r>
            <a:r>
              <a:rPr lang="en-US" sz="2000" dirty="0" smtClean="0"/>
              <a:t>)፤  </a:t>
            </a:r>
          </a:p>
          <a:p>
            <a:pPr>
              <a:buNone/>
            </a:pPr>
            <a:r>
              <a:rPr lang="en-US" sz="2000" dirty="0" smtClean="0"/>
              <a:t>       </a:t>
            </a:r>
            <a:r>
              <a:rPr lang="en-US" sz="1800" dirty="0" smtClean="0"/>
              <a:t>- </a:t>
            </a:r>
            <a:r>
              <a:rPr lang="en-US" sz="1800" dirty="0" err="1" smtClean="0"/>
              <a:t>የሥነ-ጽሑፍ</a:t>
            </a:r>
            <a:r>
              <a:rPr lang="en-US" sz="1800" dirty="0" smtClean="0"/>
              <a:t> </a:t>
            </a:r>
            <a:r>
              <a:rPr lang="en-US" sz="1800" dirty="0" err="1" smtClean="0"/>
              <a:t>ሥራዎችን</a:t>
            </a:r>
            <a:r>
              <a:rPr lang="en-US" sz="1800" dirty="0" smtClean="0"/>
              <a:t> </a:t>
            </a:r>
            <a:r>
              <a:rPr lang="en-US" sz="1800" dirty="0" err="1" smtClean="0"/>
              <a:t>መተንተን</a:t>
            </a:r>
            <a:r>
              <a:rPr lang="en-US" sz="1800" dirty="0" smtClean="0"/>
              <a:t>፤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- </a:t>
            </a:r>
            <a:r>
              <a:rPr lang="en-US" sz="2000" dirty="0" err="1" smtClean="0"/>
              <a:t>በስነ-ጽሑፍ</a:t>
            </a:r>
            <a:r>
              <a:rPr lang="en-US" sz="2000" dirty="0" smtClean="0"/>
              <a:t> </a:t>
            </a:r>
            <a:r>
              <a:rPr lang="en-US" sz="2000" dirty="0" err="1" smtClean="0"/>
              <a:t>ስራዎች</a:t>
            </a:r>
            <a:r>
              <a:rPr lang="en-US" sz="2000" dirty="0" smtClean="0"/>
              <a:t> </a:t>
            </a:r>
            <a:r>
              <a:rPr lang="en-US" sz="2000" dirty="0" err="1" smtClean="0"/>
              <a:t>ዉስጥ</a:t>
            </a:r>
            <a:r>
              <a:rPr lang="en-US" sz="2000" dirty="0" smtClean="0"/>
              <a:t> </a:t>
            </a:r>
            <a:r>
              <a:rPr lang="en-US" sz="2000" dirty="0" err="1" smtClean="0"/>
              <a:t>ለአንዳች</a:t>
            </a:r>
            <a:r>
              <a:rPr lang="en-US" sz="2000" dirty="0" smtClean="0"/>
              <a:t> </a:t>
            </a:r>
            <a:r>
              <a:rPr lang="en-US" sz="2000" dirty="0" err="1" smtClean="0"/>
              <a:t>ኪነጥበባዊ</a:t>
            </a:r>
            <a:r>
              <a:rPr lang="en-US" sz="2000" dirty="0" smtClean="0"/>
              <a:t>  </a:t>
            </a:r>
            <a:r>
              <a:rPr lang="en-US" sz="2000" dirty="0" err="1" smtClean="0"/>
              <a:t>ፋይዳ</a:t>
            </a:r>
            <a:r>
              <a:rPr lang="en-US" sz="2000" dirty="0" smtClean="0"/>
              <a:t> </a:t>
            </a:r>
            <a:r>
              <a:rPr lang="en-US" sz="2000" dirty="0" err="1" smtClean="0"/>
              <a:t>የመጡ</a:t>
            </a:r>
            <a:r>
              <a:rPr lang="en-US" sz="2000" dirty="0" smtClean="0"/>
              <a:t> </a:t>
            </a:r>
            <a:r>
              <a:rPr lang="en-US" sz="2000" dirty="0" err="1" smtClean="0"/>
              <a:t>የተለያዩ</a:t>
            </a:r>
            <a:r>
              <a:rPr lang="en-US" sz="2000" dirty="0" smtClean="0"/>
              <a:t> </a:t>
            </a:r>
            <a:r>
              <a:rPr lang="en-US" sz="2000" dirty="0" err="1" smtClean="0"/>
              <a:t>ጉዳዮችን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(</a:t>
            </a:r>
            <a:r>
              <a:rPr lang="en-US" sz="2000" dirty="0" err="1" smtClean="0"/>
              <a:t>መቼት</a:t>
            </a:r>
            <a:r>
              <a:rPr lang="en-US" sz="2000" dirty="0" smtClean="0"/>
              <a:t>-( </a:t>
            </a:r>
            <a:r>
              <a:rPr lang="en-US" sz="2000" dirty="0" err="1" smtClean="0"/>
              <a:t>ፍ.መ</a:t>
            </a:r>
            <a:r>
              <a:rPr lang="en-US" sz="2000" dirty="0" smtClean="0"/>
              <a:t>  </a:t>
            </a:r>
            <a:r>
              <a:rPr lang="en-US" sz="2000" dirty="0" err="1" smtClean="0"/>
              <a:t>የአትክልት</a:t>
            </a:r>
            <a:r>
              <a:rPr lang="en-US" sz="2000" dirty="0" smtClean="0"/>
              <a:t> </a:t>
            </a:r>
            <a:r>
              <a:rPr lang="en-US" sz="2000" dirty="0" err="1" smtClean="0"/>
              <a:t>ቦታው</a:t>
            </a:r>
            <a:r>
              <a:rPr lang="en-US" sz="2000" dirty="0" smtClean="0"/>
              <a:t>)፤ </a:t>
            </a:r>
            <a:r>
              <a:rPr lang="en-US" sz="2000" dirty="0" err="1" smtClean="0"/>
              <a:t>የገፀ-ባህርይ</a:t>
            </a:r>
            <a:r>
              <a:rPr lang="en-US" sz="2000" dirty="0" smtClean="0"/>
              <a:t> </a:t>
            </a:r>
            <a:r>
              <a:rPr lang="en-US" sz="2000" dirty="0" err="1" smtClean="0"/>
              <a:t>ስም</a:t>
            </a:r>
            <a:r>
              <a:rPr lang="en-US" sz="2000" dirty="0" smtClean="0"/>
              <a:t>(</a:t>
            </a:r>
            <a:r>
              <a:rPr lang="en-US" sz="2000" dirty="0" err="1" smtClean="0"/>
              <a:t>ሉሊት</a:t>
            </a:r>
            <a:r>
              <a:rPr lang="en-US" sz="2000" dirty="0" smtClean="0"/>
              <a:t>፣ </a:t>
            </a:r>
            <a:r>
              <a:rPr lang="en-US" sz="2000" dirty="0" err="1" smtClean="0"/>
              <a:t>አደፍርስ</a:t>
            </a:r>
            <a:r>
              <a:rPr lang="en-US" sz="2000" dirty="0" smtClean="0"/>
              <a:t>)፣ </a:t>
            </a:r>
            <a:r>
              <a:rPr lang="en-US" sz="2000" dirty="0" err="1" smtClean="0"/>
              <a:t>ቴክኒኮች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        </a:t>
            </a:r>
            <a:r>
              <a:rPr lang="en-US" sz="1800" dirty="0" smtClean="0"/>
              <a:t>-  </a:t>
            </a:r>
            <a:r>
              <a:rPr lang="en-US" sz="1800" dirty="0" err="1" smtClean="0"/>
              <a:t>ኪነ</a:t>
            </a:r>
            <a:r>
              <a:rPr lang="en-US" sz="1800" dirty="0" smtClean="0"/>
              <a:t> </a:t>
            </a:r>
            <a:r>
              <a:rPr lang="en-US" sz="1800" dirty="0" err="1" smtClean="0"/>
              <a:t>ጥበባዊ</a:t>
            </a:r>
            <a:r>
              <a:rPr lang="en-US" sz="1800" dirty="0" smtClean="0"/>
              <a:t> </a:t>
            </a:r>
            <a:r>
              <a:rPr lang="en-US" sz="1800" dirty="0" err="1" smtClean="0"/>
              <a:t>መለኪያዎችንና</a:t>
            </a:r>
            <a:r>
              <a:rPr lang="en-US" sz="1800" dirty="0" smtClean="0"/>
              <a:t> </a:t>
            </a:r>
            <a:r>
              <a:rPr lang="en-US" sz="1800" dirty="0" err="1" smtClean="0"/>
              <a:t>ዘዴዎችን</a:t>
            </a:r>
            <a:r>
              <a:rPr lang="en-US" sz="1800" dirty="0" smtClean="0"/>
              <a:t> </a:t>
            </a:r>
            <a:r>
              <a:rPr lang="en-US" sz="1800" dirty="0" err="1" smtClean="0"/>
              <a:t>ማዉጣት</a:t>
            </a:r>
            <a:r>
              <a:rPr lang="en-US" sz="1800" dirty="0" smtClean="0"/>
              <a:t>(</a:t>
            </a:r>
            <a:r>
              <a:rPr lang="en-US" sz="1800" dirty="0" err="1" smtClean="0"/>
              <a:t>መመስረት</a:t>
            </a:r>
            <a:r>
              <a:rPr lang="en-US" sz="1800" dirty="0" smtClean="0"/>
              <a:t>)፤  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- </a:t>
            </a:r>
            <a:r>
              <a:rPr lang="en-US" sz="2000" dirty="0" err="1" smtClean="0"/>
              <a:t>ሥነ-ጽሑፍ</a:t>
            </a:r>
            <a:r>
              <a:rPr lang="en-US" sz="2000" dirty="0" smtClean="0"/>
              <a:t> </a:t>
            </a:r>
            <a:r>
              <a:rPr lang="en-US" sz="2000" dirty="0" err="1" smtClean="0"/>
              <a:t>ምንድን</a:t>
            </a:r>
            <a:r>
              <a:rPr lang="en-US" sz="2000" dirty="0" smtClean="0"/>
              <a:t>  </a:t>
            </a:r>
            <a:r>
              <a:rPr lang="en-US" sz="2000" dirty="0" err="1" smtClean="0"/>
              <a:t>ነዉ</a:t>
            </a:r>
            <a:r>
              <a:rPr lang="en-US" sz="2000" dirty="0" smtClean="0"/>
              <a:t>? </a:t>
            </a:r>
            <a:r>
              <a:rPr lang="en-US" sz="2000" dirty="0" err="1" smtClean="0"/>
              <a:t>ለምን</a:t>
            </a:r>
            <a:r>
              <a:rPr lang="en-US" sz="2000" dirty="0" smtClean="0"/>
              <a:t> </a:t>
            </a:r>
            <a:r>
              <a:rPr lang="en-US" sz="2000" dirty="0" err="1" smtClean="0"/>
              <a:t>ይፃፋል</a:t>
            </a:r>
            <a:r>
              <a:rPr lang="en-US" sz="2000" dirty="0" smtClean="0"/>
              <a:t>? </a:t>
            </a:r>
            <a:r>
              <a:rPr lang="en-US" sz="2000" dirty="0" err="1" smtClean="0"/>
              <a:t>አፈጣጠር</a:t>
            </a:r>
            <a:r>
              <a:rPr lang="en-US" sz="2000" dirty="0" smtClean="0"/>
              <a:t> </a:t>
            </a:r>
            <a:r>
              <a:rPr lang="en-US" sz="2000" dirty="0" err="1" smtClean="0"/>
              <a:t>ሚስጢሩስ</a:t>
            </a:r>
            <a:r>
              <a:rPr lang="en-US" sz="2000" dirty="0" smtClean="0"/>
              <a:t>? </a:t>
            </a:r>
            <a:r>
              <a:rPr lang="en-US" sz="2000" dirty="0" err="1" smtClean="0"/>
              <a:t>ተግባሩ</a:t>
            </a:r>
            <a:r>
              <a:rPr lang="en-US" sz="2000" dirty="0" smtClean="0"/>
              <a:t> </a:t>
            </a:r>
            <a:r>
              <a:rPr lang="en-US" sz="2000" dirty="0" err="1" smtClean="0"/>
              <a:t>ከሰዋዊ</a:t>
            </a:r>
            <a:r>
              <a:rPr lang="en-US" sz="2000" dirty="0" smtClean="0"/>
              <a:t>  </a:t>
            </a:r>
          </a:p>
          <a:p>
            <a:pPr>
              <a:buNone/>
            </a:pPr>
            <a:r>
              <a:rPr lang="en-US" sz="2000" dirty="0" smtClean="0"/>
              <a:t>         </a:t>
            </a:r>
            <a:r>
              <a:rPr lang="en-US" sz="2000" dirty="0" err="1" smtClean="0"/>
              <a:t>ጉዳዩች</a:t>
            </a:r>
            <a:r>
              <a:rPr lang="en-US" sz="2000" dirty="0" smtClean="0"/>
              <a:t> </a:t>
            </a:r>
            <a:r>
              <a:rPr lang="en-US" sz="2000" dirty="0" err="1" smtClean="0"/>
              <a:t>ጋር</a:t>
            </a:r>
            <a:r>
              <a:rPr lang="en-US" sz="2000" dirty="0" smtClean="0"/>
              <a:t> </a:t>
            </a:r>
            <a:r>
              <a:rPr lang="en-US" sz="2000" dirty="0" err="1" smtClean="0"/>
              <a:t>በምን</a:t>
            </a:r>
            <a:r>
              <a:rPr lang="en-US" sz="2000" dirty="0" smtClean="0"/>
              <a:t>  </a:t>
            </a:r>
            <a:r>
              <a:rPr lang="en-US" sz="2000" dirty="0" err="1" smtClean="0"/>
              <a:t>ይገናኛል</a:t>
            </a:r>
            <a:r>
              <a:rPr lang="en-US" sz="2000" dirty="0" smtClean="0"/>
              <a:t>? </a:t>
            </a:r>
          </a:p>
          <a:p>
            <a:pPr>
              <a:buNone/>
            </a:pPr>
            <a:r>
              <a:rPr lang="en-US" sz="2000" dirty="0" smtClean="0"/>
              <a:t>      - </a:t>
            </a:r>
            <a:r>
              <a:rPr lang="en-US" sz="2000" dirty="0" err="1" smtClean="0"/>
              <a:t>ስለ-ሥነ</a:t>
            </a:r>
            <a:r>
              <a:rPr lang="en-US" sz="2000" dirty="0" smtClean="0"/>
              <a:t> </a:t>
            </a:r>
            <a:r>
              <a:rPr lang="en-US" sz="2000" dirty="0" err="1" smtClean="0"/>
              <a:t>ጽሑፍ</a:t>
            </a:r>
            <a:r>
              <a:rPr lang="en-US" sz="2000" dirty="0" smtClean="0"/>
              <a:t> </a:t>
            </a:r>
            <a:r>
              <a:rPr lang="en-US" sz="2000" dirty="0" err="1" smtClean="0"/>
              <a:t>ባህርይና</a:t>
            </a:r>
            <a:r>
              <a:rPr lang="en-US" sz="2000" dirty="0" smtClean="0"/>
              <a:t> </a:t>
            </a:r>
            <a:r>
              <a:rPr lang="en-US" sz="2000" dirty="0" err="1" smtClean="0"/>
              <a:t>በመረጃ</a:t>
            </a:r>
            <a:r>
              <a:rPr lang="en-US" sz="2000" dirty="0" smtClean="0"/>
              <a:t> </a:t>
            </a:r>
            <a:r>
              <a:rPr lang="en-US" sz="2000" dirty="0" err="1" smtClean="0"/>
              <a:t>ላይ</a:t>
            </a:r>
            <a:r>
              <a:rPr lang="en-US" sz="2000" dirty="0" smtClean="0"/>
              <a:t> </a:t>
            </a:r>
            <a:r>
              <a:rPr lang="en-US" sz="2000" dirty="0" err="1" smtClean="0"/>
              <a:t>የሚደረግ</a:t>
            </a:r>
            <a:r>
              <a:rPr lang="en-US" sz="2000" dirty="0" smtClean="0"/>
              <a:t> </a:t>
            </a:r>
            <a:r>
              <a:rPr lang="en-US" sz="2000" dirty="0" err="1" smtClean="0"/>
              <a:t>የስነ-ጽሑፍ</a:t>
            </a:r>
            <a:r>
              <a:rPr lang="en-US" sz="2000" dirty="0" smtClean="0"/>
              <a:t> </a:t>
            </a:r>
            <a:r>
              <a:rPr lang="en-US" sz="2000" dirty="0" err="1" smtClean="0"/>
              <a:t>ሥራን</a:t>
            </a:r>
            <a:r>
              <a:rPr lang="en-US" sz="2000" dirty="0" smtClean="0"/>
              <a:t> </a:t>
            </a:r>
            <a:r>
              <a:rPr lang="en-US" sz="2000" dirty="0" err="1" smtClean="0"/>
              <a:t>ኬት</a:t>
            </a:r>
            <a:r>
              <a:rPr lang="en-US" sz="2000" dirty="0" smtClean="0"/>
              <a:t> </a:t>
            </a:r>
            <a:r>
              <a:rPr lang="en-US" sz="2000" dirty="0" err="1" smtClean="0"/>
              <a:t>መጣነት</a:t>
            </a:r>
            <a:r>
              <a:rPr lang="en-US" sz="2000" dirty="0" smtClean="0"/>
              <a:t> </a:t>
            </a:r>
            <a:r>
              <a:rPr lang="en-US" sz="2000" dirty="0" err="1" smtClean="0"/>
              <a:t>ታሪክ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      - </a:t>
            </a:r>
            <a:r>
              <a:rPr lang="en-US" sz="2000" dirty="0" err="1" smtClean="0"/>
              <a:t>የአንድን</a:t>
            </a:r>
            <a:r>
              <a:rPr lang="en-US" sz="2000" dirty="0" smtClean="0"/>
              <a:t> </a:t>
            </a:r>
            <a:r>
              <a:rPr lang="en-US" sz="2000" dirty="0" err="1" smtClean="0"/>
              <a:t>ስራ</a:t>
            </a:r>
            <a:r>
              <a:rPr lang="en-US" sz="2000" dirty="0" smtClean="0"/>
              <a:t> </a:t>
            </a:r>
            <a:r>
              <a:rPr lang="en-US" sz="2000" dirty="0" err="1" smtClean="0"/>
              <a:t>የመጀመሪያ</a:t>
            </a:r>
            <a:r>
              <a:rPr lang="en-US" sz="2000" dirty="0" smtClean="0"/>
              <a:t> </a:t>
            </a:r>
            <a:r>
              <a:rPr lang="en-US" sz="2000" dirty="0" err="1" smtClean="0"/>
              <a:t>ቅጅ</a:t>
            </a:r>
            <a:r>
              <a:rPr lang="en-US" sz="2000" dirty="0" smtClean="0"/>
              <a:t> </a:t>
            </a:r>
            <a:r>
              <a:rPr lang="en-US" sz="2000" dirty="0" err="1" smtClean="0"/>
              <a:t>ለማወቅ</a:t>
            </a:r>
            <a:r>
              <a:rPr lang="en-US" sz="2000" dirty="0" smtClean="0"/>
              <a:t> </a:t>
            </a:r>
            <a:r>
              <a:rPr lang="en-US" sz="2000" dirty="0" err="1" smtClean="0"/>
              <a:t>የሚደረግ</a:t>
            </a:r>
            <a:r>
              <a:rPr lang="en-US" sz="2000" dirty="0" smtClean="0"/>
              <a:t> </a:t>
            </a:r>
            <a:r>
              <a:rPr lang="en-US" sz="2000" dirty="0" err="1" smtClean="0"/>
              <a:t>ሣይንሳዊና</a:t>
            </a:r>
            <a:r>
              <a:rPr lang="en-US" sz="2000" dirty="0" smtClean="0"/>
              <a:t> </a:t>
            </a:r>
            <a:r>
              <a:rPr lang="en-US" sz="2000" dirty="0" err="1" smtClean="0"/>
              <a:t>ኪነ</a:t>
            </a:r>
            <a:r>
              <a:rPr lang="en-US" sz="2000" dirty="0" smtClean="0"/>
              <a:t> </a:t>
            </a:r>
            <a:r>
              <a:rPr lang="en-US" sz="2000" dirty="0" err="1" smtClean="0"/>
              <a:t>ጥበባዊ</a:t>
            </a:r>
            <a:r>
              <a:rPr lang="en-US" sz="2000" dirty="0" smtClean="0"/>
              <a:t> </a:t>
            </a:r>
            <a:r>
              <a:rPr lang="en-US" sz="2000" dirty="0" err="1" smtClean="0"/>
              <a:t>ተግባር</a:t>
            </a:r>
            <a:r>
              <a:rPr lang="en-US" sz="2000" dirty="0" smtClean="0"/>
              <a:t> </a:t>
            </a:r>
            <a:r>
              <a:rPr lang="en-US" sz="2000" dirty="0" err="1" smtClean="0"/>
              <a:t>ነዉ</a:t>
            </a:r>
            <a:r>
              <a:rPr lang="en-US" sz="2000" dirty="0" smtClean="0"/>
              <a:t>፣ </a:t>
            </a:r>
          </a:p>
          <a:p>
            <a:pPr>
              <a:buNone/>
            </a:pPr>
            <a:r>
              <a:rPr lang="en-US" sz="2000" dirty="0" smtClean="0"/>
              <a:t>      - </a:t>
            </a:r>
            <a:r>
              <a:rPr lang="en-US" sz="2000" dirty="0" err="1" smtClean="0"/>
              <a:t>ስህተትን</a:t>
            </a:r>
            <a:r>
              <a:rPr lang="en-US" sz="2000" dirty="0" smtClean="0"/>
              <a:t> </a:t>
            </a:r>
            <a:r>
              <a:rPr lang="en-US" sz="2000" dirty="0" err="1" smtClean="0"/>
              <a:t>የማግኛ</a:t>
            </a:r>
            <a:r>
              <a:rPr lang="en-US" sz="2000" dirty="0" smtClean="0"/>
              <a:t> ና </a:t>
            </a:r>
            <a:r>
              <a:rPr lang="en-US" sz="2000" dirty="0" err="1" smtClean="0"/>
              <a:t>የማስተካከያ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- </a:t>
            </a:r>
            <a:r>
              <a:rPr lang="en-US" sz="2000" dirty="0" err="1" smtClean="0"/>
              <a:t>ጠንካራ</a:t>
            </a:r>
            <a:r>
              <a:rPr lang="en-US" sz="2000" dirty="0" smtClean="0"/>
              <a:t> </a:t>
            </a:r>
            <a:r>
              <a:rPr lang="en-US" sz="2000" dirty="0" err="1" smtClean="0"/>
              <a:t>ጎንን</a:t>
            </a:r>
            <a:r>
              <a:rPr lang="en-US" sz="2000" dirty="0" smtClean="0"/>
              <a:t> </a:t>
            </a:r>
            <a:r>
              <a:rPr lang="en-US" sz="2000" dirty="0" err="1" smtClean="0"/>
              <a:t>አጠናክሮ</a:t>
            </a:r>
            <a:r>
              <a:rPr lang="en-US" sz="2000" dirty="0" smtClean="0"/>
              <a:t> </a:t>
            </a:r>
            <a:r>
              <a:rPr lang="en-US" sz="2000" dirty="0" err="1" smtClean="0"/>
              <a:t>መዝለቂያ</a:t>
            </a:r>
            <a:r>
              <a:rPr lang="en-US" sz="2000" dirty="0" smtClean="0"/>
              <a:t>  </a:t>
            </a:r>
            <a:r>
              <a:rPr lang="en-US" sz="2000" dirty="0" err="1" smtClean="0"/>
              <a:t>መንገድም</a:t>
            </a:r>
            <a:r>
              <a:rPr lang="en-US" sz="2000" dirty="0" smtClean="0"/>
              <a:t> 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ወ.ዘ.ተ</a:t>
            </a:r>
            <a:r>
              <a:rPr lang="en-US" sz="2000" b="1" dirty="0" smtClean="0"/>
              <a:t>. </a:t>
            </a:r>
            <a:r>
              <a:rPr lang="en-US" sz="2000" dirty="0" err="1" smtClean="0"/>
              <a:t>ነው</a:t>
            </a:r>
            <a:r>
              <a:rPr lang="en-US" sz="2000" dirty="0" smtClean="0"/>
              <a:t>  </a:t>
            </a:r>
            <a:r>
              <a:rPr lang="en-US" sz="2000" dirty="0" err="1" smtClean="0"/>
              <a:t>ማለት</a:t>
            </a:r>
            <a:r>
              <a:rPr lang="en-US" sz="2000" dirty="0" smtClean="0"/>
              <a:t> </a:t>
            </a:r>
            <a:r>
              <a:rPr lang="en-US" sz="2000" dirty="0" err="1" smtClean="0"/>
              <a:t>እንችላለን</a:t>
            </a:r>
            <a:r>
              <a:rPr lang="en-US" sz="2000" dirty="0" smtClean="0"/>
              <a:t>፡፡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n-US" sz="3800" b="1" dirty="0" err="1" smtClean="0"/>
              <a:t>ጥንታዊ</a:t>
            </a:r>
            <a:r>
              <a:rPr lang="en-US" sz="3800" b="1" dirty="0" smtClean="0"/>
              <a:t> (</a:t>
            </a:r>
            <a:r>
              <a:rPr lang="en-US" sz="3800" b="1" dirty="0" err="1" smtClean="0"/>
              <a:t>ዘመን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አይሽሬ</a:t>
            </a:r>
            <a:r>
              <a:rPr lang="en-US" sz="3800" b="1" dirty="0" smtClean="0"/>
              <a:t>) </a:t>
            </a:r>
            <a:r>
              <a:rPr lang="en-US" sz="3800" b="1" dirty="0" err="1" smtClean="0"/>
              <a:t>የስነ-ጽሑፍ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ሂስ</a:t>
            </a:r>
            <a:r>
              <a:rPr lang="en-US" sz="3800" b="1" dirty="0" smtClean="0"/>
              <a:t>  /</a:t>
            </a:r>
            <a:r>
              <a:rPr lang="en-US" sz="3800" b="1" u="sng" dirty="0" smtClean="0"/>
              <a:t>Classical literary criticism/</a:t>
            </a:r>
            <a:endParaRPr lang="en-US" sz="3800" dirty="0" smtClean="0"/>
          </a:p>
          <a:p>
            <a:pPr>
              <a:buNone/>
            </a:pPr>
            <a:r>
              <a:rPr lang="en-US" sz="3800" dirty="0" smtClean="0"/>
              <a:t>      - </a:t>
            </a:r>
            <a:r>
              <a:rPr lang="en-US" sz="3800" dirty="0" err="1" smtClean="0"/>
              <a:t>የሂስን</a:t>
            </a:r>
            <a:r>
              <a:rPr lang="en-US" sz="3800" dirty="0" smtClean="0"/>
              <a:t> </a:t>
            </a:r>
            <a:r>
              <a:rPr lang="en-US" sz="3800" dirty="0" err="1" smtClean="0"/>
              <a:t>አጀማመር</a:t>
            </a:r>
            <a:r>
              <a:rPr lang="en-US" sz="3800" dirty="0" smtClean="0"/>
              <a:t> </a:t>
            </a:r>
            <a:r>
              <a:rPr lang="en-US" sz="3800" dirty="0" err="1" smtClean="0"/>
              <a:t>በዚህ</a:t>
            </a:r>
            <a:r>
              <a:rPr lang="en-US" sz="3800" dirty="0" smtClean="0"/>
              <a:t> </a:t>
            </a:r>
            <a:r>
              <a:rPr lang="en-US" sz="3800" dirty="0" err="1" smtClean="0"/>
              <a:t>ዘመን</a:t>
            </a:r>
            <a:r>
              <a:rPr lang="en-US" sz="3800" dirty="0" smtClean="0"/>
              <a:t> ና </a:t>
            </a:r>
            <a:r>
              <a:rPr lang="en-US" sz="3800" dirty="0" err="1" smtClean="0"/>
              <a:t>ቦታ</a:t>
            </a:r>
            <a:r>
              <a:rPr lang="en-US" sz="3800" dirty="0" smtClean="0"/>
              <a:t> </a:t>
            </a:r>
            <a:r>
              <a:rPr lang="en-US" sz="3800" dirty="0" err="1" smtClean="0"/>
              <a:t>ተጀመረ</a:t>
            </a:r>
            <a:r>
              <a:rPr lang="en-US" sz="3800" dirty="0" smtClean="0"/>
              <a:t> </a:t>
            </a:r>
            <a:r>
              <a:rPr lang="en-US" sz="3800" dirty="0" err="1" smtClean="0"/>
              <a:t>ብሎ</a:t>
            </a:r>
            <a:r>
              <a:rPr lang="en-US" sz="3800" dirty="0" smtClean="0"/>
              <a:t> </a:t>
            </a:r>
            <a:r>
              <a:rPr lang="en-US" sz="3800" dirty="0" err="1" smtClean="0"/>
              <a:t>እውነታዉን</a:t>
            </a:r>
            <a:r>
              <a:rPr lang="en-US" sz="3800" dirty="0" smtClean="0"/>
              <a:t> </a:t>
            </a:r>
            <a:r>
              <a:rPr lang="en-US" sz="3800" dirty="0" err="1" smtClean="0"/>
              <a:t>ለማስቀመጥ</a:t>
            </a:r>
            <a:r>
              <a:rPr lang="en-US" sz="3800" dirty="0" smtClean="0"/>
              <a:t> </a:t>
            </a:r>
            <a:r>
              <a:rPr lang="en-US" sz="3800" dirty="0" err="1" smtClean="0"/>
              <a:t>በጣም</a:t>
            </a:r>
            <a:r>
              <a:rPr lang="en-US" sz="3800" dirty="0" smtClean="0"/>
              <a:t> </a:t>
            </a:r>
            <a:r>
              <a:rPr lang="en-US" sz="3800" dirty="0" err="1" smtClean="0"/>
              <a:t>ከባድ</a:t>
            </a:r>
            <a:r>
              <a:rPr lang="en-US" sz="3800" dirty="0" smtClean="0"/>
              <a:t> </a:t>
            </a:r>
            <a:r>
              <a:rPr lang="en-US" sz="3800" dirty="0" err="1" smtClean="0"/>
              <a:t>ነዉ</a:t>
            </a:r>
            <a:r>
              <a:rPr lang="en-US" sz="3800" dirty="0" smtClean="0"/>
              <a:t>፡፡ </a:t>
            </a:r>
          </a:p>
          <a:p>
            <a:pPr>
              <a:buNone/>
            </a:pPr>
            <a:r>
              <a:rPr lang="en-US" sz="3800" dirty="0" smtClean="0"/>
              <a:t>      - </a:t>
            </a:r>
            <a:r>
              <a:rPr lang="en-US" sz="3800" dirty="0" err="1" smtClean="0"/>
              <a:t>ነገር</a:t>
            </a:r>
            <a:r>
              <a:rPr lang="en-US" sz="3800" dirty="0" smtClean="0"/>
              <a:t> </a:t>
            </a:r>
            <a:r>
              <a:rPr lang="en-US" sz="3800" dirty="0" err="1" smtClean="0"/>
              <a:t>ግን</a:t>
            </a:r>
            <a:r>
              <a:rPr lang="en-US" sz="3800" dirty="0" smtClean="0"/>
              <a:t> </a:t>
            </a:r>
            <a:r>
              <a:rPr lang="en-US" sz="3800" dirty="0" err="1" smtClean="0"/>
              <a:t>የተለያዩ</a:t>
            </a:r>
            <a:r>
              <a:rPr lang="en-US" sz="3800" dirty="0" smtClean="0"/>
              <a:t> </a:t>
            </a:r>
            <a:r>
              <a:rPr lang="en-US" sz="3800" dirty="0" err="1" smtClean="0"/>
              <a:t>ምሁራን</a:t>
            </a:r>
            <a:r>
              <a:rPr lang="en-US" sz="3800" dirty="0" smtClean="0"/>
              <a:t> </a:t>
            </a:r>
            <a:r>
              <a:rPr lang="en-US" sz="3800" dirty="0" err="1" smtClean="0"/>
              <a:t>የሚሰጡትን</a:t>
            </a:r>
            <a:r>
              <a:rPr lang="en-US" sz="3800" dirty="0" smtClean="0"/>
              <a:t> </a:t>
            </a:r>
            <a:r>
              <a:rPr lang="en-US" sz="3800" dirty="0" err="1" smtClean="0"/>
              <a:t>የተለያየ</a:t>
            </a:r>
            <a:r>
              <a:rPr lang="en-US" sz="3800" dirty="0" smtClean="0"/>
              <a:t> </a:t>
            </a:r>
            <a:r>
              <a:rPr lang="en-US" sz="3800" dirty="0" err="1" smtClean="0"/>
              <a:t>መላምታዊ</a:t>
            </a:r>
            <a:r>
              <a:rPr lang="en-US" sz="3800" dirty="0" smtClean="0"/>
              <a:t> </a:t>
            </a:r>
            <a:r>
              <a:rPr lang="en-US" sz="3800" dirty="0" err="1" smtClean="0"/>
              <a:t>መልስ</a:t>
            </a:r>
            <a:r>
              <a:rPr lang="en-US" sz="3800" dirty="0" smtClean="0"/>
              <a:t> </a:t>
            </a:r>
            <a:r>
              <a:rPr lang="en-US" sz="3800" dirty="0" err="1" smtClean="0"/>
              <a:t>መጥቀስ</a:t>
            </a:r>
            <a:r>
              <a:rPr lang="en-US" sz="3800" dirty="0" smtClean="0"/>
              <a:t> </a:t>
            </a:r>
            <a:r>
              <a:rPr lang="en-US" sz="3800" dirty="0" err="1" smtClean="0"/>
              <a:t>ይችላል</a:t>
            </a:r>
            <a:r>
              <a:rPr lang="en-US" sz="3800" dirty="0" smtClean="0"/>
              <a:t>፡፡ </a:t>
            </a:r>
          </a:p>
          <a:p>
            <a:pPr>
              <a:buNone/>
            </a:pPr>
            <a:r>
              <a:rPr lang="en-US" sz="3800" dirty="0" smtClean="0"/>
              <a:t>      -  </a:t>
            </a:r>
            <a:r>
              <a:rPr lang="en-US" sz="3800" dirty="0" err="1" smtClean="0"/>
              <a:t>የሥነ</a:t>
            </a:r>
            <a:r>
              <a:rPr lang="en-US" sz="3800" dirty="0" smtClean="0"/>
              <a:t> </a:t>
            </a:r>
            <a:r>
              <a:rPr lang="en-US" sz="3800" dirty="0" err="1" smtClean="0"/>
              <a:t>ጽሑፍ</a:t>
            </a:r>
            <a:r>
              <a:rPr lang="en-US" sz="3800" dirty="0" smtClean="0"/>
              <a:t> </a:t>
            </a:r>
            <a:r>
              <a:rPr lang="en-US" sz="3800" dirty="0" err="1" smtClean="0"/>
              <a:t>ታሪክ</a:t>
            </a:r>
            <a:r>
              <a:rPr lang="en-US" sz="3800" dirty="0" smtClean="0"/>
              <a:t> </a:t>
            </a:r>
            <a:r>
              <a:rPr lang="en-US" sz="3800" dirty="0" err="1" smtClean="0"/>
              <a:t>ተመራማሪዎች</a:t>
            </a:r>
            <a:r>
              <a:rPr lang="en-US" sz="3800" dirty="0" smtClean="0"/>
              <a:t> </a:t>
            </a:r>
            <a:r>
              <a:rPr lang="en-US" sz="3800" dirty="0" err="1" smtClean="0"/>
              <a:t>ሂስ</a:t>
            </a:r>
            <a:r>
              <a:rPr lang="en-US" sz="3800" dirty="0" smtClean="0"/>
              <a:t> </a:t>
            </a:r>
            <a:r>
              <a:rPr lang="en-US" sz="3800" dirty="0" err="1" smtClean="0"/>
              <a:t>ቅ.ል.ክ</a:t>
            </a:r>
            <a:r>
              <a:rPr lang="en-US" sz="3800" dirty="0" smtClean="0"/>
              <a:t> በ8ኛው </a:t>
            </a:r>
            <a:r>
              <a:rPr lang="en-US" sz="3800" dirty="0" err="1" smtClean="0"/>
              <a:t>ዓ.ዓ</a:t>
            </a:r>
            <a:r>
              <a:rPr lang="en-US" sz="3800" dirty="0" smtClean="0"/>
              <a:t>. </a:t>
            </a:r>
            <a:r>
              <a:rPr lang="en-US" sz="3800" dirty="0" err="1" smtClean="0"/>
              <a:t>በግሪክ</a:t>
            </a:r>
            <a:r>
              <a:rPr lang="en-US" sz="3800" dirty="0" smtClean="0"/>
              <a:t> ፣ </a:t>
            </a:r>
            <a:r>
              <a:rPr lang="en-US" sz="3800" dirty="0" err="1" smtClean="0"/>
              <a:t>በህንድ</a:t>
            </a:r>
            <a:r>
              <a:rPr lang="en-US" sz="3800" dirty="0" smtClean="0"/>
              <a:t> ፣ </a:t>
            </a:r>
            <a:r>
              <a:rPr lang="en-US" sz="3800" dirty="0" err="1" smtClean="0"/>
              <a:t>በቻይና</a:t>
            </a:r>
            <a:r>
              <a:rPr lang="en-US" sz="3800" dirty="0" smtClean="0"/>
              <a:t>   </a:t>
            </a:r>
          </a:p>
          <a:p>
            <a:pPr>
              <a:buNone/>
            </a:pPr>
            <a:r>
              <a:rPr lang="en-US" sz="3800" dirty="0" smtClean="0"/>
              <a:t>         </a:t>
            </a:r>
            <a:r>
              <a:rPr lang="en-US" sz="3800" dirty="0" err="1" smtClean="0"/>
              <a:t>እና</a:t>
            </a:r>
            <a:r>
              <a:rPr lang="en-US" sz="3800" dirty="0" smtClean="0"/>
              <a:t> </a:t>
            </a:r>
            <a:r>
              <a:rPr lang="en-US" sz="3800" dirty="0" err="1" smtClean="0"/>
              <a:t>ዐረብ</a:t>
            </a:r>
            <a:r>
              <a:rPr lang="en-US" sz="3800" dirty="0" smtClean="0"/>
              <a:t> </a:t>
            </a:r>
            <a:r>
              <a:rPr lang="en-US" sz="3800" dirty="0" err="1" smtClean="0"/>
              <a:t>ሀገራት</a:t>
            </a:r>
            <a:r>
              <a:rPr lang="en-US" sz="3800" dirty="0" smtClean="0"/>
              <a:t> </a:t>
            </a:r>
            <a:r>
              <a:rPr lang="en-US" sz="3800" dirty="0" err="1" smtClean="0"/>
              <a:t>ተጀመረ</a:t>
            </a:r>
            <a:r>
              <a:rPr lang="en-US" sz="3800" dirty="0" smtClean="0"/>
              <a:t> </a:t>
            </a:r>
            <a:r>
              <a:rPr lang="en-US" sz="3800" dirty="0" err="1" smtClean="0"/>
              <a:t>ይላሉ</a:t>
            </a:r>
            <a:r>
              <a:rPr lang="en-US" sz="3800" dirty="0" smtClean="0"/>
              <a:t>፡፡  </a:t>
            </a:r>
          </a:p>
          <a:p>
            <a:pPr>
              <a:buNone/>
            </a:pPr>
            <a:r>
              <a:rPr lang="en-US" sz="3800" dirty="0" smtClean="0"/>
              <a:t>     - </a:t>
            </a:r>
            <a:r>
              <a:rPr lang="en-US" sz="3800" b="1" dirty="0" err="1" smtClean="0"/>
              <a:t>ትኩረታቸውም</a:t>
            </a:r>
            <a:r>
              <a:rPr lang="en-US" sz="3800" dirty="0" smtClean="0"/>
              <a:t> ፡-</a:t>
            </a:r>
            <a:r>
              <a:rPr lang="en-US" sz="3800" dirty="0" err="1" smtClean="0"/>
              <a:t>ሃይማኖታዊ</a:t>
            </a:r>
            <a:r>
              <a:rPr lang="en-US" sz="3800" dirty="0" smtClean="0"/>
              <a:t> </a:t>
            </a:r>
            <a:r>
              <a:rPr lang="en-US" sz="3800" dirty="0" err="1" smtClean="0"/>
              <a:t>ጽሑፎች</a:t>
            </a:r>
            <a:r>
              <a:rPr lang="en-US" sz="3800" dirty="0" smtClean="0"/>
              <a:t> </a:t>
            </a:r>
            <a:r>
              <a:rPr lang="en-US" sz="3800" dirty="0" err="1" smtClean="0"/>
              <a:t>ላይ</a:t>
            </a:r>
            <a:r>
              <a:rPr lang="en-US" sz="3800" dirty="0" smtClean="0"/>
              <a:t> </a:t>
            </a:r>
            <a:r>
              <a:rPr lang="en-US" sz="3800" dirty="0" err="1" smtClean="0"/>
              <a:t>ነበር</a:t>
            </a:r>
            <a:r>
              <a:rPr lang="en-US" sz="3800" dirty="0" smtClean="0"/>
              <a:t>፡፡</a:t>
            </a:r>
            <a:endParaRPr lang="en-US" sz="5800" dirty="0" smtClean="0"/>
          </a:p>
          <a:p>
            <a:pPr>
              <a:buNone/>
            </a:pPr>
            <a:r>
              <a:rPr lang="en-US" sz="3800" dirty="0" smtClean="0"/>
              <a:t>     - </a:t>
            </a:r>
            <a:r>
              <a:rPr lang="en-US" sz="3800" b="1" dirty="0" err="1" smtClean="0"/>
              <a:t>መደበኛ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በሆነ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መልኩ</a:t>
            </a:r>
            <a:r>
              <a:rPr lang="en-US" sz="3800" b="1" dirty="0" smtClean="0"/>
              <a:t> </a:t>
            </a:r>
            <a:r>
              <a:rPr lang="en-US" sz="3800" dirty="0" err="1" smtClean="0"/>
              <a:t>ሂስ</a:t>
            </a:r>
            <a:r>
              <a:rPr lang="en-US" sz="3800" dirty="0" smtClean="0"/>
              <a:t>  </a:t>
            </a:r>
            <a:r>
              <a:rPr lang="en-US" sz="3800" dirty="0" err="1" smtClean="0"/>
              <a:t>የተጀመረው</a:t>
            </a:r>
            <a:r>
              <a:rPr lang="en-US" sz="3800" dirty="0" smtClean="0"/>
              <a:t>  </a:t>
            </a:r>
            <a:r>
              <a:rPr lang="en-US" sz="3800" dirty="0" err="1" smtClean="0"/>
              <a:t>በግሪክ</a:t>
            </a:r>
            <a:r>
              <a:rPr lang="en-US" sz="3800" dirty="0" smtClean="0"/>
              <a:t> </a:t>
            </a:r>
            <a:r>
              <a:rPr lang="en-US" sz="3800" dirty="0" err="1" smtClean="0"/>
              <a:t>ነዉ</a:t>
            </a:r>
            <a:r>
              <a:rPr lang="en-US" sz="3800" dirty="0" smtClean="0"/>
              <a:t>፡፡ </a:t>
            </a:r>
          </a:p>
          <a:p>
            <a:pPr>
              <a:buNone/>
            </a:pPr>
            <a:r>
              <a:rPr lang="en-US" sz="3800" dirty="0" smtClean="0"/>
              <a:t>     - </a:t>
            </a:r>
            <a:r>
              <a:rPr lang="en-US" sz="3800" dirty="0" err="1" smtClean="0"/>
              <a:t>ጀማሪዎች</a:t>
            </a:r>
            <a:r>
              <a:rPr lang="en-US" sz="3800" dirty="0" smtClean="0"/>
              <a:t> </a:t>
            </a:r>
            <a:r>
              <a:rPr lang="en-US" sz="3800" b="1" dirty="0" err="1" smtClean="0"/>
              <a:t>አርስቶትልና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ፕሌቶ</a:t>
            </a:r>
            <a:r>
              <a:rPr lang="en-US" sz="3800" b="1" dirty="0" smtClean="0"/>
              <a:t>  </a:t>
            </a:r>
            <a:r>
              <a:rPr lang="en-US" sz="3800" b="1" dirty="0" err="1" smtClean="0"/>
              <a:t>ሲሆኑ</a:t>
            </a:r>
            <a:r>
              <a:rPr lang="en-US" sz="3800" dirty="0" smtClean="0"/>
              <a:t> </a:t>
            </a:r>
            <a:r>
              <a:rPr lang="en-US" sz="3800" b="1" dirty="0" smtClean="0"/>
              <a:t>Horace </a:t>
            </a:r>
            <a:r>
              <a:rPr lang="en-US" sz="3800" b="1" dirty="0" err="1" smtClean="0"/>
              <a:t>እና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Quantilian</a:t>
            </a:r>
            <a:r>
              <a:rPr lang="en-US" sz="3800" b="1" dirty="0" smtClean="0"/>
              <a:t>  </a:t>
            </a:r>
            <a:r>
              <a:rPr lang="en-US" sz="3800" b="1" dirty="0" err="1" smtClean="0"/>
              <a:t>ተከትለዋቸዋል</a:t>
            </a:r>
            <a:r>
              <a:rPr lang="en-US" sz="3800" b="1" dirty="0" smtClean="0"/>
              <a:t>፡፡</a:t>
            </a:r>
          </a:p>
          <a:p>
            <a:pPr>
              <a:buNone/>
            </a:pPr>
            <a:r>
              <a:rPr lang="en-US" sz="3800" dirty="0" smtClean="0"/>
              <a:t>     - </a:t>
            </a:r>
            <a:r>
              <a:rPr lang="en-US" sz="3800" dirty="0" err="1" smtClean="0"/>
              <a:t>እነዚህ</a:t>
            </a:r>
            <a:r>
              <a:rPr lang="en-US" sz="3800" dirty="0" smtClean="0"/>
              <a:t> </a:t>
            </a:r>
            <a:r>
              <a:rPr lang="en-US" sz="3800" dirty="0" err="1" smtClean="0"/>
              <a:t>ሰዎች</a:t>
            </a:r>
            <a:r>
              <a:rPr lang="en-US" sz="3800" dirty="0" smtClean="0"/>
              <a:t> </a:t>
            </a:r>
            <a:r>
              <a:rPr lang="en-US" sz="3800" b="1" dirty="0" smtClean="0"/>
              <a:t>ከ5ኛዉ </a:t>
            </a:r>
            <a:r>
              <a:rPr lang="en-US" sz="3800" b="1" dirty="0" err="1" smtClean="0"/>
              <a:t>ዓ.ዓ</a:t>
            </a:r>
            <a:r>
              <a:rPr lang="en-US" sz="3800" dirty="0" smtClean="0"/>
              <a:t> </a:t>
            </a:r>
            <a:r>
              <a:rPr lang="en-US" sz="3800" dirty="0" err="1" smtClean="0"/>
              <a:t>በፊት</a:t>
            </a:r>
            <a:r>
              <a:rPr lang="en-US" sz="3800" dirty="0" smtClean="0"/>
              <a:t> </a:t>
            </a:r>
            <a:r>
              <a:rPr lang="en-US" sz="3800" dirty="0" err="1" smtClean="0"/>
              <a:t>ጀምረዉ</a:t>
            </a:r>
            <a:r>
              <a:rPr lang="en-US" sz="3800" dirty="0" smtClean="0"/>
              <a:t> </a:t>
            </a:r>
            <a:r>
              <a:rPr lang="en-US" sz="3800" dirty="0" err="1" smtClean="0"/>
              <a:t>ለሂስ</a:t>
            </a:r>
            <a:r>
              <a:rPr lang="en-US" sz="3800" dirty="0" smtClean="0"/>
              <a:t> </a:t>
            </a:r>
            <a:r>
              <a:rPr lang="en-US" sz="3800" dirty="0" err="1" smtClean="0"/>
              <a:t>የመሰረት</a:t>
            </a:r>
            <a:r>
              <a:rPr lang="en-US" sz="3800" dirty="0" smtClean="0"/>
              <a:t> </a:t>
            </a:r>
            <a:r>
              <a:rPr lang="en-US" sz="3800" dirty="0" err="1" smtClean="0"/>
              <a:t>ድንጋይ</a:t>
            </a:r>
            <a:r>
              <a:rPr lang="en-US" sz="3800" dirty="0" smtClean="0"/>
              <a:t> </a:t>
            </a:r>
            <a:r>
              <a:rPr lang="en-US" sz="3800" dirty="0" err="1" smtClean="0"/>
              <a:t>ጣሉ</a:t>
            </a:r>
            <a:r>
              <a:rPr lang="en-US" sz="3800" dirty="0" smtClean="0"/>
              <a:t> </a:t>
            </a:r>
            <a:r>
              <a:rPr lang="en-US" sz="3800" dirty="0" err="1" smtClean="0"/>
              <a:t>ተብሎ</a:t>
            </a:r>
            <a:r>
              <a:rPr lang="en-US" sz="3800" dirty="0" smtClean="0"/>
              <a:t> </a:t>
            </a:r>
            <a:r>
              <a:rPr lang="en-US" sz="3800" dirty="0" err="1" smtClean="0"/>
              <a:t>የሚታመንባቸዉ</a:t>
            </a:r>
            <a:r>
              <a:rPr lang="en-US" sz="3800" dirty="0" smtClean="0"/>
              <a:t> </a:t>
            </a:r>
            <a:r>
              <a:rPr lang="en-US" sz="3800" dirty="0" err="1" smtClean="0"/>
              <a:t>ሰዎች</a:t>
            </a:r>
            <a:r>
              <a:rPr lang="en-US" sz="3800" dirty="0" smtClean="0"/>
              <a:t> </a:t>
            </a:r>
            <a:r>
              <a:rPr lang="en-US" sz="3800" dirty="0" err="1" smtClean="0"/>
              <a:t>ናቸዉ</a:t>
            </a:r>
            <a:r>
              <a:rPr lang="en-US" sz="3800" dirty="0" smtClean="0"/>
              <a:t>፡፡ </a:t>
            </a:r>
          </a:p>
          <a:p>
            <a:pPr>
              <a:buNone/>
            </a:pPr>
            <a:r>
              <a:rPr lang="en-US" sz="3800" dirty="0" smtClean="0"/>
              <a:t>    - </a:t>
            </a:r>
            <a:r>
              <a:rPr lang="en-US" sz="3800" dirty="0" err="1" smtClean="0"/>
              <a:t>እነዚህ</a:t>
            </a:r>
            <a:r>
              <a:rPr lang="en-US" sz="3800" dirty="0" smtClean="0"/>
              <a:t> </a:t>
            </a:r>
            <a:r>
              <a:rPr lang="en-US" sz="3800" dirty="0" err="1" smtClean="0"/>
              <a:t>ሰዎች</a:t>
            </a:r>
            <a:r>
              <a:rPr lang="en-US" sz="3800" dirty="0" smtClean="0"/>
              <a:t> </a:t>
            </a:r>
            <a:r>
              <a:rPr lang="en-US" sz="3800" dirty="0" err="1" smtClean="0"/>
              <a:t>እንደ</a:t>
            </a:r>
            <a:r>
              <a:rPr lang="en-US" sz="3800" dirty="0" smtClean="0"/>
              <a:t> </a:t>
            </a:r>
            <a:r>
              <a:rPr lang="en-US" sz="3800" b="1" dirty="0" err="1" smtClean="0"/>
              <a:t>የመሰረት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ድንጋይ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ከሚቆጠሩ</a:t>
            </a:r>
            <a:r>
              <a:rPr lang="en-US" sz="3800" b="1" dirty="0" smtClean="0"/>
              <a:t> </a:t>
            </a:r>
            <a:r>
              <a:rPr lang="en-US" sz="3800" dirty="0" err="1" smtClean="0"/>
              <a:t>ስራዎቻቸው</a:t>
            </a:r>
            <a:r>
              <a:rPr lang="en-US" sz="3800" dirty="0" smtClean="0"/>
              <a:t> </a:t>
            </a:r>
          </a:p>
          <a:p>
            <a:pPr>
              <a:buNone/>
            </a:pPr>
            <a:r>
              <a:rPr lang="en-US" sz="3800" dirty="0" smtClean="0"/>
              <a:t>                  - </a:t>
            </a:r>
            <a:r>
              <a:rPr lang="en-US" sz="3800" dirty="0" err="1" smtClean="0"/>
              <a:t>ኩረጃ</a:t>
            </a:r>
            <a:r>
              <a:rPr lang="en-US" sz="3800" dirty="0" smtClean="0"/>
              <a:t>(Mimesis (Imitation)</a:t>
            </a:r>
          </a:p>
          <a:p>
            <a:pPr>
              <a:buNone/>
            </a:pPr>
            <a:r>
              <a:rPr lang="en-US" sz="3800" dirty="0" smtClean="0"/>
              <a:t>                  - </a:t>
            </a:r>
            <a:r>
              <a:rPr lang="en-US" sz="3800" dirty="0" err="1" smtClean="0"/>
              <a:t>አመሳስሎ</a:t>
            </a:r>
            <a:r>
              <a:rPr lang="en-US" sz="3800" dirty="0" smtClean="0"/>
              <a:t>(Representation)፣ </a:t>
            </a:r>
          </a:p>
          <a:p>
            <a:pPr>
              <a:buNone/>
            </a:pPr>
            <a:r>
              <a:rPr lang="en-US" sz="3800" dirty="0" smtClean="0"/>
              <a:t>                  - </a:t>
            </a:r>
            <a:r>
              <a:rPr lang="en-US" sz="3800" dirty="0" err="1" smtClean="0"/>
              <a:t>እፎይታ</a:t>
            </a:r>
            <a:r>
              <a:rPr lang="en-US" sz="3800" dirty="0" smtClean="0"/>
              <a:t>፣ </a:t>
            </a:r>
            <a:r>
              <a:rPr lang="en-US" sz="3800" dirty="0" err="1" smtClean="0"/>
              <a:t>ተዝናኖት</a:t>
            </a:r>
            <a:r>
              <a:rPr lang="en-US" sz="3800" dirty="0" smtClean="0"/>
              <a:t> (Catharsis) </a:t>
            </a:r>
          </a:p>
          <a:p>
            <a:pPr>
              <a:buNone/>
            </a:pPr>
            <a:r>
              <a:rPr lang="en-US" sz="3800" dirty="0" smtClean="0"/>
              <a:t>                  - </a:t>
            </a:r>
            <a:r>
              <a:rPr lang="en-US" sz="3800" dirty="0" err="1" smtClean="0"/>
              <a:t>ማስተማር</a:t>
            </a:r>
            <a:r>
              <a:rPr lang="en-US" sz="3800" dirty="0" smtClean="0"/>
              <a:t>(Didacticism) </a:t>
            </a:r>
            <a:r>
              <a:rPr lang="en-US" sz="3800" dirty="0" err="1" smtClean="0"/>
              <a:t>የሚሉ</a:t>
            </a:r>
            <a:r>
              <a:rPr lang="en-US" sz="3800" dirty="0" smtClean="0"/>
              <a:t> </a:t>
            </a:r>
            <a:r>
              <a:rPr lang="en-US" sz="3800" dirty="0" err="1" smtClean="0"/>
              <a:t>ሃሳቦችን</a:t>
            </a:r>
            <a:r>
              <a:rPr lang="en-US" sz="3800" dirty="0" smtClean="0"/>
              <a:t> </a:t>
            </a:r>
            <a:r>
              <a:rPr lang="en-US" sz="3800" dirty="0" err="1" smtClean="0"/>
              <a:t>ማንሳታቸዉ</a:t>
            </a:r>
            <a:r>
              <a:rPr lang="en-US" sz="3800" dirty="0" smtClean="0"/>
              <a:t> </a:t>
            </a:r>
            <a:r>
              <a:rPr lang="en-US" sz="3800" dirty="0" err="1" smtClean="0"/>
              <a:t>ነዉ</a:t>
            </a:r>
            <a:r>
              <a:rPr lang="en-US" sz="3800" dirty="0" smtClean="0"/>
              <a:t>፡፡</a:t>
            </a:r>
          </a:p>
          <a:p>
            <a:pPr>
              <a:buNone/>
            </a:pPr>
            <a:r>
              <a:rPr lang="en-US" dirty="0" smtClean="0"/>
              <a:t>    -  </a:t>
            </a:r>
            <a:r>
              <a:rPr lang="en-US" sz="3600" dirty="0" err="1" smtClean="0"/>
              <a:t>አርስቶትልና</a:t>
            </a:r>
            <a:r>
              <a:rPr lang="en-US" sz="3600" dirty="0" smtClean="0"/>
              <a:t> </a:t>
            </a:r>
            <a:r>
              <a:rPr lang="en-US" sz="3600" dirty="0" err="1" smtClean="0"/>
              <a:t>ፕሌቶ</a:t>
            </a:r>
            <a:r>
              <a:rPr lang="en-US" sz="3600" dirty="0" smtClean="0"/>
              <a:t> "</a:t>
            </a:r>
            <a:r>
              <a:rPr lang="en-US" sz="3600" smtClean="0"/>
              <a:t>Mimesis “  </a:t>
            </a:r>
            <a:r>
              <a:rPr lang="en-US" sz="3600" dirty="0" err="1" smtClean="0"/>
              <a:t>ለግጥም</a:t>
            </a:r>
            <a:r>
              <a:rPr lang="en-US" sz="3600" dirty="0" smtClean="0"/>
              <a:t> </a:t>
            </a:r>
            <a:r>
              <a:rPr lang="en-US" sz="3600" dirty="0" err="1" smtClean="0"/>
              <a:t>ቁልፍ</a:t>
            </a:r>
            <a:r>
              <a:rPr lang="en-US" sz="3600" dirty="0" smtClean="0"/>
              <a:t> </a:t>
            </a:r>
            <a:r>
              <a:rPr lang="en-US" sz="3600" dirty="0" err="1" smtClean="0"/>
              <a:t>ጉዳይ</a:t>
            </a:r>
            <a:r>
              <a:rPr lang="en-US" sz="3600" dirty="0" smtClean="0"/>
              <a:t> </a:t>
            </a:r>
            <a:r>
              <a:rPr lang="en-US" sz="3600" dirty="0" err="1" smtClean="0"/>
              <a:t>ነው</a:t>
            </a:r>
            <a:r>
              <a:rPr lang="en-US" sz="3600" dirty="0" smtClean="0"/>
              <a:t> </a:t>
            </a:r>
            <a:r>
              <a:rPr lang="en-US" sz="3600" dirty="0" err="1" smtClean="0"/>
              <a:t>በሚለው</a:t>
            </a:r>
            <a:r>
              <a:rPr lang="en-US" sz="3600" dirty="0" smtClean="0"/>
              <a:t> </a:t>
            </a:r>
            <a:r>
              <a:rPr lang="en-US" sz="3600" dirty="0" err="1" smtClean="0"/>
              <a:t>መሰረተ</a:t>
            </a:r>
            <a:r>
              <a:rPr lang="en-US" sz="3600" dirty="0" smtClean="0"/>
              <a:t> </a:t>
            </a:r>
            <a:r>
              <a:rPr lang="en-US" sz="3600" dirty="0" err="1" smtClean="0"/>
              <a:t>ሃሳብ</a:t>
            </a:r>
            <a:r>
              <a:rPr lang="en-US" sz="3600" dirty="0" smtClean="0"/>
              <a:t> </a:t>
            </a:r>
            <a:r>
              <a:rPr lang="en-US" sz="3600" dirty="0" err="1" smtClean="0"/>
              <a:t>አንድ</a:t>
            </a:r>
            <a:r>
              <a:rPr lang="en-US" sz="3600" dirty="0" smtClean="0"/>
              <a:t> </a:t>
            </a:r>
            <a:r>
              <a:rPr lang="en-US" sz="3600" dirty="0" err="1" smtClean="0"/>
              <a:t>ናቸው</a:t>
            </a:r>
            <a:r>
              <a:rPr lang="en-US" sz="3600" dirty="0" smtClean="0"/>
              <a:t>፡፡ </a:t>
            </a:r>
          </a:p>
          <a:p>
            <a:pPr>
              <a:buNone/>
            </a:pPr>
            <a:r>
              <a:rPr lang="en-US" sz="3600" dirty="0" smtClean="0"/>
              <a:t>    - </a:t>
            </a:r>
            <a:r>
              <a:rPr lang="en-US" sz="3600" dirty="0" err="1" smtClean="0"/>
              <a:t>ነገር</a:t>
            </a:r>
            <a:r>
              <a:rPr lang="en-US" sz="3600" dirty="0" smtClean="0"/>
              <a:t> </a:t>
            </a:r>
            <a:r>
              <a:rPr lang="en-US" sz="3600" dirty="0" err="1" smtClean="0"/>
              <a:t>ግን</a:t>
            </a:r>
            <a:r>
              <a:rPr lang="en-US" sz="3600" dirty="0" smtClean="0"/>
              <a:t> </a:t>
            </a:r>
            <a:r>
              <a:rPr lang="en-US" sz="3600" dirty="0" err="1" smtClean="0"/>
              <a:t>ጽነሰ</a:t>
            </a:r>
            <a:r>
              <a:rPr lang="en-US" sz="3600" dirty="0" smtClean="0"/>
              <a:t> </a:t>
            </a:r>
            <a:r>
              <a:rPr lang="en-US" sz="3600" dirty="0" err="1" smtClean="0"/>
              <a:t>ሃሳቡን</a:t>
            </a:r>
            <a:r>
              <a:rPr lang="en-US" sz="3600" dirty="0" smtClean="0"/>
              <a:t> </a:t>
            </a:r>
            <a:r>
              <a:rPr lang="en-US" sz="3600" dirty="0" err="1" smtClean="0"/>
              <a:t>የሚረዱበት</a:t>
            </a:r>
            <a:r>
              <a:rPr lang="en-US" sz="3600" dirty="0" smtClean="0"/>
              <a:t>፣ </a:t>
            </a:r>
            <a:r>
              <a:rPr lang="en-US" sz="3600" dirty="0" err="1" smtClean="0"/>
              <a:t>የሚገለገሉበትና</a:t>
            </a:r>
            <a:r>
              <a:rPr lang="en-US" sz="3600" dirty="0" smtClean="0"/>
              <a:t> </a:t>
            </a:r>
            <a:r>
              <a:rPr lang="en-US" sz="3600" dirty="0" err="1" smtClean="0"/>
              <a:t>የሚተረጉሙበት</a:t>
            </a:r>
            <a:r>
              <a:rPr lang="en-US" sz="3600" dirty="0" smtClean="0"/>
              <a:t> </a:t>
            </a:r>
            <a:r>
              <a:rPr lang="en-US" sz="3600" dirty="0" err="1" smtClean="0"/>
              <a:t>መንገድ</a:t>
            </a:r>
            <a:r>
              <a:rPr lang="en-US" sz="3600" dirty="0" smtClean="0"/>
              <a:t> </a:t>
            </a:r>
            <a:r>
              <a:rPr lang="en-US" sz="3600" dirty="0" err="1" smtClean="0"/>
              <a:t>ፍፁም</a:t>
            </a:r>
            <a:r>
              <a:rPr lang="en-US" sz="3600" dirty="0" smtClean="0"/>
              <a:t> </a:t>
            </a:r>
            <a:r>
              <a:rPr lang="en-US" sz="3600" dirty="0" err="1" smtClean="0"/>
              <a:t>ይለያያል</a:t>
            </a:r>
            <a:r>
              <a:rPr lang="en-US" sz="3600" dirty="0" smtClean="0"/>
              <a:t>፡፡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0"/>
            <a:ext cx="853440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err="1" smtClean="0"/>
              <a:t>ክፍለ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ትምህርት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ሁለት</a:t>
            </a:r>
            <a:r>
              <a:rPr lang="en-US" sz="3200" b="1" dirty="0" smtClean="0"/>
              <a:t>፡- </a:t>
            </a:r>
            <a:r>
              <a:rPr lang="en-US" sz="3200" b="1" dirty="0" err="1" smtClean="0"/>
              <a:t>የስነ-ጽሑፍ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ሂስ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ኬት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መጣነት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የሥነ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ኬት</a:t>
            </a:r>
            <a:r>
              <a:rPr lang="en-US" dirty="0" smtClean="0"/>
              <a:t> </a:t>
            </a:r>
            <a:r>
              <a:rPr lang="en-US" dirty="0" err="1" smtClean="0"/>
              <a:t>መጣነት</a:t>
            </a:r>
            <a:r>
              <a:rPr lang="en-US" dirty="0" smtClean="0"/>
              <a:t>---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533400"/>
          <a:ext cx="91440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የሥነ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ኬት</a:t>
            </a:r>
            <a:r>
              <a:rPr lang="en-US" dirty="0" smtClean="0"/>
              <a:t> </a:t>
            </a:r>
            <a:r>
              <a:rPr lang="en-US" dirty="0" err="1" smtClean="0"/>
              <a:t>መጣነት</a:t>
            </a:r>
            <a:r>
              <a:rPr lang="en-US" dirty="0" smtClean="0"/>
              <a:t>---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የኩረጃ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አስተማስሎ</a:t>
            </a:r>
            <a:r>
              <a:rPr lang="en-US" dirty="0" smtClean="0"/>
              <a:t> (Mimesis/ imitation)  </a:t>
            </a:r>
            <a:r>
              <a:rPr lang="en-US" dirty="0" err="1" smtClean="0"/>
              <a:t>አመለካካት</a:t>
            </a:r>
            <a:r>
              <a:rPr lang="en-US" dirty="0" smtClean="0"/>
              <a:t> </a:t>
            </a:r>
            <a:r>
              <a:rPr lang="en-US" dirty="0" err="1" smtClean="0"/>
              <a:t>የመነጨዉ</a:t>
            </a:r>
            <a:r>
              <a:rPr lang="en-US" dirty="0" smtClean="0"/>
              <a:t> </a:t>
            </a:r>
            <a:r>
              <a:rPr lang="en-US" dirty="0" err="1" smtClean="0"/>
              <a:t>የሰዉ</a:t>
            </a:r>
            <a:r>
              <a:rPr lang="en-US" dirty="0" smtClean="0"/>
              <a:t> </a:t>
            </a:r>
            <a:r>
              <a:rPr lang="en-US" dirty="0" err="1" smtClean="0"/>
              <a:t>ልጅ</a:t>
            </a:r>
            <a:r>
              <a:rPr lang="en-US" dirty="0" smtClean="0"/>
              <a:t> </a:t>
            </a:r>
            <a:r>
              <a:rPr lang="en-US" dirty="0" err="1" smtClean="0"/>
              <a:t>በባህርይዉ</a:t>
            </a:r>
            <a:r>
              <a:rPr lang="en-US" dirty="0" smtClean="0"/>
              <a:t> </a:t>
            </a:r>
            <a:r>
              <a:rPr lang="en-US" dirty="0" err="1" smtClean="0"/>
              <a:t>ለተዝናኖትና</a:t>
            </a:r>
            <a:r>
              <a:rPr lang="en-US" dirty="0" smtClean="0"/>
              <a:t> </a:t>
            </a:r>
            <a:r>
              <a:rPr lang="en-US" dirty="0" err="1" smtClean="0"/>
              <a:t>ለመማር</a:t>
            </a:r>
            <a:r>
              <a:rPr lang="en-US" dirty="0" smtClean="0"/>
              <a:t> </a:t>
            </a:r>
            <a:r>
              <a:rPr lang="en-US" dirty="0" err="1" smtClean="0"/>
              <a:t>ተፈጥሮን</a:t>
            </a:r>
            <a:r>
              <a:rPr lang="en-US" dirty="0" smtClean="0"/>
              <a:t> </a:t>
            </a:r>
            <a:r>
              <a:rPr lang="en-US" dirty="0" err="1" smtClean="0"/>
              <a:t>ከመኮረጅ</a:t>
            </a:r>
            <a:r>
              <a:rPr lang="en-US" dirty="0" smtClean="0"/>
              <a:t> </a:t>
            </a:r>
            <a:r>
              <a:rPr lang="en-US" dirty="0" err="1" smtClean="0"/>
              <a:t>ደመ</a:t>
            </a:r>
            <a:r>
              <a:rPr lang="en-US" dirty="0" smtClean="0"/>
              <a:t> </a:t>
            </a:r>
            <a:r>
              <a:rPr lang="en-US" dirty="0" err="1" smtClean="0"/>
              <a:t>ነፍሳዊ</a:t>
            </a:r>
            <a:r>
              <a:rPr lang="en-US" dirty="0" smtClean="0"/>
              <a:t> </a:t>
            </a:r>
            <a:r>
              <a:rPr lang="en-US" dirty="0" err="1" smtClean="0"/>
              <a:t>ባህርይዉ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የተያያዘ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 </a:t>
            </a:r>
          </a:p>
          <a:p>
            <a:r>
              <a:rPr lang="en-US" dirty="0" err="1" smtClean="0"/>
              <a:t>በተጨማሪም</a:t>
            </a:r>
            <a:r>
              <a:rPr lang="en-US" dirty="0" smtClean="0"/>
              <a:t>  </a:t>
            </a:r>
            <a:r>
              <a:rPr lang="en-US" dirty="0" err="1" smtClean="0"/>
              <a:t>በብዙ</a:t>
            </a:r>
            <a:r>
              <a:rPr lang="en-US" dirty="0" smtClean="0"/>
              <a:t> </a:t>
            </a:r>
            <a:r>
              <a:rPr lang="en-US" dirty="0" err="1" smtClean="0"/>
              <a:t>ጥናቶች</a:t>
            </a:r>
            <a:r>
              <a:rPr lang="en-US" dirty="0" smtClean="0"/>
              <a:t> </a:t>
            </a:r>
            <a:r>
              <a:rPr lang="en-US" dirty="0" err="1" smtClean="0"/>
              <a:t>እንደተባለዉ</a:t>
            </a:r>
            <a:r>
              <a:rPr lang="en-US" dirty="0" smtClean="0"/>
              <a:t> </a:t>
            </a:r>
            <a:r>
              <a:rPr lang="en-US" dirty="0" err="1" smtClean="0"/>
              <a:t>አርስቶትል</a:t>
            </a:r>
            <a:r>
              <a:rPr lang="en-US" dirty="0" smtClean="0"/>
              <a:t> </a:t>
            </a:r>
            <a:r>
              <a:rPr lang="en-US" dirty="0" err="1" smtClean="0"/>
              <a:t>መደበኛ</a:t>
            </a:r>
            <a:r>
              <a:rPr lang="en-US" dirty="0" smtClean="0"/>
              <a:t> </a:t>
            </a:r>
            <a:r>
              <a:rPr lang="en-US" dirty="0" err="1" smtClean="0"/>
              <a:t>በሆነ</a:t>
            </a:r>
            <a:r>
              <a:rPr lang="en-US" dirty="0" smtClean="0"/>
              <a:t> </a:t>
            </a:r>
            <a:r>
              <a:rPr lang="en-US" dirty="0" err="1" smtClean="0"/>
              <a:t>መልኩ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የሰጠ</a:t>
            </a:r>
            <a:r>
              <a:rPr lang="en-US" dirty="0" smtClean="0"/>
              <a:t> </a:t>
            </a:r>
            <a:r>
              <a:rPr lang="en-US" dirty="0" err="1" smtClean="0"/>
              <a:t>ሰዉ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መደበኛ</a:t>
            </a:r>
            <a:r>
              <a:rPr lang="en-US" dirty="0" smtClean="0"/>
              <a:t> </a:t>
            </a:r>
            <a:r>
              <a:rPr lang="en-US" dirty="0" err="1" smtClean="0"/>
              <a:t>በሆነ</a:t>
            </a:r>
            <a:r>
              <a:rPr lang="en-US" dirty="0" smtClean="0"/>
              <a:t> </a:t>
            </a:r>
            <a:r>
              <a:rPr lang="en-US" dirty="0" err="1" smtClean="0"/>
              <a:t>መልኩ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የሰጠበት</a:t>
            </a:r>
            <a:r>
              <a:rPr lang="en-US" dirty="0" smtClean="0"/>
              <a:t> </a:t>
            </a:r>
            <a:r>
              <a:rPr lang="en-US" dirty="0" err="1" smtClean="0"/>
              <a:t>ስራዉ</a:t>
            </a:r>
            <a:r>
              <a:rPr lang="en-US" dirty="0" smtClean="0"/>
              <a:t> "poetics" </a:t>
            </a:r>
            <a:r>
              <a:rPr lang="en-US" dirty="0" err="1" smtClean="0"/>
              <a:t>ይባላል</a:t>
            </a:r>
            <a:r>
              <a:rPr lang="en-US" dirty="0" smtClean="0"/>
              <a:t>፡፡</a:t>
            </a:r>
          </a:p>
          <a:p>
            <a:r>
              <a:rPr lang="en-US" dirty="0" smtClean="0"/>
              <a:t> "Poetics"፡- </a:t>
            </a:r>
            <a:r>
              <a:rPr lang="en-US" dirty="0" err="1" smtClean="0"/>
              <a:t>ትኩረቱ</a:t>
            </a:r>
            <a:r>
              <a:rPr lang="en-US" dirty="0" smtClean="0"/>
              <a:t> </a:t>
            </a:r>
            <a:r>
              <a:rPr lang="en-US" dirty="0" err="1" smtClean="0"/>
              <a:t>የኪነ-ጥበብ</a:t>
            </a:r>
            <a:r>
              <a:rPr lang="en-US" dirty="0" smtClean="0"/>
              <a:t> </a:t>
            </a:r>
            <a:r>
              <a:rPr lang="en-US" dirty="0" err="1" smtClean="0"/>
              <a:t>ስራዎችን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- </a:t>
            </a:r>
            <a:r>
              <a:rPr lang="en-US" dirty="0" err="1" smtClean="0"/>
              <a:t>ከዓይነት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 </a:t>
            </a:r>
            <a:r>
              <a:rPr lang="en-US" dirty="0" err="1" smtClean="0"/>
              <a:t>ማለትም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- </a:t>
            </a:r>
            <a:r>
              <a:rPr lang="en-US" dirty="0" err="1" smtClean="0"/>
              <a:t>ግጥም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- </a:t>
            </a:r>
            <a:r>
              <a:rPr lang="en-US" dirty="0" err="1" smtClean="0"/>
              <a:t>ድራማ</a:t>
            </a:r>
            <a:r>
              <a:rPr lang="en-US" dirty="0" smtClean="0"/>
              <a:t>(</a:t>
            </a:r>
            <a:r>
              <a:rPr lang="en-US" dirty="0" err="1" smtClean="0"/>
              <a:t>ትራጀዲ</a:t>
            </a:r>
            <a:r>
              <a:rPr lang="en-US" dirty="0" smtClean="0"/>
              <a:t>፣ </a:t>
            </a:r>
            <a:r>
              <a:rPr lang="en-US" dirty="0" err="1" smtClean="0"/>
              <a:t>ኮሜዲ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                          -  </a:t>
            </a:r>
            <a:r>
              <a:rPr lang="en-US" dirty="0" err="1" smtClean="0"/>
              <a:t>ሙዚቃ</a:t>
            </a:r>
            <a:r>
              <a:rPr lang="en-US" dirty="0" smtClean="0"/>
              <a:t> </a:t>
            </a:r>
            <a:r>
              <a:rPr lang="en-US" dirty="0" err="1" smtClean="0"/>
              <a:t>ብሎ</a:t>
            </a:r>
            <a:r>
              <a:rPr lang="en-US" dirty="0" smtClean="0"/>
              <a:t> </a:t>
            </a:r>
            <a:r>
              <a:rPr lang="en-US" dirty="0" err="1" smtClean="0"/>
              <a:t>በመከፋፈል</a:t>
            </a:r>
            <a:r>
              <a:rPr lang="en-US" dirty="0" smtClean="0"/>
              <a:t>፤ 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በተጨማሪም</a:t>
            </a:r>
            <a:r>
              <a:rPr lang="en-US" dirty="0" smtClean="0"/>
              <a:t> </a:t>
            </a:r>
            <a:r>
              <a:rPr lang="en-US" dirty="0" err="1" smtClean="0"/>
              <a:t>በስነ-ጽሑፍ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፡- </a:t>
            </a:r>
            <a:r>
              <a:rPr lang="en-US" dirty="0" err="1" smtClean="0"/>
              <a:t>ብያኔ</a:t>
            </a:r>
            <a:r>
              <a:rPr lang="en-US" dirty="0" smtClean="0"/>
              <a:t> </a:t>
            </a:r>
            <a:r>
              <a:rPr lang="en-US" dirty="0" err="1" smtClean="0"/>
              <a:t>የመስጠት</a:t>
            </a:r>
            <a:r>
              <a:rPr lang="en-US" dirty="0" smtClean="0"/>
              <a:t>፤  </a:t>
            </a:r>
          </a:p>
          <a:p>
            <a:pPr>
              <a:buNone/>
            </a:pPr>
            <a:r>
              <a:rPr lang="en-US" dirty="0" smtClean="0"/>
              <a:t>                                                   - </a:t>
            </a:r>
            <a:r>
              <a:rPr lang="en-US" dirty="0" err="1" smtClean="0"/>
              <a:t>የሥነ-ጽሑፍ</a:t>
            </a:r>
            <a:r>
              <a:rPr lang="en-US" dirty="0" smtClean="0"/>
              <a:t> </a:t>
            </a:r>
            <a:r>
              <a:rPr lang="en-US" dirty="0" err="1" smtClean="0"/>
              <a:t>አላባዉያንን</a:t>
            </a:r>
            <a:r>
              <a:rPr lang="en-US" dirty="0" smtClean="0"/>
              <a:t>  </a:t>
            </a:r>
            <a:r>
              <a:rPr lang="en-US" dirty="0" err="1" smtClean="0"/>
              <a:t>ለመጀመሪያ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            </a:t>
            </a:r>
            <a:r>
              <a:rPr lang="en-US" dirty="0" err="1" smtClean="0"/>
              <a:t>ጊዜ</a:t>
            </a:r>
            <a:r>
              <a:rPr lang="en-US" dirty="0" smtClean="0"/>
              <a:t>፡- </a:t>
            </a:r>
            <a:r>
              <a:rPr lang="en-US" dirty="0" err="1" smtClean="0"/>
              <a:t>ትልም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- </a:t>
            </a:r>
            <a:r>
              <a:rPr lang="en-US" dirty="0" err="1" smtClean="0"/>
              <a:t>ጭብጥ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- </a:t>
            </a:r>
            <a:r>
              <a:rPr lang="en-US" dirty="0" err="1" smtClean="0"/>
              <a:t>ገፀ-ባህርይ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-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በማለት</a:t>
            </a:r>
            <a:r>
              <a:rPr lang="en-US" dirty="0" smtClean="0"/>
              <a:t> </a:t>
            </a:r>
            <a:r>
              <a:rPr lang="en-US" dirty="0" err="1" smtClean="0"/>
              <a:t>ከፋፍሎ</a:t>
            </a:r>
            <a:r>
              <a:rPr lang="en-US" dirty="0" smtClean="0"/>
              <a:t> </a:t>
            </a:r>
            <a:r>
              <a:rPr lang="en-US" dirty="0" err="1" smtClean="0"/>
              <a:t>ያቀረበና</a:t>
            </a:r>
            <a:r>
              <a:rPr lang="en-US" dirty="0" smtClean="0"/>
              <a:t> </a:t>
            </a:r>
            <a:r>
              <a:rPr lang="en-US" dirty="0" err="1" smtClean="0"/>
              <a:t>ያሳየበት</a:t>
            </a:r>
            <a:r>
              <a:rPr lang="en-US" dirty="0" smtClean="0"/>
              <a:t> </a:t>
            </a:r>
            <a:r>
              <a:rPr lang="en-US" dirty="0" err="1" smtClean="0"/>
              <a:t>ስራው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የሥነ-ጽሑፍ</a:t>
            </a:r>
            <a:r>
              <a:rPr lang="en-US" dirty="0" smtClean="0"/>
              <a:t> </a:t>
            </a:r>
            <a:r>
              <a:rPr lang="en-US" dirty="0" err="1" smtClean="0"/>
              <a:t>ኬት</a:t>
            </a:r>
            <a:r>
              <a:rPr lang="en-US" dirty="0" smtClean="0"/>
              <a:t>  </a:t>
            </a:r>
            <a:r>
              <a:rPr lang="en-US" dirty="0" err="1" smtClean="0"/>
              <a:t>መጣነት</a:t>
            </a:r>
            <a:r>
              <a:rPr lang="en-US" dirty="0" smtClean="0"/>
              <a:t>፡- </a:t>
            </a:r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2ኛ. 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የመካከለኛዉ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ዘመን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የስነ-ጽሑፍ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ሂስ</a:t>
            </a:r>
            <a:r>
              <a:rPr lang="en-US" dirty="0" smtClean="0"/>
              <a:t>፡-</a:t>
            </a:r>
          </a:p>
          <a:p>
            <a:pPr>
              <a:buNone/>
            </a:pPr>
            <a:r>
              <a:rPr lang="en-US" dirty="0" smtClean="0"/>
              <a:t>    -   </a:t>
            </a:r>
            <a:r>
              <a:rPr lang="en-US" b="1" dirty="0" err="1" smtClean="0">
                <a:solidFill>
                  <a:srgbClr val="FF0000"/>
                </a:solidFill>
              </a:rPr>
              <a:t>ከጥንታዊ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የስነ-ጽሑፍ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ሂስ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ዘመን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ንድፈ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ሃሳብ</a:t>
            </a:r>
            <a:r>
              <a:rPr lang="en-US" dirty="0" smtClean="0"/>
              <a:t> </a:t>
            </a:r>
            <a:r>
              <a:rPr lang="en-US" dirty="0" err="1" smtClean="0"/>
              <a:t>ማለትም</a:t>
            </a:r>
            <a:r>
              <a:rPr lang="en-US" dirty="0" smtClean="0"/>
              <a:t> </a:t>
            </a:r>
            <a:r>
              <a:rPr lang="en-US" dirty="0" err="1" smtClean="0"/>
              <a:t>ኩረጃ</a:t>
            </a:r>
            <a:r>
              <a:rPr lang="en-US" dirty="0" smtClean="0"/>
              <a:t> (Mimesis)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የተመረኮዘ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   -  </a:t>
            </a:r>
            <a:r>
              <a:rPr lang="en-US" dirty="0" err="1" smtClean="0"/>
              <a:t>በተጨማሪ</a:t>
            </a:r>
            <a:r>
              <a:rPr lang="en-US" dirty="0" smtClean="0"/>
              <a:t> </a:t>
            </a:r>
            <a:r>
              <a:rPr lang="en-US" dirty="0" err="1" smtClean="0"/>
              <a:t>ስነ-ጽሑፍን</a:t>
            </a:r>
            <a:r>
              <a:rPr lang="en-US" dirty="0" smtClean="0"/>
              <a:t> </a:t>
            </a:r>
            <a:r>
              <a:rPr lang="en-US" dirty="0" err="1" smtClean="0"/>
              <a:t>በዓይነት</a:t>
            </a:r>
            <a:r>
              <a:rPr lang="en-US" dirty="0" smtClean="0"/>
              <a:t> </a:t>
            </a:r>
            <a:r>
              <a:rPr lang="en-US" dirty="0" err="1" smtClean="0"/>
              <a:t>በዓይነት</a:t>
            </a:r>
            <a:r>
              <a:rPr lang="en-US" dirty="0" smtClean="0"/>
              <a:t> </a:t>
            </a:r>
            <a:r>
              <a:rPr lang="en-US" dirty="0" err="1" smtClean="0"/>
              <a:t>መመደብና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-  </a:t>
            </a:r>
            <a:r>
              <a:rPr lang="en-US" dirty="0" err="1" smtClean="0"/>
              <a:t>የስነ</a:t>
            </a:r>
            <a:r>
              <a:rPr lang="en-US" dirty="0" smtClean="0"/>
              <a:t> </a:t>
            </a:r>
            <a:r>
              <a:rPr lang="en-US" dirty="0" err="1" smtClean="0"/>
              <a:t>ጽሑፍን</a:t>
            </a:r>
            <a:r>
              <a:rPr lang="en-US" dirty="0" smtClean="0"/>
              <a:t> </a:t>
            </a:r>
            <a:r>
              <a:rPr lang="en-US" dirty="0" err="1" smtClean="0"/>
              <a:t>ቅርፅ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መዋቅር</a:t>
            </a:r>
            <a:r>
              <a:rPr lang="en-US" b="1" dirty="0" smtClean="0">
                <a:solidFill>
                  <a:srgbClr val="FF0000"/>
                </a:solidFill>
              </a:rPr>
              <a:t>፣ </a:t>
            </a:r>
            <a:r>
              <a:rPr lang="en-US" b="1" dirty="0" err="1" smtClean="0">
                <a:solidFill>
                  <a:srgbClr val="FF0000"/>
                </a:solidFill>
              </a:rPr>
              <a:t>ትልም</a:t>
            </a:r>
            <a:r>
              <a:rPr lang="en-US" b="1" dirty="0" smtClean="0">
                <a:solidFill>
                  <a:srgbClr val="FF0000"/>
                </a:solidFill>
              </a:rPr>
              <a:t> ፣ </a:t>
            </a:r>
            <a:r>
              <a:rPr lang="en-US" b="1" dirty="0" err="1" smtClean="0">
                <a:solidFill>
                  <a:srgbClr val="FF0000"/>
                </a:solidFill>
              </a:rPr>
              <a:t>ገፀ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ባህሪይ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ወዘተ</a:t>
            </a:r>
            <a:r>
              <a:rPr lang="en-US" dirty="0" smtClean="0"/>
              <a:t> </a:t>
            </a:r>
            <a:r>
              <a:rPr lang="en-US" dirty="0" err="1" smtClean="0"/>
              <a:t>በማለት</a:t>
            </a:r>
            <a:r>
              <a:rPr lang="en-US" dirty="0" smtClean="0"/>
              <a:t> </a:t>
            </a:r>
            <a:r>
              <a:rPr lang="en-US" dirty="0" err="1" smtClean="0"/>
              <a:t>ማሳየት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የተመሰረተ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 - </a:t>
            </a:r>
            <a:r>
              <a:rPr lang="en-US" dirty="0" err="1" smtClean="0"/>
              <a:t>የዚህ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መጽሐፍ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ቅዱሳት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ላይ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ትኩረት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ያደርግ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የነበረዉ</a:t>
            </a:r>
            <a:r>
              <a:rPr lang="en-US" dirty="0" smtClean="0"/>
              <a:t> </a:t>
            </a:r>
            <a:r>
              <a:rPr lang="en-US" dirty="0" err="1" smtClean="0"/>
              <a:t>የስነ-ጽሑፍ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የ"Mimesis</a:t>
            </a:r>
            <a:r>
              <a:rPr lang="en-US" dirty="0" smtClean="0"/>
              <a:t>" </a:t>
            </a:r>
            <a:r>
              <a:rPr lang="en-US" dirty="0" err="1" smtClean="0"/>
              <a:t>እሳቤ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የኩረጃ</a:t>
            </a:r>
            <a:r>
              <a:rPr lang="en-US" dirty="0" smtClean="0"/>
              <a:t> </a:t>
            </a:r>
            <a:r>
              <a:rPr lang="en-US" dirty="0" err="1" smtClean="0"/>
              <a:t>ጽንሰ</a:t>
            </a:r>
            <a:r>
              <a:rPr lang="en-US" dirty="0" smtClean="0"/>
              <a:t> </a:t>
            </a:r>
            <a:r>
              <a:rPr lang="en-US" dirty="0" err="1" smtClean="0"/>
              <a:t>ሃሳብ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- </a:t>
            </a:r>
            <a:r>
              <a:rPr lang="en-US" sz="3400" b="1" dirty="0" err="1" smtClean="0">
                <a:solidFill>
                  <a:srgbClr val="FF0000"/>
                </a:solidFill>
              </a:rPr>
              <a:t>መጽሐፍ</a:t>
            </a:r>
            <a:r>
              <a:rPr lang="en-US" sz="3400" b="1" dirty="0" smtClean="0">
                <a:solidFill>
                  <a:srgbClr val="FF0000"/>
                </a:solidFill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</a:rPr>
              <a:t>ቅዱስ</a:t>
            </a:r>
            <a:r>
              <a:rPr lang="en-US" sz="3400" b="1" dirty="0" smtClean="0">
                <a:solidFill>
                  <a:srgbClr val="FF0000"/>
                </a:solidFill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</a:rPr>
              <a:t>የእግዚአብሄር</a:t>
            </a:r>
            <a:r>
              <a:rPr lang="en-US" sz="3400" b="1" dirty="0" smtClean="0">
                <a:solidFill>
                  <a:srgbClr val="FF0000"/>
                </a:solidFill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</a:rPr>
              <a:t>ቃል</a:t>
            </a:r>
            <a:r>
              <a:rPr lang="en-US" sz="3400" b="1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       - </a:t>
            </a:r>
            <a:r>
              <a:rPr lang="en-US" dirty="0" err="1" smtClean="0"/>
              <a:t>የእግዚአብሄር</a:t>
            </a:r>
            <a:r>
              <a:rPr lang="en-US" dirty="0" smtClean="0"/>
              <a:t> </a:t>
            </a:r>
            <a:r>
              <a:rPr lang="en-US" dirty="0" err="1" smtClean="0"/>
              <a:t>ቃል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የእግዚአብሄር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እጅ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ስራ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ግልባጭ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  <a:r>
              <a:rPr lang="en-US" b="1" dirty="0" err="1" smtClean="0">
                <a:solidFill>
                  <a:srgbClr val="FF0000"/>
                </a:solidFill>
              </a:rPr>
              <a:t>ኩረጃ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፤ </a:t>
            </a:r>
            <a:r>
              <a:rPr lang="en-US" dirty="0" err="1" smtClean="0"/>
              <a:t>ይላሉ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ምክንያቱም</a:t>
            </a:r>
            <a:r>
              <a:rPr lang="en-US" dirty="0" smtClean="0"/>
              <a:t>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ቅዱስ</a:t>
            </a:r>
            <a:r>
              <a:rPr lang="en-US" dirty="0" smtClean="0"/>
              <a:t> </a:t>
            </a:r>
            <a:r>
              <a:rPr lang="en-US" dirty="0" err="1" smtClean="0"/>
              <a:t>በእርሱ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በእግዚአብሄር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እጅ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የተፃፈ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ትልቅ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መጽሐፍ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   - </a:t>
            </a:r>
            <a:r>
              <a:rPr lang="en-US" dirty="0" err="1" smtClean="0"/>
              <a:t>መጽሐፍ</a:t>
            </a:r>
            <a:r>
              <a:rPr lang="en-US" dirty="0" smtClean="0"/>
              <a:t> </a:t>
            </a:r>
            <a:r>
              <a:rPr lang="en-US" dirty="0" err="1" smtClean="0"/>
              <a:t>ቅዱስ</a:t>
            </a:r>
            <a:r>
              <a:rPr lang="en-US" dirty="0" smtClean="0"/>
              <a:t> </a:t>
            </a:r>
            <a:r>
              <a:rPr lang="en-US" dirty="0" err="1" smtClean="0"/>
              <a:t>የምንለዉም</a:t>
            </a:r>
            <a:r>
              <a:rPr lang="en-US" dirty="0" smtClean="0"/>
              <a:t> </a:t>
            </a:r>
            <a:r>
              <a:rPr lang="en-US" dirty="0" err="1" smtClean="0"/>
              <a:t>የዚሁ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በእግዚአብሄር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እጅ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የተፃፈዉን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ትልቅ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መጽሐፍ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ግልባጭ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አመለካከት</a:t>
            </a:r>
            <a:r>
              <a:rPr lang="en-US" dirty="0" smtClean="0"/>
              <a:t> </a:t>
            </a:r>
            <a:r>
              <a:rPr lang="en-US" dirty="0" err="1" smtClean="0"/>
              <a:t>ያራምዱ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     - </a:t>
            </a:r>
            <a:r>
              <a:rPr lang="en-US" dirty="0" err="1" smtClean="0"/>
              <a:t>ስለዚህ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መጽሐፍ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ቅዱስን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ማንበብ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ተፈጥሮን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ማንበብ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  <a:r>
              <a:rPr lang="en-US" dirty="0" err="1" smtClean="0"/>
              <a:t>ሁለቱም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ትይዩ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ናቸዉ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    - </a:t>
            </a:r>
            <a:r>
              <a:rPr lang="en-US" dirty="0" err="1" smtClean="0"/>
              <a:t>በመካከለኛዉ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የስነ-ጽሑፍ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 </a:t>
            </a:r>
            <a:r>
              <a:rPr lang="en-US" dirty="0" err="1" smtClean="0"/>
              <a:t>የሚቀነቀነው</a:t>
            </a:r>
            <a:r>
              <a:rPr lang="en-US" dirty="0" smtClean="0"/>
              <a:t> </a:t>
            </a:r>
            <a:r>
              <a:rPr lang="en-US" sz="3400" b="1" dirty="0" err="1" smtClean="0">
                <a:solidFill>
                  <a:srgbClr val="FF0000"/>
                </a:solidFill>
              </a:rPr>
              <a:t>የኩረጃ</a:t>
            </a:r>
            <a:r>
              <a:rPr lang="en-US" sz="3400" b="1" dirty="0" smtClean="0">
                <a:solidFill>
                  <a:srgbClr val="FF0000"/>
                </a:solidFill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</a:rPr>
              <a:t>ጽንሰ</a:t>
            </a:r>
            <a:r>
              <a:rPr lang="en-US" sz="3400" b="1" dirty="0" smtClean="0">
                <a:solidFill>
                  <a:srgbClr val="FF0000"/>
                </a:solidFill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</a:rPr>
              <a:t>ሃሳብ</a:t>
            </a:r>
            <a:r>
              <a:rPr lang="en-US" sz="3400" b="1" dirty="0" smtClean="0">
                <a:solidFill>
                  <a:srgbClr val="FF0000"/>
                </a:solidFill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</a:rPr>
              <a:t>ኩረጃ</a:t>
            </a:r>
            <a:r>
              <a:rPr lang="en-US" sz="3400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አይደለም</a:t>
            </a:r>
            <a:r>
              <a:rPr lang="en-US" dirty="0" smtClean="0"/>
              <a:t>፡፡ </a:t>
            </a:r>
          </a:p>
          <a:p>
            <a:r>
              <a:rPr lang="en-US" dirty="0" err="1" smtClean="0"/>
              <a:t>ከዚያም</a:t>
            </a:r>
            <a:r>
              <a:rPr lang="en-US" dirty="0" smtClean="0"/>
              <a:t> </a:t>
            </a:r>
            <a:r>
              <a:rPr lang="en-US" dirty="0" err="1" smtClean="0"/>
              <a:t>ያለፈ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አለዉ</a:t>
            </a:r>
            <a:r>
              <a:rPr lang="en-US" dirty="0" smtClean="0"/>
              <a:t>፤ </a:t>
            </a:r>
            <a:r>
              <a:rPr lang="en-US" sz="4000" b="1" dirty="0" err="1" smtClean="0">
                <a:solidFill>
                  <a:srgbClr val="FF0000"/>
                </a:solidFill>
              </a:rPr>
              <a:t>ትዕምርታዊ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እማሬ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ብቻ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ሳይሆን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ፍካሬያዊ</a:t>
            </a:r>
            <a:r>
              <a:rPr lang="en-US" dirty="0" smtClean="0"/>
              <a:t> </a:t>
            </a:r>
            <a:r>
              <a:rPr lang="en-US" dirty="0" err="1" smtClean="0"/>
              <a:t>ትርጉም</a:t>
            </a:r>
            <a:r>
              <a:rPr lang="en-US" dirty="0" smtClean="0"/>
              <a:t> </a:t>
            </a:r>
            <a:r>
              <a:rPr lang="en-US" dirty="0" err="1" smtClean="0"/>
              <a:t>አለዉ</a:t>
            </a:r>
            <a:r>
              <a:rPr lang="en-US" dirty="0" smtClean="0"/>
              <a:t>፡፡ </a:t>
            </a:r>
          </a:p>
          <a:p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ፍካሬ</a:t>
            </a:r>
            <a:r>
              <a:rPr lang="en-US" dirty="0" smtClean="0"/>
              <a:t> </a:t>
            </a:r>
            <a:r>
              <a:rPr lang="en-US" dirty="0" err="1" smtClean="0"/>
              <a:t>ይፈልጋል</a:t>
            </a:r>
            <a:r>
              <a:rPr lang="en-US" dirty="0" smtClean="0"/>
              <a:t>፡፡  </a:t>
            </a:r>
          </a:p>
          <a:p>
            <a:pPr>
              <a:buNone/>
            </a:pPr>
            <a:r>
              <a:rPr lang="en-US" dirty="0" smtClean="0"/>
              <a:t>              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ምሳሌ</a:t>
            </a:r>
            <a:r>
              <a:rPr lang="en-US" b="1" dirty="0" smtClean="0">
                <a:solidFill>
                  <a:srgbClr val="FF0000"/>
                </a:solidFill>
              </a:rPr>
              <a:t>፡-  </a:t>
            </a:r>
            <a:r>
              <a:rPr lang="en-US" sz="5100" b="1" dirty="0" err="1" smtClean="0">
                <a:solidFill>
                  <a:srgbClr val="FF0000"/>
                </a:solidFill>
              </a:rPr>
              <a:t>እንደ</a:t>
            </a:r>
            <a:r>
              <a:rPr lang="en-US" sz="5100" b="1" dirty="0" smtClean="0">
                <a:solidFill>
                  <a:srgbClr val="FF0000"/>
                </a:solidFill>
              </a:rPr>
              <a:t> </a:t>
            </a:r>
            <a:r>
              <a:rPr lang="en-US" sz="5100" b="1" dirty="0" err="1" smtClean="0">
                <a:solidFill>
                  <a:srgbClr val="FF0000"/>
                </a:solidFill>
              </a:rPr>
              <a:t>እባብ</a:t>
            </a:r>
            <a:r>
              <a:rPr lang="en-US" sz="5100" b="1" dirty="0" smtClean="0">
                <a:solidFill>
                  <a:srgbClr val="FF0000"/>
                </a:solidFill>
              </a:rPr>
              <a:t> </a:t>
            </a:r>
            <a:r>
              <a:rPr lang="en-US" sz="5100" b="1" dirty="0" err="1" smtClean="0">
                <a:solidFill>
                  <a:srgbClr val="FF0000"/>
                </a:solidFill>
              </a:rPr>
              <a:t>ብልህ</a:t>
            </a:r>
            <a:r>
              <a:rPr lang="en-US" sz="5100" b="1" dirty="0" smtClean="0">
                <a:solidFill>
                  <a:srgbClr val="FF0000"/>
                </a:solidFill>
              </a:rPr>
              <a:t>፤ </a:t>
            </a:r>
            <a:r>
              <a:rPr lang="en-US" sz="5100" b="1" dirty="0" err="1" smtClean="0">
                <a:solidFill>
                  <a:srgbClr val="FF0000"/>
                </a:solidFill>
              </a:rPr>
              <a:t>እንደ</a:t>
            </a:r>
            <a:r>
              <a:rPr lang="en-US" sz="5100" b="1" dirty="0" smtClean="0">
                <a:solidFill>
                  <a:srgbClr val="FF0000"/>
                </a:solidFill>
              </a:rPr>
              <a:t> </a:t>
            </a:r>
            <a:r>
              <a:rPr lang="en-US" sz="5100" b="1" dirty="0" err="1" smtClean="0">
                <a:solidFill>
                  <a:srgbClr val="FF0000"/>
                </a:solidFill>
              </a:rPr>
              <a:t>ርግብ</a:t>
            </a:r>
            <a:r>
              <a:rPr lang="en-US" sz="5100" b="1" dirty="0" smtClean="0">
                <a:solidFill>
                  <a:srgbClr val="FF0000"/>
                </a:solidFill>
              </a:rPr>
              <a:t> </a:t>
            </a:r>
            <a:r>
              <a:rPr lang="en-US" sz="5100" b="1" dirty="0" err="1" smtClean="0">
                <a:solidFill>
                  <a:srgbClr val="FF0000"/>
                </a:solidFill>
              </a:rPr>
              <a:t>የዋህ</a:t>
            </a:r>
            <a:r>
              <a:rPr lang="en-US" sz="5100" b="1" dirty="0" smtClean="0">
                <a:solidFill>
                  <a:srgbClr val="FF0000"/>
                </a:solidFill>
              </a:rPr>
              <a:t> </a:t>
            </a:r>
            <a:r>
              <a:rPr lang="en-US" sz="5100" b="1" dirty="0" err="1" smtClean="0">
                <a:solidFill>
                  <a:srgbClr val="FF0000"/>
                </a:solidFill>
              </a:rPr>
              <a:t>ሁኑ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… </a:t>
            </a:r>
            <a:r>
              <a:rPr lang="en-US" dirty="0" err="1" smtClean="0"/>
              <a:t>ኬት</a:t>
            </a:r>
            <a:r>
              <a:rPr lang="en-US" dirty="0" smtClean="0"/>
              <a:t> </a:t>
            </a:r>
            <a:r>
              <a:rPr lang="en-US" dirty="0" err="1" smtClean="0"/>
              <a:t>መጣነት፡የቀጠለ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55000" lnSpcReduction="20000"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</a:rPr>
              <a:t>የዘመነ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ተሀድሶ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የስነ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ጽሁፍ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ሂስ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ዘመን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ተጀመረ</a:t>
            </a:r>
            <a:r>
              <a:rPr lang="en-US" dirty="0" smtClean="0"/>
              <a:t> </a:t>
            </a:r>
            <a:r>
              <a:rPr lang="en-US" dirty="0" err="1" smtClean="0"/>
              <a:t>ተብሎ</a:t>
            </a:r>
            <a:r>
              <a:rPr lang="en-US" dirty="0" smtClean="0"/>
              <a:t> </a:t>
            </a:r>
            <a:r>
              <a:rPr lang="en-US" dirty="0" err="1" smtClean="0"/>
              <a:t>የሚገመተው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ከ15ኛዉ - 18ኛዉ </a:t>
            </a:r>
            <a:r>
              <a:rPr lang="en-US" dirty="0" err="1" smtClean="0"/>
              <a:t>መ.ክ.ዘ</a:t>
            </a:r>
            <a:r>
              <a:rPr lang="en-US" dirty="0" smtClean="0"/>
              <a:t> </a:t>
            </a:r>
            <a:r>
              <a:rPr lang="en-US" dirty="0" err="1" smtClean="0"/>
              <a:t>ባለዉ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</a:t>
            </a:r>
            <a:r>
              <a:rPr lang="en-US" dirty="0" err="1" smtClean="0"/>
              <a:t>ዉስጥ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የትኩረት</a:t>
            </a:r>
            <a:r>
              <a:rPr lang="en-US" dirty="0" smtClean="0"/>
              <a:t> </a:t>
            </a:r>
            <a:r>
              <a:rPr lang="en-US" dirty="0" err="1" smtClean="0"/>
              <a:t>ነጥቦቹ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ከእሱ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በፊት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የነበሩ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ጽንሰ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ሃሳቦችን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እንደ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መነሻ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አድርጎ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በእነሱ</a:t>
            </a:r>
            <a:r>
              <a:rPr lang="en-US" dirty="0" smtClean="0"/>
              <a:t> </a:t>
            </a:r>
            <a:r>
              <a:rPr lang="en-US" dirty="0" err="1" smtClean="0"/>
              <a:t>መሰረትነት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ራሱን</a:t>
            </a:r>
            <a:r>
              <a:rPr lang="en-US" dirty="0" smtClean="0"/>
              <a:t> </a:t>
            </a:r>
            <a:r>
              <a:rPr lang="en-US" dirty="0" err="1" smtClean="0"/>
              <a:t>በማሳደግ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እነሱም</a:t>
            </a:r>
            <a:r>
              <a:rPr lang="en-US" dirty="0" smtClean="0"/>
              <a:t>፡- </a:t>
            </a:r>
            <a:r>
              <a:rPr lang="en-US" dirty="0" err="1" smtClean="0"/>
              <a:t>ኩረጃ</a:t>
            </a:r>
            <a:r>
              <a:rPr lang="en-US" dirty="0" smtClean="0"/>
              <a:t> (Mimesis) </a:t>
            </a:r>
            <a:r>
              <a:rPr lang="en-US" dirty="0" err="1" smtClean="0"/>
              <a:t>እና</a:t>
            </a:r>
            <a:r>
              <a:rPr lang="en-US" dirty="0" smtClean="0"/>
              <a:t> </a:t>
            </a:r>
            <a:r>
              <a:rPr lang="en-US" dirty="0" err="1" smtClean="0"/>
              <a:t>ስነ-ጽሑፋዊ</a:t>
            </a:r>
            <a:r>
              <a:rPr lang="en-US" dirty="0" smtClean="0"/>
              <a:t> </a:t>
            </a:r>
            <a:r>
              <a:rPr lang="en-US" dirty="0" err="1" smtClean="0"/>
              <a:t>ስራዎችን</a:t>
            </a:r>
            <a:r>
              <a:rPr lang="en-US" dirty="0" smtClean="0"/>
              <a:t> </a:t>
            </a:r>
            <a:r>
              <a:rPr lang="en-US" dirty="0" err="1" smtClean="0"/>
              <a:t>በዓይነት</a:t>
            </a:r>
            <a:r>
              <a:rPr lang="en-US" dirty="0" smtClean="0"/>
              <a:t> </a:t>
            </a:r>
            <a:r>
              <a:rPr lang="en-US" dirty="0" err="1" smtClean="0"/>
              <a:t>በዓይነት</a:t>
            </a:r>
            <a:r>
              <a:rPr lang="en-US" dirty="0" smtClean="0"/>
              <a:t> </a:t>
            </a:r>
            <a:r>
              <a:rPr lang="en-US" dirty="0" err="1" smtClean="0"/>
              <a:t>መመደብ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ያተኩር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            - </a:t>
            </a:r>
            <a:r>
              <a:rPr lang="en-US" dirty="0" err="1" smtClean="0"/>
              <a:t>በተጨማሪም</a:t>
            </a:r>
            <a:r>
              <a:rPr lang="en-US" dirty="0" smtClean="0"/>
              <a:t> ፡- </a:t>
            </a:r>
            <a:r>
              <a:rPr lang="en-US" dirty="0" err="1" smtClean="0"/>
              <a:t>የኪነጥበብ</a:t>
            </a:r>
            <a:r>
              <a:rPr lang="en-US" dirty="0" smtClean="0"/>
              <a:t> </a:t>
            </a:r>
            <a:r>
              <a:rPr lang="en-US" dirty="0" err="1" smtClean="0"/>
              <a:t>ስራዎችን</a:t>
            </a:r>
            <a:r>
              <a:rPr lang="en-US" dirty="0" smtClean="0"/>
              <a:t> </a:t>
            </a:r>
            <a:r>
              <a:rPr lang="en-US" dirty="0" err="1" smtClean="0"/>
              <a:t>ከዓይነት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          -  </a:t>
            </a:r>
            <a:r>
              <a:rPr lang="en-US" dirty="0" err="1" smtClean="0"/>
              <a:t>ግጥም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                   - </a:t>
            </a:r>
            <a:r>
              <a:rPr lang="en-US" dirty="0" err="1" smtClean="0"/>
              <a:t>ድራማ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                   - </a:t>
            </a:r>
            <a:r>
              <a:rPr lang="en-US" dirty="0" err="1" smtClean="0"/>
              <a:t>ትራጄዲና</a:t>
            </a:r>
            <a:r>
              <a:rPr lang="en-US" dirty="0" smtClean="0"/>
              <a:t> </a:t>
            </a:r>
            <a:r>
              <a:rPr lang="en-US" dirty="0" err="1" smtClean="0"/>
              <a:t>ኮሜዲ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                    - </a:t>
            </a:r>
            <a:r>
              <a:rPr lang="en-US" dirty="0" err="1" smtClean="0"/>
              <a:t>ሙዚቃ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                    - </a:t>
            </a:r>
            <a:r>
              <a:rPr lang="en-US" dirty="0" err="1" smtClean="0"/>
              <a:t>ስነ</a:t>
            </a:r>
            <a:r>
              <a:rPr lang="en-US" dirty="0" smtClean="0"/>
              <a:t> </a:t>
            </a:r>
            <a:r>
              <a:rPr lang="en-US" dirty="0" err="1" smtClean="0"/>
              <a:t>ጽሑፍን</a:t>
            </a:r>
            <a:r>
              <a:rPr lang="en-US" dirty="0" smtClean="0"/>
              <a:t> </a:t>
            </a:r>
            <a:r>
              <a:rPr lang="en-US" dirty="0" err="1" smtClean="0"/>
              <a:t>የመከፋፈልና</a:t>
            </a:r>
            <a:r>
              <a:rPr lang="en-US" dirty="0" smtClean="0"/>
              <a:t> </a:t>
            </a:r>
            <a:r>
              <a:rPr lang="en-US" dirty="0" err="1" smtClean="0"/>
              <a:t>የመበየን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                                     - </a:t>
            </a:r>
            <a:r>
              <a:rPr lang="en-US" dirty="0" err="1" smtClean="0"/>
              <a:t>የሥነ-ጽሑፍ</a:t>
            </a:r>
            <a:r>
              <a:rPr lang="en-US" dirty="0" smtClean="0"/>
              <a:t> </a:t>
            </a:r>
            <a:r>
              <a:rPr lang="en-US" dirty="0" err="1" smtClean="0"/>
              <a:t>አላባዉያንን</a:t>
            </a:r>
            <a:r>
              <a:rPr lang="en-US" dirty="0" smtClean="0"/>
              <a:t>፡-  </a:t>
            </a:r>
            <a:r>
              <a:rPr lang="en-US" dirty="0" err="1" smtClean="0"/>
              <a:t>ትልም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       - </a:t>
            </a:r>
            <a:r>
              <a:rPr lang="en-US" dirty="0" err="1" smtClean="0"/>
              <a:t>ጭብጥ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       - </a:t>
            </a:r>
            <a:r>
              <a:rPr lang="en-US" dirty="0" err="1" smtClean="0"/>
              <a:t>ገፀ-ባህሪይ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       -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በማለት</a:t>
            </a:r>
            <a:r>
              <a:rPr lang="en-US" dirty="0" smtClean="0"/>
              <a:t> </a:t>
            </a:r>
            <a:r>
              <a:rPr lang="en-US" dirty="0" err="1" smtClean="0"/>
              <a:t>ለማሳየት</a:t>
            </a:r>
            <a:r>
              <a:rPr lang="en-US" dirty="0" smtClean="0"/>
              <a:t> </a:t>
            </a:r>
            <a:r>
              <a:rPr lang="en-US" dirty="0" err="1" smtClean="0"/>
              <a:t>ተሞክ</a:t>
            </a:r>
            <a:r>
              <a:rPr lang="am-ET" dirty="0" smtClean="0"/>
              <a:t>ሯ</a:t>
            </a:r>
            <a:r>
              <a:rPr lang="en-US" dirty="0" smtClean="0"/>
              <a:t>ል</a:t>
            </a:r>
          </a:p>
          <a:p>
            <a:r>
              <a:rPr lang="en-US" dirty="0" err="1" smtClean="0"/>
              <a:t>ከቀደሞቶቹ</a:t>
            </a:r>
            <a:r>
              <a:rPr lang="en-US" dirty="0" smtClean="0"/>
              <a:t> </a:t>
            </a:r>
            <a:r>
              <a:rPr lang="en-US" dirty="0" err="1" smtClean="0"/>
              <a:t>የሚለየዉ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ሶስቱ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አሃዶች</a:t>
            </a:r>
            <a:r>
              <a:rPr lang="en-US" b="1" dirty="0" smtClean="0">
                <a:solidFill>
                  <a:srgbClr val="FF0000"/>
                </a:solidFill>
              </a:rPr>
              <a:t> /three units /</a:t>
            </a:r>
            <a:r>
              <a:rPr lang="en-US" dirty="0" err="1" smtClean="0"/>
              <a:t>የሚባሉትን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</a:t>
            </a:r>
            <a:r>
              <a:rPr lang="en-US" dirty="0" err="1" smtClean="0"/>
              <a:t>የድራማ</a:t>
            </a:r>
            <a:r>
              <a:rPr lang="en-US" dirty="0" smtClean="0"/>
              <a:t>፣ - </a:t>
            </a:r>
            <a:r>
              <a:rPr lang="en-US" dirty="0" err="1" smtClean="0"/>
              <a:t>ቦታ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             - </a:t>
            </a:r>
            <a:r>
              <a:rPr lang="en-US" dirty="0" err="1" smtClean="0"/>
              <a:t>ድርጊትና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    - </a:t>
            </a:r>
            <a:r>
              <a:rPr lang="en-US" dirty="0" err="1" smtClean="0"/>
              <a:t>ጊዜ</a:t>
            </a:r>
            <a:r>
              <a:rPr lang="en-US" dirty="0" smtClean="0"/>
              <a:t>             </a:t>
            </a:r>
            <a:r>
              <a:rPr lang="en-US" dirty="0" err="1" smtClean="0"/>
              <a:t>የሚሉ</a:t>
            </a:r>
            <a:r>
              <a:rPr lang="en-US" dirty="0" smtClean="0"/>
              <a:t> </a:t>
            </a:r>
            <a:r>
              <a:rPr lang="en-US" dirty="0" err="1" smtClean="0"/>
              <a:t>ጽንሰ</a:t>
            </a:r>
            <a:r>
              <a:rPr lang="en-US" dirty="0" smtClean="0"/>
              <a:t> </a:t>
            </a:r>
            <a:r>
              <a:rPr lang="en-US" dirty="0" err="1" smtClean="0"/>
              <a:t>ሃሳቦችን</a:t>
            </a:r>
            <a:r>
              <a:rPr lang="en-US" dirty="0" smtClean="0"/>
              <a:t> </a:t>
            </a:r>
            <a:r>
              <a:rPr lang="en-US" dirty="0" err="1" smtClean="0"/>
              <a:t>ማንሳቱ</a:t>
            </a:r>
            <a:r>
              <a:rPr lang="en-US" dirty="0" smtClean="0"/>
              <a:t> </a:t>
            </a:r>
            <a:r>
              <a:rPr lang="en-US" dirty="0" err="1" smtClean="0"/>
              <a:t>ነበር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በስነ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ሃያሲነታቸዉ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ከሚጠቀሱ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ሰዎች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ዉስጥ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-  "</a:t>
            </a:r>
            <a:r>
              <a:rPr lang="en-US" dirty="0" err="1" smtClean="0"/>
              <a:t>Lovdovico</a:t>
            </a:r>
            <a:r>
              <a:rPr lang="en-US" dirty="0" smtClean="0"/>
              <a:t> </a:t>
            </a:r>
            <a:r>
              <a:rPr lang="en-US" dirty="0" err="1" smtClean="0"/>
              <a:t>Castelverto</a:t>
            </a:r>
            <a:r>
              <a:rPr lang="en-US" dirty="0" smtClean="0"/>
              <a:t>" </a:t>
            </a:r>
            <a:r>
              <a:rPr lang="en-US" dirty="0" err="1" smtClean="0"/>
              <a:t>እና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   -  "</a:t>
            </a:r>
            <a:r>
              <a:rPr lang="en-US" dirty="0" err="1" smtClean="0"/>
              <a:t>Jhon</a:t>
            </a:r>
            <a:r>
              <a:rPr lang="en-US" dirty="0" smtClean="0"/>
              <a:t> Dryden" </a:t>
            </a:r>
            <a:r>
              <a:rPr lang="en-US" dirty="0" err="1" smtClean="0"/>
              <a:t>የመሳሰሉ</a:t>
            </a:r>
            <a:r>
              <a:rPr lang="en-US" dirty="0" smtClean="0"/>
              <a:t> </a:t>
            </a:r>
            <a:r>
              <a:rPr lang="en-US" dirty="0" err="1" smtClean="0"/>
              <a:t>ሰዎች</a:t>
            </a:r>
            <a:r>
              <a:rPr lang="en-US" dirty="0" smtClean="0"/>
              <a:t> </a:t>
            </a:r>
            <a:r>
              <a:rPr lang="en-US" dirty="0" err="1" smtClean="0"/>
              <a:t>ይጠቀሳሉ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…</a:t>
            </a:r>
            <a:r>
              <a:rPr lang="en-US" dirty="0" err="1" smtClean="0"/>
              <a:t>ኬት</a:t>
            </a:r>
            <a:r>
              <a:rPr lang="en-US" dirty="0" smtClean="0"/>
              <a:t> </a:t>
            </a:r>
            <a:r>
              <a:rPr lang="en-US" dirty="0" err="1" smtClean="0"/>
              <a:t>መጣነት</a:t>
            </a:r>
            <a:r>
              <a:rPr lang="en-US" dirty="0" smtClean="0"/>
              <a:t>፡ </a:t>
            </a:r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lnSpcReduction="10000"/>
          </a:bodyPr>
          <a:lstStyle/>
          <a:p>
            <a:pPr lvl="2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የ19ኛው ክ/ </a:t>
            </a:r>
            <a:r>
              <a:rPr lang="en-US" sz="3200" b="1" dirty="0" err="1" smtClean="0">
                <a:solidFill>
                  <a:srgbClr val="FF0000"/>
                </a:solidFill>
              </a:rPr>
              <a:t>ዘመን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የስነ-ጽሑፍ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ሂስ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800" dirty="0" smtClean="0"/>
              <a:t> </a:t>
            </a:r>
            <a:endParaRPr lang="en-US" sz="5400" dirty="0" smtClean="0"/>
          </a:p>
          <a:p>
            <a:r>
              <a:rPr lang="en-US" dirty="0" smtClean="0"/>
              <a:t>19ኛዉ </a:t>
            </a:r>
            <a:r>
              <a:rPr lang="en-US" dirty="0" err="1" smtClean="0"/>
              <a:t>ክፍለ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የሚያጠቃልለዉ</a:t>
            </a:r>
            <a:r>
              <a:rPr lang="en-US" dirty="0" smtClean="0"/>
              <a:t> ከ1800 -1900 </a:t>
            </a:r>
            <a:r>
              <a:rPr lang="en-US" dirty="0" err="1" smtClean="0"/>
              <a:t>ያለዉን</a:t>
            </a:r>
            <a:r>
              <a:rPr lang="en-US" dirty="0" smtClean="0"/>
              <a:t> </a:t>
            </a:r>
            <a:r>
              <a:rPr lang="en-US" dirty="0" err="1" smtClean="0"/>
              <a:t>የጊዜ</a:t>
            </a:r>
            <a:r>
              <a:rPr lang="en-US" dirty="0" smtClean="0"/>
              <a:t> </a:t>
            </a:r>
            <a:r>
              <a:rPr lang="en-US" dirty="0" err="1" smtClean="0"/>
              <a:t>ክልል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የስነ-ጽሑፍ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ከዚያ</a:t>
            </a:r>
            <a:r>
              <a:rPr lang="en-US" dirty="0" smtClean="0"/>
              <a:t> </a:t>
            </a:r>
            <a:r>
              <a:rPr lang="en-US" dirty="0" err="1" smtClean="0"/>
              <a:t>በፊት</a:t>
            </a:r>
            <a:r>
              <a:rPr lang="en-US" dirty="0" smtClean="0"/>
              <a:t> </a:t>
            </a:r>
            <a:r>
              <a:rPr lang="en-US" dirty="0" err="1" smtClean="0"/>
              <a:t>ያልነበሩ</a:t>
            </a:r>
            <a:r>
              <a:rPr lang="en-US" dirty="0" smtClean="0"/>
              <a:t> </a:t>
            </a:r>
            <a:r>
              <a:rPr lang="en-US" dirty="0" err="1" smtClean="0"/>
              <a:t>ለስነ-ጽሑፍ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አዲስ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ኪነ-ጥበባዊ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ፋይዳ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ያላቸዉ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ሃሳቦች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የተዋወቁትበትን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r>
              <a:rPr lang="en-US" dirty="0" err="1" smtClean="0"/>
              <a:t>እነሱም</a:t>
            </a:r>
            <a:r>
              <a:rPr lang="en-US" dirty="0" smtClean="0"/>
              <a:t> </a:t>
            </a:r>
            <a:r>
              <a:rPr lang="en-US" dirty="0" err="1" smtClean="0"/>
              <a:t>የስነ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r>
              <a:rPr lang="en-US" dirty="0" smtClean="0"/>
              <a:t>፡</a:t>
            </a:r>
          </a:p>
          <a:p>
            <a:pPr>
              <a:buNone/>
            </a:pPr>
            <a:r>
              <a:rPr lang="en-US" dirty="0" smtClean="0"/>
              <a:t>                 - </a:t>
            </a:r>
            <a:r>
              <a:rPr lang="en-US" dirty="0" err="1" smtClean="0">
                <a:solidFill>
                  <a:srgbClr val="FF0000"/>
                </a:solidFill>
              </a:rPr>
              <a:t>ሁሌም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ዉብ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- </a:t>
            </a:r>
            <a:r>
              <a:rPr lang="en-US" dirty="0" err="1" smtClean="0">
                <a:solidFill>
                  <a:srgbClr val="FF0000"/>
                </a:solidFill>
              </a:rPr>
              <a:t>እዉቅና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- </a:t>
            </a:r>
            <a:r>
              <a:rPr lang="en-US" dirty="0" err="1" smtClean="0">
                <a:solidFill>
                  <a:srgbClr val="FF0000"/>
                </a:solidFill>
              </a:rPr>
              <a:t>ትክክል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ልከኛ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err="1" smtClean="0">
                <a:solidFill>
                  <a:srgbClr val="FF0000"/>
                </a:solidFill>
              </a:rPr>
              <a:t>አይደለም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ሆኖም</a:t>
            </a:r>
            <a:r>
              <a:rPr lang="en-US" dirty="0" smtClean="0"/>
              <a:t> </a:t>
            </a:r>
            <a:r>
              <a:rPr lang="en-US" dirty="0" err="1" smtClean="0"/>
              <a:t>በፍፁም</a:t>
            </a:r>
            <a:r>
              <a:rPr lang="en-US" dirty="0" smtClean="0"/>
              <a:t> </a:t>
            </a:r>
            <a:r>
              <a:rPr lang="en-US" dirty="0" err="1" smtClean="0"/>
              <a:t>መቆጠር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የለበትም</a:t>
            </a:r>
            <a:r>
              <a:rPr lang="en-US" dirty="0" smtClean="0"/>
              <a:t> </a:t>
            </a:r>
            <a:r>
              <a:rPr lang="en-US" dirty="0" err="1" smtClean="0"/>
              <a:t>የሚል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 ፡፡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3276600" cy="609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የቀጠለ</a:t>
            </a:r>
            <a:r>
              <a:rPr lang="en-US" dirty="0" smtClean="0"/>
              <a:t>---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228600"/>
          <a:ext cx="91440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…</a:t>
            </a:r>
            <a:r>
              <a:rPr lang="en-US" dirty="0" err="1"/>
              <a:t>ኬት</a:t>
            </a:r>
            <a:r>
              <a:rPr lang="en-US" dirty="0"/>
              <a:t> </a:t>
            </a:r>
            <a:r>
              <a:rPr lang="en-US" dirty="0" err="1"/>
              <a:t>መጣነት</a:t>
            </a:r>
            <a:r>
              <a:rPr lang="en-US" dirty="0"/>
              <a:t>፡ </a:t>
            </a:r>
            <a:r>
              <a:rPr lang="en-US" dirty="0" err="1"/>
              <a:t>የቀጠለ</a:t>
            </a:r>
            <a:r>
              <a:rPr lang="en-US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47500" lnSpcReduction="20000"/>
          </a:bodyPr>
          <a:lstStyle/>
          <a:p>
            <a:pPr lvl="2"/>
            <a:r>
              <a:rPr lang="en-US" sz="5100" b="1" dirty="0" smtClean="0">
                <a:solidFill>
                  <a:srgbClr val="FF0000"/>
                </a:solidFill>
              </a:rPr>
              <a:t>20ኛዉ </a:t>
            </a:r>
            <a:r>
              <a:rPr lang="en-US" sz="5100" b="1" dirty="0" err="1" smtClean="0">
                <a:solidFill>
                  <a:srgbClr val="FF0000"/>
                </a:solidFill>
              </a:rPr>
              <a:t>ክፍለ</a:t>
            </a:r>
            <a:r>
              <a:rPr lang="en-US" sz="5100" b="1" dirty="0" smtClean="0">
                <a:solidFill>
                  <a:srgbClr val="FF0000"/>
                </a:solidFill>
              </a:rPr>
              <a:t> </a:t>
            </a:r>
            <a:r>
              <a:rPr lang="en-US" sz="5100" b="1" dirty="0" err="1" smtClean="0">
                <a:solidFill>
                  <a:srgbClr val="FF0000"/>
                </a:solidFill>
              </a:rPr>
              <a:t>ዘመን</a:t>
            </a:r>
            <a:r>
              <a:rPr lang="en-US" sz="5100" b="1" dirty="0" smtClean="0">
                <a:solidFill>
                  <a:srgbClr val="FF0000"/>
                </a:solidFill>
              </a:rPr>
              <a:t> </a:t>
            </a:r>
            <a:r>
              <a:rPr lang="en-US" sz="5100" b="1" dirty="0" err="1" smtClean="0">
                <a:solidFill>
                  <a:srgbClr val="FF0000"/>
                </a:solidFill>
              </a:rPr>
              <a:t>የስነ</a:t>
            </a:r>
            <a:r>
              <a:rPr lang="en-US" sz="5100" b="1" dirty="0" smtClean="0">
                <a:solidFill>
                  <a:srgbClr val="FF0000"/>
                </a:solidFill>
              </a:rPr>
              <a:t> </a:t>
            </a:r>
            <a:r>
              <a:rPr lang="en-US" sz="5100" b="1" dirty="0" err="1" smtClean="0">
                <a:solidFill>
                  <a:srgbClr val="FF0000"/>
                </a:solidFill>
              </a:rPr>
              <a:t>ጽሑፍ</a:t>
            </a:r>
            <a:r>
              <a:rPr lang="en-US" sz="5100" b="1" dirty="0" smtClean="0">
                <a:solidFill>
                  <a:srgbClr val="FF0000"/>
                </a:solidFill>
              </a:rPr>
              <a:t> </a:t>
            </a:r>
            <a:r>
              <a:rPr lang="en-US" sz="5100" b="1" dirty="0" err="1" smtClean="0">
                <a:solidFill>
                  <a:srgbClr val="FF0000"/>
                </a:solidFill>
              </a:rPr>
              <a:t>ሂስ</a:t>
            </a:r>
            <a:endParaRPr lang="en-US" sz="5100" dirty="0" smtClean="0">
              <a:solidFill>
                <a:srgbClr val="FF0000"/>
              </a:solidFill>
            </a:endParaRPr>
          </a:p>
          <a:p>
            <a:r>
              <a:rPr lang="en-US" sz="800" dirty="0" smtClean="0"/>
              <a:t> </a:t>
            </a:r>
            <a:endParaRPr lang="en-US" sz="5400" dirty="0" smtClean="0"/>
          </a:p>
          <a:p>
            <a:pPr>
              <a:buNone/>
            </a:pPr>
            <a:r>
              <a:rPr lang="en-US" sz="3800" smtClean="0"/>
              <a:t>                 ከሌሎቹ </a:t>
            </a:r>
            <a:r>
              <a:rPr lang="en-US" sz="3800" dirty="0" err="1" smtClean="0"/>
              <a:t>ዘመናት</a:t>
            </a:r>
            <a:r>
              <a:rPr lang="en-US" sz="3800" dirty="0" smtClean="0"/>
              <a:t> </a:t>
            </a:r>
            <a:r>
              <a:rPr lang="en-US" sz="3800" dirty="0" err="1" smtClean="0"/>
              <a:t>በተለየ</a:t>
            </a:r>
            <a:r>
              <a:rPr lang="en-US" sz="3800" dirty="0" smtClean="0"/>
              <a:t> </a:t>
            </a:r>
            <a:r>
              <a:rPr lang="en-US" sz="3800" dirty="0" err="1" smtClean="0"/>
              <a:t>መልኩ</a:t>
            </a:r>
            <a:r>
              <a:rPr lang="en-US" sz="3800" dirty="0" smtClean="0"/>
              <a:t> </a:t>
            </a:r>
            <a:r>
              <a:rPr lang="en-US" sz="3800" dirty="0" err="1" smtClean="0"/>
              <a:t>ለስነ-ጽሑ</a:t>
            </a:r>
            <a:r>
              <a:rPr lang="en-US" sz="3800" dirty="0" smtClean="0"/>
              <a:t> </a:t>
            </a:r>
            <a:r>
              <a:rPr lang="en-US" sz="3800" dirty="0" err="1" smtClean="0"/>
              <a:t>እና</a:t>
            </a:r>
            <a:r>
              <a:rPr lang="en-US" sz="3800" dirty="0" smtClean="0"/>
              <a:t>  </a:t>
            </a:r>
            <a:r>
              <a:rPr lang="en-US" sz="3800" dirty="0" err="1" smtClean="0"/>
              <a:t>ለስነ-ጽሑፋዊ</a:t>
            </a:r>
            <a:r>
              <a:rPr lang="en-US" sz="3800" dirty="0" smtClean="0"/>
              <a:t> </a:t>
            </a:r>
            <a:r>
              <a:rPr lang="en-US" sz="3800" dirty="0" err="1" smtClean="0"/>
              <a:t>ሂስ</a:t>
            </a:r>
            <a:r>
              <a:rPr lang="en-US" sz="3800" dirty="0" smtClean="0"/>
              <a:t> </a:t>
            </a:r>
            <a:r>
              <a:rPr lang="en-US" sz="3800" dirty="0" err="1" smtClean="0"/>
              <a:t>እድገት</a:t>
            </a:r>
            <a:r>
              <a:rPr lang="en-US" sz="3800" dirty="0" smtClean="0"/>
              <a:t> </a:t>
            </a:r>
            <a:r>
              <a:rPr lang="en-US" sz="3800" dirty="0" err="1" smtClean="0"/>
              <a:t>ከፍተኛ</a:t>
            </a:r>
            <a:r>
              <a:rPr lang="en-US" sz="3800" dirty="0" smtClean="0"/>
              <a:t> </a:t>
            </a:r>
            <a:r>
              <a:rPr lang="en-US" sz="3800" dirty="0" err="1" smtClean="0"/>
              <a:t>አስተዋጽኦ</a:t>
            </a:r>
            <a:r>
              <a:rPr lang="en-US" sz="3800" dirty="0" smtClean="0"/>
              <a:t> </a:t>
            </a:r>
            <a:r>
              <a:rPr lang="en-US" sz="3800" dirty="0" err="1" smtClean="0"/>
              <a:t>የነበረው</a:t>
            </a:r>
            <a:r>
              <a:rPr lang="en-US" sz="3800" dirty="0" smtClean="0"/>
              <a:t> </a:t>
            </a:r>
            <a:r>
              <a:rPr lang="en-US" sz="3800" dirty="0" err="1" smtClean="0"/>
              <a:t>ዘመን</a:t>
            </a:r>
            <a:r>
              <a:rPr lang="en-US" sz="3800" dirty="0" smtClean="0"/>
              <a:t> </a:t>
            </a:r>
            <a:r>
              <a:rPr lang="en-US" sz="3800" dirty="0" err="1" smtClean="0"/>
              <a:t>ነው</a:t>
            </a:r>
            <a:endParaRPr lang="en-US" sz="3800" dirty="0" smtClean="0"/>
          </a:p>
          <a:p>
            <a:pPr>
              <a:buNone/>
            </a:pPr>
            <a:r>
              <a:rPr lang="en-US" sz="3800" dirty="0" err="1" smtClean="0"/>
              <a:t>ምክንያት</a:t>
            </a:r>
            <a:r>
              <a:rPr lang="en-US" sz="3800" dirty="0" smtClean="0"/>
              <a:t>፣ - </a:t>
            </a:r>
            <a:r>
              <a:rPr lang="en-US" sz="3800" dirty="0" smtClean="0">
                <a:solidFill>
                  <a:srgbClr val="FF0000"/>
                </a:solidFill>
              </a:rPr>
              <a:t>1ኛውና 2ኛዉ </a:t>
            </a:r>
            <a:r>
              <a:rPr lang="en-US" sz="3800" dirty="0" err="1" smtClean="0">
                <a:solidFill>
                  <a:srgbClr val="FF0000"/>
                </a:solidFill>
              </a:rPr>
              <a:t>የዓለምና</a:t>
            </a:r>
            <a:r>
              <a:rPr lang="en-US" sz="3800" dirty="0" smtClean="0">
                <a:solidFill>
                  <a:srgbClr val="FF0000"/>
                </a:solidFill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</a:rPr>
              <a:t>የቀዝቃዛዉ</a:t>
            </a:r>
            <a:r>
              <a:rPr lang="en-US" sz="3800" dirty="0" smtClean="0">
                <a:solidFill>
                  <a:srgbClr val="FF0000"/>
                </a:solidFill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</a:rPr>
              <a:t>ጦርነቶች</a:t>
            </a:r>
            <a:r>
              <a:rPr lang="en-US" sz="3800" dirty="0" smtClean="0">
                <a:solidFill>
                  <a:srgbClr val="FF0000"/>
                </a:solidFill>
              </a:rPr>
              <a:t> </a:t>
            </a:r>
            <a:r>
              <a:rPr lang="en-US" sz="3800" err="1" smtClean="0"/>
              <a:t>የተካሄዱበትና</a:t>
            </a:r>
            <a:r>
              <a:rPr lang="en-US" sz="3800" smtClean="0"/>
              <a:t> </a:t>
            </a:r>
            <a:r>
              <a:rPr lang="en-US" sz="3800" b="1" smtClean="0">
                <a:solidFill>
                  <a:srgbClr val="FF0000"/>
                </a:solidFill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</a:rPr>
              <a:t>የዘመኑን</a:t>
            </a:r>
            <a:r>
              <a:rPr lang="en-US" sz="3800" b="1" dirty="0" smtClean="0">
                <a:solidFill>
                  <a:srgbClr val="FF0000"/>
                </a:solidFill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</a:rPr>
              <a:t>መንፈስ</a:t>
            </a:r>
            <a:r>
              <a:rPr lang="en-US" sz="3800" dirty="0" smtClean="0"/>
              <a:t> </a:t>
            </a:r>
            <a:r>
              <a:rPr lang="en-US" sz="3800" dirty="0" err="1" smtClean="0"/>
              <a:t>የለወጠበትና</a:t>
            </a:r>
            <a:r>
              <a:rPr lang="en-US" sz="3800" dirty="0" smtClean="0"/>
              <a:t> </a:t>
            </a:r>
          </a:p>
          <a:p>
            <a:pPr>
              <a:buNone/>
            </a:pPr>
            <a:r>
              <a:rPr lang="en-US" smtClean="0"/>
              <a:t>                   </a:t>
            </a:r>
            <a:r>
              <a:rPr lang="en-US" dirty="0" smtClean="0"/>
              <a:t>- </a:t>
            </a:r>
            <a:r>
              <a:rPr lang="en-US" sz="4200" dirty="0" err="1" smtClean="0"/>
              <a:t>ዘመነ</a:t>
            </a:r>
            <a:r>
              <a:rPr lang="en-US" sz="4200" dirty="0" smtClean="0"/>
              <a:t> </a:t>
            </a:r>
            <a:r>
              <a:rPr lang="en-US" sz="4200" dirty="0" err="1" smtClean="0"/>
              <a:t>ህልዉናዊነት</a:t>
            </a:r>
            <a:r>
              <a:rPr lang="en-US" sz="4200" dirty="0" smtClean="0"/>
              <a:t> </a:t>
            </a:r>
            <a:r>
              <a:rPr lang="en-US" sz="4200" dirty="0" err="1" smtClean="0"/>
              <a:t>እንዲፈጠር</a:t>
            </a:r>
            <a:r>
              <a:rPr lang="en-US" sz="4200" dirty="0" smtClean="0"/>
              <a:t> </a:t>
            </a:r>
            <a:r>
              <a:rPr lang="en-US" sz="4200" dirty="0" err="1" smtClean="0"/>
              <a:t>ምክንያት</a:t>
            </a:r>
            <a:r>
              <a:rPr lang="en-US" sz="4200" dirty="0" smtClean="0"/>
              <a:t> </a:t>
            </a:r>
            <a:r>
              <a:rPr lang="en-US" sz="4200" dirty="0" err="1" smtClean="0"/>
              <a:t>የሆነበት</a:t>
            </a:r>
            <a:r>
              <a:rPr lang="en-US" sz="4200" dirty="0" smtClean="0"/>
              <a:t> </a:t>
            </a:r>
            <a:r>
              <a:rPr lang="en-US" sz="4200" dirty="0" err="1" smtClean="0"/>
              <a:t>ነው</a:t>
            </a:r>
            <a:r>
              <a:rPr lang="en-US" sz="4200" smtClean="0"/>
              <a:t>፡፡ </a:t>
            </a:r>
          </a:p>
          <a:p>
            <a:pPr>
              <a:buNone/>
            </a:pPr>
            <a:r>
              <a:rPr lang="en-US" sz="4200" smtClean="0"/>
              <a:t>              </a:t>
            </a:r>
            <a:r>
              <a:rPr lang="en-US" sz="4200" dirty="0" smtClean="0"/>
              <a:t>- </a:t>
            </a:r>
            <a:r>
              <a:rPr lang="en-US" sz="4200" dirty="0" err="1" smtClean="0"/>
              <a:t>የኢንዱስትሪ</a:t>
            </a:r>
            <a:r>
              <a:rPr lang="en-US" sz="4200" dirty="0" smtClean="0"/>
              <a:t> </a:t>
            </a:r>
            <a:r>
              <a:rPr lang="en-US" sz="4200" dirty="0" err="1" smtClean="0"/>
              <a:t>አብዮት</a:t>
            </a:r>
            <a:r>
              <a:rPr lang="en-US" sz="4200" dirty="0" smtClean="0"/>
              <a:t> </a:t>
            </a:r>
            <a:r>
              <a:rPr lang="en-US" sz="4200" dirty="0" err="1" smtClean="0"/>
              <a:t>በእጅጉ</a:t>
            </a:r>
            <a:r>
              <a:rPr lang="en-US" sz="4200" dirty="0" smtClean="0"/>
              <a:t> </a:t>
            </a:r>
            <a:r>
              <a:rPr lang="en-US" sz="4200" dirty="0" err="1" smtClean="0"/>
              <a:t>ያበበበትና</a:t>
            </a:r>
            <a:r>
              <a:rPr lang="en-US" sz="4200" dirty="0" smtClean="0"/>
              <a:t> </a:t>
            </a:r>
          </a:p>
          <a:p>
            <a:pPr>
              <a:buNone/>
            </a:pPr>
            <a:r>
              <a:rPr lang="en-US" sz="4200" smtClean="0"/>
              <a:t>               </a:t>
            </a:r>
            <a:r>
              <a:rPr lang="en-US" sz="4200" dirty="0" smtClean="0"/>
              <a:t>- </a:t>
            </a:r>
            <a:r>
              <a:rPr lang="en-US" sz="4200" dirty="0" err="1" smtClean="0"/>
              <a:t>ከተሞች</a:t>
            </a:r>
            <a:r>
              <a:rPr lang="en-US" sz="4200" dirty="0" smtClean="0"/>
              <a:t> </a:t>
            </a:r>
            <a:r>
              <a:rPr lang="en-US" sz="4200" dirty="0" err="1" smtClean="0"/>
              <a:t>የተስፋፉበት</a:t>
            </a:r>
            <a:r>
              <a:rPr lang="en-US" sz="4200" dirty="0" smtClean="0"/>
              <a:t>፤ </a:t>
            </a:r>
          </a:p>
          <a:p>
            <a:pPr>
              <a:buNone/>
            </a:pPr>
            <a:r>
              <a:rPr lang="en-US" sz="4200" smtClean="0"/>
              <a:t>               </a:t>
            </a:r>
            <a:r>
              <a:rPr lang="en-US" sz="4200" dirty="0" smtClean="0"/>
              <a:t>-  </a:t>
            </a:r>
            <a:r>
              <a:rPr lang="en-US" sz="4200" dirty="0" err="1" smtClean="0"/>
              <a:t>ባይተዋርነት</a:t>
            </a:r>
            <a:r>
              <a:rPr lang="en-US" sz="4200" dirty="0" smtClean="0"/>
              <a:t> </a:t>
            </a:r>
            <a:r>
              <a:rPr lang="en-US" sz="4200" dirty="0" err="1" smtClean="0"/>
              <a:t>በእጅጉ</a:t>
            </a:r>
            <a:r>
              <a:rPr lang="en-US" sz="4200" dirty="0" smtClean="0"/>
              <a:t> </a:t>
            </a:r>
            <a:r>
              <a:rPr lang="en-US" sz="4200" dirty="0" err="1" smtClean="0"/>
              <a:t>የሰፈነበት</a:t>
            </a:r>
            <a:r>
              <a:rPr lang="en-US" sz="4200" dirty="0" smtClean="0"/>
              <a:t>፤ </a:t>
            </a:r>
          </a:p>
          <a:p>
            <a:pPr>
              <a:buNone/>
            </a:pPr>
            <a:r>
              <a:rPr lang="en-US" sz="4200" smtClean="0"/>
              <a:t>              </a:t>
            </a:r>
            <a:r>
              <a:rPr lang="en-US" sz="4200" dirty="0" smtClean="0"/>
              <a:t>- </a:t>
            </a:r>
            <a:r>
              <a:rPr lang="en-US" sz="4200" dirty="0" err="1" smtClean="0"/>
              <a:t>ከተሞች</a:t>
            </a:r>
            <a:r>
              <a:rPr lang="en-US" sz="4200" dirty="0" smtClean="0"/>
              <a:t> </a:t>
            </a:r>
            <a:r>
              <a:rPr lang="en-US" sz="4200" dirty="0" err="1" smtClean="0"/>
              <a:t>በመስፋፋታቸዉ</a:t>
            </a:r>
            <a:r>
              <a:rPr lang="en-US" sz="4200" dirty="0" smtClean="0"/>
              <a:t> </a:t>
            </a:r>
            <a:r>
              <a:rPr lang="en-US" sz="4200" dirty="0" err="1" smtClean="0"/>
              <a:t>ምክያትም</a:t>
            </a:r>
            <a:r>
              <a:rPr lang="en-US" sz="4200" dirty="0" smtClean="0"/>
              <a:t> </a:t>
            </a:r>
            <a:r>
              <a:rPr lang="en-US" sz="4200" dirty="0" err="1" smtClean="0"/>
              <a:t>የሰዉ</a:t>
            </a:r>
            <a:r>
              <a:rPr lang="en-US" sz="4200" dirty="0" smtClean="0"/>
              <a:t> </a:t>
            </a:r>
            <a:r>
              <a:rPr lang="en-US" sz="4200" dirty="0" err="1" smtClean="0"/>
              <a:t>ልጅ</a:t>
            </a:r>
            <a:r>
              <a:rPr lang="en-US" sz="4200" dirty="0" smtClean="0"/>
              <a:t> </a:t>
            </a:r>
            <a:r>
              <a:rPr lang="en-US" sz="4200" dirty="0" err="1" smtClean="0"/>
              <a:t>ህይወት</a:t>
            </a:r>
            <a:r>
              <a:rPr lang="en-US" sz="4200" dirty="0" smtClean="0"/>
              <a:t> </a:t>
            </a:r>
            <a:r>
              <a:rPr lang="en-US" sz="4200" dirty="0" err="1" smtClean="0"/>
              <a:t>ግራ</a:t>
            </a:r>
            <a:r>
              <a:rPr lang="en-US" sz="4200" dirty="0" smtClean="0"/>
              <a:t> </a:t>
            </a:r>
            <a:r>
              <a:rPr lang="en-US" sz="4200" dirty="0" err="1" smtClean="0"/>
              <a:t>የተጋባበት</a:t>
            </a:r>
            <a:r>
              <a:rPr lang="en-US" sz="4200" dirty="0" smtClean="0"/>
              <a:t> </a:t>
            </a:r>
          </a:p>
          <a:p>
            <a:pPr>
              <a:buNone/>
            </a:pPr>
            <a:r>
              <a:rPr lang="en-US" sz="4200" smtClean="0"/>
              <a:t>              </a:t>
            </a:r>
            <a:r>
              <a:rPr lang="en-US" sz="4200" dirty="0" smtClean="0"/>
              <a:t>- </a:t>
            </a:r>
            <a:r>
              <a:rPr lang="en-US" sz="4200" dirty="0" err="1" smtClean="0"/>
              <a:t>ሰብአዊነት</a:t>
            </a:r>
            <a:r>
              <a:rPr lang="en-US" sz="4200" dirty="0" smtClean="0"/>
              <a:t> </a:t>
            </a:r>
            <a:r>
              <a:rPr lang="en-US" sz="4200" dirty="0" err="1" smtClean="0"/>
              <a:t>ውሉ</a:t>
            </a:r>
            <a:r>
              <a:rPr lang="en-US" sz="4200" dirty="0" smtClean="0"/>
              <a:t> </a:t>
            </a:r>
            <a:r>
              <a:rPr lang="en-US" sz="4200" dirty="0" err="1" smtClean="0"/>
              <a:t>የጠፋበት</a:t>
            </a:r>
            <a:r>
              <a:rPr lang="en-US" sz="4200" dirty="0" smtClean="0"/>
              <a:t> </a:t>
            </a:r>
            <a:r>
              <a:rPr lang="en-US" sz="4200" dirty="0" err="1" smtClean="0"/>
              <a:t>ዘመን</a:t>
            </a:r>
            <a:r>
              <a:rPr lang="en-US" sz="4200" dirty="0" smtClean="0"/>
              <a:t> </a:t>
            </a:r>
            <a:r>
              <a:rPr lang="en-US" sz="4200" dirty="0" err="1" smtClean="0"/>
              <a:t>ነበር</a:t>
            </a:r>
            <a:r>
              <a:rPr lang="en-US" sz="4200" dirty="0" smtClean="0"/>
              <a:t>፡፡ </a:t>
            </a:r>
          </a:p>
          <a:p>
            <a:pPr>
              <a:buNone/>
            </a:pPr>
            <a:r>
              <a:rPr lang="en-US" sz="4200" smtClean="0"/>
              <a:t>              </a:t>
            </a:r>
            <a:r>
              <a:rPr lang="en-US" sz="4200" dirty="0" smtClean="0"/>
              <a:t>- </a:t>
            </a:r>
            <a:r>
              <a:rPr lang="en-US" sz="4200" dirty="0" err="1" smtClean="0"/>
              <a:t>በአዉሮፖ</a:t>
            </a:r>
            <a:r>
              <a:rPr lang="en-US" sz="4200" dirty="0" smtClean="0"/>
              <a:t> </a:t>
            </a:r>
            <a:r>
              <a:rPr lang="en-US" sz="4200" dirty="0" err="1" smtClean="0"/>
              <a:t>የተለያዩ</a:t>
            </a:r>
            <a:r>
              <a:rPr lang="en-US" sz="4200" dirty="0" smtClean="0"/>
              <a:t> </a:t>
            </a:r>
            <a:r>
              <a:rPr lang="en-US" sz="4200" dirty="0" err="1" smtClean="0"/>
              <a:t>የገዥ</a:t>
            </a:r>
            <a:r>
              <a:rPr lang="en-US" sz="4200" dirty="0" smtClean="0"/>
              <a:t> </a:t>
            </a:r>
            <a:r>
              <a:rPr lang="en-US" sz="4200" dirty="0" err="1" smtClean="0"/>
              <a:t>መደቦች</a:t>
            </a:r>
            <a:r>
              <a:rPr lang="en-US" sz="4200" dirty="0" smtClean="0"/>
              <a:t> </a:t>
            </a:r>
            <a:r>
              <a:rPr lang="en-US" sz="4200" dirty="0" err="1" smtClean="0"/>
              <a:t>ያደጉበትና</a:t>
            </a:r>
            <a:r>
              <a:rPr lang="en-US" sz="4200" dirty="0" smtClean="0"/>
              <a:t> </a:t>
            </a:r>
            <a:r>
              <a:rPr lang="en-US" sz="4200" dirty="0" err="1" smtClean="0"/>
              <a:t>በከፍተኛ</a:t>
            </a:r>
            <a:r>
              <a:rPr lang="en-US" sz="4200" dirty="0" smtClean="0"/>
              <a:t> </a:t>
            </a:r>
            <a:r>
              <a:rPr lang="en-US" sz="4200" dirty="0" err="1" smtClean="0"/>
              <a:t>ደረጃ</a:t>
            </a:r>
            <a:r>
              <a:rPr lang="en-US" sz="4200" dirty="0" smtClean="0"/>
              <a:t> </a:t>
            </a:r>
            <a:r>
              <a:rPr lang="en-US" sz="4200" dirty="0" err="1" smtClean="0"/>
              <a:t>የተበራከቱበት</a:t>
            </a:r>
            <a:r>
              <a:rPr lang="en-US" sz="4200" dirty="0" smtClean="0"/>
              <a:t>፤ </a:t>
            </a:r>
          </a:p>
          <a:p>
            <a:pPr>
              <a:buNone/>
            </a:pPr>
            <a:r>
              <a:rPr lang="en-US" sz="4200" smtClean="0"/>
              <a:t>              </a:t>
            </a:r>
            <a:r>
              <a:rPr lang="en-US" sz="4200" dirty="0" smtClean="0"/>
              <a:t>- </a:t>
            </a:r>
            <a:r>
              <a:rPr lang="en-US" sz="4200" dirty="0" err="1" smtClean="0"/>
              <a:t>የሰራተኛዉ</a:t>
            </a:r>
            <a:r>
              <a:rPr lang="en-US" sz="4200" dirty="0" smtClean="0"/>
              <a:t> </a:t>
            </a:r>
            <a:r>
              <a:rPr lang="en-US" sz="4200" dirty="0" err="1" smtClean="0"/>
              <a:t>መደብ</a:t>
            </a:r>
            <a:r>
              <a:rPr lang="en-US" sz="4200" dirty="0" smtClean="0"/>
              <a:t> </a:t>
            </a:r>
            <a:r>
              <a:rPr lang="en-US" sz="4200" dirty="0" err="1" smtClean="0"/>
              <a:t>ትግል</a:t>
            </a:r>
            <a:r>
              <a:rPr lang="en-US" sz="4200" dirty="0" smtClean="0"/>
              <a:t> </a:t>
            </a:r>
            <a:r>
              <a:rPr lang="en-US" sz="4200" dirty="0" err="1" smtClean="0"/>
              <a:t>የተጀመረበት</a:t>
            </a:r>
            <a:r>
              <a:rPr lang="en-US" sz="4200" dirty="0" smtClean="0"/>
              <a:t>፤ </a:t>
            </a:r>
          </a:p>
          <a:p>
            <a:pPr>
              <a:buNone/>
            </a:pPr>
            <a:r>
              <a:rPr lang="en-US" sz="4200" smtClean="0"/>
              <a:t>              </a:t>
            </a:r>
            <a:r>
              <a:rPr lang="en-US" sz="4200" dirty="0" smtClean="0"/>
              <a:t>- </a:t>
            </a:r>
            <a:r>
              <a:rPr lang="en-US" sz="4200" dirty="0" err="1" smtClean="0"/>
              <a:t>የኢምፔሪያሊዝም</a:t>
            </a:r>
            <a:r>
              <a:rPr lang="en-US" sz="4200" dirty="0" smtClean="0"/>
              <a:t> </a:t>
            </a:r>
            <a:r>
              <a:rPr lang="en-US" sz="4200" dirty="0" err="1" smtClean="0"/>
              <a:t>አገዛዝ</a:t>
            </a:r>
            <a:r>
              <a:rPr lang="en-US" sz="4200" dirty="0" smtClean="0"/>
              <a:t> </a:t>
            </a:r>
            <a:r>
              <a:rPr lang="en-US" sz="4200" dirty="0" err="1" smtClean="0"/>
              <a:t>የተስፋፋበትና</a:t>
            </a:r>
            <a:r>
              <a:rPr lang="en-US" sz="4200" dirty="0" smtClean="0"/>
              <a:t> </a:t>
            </a:r>
            <a:r>
              <a:rPr lang="en-US" sz="4200" dirty="0" err="1" smtClean="0"/>
              <a:t>ከፍተኛ</a:t>
            </a:r>
            <a:r>
              <a:rPr lang="en-US" sz="4200" dirty="0" smtClean="0"/>
              <a:t> </a:t>
            </a:r>
            <a:r>
              <a:rPr lang="en-US" sz="4200" dirty="0" err="1" smtClean="0"/>
              <a:t>የዕድገት</a:t>
            </a:r>
            <a:r>
              <a:rPr lang="en-US" sz="4200" dirty="0" smtClean="0"/>
              <a:t> </a:t>
            </a:r>
            <a:r>
              <a:rPr lang="en-US" sz="4200" dirty="0" err="1" smtClean="0"/>
              <a:t>ደረጃ</a:t>
            </a:r>
            <a:r>
              <a:rPr lang="en-US" sz="4200" dirty="0" smtClean="0"/>
              <a:t> </a:t>
            </a:r>
            <a:r>
              <a:rPr lang="en-US" sz="4200" dirty="0" err="1" smtClean="0"/>
              <a:t>ላይ</a:t>
            </a:r>
            <a:r>
              <a:rPr lang="en-US" sz="4200" dirty="0" smtClean="0"/>
              <a:t> </a:t>
            </a:r>
            <a:r>
              <a:rPr lang="en-US" sz="4200" dirty="0" err="1" smtClean="0"/>
              <a:t>የደረሰበት</a:t>
            </a:r>
            <a:r>
              <a:rPr lang="en-US" sz="4200" dirty="0" smtClean="0"/>
              <a:t>፤ </a:t>
            </a:r>
          </a:p>
          <a:p>
            <a:pPr>
              <a:buNone/>
            </a:pPr>
            <a:r>
              <a:rPr lang="en-US" sz="4200" smtClean="0"/>
              <a:t>              </a:t>
            </a:r>
            <a:r>
              <a:rPr lang="en-US" sz="4200" dirty="0" smtClean="0"/>
              <a:t>- </a:t>
            </a:r>
            <a:r>
              <a:rPr lang="en-US" sz="4200" dirty="0" err="1" smtClean="0"/>
              <a:t>ሀገራት</a:t>
            </a:r>
            <a:r>
              <a:rPr lang="en-US" sz="4200" dirty="0" smtClean="0"/>
              <a:t> </a:t>
            </a:r>
            <a:r>
              <a:rPr lang="en-US" sz="4200" dirty="0" err="1" smtClean="0"/>
              <a:t>ከቅኝ</a:t>
            </a:r>
            <a:r>
              <a:rPr lang="en-US" sz="4200" dirty="0" smtClean="0"/>
              <a:t> </a:t>
            </a:r>
            <a:r>
              <a:rPr lang="en-US" sz="4200" dirty="0" err="1" smtClean="0"/>
              <a:t>ግዛት</a:t>
            </a:r>
            <a:r>
              <a:rPr lang="en-US" sz="4200" dirty="0" smtClean="0"/>
              <a:t> </a:t>
            </a:r>
            <a:r>
              <a:rPr lang="en-US" sz="4200" dirty="0" err="1" smtClean="0"/>
              <a:t>በመላቀቅ</a:t>
            </a:r>
            <a:r>
              <a:rPr lang="en-US" sz="4200" dirty="0" smtClean="0"/>
              <a:t> </a:t>
            </a:r>
            <a:r>
              <a:rPr lang="en-US" sz="4200" dirty="0" err="1" smtClean="0"/>
              <a:t>ነፃ</a:t>
            </a:r>
            <a:r>
              <a:rPr lang="en-US" sz="4200" dirty="0" smtClean="0"/>
              <a:t> </a:t>
            </a:r>
            <a:r>
              <a:rPr lang="en-US" sz="4200" dirty="0" err="1" smtClean="0"/>
              <a:t>መንግስት</a:t>
            </a:r>
            <a:r>
              <a:rPr lang="en-US" sz="4200" dirty="0" smtClean="0"/>
              <a:t> </a:t>
            </a:r>
            <a:r>
              <a:rPr lang="en-US" sz="4200" dirty="0" err="1" smtClean="0"/>
              <a:t>የመሰረቱበት</a:t>
            </a:r>
            <a:r>
              <a:rPr lang="en-US" sz="4200" dirty="0" smtClean="0"/>
              <a:t>፤ </a:t>
            </a:r>
          </a:p>
          <a:p>
            <a:pPr>
              <a:buNone/>
            </a:pPr>
            <a:r>
              <a:rPr lang="en-US" sz="4200" smtClean="0"/>
              <a:t>              - የቀዝቃዛዉ ጦርነትና የኒዉክሌር </a:t>
            </a:r>
            <a:r>
              <a:rPr lang="en-US" sz="4200" dirty="0" err="1" smtClean="0"/>
              <a:t>ስጋት</a:t>
            </a:r>
            <a:r>
              <a:rPr lang="en-US" sz="4200" dirty="0" smtClean="0"/>
              <a:t> </a:t>
            </a:r>
            <a:r>
              <a:rPr lang="en-US" sz="4200" dirty="0" err="1" smtClean="0"/>
              <a:t>የተደቀነበት</a:t>
            </a:r>
            <a:r>
              <a:rPr lang="en-US" sz="4200" dirty="0" smtClean="0"/>
              <a:t>፤ </a:t>
            </a:r>
            <a:r>
              <a:rPr lang="en-US" sz="4200" dirty="0" err="1" smtClean="0"/>
              <a:t>ዓለማዊነት</a:t>
            </a:r>
            <a:r>
              <a:rPr lang="en-US" sz="4200" dirty="0" smtClean="0"/>
              <a:t> </a:t>
            </a:r>
            <a:r>
              <a:rPr lang="en-US" sz="4200" dirty="0" err="1" smtClean="0"/>
              <a:t>የነገሰበት</a:t>
            </a:r>
            <a:r>
              <a:rPr lang="en-US" sz="4200" dirty="0" smtClean="0"/>
              <a:t>፤ </a:t>
            </a:r>
          </a:p>
          <a:p>
            <a:pPr>
              <a:buNone/>
            </a:pPr>
            <a:r>
              <a:rPr lang="en-US" sz="4200" smtClean="0"/>
              <a:t>             </a:t>
            </a:r>
            <a:r>
              <a:rPr lang="en-US" sz="4200" dirty="0" smtClean="0"/>
              <a:t>- </a:t>
            </a:r>
            <a:r>
              <a:rPr lang="en-US" sz="4200" dirty="0" err="1" smtClean="0"/>
              <a:t>የሳይንስና</a:t>
            </a:r>
            <a:r>
              <a:rPr lang="en-US" sz="4200" dirty="0" smtClean="0"/>
              <a:t> </a:t>
            </a:r>
            <a:r>
              <a:rPr lang="en-US" sz="4200" dirty="0" err="1" smtClean="0"/>
              <a:t>የቴክኖሎጅ</a:t>
            </a:r>
            <a:r>
              <a:rPr lang="en-US" sz="4200" dirty="0" smtClean="0"/>
              <a:t> </a:t>
            </a:r>
            <a:r>
              <a:rPr lang="en-US" sz="4200" dirty="0" err="1" smtClean="0"/>
              <a:t>ዕድገት</a:t>
            </a:r>
            <a:r>
              <a:rPr lang="en-US" sz="4200" dirty="0" smtClean="0"/>
              <a:t> </a:t>
            </a:r>
            <a:r>
              <a:rPr lang="en-US" sz="4200" dirty="0" err="1" smtClean="0"/>
              <a:t>የበለፀገበት</a:t>
            </a:r>
            <a:r>
              <a:rPr lang="en-US" sz="4200" dirty="0" smtClean="0"/>
              <a:t> </a:t>
            </a:r>
            <a:r>
              <a:rPr lang="en-US" sz="4200" dirty="0" err="1" smtClean="0"/>
              <a:t>ነዉ</a:t>
            </a:r>
            <a:r>
              <a:rPr lang="en-US" sz="4200" dirty="0" smtClean="0"/>
              <a:t>፡፡ </a:t>
            </a:r>
          </a:p>
          <a:p>
            <a:pPr>
              <a:buNone/>
            </a:pPr>
            <a:r>
              <a:rPr lang="en-US" sz="4200" smtClean="0"/>
              <a:t>             - የሩስያ </a:t>
            </a:r>
            <a:r>
              <a:rPr lang="en-US" sz="4200" dirty="0" err="1" smtClean="0">
                <a:solidFill>
                  <a:srgbClr val="FF0000"/>
                </a:solidFill>
              </a:rPr>
              <a:t>የሶሻሊስት</a:t>
            </a:r>
            <a:r>
              <a:rPr lang="en-US" sz="4200" dirty="0" smtClean="0">
                <a:solidFill>
                  <a:srgbClr val="FF0000"/>
                </a:solidFill>
              </a:rPr>
              <a:t> </a:t>
            </a:r>
            <a:r>
              <a:rPr lang="en-US" sz="4200" dirty="0" err="1" smtClean="0">
                <a:solidFill>
                  <a:srgbClr val="FF0000"/>
                </a:solidFill>
              </a:rPr>
              <a:t>ጎራ</a:t>
            </a:r>
            <a:r>
              <a:rPr lang="en-US" sz="4200" dirty="0" smtClean="0">
                <a:solidFill>
                  <a:srgbClr val="FF0000"/>
                </a:solidFill>
              </a:rPr>
              <a:t> </a:t>
            </a:r>
            <a:r>
              <a:rPr lang="en-US" sz="4200" dirty="0" err="1" smtClean="0">
                <a:solidFill>
                  <a:srgbClr val="FF0000"/>
                </a:solidFill>
              </a:rPr>
              <a:t>በኢምፔሪያሊዝም</a:t>
            </a:r>
            <a:r>
              <a:rPr lang="en-US" sz="4200" dirty="0" smtClean="0">
                <a:solidFill>
                  <a:srgbClr val="FF0000"/>
                </a:solidFill>
              </a:rPr>
              <a:t> </a:t>
            </a:r>
            <a:r>
              <a:rPr lang="en-US" sz="4200" dirty="0" err="1" smtClean="0">
                <a:solidFill>
                  <a:srgbClr val="FF0000"/>
                </a:solidFill>
              </a:rPr>
              <a:t>ጎራ</a:t>
            </a:r>
            <a:r>
              <a:rPr lang="en-US" sz="4200" dirty="0" smtClean="0">
                <a:solidFill>
                  <a:srgbClr val="FF0000"/>
                </a:solidFill>
              </a:rPr>
              <a:t> </a:t>
            </a:r>
            <a:r>
              <a:rPr lang="en-US" sz="4200" dirty="0" err="1" smtClean="0">
                <a:solidFill>
                  <a:srgbClr val="FF0000"/>
                </a:solidFill>
              </a:rPr>
              <a:t>ተንኮል</a:t>
            </a:r>
            <a:r>
              <a:rPr lang="en-US" sz="4200" dirty="0" smtClean="0">
                <a:solidFill>
                  <a:srgbClr val="FF0000"/>
                </a:solidFill>
              </a:rPr>
              <a:t> </a:t>
            </a:r>
            <a:r>
              <a:rPr lang="en-US" sz="4200" dirty="0" err="1" smtClean="0"/>
              <a:t>ወደ</a:t>
            </a:r>
            <a:r>
              <a:rPr lang="en-US" sz="4200" dirty="0" smtClean="0"/>
              <a:t> </a:t>
            </a:r>
            <a:r>
              <a:rPr lang="en-US" sz="4200" dirty="0" err="1" smtClean="0"/>
              <a:t>ትናንሽ</a:t>
            </a:r>
            <a:r>
              <a:rPr lang="en-US" sz="4200" dirty="0" smtClean="0"/>
              <a:t> </a:t>
            </a:r>
            <a:r>
              <a:rPr lang="en-US" sz="4200" dirty="0" err="1" smtClean="0"/>
              <a:t>ግዛት</a:t>
            </a:r>
            <a:r>
              <a:rPr lang="en-US" sz="4200" dirty="0" smtClean="0"/>
              <a:t> </a:t>
            </a:r>
            <a:r>
              <a:rPr lang="en-US" sz="4200" dirty="0" err="1" smtClean="0"/>
              <a:t>የተበጣጠሰችበት</a:t>
            </a:r>
            <a:r>
              <a:rPr lang="en-US" sz="4200" dirty="0" smtClean="0"/>
              <a:t>፤ </a:t>
            </a:r>
          </a:p>
          <a:p>
            <a:pPr>
              <a:buNone/>
            </a:pPr>
            <a:r>
              <a:rPr lang="en-US" sz="4200" smtClean="0"/>
              <a:t>             </a:t>
            </a:r>
            <a:r>
              <a:rPr lang="en-US" sz="4200" dirty="0" smtClean="0"/>
              <a:t>- </a:t>
            </a:r>
            <a:r>
              <a:rPr lang="en-US" sz="4200" dirty="0" err="1" smtClean="0">
                <a:solidFill>
                  <a:srgbClr val="FF0000"/>
                </a:solidFill>
              </a:rPr>
              <a:t>የሴቶች</a:t>
            </a:r>
            <a:r>
              <a:rPr lang="en-US" sz="4200" dirty="0" smtClean="0">
                <a:solidFill>
                  <a:srgbClr val="FF0000"/>
                </a:solidFill>
              </a:rPr>
              <a:t> </a:t>
            </a:r>
            <a:r>
              <a:rPr lang="en-US" sz="4200" err="1" smtClean="0">
                <a:solidFill>
                  <a:srgbClr val="FF0000"/>
                </a:solidFill>
              </a:rPr>
              <a:t>እንቅስቃሴ</a:t>
            </a:r>
            <a:r>
              <a:rPr lang="en-US" sz="4200" smtClean="0">
                <a:solidFill>
                  <a:srgbClr val="FF0000"/>
                </a:solidFill>
              </a:rPr>
              <a:t> ና የመብት </a:t>
            </a:r>
            <a:r>
              <a:rPr lang="en-US" sz="4200" dirty="0" err="1" smtClean="0">
                <a:solidFill>
                  <a:srgbClr val="FF0000"/>
                </a:solidFill>
              </a:rPr>
              <a:t>ጥያቄ</a:t>
            </a:r>
            <a:r>
              <a:rPr lang="en-US" sz="4200" dirty="0" smtClean="0">
                <a:solidFill>
                  <a:srgbClr val="FF0000"/>
                </a:solidFill>
              </a:rPr>
              <a:t> </a:t>
            </a:r>
            <a:r>
              <a:rPr lang="en-US" sz="4200" dirty="0" err="1" smtClean="0">
                <a:solidFill>
                  <a:srgbClr val="FF0000"/>
                </a:solidFill>
              </a:rPr>
              <a:t>ትግል</a:t>
            </a:r>
            <a:r>
              <a:rPr lang="en-US" sz="4200" dirty="0" smtClean="0">
                <a:solidFill>
                  <a:srgbClr val="FF0000"/>
                </a:solidFill>
              </a:rPr>
              <a:t> </a:t>
            </a:r>
            <a:r>
              <a:rPr lang="en-US" sz="4200" err="1" smtClean="0">
                <a:solidFill>
                  <a:srgbClr val="FF0000"/>
                </a:solidFill>
              </a:rPr>
              <a:t>የተጀመረበትና</a:t>
            </a:r>
            <a:r>
              <a:rPr lang="en-US" sz="4200" smtClean="0"/>
              <a:t>  ወ.ዘ.ተ. </a:t>
            </a:r>
            <a:r>
              <a:rPr lang="en-US" sz="4200" dirty="0" err="1" smtClean="0"/>
              <a:t>ጉዳዮች</a:t>
            </a:r>
            <a:r>
              <a:rPr lang="en-US" sz="4200" dirty="0" smtClean="0"/>
              <a:t> </a:t>
            </a:r>
            <a:r>
              <a:rPr lang="en-US" sz="4200" dirty="0" err="1" smtClean="0"/>
              <a:t>የተነሱበት</a:t>
            </a:r>
            <a:r>
              <a:rPr lang="en-US" sz="4200" dirty="0" smtClean="0"/>
              <a:t> </a:t>
            </a:r>
            <a:r>
              <a:rPr lang="en-US" sz="4200" dirty="0" err="1" smtClean="0"/>
              <a:t>ወቅት</a:t>
            </a:r>
            <a:r>
              <a:rPr lang="en-US" sz="4200" dirty="0" smtClean="0"/>
              <a:t> </a:t>
            </a:r>
            <a:r>
              <a:rPr lang="en-US" sz="4200" dirty="0" err="1" smtClean="0"/>
              <a:t>ነበር</a:t>
            </a:r>
            <a:r>
              <a:rPr lang="en-US" sz="4200" dirty="0" smtClean="0"/>
              <a:t>፡፡ </a:t>
            </a:r>
          </a:p>
          <a:p>
            <a:pPr>
              <a:buNone/>
            </a:pPr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እነዚህ</a:t>
            </a:r>
            <a:r>
              <a:rPr lang="en-US" dirty="0" smtClean="0"/>
              <a:t>  </a:t>
            </a:r>
            <a:r>
              <a:rPr lang="en-US" dirty="0" err="1" smtClean="0"/>
              <a:t>ነገሮች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መከሰታቸው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err="1" smtClean="0">
                <a:solidFill>
                  <a:srgbClr val="FF0000"/>
                </a:solidFill>
              </a:rPr>
              <a:t>ለስነ-ጽሑፍ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ሂስ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- </a:t>
            </a:r>
            <a:r>
              <a:rPr lang="en-US" dirty="0" err="1" smtClean="0">
                <a:solidFill>
                  <a:srgbClr val="FF0000"/>
                </a:solidFill>
              </a:rPr>
              <a:t>ለስነ-ጽሑፍና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- </a:t>
            </a:r>
            <a:r>
              <a:rPr lang="en-US" dirty="0" err="1" smtClean="0">
                <a:solidFill>
                  <a:srgbClr val="FF0000"/>
                </a:solidFill>
              </a:rPr>
              <a:t>ለስነ-ጽሑፋዊ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ንድፈ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ሃሳቦች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አዲስ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መልክ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መያዝ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አስተዋፅኦ</a:t>
            </a:r>
            <a:r>
              <a:rPr lang="en-US" dirty="0" smtClean="0"/>
              <a:t> </a:t>
            </a:r>
            <a:r>
              <a:rPr lang="en-US" dirty="0" err="1" smtClean="0"/>
              <a:t>አድርገዋል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err="1" smtClean="0"/>
              <a:t>በተጨማሪም</a:t>
            </a:r>
            <a:r>
              <a:rPr lang="en-US" dirty="0" smtClean="0"/>
              <a:t> </a:t>
            </a:r>
            <a:r>
              <a:rPr lang="en-US" b="1" dirty="0" err="1" smtClean="0"/>
              <a:t>የፈርጀብዙነት</a:t>
            </a:r>
            <a:r>
              <a:rPr lang="en-US" b="1" dirty="0" smtClean="0"/>
              <a:t> (</a:t>
            </a:r>
            <a:r>
              <a:rPr lang="en-US" b="1" dirty="0" err="1" smtClean="0"/>
              <a:t>በይነ</a:t>
            </a:r>
            <a:r>
              <a:rPr lang="en-US" b="1" dirty="0" smtClean="0"/>
              <a:t> </a:t>
            </a:r>
            <a:r>
              <a:rPr lang="en-US" b="1" dirty="0" err="1" smtClean="0"/>
              <a:t>ዲስፕሊናዊነት</a:t>
            </a:r>
            <a:r>
              <a:rPr lang="en-US" b="1" dirty="0" smtClean="0"/>
              <a:t>)</a:t>
            </a:r>
            <a:r>
              <a:rPr lang="en-US" dirty="0" err="1" smtClean="0"/>
              <a:t>አስተሳሰብ</a:t>
            </a:r>
            <a:r>
              <a:rPr lang="en-US" dirty="0" smtClean="0"/>
              <a:t> </a:t>
            </a:r>
            <a:r>
              <a:rPr lang="en-US" dirty="0" err="1" smtClean="0"/>
              <a:t>በመበልጸጉ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err="1" smtClean="0">
                <a:solidFill>
                  <a:srgbClr val="FF0000"/>
                </a:solidFill>
              </a:rPr>
              <a:t>ሂስን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- </a:t>
            </a:r>
            <a:r>
              <a:rPr lang="en-US" dirty="0" err="1" smtClean="0">
                <a:solidFill>
                  <a:srgbClr val="FF0000"/>
                </a:solidFill>
              </a:rPr>
              <a:t>ስነ-ጽሑፍንና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- </a:t>
            </a:r>
            <a:r>
              <a:rPr lang="en-US" dirty="0" err="1" smtClean="0">
                <a:solidFill>
                  <a:srgbClr val="FF0000"/>
                </a:solidFill>
              </a:rPr>
              <a:t>ሥነ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ጽሑፋዊ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ንድፈ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ሃሳቦችን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ወደ</a:t>
            </a:r>
            <a:r>
              <a:rPr lang="en-US" dirty="0" smtClean="0"/>
              <a:t> </a:t>
            </a:r>
            <a:r>
              <a:rPr lang="en-US" dirty="0" err="1" smtClean="0"/>
              <a:t>ሌላ</a:t>
            </a:r>
            <a:r>
              <a:rPr lang="en-US" dirty="0" smtClean="0"/>
              <a:t> </a:t>
            </a:r>
            <a:r>
              <a:rPr lang="en-US" dirty="0" err="1" smtClean="0"/>
              <a:t>የላቀ</a:t>
            </a:r>
            <a:r>
              <a:rPr lang="en-US" dirty="0" smtClean="0"/>
              <a:t>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አሽጋግሯቸዋል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ሁነቶች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የስነ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ጽሑፍና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የሂስ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የምርምር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መስኮች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እንዲፈጠሩ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ሆኗል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ለምሳሌ</a:t>
            </a:r>
            <a:r>
              <a:rPr lang="en-US" dirty="0" smtClean="0">
                <a:solidFill>
                  <a:srgbClr val="FF0000"/>
                </a:solidFill>
              </a:rPr>
              <a:t>፡- </a:t>
            </a:r>
            <a:r>
              <a:rPr lang="en-US" dirty="0" err="1" smtClean="0">
                <a:solidFill>
                  <a:srgbClr val="FF0000"/>
                </a:solidFill>
              </a:rPr>
              <a:t>የ</a:t>
            </a:r>
            <a:r>
              <a:rPr lang="en-US" dirty="0" err="1" smtClean="0"/>
              <a:t>ሁለተኛዉ</a:t>
            </a:r>
            <a:r>
              <a:rPr lang="en-US" dirty="0" smtClean="0"/>
              <a:t> </a:t>
            </a:r>
            <a:r>
              <a:rPr lang="en-US" dirty="0" err="1" smtClean="0"/>
              <a:t>የዓለም</a:t>
            </a:r>
            <a:r>
              <a:rPr lang="en-US" dirty="0" smtClean="0"/>
              <a:t> </a:t>
            </a:r>
            <a:r>
              <a:rPr lang="en-US" dirty="0" err="1" smtClean="0"/>
              <a:t>ጦርነት</a:t>
            </a:r>
            <a:r>
              <a:rPr lang="en-US" dirty="0" smtClean="0"/>
              <a:t> </a:t>
            </a:r>
            <a:r>
              <a:rPr lang="en-US" dirty="0" err="1" smtClean="0"/>
              <a:t>የፈጠረዉ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ሰብዓዊ</a:t>
            </a:r>
            <a:r>
              <a:rPr lang="en-US" dirty="0" smtClean="0"/>
              <a:t> </a:t>
            </a:r>
            <a:r>
              <a:rPr lang="en-US" dirty="0" err="1" smtClean="0"/>
              <a:t>ቀውስ</a:t>
            </a:r>
            <a:r>
              <a:rPr lang="en-US" dirty="0" smtClean="0"/>
              <a:t> </a:t>
            </a:r>
            <a:r>
              <a:rPr lang="en-US" dirty="0" err="1" smtClean="0"/>
              <a:t>የሰዉ</a:t>
            </a:r>
            <a:r>
              <a:rPr lang="en-US" dirty="0" smtClean="0"/>
              <a:t> </a:t>
            </a:r>
            <a:r>
              <a:rPr lang="en-US" dirty="0" err="1" smtClean="0"/>
              <a:t>ልጅ</a:t>
            </a:r>
            <a:r>
              <a:rPr lang="en-US" dirty="0" smtClean="0"/>
              <a:t> </a:t>
            </a:r>
            <a:r>
              <a:rPr lang="en-US" dirty="0" err="1" smtClean="0"/>
              <a:t>ሰዉን</a:t>
            </a:r>
            <a:r>
              <a:rPr lang="en-US" dirty="0" smtClean="0"/>
              <a:t> </a:t>
            </a:r>
            <a:r>
              <a:rPr lang="en-US" dirty="0" err="1" smtClean="0"/>
              <a:t>እንዲበላ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ሆኗል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የ"Frued"ና</a:t>
            </a:r>
            <a:r>
              <a:rPr lang="en-US" dirty="0" smtClean="0">
                <a:solidFill>
                  <a:srgbClr val="FF0000"/>
                </a:solidFill>
              </a:rPr>
              <a:t> "Yung" </a:t>
            </a:r>
            <a:r>
              <a:rPr lang="en-US" dirty="0" err="1" smtClean="0"/>
              <a:t>እንዲሁም</a:t>
            </a:r>
            <a:r>
              <a:rPr lang="en-US" dirty="0" smtClean="0"/>
              <a:t> </a:t>
            </a:r>
            <a:r>
              <a:rPr lang="en-US" dirty="0" err="1" smtClean="0"/>
              <a:t>ሌሎች</a:t>
            </a:r>
            <a:r>
              <a:rPr lang="en-US" dirty="0" smtClean="0"/>
              <a:t>  </a:t>
            </a:r>
            <a:r>
              <a:rPr lang="en-US" dirty="0" err="1" smtClean="0"/>
              <a:t>ባለ</a:t>
            </a:r>
            <a:r>
              <a:rPr lang="en-US" dirty="0" smtClean="0"/>
              <a:t> </a:t>
            </a:r>
            <a:r>
              <a:rPr lang="en-US" dirty="0" err="1" smtClean="0"/>
              <a:t>ሙያዎች</a:t>
            </a:r>
            <a:r>
              <a:rPr lang="en-US" dirty="0" smtClean="0"/>
              <a:t> </a:t>
            </a:r>
            <a:r>
              <a:rPr lang="en-US" dirty="0" err="1" smtClean="0"/>
              <a:t>የተነሱበት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የእነዚህ</a:t>
            </a:r>
            <a:r>
              <a:rPr lang="en-US" dirty="0" smtClean="0"/>
              <a:t> </a:t>
            </a:r>
            <a:r>
              <a:rPr lang="en-US" dirty="0" err="1" smtClean="0"/>
              <a:t>ሰዎች</a:t>
            </a:r>
            <a:r>
              <a:rPr lang="en-US" dirty="0" smtClean="0"/>
              <a:t> </a:t>
            </a:r>
            <a:r>
              <a:rPr lang="en-US" dirty="0" err="1" smtClean="0"/>
              <a:t>መነሳት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፡- </a:t>
            </a:r>
            <a:r>
              <a:rPr lang="en-US" dirty="0" err="1" smtClean="0">
                <a:solidFill>
                  <a:srgbClr val="FF0000"/>
                </a:solidFill>
              </a:rPr>
              <a:t>ስነ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ልቡናዊ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- </a:t>
            </a:r>
            <a:r>
              <a:rPr lang="en-US" dirty="0" err="1" smtClean="0">
                <a:solidFill>
                  <a:srgbClr val="FF0000"/>
                </a:solidFill>
              </a:rPr>
              <a:t>ሚታዊ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- </a:t>
            </a:r>
            <a:r>
              <a:rPr lang="en-US" dirty="0" err="1" smtClean="0">
                <a:solidFill>
                  <a:srgbClr val="FF0000"/>
                </a:solidFill>
              </a:rPr>
              <a:t>የቅርፃዉያን</a:t>
            </a:r>
            <a:r>
              <a:rPr lang="en-US" dirty="0" smtClean="0">
                <a:solidFill>
                  <a:srgbClr val="FF0000"/>
                </a:solidFill>
              </a:rPr>
              <a:t>(formalism) </a:t>
            </a:r>
            <a:r>
              <a:rPr lang="en-US" dirty="0" err="1" smtClean="0">
                <a:solidFill>
                  <a:srgbClr val="FF0000"/>
                </a:solidFill>
              </a:rPr>
              <a:t>ፈለግ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- </a:t>
            </a:r>
            <a:r>
              <a:rPr lang="en-US" dirty="0" err="1" smtClean="0">
                <a:solidFill>
                  <a:srgbClr val="FF0000"/>
                </a:solidFill>
              </a:rPr>
              <a:t>የመዋቅራዉያን</a:t>
            </a:r>
            <a:r>
              <a:rPr lang="en-US" dirty="0" smtClean="0">
                <a:solidFill>
                  <a:srgbClr val="FF0000"/>
                </a:solidFill>
              </a:rPr>
              <a:t> (Structuralism)፣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- </a:t>
            </a:r>
            <a:r>
              <a:rPr lang="en-US" dirty="0" err="1" smtClean="0">
                <a:solidFill>
                  <a:srgbClr val="FF0000"/>
                </a:solidFill>
              </a:rPr>
              <a:t>የብእሲታዊ</a:t>
            </a:r>
            <a:r>
              <a:rPr lang="en-US" dirty="0" smtClean="0">
                <a:solidFill>
                  <a:srgbClr val="FF0000"/>
                </a:solidFill>
              </a:rPr>
              <a:t>/ </a:t>
            </a:r>
            <a:r>
              <a:rPr lang="en-US" dirty="0" err="1" smtClean="0">
                <a:solidFill>
                  <a:srgbClr val="FF0000"/>
                </a:solidFill>
              </a:rPr>
              <a:t>አንስታይ</a:t>
            </a:r>
            <a:r>
              <a:rPr lang="en-US" dirty="0" smtClean="0">
                <a:solidFill>
                  <a:srgbClr val="FF0000"/>
                </a:solidFill>
              </a:rPr>
              <a:t> (feminism) </a:t>
            </a:r>
            <a:r>
              <a:rPr lang="en-US" dirty="0" err="1" smtClean="0">
                <a:solidFill>
                  <a:srgbClr val="FF0000"/>
                </a:solidFill>
              </a:rPr>
              <a:t>እና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ሌሎች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የሂስ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ዓይነቶች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en-US" dirty="0" err="1" smtClean="0"/>
              <a:t>እንዲከሰቱ</a:t>
            </a:r>
            <a:r>
              <a:rPr lang="en-US" dirty="0" smtClean="0"/>
              <a:t> </a:t>
            </a:r>
            <a:r>
              <a:rPr lang="en-US" dirty="0" err="1" smtClean="0"/>
              <a:t>ምክንያት</a:t>
            </a:r>
            <a:r>
              <a:rPr lang="en-US" dirty="0" smtClean="0"/>
              <a:t> </a:t>
            </a:r>
            <a:r>
              <a:rPr lang="en-US" dirty="0" err="1" smtClean="0"/>
              <a:t>ሆኗል</a:t>
            </a:r>
            <a:r>
              <a:rPr lang="en-US" dirty="0" smtClean="0"/>
              <a:t>፡፡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…</a:t>
            </a:r>
            <a:r>
              <a:rPr lang="en-US" dirty="0" err="1" smtClean="0"/>
              <a:t>ኬት</a:t>
            </a:r>
            <a:r>
              <a:rPr lang="en-US" dirty="0" smtClean="0"/>
              <a:t> </a:t>
            </a:r>
            <a:r>
              <a:rPr lang="en-US" dirty="0" err="1" smtClean="0"/>
              <a:t>መጣነት</a:t>
            </a:r>
            <a:r>
              <a:rPr lang="en-US" dirty="0" smtClean="0"/>
              <a:t>፡ </a:t>
            </a:r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21ኛው </a:t>
            </a:r>
            <a:r>
              <a:rPr lang="en-US" sz="3600" b="1" dirty="0" err="1" smtClean="0">
                <a:solidFill>
                  <a:srgbClr val="FF0000"/>
                </a:solidFill>
              </a:rPr>
              <a:t>የሥነ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ጽሑፍ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ሂስ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ይህን</a:t>
            </a:r>
            <a:r>
              <a:rPr lang="en-US" dirty="0" smtClean="0"/>
              <a:t> </a:t>
            </a:r>
            <a:r>
              <a:rPr lang="en-US" dirty="0" err="1" smtClean="0"/>
              <a:t>የስነ-ጽሑፍ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በ20ኛዉ </a:t>
            </a:r>
            <a:r>
              <a:rPr lang="en-US" dirty="0" err="1" smtClean="0"/>
              <a:t>ክፍለ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የተጀመረዉ</a:t>
            </a:r>
            <a:r>
              <a:rPr lang="en-US" dirty="0" smtClean="0"/>
              <a:t> </a:t>
            </a:r>
            <a:r>
              <a:rPr lang="en-US" b="1" dirty="0" err="1" smtClean="0"/>
              <a:t>የሥነጽሑፍና</a:t>
            </a:r>
            <a:r>
              <a:rPr lang="en-US" b="1" dirty="0" smtClean="0"/>
              <a:t> </a:t>
            </a:r>
            <a:r>
              <a:rPr lang="en-US" b="1" dirty="0" err="1" smtClean="0"/>
              <a:t>የሥነ-ጽሑፋዊ</a:t>
            </a:r>
            <a:r>
              <a:rPr lang="en-US" b="1" dirty="0" smtClean="0"/>
              <a:t> </a:t>
            </a:r>
            <a:r>
              <a:rPr lang="en-US" b="1" dirty="0" err="1" smtClean="0"/>
              <a:t>ሂስ</a:t>
            </a:r>
            <a:r>
              <a:rPr lang="en-US" b="1" dirty="0" smtClean="0"/>
              <a:t> </a:t>
            </a:r>
            <a:r>
              <a:rPr lang="en-US" b="1" dirty="0" err="1" smtClean="0"/>
              <a:t>አብዮት</a:t>
            </a:r>
            <a:r>
              <a:rPr lang="en-US" b="1" dirty="0" smtClean="0"/>
              <a:t> </a:t>
            </a:r>
            <a:r>
              <a:rPr lang="en-US" b="1" dirty="0" err="1" smtClean="0"/>
              <a:t>ከፈርጀ</a:t>
            </a:r>
            <a:r>
              <a:rPr lang="en-US" b="1" dirty="0" smtClean="0"/>
              <a:t> </a:t>
            </a:r>
            <a:r>
              <a:rPr lang="en-US" b="1" dirty="0" err="1" smtClean="0"/>
              <a:t>ብዙነት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 </a:t>
            </a:r>
            <a:r>
              <a:rPr lang="en-US" dirty="0" err="1" smtClean="0"/>
              <a:t>በመቃኘት</a:t>
            </a:r>
            <a:r>
              <a:rPr lang="en-US" dirty="0" smtClean="0"/>
              <a:t> </a:t>
            </a:r>
            <a:r>
              <a:rPr lang="en-US" dirty="0" err="1" smtClean="0"/>
              <a:t>ቀጥሏል</a:t>
            </a:r>
            <a:r>
              <a:rPr lang="en-US" dirty="0" smtClean="0"/>
              <a:t>፡፡ </a:t>
            </a:r>
          </a:p>
          <a:p>
            <a:r>
              <a:rPr lang="en-US" dirty="0" err="1" smtClean="0"/>
              <a:t>ባጠቃላይ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በአርስቶትልና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በፕሌቶ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የተጀመረዉ</a:t>
            </a:r>
            <a:r>
              <a:rPr lang="en-US" dirty="0" smtClean="0"/>
              <a:t> </a:t>
            </a:r>
            <a:r>
              <a:rPr lang="en-US" dirty="0" err="1" smtClean="0"/>
              <a:t>የስነ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ስራና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ቀጥሎ</a:t>
            </a:r>
            <a:r>
              <a:rPr lang="en-US" dirty="0" smtClean="0"/>
              <a:t> </a:t>
            </a:r>
            <a:r>
              <a:rPr lang="en-US" dirty="0" err="1" smtClean="0"/>
              <a:t>በየዘመኑ</a:t>
            </a:r>
            <a:r>
              <a:rPr lang="en-US" dirty="0" smtClean="0"/>
              <a:t> </a:t>
            </a:r>
            <a:r>
              <a:rPr lang="en-US" dirty="0" err="1" smtClean="0"/>
              <a:t>የራሱን</a:t>
            </a:r>
            <a:r>
              <a:rPr lang="en-US" dirty="0" smtClean="0"/>
              <a:t> </a:t>
            </a:r>
            <a:r>
              <a:rPr lang="en-US" dirty="0" err="1" smtClean="0"/>
              <a:t>አሻራ</a:t>
            </a:r>
            <a:r>
              <a:rPr lang="en-US" dirty="0" smtClean="0"/>
              <a:t> </a:t>
            </a:r>
            <a:r>
              <a:rPr lang="en-US" dirty="0" err="1" smtClean="0"/>
              <a:t>በመተዉ</a:t>
            </a:r>
            <a:r>
              <a:rPr lang="en-US" dirty="0" smtClean="0"/>
              <a:t> </a:t>
            </a:r>
            <a:r>
              <a:rPr lang="en-US" dirty="0" err="1" smtClean="0"/>
              <a:t>አሁን</a:t>
            </a:r>
            <a:r>
              <a:rPr lang="en-US" dirty="0" smtClean="0"/>
              <a:t> </a:t>
            </a:r>
            <a:r>
              <a:rPr lang="en-US" dirty="0" err="1" smtClean="0"/>
              <a:t>ያለበት</a:t>
            </a:r>
            <a:r>
              <a:rPr lang="en-US" dirty="0" smtClean="0"/>
              <a:t> </a:t>
            </a:r>
            <a:r>
              <a:rPr lang="en-US" dirty="0" err="1" smtClean="0"/>
              <a:t>የፈርጀ</a:t>
            </a:r>
            <a:r>
              <a:rPr lang="en-US" dirty="0" smtClean="0"/>
              <a:t> </a:t>
            </a:r>
            <a:r>
              <a:rPr lang="en-US" dirty="0" err="1" smtClean="0"/>
              <a:t>ብዙነት</a:t>
            </a:r>
            <a:r>
              <a:rPr lang="en-US" dirty="0" smtClean="0"/>
              <a:t> (</a:t>
            </a:r>
            <a:r>
              <a:rPr lang="en-US" dirty="0" err="1" smtClean="0"/>
              <a:t>interdiciipoinariry</a:t>
            </a:r>
            <a:r>
              <a:rPr lang="en-US" dirty="0" smtClean="0"/>
              <a:t>)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ደርሷል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ተግባራዊ</a:t>
            </a:r>
            <a:r>
              <a:rPr lang="en-US" dirty="0" smtClean="0"/>
              <a:t> </a:t>
            </a:r>
            <a:r>
              <a:rPr lang="en-US" dirty="0" err="1" smtClean="0"/>
              <a:t>የሥነ-ጽሑፍ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open_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microscope"/>
          <p:cNvPicPr>
            <a:picLocks noChangeAspect="1" noChangeArrowheads="1"/>
          </p:cNvPicPr>
          <p:nvPr/>
        </p:nvPicPr>
        <p:blipFill>
          <a:blip r:embed="rId2"/>
          <a:srcRect l="11806" r="15002"/>
          <a:stretch>
            <a:fillRect/>
          </a:stretch>
        </p:blipFill>
        <p:spPr bwMode="auto">
          <a:xfrm>
            <a:off x="609600" y="1905000"/>
            <a:ext cx="32893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germ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81000"/>
            <a:ext cx="3200400" cy="289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germ2"/>
          <p:cNvPicPr>
            <a:picLocks noChangeAspect="1" noChangeArrowheads="1"/>
          </p:cNvPicPr>
          <p:nvPr/>
        </p:nvPicPr>
        <p:blipFill>
          <a:blip r:embed="rId4"/>
          <a:srcRect l="17267"/>
          <a:stretch>
            <a:fillRect/>
          </a:stretch>
        </p:blipFill>
        <p:spPr bwMode="auto">
          <a:xfrm>
            <a:off x="4876800" y="3505200"/>
            <a:ext cx="328612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4724400" y="228600"/>
            <a:ext cx="3581400" cy="3200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4724400" y="3352800"/>
            <a:ext cx="3581400" cy="3200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13319" name="Text Box 11"/>
          <p:cNvSpPr txBox="1">
            <a:spLocks noChangeArrowheads="1"/>
          </p:cNvSpPr>
          <p:nvPr/>
        </p:nvSpPr>
        <p:spPr bwMode="auto">
          <a:xfrm>
            <a:off x="381000" y="838200"/>
            <a:ext cx="3733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Constantia" pitchFamily="18" charset="0"/>
              </a:rPr>
              <a:t>ስነ ጽሑፋዊ ሂስን ልክ እንደ አጉሊ/ማጉያ  መነጽር ማየት ይቻላል፡፡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  <p:bldP spid="205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የስነ</a:t>
            </a:r>
            <a:r>
              <a:rPr lang="en-US" dirty="0" smtClean="0"/>
              <a:t> </a:t>
            </a:r>
            <a:r>
              <a:rPr lang="en-US" dirty="0" err="1" smtClean="0"/>
              <a:t>ጽሑፋዊ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ባህርያት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>
                <a:solidFill>
                  <a:srgbClr val="00B050"/>
                </a:solidFill>
              </a:rPr>
              <a:t>ገንቢነት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ባህርይ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/>
              <a:t>ያለው</a:t>
            </a:r>
            <a:r>
              <a:rPr lang="en-US" dirty="0" smtClean="0"/>
              <a:t> </a:t>
            </a:r>
            <a:r>
              <a:rPr lang="en-US" dirty="0" err="1" smtClean="0"/>
              <a:t>አለው</a:t>
            </a:r>
            <a:r>
              <a:rPr lang="en-US" dirty="0" smtClean="0"/>
              <a:t>፡፡ </a:t>
            </a:r>
            <a:r>
              <a:rPr lang="en-US" dirty="0" err="1" smtClean="0"/>
              <a:t>ዘሪሁን</a:t>
            </a:r>
            <a:r>
              <a:rPr lang="en-US" dirty="0" smtClean="0"/>
              <a:t> </a:t>
            </a:r>
            <a:r>
              <a:rPr lang="en-US" dirty="0" err="1" smtClean="0"/>
              <a:t>አስፋዉ</a:t>
            </a:r>
            <a:r>
              <a:rPr lang="en-US" dirty="0" smtClean="0"/>
              <a:t> </a:t>
            </a:r>
            <a:r>
              <a:rPr lang="en-US" dirty="0" err="1" smtClean="0"/>
              <a:t>እንደሚለው</a:t>
            </a:r>
            <a:r>
              <a:rPr lang="en-US" dirty="0" smtClean="0"/>
              <a:t>፡- </a:t>
            </a:r>
          </a:p>
          <a:p>
            <a:r>
              <a:rPr lang="en-US" i="1" dirty="0" err="1" smtClean="0"/>
              <a:t>ባንድ</a:t>
            </a:r>
            <a:r>
              <a:rPr lang="en-US" i="1" dirty="0" smtClean="0"/>
              <a:t> </a:t>
            </a:r>
            <a:r>
              <a:rPr lang="en-US" i="1" dirty="0" err="1" smtClean="0"/>
              <a:t>ደራሲ</a:t>
            </a:r>
            <a:r>
              <a:rPr lang="en-US" i="1" dirty="0" smtClean="0"/>
              <a:t> </a:t>
            </a:r>
            <a:r>
              <a:rPr lang="en-US" i="1" dirty="0" err="1" smtClean="0"/>
              <a:t>ስራ</a:t>
            </a:r>
            <a:r>
              <a:rPr lang="en-US" i="1" dirty="0" smtClean="0"/>
              <a:t> </a:t>
            </a:r>
            <a:r>
              <a:rPr lang="en-US" i="1" dirty="0" err="1" smtClean="0"/>
              <a:t>ላይ</a:t>
            </a:r>
            <a:r>
              <a:rPr lang="en-US" i="1" dirty="0" smtClean="0"/>
              <a:t> </a:t>
            </a:r>
            <a:r>
              <a:rPr lang="en-US" i="1" dirty="0" err="1" smtClean="0"/>
              <a:t>የሚደረግ</a:t>
            </a:r>
            <a:r>
              <a:rPr lang="en-US" i="1" dirty="0" smtClean="0"/>
              <a:t> </a:t>
            </a:r>
            <a:r>
              <a:rPr lang="en-US" i="1" dirty="0" err="1" smtClean="0"/>
              <a:t>ስነ</a:t>
            </a:r>
            <a:r>
              <a:rPr lang="en-US" i="1" dirty="0" smtClean="0"/>
              <a:t> </a:t>
            </a:r>
            <a:r>
              <a:rPr lang="en-US" i="1" dirty="0" err="1" smtClean="0"/>
              <a:t>ጽሑፋዊ</a:t>
            </a:r>
            <a:r>
              <a:rPr lang="en-US" i="1" dirty="0" smtClean="0"/>
              <a:t> </a:t>
            </a:r>
            <a:r>
              <a:rPr lang="en-US" i="1" dirty="0" err="1" smtClean="0"/>
              <a:t>ሂስ</a:t>
            </a:r>
            <a:r>
              <a:rPr lang="en-US" i="1" dirty="0" smtClean="0"/>
              <a:t> :-</a:t>
            </a:r>
          </a:p>
          <a:p>
            <a:pPr>
              <a:buNone/>
            </a:pPr>
            <a:r>
              <a:rPr lang="en-US" i="1" dirty="0" smtClean="0"/>
              <a:t>        - </a:t>
            </a:r>
            <a:r>
              <a:rPr lang="en-US" i="1" dirty="0" err="1" smtClean="0">
                <a:solidFill>
                  <a:srgbClr val="FF0000"/>
                </a:solidFill>
              </a:rPr>
              <a:t>ድክመትና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ጠንካሬን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/>
              <a:t>ያሳያል</a:t>
            </a:r>
            <a:r>
              <a:rPr lang="en-US" sz="2200" i="1" dirty="0" smtClean="0">
                <a:solidFill>
                  <a:srgbClr val="00B0F0"/>
                </a:solidFill>
              </a:rPr>
              <a:t>፡፡(</a:t>
            </a:r>
            <a:r>
              <a:rPr lang="en-US" sz="2200" i="1" dirty="0" err="1" smtClean="0">
                <a:solidFill>
                  <a:srgbClr val="00B0F0"/>
                </a:solidFill>
              </a:rPr>
              <a:t>ፍ.መ</a:t>
            </a:r>
            <a:r>
              <a:rPr lang="en-US" sz="2200" i="1" dirty="0" smtClean="0">
                <a:solidFill>
                  <a:srgbClr val="00B0F0"/>
                </a:solidFill>
              </a:rPr>
              <a:t>፣ </a:t>
            </a:r>
            <a:r>
              <a:rPr lang="en-US" sz="2200" i="1" dirty="0" err="1" smtClean="0">
                <a:solidFill>
                  <a:srgbClr val="00B0F0"/>
                </a:solidFill>
              </a:rPr>
              <a:t>አደፍርስ፣</a:t>
            </a:r>
            <a:r>
              <a:rPr lang="en-US" sz="2200" i="1" dirty="0" err="1" smtClean="0">
                <a:solidFill>
                  <a:srgbClr val="FF0000"/>
                </a:solidFill>
              </a:rPr>
              <a:t>ወንጀለኛው</a:t>
            </a:r>
            <a:r>
              <a:rPr lang="en-US" sz="2200" i="1" dirty="0" smtClean="0">
                <a:solidFill>
                  <a:srgbClr val="FF0000"/>
                </a:solidFill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</a:rPr>
              <a:t>ዳኛ</a:t>
            </a:r>
            <a:r>
              <a:rPr lang="en-US" sz="2200" i="1" dirty="0" smtClean="0">
                <a:solidFill>
                  <a:srgbClr val="00B0F0"/>
                </a:solidFill>
              </a:rPr>
              <a:t>፣ </a:t>
            </a:r>
            <a:r>
              <a:rPr lang="en-US" sz="2200" i="1" dirty="0" err="1" smtClean="0">
                <a:solidFill>
                  <a:srgbClr val="00B0F0"/>
                </a:solidFill>
              </a:rPr>
              <a:t>ከአድማስ</a:t>
            </a:r>
            <a:r>
              <a:rPr lang="en-US" sz="2200" i="1" dirty="0" smtClean="0">
                <a:solidFill>
                  <a:srgbClr val="00B0F0"/>
                </a:solidFill>
              </a:rPr>
              <a:t> </a:t>
            </a:r>
            <a:r>
              <a:rPr lang="en-US" sz="2200" i="1" dirty="0" err="1" smtClean="0">
                <a:solidFill>
                  <a:srgbClr val="00B0F0"/>
                </a:solidFill>
              </a:rPr>
              <a:t>ባሻገር</a:t>
            </a:r>
            <a:r>
              <a:rPr lang="en-US" sz="2200" i="1" dirty="0" smtClean="0">
                <a:solidFill>
                  <a:srgbClr val="00B0F0"/>
                </a:solidFill>
              </a:rPr>
              <a:t>)</a:t>
            </a:r>
            <a:endParaRPr lang="en-US" i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i="1" dirty="0" smtClean="0"/>
              <a:t>       - </a:t>
            </a:r>
            <a:r>
              <a:rPr lang="en-US" sz="2600" i="1" dirty="0" err="1" smtClean="0"/>
              <a:t>ደራሲዉ</a:t>
            </a:r>
            <a:r>
              <a:rPr lang="en-US" sz="2600" i="1" dirty="0" smtClean="0"/>
              <a:t> </a:t>
            </a:r>
            <a:r>
              <a:rPr lang="en-US" sz="2600" i="1" dirty="0" err="1" smtClean="0">
                <a:solidFill>
                  <a:srgbClr val="FF0000"/>
                </a:solidFill>
              </a:rPr>
              <a:t>ጠንካራ</a:t>
            </a:r>
            <a:r>
              <a:rPr lang="en-US" sz="2600" i="1" dirty="0" smtClean="0">
                <a:solidFill>
                  <a:srgbClr val="FF0000"/>
                </a:solidFill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</a:rPr>
              <a:t>ገጽታዎቹን</a:t>
            </a:r>
            <a:r>
              <a:rPr lang="en-US" sz="2600" i="1" dirty="0" smtClean="0">
                <a:solidFill>
                  <a:srgbClr val="FF0000"/>
                </a:solidFill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</a:rPr>
              <a:t>በማወቅ</a:t>
            </a:r>
            <a:r>
              <a:rPr lang="en-US" sz="2600" i="1" dirty="0" smtClean="0">
                <a:solidFill>
                  <a:srgbClr val="FF0000"/>
                </a:solidFill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</a:rPr>
              <a:t>በተከታታይ</a:t>
            </a:r>
            <a:r>
              <a:rPr lang="en-US" sz="2600" i="1" dirty="0" smtClean="0">
                <a:solidFill>
                  <a:srgbClr val="FF0000"/>
                </a:solidFill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</a:rPr>
              <a:t>ስራዉ</a:t>
            </a:r>
            <a:r>
              <a:rPr lang="en-US" sz="2600" i="1" dirty="0" smtClean="0">
                <a:solidFill>
                  <a:srgbClr val="FF0000"/>
                </a:solidFill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</a:rPr>
              <a:t>ይበልጥ</a:t>
            </a:r>
            <a:r>
              <a:rPr lang="en-US" sz="2600" i="1" dirty="0" smtClean="0">
                <a:solidFill>
                  <a:srgbClr val="FF0000"/>
                </a:solidFill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</a:rPr>
              <a:t>እንዲጠቀምባቸዉ</a:t>
            </a:r>
            <a:r>
              <a:rPr lang="en-US" sz="2600" i="1" dirty="0" smtClean="0"/>
              <a:t>፤ 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       - </a:t>
            </a:r>
            <a:r>
              <a:rPr lang="en-US" sz="2600" i="1" dirty="0" err="1" smtClean="0">
                <a:solidFill>
                  <a:srgbClr val="FF0000"/>
                </a:solidFill>
              </a:rPr>
              <a:t>ደካማ</a:t>
            </a:r>
            <a:r>
              <a:rPr lang="en-US" sz="2600" i="1" dirty="0" smtClean="0">
                <a:solidFill>
                  <a:srgbClr val="FF0000"/>
                </a:solidFill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</a:rPr>
              <a:t>ገጽታዎቹን</a:t>
            </a:r>
            <a:r>
              <a:rPr lang="en-US" sz="2600" i="1" dirty="0" smtClean="0">
                <a:solidFill>
                  <a:srgbClr val="FF0000"/>
                </a:solidFill>
              </a:rPr>
              <a:t>  </a:t>
            </a:r>
            <a:r>
              <a:rPr lang="en-US" sz="2600" i="1" dirty="0" err="1" smtClean="0"/>
              <a:t>በመተዉ</a:t>
            </a:r>
            <a:r>
              <a:rPr lang="en-US" sz="2600" i="1" dirty="0" smtClean="0"/>
              <a:t> </a:t>
            </a:r>
            <a:r>
              <a:rPr lang="en-US" sz="2600" i="1" dirty="0" err="1" smtClean="0">
                <a:solidFill>
                  <a:srgbClr val="FF0000"/>
                </a:solidFill>
              </a:rPr>
              <a:t>የማሻሻያ</a:t>
            </a:r>
            <a:r>
              <a:rPr lang="en-US" sz="2600" i="1" dirty="0" smtClean="0">
                <a:solidFill>
                  <a:srgbClr val="FF0000"/>
                </a:solidFill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</a:rPr>
              <a:t>ነጥቦችን</a:t>
            </a:r>
            <a:r>
              <a:rPr lang="en-US" sz="2600" i="1" dirty="0" smtClean="0">
                <a:solidFill>
                  <a:srgbClr val="FF0000"/>
                </a:solidFill>
              </a:rPr>
              <a:t> </a:t>
            </a:r>
            <a:r>
              <a:rPr lang="en-US" sz="2600" i="1" dirty="0" err="1" smtClean="0"/>
              <a:t>እንዲፈልግ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ያግዘዋል</a:t>
            </a:r>
            <a:r>
              <a:rPr lang="en-US" sz="2600" i="1" dirty="0" smtClean="0"/>
              <a:t>፡፡ </a:t>
            </a:r>
            <a:endParaRPr lang="en-US" i="1" dirty="0" smtClean="0"/>
          </a:p>
          <a:p>
            <a:pPr>
              <a:buNone/>
            </a:pPr>
            <a:r>
              <a:rPr lang="en-US" b="1" u="sng" dirty="0" err="1" smtClean="0"/>
              <a:t>ምክንያት</a:t>
            </a:r>
            <a:r>
              <a:rPr lang="en-US" b="1" u="sng" dirty="0" smtClean="0"/>
              <a:t>፡ </a:t>
            </a:r>
            <a:r>
              <a:rPr lang="en-US" b="1" u="sng" dirty="0" err="1" smtClean="0"/>
              <a:t>ትክክለኛ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ሂስ</a:t>
            </a:r>
            <a:r>
              <a:rPr lang="en-US" i="1" dirty="0" smtClean="0"/>
              <a:t> </a:t>
            </a:r>
          </a:p>
          <a:p>
            <a:pPr>
              <a:buNone/>
            </a:pPr>
            <a:r>
              <a:rPr lang="en-US" i="1" dirty="0" smtClean="0"/>
              <a:t>   </a:t>
            </a:r>
            <a:r>
              <a:rPr lang="en-US" i="1" dirty="0" err="1" smtClean="0"/>
              <a:t>ደራሲዉ</a:t>
            </a:r>
            <a:r>
              <a:rPr lang="en-US" i="1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የያዘዉን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የአጻጻፍ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አካሄድ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           - </a:t>
            </a:r>
            <a:r>
              <a:rPr lang="en-US" i="1" dirty="0" err="1" smtClean="0">
                <a:solidFill>
                  <a:srgbClr val="FF0000"/>
                </a:solidFill>
              </a:rPr>
              <a:t>እንዲቀጥልበት</a:t>
            </a:r>
            <a:r>
              <a:rPr lang="en-US" i="1" dirty="0" smtClean="0">
                <a:solidFill>
                  <a:srgbClr val="FF0000"/>
                </a:solidFill>
              </a:rPr>
              <a:t> /</a:t>
            </a:r>
            <a:r>
              <a:rPr lang="en-US" i="1" dirty="0" err="1" smtClean="0"/>
              <a:t>እንዲለውጥ</a:t>
            </a:r>
            <a:r>
              <a:rPr lang="en-US" i="1" dirty="0" smtClean="0"/>
              <a:t>  </a:t>
            </a:r>
          </a:p>
          <a:p>
            <a:pPr>
              <a:buNone/>
            </a:pPr>
            <a:r>
              <a:rPr lang="en-US" i="1" dirty="0" smtClean="0"/>
              <a:t>           - </a:t>
            </a:r>
            <a:r>
              <a:rPr lang="en-US" i="1" dirty="0" err="1" smtClean="0"/>
              <a:t>የተሻለ</a:t>
            </a:r>
            <a:r>
              <a:rPr lang="en-US" i="1" dirty="0" smtClean="0"/>
              <a:t> </a:t>
            </a:r>
            <a:r>
              <a:rPr lang="en-US" i="1" dirty="0" err="1" smtClean="0"/>
              <a:t>ስራ</a:t>
            </a:r>
            <a:r>
              <a:rPr lang="en-US" i="1" dirty="0" smtClean="0"/>
              <a:t> </a:t>
            </a:r>
            <a:r>
              <a:rPr lang="en-US" i="1" dirty="0" err="1" smtClean="0"/>
              <a:t>እንዲያወጣ</a:t>
            </a:r>
            <a:r>
              <a:rPr lang="en-US" i="1" dirty="0" smtClean="0"/>
              <a:t> </a:t>
            </a:r>
            <a:r>
              <a:rPr lang="en-US" i="1" dirty="0" err="1" smtClean="0"/>
              <a:t>ይረዳል</a:t>
            </a:r>
            <a:r>
              <a:rPr lang="en-US" i="1" dirty="0" smtClean="0"/>
              <a:t>፡፡</a:t>
            </a:r>
          </a:p>
          <a:p>
            <a:pPr>
              <a:buNone/>
            </a:pPr>
            <a:r>
              <a:rPr lang="en-US" i="1" dirty="0" smtClean="0"/>
              <a:t>           </a:t>
            </a:r>
          </a:p>
          <a:p>
            <a:pPr>
              <a:buNone/>
            </a:pPr>
            <a:r>
              <a:rPr lang="en-US" i="1" dirty="0" smtClean="0"/>
              <a:t>     - </a:t>
            </a:r>
            <a:r>
              <a:rPr lang="en-US" i="1" dirty="0" err="1" smtClean="0">
                <a:solidFill>
                  <a:srgbClr val="00B0F0"/>
                </a:solidFill>
              </a:rPr>
              <a:t>ድርሰት</a:t>
            </a:r>
            <a:r>
              <a:rPr lang="en-US" i="1" dirty="0" smtClean="0">
                <a:solidFill>
                  <a:srgbClr val="00B0F0"/>
                </a:solidFill>
              </a:rPr>
              <a:t> </a:t>
            </a:r>
            <a:r>
              <a:rPr lang="en-US" i="1" dirty="0" err="1" smtClean="0">
                <a:solidFill>
                  <a:srgbClr val="00B0F0"/>
                </a:solidFill>
              </a:rPr>
              <a:t>መጻፍ</a:t>
            </a:r>
            <a:r>
              <a:rPr lang="en-US" i="1" dirty="0" smtClean="0">
                <a:solidFill>
                  <a:srgbClr val="00B0F0"/>
                </a:solidFill>
              </a:rPr>
              <a:t>        </a:t>
            </a:r>
            <a:r>
              <a:rPr lang="en-US" i="1" dirty="0" smtClean="0">
                <a:solidFill>
                  <a:srgbClr val="FF0000"/>
                </a:solidFill>
              </a:rPr>
              <a:t>-</a:t>
            </a:r>
            <a:r>
              <a:rPr lang="en-US" i="1" dirty="0" err="1" smtClean="0">
                <a:solidFill>
                  <a:srgbClr val="00B050"/>
                </a:solidFill>
              </a:rPr>
              <a:t>ሃሳብን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፣ </a:t>
            </a:r>
          </a:p>
          <a:p>
            <a:pPr>
              <a:buNone/>
            </a:pPr>
            <a:r>
              <a:rPr lang="en-US" i="1" dirty="0" smtClean="0">
                <a:solidFill>
                  <a:srgbClr val="00B050"/>
                </a:solidFill>
              </a:rPr>
              <a:t>                                   -</a:t>
            </a:r>
            <a:r>
              <a:rPr lang="en-US" i="1" dirty="0" err="1" smtClean="0">
                <a:solidFill>
                  <a:srgbClr val="00B050"/>
                </a:solidFill>
              </a:rPr>
              <a:t>ገጠመኝን</a:t>
            </a:r>
            <a:r>
              <a:rPr lang="en-US" i="1" dirty="0" smtClean="0"/>
              <a:t>፣ </a:t>
            </a:r>
          </a:p>
          <a:p>
            <a:pPr>
              <a:buNone/>
            </a:pPr>
            <a:r>
              <a:rPr lang="en-US" i="1" dirty="0" smtClean="0">
                <a:solidFill>
                  <a:srgbClr val="00B050"/>
                </a:solidFill>
              </a:rPr>
              <a:t>                                   - </a:t>
            </a:r>
            <a:r>
              <a:rPr lang="en-US" i="1" dirty="0" err="1" smtClean="0">
                <a:solidFill>
                  <a:srgbClr val="00B050"/>
                </a:solidFill>
              </a:rPr>
              <a:t>ለህይወትና</a:t>
            </a:r>
            <a:r>
              <a:rPr lang="en-US" i="1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en-US" i="1" dirty="0" smtClean="0">
                <a:solidFill>
                  <a:srgbClr val="00B050"/>
                </a:solidFill>
              </a:rPr>
              <a:t>                                   - </a:t>
            </a:r>
            <a:r>
              <a:rPr lang="en-US" i="1" dirty="0" err="1" smtClean="0">
                <a:solidFill>
                  <a:srgbClr val="00B050"/>
                </a:solidFill>
              </a:rPr>
              <a:t>ለሰዉ</a:t>
            </a:r>
            <a:r>
              <a:rPr lang="en-US" i="1" dirty="0" smtClean="0">
                <a:solidFill>
                  <a:srgbClr val="00B050"/>
                </a:solidFill>
              </a:rPr>
              <a:t> </a:t>
            </a:r>
            <a:r>
              <a:rPr lang="en-US" i="1" dirty="0" err="1" smtClean="0">
                <a:solidFill>
                  <a:srgbClr val="00B050"/>
                </a:solidFill>
              </a:rPr>
              <a:t>ልጅ</a:t>
            </a:r>
            <a:r>
              <a:rPr lang="en-US" i="1" dirty="0" smtClean="0">
                <a:solidFill>
                  <a:srgbClr val="00B050"/>
                </a:solidFill>
              </a:rPr>
              <a:t> </a:t>
            </a:r>
            <a:r>
              <a:rPr lang="en-US" i="1" dirty="0" err="1" smtClean="0">
                <a:solidFill>
                  <a:srgbClr val="00B050"/>
                </a:solidFill>
              </a:rPr>
              <a:t>ያለን</a:t>
            </a:r>
            <a:r>
              <a:rPr lang="en-US" i="1" dirty="0" smtClean="0">
                <a:solidFill>
                  <a:srgbClr val="00B050"/>
                </a:solidFill>
              </a:rPr>
              <a:t>  </a:t>
            </a:r>
            <a:r>
              <a:rPr lang="en-US" i="1" dirty="0" err="1" smtClean="0">
                <a:solidFill>
                  <a:srgbClr val="00B050"/>
                </a:solidFill>
              </a:rPr>
              <a:t>አመለካከት</a:t>
            </a:r>
            <a:r>
              <a:rPr lang="en-US" i="1" dirty="0" smtClean="0"/>
              <a:t> </a:t>
            </a:r>
            <a:r>
              <a:rPr lang="en-US" i="1" dirty="0" err="1" smtClean="0"/>
              <a:t>ለሌሎች</a:t>
            </a:r>
            <a:r>
              <a:rPr lang="en-US" i="1" dirty="0" smtClean="0"/>
              <a:t> </a:t>
            </a:r>
            <a:r>
              <a:rPr lang="en-US" i="1" dirty="0" err="1" smtClean="0"/>
              <a:t>ማካፈል</a:t>
            </a:r>
            <a:r>
              <a:rPr lang="en-US" i="1" dirty="0" smtClean="0"/>
              <a:t> </a:t>
            </a:r>
            <a:r>
              <a:rPr lang="en-US" i="1" dirty="0" err="1" smtClean="0"/>
              <a:t>ነው</a:t>
            </a:r>
            <a:r>
              <a:rPr lang="en-US" i="1" dirty="0" smtClean="0"/>
              <a:t>፡፡</a:t>
            </a:r>
          </a:p>
          <a:p>
            <a:pPr>
              <a:buNone/>
            </a:pPr>
            <a:r>
              <a:rPr lang="en-US" i="1" dirty="0" smtClean="0"/>
              <a:t>    - </a:t>
            </a:r>
            <a:r>
              <a:rPr lang="en-US" i="1" dirty="0" err="1" smtClean="0"/>
              <a:t>በመሆኑም</a:t>
            </a:r>
            <a:r>
              <a:rPr lang="en-US" i="1" dirty="0" smtClean="0"/>
              <a:t> </a:t>
            </a:r>
            <a:r>
              <a:rPr lang="en-US" i="1" dirty="0" err="1" smtClean="0"/>
              <a:t>ይህ</a:t>
            </a:r>
            <a:r>
              <a:rPr lang="en-US" i="1" dirty="0" smtClean="0"/>
              <a:t> </a:t>
            </a:r>
            <a:r>
              <a:rPr lang="en-US" i="1" dirty="0" err="1" smtClean="0"/>
              <a:t>ተግባር</a:t>
            </a:r>
            <a:r>
              <a:rPr lang="en-US" i="1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በወጉ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እንዲከናወን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የሚያስችሉ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ዘዴዎችን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ሂስ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ለደራሲዉ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/>
              <a:t>ሊጠቁም</a:t>
            </a:r>
            <a:r>
              <a:rPr lang="en-US" i="1" dirty="0" smtClean="0"/>
              <a:t> </a:t>
            </a:r>
            <a:r>
              <a:rPr lang="en-US" i="1" dirty="0" err="1" smtClean="0"/>
              <a:t>ይችላል</a:t>
            </a:r>
            <a:r>
              <a:rPr lang="en-US" i="1" dirty="0" smtClean="0"/>
              <a:t> ፡፡ </a:t>
            </a:r>
            <a:r>
              <a:rPr lang="en-US" i="1" dirty="0" err="1" smtClean="0"/>
              <a:t>ገንቢነት</a:t>
            </a:r>
            <a:r>
              <a:rPr lang="en-US" i="1" dirty="0" smtClean="0"/>
              <a:t> </a:t>
            </a:r>
            <a:r>
              <a:rPr lang="en-US" i="1" dirty="0" err="1" smtClean="0"/>
              <a:t>ባህርይ</a:t>
            </a:r>
            <a:r>
              <a:rPr lang="en-US" i="1" dirty="0" smtClean="0"/>
              <a:t> </a:t>
            </a:r>
            <a:r>
              <a:rPr lang="en-US" i="1" dirty="0" err="1" smtClean="0"/>
              <a:t>አለው</a:t>
            </a:r>
            <a:r>
              <a:rPr lang="en-US" i="1" dirty="0" smtClean="0"/>
              <a:t>(1992፣ 357)፡፡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የሥነ-ጽሑፋዊ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ባህርያት</a:t>
            </a:r>
            <a:r>
              <a:rPr lang="en-US" dirty="0" smtClean="0"/>
              <a:t>፡-</a:t>
            </a:r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የንባብ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ችሎታን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ይጨምራል</a:t>
            </a:r>
            <a:r>
              <a:rPr lang="en-US" b="1" dirty="0" smtClean="0">
                <a:solidFill>
                  <a:srgbClr val="00B050"/>
                </a:solidFill>
              </a:rPr>
              <a:t>፤</a:t>
            </a:r>
          </a:p>
          <a:p>
            <a:pPr>
              <a:buNone/>
            </a:pPr>
            <a:r>
              <a:rPr lang="en-US" b="1" dirty="0" smtClean="0"/>
              <a:t>       </a:t>
            </a:r>
            <a:r>
              <a:rPr lang="en-US" b="1" dirty="0" err="1" smtClean="0"/>
              <a:t>የንባብ</a:t>
            </a:r>
            <a:r>
              <a:rPr lang="en-US" b="1" dirty="0" smtClean="0"/>
              <a:t> </a:t>
            </a:r>
            <a:r>
              <a:rPr lang="en-US" b="1" dirty="0" err="1" smtClean="0"/>
              <a:t>ችሎታ</a:t>
            </a:r>
            <a:r>
              <a:rPr lang="en-US" b="1" dirty="0" smtClean="0"/>
              <a:t> ፡  </a:t>
            </a:r>
            <a:r>
              <a:rPr lang="en-US" b="1" dirty="0" err="1" smtClean="0"/>
              <a:t>ምንድን</a:t>
            </a:r>
            <a:r>
              <a:rPr lang="en-US" b="1" dirty="0" smtClean="0"/>
              <a:t> </a:t>
            </a:r>
            <a:r>
              <a:rPr lang="en-US" b="1" dirty="0" err="1" smtClean="0"/>
              <a:t>ነው</a:t>
            </a:r>
            <a:r>
              <a:rPr lang="en-US" b="1" dirty="0" smtClean="0"/>
              <a:t>?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-  </a:t>
            </a:r>
            <a:r>
              <a:rPr lang="en-US" b="1" dirty="0" err="1" smtClean="0"/>
              <a:t>የንባብ</a:t>
            </a:r>
            <a:r>
              <a:rPr lang="en-US" b="1" dirty="0" smtClean="0"/>
              <a:t> </a:t>
            </a:r>
            <a:r>
              <a:rPr lang="en-US" b="1" dirty="0" err="1" smtClean="0"/>
              <a:t>ችሎታ</a:t>
            </a:r>
            <a:r>
              <a:rPr lang="en-US" b="1" dirty="0" smtClean="0"/>
              <a:t>:-   -  </a:t>
            </a:r>
            <a:r>
              <a:rPr lang="en-US" dirty="0" err="1" smtClean="0">
                <a:solidFill>
                  <a:srgbClr val="FF0000"/>
                </a:solidFill>
              </a:rPr>
              <a:t>በትምህርት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ደረጃ</a:t>
            </a:r>
            <a:r>
              <a:rPr lang="en-US" dirty="0" smtClean="0">
                <a:solidFill>
                  <a:srgbClr val="FF0000"/>
                </a:solidFill>
              </a:rPr>
              <a:t> ፣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-  </a:t>
            </a:r>
            <a:r>
              <a:rPr lang="en-US" dirty="0" err="1" smtClean="0">
                <a:solidFill>
                  <a:srgbClr val="FF0000"/>
                </a:solidFill>
              </a:rPr>
              <a:t>በዕድሜ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ልዩነት</a:t>
            </a:r>
            <a:r>
              <a:rPr lang="en-US" dirty="0" smtClean="0">
                <a:solidFill>
                  <a:srgbClr val="FF0000"/>
                </a:solidFill>
              </a:rPr>
              <a:t>፣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-  </a:t>
            </a:r>
            <a:r>
              <a:rPr lang="en-US" dirty="0" err="1" smtClean="0">
                <a:solidFill>
                  <a:srgbClr val="FF0000"/>
                </a:solidFill>
              </a:rPr>
              <a:t>በቋንቋ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ችሎታ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ወ.ዘ.ተ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ሳቢያ</a:t>
            </a:r>
            <a:r>
              <a:rPr lang="en-US" dirty="0" smtClean="0"/>
              <a:t> </a:t>
            </a:r>
            <a:r>
              <a:rPr lang="en-US" dirty="0" err="1" smtClean="0"/>
              <a:t>የሁሉም</a:t>
            </a:r>
            <a:r>
              <a:rPr lang="en-US" dirty="0" smtClean="0"/>
              <a:t> </a:t>
            </a:r>
            <a:r>
              <a:rPr lang="en-US" dirty="0" err="1" smtClean="0"/>
              <a:t>አንባቢ</a:t>
            </a:r>
            <a:r>
              <a:rPr lang="en-US" dirty="0" smtClean="0"/>
              <a:t> </a:t>
            </a:r>
            <a:r>
              <a:rPr lang="en-US" dirty="0" err="1" smtClean="0"/>
              <a:t>የግንዛቤ</a:t>
            </a:r>
            <a:r>
              <a:rPr lang="en-US" dirty="0" smtClean="0"/>
              <a:t> </a:t>
            </a:r>
            <a:r>
              <a:rPr lang="en-US" dirty="0" err="1" smtClean="0"/>
              <a:t>ደረጃ</a:t>
            </a:r>
            <a:r>
              <a:rPr lang="en-US" dirty="0" smtClean="0"/>
              <a:t> </a:t>
            </a:r>
            <a:r>
              <a:rPr lang="en-US" dirty="0" err="1" smtClean="0"/>
              <a:t>የተለያየ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endParaRPr lang="en-US" dirty="0" smtClean="0"/>
          </a:p>
          <a:p>
            <a:r>
              <a:rPr lang="en-US" i="1" dirty="0" err="1" smtClean="0"/>
              <a:t>ከስነ-ጽሑፋዊ</a:t>
            </a:r>
            <a:r>
              <a:rPr lang="en-US" i="1" dirty="0" smtClean="0"/>
              <a:t> </a:t>
            </a:r>
            <a:r>
              <a:rPr lang="en-US" i="1" dirty="0" err="1" smtClean="0"/>
              <a:t>ሂስ</a:t>
            </a:r>
            <a:r>
              <a:rPr lang="en-US" i="1" dirty="0" smtClean="0"/>
              <a:t>  </a:t>
            </a:r>
            <a:r>
              <a:rPr lang="en-US" i="1" dirty="0" err="1" smtClean="0">
                <a:solidFill>
                  <a:srgbClr val="00B050"/>
                </a:solidFill>
              </a:rPr>
              <a:t>ዋና</a:t>
            </a:r>
            <a:r>
              <a:rPr lang="en-US" i="1" dirty="0" smtClean="0">
                <a:solidFill>
                  <a:srgbClr val="00B050"/>
                </a:solidFill>
              </a:rPr>
              <a:t> </a:t>
            </a:r>
            <a:r>
              <a:rPr lang="en-US" i="1" dirty="0" err="1" smtClean="0">
                <a:solidFill>
                  <a:srgbClr val="00B050"/>
                </a:solidFill>
              </a:rPr>
              <a:t>ተግባር</a:t>
            </a:r>
            <a:r>
              <a:rPr lang="en-US" i="1" dirty="0" smtClean="0">
                <a:solidFill>
                  <a:srgbClr val="00B050"/>
                </a:solidFill>
              </a:rPr>
              <a:t> </a:t>
            </a:r>
            <a:r>
              <a:rPr lang="en-US" i="1" dirty="0" err="1" smtClean="0"/>
              <a:t>አንዱ</a:t>
            </a:r>
            <a:r>
              <a:rPr lang="en-US" i="1" dirty="0" smtClean="0"/>
              <a:t> </a:t>
            </a:r>
            <a:r>
              <a:rPr lang="en-US" i="1" dirty="0" err="1" smtClean="0"/>
              <a:t>ስራዉን</a:t>
            </a:r>
            <a:r>
              <a:rPr lang="en-US" i="1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ኪነ-ጥበባዊ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በሆነ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መልክ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መተንተን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/>
              <a:t>በመሆኑ</a:t>
            </a:r>
            <a:r>
              <a:rPr lang="en-US" i="1" dirty="0" smtClean="0"/>
              <a:t> ””      </a:t>
            </a:r>
          </a:p>
          <a:p>
            <a:pPr>
              <a:buNone/>
            </a:pPr>
            <a:r>
              <a:rPr lang="en-US" i="1" dirty="0" smtClean="0"/>
              <a:t>          </a:t>
            </a:r>
            <a:r>
              <a:rPr lang="en-US" i="1" dirty="0" smtClean="0">
                <a:solidFill>
                  <a:srgbClr val="FF0000"/>
                </a:solidFill>
              </a:rPr>
              <a:t>- </a:t>
            </a:r>
            <a:r>
              <a:rPr lang="en-US" i="1" dirty="0" err="1" smtClean="0">
                <a:solidFill>
                  <a:srgbClr val="FF0000"/>
                </a:solidFill>
              </a:rPr>
              <a:t>የተደበቀዉን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የማዉጣት</a:t>
            </a:r>
            <a:r>
              <a:rPr lang="en-US" i="1" dirty="0" smtClean="0">
                <a:solidFill>
                  <a:srgbClr val="FF0000"/>
                </a:solidFill>
              </a:rPr>
              <a:t>፣ (</a:t>
            </a:r>
            <a:r>
              <a:rPr lang="en-US" i="1" dirty="0" err="1" smtClean="0">
                <a:solidFill>
                  <a:srgbClr val="FF0000"/>
                </a:solidFill>
              </a:rPr>
              <a:t>ደራሲው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አውቆም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ይሁን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ሳያውቅ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የሚያስገባቸውን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ጉዳዮች</a:t>
            </a:r>
            <a:r>
              <a:rPr lang="en-US" i="1" dirty="0" smtClean="0">
                <a:solidFill>
                  <a:srgbClr val="FF0000"/>
                </a:solidFill>
              </a:rPr>
              <a:t>---)</a:t>
            </a:r>
          </a:p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          - </a:t>
            </a:r>
            <a:r>
              <a:rPr lang="en-US" i="1" dirty="0" err="1" smtClean="0">
                <a:solidFill>
                  <a:srgbClr val="FF0000"/>
                </a:solidFill>
              </a:rPr>
              <a:t>አሻሚዉን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የመለየት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         - </a:t>
            </a:r>
            <a:r>
              <a:rPr lang="en-US" i="1" dirty="0" err="1" smtClean="0">
                <a:solidFill>
                  <a:srgbClr val="FF0000"/>
                </a:solidFill>
              </a:rPr>
              <a:t>የረቀቀዉን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የማቅለል</a:t>
            </a:r>
            <a:r>
              <a:rPr lang="en-US" i="1" dirty="0" smtClean="0">
                <a:solidFill>
                  <a:srgbClr val="FF0000"/>
                </a:solidFill>
              </a:rPr>
              <a:t>፣ </a:t>
            </a:r>
            <a:r>
              <a:rPr lang="en-US" i="1" dirty="0" smtClean="0"/>
              <a:t>… </a:t>
            </a:r>
            <a:r>
              <a:rPr lang="en-US" i="1" dirty="0" err="1" smtClean="0"/>
              <a:t>ተግባር</a:t>
            </a:r>
            <a:r>
              <a:rPr lang="en-US" i="1" dirty="0" smtClean="0"/>
              <a:t> </a:t>
            </a:r>
            <a:r>
              <a:rPr lang="en-US" i="1" dirty="0" err="1" smtClean="0"/>
              <a:t>ስለሚፈጽም</a:t>
            </a:r>
            <a:r>
              <a:rPr lang="en-US" i="1" dirty="0" smtClean="0"/>
              <a:t> </a:t>
            </a:r>
            <a:r>
              <a:rPr lang="en-US" i="1" dirty="0" err="1" smtClean="0"/>
              <a:t>አንባቢዉ</a:t>
            </a:r>
            <a:r>
              <a:rPr lang="en-US" i="1" dirty="0" smtClean="0"/>
              <a:t> </a:t>
            </a:r>
            <a:r>
              <a:rPr lang="en-US" i="1" dirty="0" err="1" smtClean="0">
                <a:solidFill>
                  <a:srgbClr val="00B050"/>
                </a:solidFill>
              </a:rPr>
              <a:t>ስራዉን</a:t>
            </a:r>
            <a:r>
              <a:rPr lang="en-US" i="1" dirty="0" smtClean="0">
                <a:solidFill>
                  <a:srgbClr val="00B050"/>
                </a:solidFill>
              </a:rPr>
              <a:t> </a:t>
            </a:r>
            <a:r>
              <a:rPr lang="en-US" i="1" dirty="0" err="1" smtClean="0">
                <a:solidFill>
                  <a:srgbClr val="00B050"/>
                </a:solidFill>
              </a:rPr>
              <a:t>ከበፊቱ</a:t>
            </a:r>
            <a:r>
              <a:rPr lang="en-US" i="1" dirty="0" smtClean="0">
                <a:solidFill>
                  <a:srgbClr val="00B050"/>
                </a:solidFill>
              </a:rPr>
              <a:t> </a:t>
            </a:r>
            <a:r>
              <a:rPr lang="en-US" i="1" dirty="0" err="1" smtClean="0">
                <a:solidFill>
                  <a:srgbClr val="00B050"/>
                </a:solidFill>
              </a:rPr>
              <a:t>በተሻለ</a:t>
            </a:r>
            <a:r>
              <a:rPr lang="en-US" i="1" dirty="0" smtClean="0">
                <a:solidFill>
                  <a:srgbClr val="00B050"/>
                </a:solidFill>
              </a:rPr>
              <a:t> </a:t>
            </a:r>
            <a:r>
              <a:rPr lang="en-US" i="1" dirty="0" err="1" smtClean="0">
                <a:solidFill>
                  <a:srgbClr val="00B050"/>
                </a:solidFill>
              </a:rPr>
              <a:t>ሁኔታ</a:t>
            </a:r>
            <a:r>
              <a:rPr lang="en-US" i="1" dirty="0" smtClean="0">
                <a:solidFill>
                  <a:srgbClr val="00B050"/>
                </a:solidFill>
              </a:rPr>
              <a:t> </a:t>
            </a:r>
            <a:r>
              <a:rPr lang="en-US" i="1" dirty="0" err="1" smtClean="0"/>
              <a:t>ሊረዳዉ</a:t>
            </a:r>
            <a:r>
              <a:rPr lang="en-US" i="1" dirty="0" smtClean="0"/>
              <a:t> </a:t>
            </a:r>
            <a:r>
              <a:rPr lang="en-US" i="1" dirty="0" err="1" smtClean="0"/>
              <a:t>ይችላል</a:t>
            </a:r>
            <a:r>
              <a:rPr lang="en-US" i="1" dirty="0" smtClean="0"/>
              <a:t>፡፡(</a:t>
            </a:r>
            <a:r>
              <a:rPr lang="en-US" i="1" dirty="0" err="1" smtClean="0"/>
              <a:t>ዘሪሁን</a:t>
            </a:r>
            <a:r>
              <a:rPr lang="en-US" i="1" dirty="0" smtClean="0"/>
              <a:t> 1992፣ 357)</a:t>
            </a:r>
            <a:endParaRPr lang="en-US" dirty="0" smtClean="0"/>
          </a:p>
          <a:p>
            <a:r>
              <a:rPr lang="en-US" dirty="0" err="1" smtClean="0"/>
              <a:t>ስለዚህ</a:t>
            </a:r>
            <a:r>
              <a:rPr lang="en-US" dirty="0" smtClean="0"/>
              <a:t> ፡ - </a:t>
            </a:r>
            <a:r>
              <a:rPr lang="en-US" dirty="0" err="1" smtClean="0"/>
              <a:t>ስነ-ጽሑፋዊ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መስጠትም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ሆነ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ማንበብ</a:t>
            </a:r>
            <a:r>
              <a:rPr lang="en-US" b="1" dirty="0" smtClean="0">
                <a:solidFill>
                  <a:srgbClr val="00B050"/>
                </a:solidFill>
              </a:rPr>
              <a:t>  </a:t>
            </a:r>
            <a:r>
              <a:rPr lang="en-US" dirty="0" err="1" smtClean="0">
                <a:solidFill>
                  <a:srgbClr val="00B050"/>
                </a:solidFill>
              </a:rPr>
              <a:t>እየተለመደ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/>
              <a:t>ሲመጣና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- </a:t>
            </a:r>
            <a:r>
              <a:rPr lang="en-US" dirty="0" err="1" smtClean="0"/>
              <a:t>ያነበብነዉን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ድርሰት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ባለሙያዎች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ከሰነዘሩት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ሂስ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ጋር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ማገናዘብ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ስንጀምር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err="1" smtClean="0">
                <a:solidFill>
                  <a:srgbClr val="FF0000"/>
                </a:solidFill>
              </a:rPr>
              <a:t>የትንታኔ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አቅም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የመጨመር</a:t>
            </a:r>
            <a:r>
              <a:rPr lang="en-US" dirty="0" smtClean="0">
                <a:solidFill>
                  <a:srgbClr val="FF0000"/>
                </a:solidFill>
              </a:rPr>
              <a:t>፤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   - </a:t>
            </a:r>
            <a:r>
              <a:rPr lang="en-US" b="1" dirty="0" err="1" smtClean="0">
                <a:solidFill>
                  <a:srgbClr val="FF0000"/>
                </a:solidFill>
              </a:rPr>
              <a:t>በጥልቀት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ማሰብንና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ተብሰልስሎትን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የማሳደግ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   - </a:t>
            </a:r>
            <a:r>
              <a:rPr lang="en-US" b="1" dirty="0" err="1" smtClean="0">
                <a:solidFill>
                  <a:srgbClr val="FF0000"/>
                </a:solidFill>
              </a:rPr>
              <a:t>አንብቦ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የመረዳት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ችሎታችንም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በዚያው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ልክ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እንዲጎለብት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የማድረግ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ባህርይ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ያለው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ነው</a:t>
            </a:r>
            <a:r>
              <a:rPr lang="en-US" dirty="0" smtClean="0">
                <a:solidFill>
                  <a:srgbClr val="FF0000"/>
                </a:solidFill>
              </a:rPr>
              <a:t>፡፡ </a:t>
            </a:r>
          </a:p>
          <a:p>
            <a:pPr>
              <a:buNone/>
            </a:pPr>
            <a:r>
              <a:rPr lang="en-US" dirty="0" err="1" smtClean="0"/>
              <a:t>ስለዚህ</a:t>
            </a:r>
            <a:r>
              <a:rPr lang="en-US" dirty="0" smtClean="0"/>
              <a:t> </a:t>
            </a:r>
            <a:r>
              <a:rPr lang="en-US" dirty="0" err="1" smtClean="0"/>
              <a:t>ከዚህ</a:t>
            </a:r>
            <a:r>
              <a:rPr lang="en-US" dirty="0" smtClean="0"/>
              <a:t> </a:t>
            </a:r>
            <a:r>
              <a:rPr lang="en-US" dirty="0" err="1" smtClean="0"/>
              <a:t>በመነሳትም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ሥነ-ጽሑፋዊ</a:t>
            </a:r>
            <a:r>
              <a:rPr lang="en-US" dirty="0" smtClean="0"/>
              <a:t> </a:t>
            </a:r>
            <a:r>
              <a:rPr lang="en-US" dirty="0" err="1" smtClean="0"/>
              <a:t>ሒስ</a:t>
            </a:r>
            <a:r>
              <a:rPr lang="en-US" dirty="0" smtClean="0"/>
              <a:t> </a:t>
            </a:r>
            <a:r>
              <a:rPr lang="en-US" dirty="0" err="1" smtClean="0"/>
              <a:t>በባህርይው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የማንበብ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ችሎታን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የማሳደግና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የማዳበር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አቅሙ</a:t>
            </a:r>
            <a:r>
              <a:rPr lang="en-US" dirty="0" smtClean="0"/>
              <a:t> </a:t>
            </a:r>
            <a:r>
              <a:rPr lang="en-US" dirty="0" err="1" smtClean="0"/>
              <a:t>ከፍተኛ</a:t>
            </a:r>
            <a:r>
              <a:rPr lang="en-US" dirty="0" smtClean="0"/>
              <a:t> </a:t>
            </a:r>
            <a:r>
              <a:rPr lang="en-US" dirty="0" err="1" smtClean="0"/>
              <a:t>መሆኑን</a:t>
            </a:r>
            <a:r>
              <a:rPr lang="en-US" dirty="0" smtClean="0"/>
              <a:t> </a:t>
            </a:r>
            <a:r>
              <a:rPr lang="en-US" dirty="0" err="1" smtClean="0"/>
              <a:t>መረዳት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የሥነ-ጽሑፋዊ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ባህርያት</a:t>
            </a:r>
            <a:r>
              <a:rPr lang="en-US" dirty="0" smtClean="0"/>
              <a:t>፡ </a:t>
            </a:r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 err="1" smtClean="0">
                <a:solidFill>
                  <a:srgbClr val="00B050"/>
                </a:solidFill>
              </a:rPr>
              <a:t>የማነጻጸር</a:t>
            </a:r>
            <a:r>
              <a:rPr lang="en-US" sz="3800" dirty="0" smtClean="0">
                <a:solidFill>
                  <a:srgbClr val="00B050"/>
                </a:solidFill>
              </a:rPr>
              <a:t> </a:t>
            </a:r>
            <a:r>
              <a:rPr lang="en-US" sz="3800" dirty="0" err="1" smtClean="0">
                <a:solidFill>
                  <a:srgbClr val="00B050"/>
                </a:solidFill>
              </a:rPr>
              <a:t>ባህሪም</a:t>
            </a:r>
            <a:r>
              <a:rPr lang="en-US" sz="3800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/>
              <a:t>አለው</a:t>
            </a:r>
            <a:r>
              <a:rPr lang="en-US" dirty="0" smtClean="0"/>
              <a:t> ፡፡ </a:t>
            </a:r>
          </a:p>
          <a:p>
            <a:pPr>
              <a:buNone/>
            </a:pP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ሃያሲ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ሲያደርግ</a:t>
            </a:r>
            <a:r>
              <a:rPr lang="en-US" dirty="0" smtClean="0"/>
              <a:t>- </a:t>
            </a:r>
            <a:r>
              <a:rPr lang="en-US" dirty="0" err="1" smtClean="0"/>
              <a:t>በአንድ</a:t>
            </a:r>
            <a:r>
              <a:rPr lang="en-US" dirty="0" smtClean="0"/>
              <a:t> </a:t>
            </a:r>
            <a:r>
              <a:rPr lang="en-US" dirty="0" err="1" smtClean="0"/>
              <a:t>ሥነ-ጽሑፋዊ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ብቻ</a:t>
            </a:r>
            <a:r>
              <a:rPr lang="en-US" dirty="0" smtClean="0"/>
              <a:t> </a:t>
            </a:r>
            <a:r>
              <a:rPr lang="en-US" dirty="0" err="1" smtClean="0"/>
              <a:t>ሳይሆን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- </a:t>
            </a:r>
            <a:r>
              <a:rPr lang="en-US" b="1" dirty="0" err="1" smtClean="0">
                <a:solidFill>
                  <a:srgbClr val="00B050"/>
                </a:solidFill>
              </a:rPr>
              <a:t>በተለያዩ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ስራዎች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መካከልም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አንድን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ጉዳይ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ለይቶ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በማውጣት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</a:t>
            </a:r>
            <a:r>
              <a:rPr lang="en-US" dirty="0" err="1" smtClean="0">
                <a:solidFill>
                  <a:srgbClr val="0070C0"/>
                </a:solidFill>
              </a:rPr>
              <a:t>ከሌላ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ጉዳይ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ጋር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የማወዳደርና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የማነጻጸር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 </a:t>
            </a:r>
            <a:r>
              <a:rPr lang="en-US" dirty="0" err="1" smtClean="0"/>
              <a:t>ሁኔታ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                   - </a:t>
            </a:r>
            <a:r>
              <a:rPr lang="en-US" dirty="0" err="1" smtClean="0">
                <a:solidFill>
                  <a:srgbClr val="FF0000"/>
                </a:solidFill>
              </a:rPr>
              <a:t>በንጽጽሩም</a:t>
            </a:r>
            <a:r>
              <a:rPr lang="en-US" dirty="0" smtClean="0"/>
              <a:t> </a:t>
            </a:r>
            <a:r>
              <a:rPr lang="en-US" dirty="0" err="1" smtClean="0"/>
              <a:t>ደራሲው</a:t>
            </a:r>
            <a:r>
              <a:rPr lang="en-US" dirty="0" smtClean="0"/>
              <a:t> </a:t>
            </a:r>
            <a:r>
              <a:rPr lang="en-US" b="1" dirty="0" err="1" smtClean="0"/>
              <a:t>አውቆም</a:t>
            </a:r>
            <a:r>
              <a:rPr lang="en-US" b="1" dirty="0" smtClean="0"/>
              <a:t> </a:t>
            </a:r>
            <a:r>
              <a:rPr lang="en-US" b="1" dirty="0" err="1" smtClean="0"/>
              <a:t>ይሁን</a:t>
            </a:r>
            <a:r>
              <a:rPr lang="en-US" b="1" dirty="0" smtClean="0"/>
              <a:t> </a:t>
            </a:r>
            <a:r>
              <a:rPr lang="en-US" b="1" dirty="0" err="1" smtClean="0"/>
              <a:t>ሳያውቀው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በዘመን</a:t>
            </a:r>
            <a:r>
              <a:rPr lang="en-US" dirty="0" smtClean="0"/>
              <a:t> </a:t>
            </a:r>
            <a:r>
              <a:rPr lang="en-US" dirty="0" err="1" smtClean="0"/>
              <a:t>መንፈስ</a:t>
            </a:r>
            <a:r>
              <a:rPr lang="en-US" dirty="0" smtClean="0"/>
              <a:t> </a:t>
            </a:r>
            <a:r>
              <a:rPr lang="en-US" dirty="0" err="1" smtClean="0"/>
              <a:t>ተነድቶ</a:t>
            </a:r>
            <a:r>
              <a:rPr lang="en-US" dirty="0" smtClean="0"/>
              <a:t> )</a:t>
            </a:r>
          </a:p>
          <a:p>
            <a:pPr>
              <a:buNone/>
            </a:pPr>
            <a:r>
              <a:rPr lang="en-US" dirty="0" smtClean="0"/>
              <a:t>                                     </a:t>
            </a:r>
            <a:r>
              <a:rPr lang="en-US" dirty="0" err="1" smtClean="0"/>
              <a:t>በስነጽሑፍ</a:t>
            </a:r>
            <a:r>
              <a:rPr lang="en-US" dirty="0" smtClean="0"/>
              <a:t> </a:t>
            </a:r>
            <a:r>
              <a:rPr lang="en-US" dirty="0" err="1" smtClean="0"/>
              <a:t>ስራው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የገለጸውን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ቁም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ነገር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የማውጣት</a:t>
            </a:r>
            <a:r>
              <a:rPr lang="en-US" dirty="0" smtClean="0"/>
              <a:t> </a:t>
            </a:r>
            <a:r>
              <a:rPr lang="en-US" dirty="0" err="1" smtClean="0"/>
              <a:t>በህርይ</a:t>
            </a:r>
            <a:r>
              <a:rPr lang="en-US" dirty="0" smtClean="0"/>
              <a:t> </a:t>
            </a:r>
            <a:r>
              <a:rPr lang="en-US" dirty="0" err="1" smtClean="0"/>
              <a:t>ይታይበታል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                                 -  </a:t>
            </a:r>
            <a:r>
              <a:rPr lang="en-US" dirty="0" err="1" smtClean="0"/>
              <a:t>በባለሙያው</a:t>
            </a:r>
            <a:r>
              <a:rPr lang="en-US" dirty="0" smtClean="0"/>
              <a:t> </a:t>
            </a:r>
            <a:r>
              <a:rPr lang="en-US" dirty="0" err="1" smtClean="0"/>
              <a:t>ከተሰጡ</a:t>
            </a:r>
            <a:r>
              <a:rPr lang="en-US" dirty="0" smtClean="0"/>
              <a:t> </a:t>
            </a:r>
            <a:r>
              <a:rPr lang="en-US" dirty="0" err="1" smtClean="0"/>
              <a:t>አስተያየቶችና</a:t>
            </a:r>
            <a:r>
              <a:rPr lang="en-US" dirty="0" smtClean="0"/>
              <a:t> </a:t>
            </a:r>
            <a:r>
              <a:rPr lang="en-US" dirty="0" err="1" smtClean="0"/>
              <a:t>አንድምታዎች</a:t>
            </a:r>
            <a:r>
              <a:rPr lang="en-US" dirty="0" smtClean="0"/>
              <a:t> </a:t>
            </a:r>
            <a:r>
              <a:rPr lang="en-US" dirty="0" err="1" smtClean="0"/>
              <a:t>በመነሳት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err="1" smtClean="0">
                <a:solidFill>
                  <a:srgbClr val="FF0000"/>
                </a:solidFill>
              </a:rPr>
              <a:t>ትችቱን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በይበልጥ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እንዲረዳ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                          - </a:t>
            </a:r>
            <a:r>
              <a:rPr lang="en-US" dirty="0" err="1" smtClean="0">
                <a:solidFill>
                  <a:srgbClr val="FF0000"/>
                </a:solidFill>
              </a:rPr>
              <a:t>የሚሰነዝረዉ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ሃሳብ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ፍንትዉ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ብሎ</a:t>
            </a:r>
            <a:r>
              <a:rPr lang="en-US" dirty="0" smtClean="0"/>
              <a:t> </a:t>
            </a:r>
            <a:r>
              <a:rPr lang="en-US" dirty="0" err="1" smtClean="0"/>
              <a:t>እንዲታይ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- </a:t>
            </a:r>
            <a:r>
              <a:rPr lang="en-US" dirty="0" err="1" smtClean="0">
                <a:solidFill>
                  <a:srgbClr val="00B0F0"/>
                </a:solidFill>
              </a:rPr>
              <a:t>ላቅ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ብሎ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የተገኘዉን</a:t>
            </a:r>
            <a:r>
              <a:rPr lang="en-US" dirty="0" smtClean="0">
                <a:solidFill>
                  <a:srgbClr val="00B0F0"/>
                </a:solidFill>
              </a:rPr>
              <a:t>  </a:t>
            </a:r>
            <a:r>
              <a:rPr lang="en-US" dirty="0" err="1" smtClean="0"/>
              <a:t>ስነ-ጽሑፋዊ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r>
              <a:rPr lang="en-US" dirty="0" smtClean="0"/>
              <a:t> </a:t>
            </a:r>
            <a:r>
              <a:rPr lang="en-US" dirty="0" err="1" smtClean="0"/>
              <a:t>እየመረጡ</a:t>
            </a:r>
            <a:r>
              <a:rPr lang="en-US" dirty="0" smtClean="0"/>
              <a:t>  </a:t>
            </a:r>
            <a:r>
              <a:rPr lang="en-US" dirty="0" err="1" smtClean="0"/>
              <a:t>ለማንበብ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-  </a:t>
            </a:r>
            <a:r>
              <a:rPr lang="en-US" dirty="0" err="1" smtClean="0"/>
              <a:t>ወጥ</a:t>
            </a:r>
            <a:r>
              <a:rPr lang="en-US" dirty="0" smtClean="0"/>
              <a:t> </a:t>
            </a:r>
            <a:r>
              <a:rPr lang="en-US" dirty="0" err="1" smtClean="0"/>
              <a:t>ስራዎችን</a:t>
            </a:r>
            <a:r>
              <a:rPr lang="en-US" dirty="0" smtClean="0"/>
              <a:t> </a:t>
            </a:r>
            <a:r>
              <a:rPr lang="en-US" dirty="0" err="1" smtClean="0"/>
              <a:t>ከትርጉም</a:t>
            </a:r>
            <a:r>
              <a:rPr lang="en-US" dirty="0" smtClean="0"/>
              <a:t> </a:t>
            </a:r>
            <a:r>
              <a:rPr lang="en-US" dirty="0" err="1" smtClean="0"/>
              <a:t>ስራዎች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በማነጻጸር</a:t>
            </a:r>
            <a:r>
              <a:rPr lang="en-US" dirty="0" smtClean="0"/>
              <a:t> </a:t>
            </a:r>
            <a:r>
              <a:rPr lang="en-US" dirty="0" err="1" smtClean="0"/>
              <a:t>የተሻለዉን</a:t>
            </a:r>
            <a:r>
              <a:rPr lang="en-US" dirty="0" smtClean="0"/>
              <a:t> </a:t>
            </a:r>
            <a:r>
              <a:rPr lang="en-US" dirty="0" err="1" smtClean="0"/>
              <a:t>ለመምረጥ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- </a:t>
            </a:r>
            <a:r>
              <a:rPr lang="en-US" dirty="0" err="1" smtClean="0">
                <a:solidFill>
                  <a:srgbClr val="00B0F0"/>
                </a:solidFill>
              </a:rPr>
              <a:t>በተመሳሳይ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ጉዳይ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ላይ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የሚያጠነጥኑ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ስራዎችን</a:t>
            </a:r>
            <a:r>
              <a:rPr lang="en-US" dirty="0" smtClean="0"/>
              <a:t> </a:t>
            </a:r>
            <a:r>
              <a:rPr lang="en-US" dirty="0" err="1" smtClean="0"/>
              <a:t>ለማወዳድር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- </a:t>
            </a:r>
            <a:r>
              <a:rPr lang="en-US" dirty="0" err="1" smtClean="0"/>
              <a:t>በተለያዩ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ባህሎች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ውስጥ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ሊኖሩ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የሚችሉ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ልዩነቶችን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/>
              <a:t>በንጽጽር</a:t>
            </a:r>
            <a:r>
              <a:rPr lang="en-US" dirty="0" smtClean="0"/>
              <a:t> </a:t>
            </a:r>
            <a:r>
              <a:rPr lang="en-US" dirty="0" err="1" smtClean="0"/>
              <a:t>ለማስረዳት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- </a:t>
            </a:r>
            <a:r>
              <a:rPr lang="en-US" dirty="0" err="1" smtClean="0">
                <a:solidFill>
                  <a:srgbClr val="00B0F0"/>
                </a:solidFill>
              </a:rPr>
              <a:t>ጠንካራ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ስራና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ደራሲን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በማነጻጸር</a:t>
            </a:r>
            <a:r>
              <a:rPr lang="en-US" dirty="0" smtClean="0">
                <a:solidFill>
                  <a:srgbClr val="00B0F0"/>
                </a:solidFill>
              </a:rPr>
              <a:t>  </a:t>
            </a:r>
            <a:r>
              <a:rPr lang="en-US" dirty="0" err="1" smtClean="0">
                <a:solidFill>
                  <a:srgbClr val="00B0F0"/>
                </a:solidFill>
              </a:rPr>
              <a:t>ደካማዉን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ከጠንካራዉ</a:t>
            </a:r>
            <a:r>
              <a:rPr lang="en-US" dirty="0" smtClean="0">
                <a:solidFill>
                  <a:srgbClr val="00B0F0"/>
                </a:solidFill>
              </a:rPr>
              <a:t>  </a:t>
            </a:r>
            <a:r>
              <a:rPr lang="en-US" dirty="0" err="1" smtClean="0"/>
              <a:t>እንድናውቅ</a:t>
            </a:r>
            <a:r>
              <a:rPr lang="en-US" dirty="0" smtClean="0"/>
              <a:t>፤</a:t>
            </a:r>
          </a:p>
          <a:p>
            <a:pPr>
              <a:buNone/>
            </a:pPr>
            <a:r>
              <a:rPr lang="en-US" dirty="0" smtClean="0"/>
              <a:t>                                          - </a:t>
            </a:r>
            <a:r>
              <a:rPr lang="en-US" dirty="0" err="1" smtClean="0"/>
              <a:t>በደራሲነት</a:t>
            </a:r>
            <a:r>
              <a:rPr lang="en-US" dirty="0" smtClean="0"/>
              <a:t> </a:t>
            </a:r>
            <a:r>
              <a:rPr lang="en-US" dirty="0" err="1" smtClean="0"/>
              <a:t>ችሎታ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ማን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ከማን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እንደሚልቅ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/>
              <a:t>ለመግለፅ</a:t>
            </a: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                                         - </a:t>
            </a:r>
            <a:r>
              <a:rPr lang="en-US" dirty="0" err="1" smtClean="0">
                <a:solidFill>
                  <a:srgbClr val="00B0F0"/>
                </a:solidFill>
              </a:rPr>
              <a:t>በቀዳሚዉ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እና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በአሁኑ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ዘመን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መካከል</a:t>
            </a:r>
            <a:r>
              <a:rPr lang="en-US" dirty="0" smtClean="0">
                <a:solidFill>
                  <a:srgbClr val="00B0F0"/>
                </a:solidFill>
              </a:rPr>
              <a:t>  </a:t>
            </a:r>
            <a:r>
              <a:rPr lang="en-US" dirty="0" err="1" smtClean="0"/>
              <a:t>የሚታየዉን</a:t>
            </a:r>
            <a:r>
              <a:rPr lang="en-US" dirty="0" smtClean="0"/>
              <a:t> </a:t>
            </a:r>
            <a:r>
              <a:rPr lang="en-US" dirty="0" err="1" smtClean="0"/>
              <a:t>ልዩነት</a:t>
            </a:r>
            <a:r>
              <a:rPr lang="en-US" dirty="0" smtClean="0"/>
              <a:t> /</a:t>
            </a:r>
            <a:r>
              <a:rPr lang="en-US" dirty="0" err="1" smtClean="0"/>
              <a:t>ደረጃ</a:t>
            </a:r>
            <a:r>
              <a:rPr lang="en-US" dirty="0" smtClean="0"/>
              <a:t>  </a:t>
            </a:r>
            <a:r>
              <a:rPr lang="en-US" dirty="0" err="1" smtClean="0"/>
              <a:t>ለመጠቆም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- </a:t>
            </a:r>
            <a:r>
              <a:rPr lang="en-US" b="1" dirty="0" err="1" smtClean="0">
                <a:solidFill>
                  <a:srgbClr val="00B0F0"/>
                </a:solidFill>
              </a:rPr>
              <a:t>በአንድ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ሀገርና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በሌላ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ሀገር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/>
              <a:t>መካከል</a:t>
            </a:r>
            <a:r>
              <a:rPr lang="en-US" dirty="0" smtClean="0"/>
              <a:t> </a:t>
            </a:r>
            <a:r>
              <a:rPr lang="en-US" dirty="0" err="1" smtClean="0"/>
              <a:t>ያለዉን</a:t>
            </a:r>
            <a:r>
              <a:rPr lang="en-US" dirty="0" smtClean="0"/>
              <a:t> </a:t>
            </a:r>
            <a:r>
              <a:rPr lang="en-US" dirty="0" err="1" smtClean="0"/>
              <a:t>ስነ</a:t>
            </a:r>
            <a:r>
              <a:rPr lang="en-US" dirty="0" smtClean="0"/>
              <a:t> </a:t>
            </a:r>
            <a:r>
              <a:rPr lang="en-US" dirty="0" err="1" smtClean="0"/>
              <a:t>ጽሁፋዊ</a:t>
            </a:r>
            <a:r>
              <a:rPr lang="en-US" dirty="0" smtClean="0"/>
              <a:t> </a:t>
            </a:r>
            <a:r>
              <a:rPr lang="en-US" dirty="0" err="1" smtClean="0"/>
              <a:t>ይዞታ</a:t>
            </a:r>
            <a:r>
              <a:rPr lang="en-US" dirty="0" smtClean="0"/>
              <a:t> </a:t>
            </a:r>
            <a:r>
              <a:rPr lang="en-US" dirty="0" err="1" smtClean="0"/>
              <a:t>በንጽጽር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          </a:t>
            </a:r>
            <a:r>
              <a:rPr lang="en-US" dirty="0" err="1" smtClean="0"/>
              <a:t>ለመፈረጅም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የሥነ-ጽሑፍ</a:t>
            </a:r>
            <a:r>
              <a:rPr lang="en-US" dirty="0" smtClean="0"/>
              <a:t> </a:t>
            </a:r>
            <a:r>
              <a:rPr lang="en-US" dirty="0" err="1" smtClean="0"/>
              <a:t>ሒስ</a:t>
            </a:r>
            <a:r>
              <a:rPr lang="en-US" dirty="0" smtClean="0"/>
              <a:t> </a:t>
            </a:r>
            <a:r>
              <a:rPr lang="en-US" smtClean="0"/>
              <a:t>ባህርያት፡ </a:t>
            </a:r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62500" lnSpcReduction="20000"/>
          </a:bodyPr>
          <a:lstStyle/>
          <a:p>
            <a:r>
              <a:rPr lang="en-US" sz="3800" b="1" dirty="0" err="1" smtClean="0"/>
              <a:t>አመራማሪ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ነው</a:t>
            </a:r>
            <a:r>
              <a:rPr lang="en-US" sz="3800" b="1" dirty="0" smtClean="0"/>
              <a:t>፡፡</a:t>
            </a:r>
          </a:p>
          <a:p>
            <a:r>
              <a:rPr lang="en-US" dirty="0" err="1" smtClean="0"/>
              <a:t>ሥነ-ጽሑፋዊ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ሥነ-ጽሑፋዊ</a:t>
            </a:r>
            <a:r>
              <a:rPr lang="en-US" dirty="0" smtClean="0"/>
              <a:t> </a:t>
            </a:r>
            <a:r>
              <a:rPr lang="en-US" dirty="0" err="1" smtClean="0"/>
              <a:t>ሥራዎችን</a:t>
            </a:r>
            <a:r>
              <a:rPr lang="en-US" dirty="0" smtClean="0"/>
              <a:t> </a:t>
            </a:r>
            <a:r>
              <a:rPr lang="en-US" dirty="0" err="1" smtClean="0"/>
              <a:t>ተመልክቶ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- </a:t>
            </a:r>
            <a:r>
              <a:rPr lang="en-US" dirty="0" err="1" smtClean="0">
                <a:solidFill>
                  <a:srgbClr val="FF0000"/>
                </a:solidFill>
              </a:rPr>
              <a:t>የመበየን</a:t>
            </a:r>
            <a:r>
              <a:rPr lang="en-US" dirty="0" smtClean="0">
                <a:solidFill>
                  <a:srgbClr val="FF0000"/>
                </a:solidFill>
              </a:rPr>
              <a:t>፤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-  </a:t>
            </a:r>
            <a:r>
              <a:rPr lang="en-US" dirty="0" err="1" smtClean="0">
                <a:solidFill>
                  <a:srgbClr val="FF0000"/>
                </a:solidFill>
              </a:rPr>
              <a:t>የመተርጎም</a:t>
            </a:r>
            <a:r>
              <a:rPr lang="en-US" dirty="0" smtClean="0">
                <a:solidFill>
                  <a:srgbClr val="FF0000"/>
                </a:solidFill>
              </a:rPr>
              <a:t>፤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- </a:t>
            </a:r>
            <a:r>
              <a:rPr lang="en-US" dirty="0" err="1" smtClean="0">
                <a:solidFill>
                  <a:srgbClr val="FF0000"/>
                </a:solidFill>
              </a:rPr>
              <a:t>የመከልሰፍ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-  </a:t>
            </a:r>
            <a:r>
              <a:rPr lang="en-US" dirty="0" err="1" smtClean="0">
                <a:solidFill>
                  <a:srgbClr val="FF0000"/>
                </a:solidFill>
              </a:rPr>
              <a:t>የመገምገም</a:t>
            </a:r>
            <a:r>
              <a:rPr lang="en-US" dirty="0" smtClean="0">
                <a:solidFill>
                  <a:srgbClr val="FF0000"/>
                </a:solidFill>
              </a:rPr>
              <a:t>፤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- </a:t>
            </a:r>
            <a:r>
              <a:rPr lang="en-US" dirty="0" err="1" smtClean="0">
                <a:solidFill>
                  <a:srgbClr val="FF0000"/>
                </a:solidFill>
              </a:rPr>
              <a:t>ጥንካሬና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ድክመታቸዉን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በመለየት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ዳኝነት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የመስጠት</a:t>
            </a:r>
            <a:r>
              <a:rPr lang="en-US" dirty="0" smtClean="0"/>
              <a:t>፤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smtClean="0">
                <a:solidFill>
                  <a:srgbClr val="FF0000"/>
                </a:solidFill>
              </a:rPr>
              <a:t>-  </a:t>
            </a:r>
            <a:r>
              <a:rPr lang="en-US" dirty="0" err="1" smtClean="0">
                <a:solidFill>
                  <a:srgbClr val="FF0000"/>
                </a:solidFill>
              </a:rPr>
              <a:t>የመፈከርና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የመመዘን</a:t>
            </a:r>
            <a:r>
              <a:rPr lang="en-US" dirty="0" smtClean="0">
                <a:solidFill>
                  <a:srgbClr val="FF0000"/>
                </a:solidFill>
              </a:rPr>
              <a:t>፤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- </a:t>
            </a:r>
            <a:r>
              <a:rPr lang="en-US" dirty="0" err="1" smtClean="0">
                <a:solidFill>
                  <a:srgbClr val="FF0000"/>
                </a:solidFill>
              </a:rPr>
              <a:t>ለስነ-ጽሑፍ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መፈከሪያነት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የሚያገለግሉ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የተለያዩ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ንድፈ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ሀሳቦችንና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መርሆችን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ማውጣት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- </a:t>
            </a:r>
            <a:r>
              <a:rPr lang="en-US" dirty="0" err="1" smtClean="0">
                <a:solidFill>
                  <a:srgbClr val="FF0000"/>
                </a:solidFill>
              </a:rPr>
              <a:t>ስለ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ስነ-ጽሑፍ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ባህሪ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- </a:t>
            </a:r>
            <a:r>
              <a:rPr lang="en-US" dirty="0" err="1" smtClean="0">
                <a:solidFill>
                  <a:srgbClr val="FF0000"/>
                </a:solidFill>
              </a:rPr>
              <a:t>ስለአፈጣጠር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ሚስጢሩ</a:t>
            </a:r>
            <a:r>
              <a:rPr lang="en-US" dirty="0" smtClean="0">
                <a:solidFill>
                  <a:srgbClr val="FF0000"/>
                </a:solidFill>
              </a:rPr>
              <a:t>፤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- </a:t>
            </a:r>
            <a:r>
              <a:rPr lang="en-US" dirty="0" err="1" smtClean="0">
                <a:solidFill>
                  <a:srgbClr val="FF0000"/>
                </a:solidFill>
              </a:rPr>
              <a:t>ስለተግባሩ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- </a:t>
            </a:r>
            <a:r>
              <a:rPr lang="en-US" dirty="0" err="1" smtClean="0">
                <a:solidFill>
                  <a:srgbClr val="FF0000"/>
                </a:solidFill>
              </a:rPr>
              <a:t>ስለ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ሚያስከትላቸዉ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ዉጤቶች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/>
              <a:t>ወዘተ</a:t>
            </a:r>
            <a:r>
              <a:rPr lang="en-US" i="1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የሚሰራ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ስለዚህ</a:t>
            </a:r>
            <a:r>
              <a:rPr lang="en-US" dirty="0" smtClean="0"/>
              <a:t>፡  -   </a:t>
            </a:r>
            <a:r>
              <a:rPr lang="en-US" dirty="0" err="1" smtClean="0"/>
              <a:t>በስነ-ጽሑፍ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እያንዳንዱ</a:t>
            </a:r>
            <a:r>
              <a:rPr lang="en-US" dirty="0" smtClean="0"/>
              <a:t> </a:t>
            </a:r>
            <a:r>
              <a:rPr lang="en-US" dirty="0" err="1" smtClean="0"/>
              <a:t>ጉዳይ</a:t>
            </a:r>
            <a:r>
              <a:rPr lang="en-US" dirty="0" smtClean="0"/>
              <a:t> </a:t>
            </a:r>
            <a:r>
              <a:rPr lang="en-US" dirty="0" err="1" smtClean="0"/>
              <a:t>በጥልቀት</a:t>
            </a:r>
            <a:r>
              <a:rPr lang="en-US" dirty="0" smtClean="0"/>
              <a:t> </a:t>
            </a:r>
            <a:r>
              <a:rPr lang="en-US" dirty="0" err="1" smtClean="0"/>
              <a:t>መፈተሸ</a:t>
            </a:r>
            <a:r>
              <a:rPr lang="en-US" dirty="0" smtClean="0"/>
              <a:t> </a:t>
            </a:r>
            <a:r>
              <a:rPr lang="en-US" dirty="0" err="1" smtClean="0"/>
              <a:t>ይገባል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            -   </a:t>
            </a:r>
            <a:r>
              <a:rPr lang="en-US" dirty="0" err="1" smtClean="0"/>
              <a:t>ሥራው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ቶሎ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ዉሳኔ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የማይሰጥበትና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ግራ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ቀኙን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መርምረን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ብይን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/>
              <a:t>የምናቀርብበት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በዚህ</a:t>
            </a:r>
            <a:r>
              <a:rPr lang="en-US" dirty="0" smtClean="0"/>
              <a:t> </a:t>
            </a:r>
            <a:r>
              <a:rPr lang="en-US" dirty="0" err="1" smtClean="0"/>
              <a:t>የተነሳ</a:t>
            </a:r>
            <a:r>
              <a:rPr lang="en-US" dirty="0" smtClean="0"/>
              <a:t>፡- </a:t>
            </a:r>
            <a:r>
              <a:rPr lang="en-US" dirty="0" err="1" smtClean="0"/>
              <a:t>አስተዋይ</a:t>
            </a:r>
            <a:r>
              <a:rPr lang="en-US" dirty="0" smtClean="0"/>
              <a:t> </a:t>
            </a:r>
            <a:r>
              <a:rPr lang="en-US" dirty="0" err="1" smtClean="0"/>
              <a:t>አእምሮን</a:t>
            </a:r>
            <a:r>
              <a:rPr lang="en-US" dirty="0" smtClean="0"/>
              <a:t> </a:t>
            </a:r>
            <a:r>
              <a:rPr lang="en-US" dirty="0" err="1" smtClean="0"/>
              <a:t>በመፍጠር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    - </a:t>
            </a:r>
            <a:r>
              <a:rPr lang="en-US" dirty="0" err="1" smtClean="0"/>
              <a:t>ሕሊናን</a:t>
            </a:r>
            <a:r>
              <a:rPr lang="en-US" dirty="0" smtClean="0"/>
              <a:t> </a:t>
            </a:r>
            <a:r>
              <a:rPr lang="en-US" dirty="0" err="1" smtClean="0"/>
              <a:t>ማጠናከር</a:t>
            </a:r>
            <a:r>
              <a:rPr lang="en-US" dirty="0" smtClean="0"/>
              <a:t> </a:t>
            </a:r>
            <a:r>
              <a:rPr lang="en-US" dirty="0" err="1" smtClean="0"/>
              <a:t>የማጠናከር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         - </a:t>
            </a:r>
            <a:r>
              <a:rPr lang="en-US" dirty="0" err="1" smtClean="0"/>
              <a:t>በራስ</a:t>
            </a:r>
            <a:r>
              <a:rPr lang="en-US" dirty="0" smtClean="0"/>
              <a:t> </a:t>
            </a:r>
            <a:r>
              <a:rPr lang="en-US" dirty="0" err="1" smtClean="0"/>
              <a:t>መተማመንን</a:t>
            </a:r>
            <a:r>
              <a:rPr lang="en-US" dirty="0" smtClean="0"/>
              <a:t> </a:t>
            </a:r>
            <a:r>
              <a:rPr lang="en-US" dirty="0" err="1" smtClean="0"/>
              <a:t>ባህሪም</a:t>
            </a:r>
            <a:r>
              <a:rPr lang="en-US" dirty="0" smtClean="0"/>
              <a:t> </a:t>
            </a:r>
            <a:r>
              <a:rPr lang="en-US" dirty="0" err="1" smtClean="0"/>
              <a:t>እንደሚያጎለብት</a:t>
            </a:r>
            <a:r>
              <a:rPr lang="en-US" dirty="0" smtClean="0"/>
              <a:t> </a:t>
            </a:r>
            <a:r>
              <a:rPr lang="en-US" dirty="0" err="1" smtClean="0"/>
              <a:t>ጥርጥር</a:t>
            </a:r>
            <a:r>
              <a:rPr lang="en-US" dirty="0" smtClean="0"/>
              <a:t> </a:t>
            </a:r>
            <a:r>
              <a:rPr lang="en-US" dirty="0" err="1" smtClean="0"/>
              <a:t>የለዉም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በባርይው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አመራማሪ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የስነ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መለኪያዎች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47500" lnSpcReduction="20000"/>
          </a:bodyPr>
          <a:lstStyle/>
          <a:p>
            <a:r>
              <a:rPr lang="en-US" sz="4400" dirty="0" err="1" smtClean="0"/>
              <a:t>ስነ-ጽሑፋዊ</a:t>
            </a:r>
            <a:r>
              <a:rPr lang="en-US" sz="4400" dirty="0" smtClean="0"/>
              <a:t> </a:t>
            </a:r>
            <a:r>
              <a:rPr lang="en-US" sz="4400" dirty="0" err="1" smtClean="0"/>
              <a:t>ሂስ</a:t>
            </a:r>
            <a:r>
              <a:rPr lang="en-US" sz="4400" dirty="0" smtClean="0"/>
              <a:t>  </a:t>
            </a:r>
            <a:r>
              <a:rPr lang="en-US" sz="4400" dirty="0" err="1" smtClean="0"/>
              <a:t>በተወሰኑ</a:t>
            </a:r>
            <a:r>
              <a:rPr lang="en-US" sz="4400" dirty="0" smtClean="0"/>
              <a:t> </a:t>
            </a:r>
            <a:r>
              <a:rPr lang="en-US" sz="4400" dirty="0" err="1" smtClean="0"/>
              <a:t>የስነ</a:t>
            </a:r>
            <a:r>
              <a:rPr lang="en-US" sz="4400" dirty="0" smtClean="0"/>
              <a:t> </a:t>
            </a:r>
            <a:r>
              <a:rPr lang="en-US" sz="4400" dirty="0" err="1" smtClean="0"/>
              <a:t>ጽሁፍ</a:t>
            </a:r>
            <a:r>
              <a:rPr lang="en-US" sz="4400" dirty="0" smtClean="0"/>
              <a:t> </a:t>
            </a:r>
            <a:r>
              <a:rPr lang="en-US" sz="4400" dirty="0" err="1" smtClean="0"/>
              <a:t>መለኪያዎች</a:t>
            </a:r>
            <a:r>
              <a:rPr lang="en-US" sz="4400" dirty="0" smtClean="0"/>
              <a:t> </a:t>
            </a:r>
            <a:r>
              <a:rPr lang="en-US" sz="4400" dirty="0" err="1" smtClean="0"/>
              <a:t>መሰረትነት</a:t>
            </a:r>
            <a:r>
              <a:rPr lang="en-US" sz="4400" dirty="0" smtClean="0"/>
              <a:t> </a:t>
            </a:r>
            <a:r>
              <a:rPr lang="en-US" sz="4400" dirty="0" err="1" smtClean="0"/>
              <a:t>የሚሰጥ</a:t>
            </a:r>
            <a:r>
              <a:rPr lang="en-US" sz="4400" dirty="0" smtClean="0"/>
              <a:t> </a:t>
            </a:r>
            <a:r>
              <a:rPr lang="en-US" sz="4400" dirty="0" err="1" smtClean="0"/>
              <a:t>ሙያዊ</a:t>
            </a:r>
            <a:r>
              <a:rPr lang="en-US" sz="4400" dirty="0" smtClean="0"/>
              <a:t> </a:t>
            </a:r>
            <a:r>
              <a:rPr lang="en-US" sz="4400" dirty="0" err="1" smtClean="0"/>
              <a:t>ምዘና</a:t>
            </a:r>
            <a:r>
              <a:rPr lang="en-US" sz="4400" dirty="0" smtClean="0"/>
              <a:t> </a:t>
            </a:r>
            <a:r>
              <a:rPr lang="en-US" sz="4400" dirty="0" err="1" smtClean="0"/>
              <a:t>ነው</a:t>
            </a:r>
            <a:r>
              <a:rPr lang="en-US" sz="4400" dirty="0" smtClean="0"/>
              <a:t>፡፡</a:t>
            </a:r>
          </a:p>
          <a:p>
            <a:r>
              <a:rPr lang="en-US" sz="4400" dirty="0" smtClean="0"/>
              <a:t> </a:t>
            </a:r>
            <a:r>
              <a:rPr lang="en-US" sz="4400" dirty="0" err="1" smtClean="0"/>
              <a:t>መመዘኛዎቹ</a:t>
            </a:r>
            <a:r>
              <a:rPr lang="en-US" sz="4400" dirty="0" smtClean="0"/>
              <a:t> </a:t>
            </a:r>
            <a:r>
              <a:rPr lang="en-US" sz="4400" dirty="0" err="1" smtClean="0"/>
              <a:t>እንደ</a:t>
            </a:r>
            <a:r>
              <a:rPr lang="en-US" sz="4400" dirty="0" smtClean="0"/>
              <a:t> </a:t>
            </a:r>
            <a:r>
              <a:rPr lang="en-US" sz="4400" dirty="0" err="1" smtClean="0">
                <a:solidFill>
                  <a:srgbClr val="00B0F0"/>
                </a:solidFill>
              </a:rPr>
              <a:t>የሥነ-ጽሑፍ</a:t>
            </a:r>
            <a:r>
              <a:rPr lang="en-US" sz="4400" dirty="0" smtClean="0">
                <a:solidFill>
                  <a:srgbClr val="00B0F0"/>
                </a:solidFill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</a:rPr>
              <a:t>ዓይነቱ</a:t>
            </a:r>
            <a:r>
              <a:rPr lang="en-US" sz="4400" dirty="0" smtClean="0"/>
              <a:t> </a:t>
            </a:r>
            <a:r>
              <a:rPr lang="en-US" sz="4400" dirty="0" err="1" smtClean="0"/>
              <a:t>ሊለያዩ</a:t>
            </a:r>
            <a:r>
              <a:rPr lang="en-US" sz="4400" dirty="0" smtClean="0"/>
              <a:t> </a:t>
            </a:r>
            <a:r>
              <a:rPr lang="en-US" sz="4400" dirty="0" err="1" smtClean="0"/>
              <a:t>ይችላሉ</a:t>
            </a:r>
            <a:r>
              <a:rPr lang="en-US" sz="4400" dirty="0" smtClean="0"/>
              <a:t>፡፡ </a:t>
            </a:r>
            <a:r>
              <a:rPr lang="en-US" sz="4400" dirty="0" err="1" smtClean="0"/>
              <a:t>በአብዛኛዉ</a:t>
            </a:r>
            <a:r>
              <a:rPr lang="en-US" sz="4400" dirty="0" smtClean="0"/>
              <a:t> </a:t>
            </a:r>
            <a:r>
              <a:rPr lang="en-US" sz="4400" dirty="0" err="1" smtClean="0"/>
              <a:t>ጊዜ</a:t>
            </a:r>
            <a:r>
              <a:rPr lang="en-US" sz="4400" dirty="0" smtClean="0"/>
              <a:t> </a:t>
            </a:r>
            <a:r>
              <a:rPr lang="en-US" sz="4400" dirty="0" err="1" smtClean="0"/>
              <a:t>የሚከተሉትን</a:t>
            </a:r>
            <a:r>
              <a:rPr lang="en-US" sz="4400" dirty="0" smtClean="0"/>
              <a:t> </a:t>
            </a:r>
            <a:r>
              <a:rPr lang="en-US" sz="4400" dirty="0" err="1" smtClean="0"/>
              <a:t>መለኪያዎች</a:t>
            </a:r>
            <a:r>
              <a:rPr lang="en-US" sz="4400" dirty="0" smtClean="0"/>
              <a:t> </a:t>
            </a:r>
            <a:r>
              <a:rPr lang="en-US" sz="4400" dirty="0" err="1" smtClean="0"/>
              <a:t>መሰረት</a:t>
            </a:r>
            <a:r>
              <a:rPr lang="en-US" sz="4400" dirty="0" smtClean="0"/>
              <a:t> </a:t>
            </a:r>
            <a:r>
              <a:rPr lang="en-US" sz="4400" dirty="0" err="1" smtClean="0"/>
              <a:t>አድርጎ</a:t>
            </a:r>
            <a:r>
              <a:rPr lang="en-US" sz="4400" dirty="0" smtClean="0"/>
              <a:t> </a:t>
            </a:r>
            <a:r>
              <a:rPr lang="en-US" sz="4400" dirty="0" err="1" smtClean="0"/>
              <a:t>ማሄስ</a:t>
            </a:r>
            <a:r>
              <a:rPr lang="en-US" sz="4400" dirty="0" smtClean="0"/>
              <a:t> </a:t>
            </a:r>
            <a:r>
              <a:rPr lang="en-US" sz="4400" dirty="0" err="1" smtClean="0"/>
              <a:t>የተለመደ</a:t>
            </a:r>
            <a:r>
              <a:rPr lang="en-US" sz="4400" dirty="0" smtClean="0"/>
              <a:t> </a:t>
            </a:r>
            <a:r>
              <a:rPr lang="en-US" sz="4400" dirty="0" err="1" smtClean="0"/>
              <a:t>ነዉ</a:t>
            </a:r>
            <a:r>
              <a:rPr lang="en-US" sz="4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4400" dirty="0" err="1" smtClean="0">
                <a:solidFill>
                  <a:srgbClr val="FF0000"/>
                </a:solidFill>
              </a:rPr>
              <a:t>ለማህበረሰቡ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ምን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ይጠቅማል</a:t>
            </a:r>
            <a:r>
              <a:rPr lang="en-US" sz="4400" dirty="0" smtClean="0"/>
              <a:t>?</a:t>
            </a:r>
          </a:p>
          <a:p>
            <a:pPr>
              <a:buFont typeface="Wingdings" pitchFamily="2" charset="2"/>
              <a:buChar char="Ø"/>
            </a:pPr>
            <a:r>
              <a:rPr lang="en-US" sz="5100" dirty="0" err="1" smtClean="0"/>
              <a:t>ለተደራሲያን</a:t>
            </a:r>
            <a:r>
              <a:rPr lang="en-US" sz="5100" dirty="0" smtClean="0"/>
              <a:t> </a:t>
            </a:r>
            <a:r>
              <a:rPr lang="en-US" sz="5100" dirty="0" err="1" smtClean="0">
                <a:solidFill>
                  <a:srgbClr val="FF0000"/>
                </a:solidFill>
              </a:rPr>
              <a:t>ሊያስተላልፍ</a:t>
            </a:r>
            <a:r>
              <a:rPr lang="en-US" sz="5100" dirty="0" smtClean="0">
                <a:solidFill>
                  <a:srgbClr val="FF0000"/>
                </a:solidFill>
              </a:rPr>
              <a:t> </a:t>
            </a:r>
            <a:r>
              <a:rPr lang="en-US" sz="5100" dirty="0" err="1" smtClean="0">
                <a:solidFill>
                  <a:srgbClr val="FF0000"/>
                </a:solidFill>
              </a:rPr>
              <a:t>የፈለገዉን</a:t>
            </a:r>
            <a:r>
              <a:rPr lang="en-US" sz="5100" dirty="0" smtClean="0">
                <a:solidFill>
                  <a:srgbClr val="FF0000"/>
                </a:solidFill>
              </a:rPr>
              <a:t> </a:t>
            </a:r>
            <a:r>
              <a:rPr lang="en-US" sz="5100" dirty="0" err="1" smtClean="0">
                <a:solidFill>
                  <a:srgbClr val="FF0000"/>
                </a:solidFill>
              </a:rPr>
              <a:t>ዋና</a:t>
            </a:r>
            <a:r>
              <a:rPr lang="en-US" sz="5100" dirty="0" smtClean="0">
                <a:solidFill>
                  <a:srgbClr val="FF0000"/>
                </a:solidFill>
              </a:rPr>
              <a:t> </a:t>
            </a:r>
            <a:r>
              <a:rPr lang="en-US" sz="5100" dirty="0" err="1" smtClean="0">
                <a:solidFill>
                  <a:srgbClr val="FF0000"/>
                </a:solidFill>
              </a:rPr>
              <a:t>ጉዳይ</a:t>
            </a:r>
            <a:r>
              <a:rPr lang="en-US" sz="5100" dirty="0" smtClean="0">
                <a:solidFill>
                  <a:srgbClr val="FF0000"/>
                </a:solidFill>
              </a:rPr>
              <a:t> </a:t>
            </a:r>
            <a:r>
              <a:rPr lang="en-US" sz="5100" dirty="0" err="1" smtClean="0">
                <a:solidFill>
                  <a:srgbClr val="FF0000"/>
                </a:solidFill>
              </a:rPr>
              <a:t>ነቅሶ</a:t>
            </a:r>
            <a:r>
              <a:rPr lang="en-US" sz="5100" dirty="0" smtClean="0">
                <a:solidFill>
                  <a:srgbClr val="FF0000"/>
                </a:solidFill>
              </a:rPr>
              <a:t> </a:t>
            </a:r>
            <a:r>
              <a:rPr lang="en-US" sz="5100" dirty="0" err="1" smtClean="0">
                <a:solidFill>
                  <a:srgbClr val="FF0000"/>
                </a:solidFill>
              </a:rPr>
              <a:t>በማዉጣት</a:t>
            </a:r>
            <a:r>
              <a:rPr lang="en-US" sz="51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sz="5100" dirty="0" smtClean="0"/>
              <a:t>              - </a:t>
            </a:r>
            <a:r>
              <a:rPr lang="en-US" sz="5100" dirty="0" err="1" smtClean="0"/>
              <a:t>የዋናው</a:t>
            </a:r>
            <a:r>
              <a:rPr lang="en-US" sz="5100" dirty="0" smtClean="0"/>
              <a:t> </a:t>
            </a:r>
            <a:r>
              <a:rPr lang="en-US" sz="5100" dirty="0" err="1" smtClean="0"/>
              <a:t>ጉዳይ</a:t>
            </a:r>
            <a:r>
              <a:rPr lang="en-US" sz="5100" dirty="0" smtClean="0"/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ተገቢነትና</a:t>
            </a:r>
            <a:r>
              <a:rPr lang="en-US" sz="5100" dirty="0" smtClean="0">
                <a:solidFill>
                  <a:srgbClr val="00B0F0"/>
                </a:solidFill>
              </a:rPr>
              <a:t> ኢ-</a:t>
            </a:r>
            <a:r>
              <a:rPr lang="en-US" sz="5100" dirty="0" err="1" smtClean="0">
                <a:solidFill>
                  <a:srgbClr val="00B0F0"/>
                </a:solidFill>
              </a:rPr>
              <a:t>ተገቢነቱ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/>
              <a:t>ላይ</a:t>
            </a:r>
            <a:r>
              <a:rPr lang="en-US" sz="5100" dirty="0" smtClean="0"/>
              <a:t> </a:t>
            </a:r>
          </a:p>
          <a:p>
            <a:pPr>
              <a:buNone/>
            </a:pPr>
            <a:r>
              <a:rPr lang="en-US" sz="5100" dirty="0" smtClean="0"/>
              <a:t>              - </a:t>
            </a:r>
            <a:r>
              <a:rPr lang="en-US" sz="5100" dirty="0" err="1" smtClean="0">
                <a:solidFill>
                  <a:srgbClr val="00B0F0"/>
                </a:solidFill>
              </a:rPr>
              <a:t>በወቅታዊነቱና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በኋላ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ቀርነቱ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/>
              <a:t>ላይ</a:t>
            </a:r>
            <a:r>
              <a:rPr lang="en-US" sz="5100" dirty="0" smtClean="0"/>
              <a:t> </a:t>
            </a:r>
          </a:p>
          <a:p>
            <a:pPr>
              <a:buNone/>
            </a:pPr>
            <a:r>
              <a:rPr lang="en-US" sz="5100" dirty="0" smtClean="0"/>
              <a:t>              - </a:t>
            </a:r>
            <a:r>
              <a:rPr lang="en-US" sz="5100" dirty="0" err="1" smtClean="0">
                <a:solidFill>
                  <a:srgbClr val="00B0F0"/>
                </a:solidFill>
              </a:rPr>
              <a:t>ጠቃሚ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በመሆኑና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ባለ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መሆኑ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/>
              <a:t>ላይ</a:t>
            </a:r>
            <a:endParaRPr lang="en-US" sz="5100" dirty="0" smtClean="0"/>
          </a:p>
          <a:p>
            <a:pPr>
              <a:buNone/>
            </a:pPr>
            <a:r>
              <a:rPr lang="en-US" sz="5100" dirty="0" smtClean="0"/>
              <a:t>              - </a:t>
            </a:r>
            <a:r>
              <a:rPr lang="en-US" sz="5100" dirty="0" err="1" smtClean="0"/>
              <a:t>ደራሲዉ</a:t>
            </a:r>
            <a:r>
              <a:rPr lang="en-US" sz="5100" dirty="0" smtClean="0"/>
              <a:t> </a:t>
            </a:r>
            <a:r>
              <a:rPr lang="en-US" sz="5100" dirty="0" err="1" smtClean="0"/>
              <a:t>የተከተለዉ</a:t>
            </a:r>
            <a:r>
              <a:rPr lang="en-US" sz="5100" dirty="0" smtClean="0"/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ምን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ዓይነት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የአፃፃፍ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ቴክኒክ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/>
              <a:t>እንደሆነ</a:t>
            </a:r>
            <a:r>
              <a:rPr lang="en-US" sz="5100" dirty="0" smtClean="0"/>
              <a:t> </a:t>
            </a:r>
            <a:r>
              <a:rPr lang="en-US" sz="5100" dirty="0" err="1" smtClean="0"/>
              <a:t>አስተያየት</a:t>
            </a:r>
            <a:r>
              <a:rPr lang="en-US" sz="5100" dirty="0" smtClean="0"/>
              <a:t> </a:t>
            </a:r>
            <a:r>
              <a:rPr lang="en-US" sz="5100" dirty="0" err="1" smtClean="0"/>
              <a:t>የሚሰነዘርበት</a:t>
            </a:r>
            <a:r>
              <a:rPr lang="en-US" sz="5100" dirty="0" smtClean="0"/>
              <a:t> </a:t>
            </a:r>
          </a:p>
          <a:p>
            <a:pPr>
              <a:buNone/>
            </a:pPr>
            <a:r>
              <a:rPr lang="en-US" sz="5100" dirty="0" smtClean="0"/>
              <a:t>                </a:t>
            </a:r>
            <a:r>
              <a:rPr lang="en-US" sz="5100" dirty="0" err="1" smtClean="0"/>
              <a:t>ምሁራዊ</a:t>
            </a:r>
            <a:r>
              <a:rPr lang="en-US" sz="5100" dirty="0" smtClean="0"/>
              <a:t> </a:t>
            </a:r>
            <a:r>
              <a:rPr lang="en-US" sz="5100" dirty="0" err="1" smtClean="0"/>
              <a:t>ተግባር</a:t>
            </a:r>
            <a:r>
              <a:rPr lang="en-US" sz="5100" dirty="0" smtClean="0"/>
              <a:t> </a:t>
            </a:r>
            <a:r>
              <a:rPr lang="en-US" sz="5100" dirty="0" err="1" smtClean="0"/>
              <a:t>ነዉ</a:t>
            </a:r>
            <a:r>
              <a:rPr lang="en-US" sz="5100" dirty="0" smtClean="0"/>
              <a:t>፡፡ </a:t>
            </a:r>
          </a:p>
          <a:p>
            <a:pPr>
              <a:buNone/>
            </a:pPr>
            <a:r>
              <a:rPr lang="en-US" sz="5100" dirty="0" err="1" smtClean="0"/>
              <a:t>ይህንንም</a:t>
            </a:r>
            <a:r>
              <a:rPr lang="en-US" sz="5100" dirty="0" smtClean="0"/>
              <a:t> </a:t>
            </a:r>
            <a:r>
              <a:rPr lang="en-US" sz="5100" dirty="0" err="1" smtClean="0"/>
              <a:t>ማድረግ</a:t>
            </a:r>
            <a:r>
              <a:rPr lang="en-US" sz="5100" dirty="0" smtClean="0"/>
              <a:t> </a:t>
            </a:r>
            <a:r>
              <a:rPr lang="en-US" sz="5100" dirty="0" err="1" smtClean="0"/>
              <a:t>የሚቻለዉ</a:t>
            </a:r>
            <a:r>
              <a:rPr lang="en-US" sz="5100" dirty="0" smtClean="0"/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በቅድሚያ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ለሂስ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የቀረበዉን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ስነ-ጽሑፋዊ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ሰራ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ምድብ</a:t>
            </a:r>
            <a:r>
              <a:rPr lang="en-US" sz="5100" dirty="0" smtClean="0">
                <a:solidFill>
                  <a:srgbClr val="00B0F0"/>
                </a:solidFill>
              </a:rPr>
              <a:t>(</a:t>
            </a:r>
            <a:r>
              <a:rPr lang="en-US" sz="5100" dirty="0" err="1" smtClean="0">
                <a:solidFill>
                  <a:srgbClr val="00B0F0"/>
                </a:solidFill>
              </a:rPr>
              <a:t>ዓይነት</a:t>
            </a:r>
            <a:r>
              <a:rPr lang="en-US" sz="5100" dirty="0" smtClean="0"/>
              <a:t>) </a:t>
            </a:r>
            <a:r>
              <a:rPr lang="en-US" sz="5100" dirty="0" err="1" smtClean="0"/>
              <a:t>በመለየት</a:t>
            </a:r>
            <a:endParaRPr lang="en-US" sz="5100" dirty="0" smtClean="0"/>
          </a:p>
          <a:p>
            <a:pPr>
              <a:buNone/>
            </a:pPr>
            <a:r>
              <a:rPr lang="en-US" sz="5100" dirty="0" smtClean="0"/>
              <a:t> - </a:t>
            </a:r>
            <a:r>
              <a:rPr lang="en-US" sz="5100" dirty="0" err="1" smtClean="0"/>
              <a:t>ለስነ-ጽሑፋዊ</a:t>
            </a:r>
            <a:r>
              <a:rPr lang="en-US" sz="5100" dirty="0" smtClean="0"/>
              <a:t> </a:t>
            </a:r>
            <a:r>
              <a:rPr lang="en-US" sz="5100" dirty="0" err="1" smtClean="0"/>
              <a:t>ስራዉ</a:t>
            </a:r>
            <a:r>
              <a:rPr lang="en-US" sz="5100" dirty="0" smtClean="0"/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በአፃፃፍ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ቴክኒክነት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>
                <a:solidFill>
                  <a:srgbClr val="00B0F0"/>
                </a:solidFill>
              </a:rPr>
              <a:t>የሚያገለግሉትን</a:t>
            </a:r>
            <a:r>
              <a:rPr lang="en-US" sz="5100" dirty="0" smtClean="0">
                <a:solidFill>
                  <a:srgbClr val="00B0F0"/>
                </a:solidFill>
              </a:rPr>
              <a:t> </a:t>
            </a:r>
            <a:r>
              <a:rPr lang="en-US" sz="5100" dirty="0" err="1" smtClean="0"/>
              <a:t>ልዩ</a:t>
            </a:r>
            <a:r>
              <a:rPr lang="en-US" sz="5100" dirty="0" smtClean="0"/>
              <a:t> </a:t>
            </a:r>
            <a:r>
              <a:rPr lang="en-US" sz="5100" dirty="0" err="1" smtClean="0"/>
              <a:t>ልዩ</a:t>
            </a:r>
            <a:r>
              <a:rPr lang="en-US" sz="5100" dirty="0" smtClean="0"/>
              <a:t> </a:t>
            </a:r>
            <a:r>
              <a:rPr lang="en-US" sz="5100" dirty="0" err="1" smtClean="0"/>
              <a:t>ጥበቦች</a:t>
            </a:r>
            <a:r>
              <a:rPr lang="en-US" sz="5100" dirty="0" smtClean="0"/>
              <a:t>  </a:t>
            </a:r>
          </a:p>
          <a:p>
            <a:pPr>
              <a:buNone/>
            </a:pPr>
            <a:r>
              <a:rPr lang="en-US" sz="5100" dirty="0" smtClean="0"/>
              <a:t> </a:t>
            </a:r>
            <a:r>
              <a:rPr lang="en-US" sz="5100" b="1" dirty="0" err="1" smtClean="0"/>
              <a:t>ለምሳሌ</a:t>
            </a:r>
            <a:r>
              <a:rPr lang="en-US" sz="5100" b="1" dirty="0" smtClean="0"/>
              <a:t>፡- </a:t>
            </a:r>
            <a:r>
              <a:rPr lang="en-US" sz="5100" b="1" dirty="0" err="1" smtClean="0"/>
              <a:t>ግጥምን</a:t>
            </a:r>
            <a:r>
              <a:rPr lang="en-US" sz="5100" b="1" dirty="0" smtClean="0"/>
              <a:t>    -</a:t>
            </a:r>
            <a:r>
              <a:rPr lang="en-US" sz="5100" dirty="0" smtClean="0"/>
              <a:t>  </a:t>
            </a:r>
            <a:r>
              <a:rPr lang="en-US" sz="5100" b="1" dirty="0" err="1" smtClean="0">
                <a:solidFill>
                  <a:srgbClr val="00B0F0"/>
                </a:solidFill>
              </a:rPr>
              <a:t>ከግጥም</a:t>
            </a:r>
            <a:r>
              <a:rPr lang="en-US" sz="5100" b="1" dirty="0" smtClean="0">
                <a:solidFill>
                  <a:srgbClr val="00B0F0"/>
                </a:solidFill>
              </a:rPr>
              <a:t> </a:t>
            </a:r>
            <a:r>
              <a:rPr lang="en-US" sz="5100" b="1" dirty="0" err="1" smtClean="0">
                <a:solidFill>
                  <a:srgbClr val="00B0F0"/>
                </a:solidFill>
              </a:rPr>
              <a:t>አፃፃፍ</a:t>
            </a:r>
            <a:r>
              <a:rPr lang="en-US" sz="5100" b="1" dirty="0" smtClean="0">
                <a:solidFill>
                  <a:srgbClr val="00B0F0"/>
                </a:solidFill>
              </a:rPr>
              <a:t> </a:t>
            </a:r>
            <a:r>
              <a:rPr lang="en-US" sz="5100" b="1" dirty="0" err="1" smtClean="0">
                <a:solidFill>
                  <a:srgbClr val="00B0F0"/>
                </a:solidFill>
              </a:rPr>
              <a:t>ብልሃት</a:t>
            </a:r>
            <a:r>
              <a:rPr lang="en-US" sz="5100" dirty="0" smtClean="0"/>
              <a:t>፣ </a:t>
            </a:r>
          </a:p>
          <a:p>
            <a:pPr>
              <a:buNone/>
            </a:pPr>
            <a:r>
              <a:rPr lang="en-US" sz="5100" dirty="0" smtClean="0"/>
              <a:t>            ፡- </a:t>
            </a:r>
            <a:r>
              <a:rPr lang="en-US" sz="5100" b="1" dirty="0" err="1" smtClean="0"/>
              <a:t>ተዉኔትን</a:t>
            </a:r>
            <a:r>
              <a:rPr lang="en-US" sz="5100" b="1" dirty="0" smtClean="0"/>
              <a:t> -  </a:t>
            </a:r>
            <a:r>
              <a:rPr lang="en-US" sz="5100" b="1" dirty="0" err="1" smtClean="0"/>
              <a:t>ከተዉኔት</a:t>
            </a:r>
            <a:r>
              <a:rPr lang="en-US" sz="5100" b="1" dirty="0" smtClean="0"/>
              <a:t> </a:t>
            </a:r>
            <a:r>
              <a:rPr lang="en-US" sz="5100" b="1" dirty="0" err="1" smtClean="0"/>
              <a:t>አፃፃፍ</a:t>
            </a:r>
            <a:r>
              <a:rPr lang="en-US" sz="5100" b="1" dirty="0" smtClean="0"/>
              <a:t> </a:t>
            </a:r>
            <a:r>
              <a:rPr lang="en-US" sz="5100" b="1" dirty="0" err="1" smtClean="0"/>
              <a:t>ቴክኒክ</a:t>
            </a:r>
            <a:r>
              <a:rPr lang="en-US" sz="5100" dirty="0" smtClean="0"/>
              <a:t> </a:t>
            </a:r>
            <a:r>
              <a:rPr lang="en-US" sz="5100" dirty="0" err="1" smtClean="0"/>
              <a:t>ወ.ዘ.ተ</a:t>
            </a:r>
            <a:r>
              <a:rPr lang="en-US" sz="5100" dirty="0" smtClean="0"/>
              <a:t> </a:t>
            </a:r>
            <a:r>
              <a:rPr lang="en-US" sz="5100" dirty="0" err="1" smtClean="0"/>
              <a:t>አንፃር</a:t>
            </a:r>
            <a:r>
              <a:rPr lang="en-US" sz="5100" dirty="0" smtClean="0"/>
              <a:t> </a:t>
            </a:r>
            <a:r>
              <a:rPr lang="en-US" sz="5100" dirty="0" err="1" smtClean="0"/>
              <a:t>በመመርመር</a:t>
            </a:r>
            <a:r>
              <a:rPr lang="en-US" sz="5100" dirty="0" smtClean="0"/>
              <a:t> </a:t>
            </a:r>
          </a:p>
          <a:p>
            <a:pPr>
              <a:buNone/>
            </a:pPr>
            <a:r>
              <a:rPr lang="en-US" sz="5100" dirty="0" smtClean="0"/>
              <a:t>                                </a:t>
            </a:r>
            <a:r>
              <a:rPr lang="en-US" sz="5100" dirty="0" err="1" smtClean="0"/>
              <a:t>ስለጥንካሬና</a:t>
            </a:r>
            <a:r>
              <a:rPr lang="en-US" sz="5100" dirty="0" smtClean="0"/>
              <a:t> </a:t>
            </a:r>
            <a:r>
              <a:rPr lang="en-US" sz="5100" dirty="0" err="1" smtClean="0"/>
              <a:t>ድክመታቸዉ</a:t>
            </a:r>
            <a:r>
              <a:rPr lang="en-US" sz="5100" dirty="0" smtClean="0"/>
              <a:t> (</a:t>
            </a:r>
            <a:r>
              <a:rPr lang="en-US" sz="5100" dirty="0" err="1" smtClean="0"/>
              <a:t>ስነ-ጽሑፋዊ</a:t>
            </a:r>
            <a:r>
              <a:rPr lang="en-US" sz="5100" dirty="0" smtClean="0"/>
              <a:t> </a:t>
            </a:r>
            <a:r>
              <a:rPr lang="en-US" sz="5100" dirty="0" err="1" smtClean="0"/>
              <a:t>ሂስ</a:t>
            </a:r>
            <a:r>
              <a:rPr lang="en-US" sz="5100" dirty="0" smtClean="0"/>
              <a:t>) </a:t>
            </a:r>
            <a:r>
              <a:rPr lang="en-US" sz="5100" dirty="0" err="1" smtClean="0"/>
              <a:t>መሰንዘር</a:t>
            </a:r>
            <a:r>
              <a:rPr lang="en-US" sz="5100" dirty="0" smtClean="0"/>
              <a:t> </a:t>
            </a:r>
            <a:r>
              <a:rPr lang="en-US" sz="5100" dirty="0" err="1" smtClean="0"/>
              <a:t>ይቻላል</a:t>
            </a:r>
            <a:endParaRPr lang="en-US" sz="5100" dirty="0" smtClean="0"/>
          </a:p>
          <a:p>
            <a:endParaRPr lang="en-US" sz="34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05400" cy="11430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የክፍል</a:t>
            </a:r>
            <a:r>
              <a:rPr lang="en-US" dirty="0" smtClean="0"/>
              <a:t> </a:t>
            </a:r>
            <a:r>
              <a:rPr lang="en-US" dirty="0" err="1" smtClean="0"/>
              <a:t>ውስጥ</a:t>
            </a:r>
            <a:r>
              <a:rPr lang="en-US" dirty="0" smtClean="0"/>
              <a:t> </a:t>
            </a:r>
            <a:r>
              <a:rPr lang="en-US" dirty="0" err="1" smtClean="0"/>
              <a:t>ተግባር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/>
              <a:t>እስኪ</a:t>
            </a:r>
            <a:r>
              <a:rPr lang="en-US" b="1" i="1" dirty="0"/>
              <a:t> </a:t>
            </a:r>
            <a:r>
              <a:rPr lang="en-US" b="1" i="1" dirty="0" err="1"/>
              <a:t>ለሥነ-ጽሑፍ</a:t>
            </a:r>
            <a:r>
              <a:rPr lang="en-US" b="1" i="1" dirty="0"/>
              <a:t> </a:t>
            </a:r>
            <a:r>
              <a:rPr lang="en-US" b="1" i="1" dirty="0" err="1"/>
              <a:t>ቁርጥ</a:t>
            </a:r>
            <a:r>
              <a:rPr lang="en-US" b="1" i="1" dirty="0"/>
              <a:t> </a:t>
            </a:r>
            <a:r>
              <a:rPr lang="en-US" b="1" i="1" dirty="0" err="1"/>
              <a:t>ያለ</a:t>
            </a:r>
            <a:r>
              <a:rPr lang="en-US" b="1" i="1" dirty="0"/>
              <a:t> </a:t>
            </a:r>
            <a:r>
              <a:rPr lang="en-US" b="1" i="1" dirty="0" err="1"/>
              <a:t>ብያኔ</a:t>
            </a:r>
            <a:r>
              <a:rPr lang="en-US" b="1" i="1" dirty="0"/>
              <a:t> </a:t>
            </a:r>
            <a:r>
              <a:rPr lang="en-US" b="1" i="1" dirty="0" err="1"/>
              <a:t>መስጠት</a:t>
            </a:r>
            <a:r>
              <a:rPr lang="en-US" b="1" i="1" dirty="0"/>
              <a:t> </a:t>
            </a:r>
            <a:r>
              <a:rPr lang="en-US" b="1" i="1" dirty="0" err="1"/>
              <a:t>የማይቻልበትን</a:t>
            </a:r>
            <a:r>
              <a:rPr lang="en-US" b="1" i="1" dirty="0"/>
              <a:t> </a:t>
            </a:r>
            <a:r>
              <a:rPr lang="en-US" b="1" i="1" dirty="0" err="1"/>
              <a:t>ሁኔታ</a:t>
            </a:r>
            <a:r>
              <a:rPr lang="en-US" b="1" i="1" dirty="0"/>
              <a:t> </a:t>
            </a:r>
            <a:r>
              <a:rPr lang="en-US" b="1" i="1" dirty="0" err="1"/>
              <a:t>ወይም</a:t>
            </a:r>
            <a:r>
              <a:rPr lang="en-US" b="1" i="1" dirty="0"/>
              <a:t> </a:t>
            </a:r>
            <a:r>
              <a:rPr lang="en-US" b="1" i="1" dirty="0" err="1"/>
              <a:t>በምክንያትነት</a:t>
            </a:r>
            <a:r>
              <a:rPr lang="en-US" b="1" i="1" dirty="0"/>
              <a:t> </a:t>
            </a:r>
            <a:r>
              <a:rPr lang="en-US" b="1" i="1" dirty="0" err="1"/>
              <a:t>ይጠቀሳሉ</a:t>
            </a:r>
            <a:r>
              <a:rPr lang="en-US" b="1" i="1" dirty="0"/>
              <a:t> </a:t>
            </a:r>
            <a:r>
              <a:rPr lang="en-US" b="1" i="1" dirty="0" err="1" smtClean="0"/>
              <a:t>የምት</a:t>
            </a:r>
            <a:r>
              <a:rPr lang="am-ET" b="1" i="1" dirty="0" smtClean="0"/>
              <a:t>ሏ</a:t>
            </a:r>
            <a:r>
              <a:rPr lang="en-US" b="1" i="1" dirty="0" err="1" smtClean="0"/>
              <a:t>ቸውን</a:t>
            </a:r>
            <a:r>
              <a:rPr lang="en-US" b="1" i="1" dirty="0" smtClean="0"/>
              <a:t> </a:t>
            </a:r>
            <a:r>
              <a:rPr lang="en-US" b="1" i="1" dirty="0" err="1" smtClean="0"/>
              <a:t>ጉዳዮች</a:t>
            </a:r>
            <a:r>
              <a:rPr lang="en-US" b="1" i="1" dirty="0" smtClean="0"/>
              <a:t> </a:t>
            </a:r>
            <a:r>
              <a:rPr lang="en-US" b="1" i="1" dirty="0" err="1"/>
              <a:t>ምን</a:t>
            </a:r>
            <a:r>
              <a:rPr lang="en-US" b="1" i="1" dirty="0"/>
              <a:t> </a:t>
            </a:r>
            <a:r>
              <a:rPr lang="en-US" b="1" i="1" dirty="0" err="1"/>
              <a:t>ምን</a:t>
            </a:r>
            <a:r>
              <a:rPr lang="en-US" b="1" i="1" dirty="0"/>
              <a:t> </a:t>
            </a:r>
            <a:r>
              <a:rPr lang="en-US" b="1" i="1" dirty="0" err="1"/>
              <a:t>እንደሆኑ</a:t>
            </a:r>
            <a:r>
              <a:rPr lang="en-US" b="1" i="1" dirty="0"/>
              <a:t> </a:t>
            </a:r>
            <a:r>
              <a:rPr lang="en-US" b="1" i="1" dirty="0" err="1" smtClean="0"/>
              <a:t>ጥቀሱ</a:t>
            </a:r>
            <a:r>
              <a:rPr lang="en-US" b="1" i="1" dirty="0" smtClean="0"/>
              <a:t>፡፡(2 </a:t>
            </a:r>
            <a:r>
              <a:rPr lang="en-US" b="1" i="1" dirty="0" err="1" smtClean="0"/>
              <a:t>ደቂቃ</a:t>
            </a:r>
            <a:r>
              <a:rPr lang="en-US" b="1" i="1" dirty="0" smtClean="0"/>
              <a:t>)</a:t>
            </a:r>
          </a:p>
          <a:p>
            <a:r>
              <a:rPr lang="en-US" b="1" i="1" dirty="0" smtClean="0"/>
              <a:t>---------------------------</a:t>
            </a:r>
          </a:p>
          <a:p>
            <a:r>
              <a:rPr lang="en-US" b="1" i="1" dirty="0" smtClean="0"/>
              <a:t>---------------------------</a:t>
            </a:r>
          </a:p>
          <a:p>
            <a:r>
              <a:rPr lang="en-US" b="1" i="1" dirty="0" smtClean="0"/>
              <a:t>---------------------------</a:t>
            </a:r>
          </a:p>
          <a:p>
            <a:r>
              <a:rPr lang="en-US" b="1" i="1" dirty="0" smtClean="0"/>
              <a:t>---------------------------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የስነ</a:t>
            </a:r>
            <a:r>
              <a:rPr lang="en-US" dirty="0" smtClean="0"/>
              <a:t> </a:t>
            </a:r>
            <a:r>
              <a:rPr lang="en-US" dirty="0" err="1" smtClean="0"/>
              <a:t>ጽሑፋዊ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ዓይነቶች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በሥነ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ስራዎች</a:t>
            </a:r>
            <a:r>
              <a:rPr lang="en-US" dirty="0" smtClean="0"/>
              <a:t>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ዳኝነት</a:t>
            </a:r>
            <a:r>
              <a:rPr lang="en-US" dirty="0" smtClean="0"/>
              <a:t> </a:t>
            </a:r>
            <a:r>
              <a:rPr lang="en-US" dirty="0" err="1" smtClean="0"/>
              <a:t>መስጠት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- </a:t>
            </a:r>
            <a:r>
              <a:rPr lang="en-US" dirty="0" err="1" smtClean="0"/>
              <a:t>ደካማና</a:t>
            </a:r>
            <a:r>
              <a:rPr lang="en-US" dirty="0" smtClean="0"/>
              <a:t> </a:t>
            </a:r>
            <a:r>
              <a:rPr lang="en-US" dirty="0" err="1" smtClean="0"/>
              <a:t>ጠንካራ</a:t>
            </a:r>
            <a:r>
              <a:rPr lang="en-US" dirty="0" smtClean="0"/>
              <a:t> </a:t>
            </a:r>
            <a:r>
              <a:rPr lang="en-US" dirty="0" err="1" smtClean="0"/>
              <a:t>ጎናቸዉን</a:t>
            </a:r>
            <a:r>
              <a:rPr lang="en-US" dirty="0" smtClean="0"/>
              <a:t> </a:t>
            </a:r>
            <a:r>
              <a:rPr lang="en-US" dirty="0" err="1" smtClean="0"/>
              <a:t>መመዘን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- </a:t>
            </a:r>
            <a:r>
              <a:rPr lang="en-US" dirty="0" err="1" smtClean="0"/>
              <a:t>የሥነ</a:t>
            </a:r>
            <a:r>
              <a:rPr lang="en-US" dirty="0" smtClean="0"/>
              <a:t> </a:t>
            </a:r>
            <a:r>
              <a:rPr lang="en-US" dirty="0" err="1" smtClean="0"/>
              <a:t>ጽሑፍን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  <a:r>
              <a:rPr lang="en-US" dirty="0" err="1" smtClean="0"/>
              <a:t>በዘመን</a:t>
            </a:r>
            <a:r>
              <a:rPr lang="en-US" dirty="0" smtClean="0"/>
              <a:t> </a:t>
            </a:r>
            <a:r>
              <a:rPr lang="en-US" dirty="0" err="1" smtClean="0"/>
              <a:t>መቃኘት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- </a:t>
            </a:r>
            <a:r>
              <a:rPr lang="en-US" dirty="0" err="1" smtClean="0"/>
              <a:t>ደራሲያን</a:t>
            </a:r>
            <a:r>
              <a:rPr lang="en-US" dirty="0" smtClean="0"/>
              <a:t> </a:t>
            </a:r>
            <a:r>
              <a:rPr lang="en-US" dirty="0" err="1" smtClean="0"/>
              <a:t>እነማን</a:t>
            </a:r>
            <a:r>
              <a:rPr lang="en-US" dirty="0" smtClean="0"/>
              <a:t>? </a:t>
            </a:r>
            <a:r>
              <a:rPr lang="en-US" dirty="0" err="1" smtClean="0"/>
              <a:t>መቼ</a:t>
            </a:r>
            <a:r>
              <a:rPr lang="en-US" dirty="0" smtClean="0"/>
              <a:t>? </a:t>
            </a:r>
            <a:r>
              <a:rPr lang="en-US" dirty="0" err="1" smtClean="0"/>
              <a:t>ምን</a:t>
            </a:r>
            <a:r>
              <a:rPr lang="en-US" dirty="0" smtClean="0"/>
              <a:t> </a:t>
            </a:r>
            <a:r>
              <a:rPr lang="en-US" dirty="0" err="1" smtClean="0"/>
              <a:t>ሰሩ</a:t>
            </a:r>
            <a:r>
              <a:rPr lang="en-US" dirty="0" smtClean="0"/>
              <a:t>? </a:t>
            </a:r>
          </a:p>
          <a:p>
            <a:pPr>
              <a:buNone/>
            </a:pPr>
            <a:r>
              <a:rPr lang="en-US" dirty="0" smtClean="0"/>
              <a:t>          - </a:t>
            </a:r>
            <a:r>
              <a:rPr lang="en-US" dirty="0" err="1" smtClean="0"/>
              <a:t>ምን</a:t>
            </a:r>
            <a:r>
              <a:rPr lang="en-US" dirty="0" smtClean="0"/>
              <a:t> </a:t>
            </a:r>
            <a:r>
              <a:rPr lang="en-US" dirty="0" err="1" smtClean="0"/>
              <a:t>የዘመን</a:t>
            </a:r>
            <a:r>
              <a:rPr lang="en-US" dirty="0" smtClean="0"/>
              <a:t> </a:t>
            </a:r>
            <a:r>
              <a:rPr lang="en-US" dirty="0" err="1" smtClean="0"/>
              <a:t>መንፈስ</a:t>
            </a:r>
            <a:r>
              <a:rPr lang="en-US" dirty="0" smtClean="0"/>
              <a:t> </a:t>
            </a:r>
            <a:r>
              <a:rPr lang="en-US" dirty="0" err="1" smtClean="0"/>
              <a:t>ተነሳ</a:t>
            </a:r>
            <a:r>
              <a:rPr lang="en-US" dirty="0" smtClean="0"/>
              <a:t>? </a:t>
            </a:r>
          </a:p>
          <a:p>
            <a:pPr>
              <a:buNone/>
            </a:pPr>
            <a:r>
              <a:rPr lang="en-US" dirty="0" smtClean="0"/>
              <a:t>          - </a:t>
            </a:r>
            <a:r>
              <a:rPr lang="en-US" dirty="0" err="1" smtClean="0"/>
              <a:t>የሥነ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ዘሮችን</a:t>
            </a:r>
            <a:r>
              <a:rPr lang="en-US" dirty="0" smtClean="0"/>
              <a:t> </a:t>
            </a:r>
            <a:r>
              <a:rPr lang="en-US" dirty="0" err="1" smtClean="0"/>
              <a:t>በዓይነት</a:t>
            </a:r>
            <a:r>
              <a:rPr lang="en-US" dirty="0" smtClean="0"/>
              <a:t> </a:t>
            </a:r>
            <a:r>
              <a:rPr lang="en-US" dirty="0" err="1" smtClean="0"/>
              <a:t>በዓይነት</a:t>
            </a:r>
            <a:r>
              <a:rPr lang="en-US" dirty="0" smtClean="0"/>
              <a:t> </a:t>
            </a:r>
            <a:r>
              <a:rPr lang="en-US" dirty="0" err="1" smtClean="0"/>
              <a:t>መመደብ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- </a:t>
            </a:r>
            <a:r>
              <a:rPr lang="en-US" dirty="0" err="1" smtClean="0"/>
              <a:t>የሥነ-ጽሑፍ</a:t>
            </a:r>
            <a:r>
              <a:rPr lang="en-US" dirty="0" smtClean="0"/>
              <a:t> </a:t>
            </a:r>
            <a:r>
              <a:rPr lang="en-US" dirty="0" err="1" smtClean="0"/>
              <a:t>ሥራዎችን</a:t>
            </a:r>
            <a:r>
              <a:rPr lang="en-US" dirty="0" smtClean="0"/>
              <a:t> </a:t>
            </a:r>
            <a:r>
              <a:rPr lang="en-US" dirty="0" err="1" smtClean="0"/>
              <a:t>መተንተን</a:t>
            </a:r>
            <a:r>
              <a:rPr lang="en-US" dirty="0" smtClean="0"/>
              <a:t>፤ </a:t>
            </a:r>
          </a:p>
          <a:p>
            <a:pPr>
              <a:buNone/>
            </a:pPr>
            <a:r>
              <a:rPr lang="en-US" dirty="0" smtClean="0"/>
              <a:t>          - </a:t>
            </a:r>
            <a:r>
              <a:rPr lang="en-US" dirty="0" err="1" smtClean="0"/>
              <a:t>በስነ-ጽሑፍ</a:t>
            </a:r>
            <a:r>
              <a:rPr lang="en-US" dirty="0" smtClean="0"/>
              <a:t> </a:t>
            </a:r>
            <a:r>
              <a:rPr lang="en-US" dirty="0" err="1" smtClean="0"/>
              <a:t>ስራዎች</a:t>
            </a:r>
            <a:r>
              <a:rPr lang="en-US" dirty="0" smtClean="0"/>
              <a:t> </a:t>
            </a:r>
            <a:r>
              <a:rPr lang="en-US" dirty="0" err="1" smtClean="0"/>
              <a:t>ዉስጥ</a:t>
            </a:r>
            <a:r>
              <a:rPr lang="en-US" dirty="0" smtClean="0"/>
              <a:t> </a:t>
            </a:r>
            <a:r>
              <a:rPr lang="en-US" dirty="0" err="1" smtClean="0"/>
              <a:t>ለአንዳች</a:t>
            </a:r>
            <a:r>
              <a:rPr lang="en-US" dirty="0" smtClean="0"/>
              <a:t> </a:t>
            </a:r>
            <a:r>
              <a:rPr lang="en-US" dirty="0" err="1" smtClean="0"/>
              <a:t>ኪነጥበባዊ</a:t>
            </a:r>
            <a:r>
              <a:rPr lang="en-US" dirty="0" smtClean="0"/>
              <a:t>  </a:t>
            </a:r>
            <a:r>
              <a:rPr lang="en-US" dirty="0" err="1" smtClean="0"/>
              <a:t>ፋይዳ</a:t>
            </a:r>
            <a:r>
              <a:rPr lang="en-US" dirty="0" smtClean="0"/>
              <a:t> </a:t>
            </a:r>
            <a:r>
              <a:rPr lang="en-US" dirty="0" err="1" smtClean="0"/>
              <a:t>የመጡ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ጉዳዮች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- </a:t>
            </a:r>
            <a:r>
              <a:rPr lang="en-US" dirty="0" err="1" smtClean="0"/>
              <a:t>ኪነ-ጥበባዊ</a:t>
            </a:r>
            <a:r>
              <a:rPr lang="en-US" dirty="0" smtClean="0"/>
              <a:t> </a:t>
            </a:r>
            <a:r>
              <a:rPr lang="en-US" dirty="0" err="1" smtClean="0"/>
              <a:t>ስራዎች</a:t>
            </a:r>
            <a:r>
              <a:rPr lang="en-US" dirty="0" smtClean="0"/>
              <a:t> </a:t>
            </a:r>
            <a:r>
              <a:rPr lang="en-US" dirty="0" err="1" smtClean="0"/>
              <a:t>መገምገሚያ</a:t>
            </a:r>
            <a:r>
              <a:rPr lang="en-US" dirty="0" smtClean="0"/>
              <a:t>  </a:t>
            </a:r>
            <a:r>
              <a:rPr lang="en-US" dirty="0" err="1" smtClean="0"/>
              <a:t>ዘዴዎችን</a:t>
            </a:r>
            <a:r>
              <a:rPr lang="en-US" dirty="0" smtClean="0"/>
              <a:t>/ </a:t>
            </a:r>
            <a:r>
              <a:rPr lang="en-US" dirty="0" err="1" smtClean="0"/>
              <a:t>ንድፈ</a:t>
            </a:r>
            <a:r>
              <a:rPr lang="en-US" dirty="0" smtClean="0"/>
              <a:t> </a:t>
            </a:r>
            <a:r>
              <a:rPr lang="en-US" dirty="0" err="1" smtClean="0"/>
              <a:t>ሃሳቦችን</a:t>
            </a:r>
            <a:r>
              <a:rPr lang="en-US" dirty="0" smtClean="0"/>
              <a:t>  </a:t>
            </a:r>
            <a:r>
              <a:rPr lang="en-US" dirty="0" err="1" smtClean="0"/>
              <a:t>ማዉጣት</a:t>
            </a:r>
            <a:r>
              <a:rPr lang="en-US" dirty="0" smtClean="0"/>
              <a:t>፤  </a:t>
            </a:r>
          </a:p>
          <a:p>
            <a:pPr>
              <a:buNone/>
            </a:pPr>
            <a:r>
              <a:rPr lang="en-US" dirty="0" smtClean="0"/>
              <a:t>         - </a:t>
            </a:r>
            <a:r>
              <a:rPr lang="en-US" dirty="0" err="1" smtClean="0"/>
              <a:t>ሥነ-ጽሑፍ</a:t>
            </a:r>
            <a:r>
              <a:rPr lang="en-US" dirty="0" smtClean="0"/>
              <a:t> </a:t>
            </a:r>
            <a:r>
              <a:rPr lang="en-US" dirty="0" err="1" smtClean="0"/>
              <a:t>ምንድን</a:t>
            </a:r>
            <a:r>
              <a:rPr lang="en-US" dirty="0" smtClean="0"/>
              <a:t>  </a:t>
            </a:r>
            <a:r>
              <a:rPr lang="en-US" dirty="0" err="1" smtClean="0"/>
              <a:t>ነዉ</a:t>
            </a:r>
            <a:r>
              <a:rPr lang="en-US" dirty="0" smtClean="0"/>
              <a:t>? </a:t>
            </a:r>
            <a:r>
              <a:rPr lang="en-US" dirty="0" err="1" smtClean="0"/>
              <a:t>ለምን</a:t>
            </a:r>
            <a:r>
              <a:rPr lang="en-US" dirty="0" smtClean="0"/>
              <a:t> </a:t>
            </a:r>
            <a:r>
              <a:rPr lang="en-US" dirty="0" err="1" smtClean="0"/>
              <a:t>ይፃፋል</a:t>
            </a:r>
            <a:r>
              <a:rPr lang="en-US" dirty="0" smtClean="0"/>
              <a:t>? </a:t>
            </a:r>
            <a:r>
              <a:rPr lang="en-US" dirty="0" err="1" smtClean="0"/>
              <a:t>አፈጣጠር</a:t>
            </a:r>
            <a:r>
              <a:rPr lang="en-US" dirty="0" smtClean="0"/>
              <a:t> </a:t>
            </a:r>
            <a:r>
              <a:rPr lang="en-US" dirty="0" err="1" smtClean="0"/>
              <a:t>ሚስጢሩ</a:t>
            </a:r>
            <a:r>
              <a:rPr lang="en-US" dirty="0" smtClean="0"/>
              <a:t>? </a:t>
            </a:r>
            <a:r>
              <a:rPr lang="en-US" dirty="0" err="1" smtClean="0"/>
              <a:t>ተግባሩ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ከሰዋዊ</a:t>
            </a:r>
            <a:r>
              <a:rPr lang="en-US" dirty="0" smtClean="0"/>
              <a:t> </a:t>
            </a:r>
            <a:r>
              <a:rPr lang="en-US" dirty="0" err="1" smtClean="0"/>
              <a:t>ጉዳዮች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በምን</a:t>
            </a:r>
            <a:r>
              <a:rPr lang="en-US" dirty="0" smtClean="0"/>
              <a:t> </a:t>
            </a:r>
            <a:r>
              <a:rPr lang="en-US" dirty="0" err="1" smtClean="0"/>
              <a:t>ይገናኛል</a:t>
            </a:r>
            <a:r>
              <a:rPr lang="en-US" dirty="0" smtClean="0"/>
              <a:t>? </a:t>
            </a:r>
          </a:p>
          <a:p>
            <a:pPr>
              <a:buNone/>
            </a:pPr>
            <a:r>
              <a:rPr lang="en-US" dirty="0" smtClean="0"/>
              <a:t>        - </a:t>
            </a:r>
            <a:r>
              <a:rPr lang="en-US" dirty="0" err="1" smtClean="0"/>
              <a:t>የስነጽሑፍ</a:t>
            </a:r>
            <a:r>
              <a:rPr lang="en-US" dirty="0" smtClean="0"/>
              <a:t> </a:t>
            </a:r>
            <a:r>
              <a:rPr lang="en-US" dirty="0" err="1" smtClean="0"/>
              <a:t>ሥራን</a:t>
            </a:r>
            <a:r>
              <a:rPr lang="en-US" dirty="0" smtClean="0"/>
              <a:t> </a:t>
            </a:r>
            <a:r>
              <a:rPr lang="en-US" dirty="0" err="1" smtClean="0"/>
              <a:t>ኬት</a:t>
            </a:r>
            <a:r>
              <a:rPr lang="en-US" dirty="0" smtClean="0"/>
              <a:t> </a:t>
            </a:r>
            <a:r>
              <a:rPr lang="en-US" dirty="0" err="1" smtClean="0"/>
              <a:t>መጣነት</a:t>
            </a:r>
            <a:r>
              <a:rPr lang="en-US" dirty="0" smtClean="0"/>
              <a:t> </a:t>
            </a:r>
            <a:r>
              <a:rPr lang="en-US" dirty="0" err="1" smtClean="0"/>
              <a:t>ታሪክ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- </a:t>
            </a:r>
            <a:r>
              <a:rPr lang="en-US" dirty="0" err="1" smtClean="0"/>
              <a:t>የአንድን</a:t>
            </a:r>
            <a:r>
              <a:rPr lang="en-US" dirty="0" smtClean="0"/>
              <a:t> </a:t>
            </a:r>
            <a:r>
              <a:rPr lang="en-US" dirty="0" err="1" smtClean="0"/>
              <a:t>ሥነጽሑፋዊ</a:t>
            </a:r>
            <a:r>
              <a:rPr lang="en-US" dirty="0" smtClean="0"/>
              <a:t> </a:t>
            </a:r>
            <a:r>
              <a:rPr lang="en-US" dirty="0" err="1" smtClean="0"/>
              <a:t>ስራን</a:t>
            </a:r>
            <a:r>
              <a:rPr lang="en-US" dirty="0" smtClean="0"/>
              <a:t> </a:t>
            </a:r>
            <a:r>
              <a:rPr lang="en-US" dirty="0" err="1" smtClean="0"/>
              <a:t>የመጀመሪያ</a:t>
            </a:r>
            <a:r>
              <a:rPr lang="en-US" dirty="0" smtClean="0"/>
              <a:t> </a:t>
            </a:r>
            <a:r>
              <a:rPr lang="en-US" dirty="0" err="1" smtClean="0"/>
              <a:t>ቅጅ</a:t>
            </a:r>
            <a:r>
              <a:rPr lang="en-US" dirty="0" smtClean="0"/>
              <a:t> </a:t>
            </a:r>
            <a:r>
              <a:rPr lang="en-US" dirty="0" err="1" smtClean="0"/>
              <a:t>ለማወቅ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ወ.ዘ.ተ</a:t>
            </a:r>
            <a:r>
              <a:rPr lang="en-US" dirty="0" smtClean="0"/>
              <a:t>  </a:t>
            </a:r>
            <a:r>
              <a:rPr lang="en-US" dirty="0" err="1" smtClean="0"/>
              <a:t>የሚድረግ</a:t>
            </a:r>
            <a:r>
              <a:rPr lang="en-US" dirty="0" smtClean="0"/>
              <a:t> </a:t>
            </a:r>
            <a:r>
              <a:rPr lang="en-US" dirty="0" err="1" smtClean="0"/>
              <a:t>ሣይንሳዊ</a:t>
            </a:r>
            <a:r>
              <a:rPr lang="en-US" dirty="0" smtClean="0"/>
              <a:t> </a:t>
            </a:r>
            <a:r>
              <a:rPr lang="en-US" dirty="0" err="1" smtClean="0"/>
              <a:t>ተግባር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፣ 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የሥነጽሑፍ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 err="1" smtClean="0"/>
              <a:t>ስለዚህ</a:t>
            </a:r>
            <a:r>
              <a:rPr lang="en-US" dirty="0" smtClean="0"/>
              <a:t> </a:t>
            </a:r>
            <a:r>
              <a:rPr lang="en-US" dirty="0" err="1" smtClean="0"/>
              <a:t>እነዚህን</a:t>
            </a:r>
            <a:r>
              <a:rPr lang="en-US" dirty="0" smtClean="0"/>
              <a:t> 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ጉዳዮች</a:t>
            </a:r>
            <a:r>
              <a:rPr lang="en-US" dirty="0" smtClean="0"/>
              <a:t> </a:t>
            </a:r>
            <a:r>
              <a:rPr lang="en-US" dirty="0" err="1" smtClean="0"/>
              <a:t>አቅፎ</a:t>
            </a:r>
            <a:r>
              <a:rPr lang="en-US" dirty="0" smtClean="0"/>
              <a:t> </a:t>
            </a:r>
            <a:r>
              <a:rPr lang="en-US" dirty="0" err="1" smtClean="0"/>
              <a:t>የያዘን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r>
              <a:rPr lang="en-US" dirty="0" smtClean="0"/>
              <a:t> </a:t>
            </a:r>
            <a:r>
              <a:rPr lang="en-US" dirty="0" err="1" smtClean="0"/>
              <a:t>በጥልቀት</a:t>
            </a:r>
            <a:r>
              <a:rPr lang="en-US" dirty="0" smtClean="0"/>
              <a:t> </a:t>
            </a:r>
            <a:r>
              <a:rPr lang="en-US" dirty="0" err="1" smtClean="0"/>
              <a:t>ተገንዝቦ</a:t>
            </a:r>
            <a:r>
              <a:rPr lang="en-US" dirty="0" smtClean="0"/>
              <a:t> </a:t>
            </a:r>
            <a:r>
              <a:rPr lang="en-US" dirty="0" err="1" smtClean="0"/>
              <a:t>መመርመር</a:t>
            </a:r>
            <a:r>
              <a:rPr lang="en-US" dirty="0" smtClean="0"/>
              <a:t> </a:t>
            </a:r>
            <a:r>
              <a:rPr lang="en-US" dirty="0" err="1" smtClean="0"/>
              <a:t>ይቻል</a:t>
            </a:r>
            <a:r>
              <a:rPr lang="en-US" dirty="0" smtClean="0"/>
              <a:t> </a:t>
            </a:r>
            <a:r>
              <a:rPr lang="en-US" dirty="0" err="1" smtClean="0"/>
              <a:t>ዘንድ</a:t>
            </a:r>
            <a:r>
              <a:rPr lang="en-US" dirty="0" smtClean="0"/>
              <a:t> </a:t>
            </a:r>
            <a:r>
              <a:rPr lang="en-US" dirty="0" err="1" smtClean="0"/>
              <a:t>በየዘመናቱ</a:t>
            </a:r>
            <a:r>
              <a:rPr lang="en-US" dirty="0" smtClean="0"/>
              <a:t> </a:t>
            </a:r>
            <a:r>
              <a:rPr lang="en-US" dirty="0" err="1" smtClean="0"/>
              <a:t>የተነሱና</a:t>
            </a:r>
            <a:r>
              <a:rPr lang="en-US" dirty="0" smtClean="0"/>
              <a:t> </a:t>
            </a:r>
            <a:r>
              <a:rPr lang="en-US" dirty="0" err="1" smtClean="0"/>
              <a:t>በተለያዩ</a:t>
            </a:r>
            <a:r>
              <a:rPr lang="en-US" dirty="0" smtClean="0"/>
              <a:t> </a:t>
            </a:r>
            <a:r>
              <a:rPr lang="en-US" dirty="0" err="1" smtClean="0"/>
              <a:t>የሂስ</a:t>
            </a:r>
            <a:r>
              <a:rPr lang="en-US" dirty="0" smtClean="0"/>
              <a:t> </a:t>
            </a:r>
            <a:r>
              <a:rPr lang="en-US" dirty="0" err="1" smtClean="0"/>
              <a:t>ባለሙያዎች</a:t>
            </a:r>
            <a:r>
              <a:rPr lang="en-US" dirty="0" smtClean="0"/>
              <a:t> </a:t>
            </a:r>
            <a:r>
              <a:rPr lang="en-US" dirty="0" err="1" smtClean="0"/>
              <a:t>የሚነሱ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የሂስ</a:t>
            </a:r>
            <a:r>
              <a:rPr lang="en-US" dirty="0" smtClean="0"/>
              <a:t> </a:t>
            </a:r>
            <a:r>
              <a:rPr lang="en-US" dirty="0" err="1" smtClean="0"/>
              <a:t>ዓይነቶች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እነሱም</a:t>
            </a:r>
            <a:r>
              <a:rPr lang="en-US" dirty="0" smtClean="0"/>
              <a:t>፡- </a:t>
            </a:r>
            <a:r>
              <a:rPr lang="en-US" dirty="0" err="1" smtClean="0"/>
              <a:t>ሥነ-ልቦናዊ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(Psychoanalytic approach)፣ </a:t>
            </a:r>
          </a:p>
          <a:p>
            <a:pPr>
              <a:buNone/>
            </a:pPr>
            <a:r>
              <a:rPr lang="en-US" dirty="0" smtClean="0"/>
              <a:t>             - </a:t>
            </a:r>
            <a:r>
              <a:rPr lang="en-US" dirty="0" err="1" smtClean="0"/>
              <a:t>ህይወት</a:t>
            </a:r>
            <a:r>
              <a:rPr lang="en-US" dirty="0" smtClean="0"/>
              <a:t> </a:t>
            </a:r>
            <a:r>
              <a:rPr lang="en-US" dirty="0" err="1" smtClean="0"/>
              <a:t>ታሪካዊ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(Biographical Criticism)፣ </a:t>
            </a:r>
          </a:p>
          <a:p>
            <a:pPr>
              <a:buNone/>
            </a:pPr>
            <a:r>
              <a:rPr lang="en-US" dirty="0" smtClean="0"/>
              <a:t>            - </a:t>
            </a:r>
            <a:r>
              <a:rPr lang="en-US" dirty="0" err="1" smtClean="0"/>
              <a:t>ሥነ-ማህበረሰባዊ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(sociological approach)፤ </a:t>
            </a:r>
          </a:p>
          <a:p>
            <a:pPr>
              <a:buNone/>
            </a:pPr>
            <a:r>
              <a:rPr lang="en-US" dirty="0" smtClean="0"/>
              <a:t>            - </a:t>
            </a:r>
            <a:r>
              <a:rPr lang="en-US" dirty="0" err="1" smtClean="0"/>
              <a:t>ሥነ-ምግባራዊ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(Moralistic approach)፣ </a:t>
            </a:r>
          </a:p>
          <a:p>
            <a:pPr>
              <a:buNone/>
            </a:pPr>
            <a:r>
              <a:rPr lang="en-US" dirty="0" smtClean="0"/>
              <a:t>            - </a:t>
            </a:r>
            <a:r>
              <a:rPr lang="en-US" dirty="0" err="1" smtClean="0"/>
              <a:t>ቅርጻዊ</a:t>
            </a:r>
            <a:r>
              <a:rPr lang="en-US" dirty="0" smtClean="0"/>
              <a:t> - </a:t>
            </a:r>
            <a:r>
              <a:rPr lang="en-US" dirty="0" err="1" smtClean="0"/>
              <a:t>ሂስ</a:t>
            </a:r>
            <a:r>
              <a:rPr lang="en-US" dirty="0" smtClean="0"/>
              <a:t>(Formalism criticism)፣ </a:t>
            </a:r>
          </a:p>
          <a:p>
            <a:pPr>
              <a:buNone/>
            </a:pPr>
            <a:r>
              <a:rPr lang="en-US" dirty="0" smtClean="0"/>
              <a:t>           - </a:t>
            </a:r>
            <a:r>
              <a:rPr lang="en-US" dirty="0" err="1" smtClean="0"/>
              <a:t>ሥረ-መሰረታዊ</a:t>
            </a:r>
            <a:r>
              <a:rPr lang="en-US" dirty="0" smtClean="0"/>
              <a:t>(Basic Criticism)፣ </a:t>
            </a:r>
          </a:p>
          <a:p>
            <a:pPr>
              <a:buNone/>
            </a:pPr>
            <a:r>
              <a:rPr lang="en-US" dirty="0" smtClean="0"/>
              <a:t>           - </a:t>
            </a:r>
            <a:r>
              <a:rPr lang="en-US" dirty="0" err="1" smtClean="0"/>
              <a:t>አንስታይ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(Feminist Criticism)፣ </a:t>
            </a:r>
          </a:p>
          <a:p>
            <a:pPr>
              <a:buNone/>
            </a:pPr>
            <a:r>
              <a:rPr lang="en-US" dirty="0" smtClean="0"/>
              <a:t>           - </a:t>
            </a:r>
            <a:r>
              <a:rPr lang="en-US" dirty="0" err="1" smtClean="0"/>
              <a:t>ማርክሳዊ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(</a:t>
            </a:r>
            <a:r>
              <a:rPr lang="en-US" dirty="0" err="1" smtClean="0"/>
              <a:t>Marksist</a:t>
            </a:r>
            <a:r>
              <a:rPr lang="en-US" dirty="0" smtClean="0"/>
              <a:t> Criticism) </a:t>
            </a:r>
            <a:r>
              <a:rPr lang="en-US" dirty="0" err="1" smtClean="0"/>
              <a:t>እና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- </a:t>
            </a:r>
            <a:r>
              <a:rPr lang="en-US" dirty="0" err="1" smtClean="0"/>
              <a:t>ሚታዊ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(</a:t>
            </a:r>
            <a:r>
              <a:rPr lang="en-US" dirty="0" err="1" smtClean="0"/>
              <a:t>Mythlogical</a:t>
            </a:r>
            <a:r>
              <a:rPr lang="en-US" dirty="0" smtClean="0"/>
              <a:t> Criticism)  </a:t>
            </a:r>
            <a:r>
              <a:rPr lang="en-US" dirty="0" err="1" smtClean="0"/>
              <a:t>ወ.ዘ.ተ</a:t>
            </a:r>
            <a:r>
              <a:rPr lang="en-US" dirty="0" smtClean="0"/>
              <a:t> </a:t>
            </a:r>
            <a:r>
              <a:rPr lang="en-US" dirty="0" err="1" smtClean="0"/>
              <a:t>የሚባሉ</a:t>
            </a:r>
            <a:r>
              <a:rPr lang="en-US" dirty="0" smtClean="0"/>
              <a:t> </a:t>
            </a:r>
            <a:r>
              <a:rPr lang="en-US" dirty="0" err="1" smtClean="0"/>
              <a:t>የሂሰ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ዓይነቶች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- Historicism</a:t>
            </a:r>
          </a:p>
          <a:p>
            <a:pPr>
              <a:buNone/>
            </a:pPr>
            <a:r>
              <a:rPr lang="en-US" dirty="0" smtClean="0"/>
              <a:t>          - </a:t>
            </a:r>
            <a:r>
              <a:rPr lang="en-US" dirty="0" err="1" smtClean="0"/>
              <a:t>Stractural</a:t>
            </a:r>
            <a:r>
              <a:rPr lang="en-US" dirty="0" smtClean="0"/>
              <a:t> Criticism</a:t>
            </a:r>
          </a:p>
          <a:p>
            <a:pPr>
              <a:buNone/>
            </a:pPr>
            <a:r>
              <a:rPr lang="en-US" dirty="0" smtClean="0"/>
              <a:t>         - </a:t>
            </a:r>
            <a:r>
              <a:rPr lang="en-US" dirty="0" err="1" smtClean="0"/>
              <a:t>አንባቢ</a:t>
            </a:r>
            <a:r>
              <a:rPr lang="en-US" dirty="0" smtClean="0"/>
              <a:t> </a:t>
            </a:r>
            <a:r>
              <a:rPr lang="en-US" dirty="0" err="1" smtClean="0"/>
              <a:t>ምላሽ</a:t>
            </a:r>
            <a:r>
              <a:rPr lang="en-US" dirty="0" smtClean="0"/>
              <a:t> /Reader Response/ </a:t>
            </a:r>
            <a:r>
              <a:rPr lang="en-US" dirty="0" err="1" smtClean="0"/>
              <a:t>ወ.ዘ.ተ</a:t>
            </a:r>
            <a:r>
              <a:rPr lang="en-US" dirty="0" smtClean="0"/>
              <a:t> </a:t>
            </a:r>
            <a:r>
              <a:rPr lang="en-US" dirty="0" err="1" smtClean="0"/>
              <a:t>የሚባሉ</a:t>
            </a:r>
            <a:r>
              <a:rPr lang="en-US" dirty="0" smtClean="0"/>
              <a:t> </a:t>
            </a:r>
            <a:r>
              <a:rPr lang="en-US" dirty="0" err="1" smtClean="0"/>
              <a:t>የሂሰ</a:t>
            </a:r>
            <a:r>
              <a:rPr lang="en-US" dirty="0" smtClean="0"/>
              <a:t> </a:t>
            </a:r>
            <a:r>
              <a:rPr lang="en-US" dirty="0" err="1" smtClean="0"/>
              <a:t>ዓይነቶች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300" b="1" dirty="0" smtClean="0">
                <a:solidFill>
                  <a:srgbClr val="FF0000"/>
                </a:solidFill>
              </a:rPr>
              <a:t>      </a:t>
            </a:r>
            <a:r>
              <a:rPr lang="en-US" sz="3300" b="1" dirty="0" err="1" smtClean="0">
                <a:solidFill>
                  <a:srgbClr val="FF0000"/>
                </a:solidFill>
              </a:rPr>
              <a:t>የተለያዩ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የሂስ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ዓይነቶች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ያነሷቸዋል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ተብለው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ከሚታሰቡ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የጋራ</a:t>
            </a:r>
            <a:r>
              <a:rPr lang="en-US" sz="3300" b="1" dirty="0" smtClean="0">
                <a:solidFill>
                  <a:srgbClr val="FF0000"/>
                </a:solidFill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</a:rPr>
              <a:t>ጉዳዮች</a:t>
            </a:r>
            <a:r>
              <a:rPr lang="en-US" sz="3300" b="1" dirty="0" smtClean="0">
                <a:solidFill>
                  <a:srgbClr val="FF0000"/>
                </a:solidFill>
              </a:rPr>
              <a:t>፡-</a:t>
            </a:r>
          </a:p>
          <a:p>
            <a:pPr>
              <a:buNone/>
            </a:pPr>
            <a:r>
              <a:rPr lang="en-US" dirty="0" smtClean="0"/>
              <a:t>ሀ. </a:t>
            </a:r>
            <a:r>
              <a:rPr lang="en-US" dirty="0" err="1" smtClean="0"/>
              <a:t>ለሥነ-ጽሑፋዊ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እሳቤዎች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ብያኔ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መስጠትና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መርሆዎችንም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ማገግ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ደንብ</a:t>
            </a:r>
            <a:r>
              <a:rPr lang="en-US" dirty="0" smtClean="0"/>
              <a:t> </a:t>
            </a:r>
            <a:r>
              <a:rPr lang="en-US" dirty="0" err="1" smtClean="0"/>
              <a:t>ማዉጣት</a:t>
            </a:r>
            <a:r>
              <a:rPr lang="en-US" dirty="0" smtClean="0"/>
              <a:t>)፤(</a:t>
            </a:r>
            <a:r>
              <a:rPr lang="en-US" dirty="0" err="1" smtClean="0"/>
              <a:t>ንድፈ</a:t>
            </a:r>
            <a:r>
              <a:rPr lang="en-US" dirty="0" smtClean="0"/>
              <a:t> </a:t>
            </a:r>
            <a:r>
              <a:rPr lang="en-US" dirty="0" err="1" smtClean="0"/>
              <a:t>ሃሳቦችና</a:t>
            </a:r>
            <a:r>
              <a:rPr lang="en-US" dirty="0" smtClean="0"/>
              <a:t> </a:t>
            </a:r>
            <a:r>
              <a:rPr lang="en-US" dirty="0" err="1" smtClean="0"/>
              <a:t>ፈለጎችን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ለ. </a:t>
            </a:r>
            <a:r>
              <a:rPr lang="en-US" dirty="0" err="1" smtClean="0"/>
              <a:t>ከተቀመጡት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ሥነ-ጽሑፋዊ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ሕግጋት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አኳያ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ስራዎችን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መዳኘት</a:t>
            </a:r>
            <a:r>
              <a:rPr lang="en-US" dirty="0" smtClean="0"/>
              <a:t>፤</a:t>
            </a:r>
            <a:r>
              <a:rPr lang="en-US" sz="2400" dirty="0" smtClean="0"/>
              <a:t>(</a:t>
            </a:r>
            <a:r>
              <a:rPr lang="en-US" sz="2400" dirty="0" err="1" smtClean="0"/>
              <a:t>ጠንካራና</a:t>
            </a:r>
            <a:r>
              <a:rPr lang="en-US" sz="2400" dirty="0" smtClean="0"/>
              <a:t> </a:t>
            </a:r>
            <a:r>
              <a:rPr lang="en-US" sz="2400" dirty="0" err="1" smtClean="0"/>
              <a:t>ደካማ</a:t>
            </a:r>
            <a:r>
              <a:rPr lang="en-US" sz="2400" dirty="0" smtClean="0"/>
              <a:t> </a:t>
            </a:r>
            <a:r>
              <a:rPr lang="en-US" sz="2400" dirty="0" err="1" smtClean="0"/>
              <a:t>ጎን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ሐ. </a:t>
            </a:r>
            <a:r>
              <a:rPr lang="en-US" dirty="0" err="1" smtClean="0"/>
              <a:t>የዘመኑን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ማህበራዊ</a:t>
            </a:r>
            <a:r>
              <a:rPr lang="en-US" dirty="0" smtClean="0">
                <a:solidFill>
                  <a:srgbClr val="FF0000"/>
                </a:solidFill>
              </a:rPr>
              <a:t>፤ </a:t>
            </a:r>
            <a:r>
              <a:rPr lang="en-US" dirty="0" err="1" smtClean="0">
                <a:solidFill>
                  <a:srgbClr val="FF0000"/>
                </a:solidFill>
              </a:rPr>
              <a:t>ፖለቲካዊና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ኢኮኖሚያዊ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አቋም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መመርመርና</a:t>
            </a:r>
            <a:r>
              <a:rPr lang="en-US" dirty="0" smtClean="0"/>
              <a:t> </a:t>
            </a:r>
            <a:r>
              <a:rPr lang="en-US" dirty="0" err="1" smtClean="0"/>
              <a:t>ከሥነ-ጽሑፍ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ያለዉን</a:t>
            </a:r>
            <a:r>
              <a:rPr lang="en-US" dirty="0" smtClean="0"/>
              <a:t> </a:t>
            </a:r>
            <a:r>
              <a:rPr lang="en-US" dirty="0" err="1" smtClean="0"/>
              <a:t>ዝምድና</a:t>
            </a:r>
            <a:r>
              <a:rPr lang="en-US" dirty="0" smtClean="0"/>
              <a:t> </a:t>
            </a:r>
            <a:r>
              <a:rPr lang="en-US" dirty="0" err="1" smtClean="0"/>
              <a:t>ማገናዘብ</a:t>
            </a:r>
            <a:r>
              <a:rPr lang="en-US" dirty="0" smtClean="0">
                <a:solidFill>
                  <a:srgbClr val="FF0000"/>
                </a:solidFill>
              </a:rPr>
              <a:t>፤(</a:t>
            </a:r>
            <a:r>
              <a:rPr lang="en-US" dirty="0" err="1" smtClean="0">
                <a:solidFill>
                  <a:srgbClr val="FF0000"/>
                </a:solidFill>
              </a:rPr>
              <a:t>ፍ.መ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አደፍርስ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ማዕበሎች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en-US" dirty="0" smtClean="0"/>
              <a:t>መ. </a:t>
            </a:r>
            <a:r>
              <a:rPr lang="en-US" dirty="0" err="1" smtClean="0"/>
              <a:t>ስለቀጣዩ</a:t>
            </a:r>
            <a:r>
              <a:rPr lang="en-US" dirty="0" smtClean="0"/>
              <a:t> </a:t>
            </a:r>
            <a:r>
              <a:rPr lang="en-US" dirty="0" err="1" smtClean="0"/>
              <a:t>ዘመን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ትንቢት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ቢጤ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መፈንጠቅ</a:t>
            </a:r>
            <a:r>
              <a:rPr lang="en-US" dirty="0" smtClean="0"/>
              <a:t>፤(</a:t>
            </a:r>
            <a:r>
              <a:rPr lang="en-US" dirty="0" err="1" smtClean="0"/>
              <a:t>አደፍርስ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ሠ. </a:t>
            </a:r>
            <a:r>
              <a:rPr lang="en-US" dirty="0" err="1" smtClean="0"/>
              <a:t>ደራሲው</a:t>
            </a:r>
            <a:r>
              <a:rPr lang="en-US" dirty="0" smtClean="0"/>
              <a:t> </a:t>
            </a:r>
            <a:r>
              <a:rPr lang="en-US" dirty="0" err="1" smtClean="0"/>
              <a:t>አውቆም</a:t>
            </a:r>
            <a:r>
              <a:rPr lang="en-US" dirty="0" smtClean="0"/>
              <a:t> </a:t>
            </a:r>
            <a:r>
              <a:rPr lang="en-US" dirty="0" err="1" smtClean="0"/>
              <a:t>ይሁን</a:t>
            </a:r>
            <a:r>
              <a:rPr lang="en-US" dirty="0" smtClean="0"/>
              <a:t> </a:t>
            </a:r>
            <a:r>
              <a:rPr lang="en-US" dirty="0" err="1" smtClean="0"/>
              <a:t>ሳያውቅ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በስራው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ውስጥ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የገለጻቸውን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ኪነ-ጥበባዊ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/>
              <a:t>ጉዳዮች</a:t>
            </a:r>
            <a:r>
              <a:rPr lang="en-US" dirty="0" smtClean="0"/>
              <a:t> </a:t>
            </a:r>
            <a:r>
              <a:rPr lang="en-US" dirty="0" err="1" smtClean="0"/>
              <a:t>ፈልቅቆ</a:t>
            </a:r>
            <a:r>
              <a:rPr lang="en-US" dirty="0" smtClean="0"/>
              <a:t> </a:t>
            </a:r>
            <a:r>
              <a:rPr lang="en-US" dirty="0" err="1" smtClean="0"/>
              <a:t>ማሳየት</a:t>
            </a:r>
            <a:r>
              <a:rPr lang="en-US" dirty="0" smtClean="0"/>
              <a:t>፤(</a:t>
            </a:r>
            <a:r>
              <a:rPr lang="en-US" dirty="0" err="1" smtClean="0"/>
              <a:t>ከአድማስ</a:t>
            </a:r>
            <a:r>
              <a:rPr lang="en-US" dirty="0" smtClean="0"/>
              <a:t> </a:t>
            </a:r>
            <a:r>
              <a:rPr lang="en-US" dirty="0" err="1" smtClean="0"/>
              <a:t>ባሻገር-ሉሊት</a:t>
            </a:r>
            <a:r>
              <a:rPr lang="en-US" dirty="0" smtClean="0"/>
              <a:t>፣ </a:t>
            </a:r>
            <a:r>
              <a:rPr lang="en-US" dirty="0" err="1" smtClean="0"/>
              <a:t>ግራጫ</a:t>
            </a:r>
            <a:r>
              <a:rPr lang="en-US" dirty="0" smtClean="0"/>
              <a:t> ቃ..</a:t>
            </a:r>
            <a:r>
              <a:rPr lang="en-US" dirty="0" err="1" smtClean="0"/>
              <a:t>መዝገቡና</a:t>
            </a:r>
            <a:r>
              <a:rPr lang="en-US" dirty="0" smtClean="0"/>
              <a:t> </a:t>
            </a:r>
            <a:r>
              <a:rPr lang="en-US" dirty="0" err="1" smtClean="0"/>
              <a:t>ፖሉ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ረ. </a:t>
            </a:r>
            <a:r>
              <a:rPr lang="en-US" dirty="0" err="1" smtClean="0"/>
              <a:t>የስነ-ጽሑፍ</a:t>
            </a:r>
            <a:r>
              <a:rPr lang="en-US" dirty="0" smtClean="0"/>
              <a:t> </a:t>
            </a:r>
            <a:r>
              <a:rPr lang="en-US" dirty="0" err="1" smtClean="0"/>
              <a:t>ስራዎችን</a:t>
            </a:r>
            <a:r>
              <a:rPr lang="en-US" dirty="0" smtClean="0"/>
              <a:t> </a:t>
            </a:r>
            <a:r>
              <a:rPr lang="en-US" dirty="0" err="1" smtClean="0"/>
              <a:t>በመተንተን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የሰውን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ልጅ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ስነ-ልቡናዊና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አእምሯዊ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ሁኔታ</a:t>
            </a:r>
            <a:r>
              <a:rPr lang="en-US" dirty="0" smtClean="0"/>
              <a:t> </a:t>
            </a:r>
            <a:r>
              <a:rPr lang="en-US" dirty="0" err="1" smtClean="0"/>
              <a:t>በመግለጽ</a:t>
            </a:r>
            <a:r>
              <a:rPr lang="en-US" dirty="0" smtClean="0"/>
              <a:t> </a:t>
            </a:r>
            <a:r>
              <a:rPr lang="en-US" dirty="0" err="1" smtClean="0"/>
              <a:t>የሰውን</a:t>
            </a:r>
            <a:r>
              <a:rPr lang="en-US" dirty="0" smtClean="0"/>
              <a:t> </a:t>
            </a:r>
            <a:r>
              <a:rPr lang="en-US" dirty="0" err="1" smtClean="0"/>
              <a:t>ልጅ</a:t>
            </a:r>
            <a:r>
              <a:rPr lang="en-US" dirty="0" smtClean="0"/>
              <a:t> </a:t>
            </a:r>
            <a:r>
              <a:rPr lang="en-US" dirty="0" err="1" smtClean="0"/>
              <a:t>ማንነት</a:t>
            </a:r>
            <a:r>
              <a:rPr lang="en-US" dirty="0" smtClean="0"/>
              <a:t> </a:t>
            </a:r>
            <a:r>
              <a:rPr lang="en-US" dirty="0" err="1" smtClean="0"/>
              <a:t>ማሳየት</a:t>
            </a:r>
            <a:r>
              <a:rPr lang="en-US" dirty="0" smtClean="0"/>
              <a:t>፤</a:t>
            </a:r>
            <a:r>
              <a:rPr lang="en-US" sz="2400" dirty="0" smtClean="0"/>
              <a:t>፤(</a:t>
            </a:r>
            <a:r>
              <a:rPr lang="en-US" sz="2400" dirty="0" err="1" smtClean="0"/>
              <a:t>ከአድማስ</a:t>
            </a:r>
            <a:r>
              <a:rPr lang="en-US" sz="2400" dirty="0" smtClean="0"/>
              <a:t> </a:t>
            </a:r>
            <a:r>
              <a:rPr lang="en-US" sz="2400" dirty="0" err="1" smtClean="0"/>
              <a:t>ባሻገር-ሉሊት</a:t>
            </a:r>
            <a:r>
              <a:rPr lang="en-US" sz="2400" dirty="0" smtClean="0"/>
              <a:t>፣ </a:t>
            </a:r>
            <a:r>
              <a:rPr lang="en-US" sz="2400" dirty="0" err="1" smtClean="0"/>
              <a:t>ግራጫ</a:t>
            </a:r>
            <a:r>
              <a:rPr lang="en-US" sz="2400" dirty="0" smtClean="0"/>
              <a:t> ቃ..</a:t>
            </a:r>
            <a:r>
              <a:rPr lang="en-US" sz="2400" dirty="0" err="1" smtClean="0"/>
              <a:t>መዝገቡና</a:t>
            </a:r>
            <a:r>
              <a:rPr lang="en-US" sz="2400" dirty="0" smtClean="0"/>
              <a:t> </a:t>
            </a:r>
            <a:r>
              <a:rPr lang="en-US" sz="2400" dirty="0" err="1" smtClean="0"/>
              <a:t>ፖሉ</a:t>
            </a:r>
            <a:r>
              <a:rPr lang="en-US" sz="2400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ሰ. </a:t>
            </a:r>
            <a:r>
              <a:rPr lang="en-US" dirty="0" err="1" smtClean="0"/>
              <a:t>የሰው</a:t>
            </a:r>
            <a:r>
              <a:rPr lang="en-US" dirty="0" smtClean="0"/>
              <a:t> </a:t>
            </a:r>
            <a:r>
              <a:rPr lang="en-US" dirty="0" err="1" smtClean="0"/>
              <a:t>ልጅ</a:t>
            </a:r>
            <a:r>
              <a:rPr lang="en-US" dirty="0" smtClean="0"/>
              <a:t> </a:t>
            </a:r>
            <a:r>
              <a:rPr lang="en-US" dirty="0" err="1" smtClean="0"/>
              <a:t>የማንነቱ</a:t>
            </a:r>
            <a:r>
              <a:rPr lang="en-US" dirty="0" smtClean="0"/>
              <a:t> </a:t>
            </a:r>
            <a:r>
              <a:rPr lang="en-US" dirty="0" err="1" smtClean="0"/>
              <a:t>መገለጫ</a:t>
            </a:r>
            <a:r>
              <a:rPr lang="en-US" dirty="0" smtClean="0"/>
              <a:t> </a:t>
            </a:r>
            <a:r>
              <a:rPr lang="en-US" dirty="0" err="1" smtClean="0"/>
              <a:t>የሆኑ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ከቅድመ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አያቶቹ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የወረሳቸውን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መንፈሳዊና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ቁሳዊ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ባህሎች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አንድምታ</a:t>
            </a:r>
            <a:r>
              <a:rPr lang="en-US" dirty="0" smtClean="0"/>
              <a:t> </a:t>
            </a:r>
            <a:r>
              <a:rPr lang="en-US" dirty="0" err="1" smtClean="0"/>
              <a:t>ማሳየት</a:t>
            </a:r>
            <a:r>
              <a:rPr lang="en-US" dirty="0" smtClean="0"/>
              <a:t> </a:t>
            </a:r>
            <a:r>
              <a:rPr lang="en-US" dirty="0" err="1" smtClean="0"/>
              <a:t>ወዘተ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 </a:t>
            </a:r>
            <a:r>
              <a:rPr lang="en-US" dirty="0" err="1" smtClean="0"/>
              <a:t>ጉዳዩ</a:t>
            </a:r>
            <a:r>
              <a:rPr lang="en-US" dirty="0" smtClean="0"/>
              <a:t>፡፡ ()</a:t>
            </a:r>
          </a:p>
          <a:p>
            <a:pPr>
              <a:buNone/>
            </a:pPr>
            <a:r>
              <a:rPr lang="en-US" dirty="0" err="1" smtClean="0"/>
              <a:t>ስለዚህ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የሂስ</a:t>
            </a:r>
            <a:r>
              <a:rPr lang="en-US" dirty="0" smtClean="0"/>
              <a:t> </a:t>
            </a:r>
            <a:r>
              <a:rPr lang="en-US" dirty="0" err="1" smtClean="0"/>
              <a:t>ዓይነቶች</a:t>
            </a:r>
            <a:r>
              <a:rPr lang="en-US" dirty="0" smtClean="0"/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ከላይ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የጠቀስናቸውን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ነጥቦች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በቀጥታም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ይሁን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በተዘዋዋሪ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ማንሳታቸው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ስለማይቀር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በዚያው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ልክ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ደግሞ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የመመሳሰላቸው</a:t>
            </a:r>
            <a:r>
              <a:rPr lang="en-US" dirty="0" smtClean="0"/>
              <a:t> </a:t>
            </a:r>
            <a:r>
              <a:rPr lang="en-US" dirty="0" err="1" smtClean="0"/>
              <a:t>ሁኔታም</a:t>
            </a:r>
            <a:r>
              <a:rPr lang="en-US" dirty="0" smtClean="0"/>
              <a:t> </a:t>
            </a:r>
            <a:r>
              <a:rPr lang="en-US" dirty="0" err="1" smtClean="0"/>
              <a:t>እየጨመረ</a:t>
            </a:r>
            <a:r>
              <a:rPr lang="en-US" dirty="0" smtClean="0"/>
              <a:t> </a:t>
            </a:r>
            <a:r>
              <a:rPr lang="en-US" dirty="0" err="1" smtClean="0"/>
              <a:t>ይሄዳል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dirty="0" err="1" smtClean="0"/>
              <a:t>ስነ</a:t>
            </a:r>
            <a:r>
              <a:rPr lang="en-US" dirty="0" smtClean="0"/>
              <a:t> </a:t>
            </a:r>
            <a:r>
              <a:rPr lang="en-US" dirty="0" err="1" smtClean="0"/>
              <a:t>ልቡናዊ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152400" y="685800"/>
            <a:ext cx="9144000" cy="6172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err="1" smtClean="0"/>
              <a:t>ስነ</a:t>
            </a:r>
            <a:r>
              <a:rPr lang="en-US" dirty="0" smtClean="0"/>
              <a:t> </a:t>
            </a:r>
            <a:r>
              <a:rPr lang="en-US" dirty="0" err="1" smtClean="0"/>
              <a:t>ልቡናዊ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 </a:t>
            </a:r>
            <a:r>
              <a:rPr lang="en-US" dirty="0" err="1" smtClean="0"/>
              <a:t>ገናን</a:t>
            </a:r>
            <a:r>
              <a:rPr lang="en-US" dirty="0" smtClean="0"/>
              <a:t>  </a:t>
            </a:r>
            <a:r>
              <a:rPr lang="en-US" dirty="0" err="1" smtClean="0"/>
              <a:t>የሂስ</a:t>
            </a:r>
            <a:r>
              <a:rPr lang="en-US" dirty="0" smtClean="0"/>
              <a:t> </a:t>
            </a:r>
            <a:r>
              <a:rPr lang="en-US" dirty="0" err="1" smtClean="0"/>
              <a:t>ዓይነት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የሂስ</a:t>
            </a:r>
            <a:r>
              <a:rPr lang="en-US" dirty="0" smtClean="0"/>
              <a:t> </a:t>
            </a:r>
            <a:r>
              <a:rPr lang="en-US" dirty="0" err="1" smtClean="0"/>
              <a:t>ዓይነት</a:t>
            </a:r>
            <a:r>
              <a:rPr lang="en-US" dirty="0" smtClean="0"/>
              <a:t> </a:t>
            </a:r>
            <a:r>
              <a:rPr lang="en-US" dirty="0" err="1" smtClean="0"/>
              <a:t>የሥነ-ጽሑፍ</a:t>
            </a:r>
            <a:r>
              <a:rPr lang="en-US" dirty="0" smtClean="0"/>
              <a:t> </a:t>
            </a:r>
            <a:r>
              <a:rPr lang="en-US" dirty="0" err="1" smtClean="0"/>
              <a:t>ስራዎችን</a:t>
            </a:r>
            <a:r>
              <a:rPr lang="en-US" dirty="0" smtClean="0"/>
              <a:t> </a:t>
            </a:r>
            <a:r>
              <a:rPr lang="en-US" dirty="0" err="1" smtClean="0"/>
              <a:t>ከሥነ-ልቡና</a:t>
            </a:r>
            <a:r>
              <a:rPr lang="en-US" dirty="0" smtClean="0"/>
              <a:t> </a:t>
            </a:r>
            <a:r>
              <a:rPr lang="en-US" dirty="0" err="1" smtClean="0"/>
              <a:t>ንድፈ</a:t>
            </a:r>
            <a:r>
              <a:rPr lang="en-US" dirty="0" smtClean="0"/>
              <a:t> </a:t>
            </a:r>
            <a:r>
              <a:rPr lang="en-US" dirty="0" err="1" smtClean="0"/>
              <a:t>ሀሳብ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 </a:t>
            </a:r>
            <a:r>
              <a:rPr lang="en-US" dirty="0" err="1" smtClean="0"/>
              <a:t>በመተንተን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                            - </a:t>
            </a:r>
            <a:r>
              <a:rPr lang="en-US" dirty="0" err="1" smtClean="0"/>
              <a:t>የታዳሚን</a:t>
            </a:r>
            <a:r>
              <a:rPr lang="en-US" dirty="0" smtClean="0"/>
              <a:t>፣ </a:t>
            </a:r>
          </a:p>
          <a:p>
            <a:r>
              <a:rPr lang="en-US" dirty="0" smtClean="0"/>
              <a:t>                                       - </a:t>
            </a:r>
            <a:r>
              <a:rPr lang="en-US" dirty="0" err="1" smtClean="0"/>
              <a:t>የገፀ</a:t>
            </a:r>
            <a:r>
              <a:rPr lang="en-US" dirty="0" smtClean="0"/>
              <a:t> </a:t>
            </a:r>
            <a:r>
              <a:rPr lang="en-US" dirty="0" err="1" smtClean="0"/>
              <a:t>ባህሪንና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                             - </a:t>
            </a:r>
            <a:r>
              <a:rPr lang="en-US" dirty="0" err="1" smtClean="0"/>
              <a:t>የደራሲያንን</a:t>
            </a:r>
            <a:r>
              <a:rPr lang="en-US" dirty="0" smtClean="0"/>
              <a:t> </a:t>
            </a:r>
            <a:r>
              <a:rPr lang="en-US" dirty="0" err="1" smtClean="0"/>
              <a:t>ዉስጣዊ</a:t>
            </a:r>
            <a:r>
              <a:rPr lang="en-US" dirty="0" smtClean="0"/>
              <a:t> </a:t>
            </a:r>
            <a:r>
              <a:rPr lang="en-US" dirty="0" err="1" smtClean="0"/>
              <a:t>ህይወት</a:t>
            </a:r>
            <a:r>
              <a:rPr lang="en-US" dirty="0" smtClean="0"/>
              <a:t>/</a:t>
            </a:r>
            <a:r>
              <a:rPr lang="en-US" dirty="0" err="1" smtClean="0"/>
              <a:t>ምንነት</a:t>
            </a:r>
            <a:endParaRPr lang="en-US" dirty="0" smtClean="0"/>
          </a:p>
          <a:p>
            <a:r>
              <a:rPr lang="en-US" dirty="0" smtClean="0"/>
              <a:t>                                        - </a:t>
            </a:r>
            <a:r>
              <a:rPr lang="en-US" dirty="0" err="1" smtClean="0"/>
              <a:t>ብሉዬ</a:t>
            </a:r>
            <a:r>
              <a:rPr lang="en-US" dirty="0" smtClean="0"/>
              <a:t> </a:t>
            </a:r>
            <a:r>
              <a:rPr lang="en-US" dirty="0" err="1" smtClean="0"/>
              <a:t>ምስላዊ</a:t>
            </a:r>
            <a:r>
              <a:rPr lang="en-US" dirty="0" smtClean="0"/>
              <a:t> </a:t>
            </a:r>
            <a:r>
              <a:rPr lang="en-US" dirty="0" err="1" smtClean="0"/>
              <a:t>ትዕምርቶች</a:t>
            </a:r>
            <a:r>
              <a:rPr lang="en-US" dirty="0" smtClean="0"/>
              <a:t> (</a:t>
            </a:r>
            <a:r>
              <a:rPr lang="en-US" dirty="0" err="1" smtClean="0"/>
              <a:t>Archetypl</a:t>
            </a:r>
            <a:r>
              <a:rPr lang="en-US" dirty="0" smtClean="0"/>
              <a:t> symbols) </a:t>
            </a:r>
            <a:r>
              <a:rPr lang="en-US" dirty="0" err="1" smtClean="0"/>
              <a:t>መመርመር</a:t>
            </a:r>
            <a:endParaRPr lang="en-US" dirty="0" smtClean="0"/>
          </a:p>
          <a:p>
            <a:r>
              <a:rPr lang="en-US" dirty="0" smtClean="0"/>
              <a:t>                                         </a:t>
            </a:r>
            <a:r>
              <a:rPr lang="en-US" dirty="0" err="1" smtClean="0"/>
              <a:t>ላይ</a:t>
            </a:r>
            <a:r>
              <a:rPr lang="en-US" dirty="0" smtClean="0"/>
              <a:t> </a:t>
            </a:r>
            <a:r>
              <a:rPr lang="en-US" dirty="0" err="1" smtClean="0"/>
              <a:t>ያተኩራል</a:t>
            </a:r>
            <a:r>
              <a:rPr lang="en-US" dirty="0" smtClean="0"/>
              <a:t>፡፡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የሂስ</a:t>
            </a:r>
            <a:r>
              <a:rPr lang="en-US" dirty="0" smtClean="0"/>
              <a:t> </a:t>
            </a:r>
            <a:r>
              <a:rPr lang="en-US" dirty="0" err="1" smtClean="0"/>
              <a:t>ዓይነት</a:t>
            </a:r>
            <a:r>
              <a:rPr lang="en-US" dirty="0" smtClean="0"/>
              <a:t> </a:t>
            </a:r>
            <a:r>
              <a:rPr lang="en-US" dirty="0" err="1" smtClean="0"/>
              <a:t>በመጀመሪያ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የተቀነቀነዉ</a:t>
            </a:r>
            <a:r>
              <a:rPr lang="en-US" dirty="0" smtClean="0">
                <a:solidFill>
                  <a:srgbClr val="00B050"/>
                </a:solidFill>
              </a:rPr>
              <a:t> ከ "</a:t>
            </a:r>
            <a:r>
              <a:rPr lang="en-US" dirty="0" err="1" smtClean="0">
                <a:solidFill>
                  <a:srgbClr val="00B050"/>
                </a:solidFill>
              </a:rPr>
              <a:t>frued</a:t>
            </a:r>
            <a:r>
              <a:rPr lang="en-US" dirty="0" smtClean="0">
                <a:solidFill>
                  <a:srgbClr val="00B050"/>
                </a:solidFill>
              </a:rPr>
              <a:t> "</a:t>
            </a:r>
            <a:r>
              <a:rPr lang="en-US" dirty="0" smtClean="0"/>
              <a:t> </a:t>
            </a:r>
            <a:r>
              <a:rPr lang="en-US" dirty="0" err="1" smtClean="0"/>
              <a:t>ሥነ</a:t>
            </a:r>
            <a:r>
              <a:rPr lang="en-US" dirty="0" smtClean="0"/>
              <a:t> </a:t>
            </a:r>
            <a:r>
              <a:rPr lang="en-US" dirty="0" err="1" smtClean="0"/>
              <a:t>ልቡናዊ</a:t>
            </a:r>
            <a:r>
              <a:rPr lang="en-US" dirty="0" smtClean="0"/>
              <a:t> </a:t>
            </a:r>
            <a:r>
              <a:rPr lang="en-US" dirty="0" err="1" smtClean="0"/>
              <a:t>ጥናት</a:t>
            </a:r>
            <a:r>
              <a:rPr lang="en-US" dirty="0" smtClean="0"/>
              <a:t> </a:t>
            </a:r>
            <a:r>
              <a:rPr lang="en-US" dirty="0" err="1" smtClean="0"/>
              <a:t>በኋላ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pPr>
              <a:buFontTx/>
              <a:buChar char="-"/>
            </a:pPr>
            <a:r>
              <a:rPr lang="en-US" dirty="0" err="1" smtClean="0">
                <a:solidFill>
                  <a:srgbClr val="FF0000"/>
                </a:solidFill>
              </a:rPr>
              <a:t>ፍሮይድ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ሥነ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ጽሑፍ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"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የቁም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ቅዠት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"</a:t>
            </a:r>
            <a:r>
              <a:rPr lang="en-US" dirty="0" smtClean="0">
                <a:solidFill>
                  <a:srgbClr val="FF0000"/>
                </a:solidFill>
              </a:rPr>
              <a:t>( Day Dream) </a:t>
            </a:r>
            <a:r>
              <a:rPr lang="en-US" dirty="0" err="1" smtClean="0"/>
              <a:t>ነዉ</a:t>
            </a:r>
            <a:r>
              <a:rPr lang="en-US" dirty="0" smtClean="0"/>
              <a:t> </a:t>
            </a:r>
            <a:r>
              <a:rPr lang="en-US" dirty="0" err="1" smtClean="0"/>
              <a:t>ይላል</a:t>
            </a:r>
            <a:r>
              <a:rPr lang="en-US" dirty="0" smtClean="0"/>
              <a:t>፡፡ </a:t>
            </a:r>
          </a:p>
          <a:p>
            <a:pPr>
              <a:buFontTx/>
              <a:buChar char="-"/>
            </a:pP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የቁም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ቅዠት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መነሻ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/>
              <a:t>በህፃንነት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የተጨቆነ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ፍላጎት</a:t>
            </a:r>
            <a:r>
              <a:rPr lang="en-US" dirty="0" smtClean="0">
                <a:solidFill>
                  <a:srgbClr val="7030A0"/>
                </a:solidFill>
              </a:rPr>
              <a:t> (Repressed sexual motive )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pPr>
              <a:buFontTx/>
              <a:buChar char="-"/>
            </a:pP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ህፃን</a:t>
            </a:r>
            <a:r>
              <a:rPr lang="en-US" dirty="0" smtClean="0"/>
              <a:t> </a:t>
            </a:r>
            <a:r>
              <a:rPr lang="en-US" dirty="0" err="1" smtClean="0"/>
              <a:t>ከህፃንነቱ</a:t>
            </a:r>
            <a:r>
              <a:rPr lang="en-US" dirty="0" smtClean="0"/>
              <a:t> (Infant period) </a:t>
            </a:r>
            <a:r>
              <a:rPr lang="en-US" dirty="0" err="1" smtClean="0"/>
              <a:t>ጀምሮ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የወሲብ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ፍላጎት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ስሜት</a:t>
            </a:r>
            <a:r>
              <a:rPr lang="en-US" dirty="0" smtClean="0"/>
              <a:t>) </a:t>
            </a:r>
            <a:r>
              <a:rPr lang="en-US" dirty="0" err="1" smtClean="0"/>
              <a:t>አለዉ</a:t>
            </a:r>
            <a:r>
              <a:rPr lang="en-US" dirty="0" smtClean="0"/>
              <a:t>፡፡ </a:t>
            </a:r>
          </a:p>
          <a:p>
            <a:pPr>
              <a:buFontTx/>
              <a:buChar char="-"/>
            </a:pPr>
            <a:r>
              <a:rPr lang="en-US" dirty="0" err="1" smtClean="0"/>
              <a:t>ይህን</a:t>
            </a:r>
            <a:r>
              <a:rPr lang="en-US" dirty="0" smtClean="0"/>
              <a:t> </a:t>
            </a:r>
            <a:r>
              <a:rPr lang="en-US" dirty="0" err="1" smtClean="0"/>
              <a:t>ስሜቱን</a:t>
            </a:r>
            <a:r>
              <a:rPr lang="en-US" dirty="0" smtClean="0"/>
              <a:t> </a:t>
            </a:r>
            <a:r>
              <a:rPr lang="en-US" dirty="0" err="1" smtClean="0"/>
              <a:t>የሚያረካባቸዉ</a:t>
            </a:r>
            <a:r>
              <a:rPr lang="en-US" dirty="0" smtClean="0"/>
              <a:t> </a:t>
            </a:r>
            <a:r>
              <a:rPr lang="en-US" dirty="0" err="1" smtClean="0"/>
              <a:t>መንገዶች</a:t>
            </a:r>
            <a:r>
              <a:rPr lang="en-US" dirty="0" smtClean="0"/>
              <a:t> </a:t>
            </a:r>
            <a:r>
              <a:rPr lang="en-US" dirty="0" err="1" smtClean="0"/>
              <a:t>ደግሞ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ናቸዉ</a:t>
            </a:r>
            <a:r>
              <a:rPr lang="en-US" dirty="0" smtClean="0"/>
              <a:t>፡፡                               </a:t>
            </a:r>
          </a:p>
          <a:p>
            <a:r>
              <a:rPr lang="en-US" dirty="0" smtClean="0"/>
              <a:t>                                   </a:t>
            </a:r>
            <a:r>
              <a:rPr lang="en-US" dirty="0" err="1" smtClean="0"/>
              <a:t>ለምሳሌ</a:t>
            </a:r>
            <a:r>
              <a:rPr lang="en-US" dirty="0" smtClean="0"/>
              <a:t>፡-  </a:t>
            </a:r>
            <a:r>
              <a:rPr lang="en-US" dirty="0" err="1" smtClean="0"/>
              <a:t>ጡት</a:t>
            </a:r>
            <a:r>
              <a:rPr lang="en-US" dirty="0" smtClean="0"/>
              <a:t> </a:t>
            </a:r>
            <a:r>
              <a:rPr lang="en-US" dirty="0" err="1" smtClean="0"/>
              <a:t>መጥባት</a:t>
            </a:r>
            <a:r>
              <a:rPr lang="en-US" dirty="0" smtClean="0"/>
              <a:t>፣ </a:t>
            </a:r>
          </a:p>
          <a:p>
            <a:r>
              <a:rPr lang="en-US" dirty="0" smtClean="0"/>
              <a:t>                                                -   </a:t>
            </a:r>
            <a:r>
              <a:rPr lang="en-US" dirty="0" err="1" smtClean="0"/>
              <a:t>መጸዳዳት</a:t>
            </a:r>
            <a:r>
              <a:rPr lang="en-US" dirty="0" smtClean="0"/>
              <a:t>፣ </a:t>
            </a:r>
          </a:p>
          <a:p>
            <a:r>
              <a:rPr lang="en-US" dirty="0" smtClean="0"/>
              <a:t>                                                -   </a:t>
            </a:r>
            <a:r>
              <a:rPr lang="en-US" dirty="0" err="1" smtClean="0"/>
              <a:t>ከእናቱ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መሣሣም</a:t>
            </a:r>
            <a:r>
              <a:rPr lang="en-US" dirty="0" smtClean="0"/>
              <a:t> </a:t>
            </a:r>
            <a:r>
              <a:rPr lang="en-US" dirty="0" err="1" smtClean="0"/>
              <a:t>ወ.ዘ.ተ</a:t>
            </a:r>
            <a:r>
              <a:rPr lang="en-US" dirty="0" smtClean="0"/>
              <a:t> </a:t>
            </a:r>
            <a:r>
              <a:rPr lang="en-US" dirty="0" err="1" smtClean="0"/>
              <a:t>ሊሆን</a:t>
            </a:r>
            <a:r>
              <a:rPr lang="en-US" dirty="0" smtClean="0"/>
              <a:t> </a:t>
            </a:r>
            <a:r>
              <a:rPr lang="en-US" dirty="0" err="1" smtClean="0"/>
              <a:t>ይችል</a:t>
            </a:r>
            <a:r>
              <a:rPr lang="en-US" dirty="0" smtClean="0"/>
              <a:t>፡፡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የወሲብ</a:t>
            </a:r>
            <a:r>
              <a:rPr lang="en-US" dirty="0" smtClean="0"/>
              <a:t> </a:t>
            </a:r>
            <a:r>
              <a:rPr lang="en-US" dirty="0" err="1" smtClean="0"/>
              <a:t>ፍላጎት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በህፃንነት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ዕድሜ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በሚፈለገዉ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መልክ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ካልተስተናገደ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ወይም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ተዐቅቦ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ከገጠመዉ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በኢ-ንቁ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ልቡና</a:t>
            </a:r>
            <a:r>
              <a:rPr lang="en-US" dirty="0" smtClean="0">
                <a:solidFill>
                  <a:srgbClr val="00B050"/>
                </a:solidFill>
              </a:rPr>
              <a:t> (unconscious Mind) </a:t>
            </a:r>
            <a:r>
              <a:rPr lang="en-US" dirty="0" err="1" smtClean="0"/>
              <a:t>ዉስጥ</a:t>
            </a:r>
            <a:r>
              <a:rPr lang="en-US" dirty="0" smtClean="0"/>
              <a:t> </a:t>
            </a:r>
            <a:r>
              <a:rPr lang="en-US" dirty="0" err="1" smtClean="0"/>
              <a:t>ሸምቆ</a:t>
            </a:r>
            <a:r>
              <a:rPr lang="en-US" dirty="0" smtClean="0"/>
              <a:t> </a:t>
            </a:r>
            <a:r>
              <a:rPr lang="en-US" dirty="0" err="1" smtClean="0"/>
              <a:t>ይቀራል</a:t>
            </a:r>
            <a:r>
              <a:rPr lang="en-US" dirty="0" smtClean="0"/>
              <a:t>፡፡ </a:t>
            </a:r>
          </a:p>
          <a:p>
            <a:r>
              <a:rPr lang="en-US" dirty="0" err="1" smtClean="0"/>
              <a:t>የዚህ</a:t>
            </a:r>
            <a:r>
              <a:rPr lang="en-US" dirty="0" smtClean="0"/>
              <a:t> </a:t>
            </a:r>
            <a:r>
              <a:rPr lang="en-US" dirty="0" err="1" smtClean="0"/>
              <a:t>የፍትወታዊ</a:t>
            </a:r>
            <a:r>
              <a:rPr lang="en-US" dirty="0" smtClean="0"/>
              <a:t> </a:t>
            </a:r>
            <a:r>
              <a:rPr lang="en-US" dirty="0" err="1" smtClean="0"/>
              <a:t>ተዓቅቦ</a:t>
            </a:r>
            <a:r>
              <a:rPr lang="en-US" dirty="0" smtClean="0"/>
              <a:t> (Repressed sexual </a:t>
            </a:r>
            <a:r>
              <a:rPr lang="en-US" dirty="0" err="1" smtClean="0"/>
              <a:t>disire</a:t>
            </a:r>
            <a:r>
              <a:rPr lang="en-US" dirty="0" smtClean="0"/>
              <a:t>) </a:t>
            </a:r>
            <a:r>
              <a:rPr lang="en-US" dirty="0" err="1" smtClean="0"/>
              <a:t>ጠንቅ</a:t>
            </a:r>
            <a:r>
              <a:rPr lang="en-US" dirty="0" smtClean="0"/>
              <a:t> </a:t>
            </a:r>
            <a:r>
              <a:rPr lang="en-US" dirty="0" err="1" smtClean="0"/>
              <a:t>መጨረሻው</a:t>
            </a:r>
            <a:r>
              <a:rPr lang="en-US" dirty="0" smtClean="0"/>
              <a:t> </a:t>
            </a:r>
            <a:r>
              <a:rPr lang="en-US" dirty="0" err="1" smtClean="0"/>
              <a:t>አያምርም</a:t>
            </a:r>
            <a:r>
              <a:rPr lang="en-US" dirty="0" smtClean="0"/>
              <a:t>፡፡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ስነ</a:t>
            </a:r>
            <a:r>
              <a:rPr lang="en-US" dirty="0" smtClean="0"/>
              <a:t> </a:t>
            </a:r>
            <a:r>
              <a:rPr lang="en-US" dirty="0" err="1" smtClean="0"/>
              <a:t>ልቡናዊ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የልጅነት</a:t>
            </a:r>
            <a:r>
              <a:rPr lang="en-US" dirty="0" smtClean="0"/>
              <a:t> </a:t>
            </a:r>
            <a:r>
              <a:rPr lang="en-US" dirty="0" err="1" smtClean="0"/>
              <a:t>የፍትወታዊ</a:t>
            </a:r>
            <a:r>
              <a:rPr lang="en-US" dirty="0" smtClean="0"/>
              <a:t> </a:t>
            </a:r>
            <a:r>
              <a:rPr lang="en-US" dirty="0" err="1" smtClean="0"/>
              <a:t>ተዓቅቦ</a:t>
            </a:r>
            <a:r>
              <a:rPr lang="en-US" dirty="0" smtClean="0"/>
              <a:t> </a:t>
            </a:r>
            <a:r>
              <a:rPr lang="en-US" dirty="0" err="1" smtClean="0"/>
              <a:t>ዉጤቶች</a:t>
            </a:r>
            <a:r>
              <a:rPr lang="en-US" dirty="0" smtClean="0"/>
              <a:t> </a:t>
            </a:r>
            <a:r>
              <a:rPr lang="en-US" dirty="0" err="1" smtClean="0"/>
              <a:t>ህጻኑ</a:t>
            </a:r>
            <a:r>
              <a:rPr lang="en-US" dirty="0" smtClean="0"/>
              <a:t> </a:t>
            </a:r>
            <a:r>
              <a:rPr lang="en-US" dirty="0" err="1" smtClean="0"/>
              <a:t>ነፍስ</a:t>
            </a:r>
            <a:r>
              <a:rPr lang="en-US" dirty="0" smtClean="0"/>
              <a:t> </a:t>
            </a:r>
            <a:r>
              <a:rPr lang="en-US" dirty="0" err="1" smtClean="0"/>
              <a:t>ካወቀ</a:t>
            </a:r>
            <a:r>
              <a:rPr lang="en-US" dirty="0" smtClean="0"/>
              <a:t> </a:t>
            </a:r>
            <a:r>
              <a:rPr lang="en-US" dirty="0" err="1" smtClean="0"/>
              <a:t>በኋላ</a:t>
            </a:r>
            <a:r>
              <a:rPr lang="en-US" dirty="0" smtClean="0"/>
              <a:t> </a:t>
            </a:r>
            <a:r>
              <a:rPr lang="en-US" dirty="0" err="1" smtClean="0"/>
              <a:t>የሚወጣባቸዉ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መንገዶች</a:t>
            </a:r>
            <a:r>
              <a:rPr lang="en-US" dirty="0" smtClean="0"/>
              <a:t> </a:t>
            </a:r>
            <a:r>
              <a:rPr lang="en-US" dirty="0" err="1" smtClean="0"/>
              <a:t>አሉ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                    </a:t>
            </a:r>
            <a:r>
              <a:rPr lang="en-US" dirty="0" err="1" smtClean="0"/>
              <a:t>እነሱም</a:t>
            </a:r>
            <a:r>
              <a:rPr lang="en-US" dirty="0" smtClean="0"/>
              <a:t>፡-  </a:t>
            </a:r>
            <a:r>
              <a:rPr lang="en-US" dirty="0" err="1" smtClean="0"/>
              <a:t>ቀልዶች</a:t>
            </a:r>
            <a:r>
              <a:rPr lang="en-US" dirty="0" smtClean="0"/>
              <a:t>፣            -    </a:t>
            </a:r>
            <a:r>
              <a:rPr lang="en-US" dirty="0" err="1" smtClean="0"/>
              <a:t>ህልሞች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-   </a:t>
            </a:r>
            <a:r>
              <a:rPr lang="en-US" dirty="0" err="1" smtClean="0"/>
              <a:t>ጨዋታ</a:t>
            </a:r>
            <a:r>
              <a:rPr lang="en-US" dirty="0" smtClean="0"/>
              <a:t> </a:t>
            </a:r>
            <a:r>
              <a:rPr lang="en-US" dirty="0" err="1" smtClean="0"/>
              <a:t>ዎች</a:t>
            </a:r>
            <a:r>
              <a:rPr lang="en-US" dirty="0" smtClean="0"/>
              <a:t>)      -    </a:t>
            </a:r>
            <a:r>
              <a:rPr lang="en-US" dirty="0" err="1" smtClean="0"/>
              <a:t>የአፍ</a:t>
            </a:r>
            <a:r>
              <a:rPr lang="en-US" dirty="0" smtClean="0"/>
              <a:t> </a:t>
            </a:r>
            <a:r>
              <a:rPr lang="en-US" dirty="0" err="1" smtClean="0"/>
              <a:t>ድልጫዎች</a:t>
            </a:r>
            <a:r>
              <a:rPr lang="en-US" dirty="0" smtClean="0"/>
              <a:t> ( slip of </a:t>
            </a:r>
            <a:r>
              <a:rPr lang="en-US" dirty="0" err="1" smtClean="0"/>
              <a:t>tonges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እንዲሁም</a:t>
            </a:r>
            <a:r>
              <a:rPr lang="en-US" dirty="0" smtClean="0"/>
              <a:t>  ፡- </a:t>
            </a:r>
            <a:r>
              <a:rPr lang="en-US" dirty="0" err="1" smtClean="0"/>
              <a:t>ሲጋራ</a:t>
            </a:r>
            <a:r>
              <a:rPr lang="en-US" dirty="0" smtClean="0"/>
              <a:t> </a:t>
            </a:r>
            <a:r>
              <a:rPr lang="en-US" dirty="0" err="1" smtClean="0"/>
              <a:t>ማጨስ</a:t>
            </a:r>
            <a:r>
              <a:rPr lang="en-US" dirty="0" smtClean="0"/>
              <a:t>፣                  -  </a:t>
            </a:r>
            <a:r>
              <a:rPr lang="en-US" dirty="0" err="1" smtClean="0"/>
              <a:t>እስክርቢቶ</a:t>
            </a:r>
            <a:r>
              <a:rPr lang="en-US" dirty="0" smtClean="0"/>
              <a:t> </a:t>
            </a:r>
            <a:r>
              <a:rPr lang="en-US" dirty="0" err="1" smtClean="0"/>
              <a:t>መቆርጠም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   -  </a:t>
            </a:r>
            <a:r>
              <a:rPr lang="en-US" dirty="0" err="1" smtClean="0"/>
              <a:t>ማስቲካ</a:t>
            </a:r>
            <a:r>
              <a:rPr lang="en-US" dirty="0" smtClean="0"/>
              <a:t> </a:t>
            </a:r>
            <a:r>
              <a:rPr lang="en-US" dirty="0" err="1" smtClean="0"/>
              <a:t>ማኘክ</a:t>
            </a:r>
            <a:r>
              <a:rPr lang="en-US" dirty="0" smtClean="0"/>
              <a:t>፣                   - </a:t>
            </a:r>
            <a:r>
              <a:rPr lang="en-US" dirty="0" err="1" smtClean="0"/>
              <a:t>ጣት</a:t>
            </a:r>
            <a:r>
              <a:rPr lang="en-US" dirty="0" smtClean="0"/>
              <a:t> </a:t>
            </a:r>
            <a:r>
              <a:rPr lang="en-US" dirty="0" err="1" smtClean="0"/>
              <a:t>መጥባትና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- </a:t>
            </a:r>
            <a:r>
              <a:rPr lang="en-US" dirty="0" err="1" smtClean="0"/>
              <a:t>ጥፍር</a:t>
            </a:r>
            <a:r>
              <a:rPr lang="en-US" dirty="0" smtClean="0"/>
              <a:t> </a:t>
            </a:r>
            <a:r>
              <a:rPr lang="en-US" dirty="0" err="1" smtClean="0"/>
              <a:t>መቀረጣጠፍ</a:t>
            </a:r>
            <a:r>
              <a:rPr lang="en-US" dirty="0" smtClean="0"/>
              <a:t>፣              - </a:t>
            </a:r>
            <a:r>
              <a:rPr lang="en-US" dirty="0" err="1" smtClean="0"/>
              <a:t>ምላስ</a:t>
            </a:r>
            <a:r>
              <a:rPr lang="en-US" dirty="0" smtClean="0"/>
              <a:t> </a:t>
            </a:r>
            <a:r>
              <a:rPr lang="en-US" dirty="0" err="1" smtClean="0"/>
              <a:t>መንከስና</a:t>
            </a:r>
            <a:r>
              <a:rPr lang="en-US" dirty="0" smtClean="0"/>
              <a:t> </a:t>
            </a:r>
            <a:r>
              <a:rPr lang="en-US" dirty="0" err="1" smtClean="0"/>
              <a:t>ማላወጥ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           - </a:t>
            </a:r>
            <a:r>
              <a:rPr lang="en-US" dirty="0" err="1" smtClean="0"/>
              <a:t>ከንፈር</a:t>
            </a:r>
            <a:r>
              <a:rPr lang="en-US" dirty="0" smtClean="0"/>
              <a:t> </a:t>
            </a:r>
            <a:r>
              <a:rPr lang="en-US" dirty="0" err="1" smtClean="0"/>
              <a:t>መንከስ</a:t>
            </a:r>
            <a:r>
              <a:rPr lang="en-US" dirty="0" smtClean="0"/>
              <a:t>፣                     - </a:t>
            </a:r>
            <a:r>
              <a:rPr lang="en-US" dirty="0" err="1" smtClean="0"/>
              <a:t>ካቅም</a:t>
            </a:r>
            <a:r>
              <a:rPr lang="en-US" dirty="0" smtClean="0"/>
              <a:t> </a:t>
            </a:r>
            <a:r>
              <a:rPr lang="en-US" dirty="0" err="1" smtClean="0"/>
              <a:t>በላይ</a:t>
            </a:r>
            <a:r>
              <a:rPr lang="en-US" dirty="0" smtClean="0"/>
              <a:t> </a:t>
            </a:r>
            <a:r>
              <a:rPr lang="en-US" dirty="0" err="1" smtClean="0"/>
              <a:t>መመገብ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           - </a:t>
            </a:r>
            <a:r>
              <a:rPr lang="en-US" dirty="0" err="1" smtClean="0"/>
              <a:t>ዘማዊ</a:t>
            </a:r>
            <a:r>
              <a:rPr lang="en-US" dirty="0" smtClean="0"/>
              <a:t> </a:t>
            </a:r>
            <a:r>
              <a:rPr lang="en-US" dirty="0" err="1" smtClean="0"/>
              <a:t>ባህሪ</a:t>
            </a:r>
            <a:r>
              <a:rPr lang="en-US" dirty="0" smtClean="0"/>
              <a:t> ወ ዘ ተ </a:t>
            </a:r>
            <a:r>
              <a:rPr lang="en-US" dirty="0" err="1" smtClean="0"/>
              <a:t>መገለጫዎች</a:t>
            </a:r>
            <a:r>
              <a:rPr lang="en-US" dirty="0" smtClean="0"/>
              <a:t> </a:t>
            </a:r>
            <a:r>
              <a:rPr lang="en-US" dirty="0" err="1" smtClean="0"/>
              <a:t>ናቸዉ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ከዚህ</a:t>
            </a:r>
            <a:r>
              <a:rPr lang="en-US" dirty="0" smtClean="0"/>
              <a:t> </a:t>
            </a:r>
            <a:r>
              <a:rPr lang="en-US" dirty="0" err="1" smtClean="0"/>
              <a:t>በተጨማሪ</a:t>
            </a:r>
            <a:r>
              <a:rPr lang="en-US" dirty="0" smtClean="0"/>
              <a:t> </a:t>
            </a:r>
            <a:r>
              <a:rPr lang="en-US" dirty="0" err="1" smtClean="0"/>
              <a:t>ይህን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ተፈጥራዊ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ሀይል</a:t>
            </a:r>
            <a:r>
              <a:rPr lang="en-US" dirty="0" smtClean="0">
                <a:solidFill>
                  <a:srgbClr val="C00000"/>
                </a:solidFill>
              </a:rPr>
              <a:t> (libidinous force" </a:t>
            </a:r>
            <a:r>
              <a:rPr lang="en-US" dirty="0" err="1" smtClean="0"/>
              <a:t>በተፈጥሮ</a:t>
            </a:r>
            <a:r>
              <a:rPr lang="en-US" dirty="0" smtClean="0"/>
              <a:t> </a:t>
            </a:r>
            <a:r>
              <a:rPr lang="en-US" dirty="0" err="1" smtClean="0"/>
              <a:t>ወደ</a:t>
            </a:r>
            <a:r>
              <a:rPr lang="en-US" dirty="0" smtClean="0"/>
              <a:t> </a:t>
            </a:r>
            <a:r>
              <a:rPr lang="en-US" dirty="0" err="1" smtClean="0"/>
              <a:t>ሌላ</a:t>
            </a:r>
            <a:r>
              <a:rPr lang="en-US" dirty="0" smtClean="0"/>
              <a:t> </a:t>
            </a:r>
            <a:r>
              <a:rPr lang="en-US" dirty="0" err="1" smtClean="0"/>
              <a:t>በመቀየር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"sublimate" </a:t>
            </a:r>
            <a:r>
              <a:rPr lang="en-US" dirty="0" err="1" smtClean="0"/>
              <a:t>በማድረግ</a:t>
            </a:r>
            <a:r>
              <a:rPr lang="en-US" dirty="0" smtClean="0"/>
              <a:t> </a:t>
            </a:r>
            <a:r>
              <a:rPr lang="en-US" dirty="0" err="1" smtClean="0"/>
              <a:t>በጣም</a:t>
            </a:r>
            <a:r>
              <a:rPr lang="en-US" dirty="0" smtClean="0"/>
              <a:t> </a:t>
            </a:r>
            <a:r>
              <a:rPr lang="en-US" dirty="0" err="1" smtClean="0"/>
              <a:t>ምጥቅ</a:t>
            </a:r>
            <a:r>
              <a:rPr lang="en-US" dirty="0" smtClean="0"/>
              <a:t> </a:t>
            </a:r>
            <a:r>
              <a:rPr lang="en-US" dirty="0" err="1" smtClean="0"/>
              <a:t>የሆነ</a:t>
            </a:r>
            <a:r>
              <a:rPr lang="en-US" dirty="0" smtClean="0"/>
              <a:t> </a:t>
            </a:r>
            <a:r>
              <a:rPr lang="en-US" dirty="0" err="1" smtClean="0"/>
              <a:t>ሰብእና</a:t>
            </a:r>
            <a:r>
              <a:rPr lang="en-US" dirty="0" smtClean="0"/>
              <a:t>(Genius personality) </a:t>
            </a:r>
            <a:r>
              <a:rPr lang="en-US" dirty="0" err="1" smtClean="0"/>
              <a:t>ባለቤት</a:t>
            </a:r>
            <a:r>
              <a:rPr lang="en-US" dirty="0" smtClean="0"/>
              <a:t> </a:t>
            </a:r>
            <a:r>
              <a:rPr lang="en-US" dirty="0" err="1" smtClean="0"/>
              <a:t>እዲሆኑም</a:t>
            </a:r>
            <a:r>
              <a:rPr lang="en-US" dirty="0" smtClean="0"/>
              <a:t> </a:t>
            </a:r>
            <a:r>
              <a:rPr lang="en-US" dirty="0" err="1" smtClean="0"/>
              <a:t>ያደርጋል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ስለዚህ</a:t>
            </a:r>
            <a:r>
              <a:rPr lang="en-US" dirty="0" smtClean="0"/>
              <a:t>፡- </a:t>
            </a:r>
            <a:r>
              <a:rPr lang="en-US" dirty="0" err="1" smtClean="0"/>
              <a:t>ሠዓሊነት</a:t>
            </a:r>
            <a:r>
              <a:rPr lang="en-US" dirty="0" smtClean="0"/>
              <a:t>፣              </a:t>
            </a:r>
            <a:r>
              <a:rPr lang="en-US" dirty="0" err="1" smtClean="0"/>
              <a:t>ጦረኛነት</a:t>
            </a:r>
            <a:r>
              <a:rPr lang="en-US" dirty="0" smtClean="0"/>
              <a:t>፣                      </a:t>
            </a:r>
            <a:r>
              <a:rPr lang="en-US" dirty="0" err="1" smtClean="0"/>
              <a:t>ሣይንቲስትነት</a:t>
            </a:r>
            <a:r>
              <a:rPr lang="en-US" dirty="0" smtClean="0"/>
              <a:t>፣        </a:t>
            </a:r>
            <a:r>
              <a:rPr lang="en-US" dirty="0" err="1" smtClean="0"/>
              <a:t>ስፖርተኛነት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</a:t>
            </a:r>
            <a:r>
              <a:rPr lang="en-US" dirty="0" err="1" smtClean="0"/>
              <a:t>ፈላስፋነት</a:t>
            </a:r>
            <a:r>
              <a:rPr lang="en-US" dirty="0" smtClean="0"/>
              <a:t>፣              </a:t>
            </a:r>
            <a:r>
              <a:rPr lang="en-US" dirty="0" err="1" smtClean="0"/>
              <a:t>ገጣሚነት</a:t>
            </a:r>
            <a:r>
              <a:rPr lang="en-US" dirty="0" smtClean="0"/>
              <a:t>፣ </a:t>
            </a:r>
            <a:r>
              <a:rPr lang="en-US" dirty="0" err="1" smtClean="0"/>
              <a:t>ወዘተ</a:t>
            </a:r>
            <a:r>
              <a:rPr lang="en-US" dirty="0" smtClean="0"/>
              <a:t> </a:t>
            </a:r>
            <a:r>
              <a:rPr lang="en-US" dirty="0" err="1" smtClean="0"/>
              <a:t>ምንጫቸዉ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ወሲባዊ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ቀዉስ</a:t>
            </a:r>
            <a:r>
              <a:rPr lang="en-US" dirty="0" smtClean="0">
                <a:solidFill>
                  <a:srgbClr val="00B050"/>
                </a:solidFill>
              </a:rPr>
              <a:t> (sexual complex)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ወደ</a:t>
            </a:r>
            <a:r>
              <a:rPr lang="en-US" dirty="0" smtClean="0"/>
              <a:t> </a:t>
            </a:r>
            <a:r>
              <a:rPr lang="en-US" dirty="0" err="1" smtClean="0"/>
              <a:t>ስነ</a:t>
            </a:r>
            <a:r>
              <a:rPr lang="en-US" dirty="0" smtClean="0"/>
              <a:t> </a:t>
            </a:r>
            <a:r>
              <a:rPr lang="en-US" dirty="0" err="1" smtClean="0"/>
              <a:t>ጽሑፍ</a:t>
            </a:r>
            <a:r>
              <a:rPr lang="en-US" dirty="0" smtClean="0"/>
              <a:t> </a:t>
            </a:r>
            <a:r>
              <a:rPr lang="en-US" dirty="0" err="1" smtClean="0"/>
              <a:t>ስንመጣ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ከላይ</a:t>
            </a:r>
            <a:r>
              <a:rPr lang="en-US" dirty="0" smtClean="0"/>
              <a:t> </a:t>
            </a:r>
            <a:r>
              <a:rPr lang="en-US" dirty="0" err="1" smtClean="0"/>
              <a:t>ከተጠቀሱት</a:t>
            </a:r>
            <a:r>
              <a:rPr lang="en-US" dirty="0" smtClean="0"/>
              <a:t> </a:t>
            </a: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የላቀ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በፍሮይድ</a:t>
            </a:r>
            <a:r>
              <a:rPr lang="en-US" dirty="0" smtClean="0"/>
              <a:t> </a:t>
            </a:r>
            <a:r>
              <a:rPr lang="en-US" dirty="0" err="1" smtClean="0"/>
              <a:t>አስተያየት</a:t>
            </a:r>
            <a:r>
              <a:rPr lang="en-US" dirty="0" smtClean="0"/>
              <a:t> </a:t>
            </a:r>
            <a:r>
              <a:rPr lang="en-US" dirty="0" err="1" smtClean="0"/>
              <a:t>መሰረት</a:t>
            </a:r>
            <a:r>
              <a:rPr lang="en-US" dirty="0" smtClean="0"/>
              <a:t> </a:t>
            </a:r>
            <a:r>
              <a:rPr lang="en-US" dirty="0" err="1" smtClean="0"/>
              <a:t>ስነ-ጽሑፍ</a:t>
            </a:r>
            <a:r>
              <a:rPr lang="en-US" dirty="0" smtClean="0"/>
              <a:t> </a:t>
            </a:r>
            <a:r>
              <a:rPr lang="en-US" dirty="0" err="1" smtClean="0"/>
              <a:t>ማለት</a:t>
            </a:r>
            <a:r>
              <a:rPr lang="en-US" dirty="0" smtClean="0"/>
              <a:t>፡- </a:t>
            </a:r>
          </a:p>
          <a:p>
            <a:r>
              <a:rPr lang="en-US" dirty="0" err="1" smtClean="0"/>
              <a:t>የደራሲዉ</a:t>
            </a:r>
            <a:r>
              <a:rPr lang="en-US" dirty="0" smtClean="0"/>
              <a:t> </a:t>
            </a:r>
            <a:r>
              <a:rPr lang="en-US" dirty="0" err="1" smtClean="0"/>
              <a:t>ያልተሳኩ</a:t>
            </a:r>
            <a:r>
              <a:rPr lang="en-US" dirty="0" smtClean="0"/>
              <a:t> </a:t>
            </a:r>
            <a:r>
              <a:rPr lang="en-US" dirty="0" err="1" smtClean="0"/>
              <a:t>ፍትወታዊ</a:t>
            </a:r>
            <a:r>
              <a:rPr lang="en-US" dirty="0" smtClean="0"/>
              <a:t> </a:t>
            </a:r>
            <a:r>
              <a:rPr lang="en-US" dirty="0" err="1" smtClean="0"/>
              <a:t>ፍላጎቶች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ዝንባሌዎች</a:t>
            </a:r>
            <a:r>
              <a:rPr lang="en-US" dirty="0" smtClean="0"/>
              <a:t> </a:t>
            </a:r>
            <a:r>
              <a:rPr lang="en-US" dirty="0" err="1" smtClean="0"/>
              <a:t>ነፍስ</a:t>
            </a:r>
            <a:r>
              <a:rPr lang="en-US" dirty="0" smtClean="0"/>
              <a:t> </a:t>
            </a:r>
            <a:r>
              <a:rPr lang="en-US" dirty="0" err="1" smtClean="0"/>
              <a:t>ካወቀ</a:t>
            </a:r>
            <a:r>
              <a:rPr lang="en-US" dirty="0" smtClean="0"/>
              <a:t> </a:t>
            </a:r>
            <a:r>
              <a:rPr lang="en-US" dirty="0" err="1" smtClean="0"/>
              <a:t>በሆላም</a:t>
            </a:r>
            <a:r>
              <a:rPr lang="en-US" dirty="0" smtClean="0"/>
              <a:t> </a:t>
            </a:r>
            <a:r>
              <a:rPr lang="en-US" dirty="0" err="1" smtClean="0"/>
              <a:t>ገንፍለዉ</a:t>
            </a:r>
            <a:r>
              <a:rPr lang="en-US" dirty="0" smtClean="0"/>
              <a:t> </a:t>
            </a:r>
            <a:r>
              <a:rPr lang="en-US" dirty="0" err="1" smtClean="0"/>
              <a:t>የሚወጡበትና</a:t>
            </a:r>
            <a:r>
              <a:rPr lang="en-US" dirty="0" smtClean="0"/>
              <a:t> </a:t>
            </a:r>
            <a:r>
              <a:rPr lang="en-US" dirty="0" err="1" smtClean="0"/>
              <a:t>የደራሲዉን</a:t>
            </a:r>
            <a:r>
              <a:rPr lang="en-US" dirty="0" smtClean="0"/>
              <a:t> </a:t>
            </a:r>
            <a:r>
              <a:rPr lang="en-US" dirty="0" err="1" smtClean="0"/>
              <a:t>ዉስጣዊ</a:t>
            </a:r>
            <a:r>
              <a:rPr lang="en-US" dirty="0" smtClean="0"/>
              <a:t> </a:t>
            </a:r>
            <a:r>
              <a:rPr lang="en-US" dirty="0" err="1" smtClean="0"/>
              <a:t>ነዉጥ</a:t>
            </a:r>
            <a:r>
              <a:rPr lang="en-US" dirty="0" smtClean="0"/>
              <a:t> </a:t>
            </a:r>
            <a:r>
              <a:rPr lang="en-US" dirty="0" err="1" smtClean="0"/>
              <a:t>የሚጠቀም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እኒያ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በልጅነት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ታቅበዉና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በኢ-ንቁዉ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አእምሯችን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ዉስጥ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ተደብቀዉ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የኖሩ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ፍላጎቶች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ሥነ-ጽሑፍን</a:t>
            </a:r>
            <a:r>
              <a:rPr lang="en-US" dirty="0" smtClean="0"/>
              <a:t> </a:t>
            </a:r>
            <a:r>
              <a:rPr lang="en-US" dirty="0" err="1" smtClean="0"/>
              <a:t>ሰበብ</a:t>
            </a:r>
            <a:r>
              <a:rPr lang="en-US" dirty="0" smtClean="0"/>
              <a:t> </a:t>
            </a:r>
            <a:r>
              <a:rPr lang="en-US" dirty="0" err="1" smtClean="0"/>
              <a:t>አድርገዉ</a:t>
            </a:r>
            <a:r>
              <a:rPr lang="en-US" dirty="0" smtClean="0"/>
              <a:t> </a:t>
            </a:r>
            <a:r>
              <a:rPr lang="en-US" dirty="0" err="1" smtClean="0"/>
              <a:t>ምናባዊ</a:t>
            </a:r>
            <a:r>
              <a:rPr lang="en-US" dirty="0" smtClean="0"/>
              <a:t> </a:t>
            </a:r>
            <a:r>
              <a:rPr lang="en-US" dirty="0" err="1" smtClean="0"/>
              <a:t>ሆነዉ</a:t>
            </a:r>
            <a:r>
              <a:rPr lang="en-US" dirty="0" smtClean="0"/>
              <a:t> </a:t>
            </a:r>
            <a:r>
              <a:rPr lang="en-US" dirty="0" err="1" smtClean="0"/>
              <a:t>ይወጣሉ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ከዚህ</a:t>
            </a:r>
            <a:r>
              <a:rPr lang="en-US" dirty="0" smtClean="0"/>
              <a:t> </a:t>
            </a:r>
            <a:r>
              <a:rPr lang="en-US" dirty="0" err="1" smtClean="0"/>
              <a:t>የምንረዳዉ</a:t>
            </a:r>
            <a:r>
              <a:rPr lang="en-US" dirty="0" smtClean="0"/>
              <a:t> </a:t>
            </a:r>
            <a:r>
              <a:rPr lang="en-US" dirty="0" err="1" smtClean="0"/>
              <a:t>ሥነ-ጽሑፍዊ</a:t>
            </a:r>
            <a:r>
              <a:rPr lang="en-US" dirty="0" smtClean="0"/>
              <a:t> </a:t>
            </a:r>
            <a:r>
              <a:rPr lang="en-US" dirty="0" err="1" smtClean="0"/>
              <a:t>ስራዎች</a:t>
            </a:r>
            <a:r>
              <a:rPr lang="en-US" dirty="0" smtClean="0"/>
              <a:t> </a:t>
            </a:r>
            <a:r>
              <a:rPr lang="en-US" dirty="0" err="1" smtClean="0"/>
              <a:t>የደራሲዉን</a:t>
            </a:r>
            <a:r>
              <a:rPr lang="en-US" dirty="0" smtClean="0"/>
              <a:t> </a:t>
            </a:r>
            <a:r>
              <a:rPr lang="en-US" dirty="0" err="1" smtClean="0"/>
              <a:t>ስነ-ልቦና</a:t>
            </a:r>
            <a:r>
              <a:rPr lang="en-US" dirty="0" smtClean="0"/>
              <a:t> </a:t>
            </a:r>
            <a:r>
              <a:rPr lang="en-US" dirty="0" err="1" smtClean="0"/>
              <a:t>አእምሯዊ</a:t>
            </a:r>
            <a:r>
              <a:rPr lang="en-US" dirty="0" smtClean="0"/>
              <a:t> </a:t>
            </a:r>
            <a:r>
              <a:rPr lang="en-US" dirty="0" err="1" smtClean="0"/>
              <a:t>መልክ</a:t>
            </a:r>
            <a:r>
              <a:rPr lang="en-US" dirty="0" smtClean="0"/>
              <a:t> </a:t>
            </a:r>
            <a:r>
              <a:rPr lang="en-US" dirty="0" err="1" smtClean="0"/>
              <a:t>ምንነት</a:t>
            </a:r>
            <a:r>
              <a:rPr lang="en-US" dirty="0" smtClean="0"/>
              <a:t> </a:t>
            </a:r>
            <a:r>
              <a:rPr lang="en-US" dirty="0" err="1" smtClean="0"/>
              <a:t>የሚያስነብቡና</a:t>
            </a:r>
            <a:r>
              <a:rPr lang="en-US" dirty="0" smtClean="0"/>
              <a:t> </a:t>
            </a:r>
            <a:r>
              <a:rPr lang="en-US" dirty="0" err="1" smtClean="0"/>
              <a:t>የደራሲዉ</a:t>
            </a:r>
            <a:r>
              <a:rPr lang="en-US" dirty="0" smtClean="0"/>
              <a:t> </a:t>
            </a:r>
            <a:r>
              <a:rPr lang="en-US" dirty="0" err="1" smtClean="0"/>
              <a:t>የፍትወታዊ</a:t>
            </a:r>
            <a:r>
              <a:rPr lang="en-US" dirty="0" smtClean="0"/>
              <a:t> </a:t>
            </a:r>
            <a:r>
              <a:rPr lang="en-US" dirty="0" err="1" smtClean="0"/>
              <a:t>ተአቅቦ</a:t>
            </a:r>
            <a:r>
              <a:rPr lang="en-US" dirty="0" smtClean="0"/>
              <a:t> </a:t>
            </a:r>
            <a:r>
              <a:rPr lang="en-US" dirty="0" err="1" smtClean="0"/>
              <a:t>መተንፈሻ</a:t>
            </a:r>
            <a:r>
              <a:rPr lang="en-US" dirty="0" smtClean="0"/>
              <a:t> </a:t>
            </a:r>
            <a:r>
              <a:rPr lang="en-US" dirty="0" err="1" smtClean="0"/>
              <a:t>መንገዶች</a:t>
            </a:r>
            <a:r>
              <a:rPr lang="en-US" dirty="0" smtClean="0"/>
              <a:t> </a:t>
            </a:r>
            <a:r>
              <a:rPr lang="en-US" dirty="0" err="1" smtClean="0"/>
              <a:t>ናቸዉ</a:t>
            </a:r>
            <a:r>
              <a:rPr lang="en-US" dirty="0" smtClean="0"/>
              <a:t>፡፡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r>
              <a:rPr lang="en-US" dirty="0" err="1" smtClean="0"/>
              <a:t>ለመሆኑ</a:t>
            </a:r>
            <a:r>
              <a:rPr lang="en-US" dirty="0" smtClean="0"/>
              <a:t> </a:t>
            </a:r>
            <a:r>
              <a:rPr lang="en-US" dirty="0" err="1" smtClean="0"/>
              <a:t>እነዚህ</a:t>
            </a:r>
            <a:r>
              <a:rPr lang="en-US" dirty="0" smtClean="0"/>
              <a:t> </a:t>
            </a:r>
            <a:r>
              <a:rPr lang="en-US" dirty="0" err="1" smtClean="0"/>
              <a:t>ጉዳዮች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- </a:t>
            </a:r>
            <a:r>
              <a:rPr lang="en-US" dirty="0" err="1" smtClean="0"/>
              <a:t>ታዳሚ</a:t>
            </a:r>
            <a:r>
              <a:rPr lang="en-US" dirty="0" smtClean="0"/>
              <a:t>፣                                   </a:t>
            </a:r>
          </a:p>
          <a:p>
            <a:pPr>
              <a:buNone/>
            </a:pPr>
            <a:r>
              <a:rPr lang="en-US" dirty="0" smtClean="0"/>
              <a:t>         - </a:t>
            </a:r>
            <a:r>
              <a:rPr lang="en-US" dirty="0" err="1" smtClean="0"/>
              <a:t>ገፀ</a:t>
            </a:r>
            <a:r>
              <a:rPr lang="en-US" dirty="0" smtClean="0"/>
              <a:t> </a:t>
            </a:r>
            <a:r>
              <a:rPr lang="en-US" dirty="0" err="1" smtClean="0"/>
              <a:t>ባህሪ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- </a:t>
            </a:r>
            <a:r>
              <a:rPr lang="en-US" dirty="0" err="1" smtClean="0"/>
              <a:t>ደራሲያን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- </a:t>
            </a:r>
            <a:r>
              <a:rPr lang="en-US" dirty="0" err="1" smtClean="0"/>
              <a:t>ብሉዬ</a:t>
            </a:r>
            <a:r>
              <a:rPr lang="en-US" dirty="0" smtClean="0"/>
              <a:t> </a:t>
            </a:r>
            <a:r>
              <a:rPr lang="en-US" dirty="0" err="1" smtClean="0"/>
              <a:t>ምስላዊ</a:t>
            </a:r>
            <a:r>
              <a:rPr lang="en-US" dirty="0" smtClean="0"/>
              <a:t> </a:t>
            </a:r>
            <a:r>
              <a:rPr lang="en-US" dirty="0" err="1" smtClean="0"/>
              <a:t>ትዕምርቶች</a:t>
            </a:r>
            <a:r>
              <a:rPr lang="en-US" dirty="0" smtClean="0"/>
              <a:t> (</a:t>
            </a:r>
            <a:r>
              <a:rPr lang="en-US" dirty="0" err="1" smtClean="0"/>
              <a:t>Archetypl</a:t>
            </a:r>
            <a:r>
              <a:rPr lang="en-US" dirty="0" smtClean="0"/>
              <a:t> symbols)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እንዴት</a:t>
            </a:r>
            <a:r>
              <a:rPr lang="en-US" dirty="0" smtClean="0"/>
              <a:t> </a:t>
            </a:r>
            <a:r>
              <a:rPr lang="en-US" dirty="0" err="1" smtClean="0"/>
              <a:t>የስነ-ልቡና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የትኩረት</a:t>
            </a:r>
            <a:r>
              <a:rPr lang="en-US" dirty="0" smtClean="0"/>
              <a:t> </a:t>
            </a:r>
            <a:r>
              <a:rPr lang="en-US" dirty="0" err="1" smtClean="0"/>
              <a:t>ነጥቦች</a:t>
            </a:r>
            <a:r>
              <a:rPr lang="en-US" dirty="0" smtClean="0"/>
              <a:t> </a:t>
            </a:r>
            <a:r>
              <a:rPr lang="en-US" dirty="0" err="1" smtClean="0"/>
              <a:t>ሊሆኑ</a:t>
            </a:r>
            <a:r>
              <a:rPr lang="en-US" dirty="0" smtClean="0"/>
              <a:t> </a:t>
            </a:r>
            <a:r>
              <a:rPr lang="en-US" dirty="0" err="1" smtClean="0"/>
              <a:t>ይችላሉ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ስነ-ልቡናዊ</a:t>
            </a:r>
            <a:r>
              <a:rPr lang="en-US" dirty="0" smtClean="0"/>
              <a:t> </a:t>
            </a:r>
            <a:r>
              <a:rPr lang="en-US" dirty="0" err="1" smtClean="0"/>
              <a:t>ሂስ-የቀጠለ</a:t>
            </a:r>
            <a:r>
              <a:rPr lang="en-US" dirty="0" smtClean="0"/>
              <a:t>---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4200" b="1" dirty="0" smtClean="0"/>
              <a:t>    </a:t>
            </a:r>
            <a:r>
              <a:rPr lang="en-US" sz="4200" b="1" dirty="0" err="1" smtClean="0"/>
              <a:t>ደራሲው</a:t>
            </a:r>
            <a:endParaRPr lang="en-US" b="1" dirty="0" smtClean="0"/>
          </a:p>
          <a:p>
            <a:r>
              <a:rPr lang="en-US" dirty="0" err="1" smtClean="0"/>
              <a:t>ደራሲዉ</a:t>
            </a:r>
            <a:r>
              <a:rPr lang="en-US" dirty="0" smtClean="0"/>
              <a:t> </a:t>
            </a:r>
            <a:r>
              <a:rPr lang="en-US" dirty="0" err="1" smtClean="0"/>
              <a:t>ሰዉ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የህፃናት</a:t>
            </a:r>
            <a:r>
              <a:rPr lang="en-US" dirty="0" smtClean="0"/>
              <a:t>(</a:t>
            </a:r>
            <a:r>
              <a:rPr lang="en-US" dirty="0" err="1" smtClean="0"/>
              <a:t>የጨቅላነት</a:t>
            </a:r>
            <a:r>
              <a:rPr lang="en-US" dirty="0" smtClean="0"/>
              <a:t> </a:t>
            </a:r>
            <a:r>
              <a:rPr lang="en-US" dirty="0" err="1" smtClean="0"/>
              <a:t>ዕድሜን</a:t>
            </a:r>
            <a:r>
              <a:rPr lang="en-US" dirty="0" smtClean="0"/>
              <a:t> </a:t>
            </a:r>
            <a:r>
              <a:rPr lang="en-US" dirty="0" err="1" smtClean="0"/>
              <a:t>እንዴት</a:t>
            </a:r>
            <a:r>
              <a:rPr lang="en-US" dirty="0" smtClean="0"/>
              <a:t> </a:t>
            </a:r>
            <a:r>
              <a:rPr lang="en-US" dirty="0" err="1" smtClean="0"/>
              <a:t>እንዳሳለፈ</a:t>
            </a:r>
            <a:r>
              <a:rPr lang="en-US" dirty="0" smtClean="0"/>
              <a:t> </a:t>
            </a:r>
            <a:r>
              <a:rPr lang="en-US" dirty="0" err="1" smtClean="0"/>
              <a:t>ይጠናል</a:t>
            </a:r>
            <a:r>
              <a:rPr lang="en-US" dirty="0" smtClean="0"/>
              <a:t>፡፡ </a:t>
            </a:r>
          </a:p>
          <a:p>
            <a:r>
              <a:rPr lang="en-US" dirty="0" err="1" smtClean="0"/>
              <a:t>ከዚህ</a:t>
            </a:r>
            <a:r>
              <a:rPr lang="en-US" dirty="0" smtClean="0"/>
              <a:t> </a:t>
            </a:r>
            <a:r>
              <a:rPr lang="en-US" dirty="0" err="1" smtClean="0"/>
              <a:t>በተጨማሪ</a:t>
            </a:r>
            <a:r>
              <a:rPr lang="en-US" dirty="0" smtClean="0"/>
              <a:t> </a:t>
            </a:r>
            <a:r>
              <a:rPr lang="en-US" dirty="0" err="1" smtClean="0"/>
              <a:t>ያደገበት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- </a:t>
            </a:r>
            <a:r>
              <a:rPr lang="en-US" dirty="0" err="1" smtClean="0"/>
              <a:t>መልክዓ</a:t>
            </a:r>
            <a:r>
              <a:rPr lang="en-US" dirty="0" smtClean="0"/>
              <a:t> </a:t>
            </a:r>
            <a:r>
              <a:rPr lang="en-US" dirty="0" err="1" smtClean="0"/>
              <a:t>ምድራዊ</a:t>
            </a:r>
            <a:r>
              <a:rPr lang="en-US" dirty="0" smtClean="0"/>
              <a:t> </a:t>
            </a:r>
            <a:r>
              <a:rPr lang="en-US" dirty="0" err="1" smtClean="0"/>
              <a:t>ገፅታ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- </a:t>
            </a:r>
            <a:r>
              <a:rPr lang="en-US" dirty="0" err="1" smtClean="0"/>
              <a:t>ማህበራዊ</a:t>
            </a:r>
            <a:r>
              <a:rPr lang="en-US" dirty="0" smtClean="0"/>
              <a:t> </a:t>
            </a:r>
            <a:r>
              <a:rPr lang="en-US" dirty="0" err="1" smtClean="0"/>
              <a:t>ሁኔታዎች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- </a:t>
            </a:r>
            <a:r>
              <a:rPr lang="en-US" dirty="0" err="1" smtClean="0"/>
              <a:t>ምጣኔ</a:t>
            </a:r>
            <a:r>
              <a:rPr lang="en-US" dirty="0" smtClean="0"/>
              <a:t> </a:t>
            </a:r>
            <a:r>
              <a:rPr lang="en-US" dirty="0" err="1" smtClean="0"/>
              <a:t>ሀብታዊ</a:t>
            </a:r>
            <a:r>
              <a:rPr lang="en-US" dirty="0" smtClean="0"/>
              <a:t> </a:t>
            </a:r>
            <a:r>
              <a:rPr lang="en-US" dirty="0" err="1" smtClean="0"/>
              <a:t>ዳራዎች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- </a:t>
            </a:r>
            <a:r>
              <a:rPr lang="en-US" dirty="0" err="1" smtClean="0"/>
              <a:t>ቤተሰባዊ</a:t>
            </a:r>
            <a:r>
              <a:rPr lang="en-US" dirty="0" smtClean="0"/>
              <a:t> </a:t>
            </a:r>
            <a:r>
              <a:rPr lang="en-US" dirty="0" err="1" smtClean="0"/>
              <a:t>ቀረቤታዎችና</a:t>
            </a:r>
            <a:r>
              <a:rPr lang="en-US" dirty="0" smtClean="0"/>
              <a:t> </a:t>
            </a:r>
            <a:r>
              <a:rPr lang="en-US" dirty="0" err="1" smtClean="0"/>
              <a:t>ፍቅር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- </a:t>
            </a:r>
            <a:r>
              <a:rPr lang="en-US" dirty="0" err="1" smtClean="0"/>
              <a:t>በልጅነቱ</a:t>
            </a:r>
            <a:r>
              <a:rPr lang="en-US" dirty="0" smtClean="0"/>
              <a:t> </a:t>
            </a:r>
            <a:r>
              <a:rPr lang="en-US" dirty="0" err="1" smtClean="0"/>
              <a:t>ያጋጠሙት</a:t>
            </a:r>
            <a:r>
              <a:rPr lang="en-US" dirty="0" smtClean="0"/>
              <a:t> </a:t>
            </a:r>
            <a:r>
              <a:rPr lang="en-US" dirty="0" err="1" smtClean="0"/>
              <a:t>አሉታዊና</a:t>
            </a:r>
            <a:r>
              <a:rPr lang="en-US" dirty="0" smtClean="0"/>
              <a:t> </a:t>
            </a:r>
            <a:r>
              <a:rPr lang="en-US" dirty="0" err="1" smtClean="0"/>
              <a:t>አዎንታዊ</a:t>
            </a:r>
            <a:r>
              <a:rPr lang="en-US" dirty="0" smtClean="0"/>
              <a:t> </a:t>
            </a:r>
            <a:r>
              <a:rPr lang="en-US" dirty="0" err="1" smtClean="0"/>
              <a:t>የህይወት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</a:t>
            </a:r>
            <a:r>
              <a:rPr lang="en-US" dirty="0" err="1" smtClean="0"/>
              <a:t>መልኮች</a:t>
            </a:r>
            <a:r>
              <a:rPr lang="en-US" dirty="0" smtClean="0"/>
              <a:t> </a:t>
            </a:r>
            <a:r>
              <a:rPr lang="en-US" dirty="0" err="1" smtClean="0"/>
              <a:t>በመዘገብ</a:t>
            </a:r>
            <a:r>
              <a:rPr lang="en-US" dirty="0" smtClean="0"/>
              <a:t>) </a:t>
            </a:r>
            <a:r>
              <a:rPr lang="en-US" dirty="0" err="1" smtClean="0"/>
              <a:t>በደንብ</a:t>
            </a:r>
            <a:r>
              <a:rPr lang="en-US" dirty="0" smtClean="0"/>
              <a:t> </a:t>
            </a:r>
            <a:r>
              <a:rPr lang="en-US" dirty="0" err="1" smtClean="0"/>
              <a:t>ማጥናት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የደራሲዉን</a:t>
            </a:r>
            <a:r>
              <a:rPr lang="en-US" dirty="0" smtClean="0"/>
              <a:t> </a:t>
            </a:r>
            <a:r>
              <a:rPr lang="en-US" dirty="0" err="1" smtClean="0"/>
              <a:t>ስነ</a:t>
            </a:r>
            <a:r>
              <a:rPr lang="en-US" dirty="0" smtClean="0"/>
              <a:t> </a:t>
            </a:r>
            <a:r>
              <a:rPr lang="en-US" dirty="0" err="1" smtClean="0"/>
              <a:t>ልቦናዊ</a:t>
            </a:r>
            <a:r>
              <a:rPr lang="en-US" dirty="0" smtClean="0"/>
              <a:t> </a:t>
            </a:r>
            <a:r>
              <a:rPr lang="en-US" dirty="0" err="1" smtClean="0"/>
              <a:t>መልክ</a:t>
            </a:r>
            <a:r>
              <a:rPr lang="en-US" dirty="0" smtClean="0"/>
              <a:t> </a:t>
            </a:r>
            <a:r>
              <a:rPr lang="en-US" dirty="0" err="1" smtClean="0"/>
              <a:t>ማወቅ</a:t>
            </a:r>
            <a:r>
              <a:rPr lang="en-US" dirty="0" smtClean="0"/>
              <a:t> </a:t>
            </a:r>
            <a:r>
              <a:rPr lang="en-US" dirty="0" err="1" smtClean="0"/>
              <a:t>ይቻላል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ከዚያም</a:t>
            </a:r>
            <a:r>
              <a:rPr lang="en-US" dirty="0" smtClean="0"/>
              <a:t>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የደራሲዉ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ስነ-ልቦና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በስራዉ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ላይ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ያጠላዉን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ጥላ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ለመፈተሸ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/>
              <a:t>ቀላል</a:t>
            </a:r>
            <a:r>
              <a:rPr lang="en-US" dirty="0" smtClean="0"/>
              <a:t> </a:t>
            </a:r>
            <a:r>
              <a:rPr lang="en-US" dirty="0" err="1" smtClean="0"/>
              <a:t>እንዲሆን</a:t>
            </a:r>
            <a:r>
              <a:rPr lang="en-US" dirty="0" smtClean="0"/>
              <a:t> </a:t>
            </a:r>
            <a:r>
              <a:rPr lang="en-US" dirty="0" err="1" smtClean="0"/>
              <a:t>ያደርገዋል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b="1" u="sng" dirty="0" err="1" smtClean="0"/>
              <a:t>ደራሲዉ</a:t>
            </a:r>
            <a:r>
              <a:rPr lang="en-US" b="1" u="sng" dirty="0" smtClean="0"/>
              <a:t> </a:t>
            </a:r>
            <a:r>
              <a:rPr lang="en-US" dirty="0" err="1" smtClean="0"/>
              <a:t>የሚስላቸዉ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ገፀ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ባህርያትና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የደራሲዉ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የጋለ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ምኞት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/>
              <a:t>በጉልህ</a:t>
            </a:r>
            <a:r>
              <a:rPr lang="en-US" dirty="0" smtClean="0"/>
              <a:t> </a:t>
            </a:r>
            <a:r>
              <a:rPr lang="en-US" dirty="0" err="1" smtClean="0"/>
              <a:t>ይታይበታል</a:t>
            </a:r>
            <a:r>
              <a:rPr lang="en-US" dirty="0" smtClean="0"/>
              <a:t>፡፡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ገፀ-ባህሪያት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ሀያሲዉ</a:t>
            </a:r>
            <a:r>
              <a:rPr lang="en-US" dirty="0" smtClean="0"/>
              <a:t> </a:t>
            </a:r>
            <a:r>
              <a:rPr lang="en-US" dirty="0" err="1" smtClean="0"/>
              <a:t>የገፀ</a:t>
            </a:r>
            <a:r>
              <a:rPr lang="en-US" dirty="0" smtClean="0"/>
              <a:t> </a:t>
            </a:r>
            <a:r>
              <a:rPr lang="en-US" dirty="0" err="1" smtClean="0"/>
              <a:t>ባህሪያትን</a:t>
            </a:r>
            <a:r>
              <a:rPr lang="en-US" dirty="0" smtClean="0"/>
              <a:t> </a:t>
            </a:r>
            <a:r>
              <a:rPr lang="en-US" dirty="0" err="1" smtClean="0"/>
              <a:t>ስነ-ልቦናዊ</a:t>
            </a:r>
            <a:r>
              <a:rPr lang="en-US" dirty="0" smtClean="0"/>
              <a:t> </a:t>
            </a:r>
            <a:r>
              <a:rPr lang="en-US" dirty="0" err="1" smtClean="0"/>
              <a:t>መልክ</a:t>
            </a:r>
            <a:r>
              <a:rPr lang="en-US" dirty="0" smtClean="0"/>
              <a:t> </a:t>
            </a:r>
            <a:r>
              <a:rPr lang="en-US" dirty="0" err="1" smtClean="0"/>
              <a:t>የሚያጠናዉ</a:t>
            </a:r>
            <a:r>
              <a:rPr lang="en-US" dirty="0" smtClean="0"/>
              <a:t> </a:t>
            </a:r>
            <a:r>
              <a:rPr lang="en-US" dirty="0" err="1" smtClean="0"/>
              <a:t>የደራሲዉን</a:t>
            </a:r>
            <a:r>
              <a:rPr lang="en-US" dirty="0" smtClean="0"/>
              <a:t> </a:t>
            </a:r>
            <a:r>
              <a:rPr lang="en-US" dirty="0" err="1" smtClean="0"/>
              <a:t>ሕሊናዊ</a:t>
            </a:r>
            <a:r>
              <a:rPr lang="en-US" dirty="0" smtClean="0"/>
              <a:t> </a:t>
            </a:r>
            <a:r>
              <a:rPr lang="en-US" dirty="0" err="1" smtClean="0"/>
              <a:t>ሁኔታ</a:t>
            </a:r>
            <a:r>
              <a:rPr lang="en-US" dirty="0" smtClean="0"/>
              <a:t> </a:t>
            </a:r>
            <a:r>
              <a:rPr lang="en-US" dirty="0" err="1" smtClean="0"/>
              <a:t>ለማጥናት</a:t>
            </a:r>
            <a:r>
              <a:rPr lang="en-US" dirty="0" smtClean="0"/>
              <a:t> </a:t>
            </a:r>
            <a:r>
              <a:rPr lang="en-US" dirty="0" err="1" smtClean="0"/>
              <a:t>ሲፈልግ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ምክንያት</a:t>
            </a:r>
            <a:r>
              <a:rPr lang="en-US" dirty="0" smtClean="0"/>
              <a:t>፡-  </a:t>
            </a:r>
          </a:p>
          <a:p>
            <a:pPr>
              <a:buNone/>
            </a:pPr>
            <a:r>
              <a:rPr lang="en-US" dirty="0" smtClean="0"/>
              <a:t>       - </a:t>
            </a:r>
            <a:r>
              <a:rPr lang="en-US" dirty="0" err="1" smtClean="0"/>
              <a:t>ስነ-ጽሑፍ</a:t>
            </a:r>
            <a:r>
              <a:rPr lang="en-US" dirty="0" smtClean="0"/>
              <a:t> </a:t>
            </a:r>
            <a:r>
              <a:rPr lang="en-US" dirty="0" err="1" smtClean="0"/>
              <a:t>የደራሲዉ</a:t>
            </a:r>
            <a:r>
              <a:rPr lang="en-US" dirty="0" smtClean="0"/>
              <a:t> </a:t>
            </a:r>
            <a:r>
              <a:rPr lang="en-US" dirty="0" err="1" smtClean="0"/>
              <a:t>የፈጠራ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      - </a:t>
            </a:r>
            <a:r>
              <a:rPr lang="en-US" dirty="0" err="1" smtClean="0"/>
              <a:t>ፈጠራዉ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የደራሲዉን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አእምሮአዊ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ሁኔታ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/>
              <a:t>መሰረት</a:t>
            </a:r>
            <a:r>
              <a:rPr lang="en-US" dirty="0" smtClean="0"/>
              <a:t> </a:t>
            </a:r>
            <a:r>
              <a:rPr lang="en-US" dirty="0" err="1" smtClean="0"/>
              <a:t>ያደረገ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err="1" smtClean="0"/>
              <a:t>በመሆኑም</a:t>
            </a:r>
            <a:r>
              <a:rPr lang="en-US" dirty="0" smtClean="0"/>
              <a:t>  </a:t>
            </a:r>
            <a:r>
              <a:rPr lang="en-US" b="1" u="sng" dirty="0" err="1" smtClean="0"/>
              <a:t>በስራው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ዉስጥ</a:t>
            </a:r>
            <a:r>
              <a:rPr lang="en-US" b="1" u="sng" dirty="0" smtClean="0"/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ደራሲዉን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የሚመስል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ገፀ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ባህሪ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/>
              <a:t>ሊገኝ</a:t>
            </a:r>
            <a:r>
              <a:rPr lang="en-US" dirty="0" smtClean="0"/>
              <a:t> </a:t>
            </a:r>
            <a:r>
              <a:rPr lang="en-US" dirty="0" err="1" smtClean="0"/>
              <a:t>ይችላል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በተጨማሪም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ገፀ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ባህሪያቱ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እርስ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በርስ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የሚፈጥሩት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                 - </a:t>
            </a:r>
            <a:r>
              <a:rPr lang="en-US" dirty="0" err="1" smtClean="0">
                <a:solidFill>
                  <a:srgbClr val="7030A0"/>
                </a:solidFill>
              </a:rPr>
              <a:t>ተግባቦትና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/>
              <a:t>ተራክቦ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ማንነታቸዉ</a:t>
            </a:r>
            <a:r>
              <a:rPr lang="en-US" dirty="0" smtClean="0"/>
              <a:t>፣</a:t>
            </a:r>
          </a:p>
          <a:p>
            <a:pPr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ዕለታዊ</a:t>
            </a:r>
            <a:r>
              <a:rPr lang="en-US" dirty="0" smtClean="0"/>
              <a:t> </a:t>
            </a:r>
            <a:r>
              <a:rPr lang="en-US" dirty="0" err="1" smtClean="0"/>
              <a:t>ምግባራቸዉና</a:t>
            </a:r>
            <a:r>
              <a:rPr lang="en-US" dirty="0" smtClean="0"/>
              <a:t> </a:t>
            </a:r>
            <a:r>
              <a:rPr lang="en-US" dirty="0" err="1" smtClean="0"/>
              <a:t>ተግባራቸዉ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            - </a:t>
            </a:r>
            <a:r>
              <a:rPr lang="en-US" dirty="0" err="1" smtClean="0"/>
              <a:t>ምኞታቸዉና</a:t>
            </a:r>
            <a:r>
              <a:rPr lang="en-US" dirty="0" smtClean="0"/>
              <a:t> </a:t>
            </a:r>
            <a:r>
              <a:rPr lang="en-US" dirty="0" err="1" smtClean="0"/>
              <a:t>የመጨረሻ</a:t>
            </a:r>
            <a:r>
              <a:rPr lang="en-US" dirty="0" smtClean="0"/>
              <a:t> </a:t>
            </a:r>
            <a:r>
              <a:rPr lang="en-US" dirty="0" err="1" smtClean="0"/>
              <a:t>እጣቸዉ</a:t>
            </a:r>
            <a:r>
              <a:rPr lang="en-US" dirty="0" smtClean="0"/>
              <a:t> </a:t>
            </a:r>
            <a:r>
              <a:rPr lang="en-US" dirty="0" err="1" smtClean="0"/>
              <a:t>ወ.ዘ.ተ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ሁሉ</a:t>
            </a:r>
            <a:r>
              <a:rPr lang="en-US" dirty="0" smtClean="0"/>
              <a:t> </a:t>
            </a:r>
            <a:r>
              <a:rPr lang="en-US" dirty="0" err="1" smtClean="0"/>
              <a:t>በደራሲዉ</a:t>
            </a:r>
            <a:r>
              <a:rPr lang="en-US" dirty="0" smtClean="0"/>
              <a:t> </a:t>
            </a:r>
            <a:r>
              <a:rPr lang="en-US" dirty="0" err="1" smtClean="0"/>
              <a:t>ዉስጥ</a:t>
            </a:r>
            <a:r>
              <a:rPr lang="en-US" dirty="0" smtClean="0"/>
              <a:t> </a:t>
            </a:r>
            <a:r>
              <a:rPr lang="en-US" dirty="0" err="1" smtClean="0"/>
              <a:t>ያለዉን</a:t>
            </a:r>
            <a:r>
              <a:rPr lang="en-US" dirty="0" smtClean="0"/>
              <a:t> </a:t>
            </a:r>
            <a:r>
              <a:rPr lang="en-US" dirty="0" err="1" smtClean="0"/>
              <a:t>ህሊናዊ</a:t>
            </a:r>
            <a:r>
              <a:rPr lang="en-US" dirty="0" smtClean="0"/>
              <a:t> </a:t>
            </a:r>
            <a:r>
              <a:rPr lang="en-US" dirty="0" err="1" smtClean="0"/>
              <a:t>መልክ</a:t>
            </a:r>
            <a:r>
              <a:rPr lang="en-US" dirty="0" smtClean="0"/>
              <a:t> </a:t>
            </a:r>
            <a:r>
              <a:rPr lang="en-US" dirty="0" err="1" smtClean="0"/>
              <a:t>ለማወቅ</a:t>
            </a:r>
            <a:r>
              <a:rPr lang="en-US" dirty="0" smtClean="0"/>
              <a:t> </a:t>
            </a:r>
            <a:r>
              <a:rPr lang="en-US" dirty="0" err="1" smtClean="0"/>
              <a:t>ያስችላል</a:t>
            </a:r>
            <a:r>
              <a:rPr lang="en-US" dirty="0" smtClean="0"/>
              <a:t>፡፡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ሶስተኛዉ</a:t>
            </a:r>
            <a:r>
              <a:rPr lang="en-US" b="1" dirty="0" smtClean="0"/>
              <a:t> </a:t>
            </a:r>
            <a:r>
              <a:rPr lang="en-US" b="1" dirty="0" err="1" smtClean="0"/>
              <a:t>የስነ</a:t>
            </a:r>
            <a:r>
              <a:rPr lang="en-US" b="1" dirty="0" smtClean="0"/>
              <a:t> </a:t>
            </a:r>
            <a:r>
              <a:rPr lang="en-US" b="1" dirty="0" err="1" smtClean="0"/>
              <a:t>ልቦናዊ</a:t>
            </a:r>
            <a:r>
              <a:rPr lang="en-US" b="1" dirty="0" smtClean="0"/>
              <a:t> </a:t>
            </a:r>
            <a:r>
              <a:rPr lang="en-US" b="1" dirty="0" err="1" smtClean="0"/>
              <a:t>ሂስ</a:t>
            </a:r>
            <a:r>
              <a:rPr lang="en-US" b="1" dirty="0" smtClean="0"/>
              <a:t> </a:t>
            </a:r>
            <a:r>
              <a:rPr lang="en-US" b="1" dirty="0" err="1" smtClean="0"/>
              <a:t>የትኩረት</a:t>
            </a:r>
            <a:r>
              <a:rPr lang="en-US" b="1" dirty="0" smtClean="0"/>
              <a:t> </a:t>
            </a:r>
            <a:r>
              <a:rPr lang="en-US" b="1" dirty="0" err="1" smtClean="0"/>
              <a:t>ነጥብ</a:t>
            </a:r>
            <a:r>
              <a:rPr lang="en-US" b="1" dirty="0" smtClean="0"/>
              <a:t> </a:t>
            </a:r>
            <a:r>
              <a:rPr lang="en-US" b="1" dirty="0" err="1" smtClean="0"/>
              <a:t>አንባቢያን</a:t>
            </a:r>
            <a:r>
              <a:rPr lang="en-US" b="1" dirty="0" smtClean="0"/>
              <a:t> </a:t>
            </a:r>
            <a:r>
              <a:rPr lang="en-US" b="1" dirty="0" err="1" smtClean="0"/>
              <a:t>ናቸዉ</a:t>
            </a:r>
            <a:r>
              <a:rPr lang="en-US" b="1" u="sng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አንባቢያን</a:t>
            </a:r>
            <a:r>
              <a:rPr lang="en-US" dirty="0" smtClean="0"/>
              <a:t> </a:t>
            </a:r>
            <a:r>
              <a:rPr lang="en-US" dirty="0" err="1" smtClean="0"/>
              <a:t>አንድን</a:t>
            </a:r>
            <a:r>
              <a:rPr lang="en-US" dirty="0" smtClean="0"/>
              <a:t> </a:t>
            </a:r>
            <a:r>
              <a:rPr lang="en-US" dirty="0" err="1" smtClean="0"/>
              <a:t>ፈጠራዊ</a:t>
            </a:r>
            <a:r>
              <a:rPr lang="en-US" dirty="0" smtClean="0"/>
              <a:t> </a:t>
            </a:r>
            <a:r>
              <a:rPr lang="en-US" dirty="0" err="1" smtClean="0"/>
              <a:t>ፅሑፍ</a:t>
            </a:r>
            <a:r>
              <a:rPr lang="en-US" dirty="0" smtClean="0"/>
              <a:t> </a:t>
            </a:r>
            <a:r>
              <a:rPr lang="en-US" dirty="0" err="1" smtClean="0"/>
              <a:t>ሲያነቡ</a:t>
            </a:r>
            <a:r>
              <a:rPr lang="en-US" dirty="0" smtClean="0"/>
              <a:t> </a:t>
            </a:r>
            <a:r>
              <a:rPr lang="en-US" dirty="0" err="1" smtClean="0"/>
              <a:t>የተለያዩ</a:t>
            </a:r>
            <a:r>
              <a:rPr lang="en-US" dirty="0" smtClean="0"/>
              <a:t> </a:t>
            </a:r>
            <a:r>
              <a:rPr lang="en-US" dirty="0" err="1" smtClean="0"/>
              <a:t>ስሜቶ</a:t>
            </a:r>
            <a:r>
              <a:rPr lang="en-US" dirty="0" smtClean="0"/>
              <a:t> </a:t>
            </a:r>
            <a:r>
              <a:rPr lang="en-US" dirty="0" err="1" smtClean="0"/>
              <a:t>ዉስጥ</a:t>
            </a:r>
            <a:r>
              <a:rPr lang="en-US" dirty="0" smtClean="0"/>
              <a:t> </a:t>
            </a:r>
            <a:r>
              <a:rPr lang="en-US" dirty="0" err="1" smtClean="0"/>
              <a:t>ይዋልላሉ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እያነበቡ</a:t>
            </a:r>
            <a:r>
              <a:rPr lang="en-US" dirty="0" smtClean="0"/>
              <a:t> </a:t>
            </a:r>
            <a:r>
              <a:rPr lang="en-US" dirty="0" err="1" smtClean="0"/>
              <a:t>ይስቃሉ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ይሳደባሉ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ይደሰታሉ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ይዝናናሉ</a:t>
            </a:r>
            <a:r>
              <a:rPr lang="en-US" dirty="0" smtClean="0"/>
              <a:t>፣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ያለቅሳሉ</a:t>
            </a:r>
            <a:r>
              <a:rPr lang="en-US" dirty="0" smtClean="0"/>
              <a:t> </a:t>
            </a:r>
            <a:r>
              <a:rPr lang="en-US" dirty="0" err="1" smtClean="0"/>
              <a:t>አንዳንድ</a:t>
            </a:r>
            <a:r>
              <a:rPr lang="en-US" dirty="0" smtClean="0"/>
              <a:t> </a:t>
            </a:r>
            <a:r>
              <a:rPr lang="en-US" dirty="0" err="1" smtClean="0"/>
              <a:t>ድብቅ</a:t>
            </a:r>
            <a:r>
              <a:rPr lang="en-US" dirty="0" smtClean="0"/>
              <a:t> </a:t>
            </a:r>
            <a:r>
              <a:rPr lang="en-US" dirty="0" err="1" smtClean="0"/>
              <a:t>ስሜቶች</a:t>
            </a:r>
            <a:r>
              <a:rPr lang="en-US" dirty="0" smtClean="0"/>
              <a:t>፣ </a:t>
            </a:r>
            <a:r>
              <a:rPr lang="en-US" dirty="0" err="1" smtClean="0"/>
              <a:t>ጥላቻና</a:t>
            </a:r>
            <a:r>
              <a:rPr lang="en-US" dirty="0" smtClean="0"/>
              <a:t> </a:t>
            </a:r>
            <a:r>
              <a:rPr lang="en-US" dirty="0" err="1" smtClean="0"/>
              <a:t>ፍቅር</a:t>
            </a:r>
            <a:r>
              <a:rPr lang="en-US" dirty="0" smtClean="0"/>
              <a:t> </a:t>
            </a:r>
            <a:r>
              <a:rPr lang="en-US" dirty="0" err="1" smtClean="0"/>
              <a:t>ወሲባዊ</a:t>
            </a:r>
            <a:r>
              <a:rPr lang="en-US" dirty="0" smtClean="0"/>
              <a:t> </a:t>
            </a:r>
            <a:r>
              <a:rPr lang="en-US" dirty="0" err="1" smtClean="0"/>
              <a:t>ስሜት</a:t>
            </a:r>
            <a:r>
              <a:rPr lang="en-US" dirty="0" smtClean="0"/>
              <a:t> </a:t>
            </a:r>
            <a:r>
              <a:rPr lang="en-US" dirty="0" err="1" smtClean="0"/>
              <a:t>ይነሳባቸዋል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ሌላም</a:t>
            </a:r>
            <a:r>
              <a:rPr lang="en-US" dirty="0" smtClean="0"/>
              <a:t> </a:t>
            </a:r>
            <a:r>
              <a:rPr lang="en-US" dirty="0" err="1" smtClean="0"/>
              <a:t>ሌላም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ሲሆኑ</a:t>
            </a:r>
            <a:r>
              <a:rPr lang="en-US" dirty="0" smtClean="0"/>
              <a:t> (</a:t>
            </a:r>
            <a:r>
              <a:rPr lang="en-US" dirty="0" err="1" smtClean="0"/>
              <a:t>ስንሆን</a:t>
            </a:r>
            <a:r>
              <a:rPr lang="en-US" dirty="0" smtClean="0"/>
              <a:t>) </a:t>
            </a:r>
            <a:r>
              <a:rPr lang="en-US" dirty="0" err="1" smtClean="0"/>
              <a:t>እንመለከታለን</a:t>
            </a:r>
            <a:r>
              <a:rPr lang="en-US" dirty="0" smtClean="0"/>
              <a:t> ፡፡ </a:t>
            </a:r>
          </a:p>
          <a:p>
            <a:pPr>
              <a:buNone/>
            </a:pPr>
            <a:r>
              <a:rPr lang="en-US" dirty="0" err="1" smtClean="0"/>
              <a:t>ከስነ</a:t>
            </a:r>
            <a:r>
              <a:rPr lang="en-US" dirty="0" smtClean="0"/>
              <a:t> </a:t>
            </a:r>
            <a:r>
              <a:rPr lang="en-US" dirty="0" err="1" smtClean="0"/>
              <a:t>ልቡናዊ</a:t>
            </a:r>
            <a:r>
              <a:rPr lang="en-US" dirty="0" smtClean="0"/>
              <a:t> </a:t>
            </a:r>
            <a:r>
              <a:rPr lang="en-US" dirty="0" err="1" smtClean="0"/>
              <a:t>ሂስ</a:t>
            </a:r>
            <a:r>
              <a:rPr lang="en-US" dirty="0" smtClean="0"/>
              <a:t> </a:t>
            </a:r>
            <a:r>
              <a:rPr lang="en-US" dirty="0" err="1" smtClean="0"/>
              <a:t>አንፃር</a:t>
            </a:r>
            <a:r>
              <a:rPr lang="en-US" dirty="0" smtClean="0"/>
              <a:t> </a:t>
            </a:r>
            <a:r>
              <a:rPr lang="en-US" dirty="0" err="1" smtClean="0"/>
              <a:t>ይህ</a:t>
            </a:r>
            <a:r>
              <a:rPr lang="en-US" dirty="0" smtClean="0"/>
              <a:t> </a:t>
            </a:r>
            <a:r>
              <a:rPr lang="en-US" dirty="0" err="1" smtClean="0"/>
              <a:t>የአንባቢያን</a:t>
            </a:r>
            <a:r>
              <a:rPr lang="en-US" dirty="0" smtClean="0"/>
              <a:t> </a:t>
            </a:r>
            <a:r>
              <a:rPr lang="en-US" dirty="0" err="1" smtClean="0"/>
              <a:t>ስሜት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ከድብቅ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ወሲባዊ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ስሜት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ጋር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/>
              <a:t>የተያያዘ</a:t>
            </a:r>
            <a:r>
              <a:rPr lang="en-US" dirty="0" smtClean="0"/>
              <a:t> </a:t>
            </a:r>
            <a:r>
              <a:rPr lang="en-US" dirty="0" err="1" smtClean="0"/>
              <a:t>ነዉ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err="1" smtClean="0"/>
              <a:t>በመሆኑም</a:t>
            </a:r>
            <a:r>
              <a:rPr lang="en-US" dirty="0" smtClean="0"/>
              <a:t> </a:t>
            </a:r>
            <a:r>
              <a:rPr lang="en-US" dirty="0" err="1" smtClean="0"/>
              <a:t>አንድን</a:t>
            </a:r>
            <a:r>
              <a:rPr lang="en-US" dirty="0" smtClean="0"/>
              <a:t> </a:t>
            </a:r>
            <a:r>
              <a:rPr lang="en-US" dirty="0" err="1" smtClean="0"/>
              <a:t>የስነ</a:t>
            </a:r>
            <a:r>
              <a:rPr lang="en-US" dirty="0" smtClean="0"/>
              <a:t> </a:t>
            </a:r>
            <a:r>
              <a:rPr lang="en-US" dirty="0" err="1" smtClean="0"/>
              <a:t>ፅሑፍ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r>
              <a:rPr lang="en-US" dirty="0" smtClean="0"/>
              <a:t> </a:t>
            </a:r>
            <a:r>
              <a:rPr lang="en-US" dirty="0" err="1" smtClean="0"/>
              <a:t>ሲያነቡ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ተደራሲዉ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የተጨቆነና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የታፈነ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የወሲብ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ግፊት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በልቡናዉ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ስላለ</a:t>
            </a:r>
            <a:r>
              <a:rPr lang="en-US" dirty="0" smtClean="0"/>
              <a:t> </a:t>
            </a:r>
            <a:r>
              <a:rPr lang="en-US" dirty="0" err="1" smtClean="0"/>
              <a:t>ተደራሲዉም</a:t>
            </a:r>
            <a:r>
              <a:rPr lang="en-US" dirty="0" smtClean="0"/>
              <a:t> </a:t>
            </a:r>
            <a:r>
              <a:rPr lang="en-US" dirty="0" err="1" smtClean="0"/>
              <a:t>ገጠመኙን</a:t>
            </a:r>
            <a:r>
              <a:rPr lang="en-US" dirty="0" smtClean="0"/>
              <a:t> </a:t>
            </a:r>
            <a:r>
              <a:rPr lang="en-US" dirty="0" err="1" smtClean="0"/>
              <a:t>ከገፀ</a:t>
            </a:r>
            <a:r>
              <a:rPr lang="en-US" dirty="0" smtClean="0"/>
              <a:t> </a:t>
            </a:r>
            <a:r>
              <a:rPr lang="en-US" dirty="0" err="1" smtClean="0"/>
              <a:t>ባህሪያቱ</a:t>
            </a:r>
            <a:r>
              <a:rPr lang="en-US" dirty="0" smtClean="0"/>
              <a:t> </a:t>
            </a:r>
            <a:r>
              <a:rPr lang="en-US" dirty="0" err="1" smtClean="0"/>
              <a:t>ጋር</a:t>
            </a:r>
            <a:r>
              <a:rPr lang="en-US" dirty="0" smtClean="0"/>
              <a:t> </a:t>
            </a:r>
            <a:r>
              <a:rPr lang="en-US" dirty="0" err="1" smtClean="0"/>
              <a:t>ማስተሳሰር</a:t>
            </a:r>
            <a:r>
              <a:rPr lang="en-US" dirty="0" smtClean="0"/>
              <a:t> </a:t>
            </a:r>
            <a:r>
              <a:rPr lang="en-US" dirty="0" err="1" smtClean="0"/>
              <a:t>ይጀምራል</a:t>
            </a:r>
            <a:r>
              <a:rPr lang="en-US" dirty="0" smtClean="0"/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r>
              <a:rPr lang="en-US" dirty="0" err="1" smtClean="0"/>
              <a:t>ከእነዚህ</a:t>
            </a:r>
            <a:r>
              <a:rPr lang="en-US" dirty="0" smtClean="0"/>
              <a:t> </a:t>
            </a:r>
            <a:r>
              <a:rPr lang="en-US" dirty="0" err="1" smtClean="0"/>
              <a:t>በተጨማሪ</a:t>
            </a:r>
            <a:r>
              <a:rPr lang="en-US" dirty="0" smtClean="0"/>
              <a:t> </a:t>
            </a:r>
            <a:r>
              <a:rPr lang="en-US" dirty="0" err="1" smtClean="0"/>
              <a:t>አራተኛዉ</a:t>
            </a:r>
            <a:r>
              <a:rPr lang="en-US" dirty="0" smtClean="0"/>
              <a:t> </a:t>
            </a:r>
            <a:r>
              <a:rPr lang="en-US" b="1" u="sng" dirty="0" err="1" smtClean="0"/>
              <a:t>የስነ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ልቦናዊ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ሂስ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የትኩረት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ነጥብ</a:t>
            </a:r>
            <a:r>
              <a:rPr lang="en-US" b="1" u="sng" dirty="0" smtClean="0"/>
              <a:t> </a:t>
            </a:r>
            <a:r>
              <a:rPr lang="en-US" dirty="0" err="1" smtClean="0"/>
              <a:t>በስነ-ጽሑፋዊ</a:t>
            </a:r>
            <a:r>
              <a:rPr lang="en-US" dirty="0" smtClean="0"/>
              <a:t> </a:t>
            </a:r>
            <a:r>
              <a:rPr lang="en-US" dirty="0" err="1" smtClean="0"/>
              <a:t>ስራ</a:t>
            </a:r>
            <a:r>
              <a:rPr lang="en-US" dirty="0" smtClean="0"/>
              <a:t> </a:t>
            </a:r>
            <a:r>
              <a:rPr lang="en-US" dirty="0" err="1" smtClean="0"/>
              <a:t>ዉስጥ</a:t>
            </a:r>
            <a:r>
              <a:rPr lang="en-US" dirty="0" smtClean="0"/>
              <a:t> </a:t>
            </a:r>
            <a:r>
              <a:rPr lang="en-US" dirty="0" err="1" smtClean="0"/>
              <a:t>ያሉ</a:t>
            </a:r>
            <a:r>
              <a:rPr lang="en-US" dirty="0" smtClean="0"/>
              <a:t> </a:t>
            </a:r>
            <a:r>
              <a:rPr lang="en-US" dirty="0" err="1" smtClean="0"/>
              <a:t>ትዕምርቶችም</a:t>
            </a:r>
            <a:r>
              <a:rPr lang="en-US" dirty="0" smtClean="0"/>
              <a:t> </a:t>
            </a:r>
            <a:r>
              <a:rPr lang="en-US" dirty="0" err="1" smtClean="0"/>
              <a:t>ከስነ</a:t>
            </a:r>
            <a:r>
              <a:rPr lang="en-US" dirty="0" smtClean="0"/>
              <a:t> </a:t>
            </a:r>
            <a:r>
              <a:rPr lang="en-US" dirty="0" err="1" smtClean="0"/>
              <a:t>ልቦና</a:t>
            </a:r>
            <a:r>
              <a:rPr lang="en-US" dirty="0" smtClean="0"/>
              <a:t> </a:t>
            </a:r>
            <a:r>
              <a:rPr lang="en-US" dirty="0" err="1" smtClean="0"/>
              <a:t>ንድፈ</a:t>
            </a:r>
            <a:r>
              <a:rPr lang="en-US" dirty="0" smtClean="0"/>
              <a:t> </a:t>
            </a:r>
            <a:r>
              <a:rPr lang="en-US" dirty="0" err="1" smtClean="0"/>
              <a:t>ሃሳብ</a:t>
            </a:r>
            <a:r>
              <a:rPr lang="en-US" dirty="0" smtClean="0"/>
              <a:t> </a:t>
            </a:r>
            <a:r>
              <a:rPr lang="en-US" dirty="0" err="1" smtClean="0"/>
              <a:t>አንጻር</a:t>
            </a:r>
            <a:r>
              <a:rPr lang="en-US" dirty="0" smtClean="0"/>
              <a:t> </a:t>
            </a:r>
            <a:r>
              <a:rPr lang="en-US" dirty="0" err="1" smtClean="0"/>
              <a:t>ሊተነተኑ</a:t>
            </a:r>
            <a:r>
              <a:rPr lang="en-US" dirty="0" smtClean="0"/>
              <a:t>፣ </a:t>
            </a:r>
            <a:r>
              <a:rPr lang="en-US" dirty="0" err="1" smtClean="0"/>
              <a:t>ሊፈከሩ</a:t>
            </a:r>
            <a:r>
              <a:rPr lang="en-US" dirty="0" smtClean="0"/>
              <a:t> </a:t>
            </a:r>
            <a:r>
              <a:rPr lang="en-US" dirty="0" err="1" smtClean="0"/>
              <a:t>የሚችሉ</a:t>
            </a:r>
            <a:r>
              <a:rPr lang="en-US" dirty="0" smtClean="0"/>
              <a:t> </a:t>
            </a:r>
            <a:r>
              <a:rPr lang="en-US" dirty="0" err="1" smtClean="0"/>
              <a:t>ጉዳዮች</a:t>
            </a:r>
            <a:r>
              <a:rPr lang="en-US" dirty="0" smtClean="0"/>
              <a:t> </a:t>
            </a:r>
            <a:r>
              <a:rPr lang="en-US" dirty="0" err="1" smtClean="0"/>
              <a:t>ናቸው</a:t>
            </a:r>
            <a:r>
              <a:rPr lang="en-US" dirty="0" smtClean="0"/>
              <a:t>፡፡</a:t>
            </a:r>
          </a:p>
          <a:p>
            <a:r>
              <a:rPr lang="en-US" b="1" i="1" u="sng" dirty="0" err="1" smtClean="0"/>
              <a:t>ምሳሌ</a:t>
            </a:r>
            <a:r>
              <a:rPr lang="en-US" b="1" i="1" u="sng" dirty="0" smtClean="0"/>
              <a:t>፡-</a:t>
            </a:r>
            <a:r>
              <a:rPr lang="en-US" b="1" i="1" dirty="0" smtClean="0"/>
              <a:t> </a:t>
            </a:r>
            <a:r>
              <a:rPr lang="en-US" i="1" dirty="0" err="1" smtClean="0"/>
              <a:t>ሙዳይ</a:t>
            </a:r>
            <a:r>
              <a:rPr lang="en-US" i="1" dirty="0" smtClean="0"/>
              <a:t>፣ </a:t>
            </a:r>
            <a:r>
              <a:rPr lang="en-US" i="1" dirty="0" err="1" smtClean="0"/>
              <a:t>ዋሻ</a:t>
            </a:r>
            <a:r>
              <a:rPr lang="en-US" i="1" dirty="0" smtClean="0"/>
              <a:t> ፣ </a:t>
            </a:r>
            <a:r>
              <a:rPr lang="en-US" i="1" dirty="0" err="1" smtClean="0"/>
              <a:t>የዉሃ</a:t>
            </a:r>
            <a:r>
              <a:rPr lang="en-US" i="1" dirty="0" smtClean="0"/>
              <a:t> </a:t>
            </a:r>
            <a:r>
              <a:rPr lang="en-US" i="1" dirty="0" err="1" smtClean="0"/>
              <a:t>ጉድጓድ</a:t>
            </a:r>
            <a:r>
              <a:rPr lang="en-US" i="1" dirty="0" smtClean="0"/>
              <a:t>፣ </a:t>
            </a:r>
            <a:r>
              <a:rPr lang="en-US" i="1" dirty="0" err="1" smtClean="0"/>
              <a:t>ሙቀጫ</a:t>
            </a:r>
            <a:r>
              <a:rPr lang="en-US" i="1" dirty="0" smtClean="0"/>
              <a:t>፣ </a:t>
            </a:r>
            <a:r>
              <a:rPr lang="en-US" i="1" dirty="0" err="1" smtClean="0"/>
              <a:t>እንስራ</a:t>
            </a:r>
            <a:r>
              <a:rPr lang="en-US" i="1" dirty="0" smtClean="0"/>
              <a:t>፣ </a:t>
            </a:r>
            <a:r>
              <a:rPr lang="en-US" i="1" dirty="0" err="1" smtClean="0"/>
              <a:t>ምንጭ</a:t>
            </a:r>
            <a:r>
              <a:rPr lang="en-US" i="1" dirty="0" smtClean="0"/>
              <a:t>፣ </a:t>
            </a:r>
            <a:r>
              <a:rPr lang="en-US" i="1" dirty="0" err="1" smtClean="0"/>
              <a:t>ጠርሙዝ</a:t>
            </a:r>
            <a:r>
              <a:rPr lang="en-US" i="1" dirty="0" smtClean="0"/>
              <a:t>--</a:t>
            </a:r>
            <a:r>
              <a:rPr lang="en-US" i="1" dirty="0" err="1" smtClean="0"/>
              <a:t>ከድንግልና</a:t>
            </a:r>
            <a:r>
              <a:rPr lang="en-US" i="1" dirty="0" smtClean="0"/>
              <a:t> </a:t>
            </a:r>
            <a:r>
              <a:rPr lang="en-US" i="1" dirty="0" err="1" smtClean="0"/>
              <a:t>ጋር</a:t>
            </a:r>
            <a:r>
              <a:rPr lang="en-US" i="1" dirty="0" smtClean="0"/>
              <a:t>(Erik </a:t>
            </a:r>
            <a:r>
              <a:rPr lang="en-US" i="1" dirty="0" smtClean="0">
                <a:sym typeface="Times New Roman Special G1"/>
              </a:rPr>
              <a:t>F</a:t>
            </a:r>
            <a:r>
              <a:rPr lang="en-US" i="1" dirty="0" smtClean="0"/>
              <a:t>rom)፣ </a:t>
            </a:r>
            <a:r>
              <a:rPr lang="en-US" i="1" dirty="0" err="1" smtClean="0"/>
              <a:t>ዛፍ</a:t>
            </a:r>
            <a:r>
              <a:rPr lang="en-US" i="1" dirty="0" smtClean="0"/>
              <a:t>፣ </a:t>
            </a:r>
            <a:r>
              <a:rPr lang="en-US" i="1" dirty="0" err="1" smtClean="0"/>
              <a:t>ጃንጥላ</a:t>
            </a:r>
            <a:r>
              <a:rPr lang="en-US" i="1" dirty="0" smtClean="0"/>
              <a:t>፣ </a:t>
            </a:r>
            <a:r>
              <a:rPr lang="en-US" i="1" dirty="0" err="1" smtClean="0"/>
              <a:t>ዱላ</a:t>
            </a:r>
            <a:r>
              <a:rPr lang="en-US" i="1" dirty="0" smtClean="0"/>
              <a:t>፣ </a:t>
            </a:r>
            <a:r>
              <a:rPr lang="en-US" i="1" dirty="0" err="1" smtClean="0"/>
              <a:t>የኤሌክትሪክ</a:t>
            </a:r>
            <a:r>
              <a:rPr lang="en-US" i="1" dirty="0" smtClean="0"/>
              <a:t> </a:t>
            </a:r>
            <a:r>
              <a:rPr lang="en-US" i="1" dirty="0" err="1" smtClean="0"/>
              <a:t>ፓል</a:t>
            </a:r>
            <a:r>
              <a:rPr lang="en-US" i="1" dirty="0" smtClean="0"/>
              <a:t>፣ </a:t>
            </a:r>
            <a:r>
              <a:rPr lang="en-US" i="1" dirty="0" err="1" smtClean="0"/>
              <a:t>ጨለማ</a:t>
            </a:r>
            <a:r>
              <a:rPr lang="en-US" i="1" dirty="0" smtClean="0"/>
              <a:t> </a:t>
            </a:r>
            <a:r>
              <a:rPr lang="en-US" i="1" dirty="0" err="1" smtClean="0"/>
              <a:t>ባህር</a:t>
            </a:r>
            <a:r>
              <a:rPr lang="en-US" i="1" dirty="0" smtClean="0"/>
              <a:t>፣ </a:t>
            </a:r>
            <a:r>
              <a:rPr lang="en-US" i="1" dirty="0" err="1" smtClean="0"/>
              <a:t>የእሳት</a:t>
            </a:r>
            <a:r>
              <a:rPr lang="en-US" i="1" dirty="0" smtClean="0"/>
              <a:t> </a:t>
            </a:r>
            <a:r>
              <a:rPr lang="en-US" i="1" dirty="0" err="1" smtClean="0"/>
              <a:t>ነበልባልና</a:t>
            </a:r>
            <a:r>
              <a:rPr lang="en-US" i="1" dirty="0" smtClean="0"/>
              <a:t> </a:t>
            </a:r>
            <a:r>
              <a:rPr lang="en-US" i="1" dirty="0" err="1" smtClean="0"/>
              <a:t>ብልጭታ</a:t>
            </a:r>
            <a:r>
              <a:rPr lang="en-US" i="1" dirty="0" smtClean="0"/>
              <a:t>፣ </a:t>
            </a:r>
            <a:r>
              <a:rPr lang="en-US" i="1" dirty="0" err="1" smtClean="0"/>
              <a:t>በህልም</a:t>
            </a:r>
            <a:r>
              <a:rPr lang="en-US" i="1" dirty="0" smtClean="0"/>
              <a:t> </a:t>
            </a:r>
            <a:r>
              <a:rPr lang="en-US" i="1" dirty="0" err="1" smtClean="0"/>
              <a:t>መብረርና</a:t>
            </a:r>
            <a:r>
              <a:rPr lang="en-US" i="1" dirty="0" smtClean="0"/>
              <a:t> </a:t>
            </a:r>
            <a:r>
              <a:rPr lang="en-US" i="1" dirty="0" err="1" smtClean="0"/>
              <a:t>ፈረስ</a:t>
            </a:r>
            <a:r>
              <a:rPr lang="en-US" i="1" dirty="0" smtClean="0"/>
              <a:t> </a:t>
            </a:r>
            <a:r>
              <a:rPr lang="en-US" i="1" dirty="0" err="1" smtClean="0"/>
              <a:t>መጋለብ</a:t>
            </a:r>
            <a:r>
              <a:rPr lang="en-US" i="1" dirty="0" smtClean="0"/>
              <a:t> </a:t>
            </a:r>
            <a:r>
              <a:rPr lang="en-US" i="1" dirty="0" err="1" smtClean="0"/>
              <a:t>ሁሉ</a:t>
            </a:r>
            <a:r>
              <a:rPr lang="en-US" i="1" dirty="0" smtClean="0"/>
              <a:t> </a:t>
            </a:r>
            <a:r>
              <a:rPr lang="en-US" i="1" dirty="0" err="1" smtClean="0"/>
              <a:t>ራሱን</a:t>
            </a:r>
            <a:r>
              <a:rPr lang="en-US" i="1" dirty="0" smtClean="0"/>
              <a:t> </a:t>
            </a:r>
            <a:r>
              <a:rPr lang="en-US" i="1" dirty="0" err="1" smtClean="0"/>
              <a:t>የቻለ</a:t>
            </a:r>
            <a:r>
              <a:rPr lang="en-US" i="1" dirty="0" smtClean="0"/>
              <a:t> </a:t>
            </a:r>
            <a:r>
              <a:rPr lang="en-US" i="1" dirty="0" err="1" smtClean="0"/>
              <a:t>ትርጉም</a:t>
            </a:r>
            <a:r>
              <a:rPr lang="en-US" i="1" dirty="0" smtClean="0"/>
              <a:t> </a:t>
            </a:r>
            <a:r>
              <a:rPr lang="en-US" i="1" dirty="0" err="1" smtClean="0"/>
              <a:t>አላቸው</a:t>
            </a:r>
            <a:r>
              <a:rPr lang="en-US" i="1" dirty="0" smtClean="0"/>
              <a:t>፡፡ </a:t>
            </a:r>
            <a:r>
              <a:rPr lang="en-US" i="1" dirty="0" err="1" smtClean="0"/>
              <a:t>ይህም</a:t>
            </a:r>
            <a:r>
              <a:rPr lang="en-US" i="1" dirty="0" smtClean="0"/>
              <a:t> </a:t>
            </a:r>
            <a:r>
              <a:rPr lang="en-US" i="1" dirty="0" err="1" smtClean="0"/>
              <a:t>ከስነ</a:t>
            </a:r>
            <a:r>
              <a:rPr lang="en-US" i="1" dirty="0" smtClean="0"/>
              <a:t> </a:t>
            </a:r>
            <a:r>
              <a:rPr lang="en-US" i="1" dirty="0" err="1" smtClean="0"/>
              <a:t>ልቡና</a:t>
            </a:r>
            <a:r>
              <a:rPr lang="en-US" i="1" dirty="0" smtClean="0"/>
              <a:t> </a:t>
            </a:r>
            <a:r>
              <a:rPr lang="en-US" i="1" dirty="0" err="1" smtClean="0"/>
              <a:t>ንድፈ</a:t>
            </a:r>
            <a:r>
              <a:rPr lang="en-US" i="1" dirty="0" smtClean="0"/>
              <a:t> </a:t>
            </a:r>
            <a:r>
              <a:rPr lang="en-US" i="1" dirty="0" err="1" smtClean="0"/>
              <a:t>ሃሳብ</a:t>
            </a:r>
            <a:r>
              <a:rPr lang="en-US" i="1" dirty="0" smtClean="0"/>
              <a:t> </a:t>
            </a:r>
            <a:r>
              <a:rPr lang="en-US" i="1" dirty="0" err="1" smtClean="0"/>
              <a:t>አንጻር</a:t>
            </a:r>
            <a:r>
              <a:rPr lang="en-US" i="1" dirty="0" smtClean="0"/>
              <a:t> </a:t>
            </a:r>
            <a:r>
              <a:rPr lang="en-US" i="1" dirty="0" err="1" smtClean="0"/>
              <a:t>ሊተነተን</a:t>
            </a:r>
            <a:r>
              <a:rPr lang="en-US" i="1" dirty="0" smtClean="0"/>
              <a:t> </a:t>
            </a:r>
            <a:r>
              <a:rPr lang="en-US" i="1" dirty="0" err="1" smtClean="0"/>
              <a:t>የሚችል</a:t>
            </a:r>
            <a:r>
              <a:rPr lang="en-US" i="1" dirty="0" smtClean="0"/>
              <a:t> </a:t>
            </a:r>
            <a:r>
              <a:rPr lang="en-US" i="1" dirty="0" err="1" smtClean="0"/>
              <a:t>እንደሆነ</a:t>
            </a:r>
            <a:r>
              <a:rPr lang="en-US" i="1" dirty="0" smtClean="0"/>
              <a:t> </a:t>
            </a:r>
            <a:r>
              <a:rPr lang="en-US" i="1" dirty="0" err="1" smtClean="0"/>
              <a:t>ስለ</a:t>
            </a:r>
            <a:r>
              <a:rPr lang="en-US" i="1" dirty="0" smtClean="0"/>
              <a:t> 19ኛው </a:t>
            </a:r>
            <a:r>
              <a:rPr lang="en-US" i="1" dirty="0" err="1" smtClean="0"/>
              <a:t>የሒስ</a:t>
            </a:r>
            <a:r>
              <a:rPr lang="en-US" i="1" dirty="0" smtClean="0"/>
              <a:t> </a:t>
            </a:r>
            <a:r>
              <a:rPr lang="en-US" i="1" dirty="0" err="1" smtClean="0"/>
              <a:t>ዘመን</a:t>
            </a:r>
            <a:r>
              <a:rPr lang="en-US" i="1" dirty="0" smtClean="0"/>
              <a:t> </a:t>
            </a:r>
            <a:r>
              <a:rPr lang="en-US" i="1" dirty="0" err="1" smtClean="0"/>
              <a:t>ባነሳነው</a:t>
            </a:r>
            <a:r>
              <a:rPr lang="en-US" i="1" dirty="0" smtClean="0"/>
              <a:t> </a:t>
            </a:r>
            <a:r>
              <a:rPr lang="en-US" i="1" dirty="0" err="1" smtClean="0"/>
              <a:t>ክፍል</a:t>
            </a:r>
            <a:r>
              <a:rPr lang="en-US" i="1" dirty="0" smtClean="0"/>
              <a:t> </a:t>
            </a:r>
            <a:r>
              <a:rPr lang="en-US" i="1" dirty="0" err="1" smtClean="0"/>
              <a:t>በሰፊው</a:t>
            </a:r>
            <a:r>
              <a:rPr lang="en-US" i="1" dirty="0" smtClean="0"/>
              <a:t> </a:t>
            </a:r>
            <a:r>
              <a:rPr lang="en-US" i="1" dirty="0" err="1" smtClean="0"/>
              <a:t>ለመግለጽ</a:t>
            </a:r>
            <a:r>
              <a:rPr lang="en-US" i="1" dirty="0" smtClean="0"/>
              <a:t> </a:t>
            </a:r>
            <a:r>
              <a:rPr lang="en-US" i="1" dirty="0" err="1" smtClean="0"/>
              <a:t>ተሞክሯል</a:t>
            </a:r>
            <a:r>
              <a:rPr lang="en-US" i="1" dirty="0" smtClean="0"/>
              <a:t>፡፡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762000"/>
            <a:ext cx="9144000" cy="6370975"/>
          </a:xfrm>
          <a:prstGeom prst="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u="sng" dirty="0" smtClean="0"/>
              <a:t>1. </a:t>
            </a:r>
            <a:r>
              <a:rPr lang="en-US" sz="2400" u="sng" dirty="0" err="1" smtClean="0">
                <a:solidFill>
                  <a:schemeClr val="tx1"/>
                </a:solidFill>
              </a:rPr>
              <a:t>ሥነ</a:t>
            </a:r>
            <a:r>
              <a:rPr lang="en-US" sz="2400" u="sng" dirty="0" smtClean="0">
                <a:solidFill>
                  <a:schemeClr val="tx1"/>
                </a:solidFill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</a:rPr>
              <a:t>ጽሑፍ</a:t>
            </a:r>
            <a:r>
              <a:rPr lang="en-US" sz="2400" u="sng" dirty="0" smtClean="0">
                <a:solidFill>
                  <a:schemeClr val="tx1"/>
                </a:solidFill>
              </a:rPr>
              <a:t>  </a:t>
            </a:r>
            <a:r>
              <a:rPr lang="en-US" sz="2400" u="sng" dirty="0" err="1" smtClean="0">
                <a:solidFill>
                  <a:schemeClr val="tx1"/>
                </a:solidFill>
              </a:rPr>
              <a:t>የሚፃፈው</a:t>
            </a:r>
            <a:r>
              <a:rPr lang="en-US" sz="2400" u="sng" dirty="0" smtClean="0">
                <a:solidFill>
                  <a:schemeClr val="tx1"/>
                </a:solidFill>
              </a:rPr>
              <a:t>፣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በሰው</a:t>
            </a:r>
            <a:r>
              <a:rPr lang="en-US" sz="2400" b="1" u="sng" dirty="0" smtClean="0">
                <a:solidFill>
                  <a:schemeClr val="tx1"/>
                </a:solidFill>
              </a:rPr>
              <a:t>፣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ስለሰው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ለሰው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ነው</a:t>
            </a:r>
            <a:r>
              <a:rPr lang="en-US" sz="2400" dirty="0" smtClean="0">
                <a:solidFill>
                  <a:schemeClr val="tx1"/>
                </a:solidFill>
              </a:rPr>
              <a:t>፡፡ </a:t>
            </a:r>
          </a:p>
          <a:p>
            <a:r>
              <a:rPr lang="en-US" sz="2400" u="sng" dirty="0" smtClean="0">
                <a:solidFill>
                  <a:schemeClr val="tx1"/>
                </a:solidFill>
              </a:rPr>
              <a:t> 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ስለሆነም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ከሰው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ልጅ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ህይወት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ጋር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ከፍተኛ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ቁርኝት</a:t>
            </a:r>
            <a:r>
              <a:rPr lang="en-US" sz="2400" b="1" u="sng" dirty="0" smtClean="0">
                <a:solidFill>
                  <a:schemeClr val="tx1"/>
                </a:solidFill>
              </a:rPr>
              <a:t>/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ትስስር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እንዲኖረው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አድርጎታል</a:t>
            </a:r>
            <a:r>
              <a:rPr lang="en-US" sz="2400" dirty="0" smtClean="0">
                <a:solidFill>
                  <a:schemeClr val="tx1"/>
                </a:solidFill>
              </a:rPr>
              <a:t>፡፡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የሰው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ልጅ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ህይወት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ደግሞ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ባለብዙ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ገፅ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ነው</a:t>
            </a:r>
            <a:r>
              <a:rPr lang="en-US" sz="2400" dirty="0" smtClean="0">
                <a:solidFill>
                  <a:schemeClr val="tx1"/>
                </a:solidFill>
              </a:rPr>
              <a:t>፡፡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</a:t>
            </a:r>
            <a:r>
              <a:rPr lang="en-US" sz="2400" dirty="0" err="1" smtClean="0">
                <a:solidFill>
                  <a:schemeClr val="tx1"/>
                </a:solidFill>
              </a:rPr>
              <a:t>በየጊዜው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ይዞት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የሚወጣው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አዲስ</a:t>
            </a:r>
            <a:r>
              <a:rPr lang="en-US" sz="2400" dirty="0" smtClean="0">
                <a:solidFill>
                  <a:schemeClr val="tx1"/>
                </a:solidFill>
              </a:rPr>
              <a:t> ---  </a:t>
            </a:r>
            <a:r>
              <a:rPr lang="en-US" sz="2400" dirty="0" err="1" smtClean="0">
                <a:solidFill>
                  <a:schemeClr val="tx1"/>
                </a:solidFill>
              </a:rPr>
              <a:t>አስተሳሰብ</a:t>
            </a:r>
            <a:r>
              <a:rPr lang="en-US" sz="2400" dirty="0" smtClean="0">
                <a:solidFill>
                  <a:schemeClr val="tx1"/>
                </a:solidFill>
              </a:rPr>
              <a:t>፣                          --- </a:t>
            </a:r>
            <a:r>
              <a:rPr lang="en-US" sz="2400" dirty="0" err="1" smtClean="0">
                <a:solidFill>
                  <a:schemeClr val="tx1"/>
                </a:solidFill>
              </a:rPr>
              <a:t>ባህል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                                               ---- </a:t>
            </a:r>
            <a:r>
              <a:rPr lang="en-US" sz="2400" dirty="0" err="1" smtClean="0">
                <a:solidFill>
                  <a:schemeClr val="tx1"/>
                </a:solidFill>
              </a:rPr>
              <a:t>አመለካከት</a:t>
            </a:r>
            <a:r>
              <a:rPr lang="en-US" sz="2400" dirty="0" smtClean="0">
                <a:solidFill>
                  <a:schemeClr val="tx1"/>
                </a:solidFill>
              </a:rPr>
              <a:t>፣                       --- </a:t>
            </a:r>
            <a:r>
              <a:rPr lang="en-US" sz="2400" dirty="0" err="1" smtClean="0">
                <a:solidFill>
                  <a:schemeClr val="tx1"/>
                </a:solidFill>
              </a:rPr>
              <a:t>ሐይማኖት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                                               ---- </a:t>
            </a:r>
            <a:r>
              <a:rPr lang="en-US" sz="2400" dirty="0" err="1" smtClean="0">
                <a:solidFill>
                  <a:schemeClr val="tx1"/>
                </a:solidFill>
              </a:rPr>
              <a:t>የህይወት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ፍልስፍና</a:t>
            </a:r>
            <a:r>
              <a:rPr lang="en-US" sz="2400" dirty="0" smtClean="0">
                <a:solidFill>
                  <a:schemeClr val="tx1"/>
                </a:solidFill>
              </a:rPr>
              <a:t>፣             --- </a:t>
            </a:r>
            <a:r>
              <a:rPr lang="en-US" sz="2400" dirty="0" err="1" smtClean="0">
                <a:solidFill>
                  <a:schemeClr val="tx1"/>
                </a:solidFill>
              </a:rPr>
              <a:t>ሉላዊነት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                                               ---- </a:t>
            </a:r>
            <a:r>
              <a:rPr lang="en-US" sz="2400" dirty="0" err="1" smtClean="0">
                <a:solidFill>
                  <a:schemeClr val="tx1"/>
                </a:solidFill>
              </a:rPr>
              <a:t>በጥቅሉ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የአኗኗር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ዘይቤ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አለው</a:t>
            </a:r>
            <a:r>
              <a:rPr lang="en-US" sz="2400" dirty="0" smtClean="0">
                <a:solidFill>
                  <a:schemeClr val="tx1"/>
                </a:solidFill>
              </a:rPr>
              <a:t>፡፡ 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ይህም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በመሆኑ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ሥነ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ጽሑፍ</a:t>
            </a:r>
            <a:r>
              <a:rPr lang="en-US" sz="2400" b="1" u="sng" dirty="0" smtClean="0">
                <a:solidFill>
                  <a:schemeClr val="tx1"/>
                </a:solidFill>
              </a:rPr>
              <a:t> 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ምንድን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ነው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ለሚለው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ጥያቄ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ቁርጥ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ያለ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ብያኔ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መስጠት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እንዳይቻል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አድርጎታል</a:t>
            </a:r>
            <a:r>
              <a:rPr lang="en-US" sz="2400" dirty="0" smtClean="0">
                <a:solidFill>
                  <a:schemeClr val="tx1"/>
                </a:solidFill>
              </a:rPr>
              <a:t>፡፡                                       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እንደ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ሥነ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ጽሑፍ</a:t>
            </a:r>
            <a:r>
              <a:rPr lang="en-US" sz="2400" dirty="0" smtClean="0">
                <a:solidFill>
                  <a:schemeClr val="tx1"/>
                </a:solidFill>
              </a:rPr>
              <a:t> -  </a:t>
            </a:r>
            <a:r>
              <a:rPr lang="en-US" sz="2400" dirty="0" err="1" smtClean="0">
                <a:solidFill>
                  <a:schemeClr val="tx1"/>
                </a:solidFill>
              </a:rPr>
              <a:t>ባለሙያው</a:t>
            </a:r>
            <a:r>
              <a:rPr lang="en-US" sz="2400" dirty="0" smtClean="0">
                <a:solidFill>
                  <a:schemeClr val="tx1"/>
                </a:solidFill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</a:rPr>
              <a:t>ደራሲው</a:t>
            </a:r>
            <a:r>
              <a:rPr lang="en-US" sz="2400" dirty="0" smtClean="0">
                <a:solidFill>
                  <a:schemeClr val="tx1"/>
                </a:solidFill>
              </a:rPr>
              <a:t>፣              </a:t>
            </a:r>
            <a:r>
              <a:rPr lang="en-US" sz="2400" dirty="0" err="1" smtClean="0">
                <a:solidFill>
                  <a:schemeClr val="tx1"/>
                </a:solidFill>
              </a:rPr>
              <a:t>እንደሚከተለው</a:t>
            </a:r>
            <a:r>
              <a:rPr lang="en-US" sz="2400" dirty="0" smtClean="0">
                <a:solidFill>
                  <a:schemeClr val="tx1"/>
                </a:solidFill>
              </a:rPr>
              <a:t>  - </a:t>
            </a:r>
            <a:r>
              <a:rPr lang="en-US" sz="2400" dirty="0" err="1" smtClean="0">
                <a:solidFill>
                  <a:schemeClr val="tx1"/>
                </a:solidFill>
              </a:rPr>
              <a:t>እምነት</a:t>
            </a:r>
            <a:r>
              <a:rPr lang="en-US" sz="2400" dirty="0" smtClean="0">
                <a:solidFill>
                  <a:schemeClr val="tx1"/>
                </a:solidFill>
              </a:rPr>
              <a:t> ፣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          -  </a:t>
            </a:r>
            <a:r>
              <a:rPr lang="en-US" sz="2400" dirty="0" err="1" smtClean="0">
                <a:solidFill>
                  <a:schemeClr val="tx1"/>
                </a:solidFill>
              </a:rPr>
              <a:t>ሀያሲዉ</a:t>
            </a:r>
            <a:r>
              <a:rPr lang="en-US" sz="2400" dirty="0" smtClean="0">
                <a:solidFill>
                  <a:schemeClr val="tx1"/>
                </a:solidFill>
              </a:rPr>
              <a:t>፣                                                         - </a:t>
            </a:r>
            <a:r>
              <a:rPr lang="en-US" sz="2400" dirty="0" err="1" smtClean="0">
                <a:solidFill>
                  <a:schemeClr val="tx1"/>
                </a:solidFill>
              </a:rPr>
              <a:t>አመለካከት</a:t>
            </a:r>
            <a:r>
              <a:rPr lang="en-US" sz="2400" dirty="0" smtClean="0">
                <a:solidFill>
                  <a:schemeClr val="tx1"/>
                </a:solidFill>
              </a:rPr>
              <a:t>፣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          - </a:t>
            </a:r>
            <a:r>
              <a:rPr lang="en-US" sz="2400" dirty="0" err="1" smtClean="0">
                <a:solidFill>
                  <a:schemeClr val="tx1"/>
                </a:solidFill>
              </a:rPr>
              <a:t>መምህሩ</a:t>
            </a:r>
            <a:r>
              <a:rPr lang="en-US" sz="2400" dirty="0" smtClean="0">
                <a:solidFill>
                  <a:schemeClr val="tx1"/>
                </a:solidFill>
              </a:rPr>
              <a:t>፣ </a:t>
            </a:r>
            <a:r>
              <a:rPr lang="en-US" sz="2400" dirty="0" err="1" smtClean="0">
                <a:solidFill>
                  <a:schemeClr val="tx1"/>
                </a:solidFill>
              </a:rPr>
              <a:t>ወዘተ</a:t>
            </a:r>
            <a:r>
              <a:rPr lang="en-US" sz="2400" dirty="0" smtClean="0">
                <a:solidFill>
                  <a:schemeClr val="tx1"/>
                </a:solidFill>
              </a:rPr>
              <a:t>…                                              - </a:t>
            </a:r>
            <a:r>
              <a:rPr lang="en-US" sz="2400" dirty="0" err="1" smtClean="0">
                <a:solidFill>
                  <a:schemeClr val="tx1"/>
                </a:solidFill>
              </a:rPr>
              <a:t>ፍላጐት</a:t>
            </a:r>
            <a:r>
              <a:rPr lang="en-US" sz="2400" dirty="0" smtClean="0">
                <a:solidFill>
                  <a:schemeClr val="tx1"/>
                </a:solidFill>
              </a:rPr>
              <a:t>፣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                                                                                    - </a:t>
            </a:r>
            <a:r>
              <a:rPr lang="en-US" sz="2400" dirty="0" err="1" smtClean="0">
                <a:solidFill>
                  <a:schemeClr val="tx1"/>
                </a:solidFill>
              </a:rPr>
              <a:t>ፍልስፍና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ወዘተ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                                                                                         </a:t>
            </a:r>
            <a:r>
              <a:rPr lang="en-US" sz="2400" dirty="0" err="1" smtClean="0">
                <a:solidFill>
                  <a:schemeClr val="tx1"/>
                </a:solidFill>
              </a:rPr>
              <a:t>የተለያዩ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መልሶች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አሉት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err="1" smtClean="0">
                <a:solidFill>
                  <a:schemeClr val="tx1"/>
                </a:solidFill>
              </a:rPr>
              <a:t>ዘሪሁን</a:t>
            </a:r>
            <a:r>
              <a:rPr lang="en-US" sz="2400" dirty="0" smtClean="0">
                <a:solidFill>
                  <a:schemeClr val="tx1"/>
                </a:solidFill>
              </a:rPr>
              <a:t>(2000)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b="1" dirty="0" err="1" smtClean="0"/>
              <a:t>የሃያኛዉ</a:t>
            </a:r>
            <a:r>
              <a:rPr lang="en-US" b="1" dirty="0" smtClean="0"/>
              <a:t> </a:t>
            </a:r>
            <a:r>
              <a:rPr lang="en-US" b="1" dirty="0" err="1"/>
              <a:t>ክፍለ</a:t>
            </a:r>
            <a:r>
              <a:rPr lang="en-US" b="1" dirty="0"/>
              <a:t> </a:t>
            </a:r>
            <a:r>
              <a:rPr lang="en-US" b="1" dirty="0" err="1"/>
              <a:t>ዘመን</a:t>
            </a:r>
            <a:r>
              <a:rPr lang="en-US" b="1" dirty="0"/>
              <a:t> </a:t>
            </a:r>
            <a:r>
              <a:rPr lang="en-US" b="1" dirty="0" err="1"/>
              <a:t>የየመስኩ</a:t>
            </a:r>
            <a:r>
              <a:rPr lang="en-US" b="1" dirty="0"/>
              <a:t> </a:t>
            </a:r>
            <a:r>
              <a:rPr lang="en-US" b="1" dirty="0" err="1"/>
              <a:t>ጥናትና</a:t>
            </a:r>
            <a:r>
              <a:rPr lang="en-US" b="1" dirty="0"/>
              <a:t> </a:t>
            </a:r>
            <a:r>
              <a:rPr lang="en-US" b="1" dirty="0" err="1"/>
              <a:t>ምርምር</a:t>
            </a:r>
            <a:r>
              <a:rPr lang="en-US" b="1" dirty="0"/>
              <a:t> </a:t>
            </a:r>
            <a:r>
              <a:rPr lang="en-US" b="1" dirty="0" err="1"/>
              <a:t>በበይነ</a:t>
            </a:r>
            <a:r>
              <a:rPr lang="en-US" b="1" dirty="0"/>
              <a:t>  </a:t>
            </a:r>
            <a:r>
              <a:rPr lang="en-US" b="1" dirty="0" err="1"/>
              <a:t>ዲሲፕሊናዊ</a:t>
            </a:r>
            <a:r>
              <a:rPr lang="en-US" b="1" dirty="0"/>
              <a:t> </a:t>
            </a:r>
            <a:r>
              <a:rPr lang="en-US" b="1" dirty="0" err="1"/>
              <a:t>አስተሳሰቦች</a:t>
            </a:r>
            <a:r>
              <a:rPr lang="en-US" b="1" dirty="0"/>
              <a:t> </a:t>
            </a:r>
            <a:r>
              <a:rPr lang="en-US" b="1" dirty="0" err="1"/>
              <a:t>ላይ</a:t>
            </a:r>
            <a:r>
              <a:rPr lang="en-US" b="1" dirty="0"/>
              <a:t> </a:t>
            </a:r>
            <a:r>
              <a:rPr lang="en-US" b="1" dirty="0" err="1"/>
              <a:t>ትኩረቱን</a:t>
            </a:r>
            <a:r>
              <a:rPr lang="en-US" b="1" dirty="0"/>
              <a:t> </a:t>
            </a:r>
            <a:r>
              <a:rPr lang="en-US" b="1" dirty="0" err="1"/>
              <a:t>ማድረጉ</a:t>
            </a:r>
            <a:r>
              <a:rPr lang="en-US" b="1" dirty="0"/>
              <a:t> </a:t>
            </a:r>
            <a:r>
              <a:rPr lang="en-US" b="1" dirty="0" err="1"/>
              <a:t>ላይ</a:t>
            </a:r>
            <a:r>
              <a:rPr lang="en-US" b="1" dirty="0"/>
              <a:t> </a:t>
            </a:r>
            <a:r>
              <a:rPr lang="en-US" b="1" dirty="0" err="1"/>
              <a:t>የሚመሰረት</a:t>
            </a:r>
            <a:r>
              <a:rPr lang="en-US" b="1" dirty="0"/>
              <a:t> </a:t>
            </a:r>
            <a:r>
              <a:rPr lang="en-US" dirty="0" err="1"/>
              <a:t>ነው</a:t>
            </a:r>
            <a:r>
              <a:rPr lang="en-US" dirty="0"/>
              <a:t>፡፡ 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ምክንያት</a:t>
            </a:r>
            <a:r>
              <a:rPr lang="en-US" dirty="0" smtClean="0"/>
              <a:t>፡- </a:t>
            </a:r>
            <a:r>
              <a:rPr lang="en-US" dirty="0" err="1" smtClean="0"/>
              <a:t>በማህበራዊና</a:t>
            </a:r>
            <a:r>
              <a:rPr lang="en-US" dirty="0" smtClean="0"/>
              <a:t> </a:t>
            </a:r>
            <a:r>
              <a:rPr lang="en-US" dirty="0" err="1"/>
              <a:t>በፊዚካዊ</a:t>
            </a:r>
            <a:r>
              <a:rPr lang="en-US" dirty="0"/>
              <a:t>(</a:t>
            </a:r>
            <a:r>
              <a:rPr lang="en-US" dirty="0" err="1"/>
              <a:t>ተፈጥሯዊ</a:t>
            </a:r>
            <a:r>
              <a:rPr lang="en-US" dirty="0"/>
              <a:t>) </a:t>
            </a:r>
            <a:r>
              <a:rPr lang="en-US" dirty="0" err="1"/>
              <a:t>ሳይንስ</a:t>
            </a:r>
            <a:r>
              <a:rPr lang="en-US" dirty="0"/>
              <a:t> </a:t>
            </a:r>
            <a:r>
              <a:rPr lang="en-US" dirty="0" err="1"/>
              <a:t>ሥር</a:t>
            </a:r>
            <a:r>
              <a:rPr lang="en-US" dirty="0"/>
              <a:t> </a:t>
            </a:r>
            <a:r>
              <a:rPr lang="en-US" dirty="0" err="1"/>
              <a:t>ያሉ</a:t>
            </a:r>
            <a:r>
              <a:rPr lang="en-US" dirty="0"/>
              <a:t> </a:t>
            </a:r>
            <a:r>
              <a:rPr lang="en-US" dirty="0" err="1"/>
              <a:t>ዲሲፕሊኖች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- </a:t>
            </a:r>
            <a:r>
              <a:rPr lang="en-US" dirty="0" err="1" smtClean="0"/>
              <a:t>የተራራቁት</a:t>
            </a:r>
            <a:r>
              <a:rPr lang="en-US" dirty="0" smtClean="0"/>
              <a:t> </a:t>
            </a:r>
            <a:r>
              <a:rPr lang="en-US" dirty="0" err="1"/>
              <a:t>ተቀራርበዋል</a:t>
            </a:r>
            <a:r>
              <a:rPr lang="en-US" dirty="0"/>
              <a:t>፤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- </a:t>
            </a:r>
            <a:r>
              <a:rPr lang="en-US" dirty="0" err="1" smtClean="0"/>
              <a:t>የተቀራረቡት</a:t>
            </a:r>
            <a:r>
              <a:rPr lang="en-US" dirty="0" smtClean="0"/>
              <a:t> </a:t>
            </a:r>
            <a:r>
              <a:rPr lang="en-US" dirty="0" err="1"/>
              <a:t>ተጎራብተዋል</a:t>
            </a:r>
            <a:r>
              <a:rPr lang="en-US" dirty="0" smtClean="0"/>
              <a:t>፤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- </a:t>
            </a:r>
            <a:r>
              <a:rPr lang="en-US" dirty="0" err="1"/>
              <a:t>የተጎራበቱት</a:t>
            </a:r>
            <a:r>
              <a:rPr lang="en-US" dirty="0"/>
              <a:t> </a:t>
            </a:r>
            <a:r>
              <a:rPr lang="en-US" dirty="0" err="1"/>
              <a:t>ተዛምደዋል</a:t>
            </a:r>
            <a:r>
              <a:rPr lang="en-US" dirty="0"/>
              <a:t>፤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- </a:t>
            </a:r>
            <a:r>
              <a:rPr lang="en-US" dirty="0" err="1" smtClean="0"/>
              <a:t>የተዛመዱት</a:t>
            </a:r>
            <a:r>
              <a:rPr lang="en-US" dirty="0" smtClean="0"/>
              <a:t> </a:t>
            </a:r>
            <a:r>
              <a:rPr lang="en-US" dirty="0" err="1"/>
              <a:t>ደግሞ</a:t>
            </a:r>
            <a:r>
              <a:rPr lang="en-US" dirty="0"/>
              <a:t> </a:t>
            </a:r>
            <a:r>
              <a:rPr lang="en-US" dirty="0" err="1"/>
              <a:t>የሙያ</a:t>
            </a:r>
            <a:r>
              <a:rPr lang="en-US" dirty="0"/>
              <a:t> </a:t>
            </a:r>
            <a:r>
              <a:rPr lang="en-US" dirty="0" err="1"/>
              <a:t>ድንበሮቻቸዉን</a:t>
            </a:r>
            <a:r>
              <a:rPr lang="en-US" dirty="0"/>
              <a:t> </a:t>
            </a:r>
            <a:r>
              <a:rPr lang="en-US" dirty="0" err="1"/>
              <a:t>እያፈረሡ</a:t>
            </a:r>
            <a:r>
              <a:rPr lang="en-US" dirty="0"/>
              <a:t> </a:t>
            </a:r>
            <a:r>
              <a:rPr lang="en-US" dirty="0" err="1"/>
              <a:t>ተዋህደዋል</a:t>
            </a:r>
            <a:r>
              <a:rPr lang="en-US" dirty="0"/>
              <a:t>፡፡ </a:t>
            </a:r>
            <a:r>
              <a:rPr lang="en-US" dirty="0" err="1"/>
              <a:t>በመሆኑም</a:t>
            </a:r>
            <a:r>
              <a:rPr lang="en-US" dirty="0"/>
              <a:t> </a:t>
            </a:r>
            <a:r>
              <a:rPr lang="en-US" dirty="0" smtClean="0"/>
              <a:t>፡- </a:t>
            </a:r>
            <a:r>
              <a:rPr lang="en-US" dirty="0" err="1" smtClean="0"/>
              <a:t>በፊዚካዊ</a:t>
            </a:r>
            <a:r>
              <a:rPr lang="en-US" dirty="0" smtClean="0"/>
              <a:t> </a:t>
            </a:r>
            <a:r>
              <a:rPr lang="en-US" dirty="0" err="1"/>
              <a:t>ሣይንስና</a:t>
            </a:r>
            <a:r>
              <a:rPr lang="en-US" dirty="0"/>
              <a:t> </a:t>
            </a:r>
            <a:r>
              <a:rPr lang="en-US" dirty="0" err="1"/>
              <a:t>በማህበራዊ</a:t>
            </a:r>
            <a:r>
              <a:rPr lang="en-US" dirty="0"/>
              <a:t> </a:t>
            </a:r>
            <a:r>
              <a:rPr lang="en-US" dirty="0" err="1"/>
              <a:t>ሣይንስ</a:t>
            </a:r>
            <a:r>
              <a:rPr lang="en-US" dirty="0"/>
              <a:t> </a:t>
            </a:r>
            <a:r>
              <a:rPr lang="en-US" dirty="0" err="1" smtClean="0"/>
              <a:t>መካከል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-  </a:t>
            </a:r>
            <a:r>
              <a:rPr lang="en-US" dirty="0" err="1" smtClean="0"/>
              <a:t>የተቆፈረዉ</a:t>
            </a:r>
            <a:r>
              <a:rPr lang="en-US" dirty="0" smtClean="0"/>
              <a:t> </a:t>
            </a:r>
            <a:r>
              <a:rPr lang="en-US" dirty="0" err="1"/>
              <a:t>ሸለቆ</a:t>
            </a:r>
            <a:r>
              <a:rPr lang="en-US" dirty="0"/>
              <a:t> </a:t>
            </a:r>
            <a:r>
              <a:rPr lang="en-US" dirty="0" err="1"/>
              <a:t>እየሞላ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-  </a:t>
            </a:r>
            <a:r>
              <a:rPr lang="en-US" dirty="0" err="1" smtClean="0"/>
              <a:t>ፊዚካዊ</a:t>
            </a:r>
            <a:r>
              <a:rPr lang="en-US" dirty="0" smtClean="0"/>
              <a:t> </a:t>
            </a:r>
            <a:r>
              <a:rPr lang="en-US" dirty="0" err="1"/>
              <a:t>ሣይንስም</a:t>
            </a:r>
            <a:r>
              <a:rPr lang="en-US" dirty="0"/>
              <a:t> </a:t>
            </a:r>
            <a:r>
              <a:rPr lang="en-US" dirty="0" err="1"/>
              <a:t>እንደ</a:t>
            </a:r>
            <a:r>
              <a:rPr lang="en-US" dirty="0"/>
              <a:t> </a:t>
            </a:r>
            <a:r>
              <a:rPr lang="en-US" dirty="0" err="1"/>
              <a:t>ማህበራዊ</a:t>
            </a:r>
            <a:r>
              <a:rPr lang="en-US" dirty="0"/>
              <a:t> </a:t>
            </a:r>
            <a:r>
              <a:rPr lang="en-US" dirty="0" err="1"/>
              <a:t>ሣይንስ</a:t>
            </a:r>
            <a:r>
              <a:rPr lang="en-US" dirty="0"/>
              <a:t> </a:t>
            </a:r>
            <a:r>
              <a:rPr lang="en-US" dirty="0" err="1" smtClean="0"/>
              <a:t>ሁሉ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-  </a:t>
            </a:r>
            <a:r>
              <a:rPr lang="en-US" dirty="0" err="1"/>
              <a:t>ልዩ</a:t>
            </a:r>
            <a:r>
              <a:rPr lang="en-US" dirty="0"/>
              <a:t> </a:t>
            </a:r>
            <a:r>
              <a:rPr lang="en-US" dirty="0" err="1"/>
              <a:t>ልዩ</a:t>
            </a:r>
            <a:r>
              <a:rPr lang="en-US" dirty="0"/>
              <a:t> </a:t>
            </a:r>
            <a:r>
              <a:rPr lang="en-US" dirty="0" err="1"/>
              <a:t>ህይወታዊና</a:t>
            </a:r>
            <a:r>
              <a:rPr lang="en-US" dirty="0"/>
              <a:t> </a:t>
            </a:r>
            <a:r>
              <a:rPr lang="en-US" dirty="0" err="1"/>
              <a:t>ዩኒቨርሳዊ</a:t>
            </a:r>
            <a:r>
              <a:rPr lang="en-US" dirty="0"/>
              <a:t> </a:t>
            </a:r>
            <a:r>
              <a:rPr lang="en-US" dirty="0" err="1"/>
              <a:t>እንቆቅልሾችን</a:t>
            </a:r>
            <a:r>
              <a:rPr lang="en-US" dirty="0"/>
              <a:t> </a:t>
            </a:r>
            <a:r>
              <a:rPr lang="en-US" dirty="0" err="1"/>
              <a:t>ለመመለስ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-  </a:t>
            </a:r>
            <a:r>
              <a:rPr lang="en-US" dirty="0" err="1" smtClean="0"/>
              <a:t>በመላምት</a:t>
            </a:r>
            <a:r>
              <a:rPr lang="en-US" dirty="0" smtClean="0"/>
              <a:t> </a:t>
            </a:r>
            <a:r>
              <a:rPr lang="en-US" dirty="0" err="1"/>
              <a:t>ሞዴሎችና</a:t>
            </a:r>
            <a:r>
              <a:rPr lang="en-US" dirty="0"/>
              <a:t> </a:t>
            </a:r>
            <a:r>
              <a:rPr lang="en-US" dirty="0" err="1"/>
              <a:t>በእስብ</a:t>
            </a:r>
            <a:r>
              <a:rPr lang="en-US" dirty="0"/>
              <a:t> </a:t>
            </a:r>
            <a:r>
              <a:rPr lang="en-US" dirty="0" err="1"/>
              <a:t>እርቅቆቶች</a:t>
            </a:r>
            <a:r>
              <a:rPr lang="en-US" dirty="0"/>
              <a:t> </a:t>
            </a:r>
            <a:r>
              <a:rPr lang="en-US" dirty="0" err="1"/>
              <a:t>በመታገዝ</a:t>
            </a:r>
            <a:r>
              <a:rPr lang="en-US" dirty="0"/>
              <a:t> </a:t>
            </a: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    - </a:t>
            </a:r>
            <a:r>
              <a:rPr lang="en-US" dirty="0" err="1" smtClean="0"/>
              <a:t>የማይጨበጡ</a:t>
            </a:r>
            <a:r>
              <a:rPr lang="en-US" dirty="0"/>
              <a:t>፤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    - </a:t>
            </a:r>
            <a:r>
              <a:rPr lang="en-US" dirty="0" err="1" smtClean="0"/>
              <a:t>ለምልከታ</a:t>
            </a:r>
            <a:r>
              <a:rPr lang="en-US" dirty="0" smtClean="0"/>
              <a:t> </a:t>
            </a:r>
            <a:r>
              <a:rPr lang="en-US" dirty="0" err="1"/>
              <a:t>የማይመቹ</a:t>
            </a:r>
            <a:r>
              <a:rPr lang="en-US" dirty="0"/>
              <a:t> </a:t>
            </a:r>
            <a:r>
              <a:rPr lang="en-US" dirty="0" err="1"/>
              <a:t>ክስተቶች</a:t>
            </a:r>
            <a:r>
              <a:rPr lang="en-US" dirty="0"/>
              <a:t> </a:t>
            </a:r>
            <a:r>
              <a:rPr lang="en-US" dirty="0" err="1"/>
              <a:t>ላይ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በማትኮር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- </a:t>
            </a:r>
            <a:r>
              <a:rPr lang="en-US" dirty="0" err="1" smtClean="0"/>
              <a:t>ለሚቶሎጅ</a:t>
            </a:r>
            <a:r>
              <a:rPr lang="en-US" dirty="0"/>
              <a:t>፣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- </a:t>
            </a:r>
            <a:r>
              <a:rPr lang="en-US" dirty="0" err="1" smtClean="0"/>
              <a:t>ለፍልስፍና</a:t>
            </a:r>
            <a:r>
              <a:rPr lang="en-US" dirty="0" smtClean="0"/>
              <a:t> </a:t>
            </a:r>
            <a:r>
              <a:rPr lang="en-US" dirty="0" err="1"/>
              <a:t>እና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- </a:t>
            </a:r>
            <a:r>
              <a:rPr lang="en-US" dirty="0" err="1" smtClean="0"/>
              <a:t>ለመላምት</a:t>
            </a:r>
            <a:r>
              <a:rPr lang="en-US" dirty="0" smtClean="0"/>
              <a:t> </a:t>
            </a:r>
            <a:r>
              <a:rPr lang="en-US" dirty="0" err="1"/>
              <a:t>ሞዴሎች</a:t>
            </a:r>
            <a:r>
              <a:rPr lang="en-US" dirty="0"/>
              <a:t> </a:t>
            </a:r>
            <a:r>
              <a:rPr lang="en-US" dirty="0" err="1"/>
              <a:t>ወ.ዘ.ተ</a:t>
            </a:r>
            <a:r>
              <a:rPr lang="en-US" dirty="0"/>
              <a:t> </a:t>
            </a:r>
            <a:r>
              <a:rPr lang="en-US" dirty="0" err="1"/>
              <a:t>ስፍራ</a:t>
            </a:r>
            <a:r>
              <a:rPr lang="en-US" dirty="0"/>
              <a:t> </a:t>
            </a:r>
            <a:r>
              <a:rPr lang="en-US" dirty="0" err="1"/>
              <a:t>ሠጥቷል</a:t>
            </a:r>
            <a:r>
              <a:rPr lang="en-US" dirty="0"/>
              <a:t>፡፡ 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ሥለዚህ</a:t>
            </a:r>
            <a:r>
              <a:rPr lang="en-US" dirty="0" smtClean="0"/>
              <a:t> ፡- </a:t>
            </a:r>
            <a:r>
              <a:rPr lang="en-US" dirty="0" err="1" smtClean="0"/>
              <a:t>ሥነ-ጽሑፍም</a:t>
            </a:r>
            <a:r>
              <a:rPr lang="en-US" dirty="0" smtClean="0"/>
              <a:t> </a:t>
            </a:r>
            <a:r>
              <a:rPr lang="en-US" dirty="0" err="1" smtClean="0"/>
              <a:t>እንዲሁ</a:t>
            </a:r>
            <a:r>
              <a:rPr lang="en-US" dirty="0" smtClean="0"/>
              <a:t> -  </a:t>
            </a:r>
            <a:r>
              <a:rPr lang="en-US" dirty="0" err="1"/>
              <a:t>በበይነ</a:t>
            </a:r>
            <a:r>
              <a:rPr lang="en-US" dirty="0"/>
              <a:t> </a:t>
            </a:r>
            <a:r>
              <a:rPr lang="en-US" dirty="0" err="1"/>
              <a:t>ዲስፕሊናዊ</a:t>
            </a:r>
            <a:r>
              <a:rPr lang="en-US" dirty="0"/>
              <a:t> </a:t>
            </a:r>
            <a:r>
              <a:rPr lang="en-US" dirty="0" err="1"/>
              <a:t>እሣቤ</a:t>
            </a:r>
            <a:r>
              <a:rPr lang="en-US" dirty="0"/>
              <a:t> </a:t>
            </a:r>
            <a:r>
              <a:rPr lang="en-US" dirty="0" err="1"/>
              <a:t>የተቃኘ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- </a:t>
            </a:r>
            <a:r>
              <a:rPr lang="en-US" dirty="0" err="1" smtClean="0"/>
              <a:t>ሁለገብነት</a:t>
            </a:r>
            <a:r>
              <a:rPr lang="en-US" dirty="0" smtClean="0"/>
              <a:t> </a:t>
            </a:r>
            <a:r>
              <a:rPr lang="en-US" dirty="0" err="1"/>
              <a:t>ያለው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- </a:t>
            </a:r>
            <a:r>
              <a:rPr lang="en-US" dirty="0" err="1" smtClean="0"/>
              <a:t>ፈርጀ</a:t>
            </a:r>
            <a:r>
              <a:rPr lang="en-US" dirty="0" smtClean="0"/>
              <a:t> </a:t>
            </a:r>
            <a:r>
              <a:rPr lang="en-US" dirty="0" err="1" smtClean="0"/>
              <a:t>ብዙ</a:t>
            </a:r>
            <a:r>
              <a:rPr lang="en-US" dirty="0" smtClean="0"/>
              <a:t> </a:t>
            </a:r>
            <a:r>
              <a:rPr lang="en-US" dirty="0" err="1" smtClean="0"/>
              <a:t>የሙያ</a:t>
            </a:r>
            <a:r>
              <a:rPr lang="en-US" dirty="0" smtClean="0"/>
              <a:t> </a:t>
            </a:r>
            <a:r>
              <a:rPr lang="en-US" dirty="0" err="1"/>
              <a:t>መስክ</a:t>
            </a:r>
            <a:r>
              <a:rPr lang="en-US" dirty="0"/>
              <a:t> </a:t>
            </a:r>
            <a:r>
              <a:rPr lang="en-US" dirty="0" err="1"/>
              <a:t>በመሆኑ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- </a:t>
            </a:r>
            <a:r>
              <a:rPr lang="en-US" dirty="0" err="1" smtClean="0"/>
              <a:t>ሥነ-ጽሑፍ</a:t>
            </a:r>
            <a:r>
              <a:rPr lang="en-US" dirty="0" smtClean="0"/>
              <a:t> </a:t>
            </a:r>
            <a:r>
              <a:rPr lang="en-US" dirty="0" err="1"/>
              <a:t>እንዲህ</a:t>
            </a:r>
            <a:r>
              <a:rPr lang="en-US" dirty="0"/>
              <a:t> </a:t>
            </a:r>
            <a:r>
              <a:rPr lang="en-US" dirty="0" err="1"/>
              <a:t>ነው</a:t>
            </a:r>
            <a:r>
              <a:rPr lang="en-US" dirty="0"/>
              <a:t> </a:t>
            </a:r>
            <a:r>
              <a:rPr lang="en-US" dirty="0" err="1"/>
              <a:t>ብሎ</a:t>
            </a:r>
            <a:r>
              <a:rPr lang="en-US" dirty="0"/>
              <a:t> </a:t>
            </a:r>
            <a:r>
              <a:rPr lang="en-US" dirty="0" err="1"/>
              <a:t>እቅጩን</a:t>
            </a:r>
            <a:r>
              <a:rPr lang="en-US" dirty="0"/>
              <a:t> </a:t>
            </a:r>
            <a:r>
              <a:rPr lang="en-US" dirty="0" err="1"/>
              <a:t>ዓይነት</a:t>
            </a:r>
            <a:r>
              <a:rPr lang="en-US" dirty="0"/>
              <a:t> </a:t>
            </a:r>
            <a:r>
              <a:rPr lang="en-US" dirty="0" err="1"/>
              <a:t>ብያኔ</a:t>
            </a:r>
            <a:r>
              <a:rPr lang="en-US" dirty="0"/>
              <a:t> </a:t>
            </a:r>
            <a:r>
              <a:rPr lang="en-US" dirty="0" err="1"/>
              <a:t>ለመስጠት</a:t>
            </a:r>
            <a:r>
              <a:rPr lang="en-US" dirty="0"/>
              <a:t> </a:t>
            </a:r>
            <a:r>
              <a:rPr lang="en-US" dirty="0" err="1"/>
              <a:t>አስቸጋሪ</a:t>
            </a:r>
            <a:r>
              <a:rPr lang="en-US" dirty="0"/>
              <a:t> </a:t>
            </a:r>
            <a:r>
              <a:rPr lang="en-US" dirty="0" err="1" smtClean="0"/>
              <a:t>ያደርገዋል</a:t>
            </a:r>
            <a:r>
              <a:rPr lang="en-US" dirty="0" smtClean="0"/>
              <a:t>፡፡</a:t>
            </a:r>
            <a:endParaRPr lang="en-US" dirty="0"/>
          </a:p>
          <a:p>
            <a:r>
              <a:rPr lang="en-US" dirty="0" err="1" smtClean="0"/>
              <a:t>ቴዎድሮስ</a:t>
            </a:r>
            <a:r>
              <a:rPr lang="en-US" dirty="0" smtClean="0"/>
              <a:t> </a:t>
            </a:r>
            <a:r>
              <a:rPr lang="en-US" dirty="0" err="1" smtClean="0"/>
              <a:t>ገብሬ</a:t>
            </a:r>
            <a:r>
              <a:rPr lang="en-US" dirty="0" smtClean="0"/>
              <a:t>(2001)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 smtClean="0"/>
              <a:t>3. </a:t>
            </a:r>
            <a:r>
              <a:rPr lang="en-US" sz="4000" b="1" dirty="0" err="1" smtClean="0"/>
              <a:t>የሥነ-ጽሑፍ</a:t>
            </a:r>
            <a:r>
              <a:rPr lang="en-US" sz="4000" b="1" dirty="0" smtClean="0"/>
              <a:t> </a:t>
            </a:r>
            <a:r>
              <a:rPr lang="en-US" sz="4000" b="1" dirty="0" err="1"/>
              <a:t>ከያኒ</a:t>
            </a:r>
            <a:r>
              <a:rPr lang="en-US" sz="4000" b="1" dirty="0"/>
              <a:t> </a:t>
            </a:r>
            <a:r>
              <a:rPr lang="en-US" sz="4000" b="1" dirty="0" err="1" smtClean="0"/>
              <a:t>በሥነ-ጽሑፍ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ትም</a:t>
            </a:r>
            <a:r>
              <a:rPr lang="en-US" sz="4000" b="1" dirty="0" smtClean="0"/>
              <a:t>/ት </a:t>
            </a:r>
            <a:r>
              <a:rPr lang="en-US" sz="4000" b="1" dirty="0" err="1" smtClean="0"/>
              <a:t>የመሰልጠን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ግዴታ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የለበትም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           - </a:t>
            </a:r>
            <a:r>
              <a:rPr lang="en-US" dirty="0" err="1" smtClean="0"/>
              <a:t>ዓለም</a:t>
            </a:r>
            <a:r>
              <a:rPr lang="en-US" dirty="0" smtClean="0"/>
              <a:t> </a:t>
            </a:r>
            <a:r>
              <a:rPr lang="en-US" dirty="0" err="1"/>
              <a:t>አቀፋዊ</a:t>
            </a:r>
            <a:r>
              <a:rPr lang="en-US" dirty="0"/>
              <a:t> </a:t>
            </a:r>
            <a:r>
              <a:rPr lang="en-US" dirty="0" err="1"/>
              <a:t>እዉቀት</a:t>
            </a:r>
            <a:r>
              <a:rPr lang="en-US" dirty="0"/>
              <a:t> </a:t>
            </a:r>
            <a:r>
              <a:rPr lang="en-US" dirty="0" err="1"/>
              <a:t>ያላቸዉ</a:t>
            </a:r>
            <a:r>
              <a:rPr lang="en-US" dirty="0"/>
              <a:t> </a:t>
            </a:r>
            <a:r>
              <a:rPr lang="en-US" dirty="0" err="1"/>
              <a:t>በርካታ</a:t>
            </a:r>
            <a:r>
              <a:rPr lang="en-US" dirty="0"/>
              <a:t> </a:t>
            </a:r>
            <a:r>
              <a:rPr lang="en-US" dirty="0" err="1"/>
              <a:t>ደራሲያን</a:t>
            </a:r>
            <a:r>
              <a:rPr lang="en-US" dirty="0"/>
              <a:t> 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</a:t>
            </a:r>
            <a:r>
              <a:rPr lang="en-US" b="1" dirty="0" err="1" smtClean="0"/>
              <a:t>ለምሳሌ</a:t>
            </a:r>
            <a:r>
              <a:rPr lang="en-US" b="1" dirty="0"/>
              <a:t>፡- </a:t>
            </a:r>
            <a:r>
              <a:rPr lang="en-US" dirty="0"/>
              <a:t>         </a:t>
            </a:r>
            <a:r>
              <a:rPr lang="en-US" dirty="0" smtClean="0"/>
              <a:t>- </a:t>
            </a:r>
            <a:r>
              <a:rPr lang="en-US" dirty="0" err="1"/>
              <a:t>ሲግመንድ</a:t>
            </a:r>
            <a:r>
              <a:rPr lang="en-US" dirty="0"/>
              <a:t>  </a:t>
            </a:r>
            <a:r>
              <a:rPr lang="en-US" dirty="0" err="1"/>
              <a:t>ፍሮይድ</a:t>
            </a:r>
            <a:r>
              <a:rPr lang="en-US" dirty="0"/>
              <a:t> </a:t>
            </a:r>
            <a:r>
              <a:rPr lang="en-US" dirty="0" smtClean="0"/>
              <a:t>     -   </a:t>
            </a:r>
            <a:r>
              <a:rPr lang="en-US" dirty="0"/>
              <a:t>ከ </a:t>
            </a:r>
            <a:r>
              <a:rPr lang="en-US" dirty="0" err="1"/>
              <a:t>ሥነ-ልቡና</a:t>
            </a:r>
            <a:endParaRPr lang="en-US" dirty="0"/>
          </a:p>
          <a:p>
            <a:pPr>
              <a:buNone/>
            </a:pPr>
            <a:r>
              <a:rPr lang="en-US" dirty="0"/>
              <a:t>                  </a:t>
            </a:r>
            <a:r>
              <a:rPr lang="en-US" dirty="0" smtClean="0"/>
              <a:t>                        -</a:t>
            </a:r>
            <a:r>
              <a:rPr lang="en-US" dirty="0"/>
              <a:t> </a:t>
            </a:r>
            <a:r>
              <a:rPr lang="en-US" dirty="0" err="1" smtClean="0"/>
              <a:t>ኖርትሮፕ</a:t>
            </a:r>
            <a:r>
              <a:rPr lang="en-US" dirty="0" smtClean="0"/>
              <a:t> </a:t>
            </a:r>
            <a:r>
              <a:rPr lang="en-US" dirty="0" err="1"/>
              <a:t>ፍረይ</a:t>
            </a:r>
            <a:r>
              <a:rPr lang="en-US" dirty="0"/>
              <a:t>    </a:t>
            </a:r>
            <a:r>
              <a:rPr lang="en-US" dirty="0" smtClean="0"/>
              <a:t>        -   </a:t>
            </a:r>
            <a:r>
              <a:rPr lang="en-US" dirty="0" err="1" smtClean="0"/>
              <a:t>ከሥነ</a:t>
            </a:r>
            <a:r>
              <a:rPr lang="en-US" dirty="0" smtClean="0"/>
              <a:t> </a:t>
            </a:r>
            <a:r>
              <a:rPr lang="en-US" dirty="0" err="1"/>
              <a:t>መለኮት</a:t>
            </a:r>
            <a:endParaRPr lang="en-US" dirty="0"/>
          </a:p>
          <a:p>
            <a:pPr>
              <a:buNone/>
            </a:pPr>
            <a:r>
              <a:rPr lang="en-US" dirty="0" smtClean="0"/>
              <a:t>                      </a:t>
            </a:r>
            <a:r>
              <a:rPr lang="en-US" dirty="0" err="1" smtClean="0"/>
              <a:t>ከሀገራች</a:t>
            </a:r>
            <a:r>
              <a:rPr lang="en-US" dirty="0" smtClean="0"/>
              <a:t> </a:t>
            </a:r>
            <a:r>
              <a:rPr lang="en-US" dirty="0" err="1"/>
              <a:t>ውስጥ</a:t>
            </a:r>
            <a:r>
              <a:rPr lang="en-US" dirty="0"/>
              <a:t> </a:t>
            </a:r>
            <a:r>
              <a:rPr lang="en-US" dirty="0" err="1"/>
              <a:t>ደግሞ</a:t>
            </a:r>
            <a:r>
              <a:rPr lang="en-US" dirty="0"/>
              <a:t>፡-    </a:t>
            </a:r>
          </a:p>
          <a:p>
            <a:pPr>
              <a:buNone/>
            </a:pPr>
            <a:r>
              <a:rPr lang="en-US" dirty="0" smtClean="0"/>
              <a:t>                                             -  </a:t>
            </a:r>
            <a:r>
              <a:rPr lang="en-US" dirty="0" err="1"/>
              <a:t>አዳም</a:t>
            </a:r>
            <a:r>
              <a:rPr lang="en-US" dirty="0"/>
              <a:t> </a:t>
            </a:r>
            <a:r>
              <a:rPr lang="en-US" dirty="0" err="1"/>
              <a:t>ረታ</a:t>
            </a:r>
            <a:r>
              <a:rPr lang="en-US" dirty="0"/>
              <a:t>  </a:t>
            </a:r>
            <a:r>
              <a:rPr lang="en-US" dirty="0" smtClean="0"/>
              <a:t>       -  </a:t>
            </a:r>
            <a:r>
              <a:rPr lang="en-US" dirty="0" err="1"/>
              <a:t>ከአርኪዎሎጅ</a:t>
            </a:r>
            <a:r>
              <a:rPr lang="en-US" dirty="0"/>
              <a:t>   </a:t>
            </a:r>
          </a:p>
          <a:p>
            <a:pPr>
              <a:buNone/>
            </a:pPr>
            <a:r>
              <a:rPr lang="en-US" dirty="0" smtClean="0"/>
              <a:t>                                             - </a:t>
            </a:r>
            <a:r>
              <a:rPr lang="en-US" dirty="0" err="1"/>
              <a:t>ሠርቅ</a:t>
            </a:r>
            <a:r>
              <a:rPr lang="en-US" dirty="0"/>
              <a:t> </a:t>
            </a:r>
            <a:r>
              <a:rPr lang="en-US" dirty="0" err="1"/>
              <a:t>ዳንኤል</a:t>
            </a:r>
            <a:r>
              <a:rPr lang="en-US" dirty="0"/>
              <a:t>      </a:t>
            </a:r>
            <a:r>
              <a:rPr lang="en-US" dirty="0" smtClean="0"/>
              <a:t>-  </a:t>
            </a:r>
            <a:r>
              <a:rPr lang="en-US" dirty="0" err="1" smtClean="0"/>
              <a:t>ከስነ</a:t>
            </a:r>
            <a:r>
              <a:rPr lang="en-US" dirty="0" smtClean="0"/>
              <a:t> </a:t>
            </a:r>
            <a:r>
              <a:rPr lang="en-US" dirty="0" err="1"/>
              <a:t>ልቡና</a:t>
            </a:r>
            <a:r>
              <a:rPr lang="en-US" dirty="0"/>
              <a:t> </a:t>
            </a:r>
            <a:r>
              <a:rPr lang="en-US" dirty="0" err="1"/>
              <a:t>የትምህርት</a:t>
            </a:r>
            <a:r>
              <a:rPr lang="en-US" dirty="0"/>
              <a:t> </a:t>
            </a:r>
            <a:r>
              <a:rPr lang="en-US" dirty="0" err="1"/>
              <a:t>መስክ</a:t>
            </a:r>
            <a:endParaRPr lang="en-US" dirty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ከኪነ-ጥበብ</a:t>
            </a:r>
            <a:r>
              <a:rPr lang="en-US" dirty="0" smtClean="0"/>
              <a:t> </a:t>
            </a:r>
            <a:r>
              <a:rPr lang="en-US" dirty="0" err="1" smtClean="0"/>
              <a:t>ጎራ</a:t>
            </a:r>
            <a:r>
              <a:rPr lang="en-US" dirty="0" smtClean="0"/>
              <a:t> </a:t>
            </a:r>
            <a:r>
              <a:rPr lang="en-US" dirty="0" err="1" smtClean="0"/>
              <a:t>በሥጋና</a:t>
            </a:r>
            <a:r>
              <a:rPr lang="en-US" dirty="0" smtClean="0"/>
              <a:t> </a:t>
            </a:r>
            <a:r>
              <a:rPr lang="en-US" dirty="0" err="1" smtClean="0"/>
              <a:t>በደም</a:t>
            </a:r>
            <a:r>
              <a:rPr lang="en-US" dirty="0" smtClean="0"/>
              <a:t> </a:t>
            </a:r>
            <a:r>
              <a:rPr lang="en-US" dirty="0" err="1" smtClean="0"/>
              <a:t>በማይገናኙ</a:t>
            </a:r>
            <a:r>
              <a:rPr lang="en-US" dirty="0" smtClean="0"/>
              <a:t> </a:t>
            </a:r>
            <a:r>
              <a:rPr lang="en-US" dirty="0" err="1" smtClean="0"/>
              <a:t>የሙያ</a:t>
            </a:r>
            <a:r>
              <a:rPr lang="en-US" dirty="0" smtClean="0"/>
              <a:t> </a:t>
            </a:r>
            <a:r>
              <a:rPr lang="en-US" dirty="0" err="1" smtClean="0"/>
              <a:t>መስኮች</a:t>
            </a:r>
            <a:r>
              <a:rPr lang="en-US" dirty="0" smtClean="0"/>
              <a:t> </a:t>
            </a:r>
            <a:r>
              <a:rPr lang="en-US" dirty="0" err="1" smtClean="0"/>
              <a:t>የወጡ</a:t>
            </a:r>
            <a:r>
              <a:rPr lang="en-US" dirty="0" smtClean="0"/>
              <a:t> /</a:t>
            </a:r>
            <a:r>
              <a:rPr lang="en-US" dirty="0" err="1" smtClean="0"/>
              <a:t>የሠለጠኑ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ናቸዉ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 err="1" smtClean="0"/>
              <a:t>ስለዚህ</a:t>
            </a:r>
            <a:r>
              <a:rPr lang="en-US" dirty="0" smtClean="0"/>
              <a:t> </a:t>
            </a:r>
            <a:r>
              <a:rPr lang="en-US" dirty="0" err="1"/>
              <a:t>ከተለያዩ</a:t>
            </a:r>
            <a:r>
              <a:rPr lang="en-US" dirty="0"/>
              <a:t> </a:t>
            </a:r>
            <a:r>
              <a:rPr lang="en-US" dirty="0" err="1"/>
              <a:t>ሙያዎች</a:t>
            </a:r>
            <a:r>
              <a:rPr lang="en-US" dirty="0"/>
              <a:t>  </a:t>
            </a:r>
            <a:r>
              <a:rPr lang="en-US" dirty="0" err="1"/>
              <a:t>የተገኙ</a:t>
            </a:r>
            <a:r>
              <a:rPr lang="en-US" dirty="0"/>
              <a:t> </a:t>
            </a:r>
            <a:r>
              <a:rPr lang="en-US" b="1" u="sng" dirty="0" err="1"/>
              <a:t>ፅንሰ</a:t>
            </a:r>
            <a:r>
              <a:rPr lang="en-US" b="1" u="sng" dirty="0"/>
              <a:t> </a:t>
            </a:r>
            <a:r>
              <a:rPr lang="en-US" b="1" u="sng" dirty="0" err="1"/>
              <a:t>ሃሣቦችና</a:t>
            </a:r>
            <a:r>
              <a:rPr lang="en-US" b="1" u="sng" dirty="0"/>
              <a:t> </a:t>
            </a:r>
            <a:r>
              <a:rPr lang="en-US" b="1" u="sng" dirty="0" err="1"/>
              <a:t>ንድፈ</a:t>
            </a:r>
            <a:r>
              <a:rPr lang="en-US" b="1" u="sng" dirty="0"/>
              <a:t> </a:t>
            </a:r>
            <a:r>
              <a:rPr lang="en-US" b="1" u="sng" dirty="0" err="1"/>
              <a:t>ሃሳቦች</a:t>
            </a:r>
            <a:r>
              <a:rPr lang="en-US" b="1" u="sng" dirty="0"/>
              <a:t> </a:t>
            </a:r>
            <a:r>
              <a:rPr lang="en-US" b="1" u="sng" dirty="0" err="1"/>
              <a:t>ወደ</a:t>
            </a:r>
            <a:r>
              <a:rPr lang="en-US" b="1" u="sng" dirty="0"/>
              <a:t> </a:t>
            </a:r>
            <a:r>
              <a:rPr lang="en-US" b="1" u="sng" dirty="0" err="1"/>
              <a:t>ሥነ-ጽሑፍ</a:t>
            </a:r>
            <a:r>
              <a:rPr lang="en-US" b="1" u="sng" dirty="0"/>
              <a:t> </a:t>
            </a:r>
            <a:r>
              <a:rPr lang="en-US" dirty="0" err="1"/>
              <a:t>ገብተዉ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</a:t>
            </a:r>
            <a:r>
              <a:rPr lang="en-US" dirty="0" err="1" smtClean="0"/>
              <a:t>ከኪናዊ</a:t>
            </a:r>
            <a:r>
              <a:rPr lang="en-US" dirty="0" smtClean="0"/>
              <a:t> </a:t>
            </a:r>
            <a:r>
              <a:rPr lang="en-US" dirty="0" err="1"/>
              <a:t>እሴቶች</a:t>
            </a:r>
            <a:r>
              <a:rPr lang="en-US" dirty="0"/>
              <a:t> </a:t>
            </a:r>
            <a:r>
              <a:rPr lang="en-US" dirty="0" err="1"/>
              <a:t>ጋር</a:t>
            </a:r>
            <a:r>
              <a:rPr lang="en-US" dirty="0"/>
              <a:t> </a:t>
            </a:r>
            <a:r>
              <a:rPr lang="en-US" dirty="0" err="1"/>
              <a:t>እየተጣጣሙ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</a:t>
            </a:r>
            <a:r>
              <a:rPr lang="en-US" dirty="0" err="1" smtClean="0"/>
              <a:t>ኪነቱን</a:t>
            </a:r>
            <a:r>
              <a:rPr lang="en-US" dirty="0" smtClean="0"/>
              <a:t> </a:t>
            </a:r>
            <a:r>
              <a:rPr lang="en-US" dirty="0" err="1"/>
              <a:t>በእጅጉ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አርቅቀዉታል</a:t>
            </a:r>
            <a:r>
              <a:rPr lang="en-US" dirty="0"/>
              <a:t>፤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- </a:t>
            </a:r>
            <a:r>
              <a:rPr lang="en-US" dirty="0" err="1" smtClean="0"/>
              <a:t>አጥልቀዉታል</a:t>
            </a:r>
            <a:r>
              <a:rPr lang="en-US" dirty="0"/>
              <a:t>፤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-  </a:t>
            </a:r>
            <a:r>
              <a:rPr lang="en-US" dirty="0" err="1" smtClean="0"/>
              <a:t>አበልፅገዉታል</a:t>
            </a:r>
            <a:r>
              <a:rPr lang="en-US" dirty="0"/>
              <a:t>፡፡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</a:t>
            </a:r>
            <a:r>
              <a:rPr lang="en-US" b="1" dirty="0" err="1" smtClean="0"/>
              <a:t>ስለዚህ</a:t>
            </a:r>
            <a:r>
              <a:rPr lang="en-US" b="1" dirty="0" smtClean="0"/>
              <a:t> </a:t>
            </a:r>
            <a:r>
              <a:rPr lang="en-US" b="1" dirty="0" err="1"/>
              <a:t>ሥነ-ፅሑፍ</a:t>
            </a:r>
            <a:r>
              <a:rPr lang="en-US" b="1" dirty="0"/>
              <a:t> </a:t>
            </a:r>
            <a:r>
              <a:rPr lang="en-US" b="1" dirty="0" err="1"/>
              <a:t>እንዲህ</a:t>
            </a:r>
            <a:r>
              <a:rPr lang="en-US" b="1" dirty="0"/>
              <a:t> </a:t>
            </a:r>
            <a:r>
              <a:rPr lang="en-US" b="1" dirty="0" err="1"/>
              <a:t>ነዉ</a:t>
            </a:r>
            <a:r>
              <a:rPr lang="en-US" b="1" dirty="0"/>
              <a:t> </a:t>
            </a:r>
            <a:r>
              <a:rPr lang="en-US" b="1" dirty="0" err="1" smtClean="0"/>
              <a:t>ብሎ</a:t>
            </a:r>
            <a:r>
              <a:rPr lang="en-US" b="1" dirty="0" smtClean="0"/>
              <a:t> </a:t>
            </a:r>
            <a:r>
              <a:rPr lang="en-US" b="1" dirty="0" err="1"/>
              <a:t>መበየን</a:t>
            </a:r>
            <a:r>
              <a:rPr lang="en-US" b="1" dirty="0"/>
              <a:t> </a:t>
            </a:r>
            <a:r>
              <a:rPr lang="en-US" b="1" dirty="0" err="1"/>
              <a:t>አስቸጋሪ</a:t>
            </a:r>
            <a:r>
              <a:rPr lang="en-US" b="1" dirty="0"/>
              <a:t> </a:t>
            </a:r>
            <a:r>
              <a:rPr lang="en-US" b="1" dirty="0" err="1"/>
              <a:t>ነዉ</a:t>
            </a:r>
            <a:r>
              <a:rPr lang="en-US" b="1" dirty="0"/>
              <a:t>፡፡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8683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dirty="0" err="1" smtClean="0"/>
              <a:t>ሥነ-ጽሑፍን</a:t>
            </a:r>
            <a:r>
              <a:rPr lang="en-US" dirty="0" smtClean="0"/>
              <a:t> </a:t>
            </a:r>
            <a:r>
              <a:rPr lang="en-US" dirty="0" err="1"/>
              <a:t>ራሱን</a:t>
            </a:r>
            <a:r>
              <a:rPr lang="en-US" dirty="0"/>
              <a:t> </a:t>
            </a:r>
            <a:r>
              <a:rPr lang="en-US" dirty="0" err="1" smtClean="0"/>
              <a:t>የቻለ</a:t>
            </a:r>
            <a:r>
              <a:rPr lang="en-US" dirty="0" smtClean="0"/>
              <a:t> </a:t>
            </a:r>
            <a:r>
              <a:rPr lang="en-US" dirty="0" err="1"/>
              <a:t>አንድ</a:t>
            </a:r>
            <a:r>
              <a:rPr lang="en-US" dirty="0"/>
              <a:t> </a:t>
            </a:r>
            <a:r>
              <a:rPr lang="en-US" dirty="0" err="1" smtClean="0"/>
              <a:t>ወጥ</a:t>
            </a:r>
            <a:r>
              <a:rPr lang="en-US" dirty="0" smtClean="0"/>
              <a:t> </a:t>
            </a:r>
            <a:r>
              <a:rPr lang="en-US" dirty="0" err="1" smtClean="0"/>
              <a:t>ሙያ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 </a:t>
            </a:r>
          </a:p>
          <a:p>
            <a:pPr>
              <a:buNone/>
            </a:pPr>
            <a:r>
              <a:rPr lang="en-US" dirty="0" smtClean="0"/>
              <a:t>                  -</a:t>
            </a:r>
            <a:r>
              <a:rPr lang="en-US" dirty="0" err="1" smtClean="0"/>
              <a:t>ነገር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ለትችት</a:t>
            </a:r>
            <a:r>
              <a:rPr lang="en-US" dirty="0" smtClean="0"/>
              <a:t> </a:t>
            </a:r>
            <a:r>
              <a:rPr lang="en-US" dirty="0" err="1"/>
              <a:t>ከሚገለገልባቸዉ</a:t>
            </a:r>
            <a:r>
              <a:rPr lang="en-US" dirty="0"/>
              <a:t> </a:t>
            </a:r>
            <a:r>
              <a:rPr lang="en-US" dirty="0" err="1"/>
              <a:t>ንድፈ</a:t>
            </a:r>
            <a:r>
              <a:rPr lang="en-US" dirty="0"/>
              <a:t> </a:t>
            </a:r>
            <a:r>
              <a:rPr lang="en-US" dirty="0" err="1" smtClean="0"/>
              <a:t>ሀሳቦችን</a:t>
            </a:r>
            <a:r>
              <a:rPr lang="en-US" dirty="0" smtClean="0"/>
              <a:t> </a:t>
            </a:r>
            <a:r>
              <a:rPr lang="en-US" dirty="0" err="1" smtClean="0"/>
              <a:t>ለምሳሌ</a:t>
            </a:r>
            <a:r>
              <a:rPr lang="en-US" dirty="0" smtClean="0"/>
              <a:t>፡- </a:t>
            </a:r>
            <a:r>
              <a:rPr lang="en-US" dirty="0" err="1"/>
              <a:t>ከፍልስፍና</a:t>
            </a:r>
            <a:r>
              <a:rPr lang="en-US" dirty="0"/>
              <a:t>፣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- </a:t>
            </a:r>
            <a:r>
              <a:rPr lang="en-US" dirty="0" err="1" smtClean="0"/>
              <a:t>ከነገረ</a:t>
            </a:r>
            <a:r>
              <a:rPr lang="en-US" dirty="0" smtClean="0"/>
              <a:t> </a:t>
            </a:r>
            <a:r>
              <a:rPr lang="en-US" dirty="0" err="1"/>
              <a:t>መለኮት</a:t>
            </a:r>
            <a:r>
              <a:rPr lang="en-US" dirty="0"/>
              <a:t>፣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- </a:t>
            </a:r>
            <a:r>
              <a:rPr lang="en-US" dirty="0" err="1" smtClean="0"/>
              <a:t>ከስነ-ልቦና</a:t>
            </a:r>
            <a:r>
              <a:rPr lang="en-US" dirty="0"/>
              <a:t>፣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- </a:t>
            </a:r>
            <a:r>
              <a:rPr lang="en-US" dirty="0" err="1" smtClean="0"/>
              <a:t>ከሥነ</a:t>
            </a:r>
            <a:r>
              <a:rPr lang="en-US" dirty="0" smtClean="0"/>
              <a:t>- </a:t>
            </a:r>
            <a:r>
              <a:rPr lang="en-US" dirty="0" err="1"/>
              <a:t>ልሳን</a:t>
            </a:r>
            <a:r>
              <a:rPr lang="en-US" dirty="0"/>
              <a:t> … </a:t>
            </a:r>
            <a:r>
              <a:rPr lang="en-US" dirty="0" err="1"/>
              <a:t>ወዘተ</a:t>
            </a:r>
            <a:r>
              <a:rPr lang="en-US" dirty="0"/>
              <a:t> </a:t>
            </a:r>
            <a:r>
              <a:rPr lang="en-US" dirty="0" err="1"/>
              <a:t>ዘርፎ</a:t>
            </a:r>
            <a:r>
              <a:rPr lang="en-US" dirty="0"/>
              <a:t> </a:t>
            </a:r>
            <a:r>
              <a:rPr lang="en-US" dirty="0" err="1"/>
              <a:t>ያለመዳቸዉ</a:t>
            </a:r>
            <a:r>
              <a:rPr lang="en-US" dirty="0"/>
              <a:t> </a:t>
            </a:r>
            <a:r>
              <a:rPr lang="en-US" dirty="0" err="1"/>
              <a:t>ናቸዉ</a:t>
            </a:r>
            <a:r>
              <a:rPr lang="en-US" dirty="0"/>
              <a:t>፤ </a:t>
            </a:r>
            <a:r>
              <a:rPr lang="en-US" dirty="0" err="1"/>
              <a:t>በማለት</a:t>
            </a:r>
            <a:r>
              <a:rPr lang="en-US" dirty="0"/>
              <a:t> </a:t>
            </a:r>
            <a:r>
              <a:rPr lang="en-US" dirty="0" err="1"/>
              <a:t>ይገልጻል</a:t>
            </a:r>
            <a:r>
              <a:rPr lang="en-US" dirty="0"/>
              <a:t>፡፡ 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ሁኔታውን</a:t>
            </a:r>
            <a:r>
              <a:rPr lang="en-US" dirty="0" smtClean="0"/>
              <a:t> </a:t>
            </a:r>
            <a:r>
              <a:rPr lang="en-US" b="1" dirty="0" err="1"/>
              <a:t>በምሳሌ</a:t>
            </a:r>
            <a:r>
              <a:rPr lang="en-US" b="1" dirty="0"/>
              <a:t> </a:t>
            </a:r>
            <a:r>
              <a:rPr lang="en-US" b="1" dirty="0" err="1"/>
              <a:t>ለመግለጽ</a:t>
            </a:r>
            <a:r>
              <a:rPr lang="en-US" b="1" dirty="0"/>
              <a:t> </a:t>
            </a:r>
            <a:r>
              <a:rPr lang="en-US" b="1" dirty="0" err="1"/>
              <a:t>ያህል</a:t>
            </a:r>
            <a:r>
              <a:rPr lang="en-US" dirty="0"/>
              <a:t>  </a:t>
            </a:r>
            <a:r>
              <a:rPr lang="en-US" dirty="0" smtClean="0"/>
              <a:t>Fromm(1965</a:t>
            </a:r>
            <a:r>
              <a:rPr lang="en-US" dirty="0"/>
              <a:t>) </a:t>
            </a:r>
            <a:r>
              <a:rPr lang="en-US" dirty="0" err="1"/>
              <a:t>የተወሰዱ</a:t>
            </a:r>
            <a:r>
              <a:rPr lang="en-US" dirty="0"/>
              <a:t> </a:t>
            </a:r>
            <a:r>
              <a:rPr lang="en-US" dirty="0" err="1"/>
              <a:t>ምሰሌዎችን</a:t>
            </a:r>
            <a:r>
              <a:rPr lang="en-US" dirty="0"/>
              <a:t> </a:t>
            </a:r>
            <a:r>
              <a:rPr lang="en-US" dirty="0" err="1"/>
              <a:t>እንይ</a:t>
            </a:r>
            <a:r>
              <a:rPr lang="en-US" b="1" dirty="0"/>
              <a:t>፡፡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 smtClean="0"/>
              <a:t>Fromm(1965፡68</a:t>
            </a:r>
            <a:r>
              <a:rPr lang="en-US" dirty="0"/>
              <a:t>) </a:t>
            </a:r>
            <a:r>
              <a:rPr lang="en-US" dirty="0" err="1" smtClean="0"/>
              <a:t>ብዙዎቹ</a:t>
            </a:r>
            <a:r>
              <a:rPr lang="en-US" dirty="0" smtClean="0"/>
              <a:t> </a:t>
            </a:r>
            <a:r>
              <a:rPr lang="en-US" dirty="0" err="1"/>
              <a:t>በተረክና</a:t>
            </a:r>
            <a:r>
              <a:rPr lang="en-US" dirty="0"/>
              <a:t> </a:t>
            </a:r>
            <a:r>
              <a:rPr lang="en-US" dirty="0" err="1"/>
              <a:t>በህልም</a:t>
            </a:r>
            <a:r>
              <a:rPr lang="en-US" dirty="0"/>
              <a:t> </a:t>
            </a:r>
            <a:r>
              <a:rPr lang="en-US" dirty="0" err="1"/>
              <a:t>የምናገኛቸው</a:t>
            </a:r>
            <a:r>
              <a:rPr lang="en-US" dirty="0"/>
              <a:t> </a:t>
            </a:r>
            <a:r>
              <a:rPr lang="en-US" dirty="0" err="1"/>
              <a:t>ትዕምርቶች</a:t>
            </a: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        - </a:t>
            </a:r>
            <a:r>
              <a:rPr lang="en-US" dirty="0" err="1" smtClean="0"/>
              <a:t>ከፆታዊ</a:t>
            </a:r>
            <a:r>
              <a:rPr lang="en-US" dirty="0" smtClean="0"/>
              <a:t> </a:t>
            </a:r>
            <a:r>
              <a:rPr lang="en-US" dirty="0" err="1"/>
              <a:t>ጉዳይ</a:t>
            </a:r>
            <a:r>
              <a:rPr lang="en-US" dirty="0"/>
              <a:t> </a:t>
            </a:r>
            <a:r>
              <a:rPr lang="en-US" dirty="0" err="1"/>
              <a:t>ጋር</a:t>
            </a:r>
            <a:r>
              <a:rPr lang="en-US" dirty="0"/>
              <a:t> </a:t>
            </a:r>
            <a:r>
              <a:rPr lang="en-US" dirty="0" err="1"/>
              <a:t>ግንኙነት</a:t>
            </a:r>
            <a:r>
              <a:rPr lang="en-US" dirty="0"/>
              <a:t> </a:t>
            </a:r>
            <a:r>
              <a:rPr lang="en-US" dirty="0" err="1"/>
              <a:t>ያላቸው</a:t>
            </a:r>
            <a:r>
              <a:rPr lang="en-US" dirty="0"/>
              <a:t>፤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- </a:t>
            </a:r>
            <a:r>
              <a:rPr lang="en-US" dirty="0" err="1" smtClean="0"/>
              <a:t>ተረክን</a:t>
            </a:r>
            <a:r>
              <a:rPr lang="en-US" dirty="0" smtClean="0"/>
              <a:t> </a:t>
            </a:r>
            <a:r>
              <a:rPr lang="pt-BR" dirty="0"/>
              <a:t>ከስነልቡና ሳይንስ አንፃር </a:t>
            </a:r>
            <a:r>
              <a:rPr lang="en-US" dirty="0" err="1"/>
              <a:t>ለመተንተን</a:t>
            </a:r>
            <a:r>
              <a:rPr lang="en-US" dirty="0"/>
              <a:t> </a:t>
            </a:r>
            <a:r>
              <a:rPr lang="en-US" dirty="0" err="1"/>
              <a:t>የሚያስችሉ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- </a:t>
            </a:r>
            <a:r>
              <a:rPr lang="en-US" dirty="0" err="1" smtClean="0"/>
              <a:t>ንድፈ</a:t>
            </a:r>
            <a:r>
              <a:rPr lang="en-US" dirty="0" smtClean="0"/>
              <a:t> </a:t>
            </a:r>
            <a:r>
              <a:rPr lang="en-US" dirty="0" err="1"/>
              <a:t>ሀሳባዊ</a:t>
            </a:r>
            <a:r>
              <a:rPr lang="en-US" dirty="0"/>
              <a:t> </a:t>
            </a:r>
            <a:r>
              <a:rPr lang="en-US" dirty="0" err="1" smtClean="0"/>
              <a:t>ጉዳዮች</a:t>
            </a:r>
            <a:r>
              <a:rPr lang="en-US" dirty="0" smtClean="0"/>
              <a:t> </a:t>
            </a:r>
            <a:r>
              <a:rPr lang="en-US" dirty="0" err="1"/>
              <a:t>ናቸው</a:t>
            </a:r>
            <a:r>
              <a:rPr lang="en-US" dirty="0"/>
              <a:t>፡፡  </a:t>
            </a:r>
            <a:endParaRPr lang="en-US" dirty="0" smtClean="0"/>
          </a:p>
          <a:p>
            <a:r>
              <a:rPr lang="en-US" dirty="0" err="1" smtClean="0"/>
              <a:t>ለምሳሌ</a:t>
            </a:r>
            <a:r>
              <a:rPr lang="en-US" dirty="0" smtClean="0"/>
              <a:t>፡-  </a:t>
            </a:r>
            <a:r>
              <a:rPr lang="en-US" dirty="0" err="1" smtClean="0"/>
              <a:t>ዱላ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- </a:t>
            </a:r>
            <a:r>
              <a:rPr lang="en-US" dirty="0" err="1" smtClean="0"/>
              <a:t>ዛፍ</a:t>
            </a:r>
            <a:r>
              <a:rPr lang="en-US" dirty="0"/>
              <a:t>፣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- </a:t>
            </a:r>
            <a:r>
              <a:rPr lang="en-US" dirty="0" err="1" smtClean="0"/>
              <a:t>ጃንጥላ</a:t>
            </a:r>
            <a:r>
              <a:rPr lang="en-US" dirty="0"/>
              <a:t>፣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- </a:t>
            </a:r>
            <a:r>
              <a:rPr lang="en-US" dirty="0" err="1" smtClean="0"/>
              <a:t>ቢላዋ</a:t>
            </a:r>
            <a:r>
              <a:rPr lang="en-US" dirty="0"/>
              <a:t>፣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- </a:t>
            </a:r>
            <a:r>
              <a:rPr lang="en-US" dirty="0" err="1" smtClean="0"/>
              <a:t>እርሳስ</a:t>
            </a:r>
            <a:r>
              <a:rPr lang="en-US" dirty="0"/>
              <a:t>፣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- </a:t>
            </a:r>
            <a:r>
              <a:rPr lang="en-US" dirty="0" err="1" smtClean="0"/>
              <a:t>መዶሻ</a:t>
            </a:r>
            <a:r>
              <a:rPr lang="en-US" dirty="0"/>
              <a:t>፣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- </a:t>
            </a:r>
            <a:r>
              <a:rPr lang="en-US" dirty="0" err="1" smtClean="0"/>
              <a:t>አውሮፕላንና</a:t>
            </a:r>
            <a:r>
              <a:rPr lang="en-US" dirty="0" smtClean="0"/>
              <a:t> </a:t>
            </a:r>
            <a:r>
              <a:rPr lang="en-US" dirty="0" err="1"/>
              <a:t>ሌሎች</a:t>
            </a:r>
            <a:r>
              <a:rPr lang="en-US" dirty="0"/>
              <a:t> </a:t>
            </a:r>
            <a:r>
              <a:rPr lang="en-US" dirty="0" err="1" smtClean="0"/>
              <a:t>መሰል</a:t>
            </a:r>
            <a:r>
              <a:rPr lang="en-US" dirty="0" smtClean="0"/>
              <a:t> </a:t>
            </a:r>
            <a:r>
              <a:rPr lang="en-US" dirty="0" err="1" smtClean="0"/>
              <a:t>ነገሮች</a:t>
            </a:r>
            <a:r>
              <a:rPr lang="en-US" dirty="0" smtClean="0"/>
              <a:t> </a:t>
            </a:r>
            <a:r>
              <a:rPr lang="en-US" dirty="0" err="1" smtClean="0"/>
              <a:t>የወንድ</a:t>
            </a:r>
            <a:r>
              <a:rPr lang="en-US" dirty="0" smtClean="0"/>
              <a:t> </a:t>
            </a:r>
            <a:r>
              <a:rPr lang="en-US" dirty="0" err="1" smtClean="0"/>
              <a:t>ልጅን</a:t>
            </a:r>
            <a:r>
              <a:rPr lang="en-US" dirty="0" smtClean="0"/>
              <a:t> </a:t>
            </a:r>
            <a:r>
              <a:rPr lang="en-US" dirty="0" err="1" smtClean="0"/>
              <a:t>መራቢያ</a:t>
            </a:r>
            <a:r>
              <a:rPr lang="en-US" dirty="0" smtClean="0"/>
              <a:t> </a:t>
            </a:r>
            <a:r>
              <a:rPr lang="en-US" b="1" dirty="0" err="1" smtClean="0"/>
              <a:t>ይወክላሉ</a:t>
            </a:r>
            <a:r>
              <a:rPr lang="en-US" dirty="0" smtClean="0"/>
              <a:t>፡፡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በሌላ</a:t>
            </a:r>
            <a:r>
              <a:rPr lang="en-US" dirty="0" smtClean="0"/>
              <a:t> </a:t>
            </a:r>
            <a:r>
              <a:rPr lang="en-US" dirty="0" err="1" smtClean="0"/>
              <a:t>በኩል</a:t>
            </a:r>
            <a:r>
              <a:rPr lang="en-US" dirty="0" smtClean="0"/>
              <a:t>፡ - </a:t>
            </a:r>
            <a:r>
              <a:rPr lang="en-US" dirty="0" err="1" smtClean="0"/>
              <a:t>ዋሻ</a:t>
            </a:r>
            <a:r>
              <a:rPr lang="en-US" dirty="0"/>
              <a:t>፣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- </a:t>
            </a:r>
            <a:r>
              <a:rPr lang="en-US" dirty="0" err="1" smtClean="0"/>
              <a:t>ጠርሙስ</a:t>
            </a:r>
            <a:r>
              <a:rPr lang="en-US" dirty="0"/>
              <a:t>፣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- </a:t>
            </a:r>
            <a:r>
              <a:rPr lang="en-US" dirty="0" err="1" smtClean="0"/>
              <a:t>ሳጥን</a:t>
            </a:r>
            <a:r>
              <a:rPr lang="en-US" dirty="0"/>
              <a:t>፣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- </a:t>
            </a:r>
            <a:r>
              <a:rPr lang="en-US" dirty="0" err="1" smtClean="0"/>
              <a:t>በር</a:t>
            </a:r>
            <a:r>
              <a:rPr lang="en-US" dirty="0"/>
              <a:t>፣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- </a:t>
            </a:r>
            <a:r>
              <a:rPr lang="en-US" dirty="0" err="1" smtClean="0"/>
              <a:t>ጌጣጌጥ</a:t>
            </a:r>
            <a:r>
              <a:rPr lang="en-US" dirty="0"/>
              <a:t>፣ </a:t>
            </a:r>
            <a:endParaRPr lang="en-US" dirty="0" smtClean="0"/>
          </a:p>
          <a:p>
            <a:pPr>
              <a:buNone/>
            </a:pPr>
            <a:r>
              <a:rPr lang="en-US" dirty="0"/>
              <a:t>  </a:t>
            </a:r>
            <a:r>
              <a:rPr lang="en-US" dirty="0" smtClean="0"/>
              <a:t>                     - </a:t>
            </a:r>
            <a:r>
              <a:rPr lang="en-US" dirty="0" err="1" smtClean="0"/>
              <a:t>አትክልት</a:t>
            </a:r>
            <a:r>
              <a:rPr lang="en-US" dirty="0" smtClean="0"/>
              <a:t> </a:t>
            </a:r>
            <a:r>
              <a:rPr lang="en-US" dirty="0" err="1"/>
              <a:t>ቦታ</a:t>
            </a:r>
            <a:r>
              <a:rPr lang="en-US" dirty="0"/>
              <a:t>፣ 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- </a:t>
            </a:r>
            <a:r>
              <a:rPr lang="en-US" dirty="0" err="1" smtClean="0"/>
              <a:t>አበባና</a:t>
            </a:r>
            <a:r>
              <a:rPr lang="en-US" dirty="0" smtClean="0"/>
              <a:t> </a:t>
            </a:r>
            <a:r>
              <a:rPr lang="en-US" dirty="0" err="1"/>
              <a:t>ሌሎች</a:t>
            </a:r>
            <a:r>
              <a:rPr lang="en-US" dirty="0"/>
              <a:t> </a:t>
            </a:r>
            <a:r>
              <a:rPr lang="en-US" dirty="0" err="1"/>
              <a:t>ተመሳሳይ</a:t>
            </a:r>
            <a:r>
              <a:rPr lang="en-US" dirty="0"/>
              <a:t> </a:t>
            </a:r>
            <a:r>
              <a:rPr lang="en-US" dirty="0" err="1"/>
              <a:t>ጉዳዮች</a:t>
            </a:r>
            <a:r>
              <a:rPr lang="en-US" dirty="0"/>
              <a:t> </a:t>
            </a:r>
            <a:r>
              <a:rPr lang="en-US" b="1" dirty="0" err="1" smtClean="0"/>
              <a:t>የሴቶች</a:t>
            </a:r>
            <a:r>
              <a:rPr lang="en-US" b="1" dirty="0" smtClean="0"/>
              <a:t> </a:t>
            </a:r>
            <a:r>
              <a:rPr lang="en-US" b="1" dirty="0" err="1"/>
              <a:t>የመራቢያ</a:t>
            </a:r>
            <a:r>
              <a:rPr lang="en-US" b="1" dirty="0"/>
              <a:t> </a:t>
            </a:r>
            <a:r>
              <a:rPr lang="en-US" b="1" dirty="0" err="1"/>
              <a:t>አካል</a:t>
            </a:r>
            <a:r>
              <a:rPr lang="en-US" dirty="0"/>
              <a:t> </a:t>
            </a:r>
            <a:r>
              <a:rPr lang="en-US" dirty="0" err="1"/>
              <a:t>ነው</a:t>
            </a:r>
            <a:r>
              <a:rPr lang="en-US" dirty="0"/>
              <a:t>፡፡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2813</TotalTime>
  <Words>5119</Words>
  <Application>Microsoft Office PowerPoint</Application>
  <PresentationFormat>On-screen Show (4:3)</PresentationFormat>
  <Paragraphs>657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7" baseType="lpstr">
      <vt:lpstr>Arial</vt:lpstr>
      <vt:lpstr>Calibri</vt:lpstr>
      <vt:lpstr>Constantia</vt:lpstr>
      <vt:lpstr>Nyala</vt:lpstr>
      <vt:lpstr>Power Geez Unicode1</vt:lpstr>
      <vt:lpstr>Times New Roman Special G1</vt:lpstr>
      <vt:lpstr>Wingdings</vt:lpstr>
      <vt:lpstr>Office Theme</vt:lpstr>
      <vt:lpstr>-/*</vt:lpstr>
      <vt:lpstr>የስነ ጽሑፍ ሒስ</vt:lpstr>
      <vt:lpstr>የቀጠለ---</vt:lpstr>
      <vt:lpstr>የክፍል ውስጥ ተግባር</vt:lpstr>
      <vt:lpstr>የቀጠለ…</vt:lpstr>
      <vt:lpstr>የቀጠለ…</vt:lpstr>
      <vt:lpstr>የቀጠለ…</vt:lpstr>
      <vt:lpstr>የቀጠለ…</vt:lpstr>
      <vt:lpstr>የቀጠለ…</vt:lpstr>
      <vt:lpstr>የቀጠለ…</vt:lpstr>
      <vt:lpstr>የሥነ ጽሑፍ ምንነት</vt:lpstr>
      <vt:lpstr>የሥነ ጽሑፍ ምንነት</vt:lpstr>
      <vt:lpstr>የሥነ-ጽሑፍ ምንነት</vt:lpstr>
      <vt:lpstr>የስነ ጽሑፍ ምንነት</vt:lpstr>
      <vt:lpstr>የስነ ጽሑፍ ምንነት</vt:lpstr>
      <vt:lpstr>የሥነ-ጽሑፍ ሂስ ምንነት</vt:lpstr>
      <vt:lpstr>የስነ-ጽሑፍ ሂስ ምንነት፡-የቀጠለ---</vt:lpstr>
      <vt:lpstr>የሥነ-ጽሑፍ ሂስ ምንነት፡ የቀጠለ---</vt:lpstr>
      <vt:lpstr>የሥነ-ጽሑፍ ሂስ ምንነት፡ የቀጠለ---</vt:lpstr>
      <vt:lpstr>የሥነ-ጽሑፍ ሂስ ምንነት፡ የቀጠለ---</vt:lpstr>
      <vt:lpstr>የሥነ-ጽሑፍ ሂስ ምንነት፡ የቀጠለ---</vt:lpstr>
      <vt:lpstr>የሥነ-ጽሑፍ ሂስ ምንነት፡ የቀጠለ---</vt:lpstr>
      <vt:lpstr>የሥነ-ጽሑፍ ሂስ ምንነት፡ የቀጠለ---</vt:lpstr>
      <vt:lpstr>PowerPoint Presentation</vt:lpstr>
      <vt:lpstr>የሥነ ጽሑፍ ሂስ ኬት መጣነት---</vt:lpstr>
      <vt:lpstr>የሥነ ጽሑፍ ሂስ ኬት መጣነት---</vt:lpstr>
      <vt:lpstr>የሥነ-ጽሑፍ ኬት  መጣነት፡- የቀጠለ…</vt:lpstr>
      <vt:lpstr>… ኬት መጣነት፡የቀጠለ…</vt:lpstr>
      <vt:lpstr>…ኬት መጣነት፡ የቀጠለ…</vt:lpstr>
      <vt:lpstr>…ኬት መጣነት፡ የቀጠለ…</vt:lpstr>
      <vt:lpstr>PowerPoint Presentation</vt:lpstr>
      <vt:lpstr>…ኬት መጣነት፡ የቀጠለ…</vt:lpstr>
      <vt:lpstr>ተግባራዊ የሥነ-ጽሑፍ ሂስ</vt:lpstr>
      <vt:lpstr>PowerPoint Presentation</vt:lpstr>
      <vt:lpstr>የስነ ጽሑፋዊ ሂስ ባህርያት</vt:lpstr>
      <vt:lpstr>የሥነ-ጽሑፋዊ ሂስ ባህርያት፡-የቀጠለ…</vt:lpstr>
      <vt:lpstr>የሥነ-ጽሑፋዊ ሂስ ባህርያት፡ የቀጠለ…</vt:lpstr>
      <vt:lpstr>የሥነ-ጽሑፍ ሒስ ባህርያት፡ የቀጠለ…</vt:lpstr>
      <vt:lpstr>የስነ ጽሑፍ ሂስ መለኪያዎች</vt:lpstr>
      <vt:lpstr>የስነ ጽሑፋዊ ሂስ ዓይነቶች</vt:lpstr>
      <vt:lpstr>የተለያዩ የሥነጽሑፍ ሂስ </vt:lpstr>
      <vt:lpstr>PowerPoint Presentation</vt:lpstr>
      <vt:lpstr>ስነ ልቡናዊ ሂስ </vt:lpstr>
      <vt:lpstr>ስነ ልቡናዊ ሂስ </vt:lpstr>
      <vt:lpstr>PowerPoint Presentation</vt:lpstr>
      <vt:lpstr>ስነ-ልቡናዊ ሂስ-የቀጠለ---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ተግባራዊ የሥነ-ጽሑፍ ሂስ</dc:title>
  <dc:creator>Admin</dc:creator>
  <cp:lastModifiedBy>3040U64</cp:lastModifiedBy>
  <cp:revision>424</cp:revision>
  <cp:lastPrinted>2018-07-27T05:43:29Z</cp:lastPrinted>
  <dcterms:created xsi:type="dcterms:W3CDTF">2016-03-03T00:35:30Z</dcterms:created>
  <dcterms:modified xsi:type="dcterms:W3CDTF">2018-08-09T12:38:48Z</dcterms:modified>
</cp:coreProperties>
</file>