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72" r:id="rId8"/>
    <p:sldId id="273" r:id="rId9"/>
    <p:sldId id="274" r:id="rId10"/>
    <p:sldId id="275" r:id="rId11"/>
    <p:sldId id="266" r:id="rId12"/>
    <p:sldId id="276" r:id="rId13"/>
    <p:sldId id="277" r:id="rId14"/>
    <p:sldId id="279" r:id="rId15"/>
    <p:sldId id="280" r:id="rId16"/>
    <p:sldId id="281" r:id="rId17"/>
    <p:sldId id="282" r:id="rId18"/>
    <p:sldId id="267" r:id="rId19"/>
    <p:sldId id="284" r:id="rId20"/>
    <p:sldId id="357" r:id="rId21"/>
    <p:sldId id="285" r:id="rId22"/>
    <p:sldId id="268" r:id="rId23"/>
    <p:sldId id="286" r:id="rId24"/>
    <p:sldId id="287" r:id="rId25"/>
    <p:sldId id="288" r:id="rId26"/>
    <p:sldId id="269" r:id="rId27"/>
    <p:sldId id="289" r:id="rId28"/>
    <p:sldId id="290" r:id="rId29"/>
    <p:sldId id="291" r:id="rId30"/>
    <p:sldId id="292" r:id="rId31"/>
    <p:sldId id="293" r:id="rId32"/>
    <p:sldId id="295" r:id="rId33"/>
    <p:sldId id="270" r:id="rId34"/>
    <p:sldId id="297" r:id="rId35"/>
    <p:sldId id="298" r:id="rId36"/>
    <p:sldId id="299" r:id="rId37"/>
    <p:sldId id="300" r:id="rId38"/>
    <p:sldId id="359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6" r:id="rId63"/>
    <p:sldId id="327" r:id="rId64"/>
    <p:sldId id="328" r:id="rId65"/>
    <p:sldId id="329" r:id="rId66"/>
    <p:sldId id="331" r:id="rId67"/>
    <p:sldId id="332" r:id="rId68"/>
    <p:sldId id="333" r:id="rId69"/>
    <p:sldId id="334" r:id="rId70"/>
    <p:sldId id="335" r:id="rId71"/>
    <p:sldId id="336" r:id="rId72"/>
    <p:sldId id="360" r:id="rId73"/>
    <p:sldId id="339" r:id="rId74"/>
    <p:sldId id="340" r:id="rId75"/>
    <p:sldId id="341" r:id="rId76"/>
    <p:sldId id="342" r:id="rId77"/>
    <p:sldId id="343" r:id="rId78"/>
    <p:sldId id="344" r:id="rId79"/>
    <p:sldId id="345" r:id="rId80"/>
    <p:sldId id="346" r:id="rId81"/>
    <p:sldId id="347" r:id="rId82"/>
    <p:sldId id="348" r:id="rId83"/>
    <p:sldId id="349" r:id="rId84"/>
    <p:sldId id="350" r:id="rId85"/>
    <p:sldId id="351" r:id="rId86"/>
    <p:sldId id="352" r:id="rId87"/>
    <p:sldId id="353" r:id="rId88"/>
    <p:sldId id="356" r:id="rId8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873CE-ECC2-4385-BE25-A02687067A0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F6428-6E10-4488-9E6F-537D09993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err="1" smtClean="0">
                <a:solidFill>
                  <a:srgbClr val="00B050"/>
                </a:solidFill>
                <a:latin typeface="Power Geez Unicode1" pitchFamily="2" charset="0"/>
              </a:rPr>
              <a:t>የአማርኛ</a:t>
            </a:r>
            <a:r>
              <a:rPr lang="en-US" sz="5400" dirty="0" smtClean="0">
                <a:solidFill>
                  <a:srgbClr val="00B050"/>
                </a:solidFill>
                <a:latin typeface="Power Geez Unicode1" pitchFamily="2" charset="0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Power Geez Unicode1" pitchFamily="2" charset="0"/>
              </a:rPr>
              <a:t>ሥነመዋቅር</a:t>
            </a:r>
            <a:r>
              <a:rPr lang="en-US" sz="5400" dirty="0" smtClean="0">
                <a:solidFill>
                  <a:srgbClr val="00B050"/>
                </a:solidFill>
                <a:latin typeface="Power Geez Unicode1" pitchFamily="2" charset="0"/>
              </a:rPr>
              <a:t> (Amharic </a:t>
            </a:r>
            <a:r>
              <a:rPr lang="en-US" sz="5400" dirty="0" err="1" smtClean="0">
                <a:solidFill>
                  <a:srgbClr val="00B050"/>
                </a:solidFill>
                <a:latin typeface="Power Geez Unicode1" pitchFamily="2" charset="0"/>
              </a:rPr>
              <a:t>Synatx</a:t>
            </a:r>
            <a:r>
              <a:rPr lang="en-US" sz="5400" dirty="0" smtClean="0">
                <a:solidFill>
                  <a:srgbClr val="00B050"/>
                </a:solidFill>
                <a:latin typeface="Power Geez Unicode1" pitchFamily="2" charset="0"/>
              </a:rPr>
              <a:t>)</a:t>
            </a:r>
          </a:p>
          <a:p>
            <a:pPr algn="ctr">
              <a:buNone/>
            </a:pPr>
            <a:r>
              <a:rPr lang="en-US" sz="5400" dirty="0" err="1" smtClean="0">
                <a:solidFill>
                  <a:srgbClr val="00B050"/>
                </a:solidFill>
                <a:latin typeface="Power Geez Unicode1" pitchFamily="2" charset="0"/>
              </a:rPr>
              <a:t>ELAm</a:t>
            </a:r>
            <a:r>
              <a:rPr lang="en-US" sz="5400" dirty="0" smtClean="0">
                <a:solidFill>
                  <a:srgbClr val="00B050"/>
                </a:solidFill>
                <a:latin typeface="Power Geez Unicode1" pitchFamily="2" charset="0"/>
              </a:rPr>
              <a:t> 2064</a:t>
            </a:r>
            <a:endParaRPr lang="en-US" sz="5400" dirty="0">
              <a:solidFill>
                <a:srgbClr val="00B050"/>
              </a:solidFill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ያች</a:t>
            </a:r>
            <a:r>
              <a:rPr lang="en-US" dirty="0" smtClean="0"/>
              <a:t> </a:t>
            </a:r>
            <a:r>
              <a:rPr lang="en-US" b="1" u="sng" dirty="0" err="1" smtClean="0"/>
              <a:t>የምስራቅ</a:t>
            </a:r>
            <a:r>
              <a:rPr lang="en-US" dirty="0" smtClean="0"/>
              <a:t> </a:t>
            </a:r>
            <a:r>
              <a:rPr lang="en-US" dirty="0" err="1" smtClean="0"/>
              <a:t>ኮከብ</a:t>
            </a:r>
            <a:r>
              <a:rPr lang="en-US" dirty="0" smtClean="0"/>
              <a:t>  - </a:t>
            </a:r>
            <a:r>
              <a:rPr lang="en-US" dirty="0" err="1" smtClean="0"/>
              <a:t>አጎላማሽ</a:t>
            </a:r>
            <a:r>
              <a:rPr lang="en-US" dirty="0" smtClean="0"/>
              <a:t> </a:t>
            </a:r>
            <a:r>
              <a:rPr lang="en-US" dirty="0" err="1" smtClean="0"/>
              <a:t>ስማዊ</a:t>
            </a:r>
            <a:r>
              <a:rPr lang="en-US" dirty="0" smtClean="0"/>
              <a:t> </a:t>
            </a:r>
            <a:r>
              <a:rPr lang="en-US" dirty="0" err="1" smtClean="0"/>
              <a:t>ሀረግ</a:t>
            </a:r>
            <a:endParaRPr lang="en-US" dirty="0" smtClean="0"/>
          </a:p>
          <a:p>
            <a:pPr lvl="0"/>
            <a:r>
              <a:rPr lang="en-US" b="1" u="sng" dirty="0" err="1" smtClean="0"/>
              <a:t>አለም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የገዛቸው</a:t>
            </a:r>
            <a:r>
              <a:rPr lang="en-US" b="1" u="sng" dirty="0" smtClean="0"/>
              <a:t> </a:t>
            </a:r>
            <a:r>
              <a:rPr lang="en-US" dirty="0" err="1" smtClean="0"/>
              <a:t>ቤት</a:t>
            </a:r>
            <a:r>
              <a:rPr lang="en-US" dirty="0" smtClean="0"/>
              <a:t> -  </a:t>
            </a:r>
            <a:r>
              <a:rPr lang="en-US" dirty="0" err="1" smtClean="0"/>
              <a:t>አጎላማሽ</a:t>
            </a:r>
            <a:r>
              <a:rPr lang="en-US" dirty="0" smtClean="0"/>
              <a:t> </a:t>
            </a:r>
            <a:r>
              <a:rPr lang="en-US" dirty="0" err="1" smtClean="0"/>
              <a:t>አረፍተ</a:t>
            </a:r>
            <a:r>
              <a:rPr lang="en-US" dirty="0" smtClean="0"/>
              <a:t> </a:t>
            </a:r>
            <a:r>
              <a:rPr lang="en-US" dirty="0" err="1" smtClean="0"/>
              <a:t>ነገር</a:t>
            </a:r>
            <a:endParaRPr lang="en-US" dirty="0" smtClean="0"/>
          </a:p>
          <a:p>
            <a:r>
              <a:rPr lang="en-US" dirty="0" smtClean="0"/>
              <a:t>ያ </a:t>
            </a:r>
            <a:r>
              <a:rPr lang="en-US" b="1" u="sng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የወርቅ</a:t>
            </a:r>
            <a:r>
              <a:rPr lang="en-US" dirty="0" smtClean="0"/>
              <a:t> </a:t>
            </a:r>
            <a:r>
              <a:rPr lang="en-US" dirty="0" err="1" smtClean="0"/>
              <a:t>ቀለበት</a:t>
            </a:r>
            <a:r>
              <a:rPr lang="en-US" dirty="0" smtClean="0"/>
              <a:t>-  </a:t>
            </a:r>
            <a:r>
              <a:rPr lang="en-US" dirty="0" err="1" smtClean="0"/>
              <a:t>አጎላማሽ</a:t>
            </a:r>
            <a:r>
              <a:rPr lang="en-US" dirty="0" smtClean="0"/>
              <a:t> </a:t>
            </a:r>
            <a:r>
              <a:rPr lang="en-US" dirty="0" err="1" smtClean="0"/>
              <a:t>ቅፅላዊ</a:t>
            </a:r>
            <a:r>
              <a:rPr lang="en-US" dirty="0" smtClean="0"/>
              <a:t>  </a:t>
            </a:r>
            <a:r>
              <a:rPr lang="en-US" dirty="0" err="1" smtClean="0"/>
              <a:t>ሀረግ</a:t>
            </a:r>
            <a:r>
              <a:rPr lang="en-US" dirty="0" smtClean="0"/>
              <a:t>                                      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Power Geez Unicode1" pitchFamily="2" charset="0"/>
              </a:rPr>
              <a:t/>
            </a:r>
            <a:br>
              <a:rPr lang="en-US" dirty="0" smtClean="0">
                <a:latin typeface="Power Geez Unicode1" pitchFamily="2" charset="0"/>
              </a:rPr>
            </a:b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>
              <a:buNone/>
            </a:pPr>
            <a:r>
              <a:rPr lang="en-US" dirty="0" smtClean="0">
                <a:latin typeface="Power Geez Unicode1" pitchFamily="2" charset="0"/>
              </a:rPr>
              <a:t>            - </a:t>
            </a:r>
            <a:r>
              <a:rPr lang="en-US" dirty="0" err="1" smtClean="0">
                <a:latin typeface="Power Geez Unicode1" pitchFamily="2" charset="0"/>
              </a:rPr>
              <a:t>ከመው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endParaRPr lang="en-US" dirty="0" smtClean="0">
              <a:latin typeface="Power Geez Unicode1" pitchFamily="2" charset="0"/>
            </a:endParaRPr>
          </a:p>
          <a:p>
            <a:pPr algn="just">
              <a:buNone/>
            </a:pPr>
            <a:r>
              <a:rPr lang="en-US" dirty="0" smtClean="0">
                <a:latin typeface="Power Geez Unicode1" pitchFamily="2" charset="0"/>
              </a:rPr>
              <a:t>             </a:t>
            </a:r>
            <a:r>
              <a:rPr lang="en-US" dirty="0" err="1" smtClean="0">
                <a:latin typeface="Power Geez Unicode1" pitchFamily="2" charset="0"/>
              </a:rPr>
              <a:t>ተወቃርዎች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ከትርጉም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የሁነትና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የድርጊት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ተብለው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ይከፈላሉ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ከመሙያ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አወሳሰድ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ደግሞ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የሚፈልጉና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የማይፈልጉ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ተብለው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ይለያሉ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/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የሚወስዱት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ይችላሉ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ጎበዝ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ባለ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endParaRPr lang="en-US" dirty="0" smtClean="0">
              <a:latin typeface="Power Geez Unicode1" pitchFamily="2" charset="0"/>
            </a:endParaRP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በፖስታ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ለእናቱ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ገንዘብ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ለከላት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endParaRPr lang="en-US" dirty="0" smtClean="0">
              <a:latin typeface="Power Geez Unicode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የሁነት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ፈፃሚው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የሚሆነውን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የሚገኝበትን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ሁኔታ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ይገልፃሉ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ሆነ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ወፈረ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አጠረ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ወዘተ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     - </a:t>
            </a:r>
            <a:r>
              <a:rPr lang="en-US" dirty="0" err="1" smtClean="0">
                <a:latin typeface="Power Geez Unicode1" pitchFamily="2" charset="0"/>
              </a:rPr>
              <a:t>የሁነት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/</a:t>
            </a:r>
            <a:r>
              <a:rPr lang="en-US" dirty="0" err="1" smtClean="0">
                <a:latin typeface="Power Geez Unicode1" pitchFamily="2" charset="0"/>
              </a:rPr>
              <a:t>ሰው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የሚፈፅሙን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ድርጊት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ሳይሆን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ራሱ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የሚሆነውን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/</a:t>
            </a:r>
            <a:r>
              <a:rPr lang="en-US" dirty="0" err="1" smtClean="0">
                <a:latin typeface="Power Geez Unicode1" pitchFamily="2" charset="0"/>
              </a:rPr>
              <a:t>የሚገኝበትን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ሁኔታ</a:t>
            </a:r>
            <a:r>
              <a:rPr lang="en-US" dirty="0" smtClean="0">
                <a:latin typeface="Power Geez Unicode1" pitchFamily="2" charset="0"/>
              </a:rPr>
              <a:t> /</a:t>
            </a:r>
            <a:r>
              <a:rPr lang="en-US" dirty="0" err="1" smtClean="0">
                <a:latin typeface="Power Geez Unicode1" pitchFamily="2" charset="0"/>
              </a:rPr>
              <a:t>የሚያሳየውን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ባህርይ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ይገልፃሉ</a:t>
            </a:r>
            <a:r>
              <a:rPr lang="en-US" dirty="0" smtClean="0">
                <a:latin typeface="Power Geez Unicode1" pitchFamily="2" charset="0"/>
              </a:rPr>
              <a:t>፡፡           </a:t>
            </a:r>
          </a:p>
          <a:p>
            <a:r>
              <a:rPr lang="en-US" dirty="0" err="1" smtClean="0">
                <a:latin typeface="Power Geez Unicode1" pitchFamily="2" charset="0"/>
              </a:rPr>
              <a:t>የድርጊት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የሚፈፅመውን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ተግባር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ያሳያሉ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ጠጣ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መጣ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ሄደ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ጠረገ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ሰበረ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ወዘተ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   -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/ </a:t>
            </a:r>
            <a:r>
              <a:rPr lang="en-US" dirty="0" err="1" smtClean="0">
                <a:latin typeface="Power Geez Unicode1" pitchFamily="2" charset="0"/>
              </a:rPr>
              <a:t>ድርጊት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ፈጻሚ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አላቸው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   -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አላቸው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   -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ሊኖራቸው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       </a:t>
            </a: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   - </a:t>
            </a:r>
            <a:r>
              <a:rPr lang="en-US" dirty="0" err="1" smtClean="0">
                <a:latin typeface="Power Geez Unicode1" pitchFamily="2" charset="0"/>
              </a:rPr>
              <a:t>ከመዋቀውር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ሲትዩ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ከድርጊት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የሚዛመድ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   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አላቸው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</a:t>
            </a:r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ብርቱካን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በላ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የሁኔታ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የላቸውም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ቢኖራቸውም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ከባለቤቱ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ግንኙነት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አለቀሰ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የለውም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ገበሬ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ሆነ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ገበሬ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መሙያው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ከካሳ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ግንኙነት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አለው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ገበሬው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/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ገበሬ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r>
              <a:rPr lang="en-US" dirty="0" err="1" smtClean="0">
                <a:latin typeface="Power Geez Unicode1" pitchFamily="2" charset="0"/>
              </a:rPr>
              <a:t>የድርጊትና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የሁነት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ሌላው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ልዩነታቸው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የሚወስዱት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መጠን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የድጊት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ሊኖራቸው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የሁነት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አላቸው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ለአስቴር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ገንዘብ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ሰጣት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ለአስቴር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ገንዘብ</a:t>
            </a:r>
            <a:r>
              <a:rPr lang="en-US" dirty="0" smtClean="0">
                <a:latin typeface="Power Geez Unicode1" pitchFamily="2" charset="0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ካሳ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ምሳውን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በላ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-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መሙያ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ገላጭ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ሁኔታ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ካሳ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ወታደር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መሰለ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-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መሙያ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ግሀ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ካሳ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ከሳ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   (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መሀ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በድንገት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ኢሳቢ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ግሳዊ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ሀረግ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ካሳ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አንዴ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ወደ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ጎንደር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ሄደ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ግሀ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-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ካሳ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ደነገጠ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ግሀ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ትናት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በድርጊትበመኪናወደ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ጎንደር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ሄደ</a:t>
            </a:r>
            <a:endParaRPr lang="en-US" dirty="0" smtClean="0">
              <a:solidFill>
                <a:srgbClr val="FF0000"/>
              </a:solidFill>
              <a:latin typeface="Power Geez Unicode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ማሀ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      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ማሀ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</a:t>
            </a:r>
          </a:p>
          <a:p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መሀ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         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ማሀ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ግ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ስር</a:t>
            </a:r>
            <a:endParaRPr lang="en-US" dirty="0" smtClean="0">
              <a:solidFill>
                <a:srgbClr val="FF0000"/>
              </a:solidFill>
              <a:latin typeface="Power Geez Unicode1" pitchFamily="2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      ግ          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ወደ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ጎንደር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ሄደ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መስሪ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ስሀጊ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       1                                        </a:t>
            </a:r>
          </a:p>
          <a:p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ደነገጠ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         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አጎላማስ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ስሀ</a:t>
            </a:r>
            <a:endParaRPr lang="en-US" dirty="0" smtClean="0">
              <a:solidFill>
                <a:srgbClr val="FF0000"/>
              </a:solidFill>
              <a:latin typeface="Power Geez Unicode1" pitchFamily="2" charset="0"/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የአ.ነገር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ተሳቢ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ሲገኝ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-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ካሳ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ልጁን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ገረፈው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               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መሙያ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ሙሪ</a:t>
            </a:r>
            <a:endParaRPr lang="en-US" dirty="0" smtClean="0">
              <a:solidFill>
                <a:srgbClr val="FF0000"/>
              </a:solidFill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አስቴር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እንቁላሉን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ሰበረችው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   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ከሳቢ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ግስ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ጋር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የሚዋቀር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ከሆነ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በግሱ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አምድ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ላይ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የራሱን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አፃፍ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ይተዋል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ተሳቢው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ባለቤት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ከሆነ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ግሱ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ተደራጊ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ሲሆን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የድርጊቱ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ተጠቂ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ተደራጊ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ከሆነ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ተለዋዋጭ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ቦታ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ያላቸው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አጎላማሾች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ተናአጊይሁ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በአማና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 err="1" smtClean="0">
                <a:solidFill>
                  <a:srgbClr val="FF0000"/>
                </a:solidFill>
              </a:rPr>
              <a:t>በመኪና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ወደት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ቤት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ይሄዳል</a:t>
            </a:r>
            <a:r>
              <a:rPr lang="en-US" dirty="0" smtClean="0">
                <a:solidFill>
                  <a:srgbClr val="FF0000"/>
                </a:solidFill>
              </a:rPr>
              <a:t>])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በፍፁም</a:t>
            </a:r>
            <a:r>
              <a:rPr lang="en-US" dirty="0" smtClean="0">
                <a:solidFill>
                  <a:srgbClr val="FF0000"/>
                </a:solidFill>
              </a:rPr>
              <a:t> [</a:t>
            </a:r>
            <a:r>
              <a:rPr lang="en-US" dirty="0" err="1" smtClean="0">
                <a:solidFill>
                  <a:srgbClr val="FF0000"/>
                </a:solidFill>
              </a:rPr>
              <a:t>በመኪና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ወደት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ቤት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አይሄድም</a:t>
            </a:r>
            <a:r>
              <a:rPr lang="en-US" dirty="0" smtClean="0">
                <a:solidFill>
                  <a:srgbClr val="FF0000"/>
                </a:solidFill>
              </a:rPr>
              <a:t>])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ሳቢግሶች</a:t>
            </a: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ባለ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አንድ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ተሳቢ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ገረፈ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ሰደበ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በላ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</a:t>
            </a:r>
            <a:r>
              <a:rPr lang="en-US" dirty="0" err="1" smtClean="0">
                <a:solidFill>
                  <a:srgbClr val="FF0000"/>
                </a:solidFill>
              </a:rPr>
              <a:t>ባለ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ሁለት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ተሳቢ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ሰጠ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ነገረ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ላከ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ርቱዕ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ተሳቢ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ኢርቱዕ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ተሳቢ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</a:t>
            </a:r>
            <a:r>
              <a:rPr lang="en-US" dirty="0" err="1" smtClean="0">
                <a:solidFill>
                  <a:srgbClr val="FF0000"/>
                </a:solidFill>
              </a:rPr>
              <a:t>ሰሀ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ግሀን</a:t>
            </a:r>
            <a:endParaRPr lang="en-US" dirty="0" smtClean="0">
              <a:solidFill>
                <a:srgbClr val="FF0000"/>
              </a:solidFill>
              <a:latin typeface="Power Geez Unicode1" pitchFamily="2" charset="0"/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ሁለትጊዜ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በፓስታ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ለተማሪዋ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ብዙ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ገንዘብ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ሰጣት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ለተማሪዋ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ገንዘብ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ሰጣት</a:t>
            </a:r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ግሀጊ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ገንዘብ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ለተማሪዋ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ሰጣት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መሀ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ግሀ</a:t>
            </a:r>
            <a:r>
              <a:rPr lang="en-US" dirty="0" smtClean="0">
                <a:solidFill>
                  <a:srgbClr val="FF0000"/>
                </a:solidFill>
              </a:rPr>
              <a:t>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</a:t>
            </a:r>
            <a:r>
              <a:rPr lang="en-US" dirty="0" err="1" smtClean="0">
                <a:solidFill>
                  <a:srgbClr val="FF0000"/>
                </a:solidFill>
              </a:rPr>
              <a:t>በፓስታ</a:t>
            </a: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መሀ</a:t>
            </a:r>
            <a:r>
              <a:rPr lang="en-US" dirty="0" smtClean="0">
                <a:solidFill>
                  <a:srgbClr val="FF0000"/>
                </a:solidFill>
              </a:rPr>
              <a:t>  ግ                   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ሙያ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ሙሪ</a:t>
            </a:r>
            <a:r>
              <a:rPr lang="en-US" dirty="0" smtClean="0">
                <a:solidFill>
                  <a:srgbClr val="FF0000"/>
                </a:solidFill>
              </a:rPr>
              <a:t>           </a:t>
            </a:r>
            <a:r>
              <a:rPr lang="en-US" dirty="0" err="1" smtClean="0">
                <a:solidFill>
                  <a:srgbClr val="FF0000"/>
                </a:solidFill>
              </a:rPr>
              <a:t>ለተማሪዋ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          ግ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ብዙገንዘብ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ሰጣት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የመሆን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ሀርግ</a:t>
            </a:r>
            <a:r>
              <a:rPr lang="en-US" dirty="0" smtClean="0">
                <a:latin typeface="Power Geez Unicode1" pitchFamily="2" charset="0"/>
              </a:rPr>
              <a:t> -</a:t>
            </a:r>
            <a:r>
              <a:rPr lang="en-US" dirty="0" err="1" smtClean="0">
                <a:latin typeface="Power Geez Unicode1" pitchFamily="2" charset="0"/>
              </a:rPr>
              <a:t>ሁነትን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በገኝትን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ይገልፃል</a:t>
            </a:r>
            <a:r>
              <a:rPr lang="en-US" dirty="0" smtClean="0">
                <a:latin typeface="Power Geez Unicode1" pitchFamily="2" charset="0"/>
              </a:rPr>
              <a:t> -</a:t>
            </a:r>
            <a:r>
              <a:rPr lang="en-US" dirty="0" err="1" smtClean="0">
                <a:latin typeface="Power Geez Unicode1" pitchFamily="2" charset="0"/>
              </a:rPr>
              <a:t>የመሆን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ሆነ</a:t>
            </a:r>
            <a:r>
              <a:rPr lang="en-US" dirty="0" smtClean="0">
                <a:latin typeface="Power Geez Unicode1" pitchFamily="2" charset="0"/>
              </a:rPr>
              <a:t>    - </a:t>
            </a:r>
            <a:r>
              <a:rPr lang="en-US" dirty="0" err="1" smtClean="0">
                <a:latin typeface="Power Geez Unicode1" pitchFamily="2" charset="0"/>
              </a:rPr>
              <a:t>ባለ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ቤታቸው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ሁኮች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ህኮሪ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ጎሰገተ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ሆነ</a:t>
            </a:r>
            <a:r>
              <a:rPr lang="en-US" dirty="0" smtClean="0">
                <a:latin typeface="Power Geez Unicode1" pitchFamily="2" charset="0"/>
              </a:rPr>
              <a:t>      - </a:t>
            </a:r>
            <a:r>
              <a:rPr lang="en-US" dirty="0" err="1" smtClean="0">
                <a:latin typeface="Power Geez Unicode1" pitchFamily="2" charset="0"/>
              </a:rPr>
              <a:t>ባለቤቱን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በአቻነት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የሚገልፀው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ሙሙያ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አላቸው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                  </a:t>
            </a:r>
            <a:r>
              <a:rPr lang="en-US" dirty="0" err="1" smtClean="0">
                <a:latin typeface="Power Geez Unicode1" pitchFamily="2" charset="0"/>
              </a:rPr>
              <a:t>ኑረትን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የሚገልፀት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ተሞድደወሀርግ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ይገልገለ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ጎበዝ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       - </a:t>
            </a:r>
            <a:r>
              <a:rPr lang="en-US" dirty="0" err="1" smtClean="0">
                <a:latin typeface="Power Geez Unicode1" pitchFamily="2" charset="0"/>
              </a:rPr>
              <a:t>ጎበዝ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ሆነ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r>
              <a:rPr lang="en-US" dirty="0" smtClean="0">
                <a:latin typeface="Power Geez Unicode1" pitchFamily="2" charset="0"/>
              </a:rPr>
              <a:t>                     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ሆነ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አምና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ጎበዝ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ነበር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ይመስላል</a:t>
            </a:r>
            <a:r>
              <a:rPr lang="en-US" dirty="0" smtClean="0">
                <a:latin typeface="Power Geez Unicode1" pitchFamily="2" charset="0"/>
              </a:rPr>
              <a:t>     - </a:t>
            </a:r>
            <a:r>
              <a:rPr lang="en-US" dirty="0" err="1" smtClean="0">
                <a:latin typeface="Power Geez Unicode1" pitchFamily="2" charset="0"/>
              </a:rPr>
              <a:t>አሁን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አለ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ጎበዝ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ይመስላል</a:t>
            </a:r>
            <a:r>
              <a:rPr lang="en-US" dirty="0" smtClean="0">
                <a:latin typeface="Power Geez Unicode1" pitchFamily="2" charset="0"/>
              </a:rPr>
              <a:t>        -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ጎጀም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አስተማሪ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ነበር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አለ</a:t>
            </a:r>
            <a:r>
              <a:rPr lang="en-US" dirty="0" smtClean="0">
                <a:latin typeface="Power Geez Unicode1" pitchFamily="2" charset="0"/>
              </a:rPr>
              <a:t>       -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ሌሎቹ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ከመሙያ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ከአጎላማሽን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ኪመሰተምር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በየደረጃው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ሀርግን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መሰርታሉ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ቅፅላዊ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>
                <a:latin typeface="Power Geez Unicode1" pitchFamily="2" charset="0"/>
              </a:rPr>
              <a:t>ቅፅላዊ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>
              <a:buNone/>
            </a:pPr>
            <a:r>
              <a:rPr lang="en-US" dirty="0" smtClean="0">
                <a:latin typeface="Power Geez Unicode1" pitchFamily="2" charset="0"/>
              </a:rPr>
              <a:t>             - </a:t>
            </a:r>
            <a:r>
              <a:rPr lang="en-US" dirty="0" err="1" smtClean="0">
                <a:latin typeface="Power Geez Unicode1" pitchFamily="2" charset="0"/>
              </a:rPr>
              <a:t>ከመሪው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endParaRPr lang="en-US" dirty="0" smtClean="0">
              <a:latin typeface="Power Geez Unicode1" pitchFamily="2" charset="0"/>
            </a:endParaRPr>
          </a:p>
          <a:p>
            <a:pPr algn="just">
              <a:buNone/>
            </a:pPr>
            <a:r>
              <a:rPr lang="en-US" dirty="0" smtClean="0">
                <a:latin typeface="Power Geez Unicode1" pitchFamily="2" charset="0"/>
              </a:rPr>
              <a:t>              </a:t>
            </a:r>
            <a:r>
              <a:rPr lang="en-US" dirty="0" err="1" smtClean="0">
                <a:latin typeface="Power Geez Unicode1" pitchFamily="2" charset="0"/>
              </a:rPr>
              <a:t>ተወቃርዎች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ቅፅሎች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ነባርና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ውልድ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ተብለው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ሲከፈሉ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ነባሮቹ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የላቸውም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ነባር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የላቸውም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ውልድ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ቅፅሎች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ከስም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ሊመሰረቱ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ይችላሉ</a:t>
            </a:r>
            <a:r>
              <a:rPr lang="en-US" dirty="0" smtClean="0">
                <a:latin typeface="Power Geez Unicode1" pitchFamily="2" charset="0"/>
              </a:rPr>
              <a:t>፡፡                  </a:t>
            </a:r>
          </a:p>
          <a:p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ከስም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የሚመሰረቱ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የላቸውም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-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የላቸውም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- </a:t>
            </a:r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የሚመሰረተው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ሆዳም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አመለኝ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ወዘተ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እንደ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አባቷ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አመለኛ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ነች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ቅፅሎች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ከግስ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የሚመሰረቱ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የሚፈለጉና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የማይፈልጉ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ተብለው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ይከፈላሉ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ቄይ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ጎበዝ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ወዘተ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የማይፈልጉ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ደፋር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ፈሪና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የመሳሰሉት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ደግሞ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የሚፈልጉ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Power Geez Unicode1" pitchFamily="2" charset="0"/>
              </a:rPr>
              <a:t>የቅፅላዊ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የማነፃፀር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ባህርይ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በቅፅላዊ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የሚያገለግለው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በጣም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የመዋቅር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ምንነት</a:t>
            </a:r>
            <a:endParaRPr lang="en-US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ሰፋ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ፅነሰ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ሀሳብን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ቃል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ማንኛውንም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ቅንጅት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የሚያጠቃልል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ቃላትና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ሀረጋት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እየቀናጁ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የሚፈጥሩት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ቅንጅት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ቅንጅቱ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በሥነ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ድምፅ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ደረጃ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የቀለም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በሥነምዕላድ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ደረጃ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የምዕላድ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የቃላት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በሥነመዋቅር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ደረጃ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ደግሞ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ውስጣዊ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ቅንጅት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የሚያጠቃልል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እንደ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አባቷ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አመለኛ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ነች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ቅሀ</a:t>
            </a:r>
            <a:r>
              <a:rPr lang="en-US" sz="2800" dirty="0" smtClean="0">
                <a:latin typeface="Power Geez Unicode1" pitchFamily="2" charset="0"/>
              </a:rPr>
              <a:t>2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       ቅሀ</a:t>
            </a:r>
            <a:r>
              <a:rPr lang="en-US" sz="2800" dirty="0" smtClean="0">
                <a:latin typeface="Power Geez Unicode1" pitchFamily="2" charset="0"/>
              </a:rPr>
              <a:t>1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አባቷ</a:t>
            </a:r>
            <a:r>
              <a:rPr lang="en-US" dirty="0" smtClean="0">
                <a:latin typeface="Power Geez Unicode1" pitchFamily="2" charset="0"/>
              </a:rPr>
              <a:t>      ቅ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</a:t>
            </a:r>
            <a:r>
              <a:rPr lang="en-US" dirty="0" err="1" smtClean="0">
                <a:latin typeface="Power Geez Unicode1" pitchFamily="2" charset="0"/>
              </a:rPr>
              <a:t>አመለኛ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የስማዊ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ሀርግ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መሙያ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የግድ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መገኘት</a:t>
            </a:r>
            <a:r>
              <a:rPr lang="en-US" dirty="0" smtClean="0">
                <a:solidFill>
                  <a:srgbClr val="FF0000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Power Geez Unicode1" pitchFamily="2" charset="0"/>
              </a:rPr>
              <a:t>የለበትም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676400" y="243840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33600" y="2438400"/>
            <a:ext cx="1371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143000" y="33528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600200" y="33528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143000" y="3810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657600" y="3352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733800" y="43434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የግሳዊ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ሀርግ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መሙያ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ረግድ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በበተው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መገኙት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አልበት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ግሳዊ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ቅፅል</a:t>
            </a:r>
            <a:r>
              <a:rPr lang="en-US" dirty="0" smtClean="0">
                <a:solidFill>
                  <a:srgbClr val="FF0000"/>
                </a:solidFill>
              </a:rPr>
              <a:t>   - </a:t>
            </a:r>
            <a:r>
              <a:rPr lang="en-US" dirty="0" err="1" smtClean="0">
                <a:solidFill>
                  <a:srgbClr val="FF0000"/>
                </a:solidFill>
              </a:rPr>
              <a:t>ግስ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የሚመሰቱ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ጎበዝ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ጥቁር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መሙያ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የሚጌልጉና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የማፈልጉ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ቀይ</a:t>
            </a:r>
            <a:r>
              <a:rPr lang="en-US" dirty="0" smtClean="0">
                <a:solidFill>
                  <a:srgbClr val="FF0000"/>
                </a:solidFill>
              </a:rPr>
              <a:t>    - </a:t>
            </a:r>
            <a:r>
              <a:rPr lang="en-US" dirty="0" err="1" smtClean="0">
                <a:solidFill>
                  <a:srgbClr val="FF0000"/>
                </a:solidFill>
              </a:rPr>
              <a:t>የሰው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አዛኝ</a:t>
            </a:r>
            <a:r>
              <a:rPr lang="en-US" dirty="0" smtClean="0">
                <a:solidFill>
                  <a:srgbClr val="FF0000"/>
                </a:solidFill>
              </a:rPr>
              <a:t> - </a:t>
            </a:r>
            <a:r>
              <a:rPr lang="en-US" dirty="0" err="1" smtClean="0">
                <a:solidFill>
                  <a:srgbClr val="FF0000"/>
                </a:solidFill>
              </a:rPr>
              <a:t>ገላጭ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ነባር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ቅፅሎች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መሙያየላቸውም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u="sng" dirty="0" err="1" smtClean="0">
                <a:solidFill>
                  <a:srgbClr val="FF0000"/>
                </a:solidFill>
              </a:rPr>
              <a:t>ሽማግሌ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አታላዩ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</a:t>
            </a:r>
            <a:r>
              <a:rPr lang="en-US" dirty="0" err="1" smtClean="0">
                <a:solidFill>
                  <a:srgbClr val="FF0000"/>
                </a:solidFill>
              </a:rPr>
              <a:t>መሙያ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ሽማግሌ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አቃላይ</a:t>
            </a:r>
            <a:r>
              <a:rPr lang="en-US" dirty="0" smtClean="0">
                <a:solidFill>
                  <a:srgbClr val="FF0000"/>
                </a:solidFill>
              </a:rPr>
              <a:t>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በጣም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ቅሀ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አስቴር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ጨለማደፈር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ነች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1            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ቅሀ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ቅሀ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መሀ</a:t>
            </a:r>
            <a:r>
              <a:rPr lang="en-US" dirty="0" smtClean="0">
                <a:solidFill>
                  <a:srgbClr val="FF0000"/>
                </a:solidFill>
              </a:rPr>
              <a:t>   ቅሀ1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መለሀ</a:t>
            </a:r>
            <a:r>
              <a:rPr lang="en-US" dirty="0" smtClean="0">
                <a:solidFill>
                  <a:srgbClr val="FF0000"/>
                </a:solidFill>
              </a:rPr>
              <a:t>   ቅሀ2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r>
              <a:rPr lang="en-US" dirty="0" smtClean="0">
                <a:solidFill>
                  <a:srgbClr val="FF0000"/>
                </a:solidFill>
              </a:rPr>
              <a:t>  ቅ                                    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</a:t>
            </a:r>
            <a:r>
              <a:rPr lang="en-US" dirty="0" err="1" smtClean="0">
                <a:solidFill>
                  <a:srgbClr val="FF0000"/>
                </a:solidFill>
              </a:rPr>
              <a:t>አተለይ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መስ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መሀ</a:t>
            </a:r>
            <a:r>
              <a:rPr lang="en-US" dirty="0" smtClean="0">
                <a:solidFill>
                  <a:srgbClr val="FF0000"/>
                </a:solidFill>
              </a:rPr>
              <a:t>  ቅሀ1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en-US" dirty="0" err="1" smtClean="0">
                <a:solidFill>
                  <a:srgbClr val="FF0000"/>
                </a:solidFill>
              </a:rPr>
              <a:t>ሽግሌ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  1                ቅ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መሙያ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የላቸውም</a:t>
            </a:r>
            <a:r>
              <a:rPr lang="en-US" dirty="0" smtClean="0">
                <a:solidFill>
                  <a:srgbClr val="FF0000"/>
                </a:solidFill>
              </a:rPr>
              <a:t>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በጣም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እንደካሳ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ተውሳከ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>
                <a:latin typeface="Power Geez Unicode1" pitchFamily="2" charset="0"/>
              </a:rPr>
              <a:t>ተውሳከ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ተውሳከ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ከመሪው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ተውሳከ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ማዋቀሩ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የተለየ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ያደርገዋል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Power Geez Unicode1" pitchFamily="2" charset="0"/>
              </a:rPr>
              <a:t>የተውሳከ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አጉላማሽ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የማነፃፀር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ተግባር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Power Geez Unicode1" pitchFamily="2" charset="0"/>
              </a:rPr>
              <a:t>በተውሳከ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ሆኖ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የሚያገለግለው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በጣም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err="1" smtClean="0">
                <a:solidFill>
                  <a:srgbClr val="FF0000"/>
                </a:solidFill>
              </a:rPr>
              <a:t>ተውሳከ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ግላጭ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ሀርግ</a:t>
            </a:r>
            <a:r>
              <a:rPr lang="en-US" dirty="0" smtClean="0">
                <a:solidFill>
                  <a:srgbClr val="FF0000"/>
                </a:solidFill>
              </a:rPr>
              <a:t> - </a:t>
            </a:r>
            <a:r>
              <a:rPr lang="en-US" dirty="0" err="1" smtClean="0">
                <a:solidFill>
                  <a:srgbClr val="FF0000"/>
                </a:solidFill>
              </a:rPr>
              <a:t>መሪው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ተውሳከ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ግስ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ነው</a:t>
            </a:r>
            <a:r>
              <a:rPr lang="en-US" dirty="0" smtClean="0">
                <a:solidFill>
                  <a:srgbClr val="FF0000"/>
                </a:solidFill>
              </a:rPr>
              <a:t>                          1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በአጎላማቨነት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የሚገበው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መሀነው</a:t>
            </a:r>
            <a:r>
              <a:rPr lang="en-US" dirty="0" smtClean="0">
                <a:solidFill>
                  <a:srgbClr val="FF0000"/>
                </a:solidFill>
              </a:rPr>
              <a:t>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ጨለማ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ደፈረ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ተውሳካ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ግሶች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የሁኔታ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መሀየማነፃፀት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በህሪአለው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ነባር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የጊዜ</a:t>
            </a:r>
            <a:r>
              <a:rPr lang="en-US" dirty="0" smtClean="0">
                <a:solidFill>
                  <a:srgbClr val="FF0000"/>
                </a:solidFill>
              </a:rPr>
              <a:t>  - </a:t>
            </a:r>
            <a:r>
              <a:rPr lang="en-US" dirty="0" err="1" smtClean="0">
                <a:solidFill>
                  <a:srgbClr val="FF0000"/>
                </a:solidFill>
              </a:rPr>
              <a:t>መስሀ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በጣም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ነው</a:t>
            </a:r>
            <a:r>
              <a:rPr lang="en-US" dirty="0" smtClean="0">
                <a:solidFill>
                  <a:srgbClr val="FF0000"/>
                </a:solidFill>
              </a:rPr>
              <a:t>                    </a:t>
            </a:r>
            <a:r>
              <a:rPr lang="en-US" dirty="0" err="1" smtClean="0">
                <a:solidFill>
                  <a:srgbClr val="FF0000"/>
                </a:solidFill>
              </a:rPr>
              <a:t>ቶሎ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- </a:t>
            </a:r>
            <a:r>
              <a:rPr lang="en-US" dirty="0" err="1" smtClean="0">
                <a:solidFill>
                  <a:srgbClr val="FF0000"/>
                </a:solidFill>
              </a:rPr>
              <a:t>የምክንያት</a:t>
            </a:r>
            <a:r>
              <a:rPr lang="en-US" dirty="0" smtClean="0">
                <a:solidFill>
                  <a:srgbClr val="FF0000"/>
                </a:solidFill>
              </a:rPr>
              <a:t>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ገና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- </a:t>
            </a:r>
            <a:r>
              <a:rPr lang="en-US" dirty="0" err="1" smtClean="0">
                <a:solidFill>
                  <a:srgbClr val="FF0000"/>
                </a:solidFill>
              </a:rPr>
              <a:t>የማድርጊያ</a:t>
            </a:r>
            <a:r>
              <a:rPr lang="en-US" dirty="0" smtClean="0">
                <a:solidFill>
                  <a:srgbClr val="FF0000"/>
                </a:solidFill>
              </a:rPr>
              <a:t>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እንደገና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- </a:t>
            </a:r>
            <a:r>
              <a:rPr lang="en-US" dirty="0" err="1" smtClean="0">
                <a:solidFill>
                  <a:srgbClr val="FF0000"/>
                </a:solidFill>
              </a:rPr>
              <a:t>የቦታ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መቼ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-  </a:t>
            </a:r>
            <a:r>
              <a:rPr lang="en-US" dirty="0" err="1" smtClean="0">
                <a:solidFill>
                  <a:srgbClr val="FF0000"/>
                </a:solidFill>
              </a:rPr>
              <a:t>የንፅፅር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 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 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 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 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አስቴር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ካሰ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ክፉኛ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ወደቀች</a:t>
            </a:r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en-US" dirty="0" err="1" smtClean="0">
                <a:solidFill>
                  <a:srgbClr val="FF0000"/>
                </a:solidFill>
              </a:rPr>
              <a:t>የመስተዋድ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ደሚሀረጉ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ከግሳው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ሀረግ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ጋር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ሲሆን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አስቴር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ቶሎ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ተአሳች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        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ተሀ</a:t>
            </a:r>
            <a:r>
              <a:rPr lang="en-US" dirty="0" smtClean="0">
                <a:solidFill>
                  <a:srgbClr val="FF0000"/>
                </a:solidFill>
              </a:rPr>
              <a:t>                            ግሀ2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        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</a:t>
            </a:r>
            <a:r>
              <a:rPr lang="en-US" dirty="0" err="1" smtClean="0">
                <a:solidFill>
                  <a:srgbClr val="FF0000"/>
                </a:solidFill>
              </a:rPr>
              <a:t>መሰሀ</a:t>
            </a:r>
            <a:r>
              <a:rPr lang="en-US" dirty="0" smtClean="0">
                <a:solidFill>
                  <a:srgbClr val="FF0000"/>
                </a:solidFill>
              </a:rPr>
              <a:t>  ተሀ2                    </a:t>
            </a:r>
            <a:r>
              <a:rPr lang="en-US" dirty="0" err="1" smtClean="0">
                <a:solidFill>
                  <a:srgbClr val="FF0000"/>
                </a:solidFill>
              </a:rPr>
              <a:t>መሀ</a:t>
            </a:r>
            <a:r>
              <a:rPr lang="en-US" dirty="0" smtClean="0">
                <a:solidFill>
                  <a:srgbClr val="FF0000"/>
                </a:solidFill>
              </a:rPr>
              <a:t>  ግሀ1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</a:t>
            </a:r>
            <a:r>
              <a:rPr lang="en-US" dirty="0" err="1" smtClean="0">
                <a:solidFill>
                  <a:srgbClr val="FF0000"/>
                </a:solidFill>
              </a:rPr>
              <a:t>መሰ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   </a:t>
            </a:r>
            <a:r>
              <a:rPr lang="en-US" dirty="0" err="1" smtClean="0">
                <a:solidFill>
                  <a:srgbClr val="FF0000"/>
                </a:solidFill>
              </a:rPr>
              <a:t>ሰጠዋ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መሀ</a:t>
            </a:r>
            <a:r>
              <a:rPr lang="en-US" dirty="0" smtClean="0">
                <a:solidFill>
                  <a:srgbClr val="FF0000"/>
                </a:solidFill>
              </a:rPr>
              <a:t>   ተሀ1           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ተግሀ</a:t>
            </a:r>
            <a:r>
              <a:rPr lang="en-US" dirty="0" smtClean="0">
                <a:solidFill>
                  <a:srgbClr val="FF0000"/>
                </a:solidFill>
              </a:rPr>
              <a:t>  ግ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1                        1    1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  ተ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ተግ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1                         1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ቶሎ</a:t>
            </a:r>
            <a:r>
              <a:rPr lang="en-US" dirty="0" smtClean="0">
                <a:solidFill>
                  <a:srgbClr val="FF0000"/>
                </a:solidFill>
              </a:rPr>
              <a:t>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ክፉኛ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ወደቀች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በጣም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እንደካሳ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ረጎላም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መስተዓምራቸው</a:t>
            </a:r>
            <a:r>
              <a:rPr lang="en-US" dirty="0" smtClean="0"/>
              <a:t> (</a:t>
            </a:r>
            <a:r>
              <a:rPr lang="en-US" dirty="0" err="1" smtClean="0"/>
              <a:t>አንድ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 ፣ </a:t>
            </a:r>
            <a:r>
              <a:rPr lang="en-US" dirty="0" err="1" smtClean="0"/>
              <a:t>ሁለት</a:t>
            </a:r>
            <a:r>
              <a:rPr lang="en-US" dirty="0" smtClean="0"/>
              <a:t> </a:t>
            </a:r>
            <a:r>
              <a:rPr lang="en-US" dirty="0" err="1" smtClean="0"/>
              <a:t>ጊዜ</a:t>
            </a:r>
            <a:r>
              <a:rPr lang="en-US" dirty="0" smtClean="0"/>
              <a:t>----)</a:t>
            </a:r>
          </a:p>
          <a:p>
            <a:pPr lvl="0"/>
            <a:r>
              <a:rPr lang="en-US" dirty="0" err="1" smtClean="0"/>
              <a:t>ገላጭነታቸው</a:t>
            </a:r>
            <a:r>
              <a:rPr lang="en-US" dirty="0" smtClean="0"/>
              <a:t> </a:t>
            </a:r>
            <a:r>
              <a:rPr lang="en-US" dirty="0" err="1" smtClean="0"/>
              <a:t>አችም</a:t>
            </a:r>
            <a:r>
              <a:rPr lang="en-US" dirty="0" smtClean="0"/>
              <a:t> </a:t>
            </a:r>
            <a:r>
              <a:rPr lang="en-US" dirty="0" err="1" smtClean="0"/>
              <a:t>ለሀረጉ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ለገሳዊ</a:t>
            </a:r>
            <a:r>
              <a:rPr lang="en-US" dirty="0" smtClean="0"/>
              <a:t> </a:t>
            </a:r>
            <a:r>
              <a:rPr lang="en-US" dirty="0" err="1" smtClean="0"/>
              <a:t>ሀረጉ</a:t>
            </a:r>
            <a:r>
              <a:rPr lang="en-US" dirty="0" smtClean="0"/>
              <a:t> </a:t>
            </a:r>
            <a:r>
              <a:rPr lang="en-US" dirty="0" err="1" smtClean="0"/>
              <a:t>ገላ</a:t>
            </a:r>
            <a:r>
              <a:rPr lang="en-US" dirty="0" smtClean="0"/>
              <a:t>\ች  </a:t>
            </a:r>
            <a:r>
              <a:rPr lang="en-US" dirty="0" err="1" smtClean="0"/>
              <a:t>ይሆናሉ</a:t>
            </a:r>
            <a:endParaRPr lang="en-US" dirty="0" smtClean="0"/>
          </a:p>
          <a:p>
            <a:pPr lvl="0"/>
            <a:r>
              <a:rPr lang="en-US" dirty="0" err="1" smtClean="0"/>
              <a:t>በዕለቱ</a:t>
            </a:r>
            <a:r>
              <a:rPr lang="en-US" dirty="0" smtClean="0"/>
              <a:t> </a:t>
            </a:r>
            <a:r>
              <a:rPr lang="en-US" dirty="0" err="1" smtClean="0"/>
              <a:t>ሕርፁ</a:t>
            </a:r>
            <a:r>
              <a:rPr lang="en-US" dirty="0" smtClean="0"/>
              <a:t> </a:t>
            </a:r>
            <a:r>
              <a:rPr lang="en-US" dirty="0" err="1" smtClean="0"/>
              <a:t>መሪው</a:t>
            </a:r>
            <a:r>
              <a:rPr lang="en-US" dirty="0" smtClean="0"/>
              <a:t> </a:t>
            </a:r>
            <a:r>
              <a:rPr lang="en-US" dirty="0" err="1" smtClean="0"/>
              <a:t>በግራ</a:t>
            </a:r>
            <a:r>
              <a:rPr lang="en-US" dirty="0" smtClean="0"/>
              <a:t> </a:t>
            </a:r>
            <a:r>
              <a:rPr lang="en-US" dirty="0" err="1" smtClean="0"/>
              <a:t>ወይም</a:t>
            </a:r>
            <a:r>
              <a:rPr lang="en-US" dirty="0" smtClean="0"/>
              <a:t> </a:t>
            </a:r>
            <a:r>
              <a:rPr lang="en-US" dirty="0" err="1" smtClean="0"/>
              <a:t>በቃኝ</a:t>
            </a:r>
            <a:r>
              <a:rPr lang="en-US" dirty="0" smtClean="0"/>
              <a:t> </a:t>
            </a:r>
            <a:r>
              <a:rPr lang="en-US" dirty="0" err="1" smtClean="0"/>
              <a:t>ሊገኝይችላል</a:t>
            </a:r>
            <a:endParaRPr lang="en-US" dirty="0" smtClean="0"/>
          </a:p>
          <a:p>
            <a:pPr lvl="0"/>
            <a:r>
              <a:rPr lang="en-US" dirty="0" err="1" smtClean="0"/>
              <a:t>በተህተይ</a:t>
            </a:r>
            <a:r>
              <a:rPr lang="en-US" dirty="0" smtClean="0"/>
              <a:t> </a:t>
            </a:r>
            <a:r>
              <a:rPr lang="en-US" dirty="0" err="1" smtClean="0"/>
              <a:t>አርው</a:t>
            </a:r>
            <a:r>
              <a:rPr lang="en-US" dirty="0" smtClean="0"/>
              <a:t> </a:t>
            </a:r>
            <a:r>
              <a:rPr lang="en-US" dirty="0" err="1" smtClean="0"/>
              <a:t>ግን</a:t>
            </a:r>
            <a:r>
              <a:rPr lang="en-US" dirty="0" smtClean="0"/>
              <a:t> </a:t>
            </a:r>
            <a:r>
              <a:rPr lang="en-US" dirty="0" err="1" smtClean="0"/>
              <a:t>ቀኝ</a:t>
            </a:r>
            <a:r>
              <a:rPr lang="en-US" dirty="0" smtClean="0"/>
              <a:t> </a:t>
            </a:r>
            <a:r>
              <a:rPr lang="en-US" dirty="0" err="1" smtClean="0"/>
              <a:t>መሪነው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የተለየ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የሚያደርገው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መሙየው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አይቀሬ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መሆናቸው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ይዋቀራል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ከመሙያው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ይመሰረታል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በመሙያነት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የሚገባው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በአጎላማሽነት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የሚያገለግለው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ደግሞ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solidFill>
                  <a:srgbClr val="FF0000"/>
                </a:solidFill>
              </a:rPr>
              <a:t>መሙያዎቹ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መሀና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አ.ነገሮች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ናቸው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ከስሀ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የሚዋቀሩና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ከመሀ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የሚዋቀሩ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ተበለው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ይመደባሉ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እንደ፣ስለ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ጋር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እስከ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ወደ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ላይ</a:t>
            </a:r>
            <a:r>
              <a:rPr lang="en-US" dirty="0" smtClean="0">
                <a:solidFill>
                  <a:srgbClr val="FF0000"/>
                </a:solidFill>
              </a:rPr>
              <a:t>፣ ከ፣ በ፣ - </a:t>
            </a:r>
            <a:r>
              <a:rPr lang="en-US" dirty="0" err="1" smtClean="0">
                <a:solidFill>
                  <a:srgbClr val="FF0000"/>
                </a:solidFill>
              </a:rPr>
              <a:t>ትርጉም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የሌላቸው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መሙያን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ቀድመው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ይገባሉ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አጠገብ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ባሻገር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በኩል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በስቲያ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ድረስ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ማይ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አኪዋያ-አንፃራዊ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ገርጉም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ያላቸው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አንድ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ነገር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ከሚገኝበት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ቦታ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እንፃር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የሚገልፁ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ናቸው</a:t>
            </a:r>
            <a:r>
              <a:rPr lang="en-US" dirty="0" smtClean="0">
                <a:solidFill>
                  <a:srgbClr val="FF0000"/>
                </a:solidFill>
              </a:rPr>
              <a:t> - </a:t>
            </a:r>
            <a:r>
              <a:rPr lang="en-US" dirty="0" err="1" smtClean="0">
                <a:solidFill>
                  <a:srgbClr val="FF0000"/>
                </a:solidFill>
              </a:rPr>
              <a:t>መሙያውን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ተከትለው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ይገባሉ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r>
              <a:rPr lang="en-US" dirty="0" smtClean="0">
                <a:solidFill>
                  <a:srgbClr val="FF0000"/>
                </a:solidFill>
              </a:rPr>
              <a:t>             </a:t>
            </a:r>
            <a:r>
              <a:rPr lang="en-US" dirty="0" err="1" smtClean="0">
                <a:solidFill>
                  <a:srgbClr val="FF0000"/>
                </a:solidFill>
              </a:rPr>
              <a:t>መሀ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</a:t>
            </a:r>
            <a:r>
              <a:rPr lang="en-US" dirty="0" err="1" smtClean="0">
                <a:solidFill>
                  <a:srgbClr val="FF0000"/>
                </a:solidFill>
              </a:rPr>
              <a:t>ከአንገት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በላይ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አጎላማሽ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ከወገብ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በታች</a:t>
            </a:r>
            <a:r>
              <a:rPr lang="en-US" dirty="0" smtClean="0">
                <a:solidFill>
                  <a:srgbClr val="FF0000"/>
                </a:solidFill>
              </a:rPr>
              <a:t>          </a:t>
            </a:r>
            <a:r>
              <a:rPr lang="en-US" dirty="0" err="1" smtClean="0">
                <a:solidFill>
                  <a:srgbClr val="FF0000"/>
                </a:solidFill>
              </a:rPr>
              <a:t>ወደጎጀም</a:t>
            </a:r>
            <a:r>
              <a:rPr lang="en-US" dirty="0" smtClean="0">
                <a:solidFill>
                  <a:srgbClr val="FF0000"/>
                </a:solidFill>
              </a:rPr>
              <a:t>        </a:t>
            </a:r>
            <a:r>
              <a:rPr lang="en-US" dirty="0" err="1" smtClean="0">
                <a:solidFill>
                  <a:srgbClr val="FF0000"/>
                </a:solidFill>
              </a:rPr>
              <a:t>ከወንድሙ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ጋር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</a:t>
            </a:r>
            <a:r>
              <a:rPr lang="en-US" dirty="0" err="1" smtClean="0">
                <a:solidFill>
                  <a:srgbClr val="FF0000"/>
                </a:solidFill>
              </a:rPr>
              <a:t>እንደአሳ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በባህር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ይዋኛሉ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ሰው</a:t>
            </a: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እስከ</a:t>
            </a:r>
            <a:r>
              <a:rPr lang="en-US" dirty="0" smtClean="0">
                <a:solidFill>
                  <a:srgbClr val="FF0000"/>
                </a:solidFill>
              </a:rPr>
              <a:t> ት/</a:t>
            </a:r>
            <a:r>
              <a:rPr lang="en-US" dirty="0" err="1" smtClean="0">
                <a:solidFill>
                  <a:srgbClr val="FF0000"/>
                </a:solidFill>
              </a:rPr>
              <a:t>ቤት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ድረስ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ቀበሮ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በጉድጓድ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ስለ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ልጅ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solidFill>
                  <a:srgbClr val="FF0000"/>
                </a:solidFill>
              </a:rPr>
              <a:t>ወደ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ትልቁ</a:t>
            </a:r>
            <a:r>
              <a:rPr lang="en-US" dirty="0" smtClean="0">
                <a:solidFill>
                  <a:srgbClr val="FF0000"/>
                </a:solidFill>
              </a:rPr>
              <a:t> ት/</a:t>
            </a:r>
            <a:r>
              <a:rPr lang="en-US" dirty="0" err="1" smtClean="0">
                <a:solidFill>
                  <a:srgbClr val="FF0000"/>
                </a:solidFill>
              </a:rPr>
              <a:t>ቤት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መሙያ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በመኪና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መሙያ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መሀ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እስከ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ትልቁ</a:t>
            </a:r>
            <a:r>
              <a:rPr lang="en-US" dirty="0" smtClean="0">
                <a:solidFill>
                  <a:srgbClr val="FF0000"/>
                </a:solidFill>
              </a:rPr>
              <a:t> ት/</a:t>
            </a:r>
            <a:r>
              <a:rPr lang="en-US" dirty="0" err="1" smtClean="0">
                <a:solidFill>
                  <a:srgbClr val="FF0000"/>
                </a:solidFill>
              </a:rPr>
              <a:t>ቤት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ድረስ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መስተዓምራዊ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ሀርግ</a:t>
            </a:r>
            <a:r>
              <a:rPr lang="en-US" dirty="0" smtClean="0">
                <a:solidFill>
                  <a:srgbClr val="FF0000"/>
                </a:solidFill>
              </a:rPr>
              <a:t> - </a:t>
            </a:r>
            <a:r>
              <a:rPr lang="en-US" dirty="0" err="1" smtClean="0">
                <a:solidFill>
                  <a:srgbClr val="FF0000"/>
                </a:solidFill>
              </a:rPr>
              <a:t>ተውላጠ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ስሞች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ጠቋሚ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መጣኝ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አገናዛቢ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    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ሀረጉ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የሚመሰተው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ከመሙያና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ከመስተዓምር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ነው</a:t>
            </a:r>
            <a:r>
              <a:rPr lang="en-US" dirty="0" smtClean="0">
                <a:solidFill>
                  <a:srgbClr val="FF0000"/>
                </a:solidFill>
              </a:rPr>
              <a:t> - ያ </a:t>
            </a:r>
            <a:r>
              <a:rPr lang="en-US" dirty="0" err="1" smtClean="0">
                <a:solidFill>
                  <a:srgbClr val="FF0000"/>
                </a:solidFill>
              </a:rPr>
              <a:t>ትልቅ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የቅኔ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ተማሪ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መሙያ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መስሀ2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መስሀ1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en-US" dirty="0" err="1" smtClean="0">
                <a:solidFill>
                  <a:srgbClr val="FF0000"/>
                </a:solidFill>
              </a:rPr>
              <a:t>መስ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ያ     </a:t>
            </a:r>
            <a:r>
              <a:rPr lang="en-US" dirty="0" err="1" smtClean="0">
                <a:solidFill>
                  <a:srgbClr val="FF0000"/>
                </a:solidFill>
              </a:rPr>
              <a:t>ትልቅ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የቅኔ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ተማሪ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ያ </a:t>
            </a:r>
            <a:r>
              <a:rPr lang="en-US" dirty="0" err="1" smtClean="0">
                <a:solidFill>
                  <a:srgbClr val="FF0000"/>
                </a:solidFill>
              </a:rPr>
              <a:t>ትልቁ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የቅኔ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ተማሪ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ያ </a:t>
            </a:r>
            <a:r>
              <a:rPr lang="en-US" dirty="0" err="1" smtClean="0">
                <a:solidFill>
                  <a:srgbClr val="FF0000"/>
                </a:solidFill>
              </a:rPr>
              <a:t>ትልቅ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የቅኔ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ተማሪ</a:t>
            </a:r>
            <a:r>
              <a:rPr lang="en-US" dirty="0" smtClean="0">
                <a:solidFill>
                  <a:srgbClr val="FF0000"/>
                </a:solidFill>
              </a:rPr>
              <a:t> ው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አንድ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ጊዜ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በባህር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ዋኘ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እስከ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ትልቁ</a:t>
            </a:r>
            <a:r>
              <a:rPr lang="en-US" dirty="0" smtClean="0">
                <a:solidFill>
                  <a:srgbClr val="FF0000"/>
                </a:solidFill>
              </a:rPr>
              <a:t> ት/</a:t>
            </a:r>
            <a:r>
              <a:rPr lang="en-US" dirty="0" err="1" smtClean="0">
                <a:solidFill>
                  <a:srgbClr val="FF0000"/>
                </a:solidFill>
              </a:rPr>
              <a:t>ቤት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ድረስ</a:t>
            </a:r>
            <a:r>
              <a:rPr lang="en-US" dirty="0" smtClean="0">
                <a:solidFill>
                  <a:srgbClr val="FF0000"/>
                </a:solidFill>
              </a:rPr>
              <a:t>         ግሀ2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መሀ1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r>
              <a:rPr lang="en-US" dirty="0" smtClean="0">
                <a:solidFill>
                  <a:srgbClr val="FF0000"/>
                </a:solidFill>
              </a:rPr>
              <a:t>  ግሀ1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መሀ</a:t>
            </a:r>
            <a:r>
              <a:rPr lang="en-US" dirty="0" smtClean="0">
                <a:solidFill>
                  <a:srgbClr val="FF0000"/>
                </a:solidFill>
              </a:rPr>
              <a:t>  መ                          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1                 </a:t>
            </a:r>
            <a:r>
              <a:rPr lang="en-US" dirty="0" err="1" smtClean="0">
                <a:solidFill>
                  <a:srgbClr val="FF0000"/>
                </a:solidFill>
              </a:rPr>
              <a:t>አንድ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ጊዜ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ይዋኛሉ</a:t>
            </a:r>
            <a:r>
              <a:rPr lang="en-US" dirty="0" smtClean="0">
                <a:solidFill>
                  <a:srgbClr val="FF0000"/>
                </a:solidFill>
              </a:rPr>
              <a:t>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መ  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ድረስ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 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እስከ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ትልቁ</a:t>
            </a:r>
            <a:r>
              <a:rPr lang="en-US" dirty="0" smtClean="0">
                <a:solidFill>
                  <a:srgbClr val="FF0000"/>
                </a:solidFill>
              </a:rPr>
              <a:t> ት/</a:t>
            </a:r>
            <a:r>
              <a:rPr lang="en-US" dirty="0" err="1" smtClean="0">
                <a:solidFill>
                  <a:srgbClr val="FF0000"/>
                </a:solidFill>
              </a:rPr>
              <a:t>ቤት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አስሀ</a:t>
            </a:r>
            <a:r>
              <a:rPr lang="en-US" dirty="0" smtClean="0">
                <a:solidFill>
                  <a:srgbClr val="FF0000"/>
                </a:solidFill>
              </a:rPr>
              <a:t>                  - </a:t>
            </a:r>
            <a:r>
              <a:rPr lang="en-US" dirty="0" err="1" smtClean="0">
                <a:solidFill>
                  <a:srgbClr val="FF0000"/>
                </a:solidFill>
              </a:rPr>
              <a:t>የከረምት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ዝናብ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- </a:t>
            </a:r>
            <a:r>
              <a:rPr lang="en-US" dirty="0" err="1" smtClean="0">
                <a:solidFill>
                  <a:srgbClr val="FF0000"/>
                </a:solidFill>
              </a:rPr>
              <a:t>የጎጀም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ህዝብ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ጠ.መ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ቅ.ሀ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ንስሀ</a:t>
            </a:r>
            <a:r>
              <a:rPr lang="en-US" dirty="0" smtClean="0">
                <a:solidFill>
                  <a:srgbClr val="FF0000"/>
                </a:solidFill>
              </a:rPr>
              <a:t>          - </a:t>
            </a:r>
            <a:r>
              <a:rPr lang="en-US" dirty="0" err="1" smtClean="0">
                <a:solidFill>
                  <a:srgbClr val="FF0000"/>
                </a:solidFill>
              </a:rPr>
              <a:t>ያትንሹ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ልጅ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              - </a:t>
            </a:r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የገዘው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በግ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ያ      ቅ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ትልቅ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r>
              <a:rPr lang="en-US" dirty="0" smtClean="0">
                <a:solidFill>
                  <a:srgbClr val="FF0000"/>
                </a:solidFill>
              </a:rPr>
              <a:t>    ስ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</a:t>
            </a:r>
            <a:r>
              <a:rPr lang="en-US" dirty="0" err="1" smtClean="0">
                <a:solidFill>
                  <a:srgbClr val="FF0000"/>
                </a:solidFill>
              </a:rPr>
              <a:t>የወርቅ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ቀለበት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       </a:t>
            </a:r>
            <a:r>
              <a:rPr lang="en-US" dirty="0" err="1" smtClean="0">
                <a:solidFill>
                  <a:srgbClr val="FF0000"/>
                </a:solidFill>
              </a:rPr>
              <a:t>አቅሀ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አመሀ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ንቅሀ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ንመሀ</a:t>
            </a:r>
            <a:r>
              <a:rPr lang="en-US" dirty="0" smtClean="0">
                <a:solidFill>
                  <a:srgbClr val="FF0000"/>
                </a:solidFill>
              </a:rPr>
              <a:t>     ቅ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መ  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r>
              <a:rPr lang="en-US" dirty="0" smtClean="0">
                <a:solidFill>
                  <a:srgbClr val="FF0000"/>
                </a:solidFill>
              </a:rPr>
              <a:t>   1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 ስ     </a:t>
            </a:r>
            <a:r>
              <a:rPr lang="en-US" dirty="0" err="1" smtClean="0">
                <a:solidFill>
                  <a:srgbClr val="FF0000"/>
                </a:solidFill>
              </a:rPr>
              <a:t>ሰነፍ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ወንድሙ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ምንነት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ከቃላት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የሰፋ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ከአረፍተ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ደግሞ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ያነሰ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የሚዋቀር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ቅንጅት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አቅሀ</a:t>
            </a:r>
            <a:r>
              <a:rPr lang="en-US" dirty="0" smtClean="0">
                <a:solidFill>
                  <a:srgbClr val="FF0000"/>
                </a:solidFill>
              </a:rPr>
              <a:t>       -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እህቱ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የዋህ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    - </a:t>
            </a:r>
            <a:r>
              <a:rPr lang="en-US" dirty="0" err="1" smtClean="0">
                <a:solidFill>
                  <a:srgbClr val="FF0000"/>
                </a:solidFill>
              </a:rPr>
              <a:t>በጣም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እንደ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እህቱ</a:t>
            </a:r>
            <a:r>
              <a:rPr lang="en-US" dirty="0" smtClean="0">
                <a:solidFill>
                  <a:srgbClr val="FF0000"/>
                </a:solidFill>
              </a:rPr>
              <a:t>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en-US" dirty="0" err="1" smtClean="0">
                <a:solidFill>
                  <a:srgbClr val="FF0000"/>
                </a:solidFill>
              </a:rPr>
              <a:t>አ.ነ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ንቅሀ</a:t>
            </a:r>
            <a:r>
              <a:rPr lang="en-US" dirty="0" smtClean="0">
                <a:solidFill>
                  <a:srgbClr val="FF0000"/>
                </a:solidFill>
              </a:rPr>
              <a:t>            </a:t>
            </a:r>
            <a:r>
              <a:rPr lang="en-US" dirty="0" err="1" smtClean="0">
                <a:solidFill>
                  <a:srgbClr val="FF0000"/>
                </a:solidFill>
              </a:rPr>
              <a:t>ሰው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ፈሪ</a:t>
            </a:r>
            <a:r>
              <a:rPr lang="en-US" dirty="0" smtClean="0">
                <a:solidFill>
                  <a:srgbClr val="FF0000"/>
                </a:solidFill>
              </a:rPr>
              <a:t>          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                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አወንድሙ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አስሀ</a:t>
            </a:r>
            <a:r>
              <a:rPr lang="en-US" dirty="0" smtClean="0">
                <a:solidFill>
                  <a:srgbClr val="FF0000"/>
                </a:solidFill>
              </a:rPr>
              <a:t>  ቅ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1     1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ይበልጥ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ንስሀ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ስ     </a:t>
            </a:r>
            <a:r>
              <a:rPr lang="en-US" dirty="0" err="1" smtClean="0">
                <a:solidFill>
                  <a:srgbClr val="FF0000"/>
                </a:solidFill>
              </a:rPr>
              <a:t>ፈሪ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1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ምሳውንበ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እግሀ</a:t>
            </a:r>
            <a:r>
              <a:rPr lang="en-US" dirty="0" smtClean="0">
                <a:solidFill>
                  <a:srgbClr val="FF0000"/>
                </a:solidFill>
              </a:rPr>
              <a:t>         - </a:t>
            </a:r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ምሳውን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በላ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1            - </a:t>
            </a:r>
            <a:r>
              <a:rPr lang="en-US" dirty="0" err="1" smtClean="0">
                <a:solidFill>
                  <a:srgbClr val="FF0000"/>
                </a:solidFill>
              </a:rPr>
              <a:t>አስቴር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ብርጩቆ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ሰበረች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</a:t>
            </a:r>
            <a:r>
              <a:rPr lang="en-US" dirty="0" err="1" smtClean="0">
                <a:solidFill>
                  <a:srgbClr val="FF0000"/>
                </a:solidFill>
              </a:rPr>
              <a:t>ንግሀ</a:t>
            </a:r>
            <a:r>
              <a:rPr lang="en-US" dirty="0" smtClean="0">
                <a:solidFill>
                  <a:srgbClr val="FF0000"/>
                </a:solidFill>
              </a:rPr>
              <a:t>         - </a:t>
            </a:r>
            <a:r>
              <a:rPr lang="en-US" dirty="0" err="1" smtClean="0">
                <a:solidFill>
                  <a:srgbClr val="FF0000"/>
                </a:solidFill>
              </a:rPr>
              <a:t>አስቴር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ለካሳ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መፅሀፍ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ስጠችው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    - </a:t>
            </a:r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ለወንድሙ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ምስጢር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ነገረው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</a:t>
            </a:r>
            <a:r>
              <a:rPr lang="en-US" dirty="0" err="1" smtClean="0">
                <a:solidFill>
                  <a:srgbClr val="FF0000"/>
                </a:solidFill>
              </a:rPr>
              <a:t>ስሀ</a:t>
            </a:r>
            <a:r>
              <a:rPr lang="en-US" dirty="0" smtClean="0">
                <a:solidFill>
                  <a:srgbClr val="FF0000"/>
                </a:solidFill>
              </a:rPr>
              <a:t>    ግ       - </a:t>
            </a:r>
            <a:r>
              <a:rPr lang="en-US" dirty="0" err="1" smtClean="0">
                <a:solidFill>
                  <a:srgbClr val="FF0000"/>
                </a:solidFill>
              </a:rPr>
              <a:t>አሰው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ከሳሀር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ወጣ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</a:t>
            </a:r>
            <a:r>
              <a:rPr lang="en-US" dirty="0" err="1" smtClean="0">
                <a:solidFill>
                  <a:srgbClr val="FF0000"/>
                </a:solidFill>
              </a:rPr>
              <a:t>ምሳውን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በላ</a:t>
            </a:r>
            <a:r>
              <a:rPr lang="en-US" dirty="0" smtClean="0">
                <a:solidFill>
                  <a:srgbClr val="FF0000"/>
                </a:solidFill>
              </a:rPr>
              <a:t>      - </a:t>
            </a:r>
            <a:r>
              <a:rPr lang="en-US" dirty="0" err="1" smtClean="0">
                <a:solidFill>
                  <a:srgbClr val="FF0000"/>
                </a:solidFill>
              </a:rPr>
              <a:t>በጦር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አንበሳ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ገደለ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ካሳ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ሁለት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ጊዜ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በባንክ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ለአስቴር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ገንዘብ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ላከላት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dirty="0" err="1" smtClean="0">
                <a:latin typeface="Power Geez Unicode1" pitchFamily="2" charset="0"/>
              </a:rPr>
              <a:t>የሚከተሉትን</a:t>
            </a:r>
            <a:r>
              <a:rPr lang="en-US" sz="3600" dirty="0" smtClean="0">
                <a:latin typeface="Power Geez Unicode1" pitchFamily="2" charset="0"/>
              </a:rPr>
              <a:t> </a:t>
            </a:r>
            <a:r>
              <a:rPr lang="en-US" sz="3600" dirty="0" err="1" smtClean="0">
                <a:latin typeface="Power Geez Unicode1" pitchFamily="2" charset="0"/>
              </a:rPr>
              <a:t>ሀረጎች</a:t>
            </a:r>
            <a:r>
              <a:rPr lang="en-US" sz="3600" dirty="0" smtClean="0">
                <a:latin typeface="Power Geez Unicode1" pitchFamily="2" charset="0"/>
              </a:rPr>
              <a:t> </a:t>
            </a:r>
            <a:r>
              <a:rPr lang="en-US" sz="3600" dirty="0" err="1" smtClean="0">
                <a:latin typeface="Power Geez Unicode1" pitchFamily="2" charset="0"/>
              </a:rPr>
              <a:t>በእፀ</a:t>
            </a:r>
            <a:r>
              <a:rPr lang="en-US" sz="3600" dirty="0" smtClean="0">
                <a:latin typeface="Power Geez Unicode1" pitchFamily="2" charset="0"/>
              </a:rPr>
              <a:t> </a:t>
            </a:r>
            <a:r>
              <a:rPr lang="en-US" sz="3600" dirty="0" err="1" smtClean="0">
                <a:latin typeface="Power Geez Unicode1" pitchFamily="2" charset="0"/>
              </a:rPr>
              <a:t>መዋቅር</a:t>
            </a:r>
            <a:r>
              <a:rPr lang="en-US" sz="3600" dirty="0" smtClean="0">
                <a:latin typeface="Power Geez Unicode1" pitchFamily="2" charset="0"/>
              </a:rPr>
              <a:t> </a:t>
            </a:r>
            <a:r>
              <a:rPr lang="en-US" sz="3600" dirty="0" err="1" smtClean="0">
                <a:latin typeface="Power Geez Unicode1" pitchFamily="2" charset="0"/>
              </a:rPr>
              <a:t>አሳዩ</a:t>
            </a:r>
            <a:r>
              <a:rPr lang="en-US" dirty="0" smtClean="0">
                <a:latin typeface="Power Geez Unicode1" pitchFamily="2" charset="0"/>
              </a:rPr>
              <a:t/>
            </a:r>
            <a:br>
              <a:rPr lang="en-US" dirty="0" smtClean="0">
                <a:latin typeface="Power Geez Unicode1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Power Geez Unicode1" pitchFamily="2" charset="0"/>
              </a:rPr>
              <a:t>ያ </a:t>
            </a:r>
            <a:r>
              <a:rPr lang="en-US" dirty="0" err="1" smtClean="0">
                <a:latin typeface="Power Geez Unicode1" pitchFamily="2" charset="0"/>
              </a:rPr>
              <a:t>የአንቺ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የቆርቆሮ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ኳስ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በሜዳ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በመርከብ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ወደጣልያን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ሄጃለሁ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የቆዳ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ቀበቶ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ገዛች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በጣም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እንደናቷ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ቆንጆ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ነች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በጣም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እህቷ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ሰነፍ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እንዴ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ገወኛው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በወንበር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የሱፍ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ኮት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እንዚያ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የአንተ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ጣፋጭ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የልደት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ኬኮች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ጌዜ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በባቡር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ድሬ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ዳዋ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ሄጃለሁ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Power Geez Unicode1" pitchFamily="2" charset="0"/>
              </a:rPr>
              <a:t>ያ </a:t>
            </a:r>
            <a:r>
              <a:rPr lang="en-US" dirty="0" err="1" smtClean="0">
                <a:latin typeface="Power Geez Unicode1" pitchFamily="2" charset="0"/>
              </a:rPr>
              <a:t>ወንድሜ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የገዛው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ትላቅ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የቆዳ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ቀበቶ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በጣም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እንደአባቱ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ምንኛ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በጣም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እናቷ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ጎበዝ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ይህች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የማለዳ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ፀሐይ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የጠፋብሽ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የጣት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በጣም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ጨላማ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ጥቁር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ጎንደር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ነበር</a:t>
            </a:r>
            <a:endParaRPr lang="en-US" dirty="0" smtClean="0">
              <a:latin typeface="Power Geez Unicode1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ኪሎ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ንፁህ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የኑግ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ዘይት</a:t>
            </a:r>
            <a:endParaRPr lang="en-US" dirty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ከመሪውና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አቢይ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ባህርይ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የተለየ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ያደርገዋል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ከመሙያው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ይመሰረታል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በሌላ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ሆኖ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ሊገባ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 </a:t>
            </a:r>
            <a:endParaRPr lang="en-US" dirty="0" smtClean="0">
              <a:latin typeface="Power Geez Unicode1" pitchFamily="2" charset="0"/>
            </a:endParaRP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መዋቅሩ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አወቃቀር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በሚሰራበት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ሊሰራ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በዚህ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የሚሆነው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በቁዋንቁዋው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ሶስት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መስተዓምሮች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ይገኛሉ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[</a:t>
            </a:r>
            <a:r>
              <a:rPr lang="en-US" dirty="0" smtClean="0">
                <a:latin typeface="Power Geez Unicode1" pitchFamily="2" charset="0"/>
              </a:rPr>
              <a:t>ያ [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የቅኔ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]] - </a:t>
            </a:r>
            <a:r>
              <a:rPr lang="en-US" dirty="0" err="1" smtClean="0">
                <a:latin typeface="Power Geez Unicode1" pitchFamily="2" charset="0"/>
              </a:rPr>
              <a:t>መስተ.ሀ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endParaRPr lang="en-US" dirty="0" smtClean="0">
              <a:solidFill>
                <a:srgbClr val="FF0000"/>
              </a:solidFill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r>
              <a:rPr lang="en-US" dirty="0" err="1" smtClean="0">
                <a:latin typeface="Power Geez Unicode1" pitchFamily="2" charset="0"/>
              </a:rPr>
              <a:t>.ሀ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smtClean="0">
                <a:latin typeface="Power Geez Unicode1" pitchFamily="2" charset="0"/>
              </a:rPr>
              <a:t>መስተሀ1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መስ</a:t>
            </a:r>
            <a:r>
              <a:rPr lang="en-US" dirty="0" err="1" smtClean="0">
                <a:latin typeface="Power Geez Unicode1" pitchFamily="2" charset="0"/>
              </a:rPr>
              <a:t>ተ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smtClean="0">
                <a:latin typeface="Power Geez Unicode1" pitchFamily="2" charset="0"/>
              </a:rPr>
              <a:t>ያ    </a:t>
            </a: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የቅኔ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971800" y="2971800"/>
            <a:ext cx="838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0" y="2971800"/>
            <a:ext cx="838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90800" y="40386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90800" y="50292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572000" y="4114800"/>
            <a:ext cx="4572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29200" y="4114800"/>
            <a:ext cx="6096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0" y="49530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ሊባሉ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ይችላሉ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r>
              <a:rPr lang="en-US" dirty="0" err="1" smtClean="0">
                <a:latin typeface="Power Geez Unicode1" pitchFamily="2" charset="0"/>
              </a:rPr>
              <a:t>በላዕላይ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ቅርፅ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በአወቃቀር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ይመሳሰላሉ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ሁለቱም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አላቸው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በሁለቱም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በመነሻ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ይገኛል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በታህታይ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ቅርፁ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ሌሎቹ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smtClean="0">
                <a:latin typeface="Power Geez Unicode1" pitchFamily="2" charset="0"/>
              </a:rPr>
              <a:t>ያ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-ኡ </a:t>
            </a:r>
            <a:r>
              <a:rPr lang="en-US" dirty="0" err="1" smtClean="0">
                <a:latin typeface="Power Geez Unicode1" pitchFamily="2" charset="0"/>
              </a:rPr>
              <a:t>የቅኔ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መስተዓምሩ</a:t>
            </a:r>
            <a:r>
              <a:rPr lang="en-US" dirty="0" smtClean="0">
                <a:latin typeface="Power Geez Unicode1" pitchFamily="2" charset="0"/>
              </a:rPr>
              <a:t> -ኡ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- </a:t>
            </a:r>
            <a:r>
              <a:rPr lang="en-US" dirty="0" err="1" smtClean="0">
                <a:latin typeface="Power Geez Unicode1" pitchFamily="2" charset="0"/>
              </a:rPr>
              <a:t>መስተዓምርነቷ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ለቅፅሉ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ሳይሆን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ለአጠቃላዩ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- </a:t>
            </a:r>
            <a:r>
              <a:rPr lang="en-US" dirty="0" err="1" smtClean="0">
                <a:latin typeface="Power Geez Unicode1" pitchFamily="2" charset="0"/>
              </a:rPr>
              <a:t>ማስረጃው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ገላጩ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በሌላ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ከሰሙ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መግበቷ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 -ኡ/ው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                                                  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             መስተሀ1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</a:t>
            </a:r>
            <a:r>
              <a:rPr lang="en-US" dirty="0" smtClean="0">
                <a:latin typeface="Power Geez Unicode1" pitchFamily="2" charset="0"/>
              </a:rPr>
              <a:t>ያ              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 መስተሀ1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           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የቅኔ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-ኡ (</a:t>
            </a:r>
            <a:r>
              <a:rPr lang="en-US" dirty="0" err="1" smtClean="0">
                <a:latin typeface="Power Geez Unicode1" pitchFamily="2" charset="0"/>
              </a:rPr>
              <a:t>ተራ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)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057400" y="152400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743200" y="1524000"/>
            <a:ext cx="9144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2438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0000" y="2438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0" y="3048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048000" y="3581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57600" y="3581400"/>
            <a:ext cx="838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590800" y="4267200"/>
            <a:ext cx="304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95600" y="4267200"/>
            <a:ext cx="304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90800" y="47244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648200" y="42672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የተራ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አወቃቀር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መስተሀ2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-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   መስተሀ1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-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የቅኔ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smtClean="0">
                <a:latin typeface="Power Geez Unicode1" pitchFamily="2" charset="0"/>
              </a:rPr>
              <a:t>አ-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     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447800" y="2133600"/>
            <a:ext cx="685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33600" y="213360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057400" y="2743200"/>
            <a:ext cx="9906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0" y="2743200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667000" y="3429000"/>
            <a:ext cx="838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5200" y="3429000"/>
            <a:ext cx="838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209800" y="4343400"/>
            <a:ext cx="304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14600" y="4343400"/>
            <a:ext cx="152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09800" y="4800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19600" y="43434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እንጂ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አጎለማሽና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አያስፈልገውም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የመጣኝ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አወቃቀር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err="1" smtClean="0">
                <a:latin typeface="Power Geez Unicode1" pitchFamily="2" charset="0"/>
              </a:rPr>
              <a:t>መስሀ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smtClean="0">
                <a:latin typeface="Power Geez Unicode1" pitchFamily="2" charset="0"/>
              </a:rPr>
              <a:t>-       መስሀ2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smtClean="0">
                <a:latin typeface="Power Geez Unicode1" pitchFamily="2" charset="0"/>
              </a:rPr>
              <a:t> -        </a:t>
            </a:r>
            <a:r>
              <a:rPr lang="en-US" dirty="0" smtClean="0">
                <a:latin typeface="Power Geez Unicode1" pitchFamily="2" charset="0"/>
              </a:rPr>
              <a:t>መስሀ1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</a:t>
            </a:r>
            <a:r>
              <a:rPr lang="en-US" dirty="0" err="1" smtClean="0">
                <a:latin typeface="Power Geez Unicode1" pitchFamily="2" charset="0"/>
              </a:rPr>
              <a:t>መስ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የቅኔ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524000" y="2743200"/>
            <a:ext cx="685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09800" y="2743200"/>
            <a:ext cx="533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057400" y="342900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743200" y="3429000"/>
            <a:ext cx="533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514600" y="39624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00400" y="3962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14600" y="46482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657600" y="46482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62400" y="46482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657600" y="51816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የአገናዛቢ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አወቃቀር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ከጠቋሚውና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መጣኙ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ይለያል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ከስማዊ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ተዋቅሮ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የመሰርትና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እንደገና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የሌላ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ሆኖ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ያገለግላል</a:t>
            </a:r>
            <a:r>
              <a:rPr lang="en-US" dirty="0" smtClean="0">
                <a:latin typeface="Power Geez Unicode1" pitchFamily="2" charset="0"/>
              </a:rPr>
              <a:t>፡፡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የልጆቹ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የስዕል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አስተማሪ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r>
              <a:rPr lang="en-US" dirty="0" smtClean="0">
                <a:latin typeface="Power Geez Unicode1" pitchFamily="2" charset="0"/>
              </a:rPr>
              <a:t>      ስሀ2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መስተሀ1        ስሀ1     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 ስ  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የልጆች</a:t>
            </a:r>
            <a:r>
              <a:rPr lang="en-US" dirty="0" smtClean="0">
                <a:latin typeface="Power Geez Unicode1" pitchFamily="2" charset="0"/>
              </a:rPr>
              <a:t>       -ኡ   </a:t>
            </a:r>
            <a:r>
              <a:rPr lang="en-US" dirty="0" err="1" smtClean="0">
                <a:latin typeface="Power Geez Unicode1" pitchFamily="2" charset="0"/>
              </a:rPr>
              <a:t>የስዕል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አስተማሪ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81200" y="3048000"/>
            <a:ext cx="533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14600" y="304800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28800" y="3733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29000" y="3657600"/>
            <a:ext cx="76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276600" y="4267200"/>
            <a:ext cx="228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5200" y="426720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143000" y="4267200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752600" y="426720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62000" y="5181600"/>
            <a:ext cx="228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90600" y="5181600"/>
            <a:ext cx="228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62000" y="5562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62200" y="5181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895600" y="5181600"/>
            <a:ext cx="304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00400" y="5181600"/>
            <a:ext cx="228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54864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114800" y="5105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ቅንፋዊ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/>
            </a:r>
            <a:br>
              <a:rPr lang="en-US" dirty="0" smtClean="0">
                <a:latin typeface="Power Geez Unicode1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ቅንፉዊ</a:t>
            </a:r>
            <a:r>
              <a:rPr lang="en-US" dirty="0" smtClean="0"/>
              <a:t> </a:t>
            </a:r>
            <a:r>
              <a:rPr lang="en-US" dirty="0" err="1" smtClean="0"/>
              <a:t>መዋቅር</a:t>
            </a:r>
            <a:r>
              <a:rPr lang="en-US" dirty="0" smtClean="0"/>
              <a:t> - </a:t>
            </a:r>
            <a:r>
              <a:rPr lang="en-US" dirty="0" err="1" smtClean="0"/>
              <a:t>ተዋቅሪዎችን</a:t>
            </a:r>
            <a:r>
              <a:rPr lang="en-US" dirty="0" smtClean="0"/>
              <a:t> </a:t>
            </a:r>
            <a:r>
              <a:rPr lang="en-US" dirty="0" err="1" smtClean="0"/>
              <a:t>በቅንፍ</a:t>
            </a:r>
            <a:r>
              <a:rPr lang="en-US" dirty="0" smtClean="0"/>
              <a:t> </a:t>
            </a:r>
            <a:r>
              <a:rPr lang="en-US" dirty="0" err="1" smtClean="0"/>
              <a:t>የምናሳይበት</a:t>
            </a:r>
            <a:r>
              <a:rPr lang="en-US" dirty="0" smtClean="0"/>
              <a:t> </a:t>
            </a:r>
            <a:r>
              <a:rPr lang="en-US" dirty="0" err="1" smtClean="0"/>
              <a:t>የቃላት</a:t>
            </a:r>
            <a:r>
              <a:rPr lang="en-US" dirty="0" smtClean="0"/>
              <a:t> </a:t>
            </a:r>
            <a:r>
              <a:rPr lang="en-US" dirty="0" err="1" smtClean="0"/>
              <a:t>ጉናዊ</a:t>
            </a:r>
            <a:r>
              <a:rPr lang="en-US" dirty="0" smtClean="0"/>
              <a:t> </a:t>
            </a:r>
            <a:r>
              <a:rPr lang="en-US" dirty="0" err="1" smtClean="0"/>
              <a:t>የአወቃቀር</a:t>
            </a:r>
            <a:r>
              <a:rPr lang="en-US" dirty="0" smtClean="0"/>
              <a:t> </a:t>
            </a:r>
            <a:r>
              <a:rPr lang="en-US" dirty="0" err="1" smtClean="0"/>
              <a:t>ስርዓትን</a:t>
            </a:r>
            <a:r>
              <a:rPr lang="en-US" dirty="0" smtClean="0"/>
              <a:t> </a:t>
            </a:r>
            <a:r>
              <a:rPr lang="en-US" dirty="0" err="1" smtClean="0"/>
              <a:t>የሚመለከት</a:t>
            </a:r>
            <a:r>
              <a:rPr lang="en-US" dirty="0" smtClean="0"/>
              <a:t> </a:t>
            </a:r>
            <a:r>
              <a:rPr lang="en-US" dirty="0" err="1" smtClean="0"/>
              <a:t>መዋቅር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/>
              <a:t>እፀመዋቅር</a:t>
            </a:r>
            <a:r>
              <a:rPr lang="en-US" dirty="0" smtClean="0"/>
              <a:t> - </a:t>
            </a:r>
            <a:r>
              <a:rPr lang="en-US" dirty="0" err="1" smtClean="0"/>
              <a:t>የቃላትን</a:t>
            </a:r>
            <a:r>
              <a:rPr lang="en-US" dirty="0" smtClean="0"/>
              <a:t> </a:t>
            </a:r>
            <a:r>
              <a:rPr lang="en-US" dirty="0" err="1" smtClean="0"/>
              <a:t>አወቃቀር</a:t>
            </a:r>
            <a:r>
              <a:rPr lang="en-US" dirty="0" smtClean="0"/>
              <a:t> </a:t>
            </a:r>
            <a:r>
              <a:rPr lang="en-US" dirty="0" err="1" smtClean="0"/>
              <a:t>በዛፍ</a:t>
            </a:r>
            <a:r>
              <a:rPr lang="en-US" dirty="0" smtClean="0"/>
              <a:t> </a:t>
            </a:r>
            <a:r>
              <a:rPr lang="en-US" dirty="0" err="1" smtClean="0"/>
              <a:t>ቅርንጫፍ</a:t>
            </a:r>
            <a:r>
              <a:rPr lang="en-US" dirty="0" smtClean="0"/>
              <a:t> </a:t>
            </a:r>
            <a:r>
              <a:rPr lang="en-US" dirty="0" err="1" smtClean="0"/>
              <a:t>መልክ</a:t>
            </a:r>
            <a:r>
              <a:rPr lang="en-US" dirty="0" smtClean="0"/>
              <a:t> </a:t>
            </a:r>
            <a:r>
              <a:rPr lang="en-US" dirty="0" err="1" smtClean="0"/>
              <a:t>የምናሳይበት</a:t>
            </a:r>
            <a:r>
              <a:rPr lang="en-US" dirty="0" smtClean="0"/>
              <a:t> </a:t>
            </a:r>
            <a:r>
              <a:rPr lang="en-US" dirty="0" err="1" smtClean="0"/>
              <a:t>የአወቃቀር</a:t>
            </a:r>
            <a:r>
              <a:rPr lang="en-US" dirty="0" smtClean="0"/>
              <a:t> </a:t>
            </a:r>
            <a:r>
              <a:rPr lang="en-US" dirty="0" err="1" smtClean="0"/>
              <a:t>ስርዓት</a:t>
            </a:r>
            <a:r>
              <a:rPr lang="en-US" dirty="0" smtClean="0"/>
              <a:t> </a:t>
            </a:r>
            <a:r>
              <a:rPr lang="en-US" dirty="0" err="1" smtClean="0"/>
              <a:t>ነው</a:t>
            </a:r>
            <a:r>
              <a:rPr lang="en-US" dirty="0" smtClean="0"/>
              <a:t>፡፡</a:t>
            </a: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የሀረግ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ውቅሮች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ህግጋት</a:t>
            </a:r>
            <a:r>
              <a:rPr lang="en-US" dirty="0" smtClean="0">
                <a:solidFill>
                  <a:srgbClr val="FF0000"/>
                </a:solidFill>
              </a:rPr>
              <a:t>          </a:t>
            </a:r>
            <a:r>
              <a:rPr lang="en-US" dirty="0" err="1" smtClean="0">
                <a:solidFill>
                  <a:srgbClr val="FF0000"/>
                </a:solidFill>
              </a:rPr>
              <a:t>ተዋረዳዊ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የሀረግ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ተዋቃሪዎች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መሪ</a:t>
            </a:r>
            <a:r>
              <a:rPr lang="en-US" dirty="0" smtClean="0">
                <a:solidFill>
                  <a:srgbClr val="FF0000"/>
                </a:solidFill>
              </a:rPr>
              <a:t>፣ </a:t>
            </a:r>
            <a:r>
              <a:rPr lang="en-US" dirty="0" err="1" smtClean="0">
                <a:solidFill>
                  <a:srgbClr val="FF0000"/>
                </a:solidFill>
              </a:rPr>
              <a:t>ተመሪ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የእሱ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ልጆች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የስዕል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አስተማሪ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/>
            </a:r>
            <a:br>
              <a:rPr lang="en-US" dirty="0" smtClean="0">
                <a:latin typeface="Power Geez Unicode1" pitchFamily="2" charset="0"/>
              </a:rPr>
            </a:br>
            <a:r>
              <a:rPr lang="en-US" dirty="0" smtClean="0">
                <a:latin typeface="Power Geez Unicode1" pitchFamily="2" charset="0"/>
              </a:rPr>
              <a:t>                 ስሀ2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      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smtClean="0">
                <a:latin typeface="Power Geez Unicode1" pitchFamily="2" charset="0"/>
              </a:rPr>
              <a:t>ስሀ1</a:t>
            </a:r>
          </a:p>
          <a:p>
            <a:pPr lvl="0">
              <a:buNone/>
            </a:pP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መስተሀ1     </a:t>
            </a:r>
            <a:r>
              <a:rPr lang="en-US" dirty="0" err="1" smtClean="0">
                <a:latin typeface="Power Geez Unicode1" pitchFamily="2" charset="0"/>
              </a:rPr>
              <a:t>የስዕል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/>
            </a:r>
            <a:br>
              <a:rPr lang="en-US" dirty="0" smtClean="0">
                <a:latin typeface="Power Geez Unicode1" pitchFamily="2" charset="0"/>
              </a:rPr>
            </a:b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የእሱ</a:t>
            </a: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smtClean="0">
                <a:latin typeface="Power Geez Unicode1" pitchFamily="2" charset="0"/>
              </a:rPr>
              <a:t>ስ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</a:t>
            </a:r>
            <a:r>
              <a:rPr lang="en-US" dirty="0" err="1" smtClean="0">
                <a:latin typeface="Power Geez Unicode1" pitchFamily="2" charset="0"/>
              </a:rPr>
              <a:t>ልጆች</a:t>
            </a:r>
            <a:endParaRPr lang="en-US" dirty="0" smtClean="0">
              <a:latin typeface="Power Geez Unicode1" pitchFamily="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667000" y="2438400"/>
            <a:ext cx="5334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00400" y="2438400"/>
            <a:ext cx="914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67000" y="33528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114800" y="3352800"/>
            <a:ext cx="152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3352800"/>
            <a:ext cx="304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14800" y="3810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905000" y="4267200"/>
            <a:ext cx="533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38400" y="426720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76400" y="4876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200400" y="4876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200400" y="5410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smtClean="0">
                <a:latin typeface="Power Geez Unicode1" pitchFamily="2" charset="0"/>
              </a:rPr>
              <a:t>የ- </a:t>
            </a:r>
            <a:r>
              <a:rPr lang="en-US" dirty="0" err="1" smtClean="0">
                <a:latin typeface="Power Geez Unicode1" pitchFamily="2" charset="0"/>
              </a:rPr>
              <a:t>አገናዛቢ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ናት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ባለንብርትነትን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ታሳያለች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ልጆች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በተውላጠ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ሊተካ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ልጆች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በሚገደፍበት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መስተአምሩ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ይቆማል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መሙያው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የሚገደፈው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በፆታ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በቁጥር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በመደብ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ከመስተዓምሩ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/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የእሱ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የገብስ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ጠላ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r>
              <a:rPr lang="en-US" dirty="0" smtClean="0">
                <a:latin typeface="Power Geez Unicode1" pitchFamily="2" charset="0"/>
              </a:rPr>
              <a:t>         ስሀ1</a:t>
            </a:r>
          </a:p>
          <a:p>
            <a:pPr lvl="0">
              <a:buNone/>
            </a:pP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መስተሀ1     </a:t>
            </a:r>
            <a:r>
              <a:rPr lang="en-US" dirty="0" err="1" smtClean="0">
                <a:latin typeface="Power Geez Unicode1" pitchFamily="2" charset="0"/>
              </a:rPr>
              <a:t>የገብስ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ጠላ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የእሱ</a:t>
            </a: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sz="5100" dirty="0" smtClean="0">
                <a:latin typeface="Power Geez Unicode1" pitchFamily="2" charset="0"/>
                <a:sym typeface="Symbol"/>
              </a:rPr>
              <a:t></a:t>
            </a:r>
            <a:endParaRPr lang="en-US" dirty="0" smtClean="0">
              <a:latin typeface="Power Geez Unicode1" pitchFamily="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600200" y="34290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0" y="3429000"/>
            <a:ext cx="838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47800" y="4038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990600" y="457200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71600" y="4572000"/>
            <a:ext cx="838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8200" y="5181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33600" y="5181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743200" y="3962400"/>
            <a:ext cx="304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8000" y="3962400"/>
            <a:ext cx="304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43200" y="42672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ጠቁዋሚና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አገናዛቢ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መስተዓምሮች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ሊዋቀሩ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ይችላሉ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smtClean="0">
                <a:latin typeface="Power Geez Unicode1" pitchFamily="2" charset="0"/>
              </a:rPr>
              <a:t>ያ </a:t>
            </a:r>
            <a:r>
              <a:rPr lang="en-US" dirty="0" err="1" smtClean="0">
                <a:latin typeface="Power Geez Unicode1" pitchFamily="2" charset="0"/>
              </a:rPr>
              <a:t>የእሱ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ብርሌ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የማር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ጠጅ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       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መስተሀ1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       ያ          መስተሀ1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r>
              <a:rPr lang="en-US" dirty="0" smtClean="0">
                <a:latin typeface="Power Geez Unicode1" pitchFamily="2" charset="0"/>
              </a:rPr>
              <a:t>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የእሱ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r>
              <a:rPr lang="en-US" dirty="0" smtClean="0">
                <a:latin typeface="Power Geez Unicode1" pitchFamily="2" charset="0"/>
              </a:rPr>
              <a:t>    ስሀ1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        ስ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</a:t>
            </a:r>
            <a:r>
              <a:rPr lang="en-US" dirty="0" err="1" smtClean="0">
                <a:latin typeface="Power Geez Unicode1" pitchFamily="2" charset="0"/>
              </a:rPr>
              <a:t>ብርሌ</a:t>
            </a:r>
            <a:endParaRPr lang="en-US" dirty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መልመጃ</a:t>
            </a:r>
            <a:endParaRPr lang="en-US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እነዚያ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ትላልቅ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ሰዓቶች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በጣም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አየለ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ታ</a:t>
            </a:r>
            <a:r>
              <a:rPr lang="en-US" dirty="0" err="1" smtClean="0">
                <a:latin typeface="Power Geez Unicode1" pitchFamily="2" charset="0"/>
              </a:rPr>
              <a:t>ታሪ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በጣም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እናቱ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ከፉኛ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ለእህቱ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መፅሃፍ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ሰጣት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በሀይል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ደነገጠ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ይህ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የአንቺ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ቀሚስ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እስከ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ድረስ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እንዚያ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የእንተ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ትላልቅ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ክፉኛ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ከስተዋል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እንደቀበሮ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በጉድጓድ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ትኖራለህ</a:t>
            </a:r>
            <a:endParaRPr lang="en-US" dirty="0" smtClean="0">
              <a:latin typeface="Power Geez Unicode1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እስከ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ሰኞ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endParaRPr lang="en-US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መቋጫ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ማረፍያ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ማለት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ሀሳብ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ተሟልቶ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ከተገለፀ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በኋላ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እረፍት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ይደረጋል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በቅርፁ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የተለያዩ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ተቀናጅተው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የሚመሰርቱት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ሙሉ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ሀሳብ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የሚገልፅ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አይቀሬ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ክፍሎች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ማሰሪያ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አንቀፅ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ከመዋቀር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አቢይ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ቅንጅት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ነው-ስማዊ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፡፡ 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ሌሌች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አወቃቃራቸውም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መጀመሪያ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ከዚያም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ግሀ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ቅደም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ተከተለቸውን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ጠብቀው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-  </a:t>
            </a:r>
            <a:r>
              <a:rPr lang="en-US" u="sng" dirty="0" smtClean="0">
                <a:latin typeface="Power Geez Unicode1" pitchFamily="2" charset="0"/>
              </a:rPr>
              <a:t>ያ </a:t>
            </a:r>
            <a:r>
              <a:rPr lang="en-US" u="sng" dirty="0" err="1" smtClean="0">
                <a:latin typeface="Power Geez Unicode1" pitchFamily="2" charset="0"/>
              </a:rPr>
              <a:t>ጎበዝ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በትልቅ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ሳህን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የጤፍ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እንጀራ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በላ</a:t>
            </a:r>
            <a:endParaRPr lang="en-US" u="sng" dirty="0" smtClean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  <a:r>
              <a:rPr lang="en-US" dirty="0" smtClean="0">
                <a:latin typeface="Power Geez Unicode1" pitchFamily="2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                   </a:t>
            </a:r>
            <a:r>
              <a:rPr lang="en-US" dirty="0" err="1" smtClean="0">
                <a:latin typeface="Power Geez Unicode1" pitchFamily="2" charset="0"/>
              </a:rPr>
              <a:t>ግሀ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</a:t>
            </a:r>
            <a:r>
              <a:rPr lang="en-US" dirty="0" err="1" smtClean="0">
                <a:latin typeface="Power Geez Unicode1" pitchFamily="2" charset="0"/>
              </a:rPr>
              <a:t>መስተሀ</a:t>
            </a:r>
            <a:r>
              <a:rPr lang="en-US" dirty="0" smtClean="0">
                <a:latin typeface="Power Geez Unicode1" pitchFamily="2" charset="0"/>
              </a:rPr>
              <a:t>         ስሀ2                        ግሀ2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</a:t>
            </a: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ቅሀ</a:t>
            </a:r>
            <a:r>
              <a:rPr lang="en-US" dirty="0" smtClean="0">
                <a:latin typeface="Power Geez Unicode1" pitchFamily="2" charset="0"/>
              </a:rPr>
              <a:t>     ስሀ1       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        ግሀ1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smtClean="0">
                <a:latin typeface="Power Geez Unicode1" pitchFamily="2" charset="0"/>
              </a:rPr>
              <a:t>   ያ         ቅ       </a:t>
            </a:r>
            <a:r>
              <a:rPr lang="en-US" dirty="0" smtClean="0">
                <a:latin typeface="Power Geez Unicode1" pitchFamily="2" charset="0"/>
              </a:rPr>
              <a:t>ስ  </a:t>
            </a:r>
            <a:r>
              <a:rPr lang="en-US" dirty="0" smtClean="0">
                <a:latin typeface="Power Geez Unicode1" pitchFamily="2" charset="0"/>
              </a:rPr>
              <a:t>     መ      ስሀ2           ስሀ1  </a:t>
            </a:r>
            <a:r>
              <a:rPr lang="en-US" dirty="0" smtClean="0">
                <a:latin typeface="Power Geez Unicode1" pitchFamily="2" charset="0"/>
              </a:rPr>
              <a:t>        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ጎበዝ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r>
              <a:rPr lang="en-US" dirty="0" smtClean="0">
                <a:latin typeface="Power Geez Unicode1" pitchFamily="2" charset="0"/>
              </a:rPr>
              <a:t>     በ   </a:t>
            </a:r>
            <a:r>
              <a:rPr lang="en-US" dirty="0" err="1" smtClean="0">
                <a:latin typeface="Power Geez Unicode1" pitchFamily="2" charset="0"/>
              </a:rPr>
              <a:t>ቅሀ</a:t>
            </a:r>
            <a:r>
              <a:rPr lang="en-US" dirty="0" smtClean="0">
                <a:latin typeface="Power Geez Unicode1" pitchFamily="2" charset="0"/>
              </a:rPr>
              <a:t>    ስሀ1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 ስ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                            </a:t>
            </a:r>
            <a:r>
              <a:rPr lang="en-US" dirty="0" smtClean="0">
                <a:latin typeface="Power Geez Unicode1" pitchFamily="2" charset="0"/>
              </a:rPr>
              <a:t>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</a:t>
            </a:r>
            <a:r>
              <a:rPr lang="en-US" dirty="0" smtClean="0">
                <a:latin typeface="Power Geez Unicode1" pitchFamily="2" charset="0"/>
              </a:rPr>
              <a:t>                 ቅ       ስ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                          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ሳህን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የጤፍ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እንጀራ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በላ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133600" y="182880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95600" y="1828800"/>
            <a:ext cx="1143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00200" y="2438400"/>
            <a:ext cx="304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243840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447800" y="2971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362200" y="3048000"/>
            <a:ext cx="228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90800" y="3048000"/>
            <a:ext cx="457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447800" y="3657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86000" y="3581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71800" y="3581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86000" y="41910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48000" y="41910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24384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191000" y="297180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953000" y="2971800"/>
            <a:ext cx="914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733800" y="3581400"/>
            <a:ext cx="152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86200" y="358140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657600" y="41910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114800" y="4114800"/>
            <a:ext cx="228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19600" y="4114800"/>
            <a:ext cx="152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038600" y="45720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648200" y="45720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962400" y="5029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648200" y="50292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5638800" y="3581400"/>
            <a:ext cx="304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943600" y="358140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410200" y="4191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562600" y="41910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410200" y="45720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943600" y="45720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705600" y="4267200"/>
            <a:ext cx="762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ከመዋቅራዊ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ቅርፅ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ይዘት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እንፃር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ተራና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ውስብስብ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ተብሎ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ይከፈላል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ተራ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በውስጡ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ይኖራዋል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ያዋቅራል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ከተለያዩ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ገላጭ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ከመጣኝ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በመዋቀር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አቢዩን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ይመስርታሉ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አቢይ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በተራው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የተገለፀውን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ድርጊት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ከፈፀመው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በመዋቀር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አ.ነገሩን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ይመስርታል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ከቅርፁ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የተገለፀው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ዐ.ነግር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ይዟል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በላ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የጤፍ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እንጀራ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በተሳቢነት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ገብቷል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(</a:t>
            </a:r>
            <a:r>
              <a:rPr lang="en-US" dirty="0" err="1" smtClean="0">
                <a:latin typeface="Power Geez Unicode1" pitchFamily="2" charset="0"/>
              </a:rPr>
              <a:t>የግሱ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)፡፡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ሳህን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ገላጭ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መሰረታዊ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ባለመሆኑ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ሊገደፍ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መሙያው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ሊገደፍ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አይችልም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ይፈልጋል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ያለመሙያው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ሙሉ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ሃሳብ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ሊሰጥ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አይችልም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ከአቢይ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የሚዋቀረው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ይባላል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አይቀሬ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በአ.ነገር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ተሳቢና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ምዕላዶች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ይጠቆማሉ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ጠቋሚ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ምዕላዶቹ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የሚገኙት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አምድ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መነሻ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መድረሻ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አምዱ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ካልዓይ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አንቀፅ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በመነሻ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ይገኛሉ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አምዱ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ቀዳማይ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በመድረሻ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ይገኛሉ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ምዕላዳቹ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ተውለጣ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ስሞች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ይባላሉ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ምሳ</a:t>
            </a:r>
            <a:r>
              <a:rPr lang="en-US" dirty="0" smtClean="0">
                <a:latin typeface="Power Geez Unicode1" pitchFamily="2" charset="0"/>
              </a:rPr>
              <a:t>. </a:t>
            </a:r>
            <a:r>
              <a:rPr lang="en-US" dirty="0" err="1" smtClean="0">
                <a:latin typeface="Power Geez Unicode1" pitchFamily="2" charset="0"/>
              </a:rPr>
              <a:t>የቀዳማይ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አንቀፅ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ሁ፣ህ፣ሽ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ኣችሁ</a:t>
            </a:r>
            <a:r>
              <a:rPr lang="en-US" dirty="0" smtClean="0">
                <a:latin typeface="Power Geez Unicode1" pitchFamily="2" charset="0"/>
              </a:rPr>
              <a:t>፣ ኡ</a:t>
            </a:r>
          </a:p>
          <a:p>
            <a:r>
              <a:rPr lang="en-US" dirty="0" smtClean="0">
                <a:latin typeface="Power Geez Unicode1" pitchFamily="2" charset="0"/>
              </a:rPr>
              <a:t>         </a:t>
            </a:r>
            <a:r>
              <a:rPr lang="en-US" dirty="0" err="1" smtClean="0">
                <a:latin typeface="Power Geez Unicode1" pitchFamily="2" charset="0"/>
              </a:rPr>
              <a:t>የቀዳማይ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አንቀፅ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  ኝ፣ ን፣ </a:t>
            </a:r>
            <a:r>
              <a:rPr lang="en-US" dirty="0" err="1" smtClean="0">
                <a:latin typeface="Power Geez Unicode1" pitchFamily="2" charset="0"/>
              </a:rPr>
              <a:t>ኣቸው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ኣችሁ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የቀደማይ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አንቀፅ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 ብ-ኝ፣ ብ-ን፣ ብ-ህ፣ ብ-</a:t>
            </a:r>
            <a:r>
              <a:rPr lang="en-US" dirty="0" err="1" smtClean="0">
                <a:latin typeface="Power Geez Unicode1" pitchFamily="2" charset="0"/>
              </a:rPr>
              <a:t>ኣችሁ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ማንኛውም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የአ</a:t>
            </a:r>
            <a:r>
              <a:rPr lang="en-US" dirty="0" smtClean="0">
                <a:latin typeface="Power Geez Unicode1" pitchFamily="2" charset="0"/>
              </a:rPr>
              <a:t>.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ይጠቀሳል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ማንኛውም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ዕምር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ይጠቀሳል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ማንኛውም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ገላጭ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በመስተዋድድ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አጸፋ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ይገለጻል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አምድ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በቅደም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ተከተል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የሚይዘው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አፀፋዎችን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የባለቤትና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የተሳቢ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የመስተዋድድ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፡፡ 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አይቀሬ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፤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የመስተዋድድ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ሊመጣ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የመስተዋድድ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/-ብ</a:t>
            </a:r>
            <a:r>
              <a:rPr lang="en-US" dirty="0" smtClean="0">
                <a:latin typeface="Power Geez Unicode1" pitchFamily="2" charset="0"/>
              </a:rPr>
              <a:t>/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ቅንጅት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-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ልጁን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ሰደበችው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ስድብ</a:t>
            </a:r>
            <a:r>
              <a:rPr lang="en-US" dirty="0" smtClean="0">
                <a:latin typeface="Power Geez Unicode1" pitchFamily="2" charset="0"/>
              </a:rPr>
              <a:t>-</a:t>
            </a:r>
            <a:r>
              <a:rPr lang="en-US" dirty="0" err="1" smtClean="0">
                <a:latin typeface="Power Geez Unicode1" pitchFamily="2" charset="0"/>
              </a:rPr>
              <a:t>ኧች</a:t>
            </a:r>
            <a:r>
              <a:rPr lang="en-US" dirty="0" smtClean="0">
                <a:latin typeface="Power Geez Unicode1" pitchFamily="2" charset="0"/>
              </a:rPr>
              <a:t>-ኡ)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err="1" smtClean="0">
                <a:latin typeface="Power Geez Unicode1" pitchFamily="2" charset="0"/>
              </a:rPr>
              <a:t>አልማዝ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ባሏን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ጠራችው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ጠር</a:t>
            </a:r>
            <a:r>
              <a:rPr lang="en-US" dirty="0" smtClean="0">
                <a:latin typeface="Power Geez Unicode1" pitchFamily="2" charset="0"/>
              </a:rPr>
              <a:t>-</a:t>
            </a:r>
            <a:r>
              <a:rPr lang="en-US" dirty="0" err="1" smtClean="0">
                <a:latin typeface="Power Geez Unicode1" pitchFamily="2" charset="0"/>
              </a:rPr>
              <a:t>ኣች</a:t>
            </a:r>
            <a:r>
              <a:rPr lang="en-US" dirty="0" smtClean="0">
                <a:latin typeface="Power Geez Unicode1" pitchFamily="2" charset="0"/>
              </a:rPr>
              <a:t>-ኡ)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በእርሳሱ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ስዕሉን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ሳላችበት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ሳል</a:t>
            </a:r>
            <a:r>
              <a:rPr lang="en-US" dirty="0" smtClean="0">
                <a:latin typeface="Power Geez Unicode1" pitchFamily="2" charset="0"/>
              </a:rPr>
              <a:t>-</a:t>
            </a:r>
            <a:r>
              <a:rPr lang="en-US" dirty="0" err="1" smtClean="0">
                <a:latin typeface="Power Geez Unicode1" pitchFamily="2" charset="0"/>
              </a:rPr>
              <a:t>ኧች</a:t>
            </a:r>
            <a:r>
              <a:rPr lang="en-US" dirty="0" smtClean="0">
                <a:latin typeface="Power Geez Unicode1" pitchFamily="2" charset="0"/>
              </a:rPr>
              <a:t>-ብ-</a:t>
            </a:r>
            <a:r>
              <a:rPr lang="en-US" dirty="0" err="1" smtClean="0">
                <a:latin typeface="Power Geez Unicode1" pitchFamily="2" charset="0"/>
              </a:rPr>
              <a:t>ኧት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err="1" smtClean="0">
                <a:latin typeface="Power Geez Unicode1" pitchFamily="2" charset="0"/>
              </a:rPr>
              <a:t>በትልቁ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ብላዋ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አረደበት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(</a:t>
            </a:r>
            <a:r>
              <a:rPr lang="en-US" dirty="0" err="1" smtClean="0">
                <a:latin typeface="Power Geez Unicode1" pitchFamily="2" charset="0"/>
              </a:rPr>
              <a:t>አረድ</a:t>
            </a:r>
            <a:r>
              <a:rPr lang="en-US" dirty="0" smtClean="0">
                <a:latin typeface="Power Geez Unicode1" pitchFamily="2" charset="0"/>
              </a:rPr>
              <a:t>-ኧ-ብ-</a:t>
            </a:r>
            <a:r>
              <a:rPr lang="en-US" dirty="0" err="1" smtClean="0">
                <a:latin typeface="Power Geez Unicode1" pitchFamily="2" charset="0"/>
              </a:rPr>
              <a:t>ኧት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አይነቶች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>
                <a:latin typeface="Power Geez Unicode1" pitchFamily="2" charset="0"/>
              </a:rPr>
              <a:t>ከቃል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ክፍል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አንፀር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ይህ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የሚያሳየው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ሀረጋት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በየቁዋነቁዋው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የንግግር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የቃላት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ክፍሎች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የሚመሰረቱትን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በዚህም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አማርኛ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ስድስት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ተቃል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ክፍሎች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ስላሉት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ስድስት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አሉት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ማለት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ባዬ</a:t>
            </a:r>
            <a:r>
              <a:rPr lang="en-US" dirty="0" smtClean="0">
                <a:latin typeface="Power Geez Unicode1" pitchFamily="2" charset="0"/>
              </a:rPr>
              <a:t> 2000)፡፡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ከመጠን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ይህ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የሀረጋት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አከፋፈል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በሀረጎ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በሚገኙት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መጥን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ብዛት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የሚከፋፈሉትን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አይነቶች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ዐቢይና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አቢይ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በርካታ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አቢይ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ሀረግን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(</a:t>
            </a:r>
            <a:r>
              <a:rPr lang="en-US" dirty="0" err="1" smtClean="0">
                <a:latin typeface="Power Geez Unicode1" pitchFamily="2" charset="0"/>
              </a:rPr>
              <a:t>ዎች</a:t>
            </a:r>
            <a:r>
              <a:rPr lang="en-US" dirty="0" smtClean="0">
                <a:latin typeface="Power Geez Unicode1" pitchFamily="2" charset="0"/>
              </a:rPr>
              <a:t>)</a:t>
            </a:r>
            <a:r>
              <a:rPr lang="en-US" dirty="0" err="1" smtClean="0">
                <a:latin typeface="Power Geez Unicode1" pitchFamily="2" charset="0"/>
              </a:rPr>
              <a:t>ንና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(</a:t>
            </a:r>
            <a:r>
              <a:rPr lang="en-US" dirty="0" err="1" smtClean="0">
                <a:latin typeface="Power Geez Unicode1" pitchFamily="2" charset="0"/>
              </a:rPr>
              <a:t>ኦች</a:t>
            </a:r>
            <a:r>
              <a:rPr lang="en-US" dirty="0" smtClean="0">
                <a:latin typeface="Power Geez Unicode1" pitchFamily="2" charset="0"/>
              </a:rPr>
              <a:t>)ን </a:t>
            </a:r>
            <a:r>
              <a:rPr lang="en-US" dirty="0" err="1" smtClean="0">
                <a:latin typeface="Power Geez Unicode1" pitchFamily="2" charset="0"/>
              </a:rPr>
              <a:t>ያካትታል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ጥቂት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ያቀፍ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ዩረግ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pPr algn="just"/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ከመሙያ</a:t>
            </a:r>
            <a:r>
              <a:rPr lang="en-US" dirty="0" smtClean="0">
                <a:latin typeface="Power Geez Unicode1" pitchFamily="2" charset="0"/>
              </a:rPr>
              <a:t>(</a:t>
            </a:r>
            <a:r>
              <a:rPr lang="en-US" dirty="0" err="1" smtClean="0">
                <a:latin typeface="Power Geez Unicode1" pitchFamily="2" charset="0"/>
              </a:rPr>
              <a:t>ዎች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ይመሰረታል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የአፀፋዎቹ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ቅደም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ተከተል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ያላቸውን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የመዋቀር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ቅደም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ተከተል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ያሳያል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ሶስቱም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የባለቤት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የተሳቢና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የመስዋድድ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አፀፋዎች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አምድ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ተከታትለው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ተቀባይነት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ያጣል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በእርሳሱ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ስዕሉን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ሳለውበት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ሳል-ኧች</a:t>
            </a:r>
            <a:r>
              <a:rPr lang="en-US" dirty="0" smtClean="0">
                <a:latin typeface="Power Geez Unicode1" pitchFamily="2" charset="0"/>
              </a:rPr>
              <a:t>- ኡ- ብ-</a:t>
            </a:r>
            <a:r>
              <a:rPr lang="en-US" dirty="0" err="1" smtClean="0">
                <a:latin typeface="Power Geez Unicode1" pitchFamily="2" charset="0"/>
              </a:rPr>
              <a:t>ኧት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በባለቤትነት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በተሳቢነት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መግባቱን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ለማረጋጋጥ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አቀማመጡንና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ምዕላዳዊ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መመልከት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ያስፈልጋል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መለያዎቹ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መዋቅራዊና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ምዕላዳዊ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መለያዎች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ይባላሉ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አስተማማኙ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መለያ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ምዕለዳዊ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መስፈርት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ምክልያቱም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ሁልጊዜ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በገሃድ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ላይተይ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በገሃድ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ቢታይም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ሁልጊዜ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ማነሻ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በዐ.ነገሩ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መነሻ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የሚታይ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-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ፈተናውን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ጨረሰች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ጨረሰ-ኧች</a:t>
            </a:r>
            <a:r>
              <a:rPr lang="en-US" dirty="0" smtClean="0">
                <a:latin typeface="Power Geez Unicode1" pitchFamily="2" charset="0"/>
              </a:rPr>
              <a:t>)     </a:t>
            </a:r>
            <a:r>
              <a:rPr lang="en-US" dirty="0" err="1" smtClean="0">
                <a:latin typeface="Power Geez Unicode1" pitchFamily="2" charset="0"/>
              </a:rPr>
              <a:t>መሰለኝ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መሰል</a:t>
            </a:r>
            <a:r>
              <a:rPr lang="en-US" dirty="0" smtClean="0">
                <a:latin typeface="Power Geez Unicode1" pitchFamily="2" charset="0"/>
              </a:rPr>
              <a:t>-ኧ-ኝ)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ልጆች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አሉ-ኣት</a:t>
            </a:r>
            <a:r>
              <a:rPr lang="en-US" dirty="0" smtClean="0">
                <a:latin typeface="Power Geez Unicode1" pitchFamily="2" charset="0"/>
              </a:rPr>
              <a:t> ( </a:t>
            </a:r>
            <a:r>
              <a:rPr lang="en-US" dirty="0" err="1" smtClean="0">
                <a:latin typeface="Power Geez Unicode1" pitchFamily="2" charset="0"/>
              </a:rPr>
              <a:t>አል</a:t>
            </a:r>
            <a:r>
              <a:rPr lang="en-US" dirty="0" smtClean="0">
                <a:latin typeface="Power Geez Unicode1" pitchFamily="2" charset="0"/>
              </a:rPr>
              <a:t> -ኡ- </a:t>
            </a:r>
            <a:r>
              <a:rPr lang="en-US" dirty="0" err="1" smtClean="0">
                <a:latin typeface="Power Geez Unicode1" pitchFamily="2" charset="0"/>
              </a:rPr>
              <a:t>ኣት</a:t>
            </a:r>
            <a:r>
              <a:rPr lang="en-US" dirty="0" smtClean="0">
                <a:latin typeface="Power Geez Unicode1" pitchFamily="2" charset="0"/>
              </a:rPr>
              <a:t>)</a:t>
            </a:r>
            <a:endParaRPr lang="en-US" dirty="0"/>
          </a:p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ታህታይ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ቅርፁ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ልጆች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አል</a:t>
            </a:r>
            <a:r>
              <a:rPr lang="en-US" dirty="0" smtClean="0">
                <a:latin typeface="Power Geez Unicode1" pitchFamily="2" charset="0"/>
              </a:rPr>
              <a:t>-ኡ-</a:t>
            </a:r>
            <a:r>
              <a:rPr lang="en-US" dirty="0" err="1" smtClean="0">
                <a:latin typeface="Power Geez Unicode1" pitchFamily="2" charset="0"/>
              </a:rPr>
              <a:t>ኣት</a:t>
            </a:r>
            <a:endParaRPr lang="en-US" dirty="0" smtClean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/>
              <a:t>               </a:t>
            </a:r>
            <a:r>
              <a:rPr lang="en-US" dirty="0" smtClean="0">
                <a:latin typeface="Power Geez Unicode1" pitchFamily="2" charset="0"/>
              </a:rPr>
              <a:t>               </a:t>
            </a:r>
            <a:r>
              <a:rPr lang="en-US" dirty="0" err="1" smtClean="0">
                <a:latin typeface="Power Geez Unicode1" pitchFamily="2" charset="0"/>
              </a:rPr>
              <a:t>አነ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</a:t>
            </a:r>
            <a:r>
              <a:rPr lang="en-US" dirty="0" err="1" smtClean="0">
                <a:latin typeface="Power Geez Unicode1" pitchFamily="2" charset="0"/>
              </a:rPr>
              <a:t>ግሀ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          </a:t>
            </a:r>
            <a:r>
              <a:rPr lang="en-US" dirty="0" smtClean="0">
                <a:latin typeface="Power Geez Unicode1" pitchFamily="2" charset="0"/>
              </a:rPr>
              <a:t>ስ      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smtClean="0">
                <a:latin typeface="Power Geez Unicode1" pitchFamily="2" charset="0"/>
              </a:rPr>
              <a:t>ግሀ2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err="1" smtClean="0">
                <a:latin typeface="Power Geez Unicode1" pitchFamily="2" charset="0"/>
              </a:rPr>
              <a:t>ልጆች</a:t>
            </a: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smtClean="0">
                <a:latin typeface="Power Geez Unicode1" pitchFamily="2" charset="0"/>
              </a:rPr>
              <a:t>ግሀ1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smtClean="0">
                <a:latin typeface="Power Geez Unicode1" pitchFamily="2" charset="0"/>
              </a:rPr>
              <a:t>             </a:t>
            </a:r>
            <a:r>
              <a:rPr lang="en-US" dirty="0" smtClean="0">
                <a:latin typeface="Power Geez Unicode1" pitchFamily="2" charset="0"/>
              </a:rPr>
              <a:t>መ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ግ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</a:t>
            </a:r>
            <a:r>
              <a:rPr lang="en-US" dirty="0" smtClean="0">
                <a:latin typeface="Power Geez Unicode1" pitchFamily="2" charset="0"/>
              </a:rPr>
              <a:t>                 ስ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smtClean="0">
                <a:latin typeface="Power Geez Unicode1" pitchFamily="2" charset="0"/>
              </a:rPr>
              <a:t>                ለ   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አል</a:t>
            </a:r>
            <a:r>
              <a:rPr lang="en-US" dirty="0" smtClean="0">
                <a:latin typeface="Power Geez Unicode1" pitchFamily="2" charset="0"/>
              </a:rPr>
              <a:t>-ኡ-</a:t>
            </a:r>
            <a:r>
              <a:rPr lang="en-US" dirty="0" err="1" smtClean="0">
                <a:latin typeface="Power Geez Unicode1" pitchFamily="2" charset="0"/>
              </a:rPr>
              <a:t>ኣት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438400" y="182880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24200" y="182880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0" y="24384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86200" y="23622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6000" y="32004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581400" y="3200400"/>
            <a:ext cx="228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10000" y="3200400"/>
            <a:ext cx="762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276600" y="4038600"/>
            <a:ext cx="304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581400" y="403860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24400" y="4038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962400" y="48768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724400" y="48768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276600" y="49530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038600" y="54864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በላዕላይ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ቅርፅ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ቦታውን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ለቆ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የዐ.ነገሩን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ቀድሞ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ገብቷል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ከቦታው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ጠፍቷል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የማንኛውንም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ሀርግ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መሰረታዊ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አገባብ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ለመለየት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ላዕለይ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አቀማመጡን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ሳይሆን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ታህታይ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አወራረዱን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መመርመር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ያስፈልጋል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ታህታይ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አዕምሮአዊና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ረቂቅ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ላዕላይ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ገሃድና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አንደበታዊ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ለምን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ቦታውን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ለቅቆ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ይሄዳል</a:t>
            </a:r>
            <a:r>
              <a:rPr lang="en-US" dirty="0" smtClean="0">
                <a:latin typeface="Power Geez Unicode1" pitchFamily="2" charset="0"/>
              </a:rPr>
              <a:t>?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ልጆች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ግንኙንታቸው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የገንዘብነትና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የባለገንዘብነት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ገንዘቢ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ባለገንዘብ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r>
              <a:rPr lang="en-US" dirty="0" err="1" smtClean="0">
                <a:latin typeface="Power Geez Unicode1" pitchFamily="2" charset="0"/>
              </a:rPr>
              <a:t>ልጆቹ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ተገንዛቢ</a:t>
            </a:r>
            <a:r>
              <a:rPr lang="en-US" dirty="0" smtClean="0">
                <a:latin typeface="Power Geez Unicode1" pitchFamily="2" charset="0"/>
              </a:rPr>
              <a:t> 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የዚህ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ግንኙነት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ያላቸው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ስሞች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መዋቅራቸው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ባለገንዘቡን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በማስቀደም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ገንዘቡን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በማስከተል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ምሳል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አስቴርን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ነከሳት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ታህታይ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ቅርፅ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b="1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ካሳን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እሾህ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ወጋው</a:t>
            </a:r>
            <a:r>
              <a:rPr lang="en-US" dirty="0" smtClean="0">
                <a:latin typeface="Power Geez Unicode1" pitchFamily="2" charset="0"/>
              </a:rPr>
              <a:t>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ውሻ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ነከሳት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ላዕላይ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ቅርፅ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እሾህ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ካሳን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ወጋው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ተሳቢዎቹ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ባለቤቶቹን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የሚቀድሙት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ለአፅንዖት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ሰዋዊ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የሆኑት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ከኢሰዋዊዎቹ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ቀድመው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ይገባሉ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አፅንኦት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የሚፈልግ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ሁልጊዜ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ቀድሞ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ይመጣል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ኢሰዋዊና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ኢዕምር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ስሞች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በሚሆኑበት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ሰዋዊና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ዕምር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የሆኑት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ስሞች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አፅንኦት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የሚያገኙት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ቀድመው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ሲመጡና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  <a:sym typeface="Symbol"/>
              </a:rPr>
              <a:t>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smtClean="0">
                <a:latin typeface="Power Geez Unicode1" pitchFamily="2" charset="0"/>
              </a:rPr>
              <a:t>ስ  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ግሀ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ውሻ</a:t>
            </a:r>
            <a:r>
              <a:rPr lang="en-US" dirty="0" smtClean="0">
                <a:latin typeface="Power Geez Unicode1" pitchFamily="2" charset="0"/>
              </a:rPr>
              <a:t>    ስሀ1    </a:t>
            </a:r>
            <a:r>
              <a:rPr lang="en-US" dirty="0" smtClean="0">
                <a:latin typeface="Power Geez Unicode1" pitchFamily="2" charset="0"/>
              </a:rPr>
              <a:t>ግ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smtClean="0">
                <a:latin typeface="Power Geez Unicode1" pitchFamily="2" charset="0"/>
              </a:rPr>
              <a:t>                </a:t>
            </a:r>
            <a:r>
              <a:rPr lang="en-US" dirty="0" smtClean="0">
                <a:latin typeface="Power Geez Unicode1" pitchFamily="2" charset="0"/>
              </a:rPr>
              <a:t>… 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ነከሳት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81200" y="19050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67000" y="1905000"/>
            <a:ext cx="914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5000" y="25908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28800" y="35814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200400" y="2590800"/>
            <a:ext cx="381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81400" y="2590800"/>
            <a:ext cx="762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24200" y="36576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038600" y="3581400"/>
            <a:ext cx="457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495800" y="3581400"/>
            <a:ext cx="5334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38600" y="45720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05400" y="45720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ተራ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የተመሰረተ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የተለያዩ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በውስጡ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ይይዛል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ሀረጉቹም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ገላጭ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እና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ዐ.ነገሩን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ይመሰርታል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በውስጡ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የተለያዩ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ሊይዝ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ከግሳዊ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በስተቀር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ውስብስብ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ማንኛውም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የሚነገርበት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የራሱ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አለው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አላማውም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ቅርፁን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ይወስነዋል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b="1" u="sng" dirty="0" err="1" smtClean="0">
                <a:latin typeface="Power Geez Unicode1" pitchFamily="2" charset="0"/>
              </a:rPr>
              <a:t>ሀተታዊ</a:t>
            </a:r>
            <a:r>
              <a:rPr lang="en-US" b="1" u="sng" dirty="0" smtClean="0">
                <a:latin typeface="Power Geez Unicode1" pitchFamily="2" charset="0"/>
              </a:rPr>
              <a:t> </a:t>
            </a:r>
            <a:r>
              <a:rPr lang="en-US" b="1" u="sng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፡- </a:t>
            </a:r>
            <a:r>
              <a:rPr lang="en-US" dirty="0" err="1" smtClean="0">
                <a:latin typeface="Power Geez Unicode1" pitchFamily="2" charset="0"/>
              </a:rPr>
              <a:t>የተለያዩ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ሁነቶችን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ድርጊቶችን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የሚያትት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ምሳል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ጎበዝ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 (</a:t>
            </a:r>
            <a:r>
              <a:rPr lang="en-US" dirty="0" err="1" smtClean="0">
                <a:latin typeface="Power Geez Unicode1" pitchFamily="2" charset="0"/>
              </a:rPr>
              <a:t>የሁነት</a:t>
            </a:r>
            <a:r>
              <a:rPr lang="en-US" dirty="0" smtClean="0">
                <a:latin typeface="Power Geez Unicode1" pitchFamily="2" charset="0"/>
              </a:rPr>
              <a:t>)</a:t>
            </a:r>
            <a:r>
              <a:rPr lang="en-US" dirty="0" smtClean="0">
                <a:latin typeface="Power Geez Unicode1" pitchFamily="2" charset="0"/>
              </a:rPr>
              <a:t/>
            </a:r>
            <a:br>
              <a:rPr lang="en-US" dirty="0" smtClean="0">
                <a:latin typeface="Power Geez Unicode1" pitchFamily="2" charset="0"/>
              </a:rPr>
            </a:b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(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ግሀ1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ስ      </a:t>
            </a:r>
            <a:r>
              <a:rPr lang="en-US" dirty="0" err="1" smtClean="0">
                <a:latin typeface="Power Geez Unicode1" pitchFamily="2" charset="0"/>
              </a:rPr>
              <a:t>ቅሀ</a:t>
            </a:r>
            <a:r>
              <a:rPr lang="en-US" dirty="0" smtClean="0">
                <a:latin typeface="Power Geez Unicode1" pitchFamily="2" charset="0"/>
              </a:rPr>
              <a:t>  ግ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ስጋው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ቅ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ጮማ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600200" y="274320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1200" y="2743200"/>
            <a:ext cx="533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47800" y="33528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438400" y="3276600"/>
            <a:ext cx="76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14600" y="3276600"/>
            <a:ext cx="5334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38400" y="42672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14600" y="5181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24200" y="4267200"/>
            <a:ext cx="1524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ሁነታዊ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ሁነትን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መሆንን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ያትታል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የመሆን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ልውጠትንም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ሊያትት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ምሳ</a:t>
            </a:r>
            <a:r>
              <a:rPr lang="en-US" dirty="0" smtClean="0">
                <a:latin typeface="Power Geez Unicode1" pitchFamily="2" charset="0"/>
              </a:rPr>
              <a:t>. </a:t>
            </a:r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ወታደር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ሆነ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ልውጠት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ሰዎቹ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አሉ</a:t>
            </a:r>
            <a:r>
              <a:rPr lang="en-US" dirty="0" smtClean="0">
                <a:latin typeface="Power Geez Unicode1" pitchFamily="2" charset="0"/>
              </a:rPr>
              <a:t>---- ( </a:t>
            </a:r>
            <a:r>
              <a:rPr lang="en-US" dirty="0" err="1" smtClean="0">
                <a:latin typeface="Power Geez Unicode1" pitchFamily="2" charset="0"/>
              </a:rPr>
              <a:t>የኑረት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) </a:t>
            </a:r>
          </a:p>
          <a:p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አባቱ</a:t>
            </a:r>
            <a:r>
              <a:rPr lang="en-US" dirty="0" smtClean="0">
                <a:latin typeface="Power Geez Unicode1" pitchFamily="2" charset="0"/>
              </a:rPr>
              <a:t>(ን) </a:t>
            </a:r>
            <a:r>
              <a:rPr lang="en-US" dirty="0" err="1" smtClean="0">
                <a:latin typeface="Power Geez Unicode1" pitchFamily="2" charset="0"/>
              </a:rPr>
              <a:t>ይመስላል</a:t>
            </a:r>
            <a:r>
              <a:rPr lang="en-US" dirty="0" smtClean="0">
                <a:latin typeface="Power Geez Unicode1" pitchFamily="2" charset="0"/>
              </a:rPr>
              <a:t>---- (</a:t>
            </a:r>
            <a:r>
              <a:rPr lang="en-US" dirty="0" err="1" smtClean="0">
                <a:latin typeface="Power Geez Unicode1" pitchFamily="2" charset="0"/>
              </a:rPr>
              <a:t>ምስለት</a:t>
            </a:r>
            <a:r>
              <a:rPr lang="en-US" dirty="0" smtClean="0">
                <a:latin typeface="Power Geez Unicode1" pitchFamily="2" charset="0"/>
              </a:rPr>
              <a:t>)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(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የሀረጉ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/-</a:t>
            </a:r>
            <a:r>
              <a:rPr lang="en-US" dirty="0" smtClean="0">
                <a:latin typeface="Power Geez Unicode1" pitchFamily="2" charset="0"/>
              </a:rPr>
              <a:t>ን/ </a:t>
            </a:r>
            <a:r>
              <a:rPr lang="en-US" dirty="0" err="1" smtClean="0">
                <a:latin typeface="Power Geez Unicode1" pitchFamily="2" charset="0"/>
              </a:rPr>
              <a:t>ነች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የምታመለከተው</a:t>
            </a:r>
            <a:r>
              <a:rPr lang="en-US" dirty="0" smtClean="0">
                <a:latin typeface="Power Geez Unicode1" pitchFamily="2" charset="0"/>
              </a:rPr>
              <a:t>(ን) </a:t>
            </a:r>
            <a:r>
              <a:rPr lang="en-US" dirty="0" err="1" smtClean="0">
                <a:latin typeface="Power Geez Unicode1" pitchFamily="2" charset="0"/>
              </a:rPr>
              <a:t>አይደለችም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ምክንያቱም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አይደለም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በመሆኑም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አይፈልግም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ይፈልጋል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endParaRPr lang="en-US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algn="just">
              <a:buNone/>
            </a:pPr>
            <a:r>
              <a:rPr lang="en-US" dirty="0" smtClean="0">
                <a:latin typeface="Power Geez Unicode1" pitchFamily="2" charset="0"/>
              </a:rPr>
              <a:t>          -</a:t>
            </a:r>
            <a:r>
              <a:rPr lang="en-US" dirty="0" err="1" smtClean="0">
                <a:latin typeface="Power Geez Unicode1" pitchFamily="2" charset="0"/>
              </a:rPr>
              <a:t>ከመረውና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ተወቃርዎች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pPr algn="just">
              <a:buNone/>
            </a:pPr>
            <a:r>
              <a:rPr lang="en-US" dirty="0" smtClean="0">
                <a:latin typeface="Power Geez Unicode1" pitchFamily="2" charset="0"/>
              </a:rPr>
              <a:t>          - </a:t>
            </a:r>
            <a:r>
              <a:rPr lang="en-US" dirty="0" err="1" smtClean="0">
                <a:latin typeface="Power Geez Unicode1" pitchFamily="2" charset="0"/>
              </a:rPr>
              <a:t>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የሚባሉት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አጎላማሽና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pPr lvl="0">
              <a:buNone/>
            </a:pPr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ከመሙያና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የሁለቱ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ቅንጅትም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አሃድ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ቅንጅቱ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አሃድ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ሲባል</a:t>
            </a:r>
            <a:r>
              <a:rPr lang="en-US" dirty="0" smtClean="0">
                <a:latin typeface="Power Geez Unicode1" pitchFamily="2" charset="0"/>
              </a:rPr>
              <a:t>፣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ቅንጅቱ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ቦታ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ሌላ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ቦታ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እንዳለ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ሳይቀር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ሊንቀሳቀስ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ተውላጥ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ትክ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ሊተካ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ያለምንም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ሊገደፍ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በመካከሉ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ሌላ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ቃል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አያስገባም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አያያዥ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ቃላት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ከሌላ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ቅንጅት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ሊዋቀር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>
              <a:buNone/>
            </a:pPr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አላት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አላት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-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ነበራት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b="1" u="sng" dirty="0" err="1" smtClean="0">
                <a:latin typeface="Power Geez Unicode1" pitchFamily="2" charset="0"/>
              </a:rPr>
              <a:t>እሱም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ሳጥን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ይገኛል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-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b="1" u="sng" dirty="0" err="1" smtClean="0">
                <a:latin typeface="Power Geez Unicode1" pitchFamily="2" charset="0"/>
              </a:rPr>
              <a:t>ትንሽ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አላት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b="1" u="sng" dirty="0" err="1" smtClean="0">
                <a:latin typeface="Power Geez Unicode1" pitchFamily="2" charset="0"/>
              </a:rPr>
              <a:t>ስህተት</a:t>
            </a:r>
            <a:r>
              <a:rPr lang="en-US" b="1" u="sng" dirty="0" smtClean="0">
                <a:latin typeface="Power Geez Unicode1" pitchFamily="2" charset="0"/>
              </a:rPr>
              <a:t>)</a:t>
            </a: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   -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የብር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ሀብል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አለኝ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ስሀ1   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smtClean="0">
                <a:latin typeface="Power Geez Unicode1" pitchFamily="2" charset="0"/>
              </a:rPr>
              <a:t>ግሀ1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smtClean="0">
                <a:latin typeface="Power Geez Unicode1" pitchFamily="2" charset="0"/>
              </a:rPr>
              <a:t>   ስ      </a:t>
            </a:r>
            <a:r>
              <a:rPr lang="en-US" dirty="0" err="1" smtClean="0">
                <a:latin typeface="Power Geez Unicode1" pitchFamily="2" charset="0"/>
              </a:rPr>
              <a:t>ቅሀ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ግ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ሆነ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አለ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</a:t>
            </a: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86000" y="1981200"/>
            <a:ext cx="914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00400" y="1981200"/>
            <a:ext cx="1143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7400" y="29718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>
            <a:off x="4114800" y="3962400"/>
            <a:ext cx="155448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5943600" y="4419600"/>
            <a:ext cx="1524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5029200" y="4495800"/>
            <a:ext cx="79248" cy="1143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>
            <a:off x="3200400" y="3962400"/>
            <a:ext cx="79248" cy="1143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3810000" y="2819400"/>
            <a:ext cx="6858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95800" y="2819400"/>
            <a:ext cx="6858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አስተማሪ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ይመስላል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ወታደር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ይሆናል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ረዥም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ሆነ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አስተማሪው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ቢሮ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የተሰመረባቸው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በሙሉ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የየመሪዎቹ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err="1" smtClean="0">
                <a:latin typeface="Power Geez Unicode1" pitchFamily="2" charset="0"/>
              </a:rPr>
              <a:t>ገቢር</a:t>
            </a:r>
            <a:r>
              <a:rPr lang="en-US" b="1" u="sng" dirty="0" smtClean="0">
                <a:latin typeface="Power Geez Unicode1" pitchFamily="2" charset="0"/>
              </a:rPr>
              <a:t> </a:t>
            </a:r>
            <a:r>
              <a:rPr lang="en-US" b="1" u="sng" dirty="0" err="1" smtClean="0">
                <a:latin typeface="Power Geez Unicode1" pitchFamily="2" charset="0"/>
              </a:rPr>
              <a:t>አ.ነገር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ገቢር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ነገሮች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ድርጊትን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የሚያመለከት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አላቸው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የድርጊቱ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ፈፃሚ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ሁዋኝ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ሳይሆን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አድራጊ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ድርጊቱን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የሚፈፅመው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በራሱ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በሌላ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አካል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ምሳሌ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ገበያ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ሄደ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ገባች</a:t>
            </a:r>
            <a:r>
              <a:rPr lang="en-US" dirty="0" smtClean="0">
                <a:latin typeface="Power Geez Unicode1" pitchFamily="2" charset="0"/>
              </a:rPr>
              <a:t>      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በእነዚህ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ነገሮች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የእንቅስቃሴ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ድርጊትን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ይገልፃል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(</a:t>
            </a:r>
            <a:r>
              <a:rPr lang="en-US" dirty="0" err="1" smtClean="0">
                <a:latin typeface="Power Geez Unicode1" pitchFamily="2" charset="0"/>
              </a:rPr>
              <a:t>የእንቅስቃሴ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ልጆቹ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ዛፍ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ወጡ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የእንቅስቃሴውን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መድረሻ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የሚገልፅ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በመሙያነት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ከት</a:t>
            </a:r>
            <a:r>
              <a:rPr lang="en-US" u="sng" dirty="0" smtClean="0">
                <a:latin typeface="Power Geez Unicode1" pitchFamily="2" charset="0"/>
              </a:rPr>
              <a:t>/</a:t>
            </a:r>
            <a:r>
              <a:rPr lang="en-US" u="sng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ወደ</a:t>
            </a:r>
            <a:r>
              <a:rPr lang="en-US" u="sng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ገበያ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ሄደ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</a:t>
            </a:r>
            <a:r>
              <a:rPr lang="en-US" dirty="0" err="1" smtClean="0">
                <a:latin typeface="Power Geez Unicode1" pitchFamily="2" charset="0"/>
              </a:rPr>
              <a:t>መነሻ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መድረሻ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መነሻው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የመድረሻውን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ያህል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አስፈላጊ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አይደለም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ሊቀር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መሙያው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መድረሻው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አይቀሬ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ስሀ1   </a:t>
            </a: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smtClean="0">
                <a:latin typeface="Power Geez Unicode1" pitchFamily="2" charset="0"/>
              </a:rPr>
              <a:t>ግሀ1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ስ    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 ግ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መ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ስ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ገበያ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ሄደ</a:t>
            </a:r>
            <a:endParaRPr lang="en-US" dirty="0">
              <a:latin typeface="Power Geez Unicode1" pitchFamily="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5000" y="1905000"/>
            <a:ext cx="914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743200" y="1905000"/>
            <a:ext cx="1219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52600" y="2743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352800" y="266700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86200" y="2667000"/>
            <a:ext cx="914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971800" y="34290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52800" y="3429000"/>
            <a:ext cx="533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953000" y="3505200"/>
            <a:ext cx="2286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752600" y="35052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895600" y="42672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114800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114800" y="5029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ቆመ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አልጋው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ወደቀች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እንቅስቃሴው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መነሻውም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መድረሻውም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ቦታ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የሚገኝበት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ቦታ</a:t>
            </a:r>
            <a:r>
              <a:rPr lang="en-US" dirty="0" smtClean="0">
                <a:latin typeface="Power Geez Unicode1" pitchFamily="2" charset="0"/>
              </a:rPr>
              <a:t>) 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ዶሮቹ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ቆጡ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ሰፈሩ</a:t>
            </a:r>
            <a:r>
              <a:rPr lang="en-US" dirty="0" smtClean="0">
                <a:latin typeface="Power Geez Unicode1" pitchFamily="2" charset="0"/>
              </a:rPr>
              <a:t>          </a:t>
            </a:r>
          </a:p>
          <a:p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ከመቀመጫው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ተነሳ</a:t>
            </a:r>
            <a:r>
              <a:rPr lang="en-US" dirty="0" smtClean="0">
                <a:latin typeface="Power Geez Unicode1" pitchFamily="2" charset="0"/>
              </a:rPr>
              <a:t>	</a:t>
            </a:r>
          </a:p>
          <a:p>
            <a:r>
              <a:rPr lang="en-US" dirty="0" err="1" smtClean="0">
                <a:latin typeface="Power Geez Unicode1" pitchFamily="2" charset="0"/>
              </a:rPr>
              <a:t>ልጆቹ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ወንበር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ተቀመጡ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ድርጊቱ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በራሱ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በፈፃሚው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የሚቀር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ሽልማት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ተቀበለች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ንብረት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ተረከበ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ምስጢር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ተነገረ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ውስጠ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የድርጊቱ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ፈፃሚ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ሌላ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ገቢር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-(</a:t>
            </a:r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ይፈልጋሉ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ልጁን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መታች</a:t>
            </a:r>
            <a:r>
              <a:rPr lang="en-US" dirty="0" err="1" smtClean="0">
                <a:latin typeface="Power Geez Unicode1" pitchFamily="2" charset="0"/>
              </a:rPr>
              <a:t>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ብርቱካኑን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በላው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አስተማሪው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ለተማሪዎቹ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መፅሀፍ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ሰጣቸው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የሳቢ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አወቃቀር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smtClean="0">
                <a:latin typeface="Power Geez Unicode1" pitchFamily="2" charset="0"/>
              </a:rPr>
              <a:t>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 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ስሀ1  </a:t>
            </a:r>
            <a:r>
              <a:rPr lang="en-US" dirty="0" smtClean="0">
                <a:latin typeface="Power Geez Unicode1" pitchFamily="2" charset="0"/>
              </a:rPr>
              <a:t>                   ግሀ1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smtClean="0">
                <a:latin typeface="Power Geez Unicode1" pitchFamily="2" charset="0"/>
              </a:rPr>
              <a:t>          መሀ1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 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smtClean="0">
                <a:latin typeface="Power Geez Unicode1" pitchFamily="2" charset="0"/>
              </a:rPr>
              <a:t>         መ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ስ       </a:t>
            </a:r>
            <a:r>
              <a:rPr lang="en-US" dirty="0" err="1" smtClean="0">
                <a:latin typeface="Power Geez Unicode1" pitchFamily="2" charset="0"/>
              </a:rPr>
              <a:t>ስ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አስተማሪው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ለ    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ተማሪዎቹ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መጽሐፍ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ሰጣቸው</a:t>
            </a:r>
            <a:r>
              <a:rPr lang="en-US" dirty="0" smtClean="0">
                <a:latin typeface="Power Geez Unicode1" pitchFamily="2" charset="0"/>
              </a:rPr>
              <a:t>          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676400" y="2133600"/>
            <a:ext cx="1219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2133600"/>
            <a:ext cx="1371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0" y="297180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124200" y="2971800"/>
            <a:ext cx="1295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19600" y="2971800"/>
            <a:ext cx="76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19600" y="2971800"/>
            <a:ext cx="990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667000" y="3733800"/>
            <a:ext cx="304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71800" y="37338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810000"/>
            <a:ext cx="762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86400" y="3733800"/>
            <a:ext cx="38100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57600" y="43434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90800" y="43434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57600" y="4876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648200" y="4876800"/>
            <a:ext cx="76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 err="1" smtClean="0">
                <a:latin typeface="Power Geez Unicode1" pitchFamily="2" charset="0"/>
              </a:rPr>
              <a:t>ተገበሮአዊ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አ.ነገር</a:t>
            </a:r>
            <a:r>
              <a:rPr lang="en-US" b="1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ተሸለመች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ገንዘባቸውን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ተዘረፉ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b="1" u="sng" dirty="0" err="1" smtClean="0">
                <a:latin typeface="Power Geez Unicode1" pitchFamily="2" charset="0"/>
              </a:rPr>
              <a:t>መጠይቃው</a:t>
            </a:r>
            <a:r>
              <a:rPr lang="en-US" b="1" u="sng" dirty="0" smtClean="0">
                <a:latin typeface="Power Geez Unicode1" pitchFamily="2" charset="0"/>
              </a:rPr>
              <a:t> </a:t>
            </a:r>
            <a:r>
              <a:rPr lang="en-US" b="1" u="sng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ጥያቄ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የሚያነሳ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ስለ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ባለቤቱ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መሙያው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አጎለማሹ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ድርጊቱ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ወዘተ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የሚጠይቅ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ጥያቄው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ለማወቅ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ለማረጋገጥ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መጠይቅ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ተውላጠ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ስሞችን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ይጠቀማል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መጣ</a:t>
            </a:r>
            <a:r>
              <a:rPr lang="en-US" dirty="0" smtClean="0">
                <a:latin typeface="Power Geez Unicode1" pitchFamily="2" charset="0"/>
              </a:rPr>
              <a:t>?    </a:t>
            </a:r>
            <a:r>
              <a:rPr lang="en-US" dirty="0" err="1" smtClean="0">
                <a:latin typeface="Power Geez Unicode1" pitchFamily="2" charset="0"/>
              </a:rPr>
              <a:t>ለማወቅ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መጣ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</a:t>
            </a:r>
            <a:r>
              <a:rPr lang="en-US" dirty="0" smtClean="0">
                <a:latin typeface="Power Geez Unicode1" pitchFamily="2" charset="0"/>
              </a:rPr>
              <a:t>?     </a:t>
            </a:r>
            <a:r>
              <a:rPr lang="en-US" dirty="0" err="1" smtClean="0">
                <a:latin typeface="Power Geez Unicode1" pitchFamily="2" charset="0"/>
              </a:rPr>
              <a:t>ለማረጋገጥ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መጣ</a:t>
            </a:r>
            <a:r>
              <a:rPr lang="en-US" dirty="0" smtClean="0">
                <a:latin typeface="Power Geez Unicode1" pitchFamily="2" charset="0"/>
              </a:rPr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ሞይ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ግሀ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ወይ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	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መጣ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590800" y="1905000"/>
            <a:ext cx="533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33600" y="3200400"/>
            <a:ext cx="3810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24200" y="1905000"/>
            <a:ext cx="12192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81200" y="4419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4200" y="4419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72000" y="32766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በዚህ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ተመሪዎች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በየትኛውም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፡-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አይቀሬ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r>
              <a:rPr lang="en-US" dirty="0" err="1" smtClean="0">
                <a:latin typeface="Power Geez Unicode1" pitchFamily="2" charset="0"/>
              </a:rPr>
              <a:t>ሌሎች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ሊቀሩ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ትልቅ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ቀሬ</a:t>
            </a:r>
            <a:r>
              <a:rPr lang="en-US" dirty="0" smtClean="0">
                <a:latin typeface="Power Geez Unicode1" pitchFamily="2" charset="0"/>
              </a:rPr>
              <a:t>) - 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ቀሬ</a:t>
            </a:r>
            <a:r>
              <a:rPr lang="en-US" dirty="0" smtClean="0">
                <a:latin typeface="Power Geez Unicode1" pitchFamily="2" charset="0"/>
              </a:rPr>
              <a:t>) -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አይቀሬ</a:t>
            </a:r>
            <a:r>
              <a:rPr lang="en-US" dirty="0" smtClean="0">
                <a:latin typeface="Power Geez Unicode1" pitchFamily="2" charset="0"/>
              </a:rPr>
              <a:t>) -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ታመመች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ሰምቶአል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በዚህ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ምዕላድ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ታመመች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ሰምቶአል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ሆኖ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መግባቱን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ያመለክታል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ምዕላዱም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ሞይ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ይባላል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ሞይ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በሌላ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መጠጋቱን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የሚያመለክቱ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ምዕላዶች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ቃል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ሆኖ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መግባቱን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የሚያሳዩ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ምዕላዶች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ቅርፃቸው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ጥገኛው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ተግባር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ይለያያል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ያሉት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መጠይቃዊ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መሆኑን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ያሳያሉ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አገባባቸውም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ከመጠይቅ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ተውላጠ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የተለየ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መጠይቅ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ተውላጠ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ስሞቹ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ለጥያቄው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መንስዔ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በሆነው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መዋቅራዊ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ቦታ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ይገባሉ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መልሳቸውም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አዎን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አይደለም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ምን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መቼ</a:t>
            </a:r>
            <a:r>
              <a:rPr lang="en-US" dirty="0" smtClean="0">
                <a:latin typeface="Power Geez Unicode1" pitchFamily="2" charset="0"/>
              </a:rPr>
              <a:t>                    </a:t>
            </a:r>
            <a:r>
              <a:rPr lang="en-US" dirty="0" err="1" smtClean="0">
                <a:latin typeface="Power Geez Unicode1" pitchFamily="2" charset="0"/>
              </a:rPr>
              <a:t>አደረገ</a:t>
            </a: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እንዴ</a:t>
            </a:r>
            <a:r>
              <a:rPr lang="en-US" dirty="0" smtClean="0">
                <a:latin typeface="Power Geez Unicode1" pitchFamily="2" charset="0"/>
              </a:rPr>
              <a:t>    </a:t>
            </a:r>
          </a:p>
          <a:p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ማን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አንዴት</a:t>
            </a:r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መጠይቆች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አለ</a:t>
            </a: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ወይ</a:t>
            </a: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ምዕላዶች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የት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ማን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አደረገ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ማሳውን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በላ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ማን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ከማን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ምሳውን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በላ</a:t>
            </a:r>
            <a:r>
              <a:rPr lang="en-US" dirty="0" smtClean="0">
                <a:latin typeface="Power Geez Unicode1" pitchFamily="2" charset="0"/>
              </a:rPr>
              <a:t>? 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ከእናቱ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ምሳውን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በላ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ማን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በላ</a:t>
            </a:r>
            <a:r>
              <a:rPr lang="en-US" dirty="0" smtClean="0">
                <a:latin typeface="Power Geez Unicode1" pitchFamily="2" charset="0"/>
              </a:rPr>
              <a:t>?   </a:t>
            </a:r>
            <a:r>
              <a:rPr lang="en-US" dirty="0" smtClean="0">
                <a:latin typeface="Power Geez Unicode1" pitchFamily="2" charset="0"/>
              </a:rPr>
              <a:t>           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ምሳውን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በላ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u="sng" dirty="0" err="1" smtClean="0">
                <a:latin typeface="Power Geez Unicode1" pitchFamily="2" charset="0"/>
              </a:rPr>
              <a:t>አሉታዊ</a:t>
            </a:r>
            <a:r>
              <a:rPr lang="en-US" b="1" u="sng" dirty="0" smtClean="0">
                <a:latin typeface="Power Geez Unicode1" pitchFamily="2" charset="0"/>
              </a:rPr>
              <a:t> </a:t>
            </a:r>
            <a:r>
              <a:rPr lang="en-US" b="1" u="sng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የሚያልት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አሌ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የሚል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ከእናቱ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አልበላም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አል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አፍራሽ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ስትሆን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 ም- </a:t>
            </a:r>
            <a:r>
              <a:rPr lang="en-US" dirty="0" err="1" smtClean="0">
                <a:latin typeface="Power Geez Unicode1" pitchFamily="2" charset="0"/>
              </a:rPr>
              <a:t>የተራ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አሉታዊ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ምልክት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ሞይ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ነች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ሁለቱም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ግንኙነታቸው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ከአጠቃላዩ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019800" y="50292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            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  <a:sym typeface="Symbol"/>
              </a:rPr>
              <a:t>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  <a:sym typeface="Symbol"/>
              </a:rPr>
              <a:t>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ሞይ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                                            </a:t>
            </a:r>
            <a:r>
              <a:rPr lang="en-US" dirty="0" smtClean="0">
                <a:latin typeface="Power Geez Unicode1" pitchFamily="2" charset="0"/>
              </a:rPr>
              <a:t>(-ም)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        </a:t>
            </a:r>
            <a:r>
              <a:rPr lang="en-US" dirty="0" err="1" smtClean="0">
                <a:latin typeface="Power Geez Unicode1" pitchFamily="2" charset="0"/>
              </a:rPr>
              <a:t>እሌት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</a:t>
            </a:r>
            <a:r>
              <a:rPr lang="en-US" dirty="0" smtClean="0">
                <a:latin typeface="Power Geez Unicode1" pitchFamily="2" charset="0"/>
              </a:rPr>
              <a:t>                           </a:t>
            </a:r>
            <a:r>
              <a:rPr lang="en-US" dirty="0" err="1" smtClean="0">
                <a:latin typeface="Power Geez Unicode1" pitchFamily="2" charset="0"/>
              </a:rPr>
              <a:t>አል</a:t>
            </a:r>
            <a:r>
              <a:rPr lang="en-US" dirty="0" smtClean="0">
                <a:latin typeface="Power Geez Unicode1" pitchFamily="2" charset="0"/>
              </a:rPr>
              <a:t>-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     ግሀ2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ስ       መሀ1   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ግሀ1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</a:t>
            </a:r>
            <a:r>
              <a:rPr lang="en-US" dirty="0" smtClean="0">
                <a:latin typeface="Power Geez Unicode1" pitchFamily="2" charset="0"/>
              </a:rPr>
              <a:t>መሀ1   መ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smtClean="0">
                <a:latin typeface="Power Geez Unicode1" pitchFamily="2" charset="0"/>
              </a:rPr>
              <a:t>ግ</a:t>
            </a: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መ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</a:t>
            </a:r>
            <a:r>
              <a:rPr lang="en-US" dirty="0" smtClean="0">
                <a:latin typeface="Power Geez Unicode1" pitchFamily="2" charset="0"/>
              </a:rPr>
              <a:t> ስ             </a:t>
            </a:r>
            <a:r>
              <a:rPr lang="en-US" dirty="0" err="1" smtClean="0">
                <a:latin typeface="Power Geez Unicode1" pitchFamily="2" charset="0"/>
              </a:rPr>
              <a:t>ስ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  ከ       </a:t>
            </a:r>
            <a:r>
              <a:rPr lang="en-US" dirty="0" err="1" smtClean="0">
                <a:latin typeface="Power Geez Unicode1" pitchFamily="2" charset="0"/>
              </a:rPr>
              <a:t>እናቱ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ምሳ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በላ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200400" y="1828800"/>
            <a:ext cx="228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9000" y="1828800"/>
            <a:ext cx="914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8200" y="22098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819400" y="2209800"/>
            <a:ext cx="304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4200" y="220980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91000" y="2743200"/>
            <a:ext cx="457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438400" y="2743200"/>
            <a:ext cx="152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90800" y="2743200"/>
            <a:ext cx="762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362200" y="32004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752600" y="3657600"/>
            <a:ext cx="53340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200400" y="3048000"/>
            <a:ext cx="304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05200" y="30480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00400" y="3581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276600" y="358140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2590800" y="4038600"/>
            <a:ext cx="533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286000" y="4572000"/>
            <a:ext cx="228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24200" y="4038600"/>
            <a:ext cx="152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048000" y="4572000"/>
            <a:ext cx="76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048000" y="49530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733800" y="4038600"/>
            <a:ext cx="76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4267200" y="3657600"/>
            <a:ext cx="152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419600" y="36576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953000" y="4191000"/>
            <a:ext cx="1524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419600" y="41148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419600" y="50292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u="sng" dirty="0" err="1" smtClean="0"/>
              <a:t>ውስብስብ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አረፍ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ተነገር</a:t>
            </a:r>
            <a:endParaRPr lang="en-US" dirty="0" smtClean="0"/>
          </a:p>
          <a:p>
            <a:pPr lvl="0"/>
            <a:r>
              <a:rPr lang="en-US" dirty="0" err="1" smtClean="0">
                <a:latin typeface="Power Geez Unicode1" pitchFamily="2" charset="0"/>
              </a:rPr>
              <a:t>ከአንድ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በውስጡ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ከውስብስብ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ከስማው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ከውስብስብ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ከውስብስብ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ከውስብስብ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የሚመሰረት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ውስብስብ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በውስጡ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የሚገኘው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የስሙ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አጃቢ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ማሰር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አይችልም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ምክንያቱም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መስዋድድ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ስላረፈበት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የመስተዋድድ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ተገዥ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 err="1" smtClean="0">
                <a:latin typeface="Power Geez Unicode1" pitchFamily="2" charset="0"/>
              </a:rPr>
              <a:t>ውስብስብ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ስማዊ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፡- </a:t>
            </a:r>
          </a:p>
          <a:p>
            <a:r>
              <a:rPr lang="en-US" dirty="0" err="1" smtClean="0">
                <a:latin typeface="Power Geez Unicode1" pitchFamily="2" charset="0"/>
              </a:rPr>
              <a:t>በውስጡ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ጥገኛ</a:t>
            </a:r>
            <a:r>
              <a:rPr lang="en-US" dirty="0" smtClean="0">
                <a:latin typeface="Power Geez Unicode1" pitchFamily="2" charset="0"/>
              </a:rPr>
              <a:t> ዐ.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የሰበረው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የሰራው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የሳር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የገዛው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የሱፍ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ኮት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ከመሪውና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ከመሙያው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ቅንጅት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ይመሰረታል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ከጥገኛ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አጃቢ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አቢይ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ያዋቅራል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ለጥገኝነቱ</a:t>
            </a:r>
            <a:r>
              <a:rPr lang="en-US" dirty="0" smtClean="0">
                <a:latin typeface="Power Geez Unicode1" pitchFamily="2" charset="0"/>
              </a:rPr>
              <a:t> “የ” </a:t>
            </a:r>
            <a:r>
              <a:rPr lang="en-US" dirty="0" err="1" smtClean="0">
                <a:latin typeface="Power Geez Unicode1" pitchFamily="2" charset="0"/>
              </a:rPr>
              <a:t>የምትለውን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ምልክት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ይዟል</a:t>
            </a:r>
            <a:r>
              <a:rPr lang="en-US" dirty="0" smtClean="0">
                <a:latin typeface="Power Geez Unicode1" pitchFamily="2" charset="0"/>
              </a:rPr>
              <a:t>፡፡ </a:t>
            </a:r>
            <a:endParaRPr lang="en-US" dirty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ስሀ2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ስሀ2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ስሀ1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  ስሀ1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ግሀ1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ስ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    ስ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ስ   -  ግ  ስ    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 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የሰራው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የሳር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	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ስሀ2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ስሀ1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    ስ            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የሳር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ሰራ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ግሀ1                 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የሱፍ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ኮት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ገዛ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ስሀ1 -  ግ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      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ቀለበት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ሰበረ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</a:t>
            </a:r>
            <a:r>
              <a:rPr lang="en-US" dirty="0" err="1" smtClean="0">
                <a:latin typeface="Power Geez Unicode1" pitchFamily="2" charset="0"/>
              </a:rPr>
              <a:t>የወርቅ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ስ   </a:t>
            </a:r>
            <a:r>
              <a:rPr lang="en-US" dirty="0" err="1" smtClean="0">
                <a:latin typeface="Power Geez Unicode1" pitchFamily="2" charset="0"/>
              </a:rPr>
              <a:t>የሰበረው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endParaRPr lang="en-US" dirty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አጎልማሽ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የጥገኛ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ይፈልጋል</a:t>
            </a:r>
            <a:r>
              <a:rPr lang="en-US" dirty="0" smtClean="0">
                <a:latin typeface="Power Geez Unicode1" pitchFamily="2" charset="0"/>
              </a:rPr>
              <a:t>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ተሳቢው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ደግሞ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ቦታው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ባዶ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ሆኗል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አዛማጅ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ተዛምዷል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የግሱ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በቁጥር</a:t>
            </a:r>
            <a:r>
              <a:rPr lang="en-US" dirty="0" smtClean="0">
                <a:latin typeface="Power Geez Unicode1" pitchFamily="2" charset="0"/>
              </a:rPr>
              <a:t>፣    </a:t>
            </a:r>
            <a:r>
              <a:rPr lang="en-US" dirty="0" err="1" smtClean="0">
                <a:latin typeface="Power Geez Unicode1" pitchFamily="2" charset="0"/>
              </a:rPr>
              <a:t>በፆታና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በመደብ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የተዛመደው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ተሳቢ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ይባላል</a:t>
            </a:r>
            <a:r>
              <a:rPr lang="en-US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በአ.ነገር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ሲዛመድ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ካሳን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የጠራው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r>
              <a:rPr lang="en-US" dirty="0" smtClean="0">
                <a:latin typeface="Power Geez Unicode1" pitchFamily="2" charset="0"/>
              </a:rPr>
              <a:t> = </a:t>
            </a:r>
            <a:r>
              <a:rPr lang="en-US" dirty="0" err="1" smtClean="0">
                <a:latin typeface="Power Geez Unicode1" pitchFamily="2" charset="0"/>
              </a:rPr>
              <a:t>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ካሳን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ጠራው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በግ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የገዛችው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ሴት</a:t>
            </a:r>
            <a:r>
              <a:rPr lang="en-US" dirty="0" smtClean="0">
                <a:latin typeface="Power Geez Unicode1" pitchFamily="2" charset="0"/>
              </a:rPr>
              <a:t> = </a:t>
            </a:r>
            <a:r>
              <a:rPr lang="en-US" dirty="0" err="1" smtClean="0">
                <a:latin typeface="Power Geez Unicode1" pitchFamily="2" charset="0"/>
              </a:rPr>
              <a:t>ሴቲቱ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ገዛች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ብርጭቆ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የሰበረው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ሰው</a:t>
            </a:r>
            <a:r>
              <a:rPr lang="en-US" dirty="0" smtClean="0">
                <a:latin typeface="Power Geez Unicode1" pitchFamily="2" charset="0"/>
              </a:rPr>
              <a:t> = </a:t>
            </a:r>
            <a:r>
              <a:rPr lang="en-US" dirty="0" err="1" smtClean="0">
                <a:latin typeface="Power Geez Unicode1" pitchFamily="2" charset="0"/>
              </a:rPr>
              <a:t>ሰውየው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ብርጭቆ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ሰበረ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የተዛመዱት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መሆናቸውን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በየግሶቹ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ያሉት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ያሳያሉ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ስሀ2	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ስሀ2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ስሀ1	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 ስሀ1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ግሀ1   ስ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ግሀ1    ስ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---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ግ   </a:t>
            </a:r>
            <a:r>
              <a:rPr lang="en-US" dirty="0" err="1" smtClean="0">
                <a:latin typeface="Power Geez Unicode1" pitchFamily="2" charset="0"/>
              </a:rPr>
              <a:t>ሴት</a:t>
            </a:r>
            <a:r>
              <a:rPr lang="en-US" dirty="0" smtClean="0">
                <a:latin typeface="Power Geez Unicode1" pitchFamily="2" charset="0"/>
              </a:rPr>
              <a:t>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ስ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ግ    </a:t>
            </a:r>
            <a:r>
              <a:rPr lang="en-US" dirty="0" err="1" smtClean="0">
                <a:latin typeface="Power Geez Unicode1" pitchFamily="2" charset="0"/>
              </a:rPr>
              <a:t>ሰው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ስ  </a:t>
            </a:r>
            <a:r>
              <a:rPr lang="en-US" dirty="0" err="1" smtClean="0">
                <a:latin typeface="Power Geez Unicode1" pitchFamily="2" charset="0"/>
              </a:rPr>
              <a:t>የገዛችው</a:t>
            </a:r>
            <a:r>
              <a:rPr lang="en-US" dirty="0" smtClean="0">
                <a:latin typeface="Power Geez Unicode1" pitchFamily="2" charset="0"/>
              </a:rPr>
              <a:t>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</a:t>
            </a:r>
            <a:r>
              <a:rPr lang="en-US" dirty="0" smtClean="0">
                <a:latin typeface="Power Geez Unicode1" pitchFamily="2" charset="0"/>
              </a:rPr>
              <a:t>                       --- </a:t>
            </a:r>
            <a:r>
              <a:rPr lang="en-US" dirty="0" err="1" smtClean="0">
                <a:latin typeface="Power Geez Unicode1" pitchFamily="2" charset="0"/>
              </a:rPr>
              <a:t>ብርጭቆ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የሰበረው</a:t>
            </a:r>
            <a:endParaRPr lang="en-US" dirty="0" smtClean="0">
              <a:latin typeface="Power Geez Unicode1" pitchFamily="2" charset="0"/>
            </a:endParaRPr>
          </a:p>
          <a:p>
            <a:pPr lvl="0">
              <a:buNone/>
            </a:pPr>
            <a:r>
              <a:rPr lang="en-US" dirty="0" err="1" smtClean="0">
                <a:latin typeface="Power Geez Unicode1" pitchFamily="2" charset="0"/>
              </a:rPr>
              <a:t>በአረፍተ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ነገሮቹ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መግባት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የነበረባቸው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ስሞች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ባዶ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የሆኑት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ስለተዛመዱ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ስሞቹ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በአካል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አይገኙ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እንጂ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በአፀፉዎቹ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ተጠቁመዋል</a:t>
            </a:r>
            <a:r>
              <a:rPr lang="en-US" dirty="0" smtClean="0">
                <a:latin typeface="Power Geez Unicode1" pitchFamily="2" charset="0"/>
              </a:rPr>
              <a:t>፡፡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err="1" smtClean="0">
                <a:latin typeface="Power Geez Unicode1" pitchFamily="2" charset="0"/>
              </a:rPr>
              <a:t>በአ.ነገር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ውስጥ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አጎላማሽ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መስተዋድዳዊ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ሀረጉ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ሲዛመድ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ስዕል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የሳለበት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እርሳስ</a:t>
            </a:r>
            <a:r>
              <a:rPr lang="en-US" dirty="0" smtClean="0">
                <a:latin typeface="Power Geez Unicode1" pitchFamily="2" charset="0"/>
              </a:rPr>
              <a:t> =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በእርሳሱ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ስዕል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ሳለበት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ያረደበት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ቢላዋ</a:t>
            </a:r>
            <a:r>
              <a:rPr lang="en-US" dirty="0" smtClean="0">
                <a:latin typeface="Power Geez Unicode1" pitchFamily="2" charset="0"/>
              </a:rPr>
              <a:t> =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በቢዋው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አርደበት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ገንዘብ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የላከለት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r>
              <a:rPr lang="en-US" dirty="0" smtClean="0">
                <a:latin typeface="Power Geez Unicode1" pitchFamily="2" charset="0"/>
              </a:rPr>
              <a:t> =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ለልጁ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ገንዘብ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ላከለት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በእነዚህ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አ.ነገሮች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የተዛመደው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አጎላሽ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ለዚህም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በግሶቹ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ያሉት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የመስተዋድድ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አፀፉዎች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ጠቋሚዎች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r>
              <a:rPr lang="en-US" dirty="0" smtClean="0">
                <a:latin typeface="Power Geez Unicode1" pitchFamily="2" charset="0"/>
              </a:rPr>
              <a:t> (ብ-</a:t>
            </a:r>
            <a:r>
              <a:rPr lang="en-US" dirty="0" err="1" smtClean="0">
                <a:latin typeface="Power Geez Unicode1" pitchFamily="2" charset="0"/>
              </a:rPr>
              <a:t>ኧት</a:t>
            </a:r>
            <a:r>
              <a:rPr lang="en-US" dirty="0" smtClean="0">
                <a:latin typeface="Power Geez Unicode1" pitchFamily="2" charset="0"/>
              </a:rPr>
              <a:t>፣ ል-</a:t>
            </a:r>
            <a:r>
              <a:rPr lang="en-US" dirty="0" err="1" smtClean="0">
                <a:latin typeface="Power Geez Unicode1" pitchFamily="2" charset="0"/>
              </a:rPr>
              <a:t>ኧት</a:t>
            </a:r>
            <a:r>
              <a:rPr lang="en-US" dirty="0" smtClean="0">
                <a:latin typeface="Power Geez Unicode1" pitchFamily="2" charset="0"/>
              </a:rPr>
              <a:t>)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በመስተዋድድ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ሲገለፅ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ሀረጉ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መጨረሻ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ተገኝቷል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ስሀ2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	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    ስሀ1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ግሀ2       ስ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ግሀ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እርሳስ</a:t>
            </a:r>
            <a:r>
              <a:rPr lang="en-US" dirty="0" smtClean="0">
                <a:latin typeface="Power Geez Unicode1" pitchFamily="2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</a:t>
            </a:r>
            <a:r>
              <a:rPr lang="en-US" dirty="0" err="1" smtClean="0">
                <a:latin typeface="Power Geez Unicode1" pitchFamily="2" charset="0"/>
              </a:rPr>
              <a:t>ስዕል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የሳለበት</a:t>
            </a:r>
            <a:r>
              <a:rPr lang="en-US" dirty="0" smtClean="0">
                <a:latin typeface="Power Geez Unicode1" pitchFamily="2" charset="0"/>
              </a:rPr>
              <a:t>     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ያ </a:t>
            </a:r>
            <a:r>
              <a:rPr lang="en-US" dirty="0" err="1" smtClean="0"/>
              <a:t>ትልቅ</a:t>
            </a:r>
            <a:r>
              <a:rPr lang="en-US" dirty="0" smtClean="0"/>
              <a:t> </a:t>
            </a:r>
            <a:r>
              <a:rPr lang="en-US" dirty="0" err="1" smtClean="0"/>
              <a:t>የወርቅ</a:t>
            </a:r>
            <a:r>
              <a:rPr lang="en-US" dirty="0" smtClean="0"/>
              <a:t> </a:t>
            </a:r>
            <a:r>
              <a:rPr lang="en-US" dirty="0" err="1" smtClean="0"/>
              <a:t>ቀለበት</a:t>
            </a:r>
            <a:r>
              <a:rPr lang="en-US" dirty="0" smtClean="0"/>
              <a:t> (</a:t>
            </a:r>
            <a:r>
              <a:rPr lang="en-US" dirty="0" err="1" smtClean="0"/>
              <a:t>መስተዓምር</a:t>
            </a:r>
            <a:r>
              <a:rPr lang="en-US" dirty="0" smtClean="0"/>
              <a:t> - </a:t>
            </a:r>
            <a:r>
              <a:rPr lang="en-US" dirty="0" err="1" smtClean="0"/>
              <a:t>አጎላማሽ</a:t>
            </a:r>
            <a:r>
              <a:rPr lang="en-US" dirty="0" smtClean="0"/>
              <a:t> - </a:t>
            </a:r>
            <a:r>
              <a:rPr lang="en-US" dirty="0" err="1" smtClean="0"/>
              <a:t>መሙያ</a:t>
            </a:r>
            <a:r>
              <a:rPr lang="en-US" dirty="0" smtClean="0"/>
              <a:t> - </a:t>
            </a:r>
            <a:r>
              <a:rPr lang="en-US" dirty="0" err="1" smtClean="0"/>
              <a:t>መሪ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ያች</a:t>
            </a:r>
            <a:r>
              <a:rPr lang="en-US" dirty="0" smtClean="0"/>
              <a:t> </a:t>
            </a:r>
            <a:r>
              <a:rPr lang="en-US" dirty="0" err="1" smtClean="0"/>
              <a:t>ቆንጆ</a:t>
            </a:r>
            <a:r>
              <a:rPr lang="en-US" dirty="0" smtClean="0"/>
              <a:t> </a:t>
            </a:r>
            <a:r>
              <a:rPr lang="en-US" dirty="0" err="1" smtClean="0"/>
              <a:t>ልጅ</a:t>
            </a:r>
            <a:r>
              <a:rPr lang="en-US" dirty="0" smtClean="0"/>
              <a:t> (</a:t>
            </a:r>
            <a:r>
              <a:rPr lang="en-US" dirty="0" err="1" smtClean="0"/>
              <a:t>መስተዓምር</a:t>
            </a:r>
            <a:r>
              <a:rPr lang="en-US" dirty="0" smtClean="0"/>
              <a:t> - </a:t>
            </a:r>
            <a:r>
              <a:rPr lang="en-US" dirty="0" err="1" smtClean="0"/>
              <a:t>አጎላማሽ</a:t>
            </a:r>
            <a:r>
              <a:rPr lang="en-US" dirty="0" smtClean="0"/>
              <a:t> - </a:t>
            </a:r>
            <a:r>
              <a:rPr lang="en-US" dirty="0" err="1" smtClean="0"/>
              <a:t>መሪ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ስሀ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                        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መስተዓምር</a:t>
            </a:r>
            <a:r>
              <a:rPr lang="en-US" dirty="0" smtClean="0"/>
              <a:t>                 ስሀ2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አጎላማሽ</a:t>
            </a:r>
            <a:r>
              <a:rPr lang="en-US" dirty="0" smtClean="0"/>
              <a:t>                       ሰሀ1</a:t>
            </a:r>
          </a:p>
          <a:p>
            <a:pPr>
              <a:buNone/>
            </a:pPr>
            <a:r>
              <a:rPr lang="en-US" dirty="0" smtClean="0"/>
              <a:t> 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</a:t>
            </a:r>
            <a:r>
              <a:rPr lang="en-US" dirty="0" err="1" smtClean="0"/>
              <a:t>መሙያ</a:t>
            </a:r>
            <a:r>
              <a:rPr lang="en-US" dirty="0" smtClean="0"/>
              <a:t>                   </a:t>
            </a:r>
            <a:r>
              <a:rPr lang="en-US" dirty="0" err="1" smtClean="0"/>
              <a:t>መሪ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524000" y="2590800"/>
            <a:ext cx="457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1200" y="2590800"/>
            <a:ext cx="1447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514600" y="3581400"/>
            <a:ext cx="838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352800" y="3581400"/>
            <a:ext cx="10668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657600" y="4648200"/>
            <a:ext cx="685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43400" y="4648200"/>
            <a:ext cx="990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የተዛመደው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መስተዋድዳዊ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ሊዛመድ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-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የገባበት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የእንቅስቃሴ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ይፈልጋል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ስሀ2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ስሀ1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ግሀ1   ስ 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</a:t>
            </a:r>
          </a:p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ካሰ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  ግ  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</a:t>
            </a:r>
          </a:p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 ---  </a:t>
            </a:r>
            <a:r>
              <a:rPr lang="en-US" dirty="0" err="1" smtClean="0">
                <a:latin typeface="Power Geez Unicode1" pitchFamily="2" charset="0"/>
              </a:rPr>
              <a:t>የገባበት</a:t>
            </a:r>
            <a:r>
              <a:rPr lang="en-US" dirty="0" smtClean="0">
                <a:latin typeface="Power Geez Unicode1" pitchFamily="2" charset="0"/>
              </a:rPr>
              <a:t> </a:t>
            </a:r>
            <a:endParaRPr lang="en-US" dirty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err="1" smtClean="0">
                <a:latin typeface="Power Geez Unicode1" pitchFamily="2" charset="0"/>
              </a:rPr>
              <a:t>ውስብስብ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ግሳዊ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ሀረግ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err="1" smtClean="0">
                <a:latin typeface="Power Geez Unicode1" pitchFamily="2" charset="0"/>
              </a:rPr>
              <a:t>ምሳ</a:t>
            </a:r>
            <a:r>
              <a:rPr lang="en-US" dirty="0" smtClean="0">
                <a:latin typeface="Power Geez Unicode1" pitchFamily="2" charset="0"/>
              </a:rPr>
              <a:t>.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መንድሟ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እንደሰራ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ሰማች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አባቷ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ጎጀም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ስለሄደ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አለቀሰች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የመጀመሪያው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ሁለተኛው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ደግሞ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ግሀ</a:t>
            </a:r>
            <a:r>
              <a:rPr lang="en-US" dirty="0" smtClean="0">
                <a:latin typeface="Power Geez Unicode1" pitchFamily="2" charset="0"/>
              </a:rPr>
              <a:t>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	</a:t>
            </a:r>
            <a:r>
              <a:rPr lang="en-US" i="1" dirty="0" smtClean="0">
                <a:latin typeface="Power Geez Unicode1" pitchFamily="2" charset="0"/>
              </a:rPr>
              <a:t> </a:t>
            </a:r>
            <a:r>
              <a:rPr lang="en-US" dirty="0" smtClean="0">
                <a:latin typeface="Power Geez Unicode1" pitchFamily="2" charset="0"/>
              </a:rPr>
              <a:t>ግሀ1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ግሀ2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ግ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 ግሀ1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ግሀ1   </a:t>
            </a:r>
            <a:r>
              <a:rPr lang="en-US" dirty="0" err="1" smtClean="0">
                <a:latin typeface="Power Geez Unicode1" pitchFamily="2" charset="0"/>
              </a:rPr>
              <a:t>ሰማች</a:t>
            </a:r>
            <a:r>
              <a:rPr lang="en-US" dirty="0" smtClean="0">
                <a:latin typeface="Power Geez Unicode1" pitchFamily="2" charset="0"/>
              </a:rPr>
              <a:t>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ግሀ1      ግ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ስ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ግ        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</a:t>
            </a:r>
            <a:r>
              <a:rPr lang="en-US" dirty="0" err="1" smtClean="0">
                <a:latin typeface="Power Geez Unicode1" pitchFamily="2" charset="0"/>
              </a:rPr>
              <a:t>አባቷ</a:t>
            </a:r>
            <a:r>
              <a:rPr lang="en-US" dirty="0" smtClean="0">
                <a:latin typeface="Power Geez Unicode1" pitchFamily="2" charset="0"/>
              </a:rPr>
              <a:t>  መሀ1  ግ    </a:t>
            </a:r>
            <a:r>
              <a:rPr lang="en-US" dirty="0" err="1" smtClean="0">
                <a:latin typeface="Power Geez Unicode1" pitchFamily="2" charset="0"/>
              </a:rPr>
              <a:t>አለቀሰች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ወንድሟ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ሰራ</a:t>
            </a:r>
            <a:r>
              <a:rPr lang="en-US" dirty="0" smtClean="0">
                <a:latin typeface="Power Geez Unicode1" pitchFamily="2" charset="0"/>
              </a:rPr>
              <a:t>        </a:t>
            </a:r>
            <a:r>
              <a:rPr lang="en-US" dirty="0" smtClean="0">
                <a:latin typeface="Power Geez Unicode1" pitchFamily="2" charset="0"/>
              </a:rPr>
              <a:t>                             </a:t>
            </a:r>
            <a:r>
              <a:rPr lang="en-US" dirty="0" smtClean="0">
                <a:latin typeface="Power Geez Unicode1" pitchFamily="2" charset="0"/>
              </a:rPr>
              <a:t>መ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ጎጀም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ስለሄደ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err="1" smtClean="0">
                <a:latin typeface="Power Geez Unicode1" pitchFamily="2" charset="0"/>
              </a:rPr>
              <a:t>በአንድ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ውስብስብ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የሚገኘው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ላይሆን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     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ገባች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ወንድሟ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ታመመ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ሰማች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የመጀመሪያው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ሁለተኛው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ናቸው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ግሀ2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            ግሀ1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  </a:t>
            </a:r>
          </a:p>
          <a:p>
            <a:pPr>
              <a:buNone/>
            </a:pP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ግሀ1           </a:t>
            </a:r>
            <a:r>
              <a:rPr lang="en-US" dirty="0" err="1" smtClean="0">
                <a:latin typeface="Power Geez Unicode1" pitchFamily="2" charset="0"/>
              </a:rPr>
              <a:t>አነ</a:t>
            </a:r>
            <a:r>
              <a:rPr lang="en-US" dirty="0" smtClean="0">
                <a:latin typeface="Power Geez Unicode1" pitchFamily="2" charset="0"/>
              </a:rPr>
              <a:t>     ግ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-  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    ግ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ግሀ1     </a:t>
            </a:r>
            <a:r>
              <a:rPr lang="en-US" dirty="0" err="1" smtClean="0">
                <a:latin typeface="Power Geez Unicode1" pitchFamily="2" charset="0"/>
              </a:rPr>
              <a:t>ሰማች</a:t>
            </a:r>
            <a:r>
              <a:rPr lang="en-US" dirty="0" smtClean="0">
                <a:latin typeface="Power Geez Unicode1" pitchFamily="2" charset="0"/>
              </a:rPr>
              <a:t>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መ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ወንድሟ</a:t>
            </a:r>
            <a:r>
              <a:rPr lang="en-US" dirty="0" smtClean="0">
                <a:latin typeface="Power Geez Unicode1" pitchFamily="2" charset="0"/>
              </a:rPr>
              <a:t>   ግ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  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ገባች</a:t>
            </a:r>
            <a:r>
              <a:rPr lang="en-US" dirty="0" smtClean="0">
                <a:latin typeface="Power Geez Unicode1" pitchFamily="2" charset="0"/>
              </a:rPr>
              <a:t>            </a:t>
            </a:r>
            <a:r>
              <a:rPr lang="en-US" dirty="0" err="1" smtClean="0">
                <a:latin typeface="Power Geez Unicode1" pitchFamily="2" charset="0"/>
              </a:rPr>
              <a:t>እንደታመመ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err="1" smtClean="0">
                <a:latin typeface="Power Geez Unicode1" pitchFamily="2" charset="0"/>
              </a:rPr>
              <a:t>ውስብስብ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ቅፅላዊ</a:t>
            </a:r>
            <a:r>
              <a:rPr lang="en-US" b="1" dirty="0" smtClean="0">
                <a:latin typeface="Power Geez Unicode1" pitchFamily="2" charset="0"/>
              </a:rPr>
              <a:t> </a:t>
            </a:r>
            <a:r>
              <a:rPr lang="en-US" b="1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በውስጡ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የያዘ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ከአስቴር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የበለጠች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ቆንጆ</a:t>
            </a:r>
            <a:r>
              <a:rPr lang="en-US" dirty="0" smtClean="0">
                <a:latin typeface="Power Geez Unicode1" pitchFamily="2" charset="0"/>
              </a:rPr>
              <a:t> = </a:t>
            </a:r>
            <a:r>
              <a:rPr lang="en-US" dirty="0" err="1" smtClean="0">
                <a:latin typeface="Power Geez Unicode1" pitchFamily="2" charset="0"/>
              </a:rPr>
              <a:t>ከአስቴር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የበለጠች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ቆንጆ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ከናዝሬት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መጣች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smtClean="0">
                <a:latin typeface="Power Geez Unicode1" pitchFamily="2" charset="0"/>
              </a:rPr>
              <a:t>	 </a:t>
            </a:r>
            <a:r>
              <a:rPr lang="en-US" dirty="0" err="1" smtClean="0">
                <a:latin typeface="Power Geez Unicode1" pitchFamily="2" charset="0"/>
              </a:rPr>
              <a:t>አልማዝ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የበለጠች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ቆንጆ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ነች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ከካሳ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የበለጠ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ረዥም</a:t>
            </a:r>
            <a:r>
              <a:rPr lang="en-US" dirty="0" smtClean="0">
                <a:latin typeface="Power Geez Unicode1" pitchFamily="2" charset="0"/>
              </a:rPr>
              <a:t> =  </a:t>
            </a:r>
            <a:r>
              <a:rPr lang="en-US" dirty="0" err="1" smtClean="0">
                <a:latin typeface="Power Geez Unicode1" pitchFamily="2" charset="0"/>
              </a:rPr>
              <a:t>ከካሳ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የበለጠ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ረዥም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አየሁ</a:t>
            </a:r>
            <a:r>
              <a:rPr lang="en-US" dirty="0" smtClean="0">
                <a:latin typeface="Power Geez Unicode1" pitchFamily="2" charset="0"/>
              </a:rPr>
              <a:t>   </a:t>
            </a:r>
          </a:p>
          <a:p>
            <a:r>
              <a:rPr lang="en-US" dirty="0" smtClean="0">
                <a:latin typeface="Power Geez Unicode1" pitchFamily="2" charset="0"/>
              </a:rPr>
              <a:t>                        </a:t>
            </a:r>
            <a:r>
              <a:rPr lang="en-US" dirty="0" err="1" smtClean="0">
                <a:latin typeface="Power Geez Unicode1" pitchFamily="2" charset="0"/>
              </a:rPr>
              <a:t>አየለ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የበለጠ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ረዥም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የቅፅላዊ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መሪዎች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ቆንጆና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ረዥም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ሲሆኑ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ሀረጋቸውን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ብቻቸውን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ይመሰርታሉ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ንዑስ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አ.ነገሮቹ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አቢይ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ቅፅላዊ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ሀረጎቹን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ይመሰረታሉ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ቅሀ2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ቅሀ2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ቅሀ1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  ቅሀ1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ግሀ1    ቅ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-        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ግሀ1    ቅ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  ግ    </a:t>
            </a:r>
            <a:r>
              <a:rPr lang="en-US" dirty="0" err="1" smtClean="0">
                <a:latin typeface="Power Geez Unicode1" pitchFamily="2" charset="0"/>
              </a:rPr>
              <a:t>ቆንጆ</a:t>
            </a:r>
            <a:r>
              <a:rPr lang="en-US" dirty="0" smtClean="0">
                <a:latin typeface="Power Geez Unicode1" pitchFamily="2" charset="0"/>
              </a:rPr>
              <a:t>      -            </a:t>
            </a:r>
            <a:r>
              <a:rPr lang="en-US" dirty="0" err="1" smtClean="0">
                <a:latin typeface="Power Geez Unicode1" pitchFamily="2" charset="0"/>
              </a:rPr>
              <a:t>ረዥም</a:t>
            </a:r>
            <a:r>
              <a:rPr lang="en-US" dirty="0" smtClean="0">
                <a:latin typeface="Power Geez Unicode1" pitchFamily="2" charset="0"/>
              </a:rPr>
              <a:t>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</a:t>
            </a:r>
            <a:r>
              <a:rPr lang="en-US" dirty="0" err="1" smtClean="0">
                <a:latin typeface="Power Geez Unicode1" pitchFamily="2" charset="0"/>
              </a:rPr>
              <a:t>መሀ</a:t>
            </a:r>
            <a:r>
              <a:rPr lang="en-US" dirty="0" smtClean="0">
                <a:latin typeface="Power Geez Unicode1" pitchFamily="2" charset="0"/>
              </a:rPr>
              <a:t>   ግ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መ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           መ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ከ   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የበለጠች</a:t>
            </a:r>
            <a:r>
              <a:rPr lang="en-US" dirty="0" smtClean="0">
                <a:latin typeface="Power Geez Unicode1" pitchFamily="2" charset="0"/>
              </a:rPr>
              <a:t>    ከ  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የበለጠ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err="1" smtClean="0">
                <a:latin typeface="Power Geez Unicode1" pitchFamily="2" charset="0"/>
              </a:rPr>
              <a:t>ባለቤት</a:t>
            </a:r>
            <a:r>
              <a:rPr lang="en-US" b="1" u="sng" dirty="0" smtClean="0">
                <a:latin typeface="Power Geez Unicode1" pitchFamily="2" charset="0"/>
              </a:rPr>
              <a:t> </a:t>
            </a:r>
            <a:r>
              <a:rPr lang="en-US" b="1" u="sng" dirty="0" err="1" smtClean="0">
                <a:latin typeface="Power Geez Unicode1" pitchFamily="2" charset="0"/>
              </a:rPr>
              <a:t>አልባ</a:t>
            </a:r>
            <a:r>
              <a:rPr lang="en-US" b="1" u="sng" dirty="0" smtClean="0">
                <a:latin typeface="Power Geez Unicode1" pitchFamily="2" charset="0"/>
              </a:rPr>
              <a:t> </a:t>
            </a:r>
            <a:r>
              <a:rPr lang="en-US" b="1" u="sng" dirty="0" err="1" smtClean="0">
                <a:latin typeface="Power Geez Unicode1" pitchFamily="2" charset="0"/>
              </a:rPr>
              <a:t>አረፍተ</a:t>
            </a:r>
            <a:r>
              <a:rPr lang="en-US" b="1" u="sng" dirty="0" smtClean="0">
                <a:latin typeface="Power Geez Unicode1" pitchFamily="2" charset="0"/>
              </a:rPr>
              <a:t> </a:t>
            </a:r>
            <a:r>
              <a:rPr lang="en-US" b="1" u="sng" dirty="0" err="1" smtClean="0">
                <a:latin typeface="Power Geez Unicode1" pitchFamily="2" charset="0"/>
              </a:rPr>
              <a:t>ነገር</a:t>
            </a:r>
            <a:endParaRPr lang="en-US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በ</a:t>
            </a:r>
            <a:r>
              <a:rPr lang="en-US" dirty="0" err="1" smtClean="0">
                <a:latin typeface="Power Geez Unicode1" pitchFamily="2" charset="0"/>
              </a:rPr>
              <a:t>አ.ነገር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በአካል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የማይታይ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በግሱ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አፀፋ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የተጠቀሰ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የሚያመለክት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አረፍተ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የአ.ነገርሩ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በአካል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ቢታይ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ተቀባይነትን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ያጣል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ምክንያቱም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በአፀፋ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የተጠቀሰው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ከጥገኛ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አ.ነገሩ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ባለቤት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ጋር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በቁጥርና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ፆታ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አይመሳስልም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የጨከነች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ይመስላል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ትክክለኛ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እሱ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የጨከነች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ይመስላል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ስህተት</a:t>
            </a:r>
            <a:endParaRPr lang="en-US" dirty="0" smtClean="0">
              <a:latin typeface="Power Geez Unicode1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endParaRPr lang="en-US" dirty="0" smtClean="0">
              <a:latin typeface="Power Geez Unicode1" pitchFamily="2" charset="0"/>
            </a:endParaRP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ስሀ1  ግሀ1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  ግሀ1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ስ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ግ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-                             -   </a:t>
            </a:r>
            <a:r>
              <a:rPr lang="en-US" dirty="0" err="1" smtClean="0">
                <a:latin typeface="Power Geez Unicode1" pitchFamily="2" charset="0"/>
              </a:rPr>
              <a:t>አ.ነ</a:t>
            </a:r>
            <a:r>
              <a:rPr lang="en-US" dirty="0" smtClean="0">
                <a:latin typeface="Power Geez Unicode1" pitchFamily="2" charset="0"/>
              </a:rPr>
              <a:t>    ግ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ግሀ</a:t>
            </a:r>
            <a:r>
              <a:rPr lang="en-US" dirty="0" smtClean="0">
                <a:latin typeface="Power Geez Unicode1" pitchFamily="2" charset="0"/>
              </a:rPr>
              <a:t>   </a:t>
            </a:r>
            <a:r>
              <a:rPr lang="en-US" dirty="0" err="1" smtClean="0">
                <a:latin typeface="Power Geez Unicode1" pitchFamily="2" charset="0"/>
              </a:rPr>
              <a:t>ይመስላል</a:t>
            </a:r>
            <a:r>
              <a:rPr lang="en-US" dirty="0" smtClean="0">
                <a:latin typeface="Power Geez Unicode1" pitchFamily="2" charset="0"/>
              </a:rPr>
              <a:t>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ግሀ1 </a:t>
            </a:r>
            <a:r>
              <a:rPr lang="en-US" dirty="0" err="1" smtClean="0">
                <a:latin typeface="Power Geez Unicode1" pitchFamily="2" charset="0"/>
              </a:rPr>
              <a:t>ይሆናል</a:t>
            </a:r>
            <a:r>
              <a:rPr lang="en-US" dirty="0" smtClean="0">
                <a:latin typeface="Power Geez Unicode1" pitchFamily="2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የጨከነች</a:t>
            </a:r>
            <a:r>
              <a:rPr lang="en-US" dirty="0" smtClean="0">
                <a:latin typeface="Power Geez Unicode1" pitchFamily="2" charset="0"/>
              </a:rPr>
              <a:t>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ስሀ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smtClean="0">
                <a:latin typeface="Power Geez Unicode1" pitchFamily="2" charset="0"/>
              </a:rPr>
              <a:t>ግ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Power Geez Unicode1" pitchFamily="2" charset="0"/>
              </a:rPr>
              <a:t>                                     </a:t>
            </a:r>
            <a:r>
              <a:rPr lang="en-US" dirty="0" err="1" smtClean="0">
                <a:latin typeface="Power Geez Unicode1" pitchFamily="2" charset="0"/>
              </a:rPr>
              <a:t>መፅሀፍ</a:t>
            </a:r>
            <a:r>
              <a:rPr lang="en-US" dirty="0" smtClean="0">
                <a:latin typeface="Power Geez Unicode1" pitchFamily="2" charset="0"/>
              </a:rPr>
              <a:t>  </a:t>
            </a:r>
            <a:r>
              <a:rPr lang="en-US" dirty="0" err="1" smtClean="0">
                <a:latin typeface="Power Geez Unicode1" pitchFamily="2" charset="0"/>
              </a:rPr>
              <a:t>ገዝታ</a:t>
            </a:r>
            <a:endParaRPr lang="en-US" dirty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er Geez Unicode1" pitchFamily="2" charset="0"/>
              </a:rPr>
              <a:t>መልመጃ</a:t>
            </a:r>
            <a:endParaRPr lang="en-US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ከናዝሬት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የመጣችው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ገባች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ወንድሟ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እንደታመመ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ሰማች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ትልቁ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አለም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የሳር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ገዛች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ሰምቷል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ጎበዙን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ተማሪ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የጠራችው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ክፍል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ገባች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ከካሳ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የመለጠ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ደግ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አላየሁም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ልጅቷ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ወንድሟ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ወደ</a:t>
            </a:r>
            <a:r>
              <a:rPr lang="en-US" dirty="0" smtClean="0">
                <a:latin typeface="Power Geez Unicode1" pitchFamily="2" charset="0"/>
              </a:rPr>
              <a:t> ት/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እንደሄደ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ሰማች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የገዛው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መፅሀፍ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ዛሬ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ጠፋ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ሰራች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ሰምቷል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ከጎጀም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የመጣችው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ካሳ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እንደወደዳት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አውቃለች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መፅሀፍ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ገዝታ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ይሆናል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አስቴር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መሄዷ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endParaRPr lang="en-US" dirty="0">
              <a:latin typeface="Power Geez Unicode1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አጎለማሽ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ስም</a:t>
            </a:r>
            <a:r>
              <a:rPr lang="en-US" dirty="0" smtClean="0">
                <a:latin typeface="Power Geez Unicode1" pitchFamily="2" charset="0"/>
              </a:rPr>
              <a:t>)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መሪ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ዋና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ቃል</a:t>
            </a:r>
            <a:endParaRPr lang="en-US" dirty="0" smtClean="0">
              <a:latin typeface="Power Geez Unicode1" pitchFamily="2" charset="0"/>
            </a:endParaRPr>
          </a:p>
          <a:p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ስሙ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ከምን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እንደተሰራ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የሚናገር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ለምሳሌ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ወፍራም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የላስቲ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ሳህን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በሚለው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መዋቅር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ውስጥ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የላስቲክ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r>
              <a:rPr lang="en-US" dirty="0" err="1" smtClean="0">
                <a:latin typeface="Power Geez Unicode1" pitchFamily="2" charset="0"/>
              </a:rPr>
              <a:t>መሙያ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የሌላቸው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ሀረጎችም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አሉ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ለምሳሌ</a:t>
            </a:r>
            <a:r>
              <a:rPr lang="en-US" dirty="0" smtClean="0">
                <a:latin typeface="Power Geez Unicode1" pitchFamily="2" charset="0"/>
              </a:rPr>
              <a:t>- </a:t>
            </a:r>
            <a:r>
              <a:rPr lang="en-US" dirty="0" err="1" smtClean="0">
                <a:latin typeface="Power Geez Unicode1" pitchFamily="2" charset="0"/>
              </a:rPr>
              <a:t>ያች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ቆንጆ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የናዝሬት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ልጅ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አጎላማሽ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ገላጭ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ስሙን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ከጊዜ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ከቦታ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ከሁኔታ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ከአይነት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ወዘተ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የሚያጎላምስ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የሚገልጥ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ነው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አጎለማሹ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ቅፅላዊ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ዐ.ነገር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ሊሆን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ስማዊ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ሀረግ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ወይም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በላይ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አጎላማሾች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ሊኖሩት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ይችላል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lvl="0"/>
            <a:r>
              <a:rPr lang="en-US" b="1" u="sng" dirty="0" err="1" smtClean="0">
                <a:latin typeface="Power Geez Unicode1" pitchFamily="2" charset="0"/>
              </a:rPr>
              <a:t>አጭር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የብርት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ሳጥን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ከመጠን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b="1" u="sng" dirty="0" err="1" smtClean="0">
                <a:latin typeface="Power Geez Unicode1" pitchFamily="2" charset="0"/>
              </a:rPr>
              <a:t>የልደት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ኬክ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ከአይነት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r>
              <a:rPr lang="en-US" dirty="0" smtClean="0">
                <a:latin typeface="Power Geez Unicode1" pitchFamily="2" charset="0"/>
              </a:rPr>
              <a:t> </a:t>
            </a:r>
          </a:p>
          <a:p>
            <a:pPr lvl="0"/>
            <a:r>
              <a:rPr lang="en-US" dirty="0" err="1" smtClean="0">
                <a:latin typeface="Power Geez Unicode1" pitchFamily="2" charset="0"/>
              </a:rPr>
              <a:t>አንድ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u="sng" dirty="0" err="1" smtClean="0">
                <a:latin typeface="Power Geez Unicode1" pitchFamily="2" charset="0"/>
              </a:rPr>
              <a:t>ስስ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የጤፍ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እንጀራ</a:t>
            </a:r>
            <a:r>
              <a:rPr lang="en-US" dirty="0" smtClean="0">
                <a:latin typeface="Power Geez Unicode1" pitchFamily="2" charset="0"/>
              </a:rPr>
              <a:t> - </a:t>
            </a:r>
            <a:r>
              <a:rPr lang="en-US" dirty="0" err="1" smtClean="0">
                <a:latin typeface="Power Geez Unicode1" pitchFamily="2" charset="0"/>
              </a:rPr>
              <a:t>ከመጠን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አንፃር</a:t>
            </a:r>
            <a:endParaRPr lang="en-US" dirty="0" smtClean="0">
              <a:latin typeface="Power Geez Unicode1" pitchFamily="2" charset="0"/>
            </a:endParaRPr>
          </a:p>
          <a:p>
            <a:pPr lvl="0"/>
            <a:r>
              <a:rPr lang="en-US" dirty="0" err="1" smtClean="0">
                <a:latin typeface="Power Geez Unicode1" pitchFamily="2" charset="0"/>
              </a:rPr>
              <a:t>መስተዓምር</a:t>
            </a:r>
            <a:r>
              <a:rPr lang="en-US" dirty="0" smtClean="0">
                <a:latin typeface="Power Geez Unicode1" pitchFamily="2" charset="0"/>
              </a:rPr>
              <a:t>፡- </a:t>
            </a:r>
            <a:r>
              <a:rPr lang="en-US" dirty="0" err="1" smtClean="0">
                <a:latin typeface="Power Geez Unicode1" pitchFamily="2" charset="0"/>
              </a:rPr>
              <a:t>መሪውን</a:t>
            </a:r>
            <a:r>
              <a:rPr lang="en-US" dirty="0" smtClean="0">
                <a:latin typeface="Power Geez Unicode1" pitchFamily="2" charset="0"/>
              </a:rPr>
              <a:t> (</a:t>
            </a:r>
            <a:r>
              <a:rPr lang="en-US" dirty="0" err="1" smtClean="0">
                <a:latin typeface="Power Geez Unicode1" pitchFamily="2" charset="0"/>
              </a:rPr>
              <a:t>ስሙን</a:t>
            </a:r>
            <a:r>
              <a:rPr lang="en-US" dirty="0" smtClean="0">
                <a:latin typeface="Power Geez Unicode1" pitchFamily="2" charset="0"/>
              </a:rPr>
              <a:t>) </a:t>
            </a:r>
            <a:r>
              <a:rPr lang="en-US" dirty="0" err="1" smtClean="0">
                <a:latin typeface="Power Geez Unicode1" pitchFamily="2" charset="0"/>
              </a:rPr>
              <a:t>የሚለይ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የሚያሳውቅ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የሚጠቁም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ተዋቃሪ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ሲሆን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ስሙን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ከመጠን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ከቦታ</a:t>
            </a:r>
            <a:r>
              <a:rPr lang="en-US" dirty="0" smtClean="0">
                <a:latin typeface="Power Geez Unicode1" pitchFamily="2" charset="0"/>
              </a:rPr>
              <a:t>፣ </a:t>
            </a:r>
            <a:r>
              <a:rPr lang="en-US" dirty="0" err="1" smtClean="0">
                <a:latin typeface="Power Geez Unicode1" pitchFamily="2" charset="0"/>
              </a:rPr>
              <a:t>ከጊዜ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ያመለክታል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4376</Words>
  <Application>Microsoft Office PowerPoint</Application>
  <PresentationFormat>On-screen Show (4:3)</PresentationFormat>
  <Paragraphs>968</Paragraphs>
  <Slides>88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89" baseType="lpstr">
      <vt:lpstr>Office Theme</vt:lpstr>
      <vt:lpstr>.</vt:lpstr>
      <vt:lpstr>የመዋቅር ምንነት</vt:lpstr>
      <vt:lpstr>የሀረግ ምንነት</vt:lpstr>
      <vt:lpstr>ቅንፋዊ መዋቅር </vt:lpstr>
      <vt:lpstr>የሀረግ አይነቶች</vt:lpstr>
      <vt:lpstr>ስማዊ ሀረግ</vt:lpstr>
      <vt:lpstr>…</vt:lpstr>
      <vt:lpstr>…</vt:lpstr>
      <vt:lpstr>…</vt:lpstr>
      <vt:lpstr>…</vt:lpstr>
      <vt:lpstr> ግሳዊ ሀረግ </vt:lpstr>
      <vt:lpstr>…</vt:lpstr>
      <vt:lpstr>…</vt:lpstr>
      <vt:lpstr>…</vt:lpstr>
      <vt:lpstr>…</vt:lpstr>
      <vt:lpstr>Slide 16</vt:lpstr>
      <vt:lpstr>…</vt:lpstr>
      <vt:lpstr>ቅፅላዊ ሀረግ </vt:lpstr>
      <vt:lpstr>…</vt:lpstr>
      <vt:lpstr>…</vt:lpstr>
      <vt:lpstr>…</vt:lpstr>
      <vt:lpstr>ተውሳከ ግሳዊ ሀረግ </vt:lpstr>
      <vt:lpstr>…</vt:lpstr>
      <vt:lpstr>…</vt:lpstr>
      <vt:lpstr>…</vt:lpstr>
      <vt:lpstr>መስተዋድዳዊ ሀረግ </vt:lpstr>
      <vt:lpstr>…</vt:lpstr>
      <vt:lpstr>…</vt:lpstr>
      <vt:lpstr>…</vt:lpstr>
      <vt:lpstr>…</vt:lpstr>
      <vt:lpstr>...</vt:lpstr>
      <vt:lpstr>የሚከተሉትን ሀረጎች በእፀ መዋቅር አሳዩ </vt:lpstr>
      <vt:lpstr>መስተዓምራዊ ሀረግ 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መልመጃ</vt:lpstr>
      <vt:lpstr>አረፍተ ነገር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…</vt:lpstr>
      <vt:lpstr>ባለቤት አልባ አረፍተ ነገር</vt:lpstr>
      <vt:lpstr>…</vt:lpstr>
      <vt:lpstr>መልመጃ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user</dc:creator>
  <cp:lastModifiedBy>user</cp:lastModifiedBy>
  <cp:revision>11</cp:revision>
  <dcterms:created xsi:type="dcterms:W3CDTF">2019-05-02T14:18:42Z</dcterms:created>
  <dcterms:modified xsi:type="dcterms:W3CDTF">2020-04-30T11:37:19Z</dcterms:modified>
</cp:coreProperties>
</file>