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44"/>
  </p:notesMasterIdLst>
  <p:handoutMasterIdLst>
    <p:handoutMasterId r:id="rId45"/>
  </p:handoutMasterIdLst>
  <p:sldIdLst>
    <p:sldId id="313" r:id="rId2"/>
    <p:sldId id="315" r:id="rId3"/>
    <p:sldId id="316" r:id="rId4"/>
    <p:sldId id="389" r:id="rId5"/>
    <p:sldId id="384" r:id="rId6"/>
    <p:sldId id="392" r:id="rId7"/>
    <p:sldId id="385" r:id="rId8"/>
    <p:sldId id="386" r:id="rId9"/>
    <p:sldId id="382" r:id="rId10"/>
    <p:sldId id="318" r:id="rId11"/>
    <p:sldId id="319" r:id="rId12"/>
    <p:sldId id="320" r:id="rId13"/>
    <p:sldId id="321" r:id="rId14"/>
    <p:sldId id="363" r:id="rId15"/>
    <p:sldId id="322" r:id="rId16"/>
    <p:sldId id="358" r:id="rId17"/>
    <p:sldId id="396" r:id="rId18"/>
    <p:sldId id="365" r:id="rId19"/>
    <p:sldId id="330" r:id="rId20"/>
    <p:sldId id="332" r:id="rId21"/>
    <p:sldId id="359" r:id="rId22"/>
    <p:sldId id="333" r:id="rId23"/>
    <p:sldId id="334" r:id="rId24"/>
    <p:sldId id="360" r:id="rId25"/>
    <p:sldId id="335" r:id="rId26"/>
    <p:sldId id="340" r:id="rId27"/>
    <p:sldId id="341" r:id="rId28"/>
    <p:sldId id="342" r:id="rId29"/>
    <p:sldId id="343" r:id="rId30"/>
    <p:sldId id="344" r:id="rId31"/>
    <p:sldId id="395" r:id="rId32"/>
    <p:sldId id="345" r:id="rId33"/>
    <p:sldId id="346" r:id="rId34"/>
    <p:sldId id="366" r:id="rId35"/>
    <p:sldId id="402" r:id="rId36"/>
    <p:sldId id="403" r:id="rId37"/>
    <p:sldId id="404" r:id="rId38"/>
    <p:sldId id="367" r:id="rId39"/>
    <p:sldId id="368" r:id="rId40"/>
    <p:sldId id="347" r:id="rId41"/>
    <p:sldId id="348" r:id="rId42"/>
    <p:sldId id="349" r:id="rId43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C1038"/>
    <a:srgbClr val="162D2C"/>
    <a:srgbClr val="FF5F2D"/>
    <a:srgbClr val="62045B"/>
    <a:srgbClr val="CC0000"/>
    <a:srgbClr val="FF00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0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076C6D-809B-4A79-BAFE-EFC5076213A3}" type="datetimeFigureOut">
              <a:rPr lang="en-US" smtClean="0"/>
              <a:t>5/31/2019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D6C750-BEC8-4EA0-A8E0-FC10F375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2289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aramond" panose="02020404030301010803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aramond" panose="02020404030301010803" pitchFamily="18" charset="0"/>
              </a:defRPr>
            </a:lvl1pPr>
          </a:lstStyle>
          <a:p>
            <a:fld id="{F17C0032-042C-4BB5-8FBD-D5538500E15C}" type="datetimeFigureOut">
              <a:rPr lang="en-US" smtClean="0"/>
              <a:pPr/>
              <a:t>5/31/2019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aramond" panose="02020404030301010803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Garamond" panose="02020404030301010803" pitchFamily="18" charset="0"/>
              </a:defRPr>
            </a:lvl1pPr>
          </a:lstStyle>
          <a:p>
            <a:fld id="{E737EF7B-DC12-4065-91AC-05305D9B95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920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7EF7B-DC12-4065-91AC-05305D9B955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630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982B824-92D6-4322-B7AD-CE6B817A1ECE}" type="slidenum">
              <a:rPr lang="en-US">
                <a:latin typeface="Garamond" panose="02020404030301010803" pitchFamily="18" charset="0"/>
              </a:rPr>
              <a:pPr/>
              <a:t>18</a:t>
            </a:fld>
            <a:endParaRPr lang="en-US">
              <a:latin typeface="Garamond" panose="02020404030301010803" pitchFamily="18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439430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439C51B-0186-4706-9AAD-122003CC4E4A}" type="slidenum">
              <a:rPr lang="en-US">
                <a:latin typeface="Garamond" panose="02020404030301010803" pitchFamily="18" charset="0"/>
              </a:rPr>
              <a:pPr/>
              <a:t>34</a:t>
            </a:fld>
            <a:endParaRPr lang="en-US">
              <a:latin typeface="Garamond" panose="02020404030301010803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214542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439C51B-0186-4706-9AAD-122003CC4E4A}" type="slidenum">
              <a:rPr lang="en-US">
                <a:latin typeface="Garamond" panose="02020404030301010803" pitchFamily="18" charset="0"/>
              </a:rPr>
              <a:pPr/>
              <a:t>35</a:t>
            </a:fld>
            <a:endParaRPr lang="en-US">
              <a:latin typeface="Garamond" panose="02020404030301010803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094414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439C51B-0186-4706-9AAD-122003CC4E4A}" type="slidenum">
              <a:rPr lang="en-US">
                <a:latin typeface="Garamond" panose="02020404030301010803" pitchFamily="18" charset="0"/>
              </a:rPr>
              <a:pPr/>
              <a:t>36</a:t>
            </a:fld>
            <a:endParaRPr lang="en-US">
              <a:latin typeface="Garamond" panose="02020404030301010803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549992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439C51B-0186-4706-9AAD-122003CC4E4A}" type="slidenum">
              <a:rPr lang="en-US">
                <a:latin typeface="Garamond" panose="02020404030301010803" pitchFamily="18" charset="0"/>
              </a:rPr>
              <a:pPr/>
              <a:t>37</a:t>
            </a:fld>
            <a:endParaRPr lang="en-US">
              <a:latin typeface="Garamond" panose="02020404030301010803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946816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A13D91-CE66-4804-886D-D125E2BB8E07}" type="slidenum">
              <a:rPr lang="en-US">
                <a:latin typeface="Garamond" panose="02020404030301010803" pitchFamily="18" charset="0"/>
              </a:rPr>
              <a:pPr/>
              <a:t>38</a:t>
            </a:fld>
            <a:endParaRPr lang="en-US">
              <a:latin typeface="Garamond" panose="02020404030301010803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919133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4E0D1FD-CF1A-4A53-B403-9A31BE8E152A}" type="slidenum">
              <a:rPr lang="en-US">
                <a:latin typeface="Garamond" panose="02020404030301010803" pitchFamily="18" charset="0"/>
              </a:rPr>
              <a:pPr/>
              <a:t>39</a:t>
            </a:fld>
            <a:endParaRPr lang="en-US">
              <a:latin typeface="Garamond" panose="02020404030301010803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58940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AC7061F9-FD9D-4A03-A761-14A14F34D853}" type="datetime1">
              <a:rPr lang="en-US" altLang="en-US" smtClean="0"/>
              <a:t>5/31/2019</a:t>
            </a:fld>
            <a:endParaRPr lang="en-US" alt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AD0EB36-EF40-4C1B-8E37-A2D4D496EFD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5783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75784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DBA5B9-E411-4ACC-B5BB-6033A41D32AC}" type="datetime1">
              <a:rPr lang="en-US" altLang="en-US" smtClean="0"/>
              <a:t>5/31/2019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633D47-50DD-4E40-BC9A-EAB0E60F865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F7EF7E-EFF3-437A-A866-38F95511605B}" type="datetime1">
              <a:rPr lang="en-US" altLang="en-US" smtClean="0"/>
              <a:t>5/31/2019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A0A889-51C1-4BA9-B0F0-4A0C3D201F9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CEE9F5-8C34-4054-946C-5B8001308EFB}" type="datetime1">
              <a:rPr lang="en-US" altLang="en-US" smtClean="0"/>
              <a:t>5/31/2019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FF7BCC-B5DE-46C7-B2EB-7F8864EFB5C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262DC6-A194-4C2C-AF1D-143269157719}" type="datetime1">
              <a:rPr lang="en-US" altLang="en-US" smtClean="0"/>
              <a:t>5/31/2019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CA1DE-013F-4617-91EE-C26BD39C417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1A6125-85FF-4618-A23F-FD1452D4DC32}" type="datetime1">
              <a:rPr lang="en-US" altLang="en-US" smtClean="0"/>
              <a:t>5/31/2019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8C63A8-3BD9-4C0F-B756-218AF6BEF59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39B449-7D17-487A-83AE-D608E3BEB821}" type="datetime1">
              <a:rPr lang="en-US" altLang="en-US" smtClean="0"/>
              <a:t>5/31/2019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D22DDF-99E8-4A93-BB47-577709360F3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FB6614D-15BE-4DED-84ED-A9586E015588}" type="datetime1">
              <a:rPr lang="en-US" altLang="en-US" smtClean="0"/>
              <a:t>5/31/2019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59EF54-05C2-44CC-B750-83536AA693B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144482-8D3C-47DC-B619-31165040365E}" type="datetime1">
              <a:rPr lang="en-US" altLang="en-US" smtClean="0"/>
              <a:t>5/31/2019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3D4C9F-F557-4B4C-AC84-D8312A8BB7D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C690A8-B355-48F2-8874-75B5BBE15B35}" type="datetime1">
              <a:rPr lang="en-US" altLang="en-US" smtClean="0"/>
              <a:t>5/31/2019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FA9D0F-2673-4BF9-B9D9-BA79E343B2B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7C7CEEB-6AE8-43CD-B331-43F8A75BB749}" type="datetime1">
              <a:rPr lang="en-US" altLang="en-US" smtClean="0"/>
              <a:t>5/31/2019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F7B7F-5463-48D1-8D56-526647C9486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</a:defRPr>
            </a:lvl1pPr>
          </a:lstStyle>
          <a:p>
            <a:fld id="{F553C950-DA63-408A-9F70-88DD4E5A2AEE}" type="datetime1">
              <a:rPr lang="en-US" altLang="en-US" smtClean="0"/>
              <a:t>5/31/2019</a:t>
            </a:fld>
            <a:endParaRPr lang="en-US" altLang="en-US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endParaRPr lang="en-US" altLang="en-US"/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+mj-lt"/>
              </a:defRPr>
            </a:lvl1pPr>
          </a:lstStyle>
          <a:p>
            <a:fld id="{5D3A625D-4377-43CC-8F81-26C175D928F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4759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74760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>
              <a:latin typeface="Garamond" panose="02020404030301010803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Garamond" panose="02020404030301010803" pitchFamily="18" charset="0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Garamond" panose="02020404030301010803" pitchFamily="18" charset="0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Garamond" panose="02020404030301010803" pitchFamily="18" charset="0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Garamond" panose="02020404030301010803" pitchFamily="18" charset="0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haringinhealth.ca/biology/inflammation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762000"/>
            <a:ext cx="6858000" cy="1600200"/>
          </a:xfrm>
        </p:spPr>
        <p:txBody>
          <a:bodyPr/>
          <a:lstStyle/>
          <a:p>
            <a:pPr algn="ctr">
              <a:defRPr/>
            </a:pPr>
            <a:r>
              <a:rPr lang="en-US" sz="3600" dirty="0">
                <a:latin typeface="Garamond" panose="02020404030301010803" pitchFamily="18" charset="0"/>
              </a:rPr>
              <a:t/>
            </a:r>
            <a:br>
              <a:rPr lang="en-US" sz="3600" dirty="0">
                <a:latin typeface="Garamond" panose="02020404030301010803" pitchFamily="18" charset="0"/>
              </a:rPr>
            </a:br>
            <a:r>
              <a:rPr lang="en-US" sz="3600" b="1" dirty="0" smtClean="0">
                <a:latin typeface="Garamond" panose="02020404030301010803" pitchFamily="18" charset="0"/>
              </a:rPr>
              <a:t>Chapter 9: </a:t>
            </a:r>
            <a:r>
              <a:rPr lang="en-US" sz="32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</a:rPr>
              <a:t>LABORATORY </a:t>
            </a:r>
            <a:r>
              <a:rPr lang="en-US" sz="32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</a:rPr>
              <a:t>DIAGNOSIS OF INFECTIOUS DISEASES</a:t>
            </a:r>
            <a:endParaRPr lang="en-US" sz="32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anose="02020404030301010803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819400"/>
            <a:ext cx="6553200" cy="3352800"/>
          </a:xfrm>
        </p:spPr>
        <p:txBody>
          <a:bodyPr/>
          <a:lstStyle/>
          <a:p>
            <a:pPr algn="ctr"/>
            <a:r>
              <a:rPr lang="en-US" b="1" dirty="0">
                <a:latin typeface="Garamond" panose="02020404030301010803" pitchFamily="18" charset="0"/>
              </a:rPr>
              <a:t>Course code: </a:t>
            </a:r>
            <a:r>
              <a:rPr lang="en-US" b="1" dirty="0" err="1">
                <a:latin typeface="Garamond" panose="02020404030301010803" pitchFamily="18" charset="0"/>
              </a:rPr>
              <a:t>Biot</a:t>
            </a:r>
            <a:r>
              <a:rPr lang="en-US" b="1" dirty="0">
                <a:latin typeface="Garamond" panose="02020404030301010803" pitchFamily="18" charset="0"/>
              </a:rPr>
              <a:t>. 3113</a:t>
            </a:r>
          </a:p>
          <a:p>
            <a:pPr algn="ctr"/>
            <a:r>
              <a:rPr lang="en-US" b="1" dirty="0">
                <a:latin typeface="Garamond" panose="02020404030301010803" pitchFamily="18" charset="0"/>
              </a:rPr>
              <a:t>Course name: Medical Biotechnology</a:t>
            </a:r>
          </a:p>
          <a:p>
            <a:pPr algn="ctr"/>
            <a:r>
              <a:rPr lang="en-US" b="1" dirty="0">
                <a:latin typeface="Garamond" panose="02020404030301010803" pitchFamily="18" charset="0"/>
              </a:rPr>
              <a:t>Department of Biotechnology</a:t>
            </a:r>
          </a:p>
          <a:p>
            <a:pPr algn="ctr"/>
            <a:r>
              <a:rPr lang="en-US" b="1" dirty="0">
                <a:latin typeface="Garamond" panose="02020404030301010803" pitchFamily="18" charset="0"/>
              </a:rPr>
              <a:t>University of Gondar</a:t>
            </a:r>
          </a:p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D023A6E-14AE-49C9-9F69-F56DD515AC9C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4294967295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372C978-463F-4443-9741-F6E781065018}" type="datetime1">
              <a:rPr lang="en-US" smtClean="0"/>
              <a:t>5/31/2019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1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28650" y="13531"/>
            <a:ext cx="7886700" cy="519869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zh-CN" sz="2800" b="1" dirty="0" smtClean="0">
                <a:solidFill>
                  <a:srgbClr val="FF0000"/>
                </a:solidFill>
                <a:latin typeface="Garamond" panose="02020404030301010803" pitchFamily="18" charset="0"/>
              </a:rPr>
              <a:t>Infection and Immunity</a:t>
            </a:r>
          </a:p>
        </p:txBody>
      </p:sp>
      <p:sp>
        <p:nvSpPr>
          <p:cNvPr id="1024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altLang="zh-CN" sz="2800" b="1" dirty="0" smtClean="0">
                <a:solidFill>
                  <a:schemeClr val="accent2"/>
                </a:solidFill>
              </a:rPr>
              <a:t>The action of pathogen in infectious process</a:t>
            </a:r>
          </a:p>
          <a:p>
            <a:pPr lvl="1">
              <a:lnSpc>
                <a:spcPct val="150000"/>
              </a:lnSpc>
              <a:defRPr/>
            </a:pPr>
            <a:r>
              <a:rPr lang="en-US" altLang="zh-CN" sz="2800" b="1" dirty="0" smtClean="0"/>
              <a:t> The pathogenicity of pathogen is related to: (</a:t>
            </a:r>
            <a:r>
              <a:rPr lang="en-US" altLang="zh-CN" sz="2800" dirty="0" smtClean="0"/>
              <a:t>i</a:t>
            </a:r>
            <a:r>
              <a:rPr lang="en-US" sz="2800" dirty="0" smtClean="0"/>
              <a:t>s </a:t>
            </a:r>
            <a:r>
              <a:rPr lang="en-US" sz="2800" dirty="0"/>
              <a:t>the ability to produce disease in a host </a:t>
            </a:r>
            <a:r>
              <a:rPr lang="en-US" sz="2800" dirty="0" smtClean="0"/>
              <a:t>organism).</a:t>
            </a:r>
            <a:r>
              <a:rPr lang="en-US" sz="2800" dirty="0"/>
              <a:t> </a:t>
            </a:r>
            <a:endParaRPr lang="en-US" altLang="zh-CN" sz="2800" b="1" dirty="0" smtClean="0"/>
          </a:p>
          <a:p>
            <a:pPr lvl="2">
              <a:lnSpc>
                <a:spcPct val="150000"/>
              </a:lnSpc>
              <a:defRPr/>
            </a:pPr>
            <a:r>
              <a:rPr lang="en-US" altLang="zh-CN" sz="2800" b="1" dirty="0" smtClean="0"/>
              <a:t>Invasiveness: </a:t>
            </a:r>
            <a:r>
              <a:rPr lang="en-US" sz="2800" dirty="0"/>
              <a:t>disease or condition that has a tendency to </a:t>
            </a:r>
            <a:r>
              <a:rPr lang="en-US" sz="2800" dirty="0" smtClean="0"/>
              <a:t>spread.</a:t>
            </a:r>
            <a:r>
              <a:rPr lang="en-US" altLang="zh-CN" sz="2800" dirty="0" smtClean="0"/>
              <a:t> </a:t>
            </a:r>
          </a:p>
          <a:p>
            <a:pPr lvl="2">
              <a:lnSpc>
                <a:spcPct val="150000"/>
              </a:lnSpc>
              <a:defRPr/>
            </a:pPr>
            <a:r>
              <a:rPr lang="en-US" altLang="zh-CN" sz="2800" b="1" dirty="0" smtClean="0"/>
              <a:t>Virulent: </a:t>
            </a:r>
            <a:r>
              <a:rPr lang="en-US" sz="2800" dirty="0"/>
              <a:t>extremely severe or harmful in its effects.</a:t>
            </a:r>
            <a:endParaRPr lang="en-US" altLang="zh-CN" sz="2800" dirty="0" smtClean="0"/>
          </a:p>
          <a:p>
            <a:pPr lvl="2">
              <a:lnSpc>
                <a:spcPct val="150000"/>
              </a:lnSpc>
              <a:defRPr/>
            </a:pPr>
            <a:r>
              <a:rPr lang="en-US" altLang="zh-CN" sz="2800" b="1" dirty="0" smtClean="0"/>
              <a:t>Number of pathogen </a:t>
            </a:r>
          </a:p>
          <a:p>
            <a:pPr lvl="2">
              <a:lnSpc>
                <a:spcPct val="150000"/>
              </a:lnSpc>
              <a:defRPr/>
            </a:pPr>
            <a:r>
              <a:rPr lang="en-US" altLang="zh-CN" sz="2800" b="1" dirty="0" smtClean="0"/>
              <a:t>Mutation (variability)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BDA3EA-2BEC-4958-9326-F7027CB338DF}" type="datetime1">
              <a:rPr lang="en-US" smtClean="0"/>
              <a:t>5/31/2019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3A6E-14AE-49C9-9F69-F56DD515AC9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56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31825" y="22077"/>
            <a:ext cx="7886700" cy="663723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zh-CN" b="1" dirty="0" smtClean="0">
                <a:solidFill>
                  <a:srgbClr val="FF0000"/>
                </a:solidFill>
                <a:latin typeface="Garamond" panose="02020404030301010803" pitchFamily="18" charset="0"/>
              </a:rPr>
              <a:t>Infection and Immunity</a:t>
            </a:r>
          </a:p>
        </p:txBody>
      </p:sp>
      <p:sp>
        <p:nvSpPr>
          <p:cNvPr id="1126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tabLst>
                <a:tab pos="1349375" algn="l"/>
              </a:tabLst>
              <a:defRPr/>
            </a:pPr>
            <a:r>
              <a:rPr lang="en-US" altLang="zh-CN" sz="2800" dirty="0" smtClean="0">
                <a:solidFill>
                  <a:schemeClr val="accent2"/>
                </a:solidFill>
                <a:latin typeface="Garamond" panose="02020404030301010803" pitchFamily="18" charset="0"/>
              </a:rPr>
              <a:t>The action of immune reaction of host in infectious process</a:t>
            </a:r>
          </a:p>
          <a:p>
            <a:pPr>
              <a:lnSpc>
                <a:spcPct val="150000"/>
              </a:lnSpc>
              <a:tabLst>
                <a:tab pos="1349375" algn="l"/>
              </a:tabLst>
              <a:defRPr/>
            </a:pPr>
            <a:r>
              <a:rPr lang="en-US" altLang="zh-CN" sz="2800" b="1" dirty="0" smtClean="0">
                <a:solidFill>
                  <a:schemeClr val="folHlink"/>
                </a:solidFill>
                <a:latin typeface="Garamond" panose="02020404030301010803" pitchFamily="18" charset="0"/>
              </a:rPr>
              <a:t> </a:t>
            </a:r>
            <a:r>
              <a:rPr lang="en-US" altLang="zh-CN" sz="2800" b="1" dirty="0" smtClean="0">
                <a:solidFill>
                  <a:srgbClr val="FF0000"/>
                </a:solidFill>
                <a:latin typeface="Garamond" panose="02020404030301010803" pitchFamily="18" charset="0"/>
              </a:rPr>
              <a:t>Non specific immunity</a:t>
            </a:r>
          </a:p>
          <a:p>
            <a:pPr lvl="1">
              <a:lnSpc>
                <a:spcPct val="150000"/>
              </a:lnSpc>
              <a:tabLst>
                <a:tab pos="1349375" algn="l"/>
              </a:tabLst>
              <a:defRPr/>
            </a:pPr>
            <a:r>
              <a:rPr lang="en-US" altLang="zh-CN" sz="2800" dirty="0" smtClean="0">
                <a:latin typeface="Garamond" panose="02020404030301010803" pitchFamily="18" charset="0"/>
              </a:rPr>
              <a:t> </a:t>
            </a:r>
            <a:r>
              <a:rPr lang="en-US" altLang="zh-CN" sz="2800" b="1" dirty="0" smtClean="0">
                <a:latin typeface="Garamond" panose="02020404030301010803" pitchFamily="18" charset="0"/>
              </a:rPr>
              <a:t>Barrier action (natural barrier)</a:t>
            </a:r>
          </a:p>
          <a:p>
            <a:pPr lvl="2">
              <a:lnSpc>
                <a:spcPct val="150000"/>
              </a:lnSpc>
              <a:tabLst>
                <a:tab pos="1349375" algn="l"/>
              </a:tabLst>
              <a:defRPr/>
            </a:pPr>
            <a:r>
              <a:rPr lang="en-US" altLang="zh-CN" sz="2800" dirty="0" smtClean="0">
                <a:latin typeface="Garamond" panose="02020404030301010803" pitchFamily="18" charset="0"/>
              </a:rPr>
              <a:t> </a:t>
            </a:r>
            <a:r>
              <a:rPr lang="en-US" altLang="zh-CN" sz="2800" b="1" dirty="0" smtClean="0">
                <a:latin typeface="Garamond" panose="02020404030301010803" pitchFamily="18" charset="0"/>
              </a:rPr>
              <a:t>External barrier: </a:t>
            </a:r>
          </a:p>
          <a:p>
            <a:pPr lvl="3">
              <a:lnSpc>
                <a:spcPct val="150000"/>
              </a:lnSpc>
              <a:tabLst>
                <a:tab pos="1349375" algn="l"/>
              </a:tabLst>
              <a:defRPr/>
            </a:pPr>
            <a:r>
              <a:rPr lang="en-US" altLang="zh-CN" sz="2800" dirty="0" smtClean="0">
                <a:latin typeface="Garamond" panose="02020404030301010803" pitchFamily="18" charset="0"/>
              </a:rPr>
              <a:t>  skin , mucosa  </a:t>
            </a:r>
          </a:p>
          <a:p>
            <a:pPr lvl="2">
              <a:lnSpc>
                <a:spcPct val="150000"/>
              </a:lnSpc>
              <a:tabLst>
                <a:tab pos="1349375" algn="l"/>
              </a:tabLst>
              <a:defRPr/>
            </a:pPr>
            <a:r>
              <a:rPr lang="en-US" altLang="zh-CN" sz="2800" b="1" dirty="0" smtClean="0">
                <a:latin typeface="Garamond" panose="02020404030301010803" pitchFamily="18" charset="0"/>
              </a:rPr>
              <a:t>Secretion of skin and mucosa</a:t>
            </a:r>
          </a:p>
          <a:p>
            <a:pPr lvl="2">
              <a:lnSpc>
                <a:spcPct val="150000"/>
              </a:lnSpc>
              <a:tabLst>
                <a:tab pos="1349375" algn="l"/>
              </a:tabLst>
              <a:defRPr/>
            </a:pPr>
            <a:r>
              <a:rPr lang="en-US" altLang="zh-CN" sz="2800" b="1" dirty="0" smtClean="0">
                <a:latin typeface="Garamond" panose="02020404030301010803" pitchFamily="18" charset="0"/>
              </a:rPr>
              <a:t>Accessory organ</a:t>
            </a:r>
          </a:p>
          <a:p>
            <a:pPr marL="0" indent="0">
              <a:lnSpc>
                <a:spcPct val="150000"/>
              </a:lnSpc>
              <a:buNone/>
              <a:tabLst>
                <a:tab pos="1349375" algn="l"/>
              </a:tabLst>
              <a:defRPr/>
            </a:pPr>
            <a:r>
              <a:rPr lang="en-US" altLang="zh-CN" sz="2800" dirty="0" smtClean="0">
                <a:latin typeface="Garamond" panose="02020404030301010803" pitchFamily="18" charset="0"/>
              </a:rPr>
              <a:t> 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702F49-19EB-4592-A753-8732393E6BC0}" type="datetime1">
              <a:rPr lang="en-US" smtClean="0"/>
              <a:t>5/31/2019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3A6E-14AE-49C9-9F69-F56DD515AC9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54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  <a:tabLst>
                <a:tab pos="1349375" algn="l"/>
              </a:tabLst>
              <a:defRPr/>
            </a:pPr>
            <a:r>
              <a:rPr lang="en-US" altLang="zh-CN" sz="2400" b="1" dirty="0"/>
              <a:t>Internal barrier: </a:t>
            </a:r>
            <a:r>
              <a:rPr lang="en-US" altLang="zh-CN" sz="2400" dirty="0"/>
              <a:t>placenta, blood-brain barrier</a:t>
            </a:r>
          </a:p>
          <a:p>
            <a:pPr lvl="1">
              <a:lnSpc>
                <a:spcPct val="150000"/>
              </a:lnSpc>
              <a:tabLst>
                <a:tab pos="1349375" algn="l"/>
              </a:tabLst>
              <a:defRPr/>
            </a:pPr>
            <a:r>
              <a:rPr lang="en-US" altLang="zh-CN" sz="2400" b="1" dirty="0" smtClean="0"/>
              <a:t>Phagocytosis</a:t>
            </a:r>
            <a:endParaRPr lang="en-US" altLang="zh-CN" sz="2400" b="1" dirty="0"/>
          </a:p>
          <a:p>
            <a:pPr lvl="1">
              <a:lnSpc>
                <a:spcPct val="150000"/>
              </a:lnSpc>
              <a:tabLst>
                <a:tab pos="1349375" algn="l"/>
              </a:tabLst>
              <a:defRPr/>
            </a:pPr>
            <a:r>
              <a:rPr lang="en-US" altLang="zh-CN" sz="2400" b="1" dirty="0" err="1" smtClean="0"/>
              <a:t>Humoral</a:t>
            </a:r>
            <a:r>
              <a:rPr lang="en-US" altLang="zh-CN" sz="2400" b="1" dirty="0" smtClean="0"/>
              <a:t> action: </a:t>
            </a:r>
            <a:endParaRPr lang="en-US" altLang="zh-CN" sz="2400" b="1" dirty="0"/>
          </a:p>
          <a:p>
            <a:pPr lvl="2">
              <a:lnSpc>
                <a:spcPct val="150000"/>
              </a:lnSpc>
              <a:tabLst>
                <a:tab pos="1349375" algn="l"/>
              </a:tabLst>
              <a:defRPr/>
            </a:pPr>
            <a:r>
              <a:rPr lang="en-US" altLang="zh-CN" sz="2000" dirty="0" smtClean="0"/>
              <a:t>Complement</a:t>
            </a:r>
            <a:r>
              <a:rPr lang="en-US" altLang="zh-CN" sz="2000" dirty="0"/>
              <a:t>, Lysozyme, </a:t>
            </a:r>
            <a:r>
              <a:rPr lang="en-US" altLang="zh-CN" sz="2000" dirty="0" err="1"/>
              <a:t>Fibronection</a:t>
            </a:r>
            <a:r>
              <a:rPr lang="en-US" altLang="zh-CN" sz="2000" dirty="0"/>
              <a:t>, Cytokines</a:t>
            </a:r>
            <a:r>
              <a:rPr lang="en-US" altLang="zh-CN" sz="2000" dirty="0" smtClean="0"/>
              <a:t>.</a:t>
            </a:r>
          </a:p>
          <a:p>
            <a:pPr lvl="2">
              <a:lnSpc>
                <a:spcPct val="150000"/>
              </a:lnSpc>
              <a:tabLst>
                <a:tab pos="1349375" algn="l"/>
              </a:tabLst>
              <a:defRPr/>
            </a:pPr>
            <a:r>
              <a:rPr lang="en-US" sz="2000" dirty="0"/>
              <a:t>The </a:t>
            </a:r>
            <a:r>
              <a:rPr lang="en-US" sz="2000" b="1" dirty="0"/>
              <a:t>complement system</a:t>
            </a:r>
            <a:r>
              <a:rPr lang="en-US" sz="2000" dirty="0"/>
              <a:t> is a part of the </a:t>
            </a:r>
            <a:r>
              <a:rPr lang="en-US" sz="2000" b="1" dirty="0"/>
              <a:t>immune system</a:t>
            </a:r>
            <a:r>
              <a:rPr lang="en-US" sz="2000" dirty="0"/>
              <a:t> that enhances (</a:t>
            </a:r>
            <a:r>
              <a:rPr lang="en-US" sz="2000" b="1" dirty="0"/>
              <a:t>complements</a:t>
            </a:r>
            <a:r>
              <a:rPr lang="en-US" sz="2000" dirty="0"/>
              <a:t>) the ability of antibodies and phagocytic cells to clear microbes and damaged cells from an organism, promotes inflammation, and attacks the pathogen's cell membrane.</a:t>
            </a:r>
            <a:endParaRPr lang="en-US" altLang="zh-CN" sz="2000" dirty="0"/>
          </a:p>
          <a:p>
            <a:pPr eaLnBrk="1" hangingPunct="1">
              <a:lnSpc>
                <a:spcPct val="150000"/>
              </a:lnSpc>
              <a:defRPr/>
            </a:pPr>
            <a:r>
              <a:rPr lang="en-US" altLang="zh-CN" sz="2800" b="1" dirty="0" smtClean="0">
                <a:solidFill>
                  <a:srgbClr val="FF0000"/>
                </a:solidFill>
                <a:latin typeface="Garamond" panose="02020404030301010803" pitchFamily="18" charset="0"/>
              </a:rPr>
              <a:t>Specific immunity</a:t>
            </a:r>
          </a:p>
          <a:p>
            <a:pPr lvl="1">
              <a:lnSpc>
                <a:spcPct val="150000"/>
              </a:lnSpc>
              <a:defRPr/>
            </a:pPr>
            <a:r>
              <a:rPr lang="en-US" altLang="zh-CN" sz="2500" b="1" dirty="0" smtClean="0">
                <a:latin typeface="Garamond" panose="02020404030301010803" pitchFamily="18" charset="0"/>
              </a:rPr>
              <a:t> </a:t>
            </a:r>
            <a:r>
              <a:rPr lang="en-US" altLang="zh-CN" sz="2500" b="1" dirty="0" err="1" smtClean="0">
                <a:latin typeface="Garamond" panose="02020404030301010803" pitchFamily="18" charset="0"/>
              </a:rPr>
              <a:t>Humoral</a:t>
            </a:r>
            <a:r>
              <a:rPr lang="en-US" altLang="zh-CN" sz="2500" b="1" dirty="0" smtClean="0">
                <a:latin typeface="Garamond" panose="02020404030301010803" pitchFamily="18" charset="0"/>
              </a:rPr>
              <a:t> immunity</a:t>
            </a:r>
          </a:p>
          <a:p>
            <a:pPr lvl="2">
              <a:lnSpc>
                <a:spcPct val="150000"/>
              </a:lnSpc>
              <a:defRPr/>
            </a:pPr>
            <a:r>
              <a:rPr lang="en-US" altLang="zh-CN" sz="2100" dirty="0" smtClean="0">
                <a:latin typeface="Garamond" panose="02020404030301010803" pitchFamily="18" charset="0"/>
              </a:rPr>
              <a:t> Immunoglobulin: </a:t>
            </a:r>
            <a:r>
              <a:rPr lang="en-US" altLang="zh-CN" sz="2100" dirty="0" err="1" smtClean="0">
                <a:latin typeface="Garamond" panose="02020404030301010803" pitchFamily="18" charset="0"/>
              </a:rPr>
              <a:t>IgG</a:t>
            </a:r>
            <a:r>
              <a:rPr lang="en-US" altLang="zh-CN" sz="2100" dirty="0" smtClean="0">
                <a:latin typeface="Garamond" panose="02020404030301010803" pitchFamily="18" charset="0"/>
              </a:rPr>
              <a:t>, </a:t>
            </a:r>
            <a:r>
              <a:rPr lang="en-US" altLang="zh-CN" sz="2100" dirty="0" err="1" smtClean="0">
                <a:latin typeface="Garamond" panose="02020404030301010803" pitchFamily="18" charset="0"/>
              </a:rPr>
              <a:t>IgM</a:t>
            </a:r>
            <a:r>
              <a:rPr lang="en-US" altLang="zh-CN" sz="2100" dirty="0" smtClean="0">
                <a:latin typeface="Garamond" panose="02020404030301010803" pitchFamily="18" charset="0"/>
              </a:rPr>
              <a:t>, </a:t>
            </a:r>
            <a:r>
              <a:rPr lang="en-US" altLang="zh-CN" sz="2100" dirty="0" err="1" smtClean="0">
                <a:latin typeface="Garamond" panose="02020404030301010803" pitchFamily="18" charset="0"/>
              </a:rPr>
              <a:t>IgE</a:t>
            </a:r>
            <a:r>
              <a:rPr lang="en-US" altLang="zh-CN" sz="2100" dirty="0" smtClean="0">
                <a:latin typeface="Garamond" panose="02020404030301010803" pitchFamily="18" charset="0"/>
              </a:rPr>
              <a:t>, IgA, </a:t>
            </a:r>
            <a:r>
              <a:rPr lang="en-US" altLang="zh-CN" sz="2100" dirty="0" err="1" smtClean="0">
                <a:latin typeface="Garamond" panose="02020404030301010803" pitchFamily="18" charset="0"/>
              </a:rPr>
              <a:t>IgD</a:t>
            </a:r>
            <a:endParaRPr lang="en-US" altLang="zh-CN" sz="2100" dirty="0" smtClean="0">
              <a:latin typeface="Garamond" panose="02020404030301010803" pitchFamily="18" charset="0"/>
            </a:endParaRPr>
          </a:p>
          <a:p>
            <a:pPr lvl="1">
              <a:lnSpc>
                <a:spcPct val="150000"/>
              </a:lnSpc>
              <a:defRPr/>
            </a:pPr>
            <a:r>
              <a:rPr lang="en-US" altLang="zh-CN" sz="2500" dirty="0" smtClean="0">
                <a:latin typeface="Garamond" panose="02020404030301010803" pitchFamily="18" charset="0"/>
              </a:rPr>
              <a:t> </a:t>
            </a:r>
            <a:r>
              <a:rPr lang="en-US" altLang="zh-CN" sz="2500" b="1" dirty="0" smtClean="0">
                <a:latin typeface="Garamond" panose="02020404030301010803" pitchFamily="18" charset="0"/>
              </a:rPr>
              <a:t>Cell mediated immunity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314703-998F-4BA3-A244-DC787B81AAB6}" type="datetime1">
              <a:rPr lang="en-US" smtClean="0"/>
              <a:t>5/31/2019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3A6E-14AE-49C9-9F69-F56DD515AC9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4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altLang="zh-CN" sz="3200" b="1" dirty="0" smtClean="0">
                <a:solidFill>
                  <a:srgbClr val="FF0000"/>
                </a:solidFill>
                <a:latin typeface="Garamond" panose="02020404030301010803" pitchFamily="18" charset="0"/>
              </a:rPr>
              <a:t>Epidemic process and epidemic factors of infectious disease</a:t>
            </a:r>
          </a:p>
        </p:txBody>
      </p:sp>
      <p:sp>
        <p:nvSpPr>
          <p:cNvPr id="1331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pPr marL="447675" eaLnBrk="1" hangingPunct="1">
              <a:lnSpc>
                <a:spcPct val="150000"/>
              </a:lnSpc>
              <a:defRPr/>
            </a:pPr>
            <a:r>
              <a:rPr lang="en-US" sz="2800" dirty="0"/>
              <a:t>the </a:t>
            </a:r>
            <a:r>
              <a:rPr lang="en-US" sz="2800" b="1" dirty="0"/>
              <a:t>process</a:t>
            </a:r>
            <a:r>
              <a:rPr lang="en-US" sz="2800" dirty="0"/>
              <a:t> of the rise </a:t>
            </a:r>
            <a:r>
              <a:rPr lang="en-US" sz="2800" dirty="0" smtClean="0"/>
              <a:t>and </a:t>
            </a:r>
            <a:r>
              <a:rPr lang="en-US" sz="2800" dirty="0"/>
              <a:t>the </a:t>
            </a:r>
            <a:r>
              <a:rPr lang="en-US" sz="2800" dirty="0" smtClean="0"/>
              <a:t>spreading </a:t>
            </a:r>
            <a:r>
              <a:rPr lang="en-US" sz="2800" dirty="0"/>
              <a:t>of the infectious diseases among the </a:t>
            </a:r>
            <a:r>
              <a:rPr lang="en-US" sz="2800" dirty="0" smtClean="0"/>
              <a:t>people. </a:t>
            </a:r>
          </a:p>
          <a:p>
            <a:pPr marL="447675" eaLnBrk="1" hangingPunct="1">
              <a:lnSpc>
                <a:spcPct val="150000"/>
              </a:lnSpc>
              <a:defRPr/>
            </a:pPr>
            <a:r>
              <a:rPr lang="en-US" altLang="zh-CN" sz="2800" b="1" dirty="0" smtClean="0">
                <a:solidFill>
                  <a:schemeClr val="accent2"/>
                </a:solidFill>
                <a:latin typeface="Garamond" panose="02020404030301010803" pitchFamily="18" charset="0"/>
              </a:rPr>
              <a:t>Source of infection (basic conditions)</a:t>
            </a:r>
          </a:p>
          <a:p>
            <a:pPr marL="733425" indent="-457200">
              <a:lnSpc>
                <a:spcPct val="150000"/>
              </a:lnSpc>
              <a:defRPr/>
            </a:pPr>
            <a:r>
              <a:rPr lang="en-US" altLang="zh-CN" sz="2400" dirty="0" smtClean="0">
                <a:latin typeface="Garamond" panose="02020404030301010803" pitchFamily="18" charset="0"/>
              </a:rPr>
              <a:t>Patients (acute, chronic),</a:t>
            </a:r>
          </a:p>
          <a:p>
            <a:pPr marL="733425" indent="-457200">
              <a:lnSpc>
                <a:spcPct val="150000"/>
              </a:lnSpc>
              <a:defRPr/>
            </a:pPr>
            <a:r>
              <a:rPr lang="en-US" altLang="zh-CN" sz="2400" dirty="0" smtClean="0">
                <a:latin typeface="Garamond" panose="02020404030301010803" pitchFamily="18" charset="0"/>
              </a:rPr>
              <a:t>Covert infection ,  </a:t>
            </a:r>
          </a:p>
          <a:p>
            <a:pPr marL="733425" indent="-457200">
              <a:lnSpc>
                <a:spcPct val="150000"/>
              </a:lnSpc>
              <a:defRPr/>
            </a:pPr>
            <a:r>
              <a:rPr lang="en-US" altLang="zh-CN" sz="2400" dirty="0" smtClean="0">
                <a:latin typeface="Garamond" panose="02020404030301010803" pitchFamily="18" charset="0"/>
              </a:rPr>
              <a:t>Carrier ,</a:t>
            </a:r>
          </a:p>
          <a:p>
            <a:pPr marL="733425" indent="-457200">
              <a:lnSpc>
                <a:spcPct val="150000"/>
              </a:lnSpc>
              <a:defRPr/>
            </a:pPr>
            <a:r>
              <a:rPr lang="en-US" altLang="zh-CN" sz="2400" dirty="0" smtClean="0">
                <a:latin typeface="Garamond" panose="02020404030301010803" pitchFamily="18" charset="0"/>
              </a:rPr>
              <a:t>Infected animal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338885-0BFF-4172-BB07-040C4D0CB0D0}" type="datetime1">
              <a:rPr lang="en-US" smtClean="0"/>
              <a:t>5/31/2019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3A6E-14AE-49C9-9F69-F56DD515AC9C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17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5334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altLang="zh-CN" sz="2700" b="1" dirty="0" smtClean="0">
                <a:solidFill>
                  <a:srgbClr val="FF0000"/>
                </a:solidFill>
                <a:latin typeface="Garamond" panose="02020404030301010803" pitchFamily="18" charset="0"/>
              </a:rPr>
              <a:t>Epidemic process and epidemic factors of infectious disease</a:t>
            </a:r>
          </a:p>
        </p:txBody>
      </p:sp>
      <p:sp>
        <p:nvSpPr>
          <p:cNvPr id="1331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 lnSpcReduction="10000"/>
          </a:bodyPr>
          <a:lstStyle/>
          <a:p>
            <a:pPr marL="447675" eaLnBrk="1" hangingPunct="1">
              <a:lnSpc>
                <a:spcPct val="150000"/>
              </a:lnSpc>
              <a:defRPr/>
            </a:pPr>
            <a:r>
              <a:rPr lang="en-US" altLang="zh-CN" sz="2800" b="1" dirty="0" smtClean="0">
                <a:solidFill>
                  <a:schemeClr val="accent2"/>
                </a:solidFill>
                <a:latin typeface="Garamond" panose="02020404030301010803" pitchFamily="18" charset="0"/>
              </a:rPr>
              <a:t>Route of transmission</a:t>
            </a:r>
          </a:p>
          <a:p>
            <a:pPr marL="733425" indent="-457200">
              <a:lnSpc>
                <a:spcPct val="150000"/>
              </a:lnSpc>
              <a:defRPr/>
            </a:pPr>
            <a:r>
              <a:rPr lang="en-US" altLang="zh-CN" sz="2400" dirty="0" smtClean="0">
                <a:latin typeface="Garamond" panose="02020404030301010803" pitchFamily="18" charset="0"/>
              </a:rPr>
              <a:t>Contact transmission ( direct and indirect),       </a:t>
            </a:r>
          </a:p>
          <a:p>
            <a:pPr marL="733425" indent="-457200">
              <a:lnSpc>
                <a:spcPct val="150000"/>
              </a:lnSpc>
              <a:defRPr/>
            </a:pPr>
            <a:r>
              <a:rPr lang="en-US" altLang="zh-CN" sz="2400" dirty="0" smtClean="0">
                <a:latin typeface="Garamond" panose="02020404030301010803" pitchFamily="18" charset="0"/>
              </a:rPr>
              <a:t>Air-borne,  </a:t>
            </a:r>
          </a:p>
          <a:p>
            <a:pPr marL="733425" indent="-457200">
              <a:lnSpc>
                <a:spcPct val="150000"/>
              </a:lnSpc>
              <a:defRPr/>
            </a:pPr>
            <a:r>
              <a:rPr lang="en-US" altLang="zh-CN" sz="2400" dirty="0" smtClean="0">
                <a:latin typeface="Garamond" panose="02020404030301010803" pitchFamily="18" charset="0"/>
              </a:rPr>
              <a:t>Food water fly borne, </a:t>
            </a:r>
          </a:p>
          <a:p>
            <a:pPr marL="733425" indent="-457200">
              <a:lnSpc>
                <a:spcPct val="150000"/>
              </a:lnSpc>
              <a:defRPr/>
            </a:pPr>
            <a:r>
              <a:rPr lang="en-US" altLang="zh-CN" sz="2400" dirty="0" smtClean="0">
                <a:latin typeface="Garamond" panose="02020404030301010803" pitchFamily="18" charset="0"/>
              </a:rPr>
              <a:t>Insects borne, </a:t>
            </a:r>
          </a:p>
          <a:p>
            <a:pPr marL="733425" indent="-457200">
              <a:lnSpc>
                <a:spcPct val="150000"/>
              </a:lnSpc>
              <a:defRPr/>
            </a:pPr>
            <a:r>
              <a:rPr lang="en-US" altLang="zh-CN" sz="2400" dirty="0" smtClean="0">
                <a:latin typeface="Garamond" panose="02020404030301010803" pitchFamily="18" charset="0"/>
              </a:rPr>
              <a:t>Blood borne,</a:t>
            </a:r>
          </a:p>
          <a:p>
            <a:pPr marL="733425" indent="-457200">
              <a:lnSpc>
                <a:spcPct val="150000"/>
              </a:lnSpc>
              <a:defRPr/>
            </a:pPr>
            <a:r>
              <a:rPr lang="en-US" altLang="zh-CN" sz="2400" dirty="0" smtClean="0">
                <a:latin typeface="Garamond" panose="02020404030301010803" pitchFamily="18" charset="0"/>
              </a:rPr>
              <a:t>Soil borne.</a:t>
            </a:r>
          </a:p>
          <a:p>
            <a:pPr marL="447675" eaLnBrk="1" hangingPunct="1">
              <a:lnSpc>
                <a:spcPct val="150000"/>
              </a:lnSpc>
              <a:defRPr/>
            </a:pPr>
            <a:r>
              <a:rPr lang="en-US" altLang="zh-CN" sz="2800" b="1" dirty="0" smtClean="0">
                <a:solidFill>
                  <a:schemeClr val="accent2"/>
                </a:solidFill>
                <a:latin typeface="Garamond" panose="02020404030301010803" pitchFamily="18" charset="0"/>
              </a:rPr>
              <a:t>Susceptibility of population</a:t>
            </a:r>
          </a:p>
          <a:p>
            <a:pPr marL="447675" eaLnBrk="1" hangingPunct="1">
              <a:lnSpc>
                <a:spcPct val="150000"/>
              </a:lnSpc>
              <a:defRPr/>
            </a:pPr>
            <a:r>
              <a:rPr lang="en-US" altLang="zh-CN" sz="2800" b="1" dirty="0" smtClean="0">
                <a:solidFill>
                  <a:schemeClr val="accent2"/>
                </a:solidFill>
                <a:latin typeface="Garamond" panose="02020404030301010803" pitchFamily="18" charset="0"/>
              </a:rPr>
              <a:t>Factors of influencing epidemic process </a:t>
            </a:r>
          </a:p>
          <a:p>
            <a:pPr marL="733425" indent="-457200">
              <a:lnSpc>
                <a:spcPct val="150000"/>
              </a:lnSpc>
              <a:defRPr/>
            </a:pPr>
            <a:r>
              <a:rPr lang="en-US" altLang="zh-CN" sz="2400" dirty="0" smtClean="0">
                <a:latin typeface="Garamond" panose="02020404030301010803" pitchFamily="18" charset="0"/>
              </a:rPr>
              <a:t>nature factors, social factors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338885-0BFF-4172-BB07-040C4D0CB0D0}" type="datetime1">
              <a:rPr lang="en-US" smtClean="0"/>
              <a:t>5/31/2019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3A6E-14AE-49C9-9F69-F56DD515AC9C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88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48590" y="0"/>
            <a:ext cx="7886700" cy="295276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zh-CN" sz="2800" b="1" dirty="0" smtClean="0">
                <a:solidFill>
                  <a:srgbClr val="FF0000"/>
                </a:solidFill>
                <a:latin typeface="Garamond" panose="02020404030301010803" pitchFamily="18" charset="0"/>
              </a:rPr>
              <a:t>Features of infectious disease</a:t>
            </a: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0" y="295276"/>
            <a:ext cx="9144000" cy="6562724"/>
          </a:xfrm>
        </p:spPr>
        <p:txBody>
          <a:bodyPr>
            <a:normAutofit fontScale="92500" lnSpcReduction="10000"/>
          </a:bodyPr>
          <a:lstStyle/>
          <a:p>
            <a:pPr marL="809625" indent="-809625" defTabSz="958850" eaLnBrk="1" hangingPunct="1">
              <a:lnSpc>
                <a:spcPct val="150000"/>
              </a:lnSpc>
              <a:defRPr/>
            </a:pPr>
            <a:r>
              <a:rPr lang="en-US" altLang="zh-CN" sz="2400" b="1" dirty="0" smtClean="0">
                <a:solidFill>
                  <a:schemeClr val="accent2"/>
                </a:solidFill>
                <a:latin typeface="Garamond" panose="02020404030301010803" pitchFamily="18" charset="0"/>
              </a:rPr>
              <a:t>Basic features</a:t>
            </a:r>
          </a:p>
          <a:p>
            <a:pPr lvl="1" defTabSz="958850">
              <a:lnSpc>
                <a:spcPct val="150000"/>
              </a:lnSpc>
              <a:defRPr/>
            </a:pPr>
            <a:r>
              <a:rPr lang="en-US" altLang="zh-CN" sz="2400" b="1" dirty="0" smtClean="0">
                <a:latin typeface="Garamond" panose="02020404030301010803" pitchFamily="18" charset="0"/>
              </a:rPr>
              <a:t>Pathogen</a:t>
            </a:r>
            <a:r>
              <a:rPr lang="en-US" altLang="zh-CN" sz="2400" dirty="0" smtClean="0">
                <a:latin typeface="Garamond" panose="02020404030301010803" pitchFamily="18" charset="0"/>
              </a:rPr>
              <a:t> </a:t>
            </a:r>
          </a:p>
          <a:p>
            <a:pPr lvl="2" defTabSz="958850">
              <a:lnSpc>
                <a:spcPct val="150000"/>
              </a:lnSpc>
              <a:defRPr/>
            </a:pPr>
            <a:r>
              <a:rPr lang="en-US" altLang="zh-CN" sz="2000" dirty="0" smtClean="0">
                <a:latin typeface="Garamond" panose="02020404030301010803" pitchFamily="18" charset="0"/>
              </a:rPr>
              <a:t>kinds of pathogen</a:t>
            </a:r>
          </a:p>
          <a:p>
            <a:pPr lvl="1" defTabSz="958850">
              <a:lnSpc>
                <a:spcPct val="150000"/>
              </a:lnSpc>
              <a:defRPr/>
            </a:pPr>
            <a:r>
              <a:rPr lang="en-US" altLang="zh-CN" sz="2400" b="1" dirty="0" smtClean="0">
                <a:latin typeface="Garamond" panose="02020404030301010803" pitchFamily="18" charset="0"/>
              </a:rPr>
              <a:t> Infectivity</a:t>
            </a:r>
          </a:p>
          <a:p>
            <a:pPr lvl="1" defTabSz="958850">
              <a:lnSpc>
                <a:spcPct val="150000"/>
              </a:lnSpc>
              <a:defRPr/>
            </a:pPr>
            <a:r>
              <a:rPr lang="en-US" altLang="zh-CN" sz="2400" dirty="0" smtClean="0">
                <a:latin typeface="Garamond" panose="02020404030301010803" pitchFamily="18" charset="0"/>
              </a:rPr>
              <a:t> </a:t>
            </a:r>
            <a:r>
              <a:rPr lang="en-US" altLang="zh-CN" sz="2400" b="1" dirty="0" smtClean="0">
                <a:latin typeface="Garamond" panose="02020404030301010803" pitchFamily="18" charset="0"/>
              </a:rPr>
              <a:t>Epidemiological features</a:t>
            </a:r>
          </a:p>
          <a:p>
            <a:pPr lvl="2" defTabSz="958850">
              <a:lnSpc>
                <a:spcPct val="150000"/>
              </a:lnSpc>
              <a:defRPr/>
            </a:pPr>
            <a:r>
              <a:rPr lang="en-US" altLang="zh-CN" sz="2000" dirty="0" smtClean="0">
                <a:latin typeface="Garamond" panose="02020404030301010803" pitchFamily="18" charset="0"/>
              </a:rPr>
              <a:t> </a:t>
            </a:r>
            <a:r>
              <a:rPr lang="en-US" altLang="zh-CN" sz="2000" b="1" dirty="0" smtClean="0">
                <a:latin typeface="Garamond" panose="02020404030301010803" pitchFamily="18" charset="0"/>
              </a:rPr>
              <a:t>Quality :</a:t>
            </a:r>
            <a:r>
              <a:rPr lang="en-US" altLang="zh-CN" sz="2000" dirty="0" smtClean="0">
                <a:latin typeface="Garamond" panose="02020404030301010803" pitchFamily="18" charset="0"/>
              </a:rPr>
              <a:t> exotic,  local, </a:t>
            </a:r>
            <a:r>
              <a:rPr lang="en-US" altLang="zh-CN" sz="2000" dirty="0" err="1" smtClean="0">
                <a:latin typeface="Garamond" panose="02020404030301010803" pitchFamily="18" charset="0"/>
              </a:rPr>
              <a:t>endemicity</a:t>
            </a:r>
            <a:endParaRPr lang="en-US" altLang="zh-CN" sz="2000" dirty="0" smtClean="0">
              <a:latin typeface="Garamond" panose="02020404030301010803" pitchFamily="18" charset="0"/>
            </a:endParaRPr>
          </a:p>
          <a:p>
            <a:pPr defTabSz="958850">
              <a:lnSpc>
                <a:spcPct val="150000"/>
              </a:lnSpc>
              <a:defRPr/>
            </a:pPr>
            <a:r>
              <a:rPr lang="en-US" altLang="zh-CN" sz="2400" dirty="0" smtClean="0">
                <a:latin typeface="Garamond" panose="02020404030301010803" pitchFamily="18" charset="0"/>
              </a:rPr>
              <a:t> </a:t>
            </a:r>
            <a:r>
              <a:rPr lang="en-US" altLang="zh-CN" sz="2400" b="1" dirty="0" smtClean="0">
                <a:latin typeface="Garamond" panose="02020404030301010803" pitchFamily="18" charset="0"/>
              </a:rPr>
              <a:t>Quantity : </a:t>
            </a:r>
          </a:p>
          <a:p>
            <a:pPr lvl="1" defTabSz="958850">
              <a:lnSpc>
                <a:spcPct val="150000"/>
              </a:lnSpc>
              <a:defRPr/>
            </a:pPr>
            <a:r>
              <a:rPr lang="en-US" altLang="zh-CN" sz="2000" dirty="0" smtClean="0">
                <a:latin typeface="Garamond" panose="02020404030301010803" pitchFamily="18" charset="0"/>
              </a:rPr>
              <a:t>sporadic occurrence, </a:t>
            </a:r>
          </a:p>
          <a:p>
            <a:pPr lvl="1" defTabSz="958850">
              <a:lnSpc>
                <a:spcPct val="150000"/>
              </a:lnSpc>
              <a:defRPr/>
            </a:pPr>
            <a:r>
              <a:rPr lang="en-US" altLang="zh-CN" sz="2000" dirty="0" smtClean="0">
                <a:latin typeface="Garamond" panose="02020404030301010803" pitchFamily="18" charset="0"/>
              </a:rPr>
              <a:t>epidemic, </a:t>
            </a:r>
          </a:p>
          <a:p>
            <a:pPr lvl="1" defTabSz="958850">
              <a:lnSpc>
                <a:spcPct val="150000"/>
              </a:lnSpc>
              <a:defRPr/>
            </a:pPr>
            <a:r>
              <a:rPr lang="en-US" altLang="zh-CN" sz="2000" dirty="0" smtClean="0">
                <a:latin typeface="Garamond" panose="02020404030301010803" pitchFamily="18" charset="0"/>
              </a:rPr>
              <a:t>pandemic, </a:t>
            </a:r>
          </a:p>
          <a:p>
            <a:pPr lvl="1" defTabSz="958850">
              <a:lnSpc>
                <a:spcPct val="150000"/>
              </a:lnSpc>
              <a:defRPr/>
            </a:pPr>
            <a:r>
              <a:rPr lang="en-US" altLang="zh-CN" sz="2000" dirty="0" smtClean="0">
                <a:latin typeface="Garamond" panose="02020404030301010803" pitchFamily="18" charset="0"/>
              </a:rPr>
              <a:t>outbreak, </a:t>
            </a:r>
          </a:p>
          <a:p>
            <a:pPr lvl="1" defTabSz="958850">
              <a:lnSpc>
                <a:spcPct val="150000"/>
              </a:lnSpc>
              <a:defRPr/>
            </a:pPr>
            <a:r>
              <a:rPr lang="en-US" altLang="zh-CN" sz="2000" dirty="0" err="1" smtClean="0">
                <a:latin typeface="Garamond" panose="02020404030301010803" pitchFamily="18" charset="0"/>
              </a:rPr>
              <a:t>endemicity</a:t>
            </a:r>
            <a:r>
              <a:rPr lang="en-US" altLang="zh-CN" sz="2000" dirty="0" smtClean="0">
                <a:latin typeface="Garamond" panose="02020404030301010803" pitchFamily="18" charset="0"/>
              </a:rPr>
              <a:t>, </a:t>
            </a:r>
          </a:p>
          <a:p>
            <a:pPr lvl="1" defTabSz="958850">
              <a:lnSpc>
                <a:spcPct val="150000"/>
              </a:lnSpc>
              <a:defRPr/>
            </a:pPr>
            <a:r>
              <a:rPr lang="en-US" altLang="zh-CN" sz="2000" dirty="0" smtClean="0">
                <a:latin typeface="Garamond" panose="02020404030301010803" pitchFamily="18" charset="0"/>
              </a:rPr>
              <a:t>seasonal</a:t>
            </a:r>
          </a:p>
          <a:p>
            <a:pPr marL="0" indent="0" defTabSz="958850">
              <a:lnSpc>
                <a:spcPct val="150000"/>
              </a:lnSpc>
              <a:buNone/>
              <a:defRPr/>
            </a:pPr>
            <a:endParaRPr lang="en-US" altLang="zh-CN" sz="2400" dirty="0" smtClean="0">
              <a:latin typeface="Garamond" panose="02020404030301010803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82F37B-1D8C-41A8-B0BA-4382C1CDBDE2}" type="datetime1">
              <a:rPr lang="en-US" smtClean="0"/>
              <a:t>5/31/2019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3A6E-14AE-49C9-9F69-F56DD515AC9C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07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48590" y="0"/>
            <a:ext cx="7886700" cy="295276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zh-CN" sz="2800" b="1" dirty="0" smtClean="0">
                <a:solidFill>
                  <a:srgbClr val="FF0000"/>
                </a:solidFill>
                <a:latin typeface="Garamond" panose="02020404030301010803" pitchFamily="18" charset="0"/>
              </a:rPr>
              <a:t>Features of infectious disease</a:t>
            </a: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/>
          </a:bodyPr>
          <a:lstStyle/>
          <a:p>
            <a:pPr marL="809625" indent="-809625" defTabSz="958850" eaLnBrk="1" hangingPunct="1">
              <a:lnSpc>
                <a:spcPct val="150000"/>
              </a:lnSpc>
              <a:defRPr/>
            </a:pPr>
            <a:r>
              <a:rPr lang="en-US" altLang="zh-CN" sz="2800" b="1" dirty="0" smtClean="0">
                <a:latin typeface="Garamond" panose="02020404030301010803" pitchFamily="18" charset="0"/>
              </a:rPr>
              <a:t>Post infection immunity</a:t>
            </a:r>
          </a:p>
          <a:p>
            <a:pPr lvl="1" defTabSz="958850">
              <a:lnSpc>
                <a:spcPct val="150000"/>
              </a:lnSpc>
              <a:defRPr/>
            </a:pPr>
            <a:r>
              <a:rPr lang="en-US" altLang="zh-CN" sz="2800" dirty="0" smtClean="0">
                <a:latin typeface="Garamond" panose="02020404030301010803" pitchFamily="18" charset="0"/>
              </a:rPr>
              <a:t> </a:t>
            </a:r>
            <a:r>
              <a:rPr lang="en-US" altLang="zh-CN" sz="2800" b="1" dirty="0" smtClean="0">
                <a:latin typeface="Garamond" panose="02020404030301010803" pitchFamily="18" charset="0"/>
              </a:rPr>
              <a:t>Viral infection</a:t>
            </a:r>
            <a:r>
              <a:rPr lang="en-US" altLang="zh-CN" sz="2800" dirty="0" smtClean="0">
                <a:latin typeface="Garamond" panose="02020404030301010803" pitchFamily="18" charset="0"/>
              </a:rPr>
              <a:t>: life-long immunity</a:t>
            </a:r>
          </a:p>
          <a:p>
            <a:pPr lvl="1" defTabSz="958850">
              <a:lnSpc>
                <a:spcPct val="150000"/>
              </a:lnSpc>
              <a:defRPr/>
            </a:pPr>
            <a:r>
              <a:rPr lang="en-US" altLang="zh-CN" sz="2800" dirty="0" smtClean="0">
                <a:latin typeface="Garamond" panose="02020404030301010803" pitchFamily="18" charset="0"/>
              </a:rPr>
              <a:t> </a:t>
            </a:r>
            <a:r>
              <a:rPr lang="en-US" altLang="zh-CN" sz="2800" b="1" dirty="0" smtClean="0">
                <a:latin typeface="Garamond" panose="02020404030301010803" pitchFamily="18" charset="0"/>
              </a:rPr>
              <a:t>Bacteria infection</a:t>
            </a:r>
            <a:r>
              <a:rPr lang="en-US" altLang="zh-CN" sz="2800" dirty="0" smtClean="0">
                <a:latin typeface="Garamond" panose="02020404030301010803" pitchFamily="18" charset="0"/>
              </a:rPr>
              <a:t>: shorter immunity</a:t>
            </a:r>
          </a:p>
          <a:p>
            <a:pPr lvl="1" defTabSz="958850">
              <a:lnSpc>
                <a:spcPct val="150000"/>
              </a:lnSpc>
              <a:defRPr/>
            </a:pPr>
            <a:r>
              <a:rPr lang="en-US" altLang="zh-CN" sz="2800" dirty="0" smtClean="0">
                <a:latin typeface="Garamond" panose="02020404030301010803" pitchFamily="18" charset="0"/>
              </a:rPr>
              <a:t> </a:t>
            </a:r>
            <a:r>
              <a:rPr lang="en-US" altLang="zh-CN" sz="2800" b="1" dirty="0" smtClean="0">
                <a:latin typeface="Garamond" panose="02020404030301010803" pitchFamily="18" charset="0"/>
              </a:rPr>
              <a:t>Helminthes infection</a:t>
            </a:r>
            <a:r>
              <a:rPr lang="en-US" altLang="zh-CN" sz="2800" dirty="0" smtClean="0">
                <a:latin typeface="Garamond" panose="02020404030301010803" pitchFamily="18" charset="0"/>
              </a:rPr>
              <a:t>: no protective immunity</a:t>
            </a:r>
          </a:p>
          <a:p>
            <a:pPr lvl="1" defTabSz="958850">
              <a:lnSpc>
                <a:spcPct val="150000"/>
              </a:lnSpc>
              <a:defRPr/>
            </a:pPr>
            <a:r>
              <a:rPr lang="en-US" altLang="zh-CN" sz="2800" dirty="0" smtClean="0">
                <a:latin typeface="Garamond" panose="02020404030301010803" pitchFamily="18" charset="0"/>
              </a:rPr>
              <a:t> </a:t>
            </a:r>
            <a:r>
              <a:rPr lang="en-US" altLang="zh-CN" sz="2800" b="1" dirty="0" smtClean="0">
                <a:latin typeface="Garamond" panose="02020404030301010803" pitchFamily="18" charset="0"/>
              </a:rPr>
              <a:t>Protozoa infection</a:t>
            </a:r>
            <a:r>
              <a:rPr lang="en-US" altLang="zh-CN" sz="2800" dirty="0" smtClean="0">
                <a:latin typeface="Garamond" panose="02020404030301010803" pitchFamily="18" charset="0"/>
              </a:rPr>
              <a:t>: shorter immunity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82F37B-1D8C-41A8-B0BA-4382C1CDBDE2}" type="datetime1">
              <a:rPr lang="en-US" smtClean="0"/>
              <a:t>5/31/2019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3A6E-14AE-49C9-9F69-F56DD515AC9C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83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70000"/>
              </a:lnSpc>
              <a:defRPr/>
            </a:pPr>
            <a:r>
              <a:rPr lang="en-US" altLang="zh-CN" sz="2000" b="1" dirty="0">
                <a:solidFill>
                  <a:schemeClr val="accent2"/>
                </a:solidFill>
              </a:rPr>
              <a:t>Fever</a:t>
            </a:r>
            <a:r>
              <a:rPr lang="en-US" altLang="zh-CN" sz="2000" b="1" dirty="0" smtClean="0">
                <a:solidFill>
                  <a:schemeClr val="accent2"/>
                </a:solidFill>
              </a:rPr>
              <a:t>:</a:t>
            </a:r>
          </a:p>
          <a:p>
            <a:pPr lvl="1">
              <a:lnSpc>
                <a:spcPct val="170000"/>
              </a:lnSpc>
            </a:pPr>
            <a:r>
              <a:rPr lang="en-US" sz="1600" dirty="0" smtClean="0"/>
              <a:t>Elevated </a:t>
            </a:r>
            <a:r>
              <a:rPr lang="en-US" sz="1600" dirty="0"/>
              <a:t>core temperature, often, but not necessarily, part of the systemic </a:t>
            </a:r>
            <a:r>
              <a:rPr lang="en-US" sz="1600" dirty="0">
                <a:hlinkClick r:id="rId2"/>
              </a:rPr>
              <a:t>acute phase response</a:t>
            </a:r>
            <a:r>
              <a:rPr lang="en-US" sz="1600" dirty="0"/>
              <a:t> to pathogens or other perceived threats.</a:t>
            </a:r>
          </a:p>
          <a:p>
            <a:pPr lvl="1">
              <a:lnSpc>
                <a:spcPct val="170000"/>
              </a:lnSpc>
            </a:pPr>
            <a:r>
              <a:rPr lang="en-US" sz="1600" dirty="0"/>
              <a:t>Fever enhances hosts immunity, increasing WBC count, decreases iron for bacterial growth, stimulates cytokines. </a:t>
            </a:r>
            <a:endParaRPr lang="en-US" sz="1600" dirty="0" smtClean="0"/>
          </a:p>
          <a:p>
            <a:pPr lvl="1">
              <a:lnSpc>
                <a:spcPct val="170000"/>
              </a:lnSpc>
            </a:pPr>
            <a:r>
              <a:rPr lang="en-US" sz="1600" dirty="0" smtClean="0"/>
              <a:t>Its </a:t>
            </a:r>
            <a:r>
              <a:rPr lang="en-US" sz="1600" dirty="0"/>
              <a:t>duration and degree depend on the severity of the threat and the body's ability to respond.</a:t>
            </a:r>
          </a:p>
          <a:p>
            <a:pPr>
              <a:lnSpc>
                <a:spcPct val="170000"/>
              </a:lnSpc>
            </a:pPr>
            <a:r>
              <a:rPr lang="en-US" sz="2000" b="1" dirty="0" smtClean="0"/>
              <a:t>Body </a:t>
            </a:r>
            <a:r>
              <a:rPr lang="en-US" sz="2000" b="1" dirty="0"/>
              <a:t>Temperature</a:t>
            </a:r>
          </a:p>
          <a:p>
            <a:pPr lvl="1">
              <a:lnSpc>
                <a:spcPct val="170000"/>
              </a:lnSpc>
            </a:pPr>
            <a:r>
              <a:rPr lang="en-US" sz="1600" dirty="0"/>
              <a:t>Body temperature is the amount of heat produced - heat lost. </a:t>
            </a:r>
            <a:endParaRPr lang="en-US" sz="1600" dirty="0" smtClean="0"/>
          </a:p>
          <a:p>
            <a:pPr lvl="1">
              <a:lnSpc>
                <a:spcPct val="170000"/>
              </a:lnSpc>
            </a:pPr>
            <a:r>
              <a:rPr lang="en-US" sz="1600" dirty="0" smtClean="0"/>
              <a:t>Internal </a:t>
            </a:r>
            <a:r>
              <a:rPr lang="en-US" sz="1600" dirty="0"/>
              <a:t>core temperature is a more reliable indicator than surface temperature, which can change according to the environment or physical activity.</a:t>
            </a:r>
          </a:p>
          <a:p>
            <a:pPr lvl="1">
              <a:lnSpc>
                <a:spcPct val="170000"/>
              </a:lnSpc>
            </a:pPr>
            <a:r>
              <a:rPr lang="en-US" sz="1600" dirty="0"/>
              <a:t>'Core' areas include tympanic membrane, rectum, bladder, esophagus, or pulmonary artery, the most representative.</a:t>
            </a:r>
          </a:p>
          <a:p>
            <a:pPr lvl="1">
              <a:lnSpc>
                <a:spcPct val="170000"/>
              </a:lnSpc>
            </a:pPr>
            <a:r>
              <a:rPr lang="en-US" sz="1600" dirty="0"/>
              <a:t>Recall: C = 5/9 (F-32)    F = 9/5 (C+32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82F37B-1D8C-41A8-B0BA-4382C1CDBDE2}" type="datetime1">
              <a:rPr lang="en-US" smtClean="0"/>
              <a:t>5/31/2019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3A6E-14AE-49C9-9F69-F56DD515AC9C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54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3196"/>
            <a:ext cx="8229600" cy="1139825"/>
          </a:xfrm>
        </p:spPr>
        <p:txBody>
          <a:bodyPr/>
          <a:lstStyle/>
          <a:p>
            <a:pPr algn="ctr"/>
            <a:r>
              <a:rPr lang="en-US" sz="2800" b="1" dirty="0" smtClean="0"/>
              <a:t>Applications of Molecular Based Testing in Clinical Microbiology</a:t>
            </a:r>
          </a:p>
        </p:txBody>
      </p:sp>
      <p:sp>
        <p:nvSpPr>
          <p:cNvPr id="12291" name="Rectangle 5"/>
          <p:cNvSpPr>
            <a:spLocks noGrp="1" noChangeArrowheads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 smtClean="0"/>
              <a:t>Rapid or high-throughput </a:t>
            </a:r>
            <a:r>
              <a:rPr lang="en-US" dirty="0" smtClean="0"/>
              <a:t>identification of microorganisms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Detection and analysis </a:t>
            </a:r>
            <a:r>
              <a:rPr lang="en-US" dirty="0" smtClean="0"/>
              <a:t>of resistance genes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Genotyping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Classification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Discovery of new microorganisms</a:t>
            </a:r>
          </a:p>
        </p:txBody>
      </p:sp>
    </p:spTree>
    <p:extLst>
      <p:ext uri="{BB962C8B-B14F-4D97-AF65-F5344CB8AC3E}">
        <p14:creationId xmlns:p14="http://schemas.microsoft.com/office/powerpoint/2010/main" val="238759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10682"/>
            <a:ext cx="8839200" cy="792162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CC0000"/>
                </a:solidFill>
                <a:latin typeface="Garamond" panose="02020404030301010803" pitchFamily="18" charset="0"/>
              </a:rPr>
              <a:t>Laboratory Investigation of Microbial infections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600" b="1" dirty="0" smtClean="0">
                <a:latin typeface="Garamond" panose="02020404030301010803" pitchFamily="18" charset="0"/>
              </a:rPr>
              <a:t>Examining specimens to detect isolate and identify pathogens:</a:t>
            </a:r>
          </a:p>
          <a:p>
            <a:pPr lvl="1">
              <a:lnSpc>
                <a:spcPct val="150000"/>
              </a:lnSpc>
              <a:defRPr/>
            </a:pPr>
            <a:r>
              <a:rPr lang="en-US" sz="2200" dirty="0" smtClean="0">
                <a:latin typeface="Garamond" panose="02020404030301010803" pitchFamily="18" charset="0"/>
              </a:rPr>
              <a:t>1- Microscopy</a:t>
            </a:r>
          </a:p>
          <a:p>
            <a:pPr lvl="1">
              <a:lnSpc>
                <a:spcPct val="150000"/>
              </a:lnSpc>
              <a:defRPr/>
            </a:pPr>
            <a:r>
              <a:rPr lang="en-US" sz="2200" dirty="0" smtClean="0">
                <a:latin typeface="Garamond" panose="02020404030301010803" pitchFamily="18" charset="0"/>
              </a:rPr>
              <a:t>2- Culture techniques</a:t>
            </a:r>
          </a:p>
          <a:p>
            <a:pPr lvl="1">
              <a:lnSpc>
                <a:spcPct val="150000"/>
              </a:lnSpc>
              <a:defRPr/>
            </a:pPr>
            <a:r>
              <a:rPr lang="en-US" sz="2200" dirty="0" smtClean="0">
                <a:latin typeface="Garamond" panose="02020404030301010803" pitchFamily="18" charset="0"/>
              </a:rPr>
              <a:t>3- Biochemical reactions                  </a:t>
            </a:r>
          </a:p>
          <a:p>
            <a:pPr lvl="1">
              <a:lnSpc>
                <a:spcPct val="150000"/>
              </a:lnSpc>
              <a:defRPr/>
            </a:pPr>
            <a:r>
              <a:rPr lang="en-US" sz="2200" dirty="0" smtClean="0">
                <a:latin typeface="Garamond" panose="02020404030301010803" pitchFamily="18" charset="0"/>
              </a:rPr>
              <a:t>4- Serological identification:                                                        </a:t>
            </a:r>
          </a:p>
          <a:p>
            <a:pPr lvl="1">
              <a:lnSpc>
                <a:spcPct val="150000"/>
              </a:lnSpc>
              <a:defRPr/>
            </a:pPr>
            <a:r>
              <a:rPr lang="en-US" sz="2200" b="1" dirty="0" smtClean="0">
                <a:solidFill>
                  <a:srgbClr val="FF0000"/>
                </a:solidFill>
                <a:latin typeface="Garamond" panose="02020404030301010803" pitchFamily="18" charset="0"/>
              </a:rPr>
              <a:t>5- Molecular biology techniques       </a:t>
            </a:r>
          </a:p>
          <a:p>
            <a:pPr lvl="1">
              <a:lnSpc>
                <a:spcPct val="150000"/>
              </a:lnSpc>
              <a:defRPr/>
            </a:pPr>
            <a:r>
              <a:rPr lang="en-US" sz="2200" b="1" dirty="0" smtClean="0">
                <a:solidFill>
                  <a:srgbClr val="FF0000"/>
                </a:solidFill>
                <a:latin typeface="Garamond" panose="02020404030301010803" pitchFamily="18" charset="0"/>
              </a:rPr>
              <a:t>6- Bacteriophage typing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4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EA1700-544C-4DC0-B763-C7F41FDB589E}" type="datetime1">
              <a:rPr lang="en-US" smtClean="0"/>
              <a:t>5/31/2019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3A6E-14AE-49C9-9F69-F56DD515AC9C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29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533400" indent="-533400" eaLnBrk="1" hangingPunct="1">
              <a:lnSpc>
                <a:spcPct val="150000"/>
              </a:lnSpc>
              <a:defRPr/>
            </a:pPr>
            <a:r>
              <a:rPr lang="en-US" altLang="zh-CN" sz="2400" b="1" dirty="0" smtClean="0">
                <a:solidFill>
                  <a:schemeClr val="accent2"/>
                </a:solidFill>
                <a:latin typeface="Garamond" panose="02020404030301010803" pitchFamily="18" charset="0"/>
              </a:rPr>
              <a:t>Infectious disease is:</a:t>
            </a:r>
          </a:p>
          <a:p>
            <a:pPr lvl="2">
              <a:lnSpc>
                <a:spcPct val="150000"/>
              </a:lnSpc>
              <a:defRPr/>
            </a:pPr>
            <a:r>
              <a:rPr lang="en-US" altLang="zh-CN" sz="2800" dirty="0" smtClean="0">
                <a:latin typeface="Garamond" panose="02020404030301010803" pitchFamily="18" charset="0"/>
              </a:rPr>
              <a:t>A group of common diseases</a:t>
            </a:r>
          </a:p>
          <a:p>
            <a:pPr lvl="2">
              <a:lnSpc>
                <a:spcPct val="150000"/>
              </a:lnSpc>
              <a:defRPr/>
            </a:pPr>
            <a:r>
              <a:rPr lang="en-US" altLang="zh-CN" sz="2800" dirty="0" smtClean="0">
                <a:latin typeface="Garamond" panose="02020404030301010803" pitchFamily="18" charset="0"/>
              </a:rPr>
              <a:t>Caused by different pathogens</a:t>
            </a:r>
          </a:p>
          <a:p>
            <a:pPr lvl="2">
              <a:lnSpc>
                <a:spcPct val="150000"/>
              </a:lnSpc>
              <a:defRPr/>
            </a:pPr>
            <a:r>
              <a:rPr lang="en-US" altLang="zh-CN" sz="2800" dirty="0" smtClean="0">
                <a:latin typeface="Garamond" panose="02020404030301010803" pitchFamily="18" charset="0"/>
              </a:rPr>
              <a:t>To possessing infectivity</a:t>
            </a:r>
          </a:p>
          <a:p>
            <a:pPr lvl="2">
              <a:lnSpc>
                <a:spcPct val="150000"/>
              </a:lnSpc>
              <a:defRPr/>
            </a:pPr>
            <a:r>
              <a:rPr lang="en-US" altLang="zh-CN" sz="2800" dirty="0" smtClean="0">
                <a:latin typeface="Garamond" panose="02020404030301010803" pitchFamily="18" charset="0"/>
              </a:rPr>
              <a:t>To form epidemic</a:t>
            </a:r>
          </a:p>
          <a:p>
            <a:pPr lvl="2">
              <a:lnSpc>
                <a:spcPct val="150000"/>
              </a:lnSpc>
              <a:defRPr/>
            </a:pPr>
            <a:r>
              <a:rPr lang="en-US" altLang="zh-CN" sz="2800" dirty="0" smtClean="0">
                <a:latin typeface="Garamond" panose="02020404030301010803" pitchFamily="18" charset="0"/>
              </a:rPr>
              <a:t>Infectious disease is a threat to the health of people</a:t>
            </a:r>
          </a:p>
          <a:p>
            <a:pPr lvl="2">
              <a:lnSpc>
                <a:spcPct val="150000"/>
              </a:lnSpc>
              <a:defRPr/>
            </a:pPr>
            <a:r>
              <a:rPr lang="en-US" altLang="zh-CN" sz="2800" dirty="0" smtClean="0">
                <a:latin typeface="Garamond" panose="02020404030301010803" pitchFamily="18" charset="0"/>
              </a:rPr>
              <a:t>The pathogens causing infectious diseases are: </a:t>
            </a:r>
          </a:p>
          <a:p>
            <a:pPr lvl="3">
              <a:lnSpc>
                <a:spcPct val="150000"/>
              </a:lnSpc>
              <a:defRPr/>
            </a:pPr>
            <a:r>
              <a:rPr lang="en-US" altLang="zh-CN" sz="2800" dirty="0" smtClean="0">
                <a:latin typeface="Garamond" panose="02020404030301010803" pitchFamily="18" charset="0"/>
              </a:rPr>
              <a:t> Virus, Chlamydia, rickettsia,  mycoplasma, spirochete, bacteria, fungus, protozoa  and helminthes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A1BE3D-3684-4A13-9295-3BFB411EEBC0}" type="datetime1">
              <a:rPr lang="en-US" smtClean="0"/>
              <a:t>5/31/2019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3A6E-14AE-49C9-9F69-F56DD515AC9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18516"/>
            <a:ext cx="8229600" cy="484188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z="3600" b="1" dirty="0" smtClean="0">
                <a:solidFill>
                  <a:srgbClr val="CC0000"/>
                </a:solidFill>
                <a:latin typeface="Garamond" panose="02020404030301010803" pitchFamily="18" charset="0"/>
              </a:rPr>
              <a:t>1- Microscopy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0" y="465672"/>
            <a:ext cx="9144000" cy="6392328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  <a:defRPr/>
            </a:pPr>
            <a:r>
              <a:rPr lang="en-US" sz="2800" dirty="0" smtClean="0">
                <a:latin typeface="Garamond" panose="02020404030301010803" pitchFamily="18" charset="0"/>
              </a:rPr>
              <a:t>Microorganisms can be examined microscopically for:</a:t>
            </a:r>
          </a:p>
          <a:p>
            <a:pPr>
              <a:lnSpc>
                <a:spcPct val="160000"/>
              </a:lnSpc>
              <a:defRPr/>
            </a:pPr>
            <a:r>
              <a:rPr lang="en-US" sz="2800" b="1" dirty="0" smtClean="0">
                <a:latin typeface="Garamond" panose="02020404030301010803" pitchFamily="18" charset="0"/>
              </a:rPr>
              <a:t>a- Bacterial motility:</a:t>
            </a:r>
          </a:p>
          <a:p>
            <a:pPr>
              <a:lnSpc>
                <a:spcPct val="160000"/>
              </a:lnSpc>
              <a:defRPr/>
            </a:pPr>
            <a:r>
              <a:rPr lang="en-US" sz="2800" dirty="0" smtClean="0">
                <a:latin typeface="Garamond" panose="02020404030301010803" pitchFamily="18" charset="0"/>
              </a:rPr>
              <a:t> Hanging drop method:</a:t>
            </a:r>
          </a:p>
          <a:p>
            <a:pPr lvl="1">
              <a:lnSpc>
                <a:spcPct val="160000"/>
              </a:lnSpc>
              <a:defRPr/>
            </a:pPr>
            <a:r>
              <a:rPr lang="en-US" sz="2400" dirty="0" smtClean="0">
                <a:latin typeface="Garamond" panose="02020404030301010803" pitchFamily="18" charset="0"/>
              </a:rPr>
              <a:t>A drop of bacterial suspension is placed between a cover slip and glass slid</a:t>
            </a:r>
          </a:p>
          <a:p>
            <a:pPr>
              <a:lnSpc>
                <a:spcPct val="160000"/>
              </a:lnSpc>
              <a:defRPr/>
            </a:pPr>
            <a:r>
              <a:rPr lang="en-US" sz="2800" b="1" dirty="0" smtClean="0">
                <a:latin typeface="Garamond" panose="02020404030301010803" pitchFamily="18" charset="0"/>
              </a:rPr>
              <a:t>b- Morphology and staining reactions of bacteria:</a:t>
            </a:r>
          </a:p>
          <a:p>
            <a:pPr>
              <a:lnSpc>
                <a:spcPct val="160000"/>
              </a:lnSpc>
              <a:defRPr/>
            </a:pPr>
            <a:r>
              <a:rPr lang="en-US" sz="2800" b="1" dirty="0" smtClean="0">
                <a:latin typeface="Garamond" panose="02020404030301010803" pitchFamily="18" charset="0"/>
              </a:rPr>
              <a:t>Simple stain:  </a:t>
            </a:r>
            <a:r>
              <a:rPr lang="en-US" sz="2800" dirty="0" smtClean="0">
                <a:latin typeface="Garamond" panose="02020404030301010803" pitchFamily="18" charset="0"/>
              </a:rPr>
              <a:t>methylene blue stain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79820A-8C1E-4B49-AB4C-548CA75ACCEC}" type="datetime1">
              <a:rPr lang="en-US" smtClean="0"/>
              <a:t>5/31/2019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3A6E-14AE-49C9-9F69-F56DD515AC9C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16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18516"/>
            <a:ext cx="8229600" cy="484188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z="3600" b="1" dirty="0" smtClean="0">
                <a:solidFill>
                  <a:srgbClr val="CC0000"/>
                </a:solidFill>
                <a:latin typeface="Garamond" panose="02020404030301010803" pitchFamily="18" charset="0"/>
              </a:rPr>
              <a:t>1- Microscopy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0" y="465672"/>
            <a:ext cx="9144000" cy="6392328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  <a:defRPr/>
            </a:pPr>
            <a:r>
              <a:rPr lang="en-US" sz="2400" b="1" dirty="0" smtClean="0">
                <a:latin typeface="Garamond" panose="02020404030301010803" pitchFamily="18" charset="0"/>
              </a:rPr>
              <a:t>Gram stain: </a:t>
            </a:r>
            <a:r>
              <a:rPr lang="en-US" sz="2400" dirty="0" smtClean="0">
                <a:latin typeface="Garamond" panose="02020404030301010803" pitchFamily="18" charset="0"/>
              </a:rPr>
              <a:t>differentiation between </a:t>
            </a:r>
            <a:r>
              <a:rPr lang="en-US" sz="2400" dirty="0" err="1" smtClean="0">
                <a:latin typeface="Garamond" panose="02020404030301010803" pitchFamily="18" charset="0"/>
              </a:rPr>
              <a:t>Gm+ve</a:t>
            </a:r>
            <a:r>
              <a:rPr lang="en-US" sz="2400" dirty="0" smtClean="0">
                <a:latin typeface="Garamond" panose="02020404030301010803" pitchFamily="18" charset="0"/>
              </a:rPr>
              <a:t> and </a:t>
            </a:r>
            <a:r>
              <a:rPr lang="en-US" sz="2400" dirty="0" err="1" smtClean="0">
                <a:latin typeface="Garamond" panose="02020404030301010803" pitchFamily="18" charset="0"/>
              </a:rPr>
              <a:t>Gm</a:t>
            </a:r>
            <a:r>
              <a:rPr lang="en-US" sz="2400" dirty="0" smtClean="0">
                <a:latin typeface="Garamond" panose="02020404030301010803" pitchFamily="18" charset="0"/>
              </a:rPr>
              <a:t>–</a:t>
            </a:r>
            <a:r>
              <a:rPr lang="en-US" sz="2400" dirty="0" err="1" smtClean="0">
                <a:latin typeface="Garamond" panose="02020404030301010803" pitchFamily="18" charset="0"/>
              </a:rPr>
              <a:t>ve</a:t>
            </a:r>
            <a:r>
              <a:rPr lang="en-US" sz="2400" dirty="0" smtClean="0">
                <a:latin typeface="Garamond" panose="02020404030301010803" pitchFamily="18" charset="0"/>
              </a:rPr>
              <a:t> bacteria </a:t>
            </a:r>
          </a:p>
          <a:p>
            <a:pPr>
              <a:lnSpc>
                <a:spcPct val="160000"/>
              </a:lnSpc>
              <a:defRPr/>
            </a:pPr>
            <a:r>
              <a:rPr lang="en-US" sz="2400" dirty="0" smtClean="0">
                <a:latin typeface="Garamond" panose="02020404030301010803" pitchFamily="18" charset="0"/>
              </a:rPr>
              <a:t>                      . Primary stain (Crystal violet)</a:t>
            </a:r>
          </a:p>
          <a:p>
            <a:pPr>
              <a:lnSpc>
                <a:spcPct val="160000"/>
              </a:lnSpc>
              <a:defRPr/>
            </a:pPr>
            <a:r>
              <a:rPr lang="en-US" sz="2400" dirty="0" smtClean="0">
                <a:latin typeface="Garamond" panose="02020404030301010803" pitchFamily="18" charset="0"/>
              </a:rPr>
              <a:t>			  . Mordant (Grams Iodine mixture)</a:t>
            </a:r>
          </a:p>
          <a:p>
            <a:pPr>
              <a:lnSpc>
                <a:spcPct val="160000"/>
              </a:lnSpc>
              <a:defRPr/>
            </a:pPr>
            <a:r>
              <a:rPr lang="en-US" sz="2400" dirty="0" smtClean="0">
                <a:latin typeface="Garamond" panose="02020404030301010803" pitchFamily="18" charset="0"/>
              </a:rPr>
              <a:t>                      . </a:t>
            </a:r>
            <a:r>
              <a:rPr lang="en-US" sz="2400" dirty="0" err="1" smtClean="0">
                <a:latin typeface="Garamond" panose="02020404030301010803" pitchFamily="18" charset="0"/>
              </a:rPr>
              <a:t>Decolorization</a:t>
            </a:r>
            <a:r>
              <a:rPr lang="en-US" sz="2400" dirty="0" smtClean="0">
                <a:latin typeface="Garamond" panose="02020404030301010803" pitchFamily="18" charset="0"/>
              </a:rPr>
              <a:t> (ethyl alcohol)</a:t>
            </a:r>
          </a:p>
          <a:p>
            <a:pPr>
              <a:lnSpc>
                <a:spcPct val="160000"/>
              </a:lnSpc>
              <a:defRPr/>
            </a:pPr>
            <a:r>
              <a:rPr lang="en-US" sz="2400" dirty="0" smtClean="0">
                <a:latin typeface="Garamond" panose="02020404030301010803" pitchFamily="18" charset="0"/>
              </a:rPr>
              <a:t>                      . Secondary stain ( </a:t>
            </a:r>
            <a:r>
              <a:rPr lang="en-US" sz="2400" dirty="0" err="1" smtClean="0">
                <a:latin typeface="Garamond" panose="02020404030301010803" pitchFamily="18" charset="0"/>
              </a:rPr>
              <a:t>Saffranin</a:t>
            </a:r>
            <a:r>
              <a:rPr lang="en-US" sz="2400" dirty="0" smtClean="0">
                <a:latin typeface="Garamond" panose="02020404030301010803" pitchFamily="18" charset="0"/>
              </a:rPr>
              <a:t>)</a:t>
            </a:r>
          </a:p>
          <a:p>
            <a:pPr>
              <a:lnSpc>
                <a:spcPct val="160000"/>
              </a:lnSpc>
              <a:defRPr/>
            </a:pP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 err="1" smtClean="0">
                <a:latin typeface="Garamond" panose="02020404030301010803" pitchFamily="18" charset="0"/>
              </a:rPr>
              <a:t>Ziehl-Neelsen</a:t>
            </a:r>
            <a:r>
              <a:rPr lang="en-US" sz="2400" b="1" dirty="0" smtClean="0">
                <a:latin typeface="Garamond" panose="02020404030301010803" pitchFamily="18" charset="0"/>
              </a:rPr>
              <a:t> stain: staining acid fast bacilli</a:t>
            </a:r>
          </a:p>
          <a:p>
            <a:pPr>
              <a:lnSpc>
                <a:spcPct val="160000"/>
              </a:lnSpc>
              <a:defRPr/>
            </a:pPr>
            <a:r>
              <a:rPr lang="en-US" sz="2400" dirty="0" smtClean="0">
                <a:latin typeface="Garamond" panose="02020404030301010803" pitchFamily="18" charset="0"/>
              </a:rPr>
              <a:t>                      . Apply strong </a:t>
            </a:r>
            <a:r>
              <a:rPr lang="en-US" sz="2400" dirty="0" err="1" smtClean="0">
                <a:latin typeface="Garamond" panose="02020404030301010803" pitchFamily="18" charset="0"/>
              </a:rPr>
              <a:t>carbol</a:t>
            </a:r>
            <a:r>
              <a:rPr lang="en-US" sz="2400" dirty="0" smtClean="0">
                <a:latin typeface="Garamond" panose="02020404030301010803" pitchFamily="18" charset="0"/>
              </a:rPr>
              <a:t> </a:t>
            </a:r>
            <a:r>
              <a:rPr lang="en-US" sz="2400" dirty="0" err="1" smtClean="0">
                <a:latin typeface="Garamond" panose="02020404030301010803" pitchFamily="18" charset="0"/>
              </a:rPr>
              <a:t>fuchsin</a:t>
            </a:r>
            <a:r>
              <a:rPr lang="en-US" sz="2400" dirty="0" smtClean="0">
                <a:latin typeface="Garamond" panose="02020404030301010803" pitchFamily="18" charset="0"/>
              </a:rPr>
              <a:t> with heat </a:t>
            </a:r>
          </a:p>
          <a:p>
            <a:pPr>
              <a:lnSpc>
                <a:spcPct val="160000"/>
              </a:lnSpc>
              <a:defRPr/>
            </a:pPr>
            <a:r>
              <a:rPr lang="en-US" sz="2400" dirty="0" smtClean="0">
                <a:latin typeface="Garamond" panose="02020404030301010803" pitchFamily="18" charset="0"/>
              </a:rPr>
              <a:t>                      . </a:t>
            </a:r>
            <a:r>
              <a:rPr lang="en-US" sz="2400" dirty="0" err="1" smtClean="0">
                <a:latin typeface="Garamond" panose="02020404030301010803" pitchFamily="18" charset="0"/>
              </a:rPr>
              <a:t>Decolorization</a:t>
            </a:r>
            <a:r>
              <a:rPr lang="en-US" sz="2400" dirty="0" smtClean="0">
                <a:latin typeface="Garamond" panose="02020404030301010803" pitchFamily="18" charset="0"/>
              </a:rPr>
              <a:t> (H2SO4 20% and ethyl alcohol                                 </a:t>
            </a:r>
          </a:p>
          <a:p>
            <a:pPr>
              <a:lnSpc>
                <a:spcPct val="160000"/>
              </a:lnSpc>
              <a:defRPr/>
            </a:pPr>
            <a:r>
              <a:rPr lang="en-US" sz="2400" dirty="0" smtClean="0">
                <a:latin typeface="Garamond" panose="02020404030301010803" pitchFamily="18" charset="0"/>
              </a:rPr>
              <a:t>                      . Counter stain (</a:t>
            </a:r>
            <a:r>
              <a:rPr lang="en-US" sz="2400" dirty="0" err="1" smtClean="0">
                <a:latin typeface="Garamond" panose="02020404030301010803" pitchFamily="18" charset="0"/>
              </a:rPr>
              <a:t>methylen</a:t>
            </a:r>
            <a:r>
              <a:rPr lang="en-US" sz="2400" dirty="0" smtClean="0">
                <a:latin typeface="Garamond" panose="02020404030301010803" pitchFamily="18" charset="0"/>
              </a:rPr>
              <a:t> blue)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79820A-8C1E-4B49-AB4C-548CA75ACCEC}" type="datetime1">
              <a:rPr lang="en-US" smtClean="0"/>
              <a:t>5/31/2019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3A6E-14AE-49C9-9F69-F56DD515AC9C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92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4572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z="3600" b="1" dirty="0" smtClean="0">
                <a:solidFill>
                  <a:srgbClr val="CC0000"/>
                </a:solidFill>
                <a:latin typeface="Garamond" panose="02020404030301010803" pitchFamily="18" charset="0"/>
              </a:rPr>
              <a:t>2- Culture Techniques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defRPr/>
            </a:pPr>
            <a:r>
              <a:rPr lang="en-US" sz="2400" dirty="0" smtClean="0">
                <a:solidFill>
                  <a:srgbClr val="FFFF00"/>
                </a:solidFill>
              </a:rPr>
              <a:t>* </a:t>
            </a:r>
            <a:r>
              <a:rPr lang="en-US" sz="2400" b="1" dirty="0" smtClean="0">
                <a:latin typeface="Garamond" panose="02020404030301010803" pitchFamily="18" charset="0"/>
              </a:rPr>
              <a:t>Culture media are used for:</a:t>
            </a:r>
          </a:p>
          <a:p>
            <a:pPr>
              <a:lnSpc>
                <a:spcPct val="150000"/>
              </a:lnSpc>
              <a:defRPr/>
            </a:pPr>
            <a:r>
              <a:rPr lang="en-US" sz="2400" dirty="0" smtClean="0">
                <a:latin typeface="Garamond" panose="02020404030301010803" pitchFamily="18" charset="0"/>
              </a:rPr>
              <a:t>     - </a:t>
            </a:r>
            <a:r>
              <a:rPr lang="en-US" sz="2400" b="1" dirty="0" smtClean="0">
                <a:latin typeface="Garamond" panose="02020404030301010803" pitchFamily="18" charset="0"/>
              </a:rPr>
              <a:t>Isolation and identification </a:t>
            </a:r>
            <a:r>
              <a:rPr lang="en-US" sz="2400" dirty="0" smtClean="0">
                <a:latin typeface="Garamond" panose="02020404030301010803" pitchFamily="18" charset="0"/>
              </a:rPr>
              <a:t>of pathogenic organisms</a:t>
            </a:r>
          </a:p>
          <a:p>
            <a:pPr>
              <a:lnSpc>
                <a:spcPct val="150000"/>
              </a:lnSpc>
              <a:defRPr/>
            </a:pPr>
            <a:r>
              <a:rPr lang="en-US" sz="2400" dirty="0" smtClean="0">
                <a:latin typeface="Garamond" panose="02020404030301010803" pitchFamily="18" charset="0"/>
              </a:rPr>
              <a:t>     - </a:t>
            </a:r>
            <a:r>
              <a:rPr lang="en-US" sz="2400" b="1" dirty="0" smtClean="0">
                <a:latin typeface="Garamond" panose="02020404030301010803" pitchFamily="18" charset="0"/>
              </a:rPr>
              <a:t>Antimicrobial s</a:t>
            </a:r>
            <a:r>
              <a:rPr lang="en-US" sz="2400" dirty="0" smtClean="0">
                <a:latin typeface="Garamond" panose="02020404030301010803" pitchFamily="18" charset="0"/>
              </a:rPr>
              <a:t>ensitivity tests</a:t>
            </a:r>
          </a:p>
          <a:p>
            <a:pPr>
              <a:lnSpc>
                <a:spcPct val="150000"/>
              </a:lnSpc>
              <a:defRPr/>
            </a:pPr>
            <a:r>
              <a:rPr lang="en-US" sz="2400" dirty="0" smtClean="0">
                <a:latin typeface="Garamond" panose="02020404030301010803" pitchFamily="18" charset="0"/>
              </a:rPr>
              <a:t>* </a:t>
            </a:r>
            <a:r>
              <a:rPr lang="en-US" sz="2400" b="1" dirty="0" smtClean="0">
                <a:latin typeface="Garamond" panose="02020404030301010803" pitchFamily="18" charset="0"/>
              </a:rPr>
              <a:t>Types of culture media: </a:t>
            </a:r>
          </a:p>
          <a:p>
            <a:pPr>
              <a:lnSpc>
                <a:spcPct val="150000"/>
              </a:lnSpc>
              <a:defRPr/>
            </a:pPr>
            <a:r>
              <a:rPr lang="en-US" sz="2400" dirty="0" smtClean="0">
                <a:latin typeface="Garamond" panose="02020404030301010803" pitchFamily="18" charset="0"/>
              </a:rPr>
              <a:t>     a- </a:t>
            </a:r>
            <a:r>
              <a:rPr lang="en-US" sz="2400" b="1" dirty="0" smtClean="0">
                <a:latin typeface="Garamond" panose="02020404030301010803" pitchFamily="18" charset="0"/>
              </a:rPr>
              <a:t>Liquid media:</a:t>
            </a:r>
          </a:p>
          <a:p>
            <a:pPr>
              <a:lnSpc>
                <a:spcPct val="150000"/>
              </a:lnSpc>
              <a:defRPr/>
            </a:pPr>
            <a:r>
              <a:rPr lang="en-US" sz="2400" dirty="0" smtClean="0">
                <a:latin typeface="Garamond" panose="02020404030301010803" pitchFamily="18" charset="0"/>
              </a:rPr>
              <a:t>        - Nutrient broth: meat extract and peptone</a:t>
            </a:r>
          </a:p>
          <a:p>
            <a:pPr>
              <a:lnSpc>
                <a:spcPct val="150000"/>
              </a:lnSpc>
              <a:defRPr/>
            </a:pPr>
            <a:r>
              <a:rPr lang="en-US" sz="2400" dirty="0" smtClean="0">
                <a:latin typeface="Garamond" panose="02020404030301010803" pitchFamily="18" charset="0"/>
              </a:rPr>
              <a:t>        - Peptone water for preparation sugar media</a:t>
            </a:r>
          </a:p>
          <a:p>
            <a:pPr>
              <a:lnSpc>
                <a:spcPct val="150000"/>
              </a:lnSpc>
              <a:defRPr/>
            </a:pPr>
            <a:r>
              <a:rPr lang="en-US" sz="2400" dirty="0" smtClean="0">
                <a:latin typeface="Garamond" panose="02020404030301010803" pitchFamily="18" charset="0"/>
              </a:rPr>
              <a:t>        - Growth of bacteria detected by turbidity</a:t>
            </a:r>
          </a:p>
          <a:p>
            <a:pPr>
              <a:lnSpc>
                <a:spcPct val="150000"/>
              </a:lnSpc>
              <a:defRPr/>
            </a:pPr>
            <a:r>
              <a:rPr lang="en-US" sz="2400" b="1" dirty="0" smtClean="0">
                <a:latin typeface="Garamond" panose="02020404030301010803" pitchFamily="18" charset="0"/>
              </a:rPr>
              <a:t>     b- Solid media: </a:t>
            </a:r>
          </a:p>
          <a:p>
            <a:pPr>
              <a:lnSpc>
                <a:spcPct val="150000"/>
              </a:lnSpc>
              <a:defRPr/>
            </a:pPr>
            <a:r>
              <a:rPr lang="en-US" sz="2400" dirty="0" smtClean="0">
                <a:latin typeface="Garamond" panose="02020404030301010803" pitchFamily="18" charset="0"/>
              </a:rPr>
              <a:t>        - Colonial appearance</a:t>
            </a:r>
          </a:p>
          <a:p>
            <a:pPr>
              <a:lnSpc>
                <a:spcPct val="150000"/>
              </a:lnSpc>
              <a:defRPr/>
            </a:pPr>
            <a:r>
              <a:rPr lang="en-US" sz="2400" dirty="0" smtClean="0">
                <a:latin typeface="Garamond" panose="02020404030301010803" pitchFamily="18" charset="0"/>
              </a:rPr>
              <a:t>        - Hemolytic activity</a:t>
            </a:r>
          </a:p>
          <a:p>
            <a:pPr>
              <a:lnSpc>
                <a:spcPct val="150000"/>
              </a:lnSpc>
              <a:defRPr/>
            </a:pPr>
            <a:r>
              <a:rPr lang="en-US" sz="2400" dirty="0" smtClean="0">
                <a:latin typeface="Garamond" panose="02020404030301010803" pitchFamily="18" charset="0"/>
              </a:rPr>
              <a:t>        - Pigment production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0516E5-98DF-4C8D-A31C-BE24C53ED9D5}" type="datetime1">
              <a:rPr lang="en-US" smtClean="0"/>
              <a:t>5/31/2019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3A6E-14AE-49C9-9F69-F56DD515AC9C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41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4572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CC0000"/>
                </a:solidFill>
                <a:latin typeface="Garamond" panose="02020404030301010803" pitchFamily="18" charset="0"/>
              </a:rPr>
              <a:t>Types of solid media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  <a:defRPr/>
            </a:pPr>
            <a:r>
              <a:rPr lang="en-US" sz="1800" dirty="0" smtClean="0">
                <a:latin typeface="Garamond" panose="02020404030301010803" pitchFamily="18" charset="0"/>
              </a:rPr>
              <a:t>  </a:t>
            </a:r>
            <a:r>
              <a:rPr lang="en-US" sz="2800" b="1" dirty="0" smtClean="0">
                <a:latin typeface="Garamond" panose="02020404030301010803" pitchFamily="18" charset="0"/>
              </a:rPr>
              <a:t>1- Simple media: </a:t>
            </a:r>
          </a:p>
          <a:p>
            <a:pPr lvl="2">
              <a:lnSpc>
                <a:spcPct val="160000"/>
              </a:lnSpc>
              <a:defRPr/>
            </a:pPr>
            <a:r>
              <a:rPr lang="en-US" sz="2000" dirty="0" smtClean="0">
                <a:latin typeface="Garamond" panose="02020404030301010803" pitchFamily="18" charset="0"/>
              </a:rPr>
              <a:t>Nutrient agar</a:t>
            </a:r>
          </a:p>
          <a:p>
            <a:pPr>
              <a:lnSpc>
                <a:spcPct val="160000"/>
              </a:lnSpc>
              <a:defRPr/>
            </a:pPr>
            <a:r>
              <a:rPr lang="en-US" sz="2800" dirty="0" smtClean="0">
                <a:latin typeface="Garamond" panose="02020404030301010803" pitchFamily="18" charset="0"/>
              </a:rPr>
              <a:t> </a:t>
            </a:r>
            <a:r>
              <a:rPr lang="en-US" sz="2800" b="1" dirty="0" smtClean="0">
                <a:latin typeface="Garamond" panose="02020404030301010803" pitchFamily="18" charset="0"/>
              </a:rPr>
              <a:t>2- Enriched media: </a:t>
            </a:r>
            <a:r>
              <a:rPr lang="en-US" sz="2800" dirty="0" smtClean="0">
                <a:latin typeface="Garamond" panose="02020404030301010803" pitchFamily="18" charset="0"/>
              </a:rPr>
              <a:t>media of high nutritive value</a:t>
            </a:r>
          </a:p>
          <a:p>
            <a:pPr lvl="1">
              <a:lnSpc>
                <a:spcPct val="160000"/>
              </a:lnSpc>
              <a:defRPr/>
            </a:pPr>
            <a:r>
              <a:rPr lang="en-US" sz="2400" dirty="0" smtClean="0">
                <a:latin typeface="Garamond" panose="02020404030301010803" pitchFamily="18" charset="0"/>
              </a:rPr>
              <a:t>Blood agar</a:t>
            </a:r>
          </a:p>
          <a:p>
            <a:pPr lvl="1">
              <a:lnSpc>
                <a:spcPct val="160000"/>
              </a:lnSpc>
              <a:defRPr/>
            </a:pPr>
            <a:r>
              <a:rPr lang="en-US" sz="2400" dirty="0" smtClean="0">
                <a:latin typeface="Garamond" panose="02020404030301010803" pitchFamily="18" charset="0"/>
              </a:rPr>
              <a:t>Chocolate agar</a:t>
            </a:r>
          </a:p>
          <a:p>
            <a:pPr lvl="1">
              <a:lnSpc>
                <a:spcPct val="160000"/>
              </a:lnSpc>
              <a:defRPr/>
            </a:pPr>
            <a:r>
              <a:rPr lang="en-US" sz="2400" dirty="0" smtClean="0">
                <a:latin typeface="Garamond" panose="02020404030301010803" pitchFamily="18" charset="0"/>
              </a:rPr>
              <a:t>Loffler’s serum </a:t>
            </a:r>
          </a:p>
          <a:p>
            <a:pPr marL="0" indent="0">
              <a:lnSpc>
                <a:spcPct val="160000"/>
              </a:lnSpc>
              <a:buNone/>
              <a:defRPr/>
            </a:pPr>
            <a:endParaRPr lang="en-US" sz="2000" dirty="0" smtClean="0">
              <a:latin typeface="Garamond" panose="02020404030301010803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A86601-D8FB-4D77-AD14-94E076B3811A}" type="datetime1">
              <a:rPr lang="en-US" smtClean="0"/>
              <a:t>5/31/2019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3A6E-14AE-49C9-9F69-F56DD515AC9C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06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4572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CC0000"/>
                </a:solidFill>
                <a:latin typeface="Garamond" panose="02020404030301010803" pitchFamily="18" charset="0"/>
              </a:rPr>
              <a:t>Types of solid media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  <a:defRPr/>
            </a:pPr>
            <a:r>
              <a:rPr lang="en-US" sz="2400" b="1" dirty="0" smtClean="0">
                <a:latin typeface="Garamond" panose="02020404030301010803" pitchFamily="18" charset="0"/>
              </a:rPr>
              <a:t>3- Selective media: </a:t>
            </a:r>
            <a:r>
              <a:rPr lang="en-US" sz="2400" dirty="0" smtClean="0">
                <a:latin typeface="Garamond" panose="02020404030301010803" pitchFamily="18" charset="0"/>
              </a:rPr>
              <a:t>allow needed bacteria to grow</a:t>
            </a:r>
          </a:p>
          <a:p>
            <a:pPr>
              <a:lnSpc>
                <a:spcPct val="160000"/>
              </a:lnSpc>
              <a:defRPr/>
            </a:pPr>
            <a:r>
              <a:rPr lang="en-US" sz="2400" dirty="0" smtClean="0">
                <a:latin typeface="Garamond" panose="02020404030301010803" pitchFamily="18" charset="0"/>
              </a:rPr>
              <a:t>          . Lowenstein–Jensen medium</a:t>
            </a:r>
          </a:p>
          <a:p>
            <a:pPr>
              <a:lnSpc>
                <a:spcPct val="160000"/>
              </a:lnSpc>
              <a:defRPr/>
            </a:pPr>
            <a:r>
              <a:rPr lang="en-US" sz="2400" dirty="0" smtClean="0">
                <a:latin typeface="Garamond" panose="02020404030301010803" pitchFamily="18" charset="0"/>
              </a:rPr>
              <a:t>          . </a:t>
            </a:r>
            <a:r>
              <a:rPr lang="en-US" sz="2400" dirty="0" err="1" smtClean="0">
                <a:latin typeface="Garamond" panose="02020404030301010803" pitchFamily="18" charset="0"/>
              </a:rPr>
              <a:t>MacConkeys</a:t>
            </a:r>
            <a:r>
              <a:rPr lang="en-US" sz="2400" dirty="0" smtClean="0">
                <a:latin typeface="Garamond" panose="02020404030301010803" pitchFamily="18" charset="0"/>
              </a:rPr>
              <a:t> agar </a:t>
            </a:r>
          </a:p>
          <a:p>
            <a:pPr>
              <a:lnSpc>
                <a:spcPct val="160000"/>
              </a:lnSpc>
              <a:defRPr/>
            </a:pPr>
            <a:r>
              <a:rPr lang="en-US" sz="2400" dirty="0" smtClean="0">
                <a:latin typeface="Garamond" panose="02020404030301010803" pitchFamily="18" charset="0"/>
              </a:rPr>
              <a:t>          . </a:t>
            </a:r>
            <a:r>
              <a:rPr lang="en-US" sz="2400" dirty="0" err="1" smtClean="0">
                <a:latin typeface="Garamond" panose="02020404030301010803" pitchFamily="18" charset="0"/>
              </a:rPr>
              <a:t>Mannitol</a:t>
            </a:r>
            <a:r>
              <a:rPr lang="en-US" sz="2400" dirty="0" smtClean="0">
                <a:latin typeface="Garamond" panose="02020404030301010803" pitchFamily="18" charset="0"/>
              </a:rPr>
              <a:t> Salt Agar</a:t>
            </a:r>
          </a:p>
          <a:p>
            <a:pPr>
              <a:lnSpc>
                <a:spcPct val="160000"/>
              </a:lnSpc>
              <a:defRPr/>
            </a:pPr>
            <a:r>
              <a:rPr lang="en-US" sz="2400" dirty="0" smtClean="0">
                <a:latin typeface="Garamond" panose="02020404030301010803" pitchFamily="18" charset="0"/>
              </a:rPr>
              <a:t> </a:t>
            </a:r>
            <a:r>
              <a:rPr lang="en-US" sz="2400" b="1" dirty="0" smtClean="0">
                <a:latin typeface="Garamond" panose="02020404030301010803" pitchFamily="18" charset="0"/>
              </a:rPr>
              <a:t>4- Indicator media: </a:t>
            </a:r>
            <a:r>
              <a:rPr lang="en-US" sz="2400" dirty="0" smtClean="0">
                <a:latin typeface="Garamond" panose="02020404030301010803" pitchFamily="18" charset="0"/>
              </a:rPr>
              <a:t>to different. between </a:t>
            </a:r>
            <a:r>
              <a:rPr lang="en-US" sz="2400" dirty="0" err="1" smtClean="0">
                <a:latin typeface="Garamond" panose="02020404030301010803" pitchFamily="18" charset="0"/>
              </a:rPr>
              <a:t>lact</a:t>
            </a:r>
            <a:r>
              <a:rPr lang="en-US" sz="2400" dirty="0" smtClean="0">
                <a:latin typeface="Garamond" panose="02020404030301010803" pitchFamily="18" charset="0"/>
              </a:rPr>
              <a:t>. and non </a:t>
            </a:r>
            <a:r>
              <a:rPr lang="en-US" sz="2400" dirty="0" err="1" smtClean="0">
                <a:latin typeface="Garamond" panose="02020404030301010803" pitchFamily="18" charset="0"/>
              </a:rPr>
              <a:t>lact</a:t>
            </a:r>
            <a:r>
              <a:rPr lang="en-US" sz="2400" dirty="0" smtClean="0">
                <a:latin typeface="Garamond" panose="02020404030301010803" pitchFamily="18" charset="0"/>
              </a:rPr>
              <a:t>. ferment</a:t>
            </a:r>
          </a:p>
          <a:p>
            <a:pPr>
              <a:lnSpc>
                <a:spcPct val="160000"/>
              </a:lnSpc>
              <a:defRPr/>
            </a:pPr>
            <a:r>
              <a:rPr lang="en-US" sz="2400" dirty="0" smtClean="0">
                <a:latin typeface="Garamond" panose="02020404030301010803" pitchFamily="18" charset="0"/>
              </a:rPr>
              <a:t>          . </a:t>
            </a:r>
            <a:r>
              <a:rPr lang="en-US" sz="2400" dirty="0" err="1" smtClean="0">
                <a:latin typeface="Garamond" panose="02020404030301010803" pitchFamily="18" charset="0"/>
              </a:rPr>
              <a:t>MacConkeys</a:t>
            </a:r>
            <a:r>
              <a:rPr lang="en-US" sz="2400" dirty="0" smtClean="0">
                <a:latin typeface="Garamond" panose="02020404030301010803" pitchFamily="18" charset="0"/>
              </a:rPr>
              <a:t> medium</a:t>
            </a:r>
          </a:p>
          <a:p>
            <a:pPr>
              <a:lnSpc>
                <a:spcPct val="160000"/>
              </a:lnSpc>
              <a:defRPr/>
            </a:pPr>
            <a:r>
              <a:rPr lang="en-US" sz="2400" dirty="0" smtClean="0">
                <a:latin typeface="Garamond" panose="02020404030301010803" pitchFamily="18" charset="0"/>
              </a:rPr>
              <a:t>          . </a:t>
            </a:r>
            <a:r>
              <a:rPr lang="en-US" sz="2400" dirty="0" err="1" smtClean="0">
                <a:latin typeface="Garamond" panose="02020404030301010803" pitchFamily="18" charset="0"/>
              </a:rPr>
              <a:t>Eosine</a:t>
            </a:r>
            <a:r>
              <a:rPr lang="en-US" sz="2400" dirty="0" smtClean="0">
                <a:latin typeface="Garamond" panose="02020404030301010803" pitchFamily="18" charset="0"/>
              </a:rPr>
              <a:t> </a:t>
            </a:r>
            <a:r>
              <a:rPr lang="en-US" sz="2400" dirty="0" err="1" smtClean="0">
                <a:latin typeface="Garamond" panose="02020404030301010803" pitchFamily="18" charset="0"/>
              </a:rPr>
              <a:t>Methlyne</a:t>
            </a:r>
            <a:r>
              <a:rPr lang="en-US" sz="2400" dirty="0" smtClean="0">
                <a:latin typeface="Garamond" panose="02020404030301010803" pitchFamily="18" charset="0"/>
              </a:rPr>
              <a:t> blue Agar</a:t>
            </a:r>
          </a:p>
          <a:p>
            <a:pPr>
              <a:lnSpc>
                <a:spcPct val="160000"/>
              </a:lnSpc>
              <a:defRPr/>
            </a:pPr>
            <a:r>
              <a:rPr lang="en-US" sz="2400" b="1" dirty="0" smtClean="0">
                <a:latin typeface="Garamond" panose="02020404030301010803" pitchFamily="18" charset="0"/>
              </a:rPr>
              <a:t>5- Anaerobic media: </a:t>
            </a:r>
            <a:r>
              <a:rPr lang="en-US" sz="2400" dirty="0" smtClean="0">
                <a:latin typeface="Garamond" panose="02020404030301010803" pitchFamily="18" charset="0"/>
              </a:rPr>
              <a:t>for anaerobic cultivation</a:t>
            </a:r>
          </a:p>
          <a:p>
            <a:pPr>
              <a:lnSpc>
                <a:spcPct val="160000"/>
              </a:lnSpc>
              <a:defRPr/>
            </a:pPr>
            <a:r>
              <a:rPr lang="en-US" sz="2400" dirty="0" smtClean="0">
                <a:latin typeface="Garamond" panose="02020404030301010803" pitchFamily="18" charset="0"/>
              </a:rPr>
              <a:t>          .  Deep agar, Robertson’s Cooked Meat Medium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A86601-D8FB-4D77-AD14-94E076B3811A}" type="datetime1">
              <a:rPr lang="en-US" smtClean="0"/>
              <a:t>5/31/2019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3A6E-14AE-49C9-9F69-F56DD515AC9C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78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1424"/>
            <a:ext cx="8229600" cy="4572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CC0000"/>
                </a:solidFill>
                <a:latin typeface="Garamond" panose="02020404030301010803" pitchFamily="18" charset="0"/>
              </a:rPr>
              <a:t>Colonial appearance on culture media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* </a:t>
            </a:r>
            <a:r>
              <a:rPr lang="en-US" sz="2800" b="1" dirty="0" smtClean="0"/>
              <a:t>Colony morphology:</a:t>
            </a:r>
          </a:p>
          <a:p>
            <a:pPr>
              <a:lnSpc>
                <a:spcPct val="150000"/>
              </a:lnSpc>
              <a:defRPr/>
            </a:pPr>
            <a:r>
              <a:rPr lang="en-US" sz="2800" dirty="0" smtClean="0"/>
              <a:t>          . Shape    . Size       . Edge of colony        . Color</a:t>
            </a:r>
          </a:p>
          <a:p>
            <a:pPr>
              <a:lnSpc>
                <a:spcPct val="150000"/>
              </a:lnSpc>
              <a:defRPr/>
            </a:pPr>
            <a:r>
              <a:rPr lang="en-US" sz="2800" dirty="0" smtClean="0"/>
              <a:t>* </a:t>
            </a:r>
            <a:r>
              <a:rPr lang="en-US" sz="2800" b="1" dirty="0" smtClean="0"/>
              <a:t>Growth pattern in broth: </a:t>
            </a:r>
          </a:p>
          <a:p>
            <a:pPr>
              <a:lnSpc>
                <a:spcPct val="150000"/>
              </a:lnSpc>
              <a:defRPr/>
            </a:pPr>
            <a:r>
              <a:rPr lang="en-US" sz="2800" dirty="0" smtClean="0"/>
              <a:t>          .  Uniform turbidity</a:t>
            </a:r>
          </a:p>
          <a:p>
            <a:pPr>
              <a:lnSpc>
                <a:spcPct val="150000"/>
              </a:lnSpc>
              <a:defRPr/>
            </a:pPr>
            <a:r>
              <a:rPr lang="en-US" sz="2800" dirty="0" smtClean="0"/>
              <a:t>          .  Sediment or surface pellicle</a:t>
            </a:r>
          </a:p>
          <a:p>
            <a:pPr>
              <a:lnSpc>
                <a:spcPct val="150000"/>
              </a:lnSpc>
              <a:defRPr/>
            </a:pPr>
            <a:r>
              <a:rPr lang="en-US" sz="2800" dirty="0" smtClean="0"/>
              <a:t>* </a:t>
            </a:r>
            <a:r>
              <a:rPr lang="en-US" sz="2800" b="1" dirty="0" smtClean="0"/>
              <a:t>Pigment production:</a:t>
            </a:r>
          </a:p>
          <a:p>
            <a:pPr>
              <a:lnSpc>
                <a:spcPct val="150000"/>
              </a:lnSpc>
              <a:defRPr/>
            </a:pPr>
            <a:r>
              <a:rPr lang="en-US" sz="2800" dirty="0" smtClean="0"/>
              <a:t>          . </a:t>
            </a:r>
            <a:r>
              <a:rPr lang="en-US" sz="2800" dirty="0" err="1" smtClean="0"/>
              <a:t>Endopigment</a:t>
            </a:r>
            <a:r>
              <a:rPr lang="en-US" sz="2800" dirty="0" smtClean="0"/>
              <a:t> production    (</a:t>
            </a:r>
            <a:r>
              <a:rPr lang="en-US" sz="2800" i="1" dirty="0" smtClean="0"/>
              <a:t>Staph. </a:t>
            </a:r>
            <a:r>
              <a:rPr lang="en-US" sz="2800" i="1" dirty="0" err="1" smtClean="0"/>
              <a:t>aureus</a:t>
            </a:r>
            <a:r>
              <a:rPr lang="en-US" sz="2800" dirty="0" smtClean="0"/>
              <a:t>)</a:t>
            </a:r>
          </a:p>
          <a:p>
            <a:pPr>
              <a:lnSpc>
                <a:spcPct val="150000"/>
              </a:lnSpc>
              <a:defRPr/>
            </a:pPr>
            <a:r>
              <a:rPr lang="en-US" sz="2800" dirty="0" smtClean="0"/>
              <a:t>          . </a:t>
            </a:r>
            <a:r>
              <a:rPr lang="en-US" sz="2800" dirty="0" err="1" smtClean="0"/>
              <a:t>Exopigment</a:t>
            </a:r>
            <a:r>
              <a:rPr lang="en-US" sz="2800" dirty="0" smtClean="0"/>
              <a:t> production      (</a:t>
            </a:r>
            <a:r>
              <a:rPr lang="en-US" sz="2800" i="1" dirty="0" smtClean="0"/>
              <a:t>Ps. </a:t>
            </a:r>
            <a:r>
              <a:rPr lang="en-US" sz="2800" i="1" dirty="0" err="1" smtClean="0"/>
              <a:t>aeruginosa</a:t>
            </a:r>
            <a:r>
              <a:rPr lang="en-US" sz="2800" dirty="0" smtClean="0"/>
              <a:t>)</a:t>
            </a:r>
          </a:p>
          <a:p>
            <a:pPr>
              <a:lnSpc>
                <a:spcPct val="80000"/>
              </a:lnSpc>
              <a:defRPr/>
            </a:pPr>
            <a:endParaRPr lang="en-US" sz="2000" dirty="0" smtClean="0">
              <a:latin typeface="Garamond" panose="02020404030301010803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C8BEE7-B303-4DBD-A0CF-9F612F5E4375}" type="datetime1">
              <a:rPr lang="en-US" smtClean="0"/>
              <a:t>5/31/2019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3A6E-14AE-49C9-9F69-F56DD515AC9C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16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31499" y="1"/>
            <a:ext cx="7886700" cy="5334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z="3600" b="1" dirty="0" smtClean="0">
                <a:solidFill>
                  <a:srgbClr val="CC0000"/>
                </a:solidFill>
                <a:latin typeface="Garamond" panose="02020404030301010803" pitchFamily="18" charset="0"/>
              </a:rPr>
              <a:t>Serological identification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0" y="533401"/>
            <a:ext cx="9144000" cy="6324599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  </a:t>
            </a:r>
            <a:r>
              <a:rPr lang="en-US" sz="2800" b="1" dirty="0" smtClean="0"/>
              <a:t>A- Direct serological tests:</a:t>
            </a:r>
          </a:p>
          <a:p>
            <a:pPr>
              <a:lnSpc>
                <a:spcPct val="150000"/>
              </a:lnSpc>
              <a:defRPr/>
            </a:pPr>
            <a:r>
              <a:rPr lang="en-US" sz="2800" dirty="0" smtClean="0"/>
              <a:t>     - Identification of unknown organism</a:t>
            </a:r>
          </a:p>
          <a:p>
            <a:pPr>
              <a:lnSpc>
                <a:spcPct val="150000"/>
              </a:lnSpc>
              <a:defRPr/>
            </a:pPr>
            <a:r>
              <a:rPr lang="en-US" sz="2800" dirty="0" smtClean="0"/>
              <a:t>     - Detection of microbial antigens by using specific known antibodies</a:t>
            </a:r>
          </a:p>
          <a:p>
            <a:pPr>
              <a:lnSpc>
                <a:spcPct val="150000"/>
              </a:lnSpc>
              <a:defRPr/>
            </a:pPr>
            <a:r>
              <a:rPr lang="en-US" sz="2800" dirty="0" smtClean="0"/>
              <a:t>     - </a:t>
            </a:r>
            <a:r>
              <a:rPr lang="en-US" sz="2800" dirty="0" err="1" smtClean="0"/>
              <a:t>Serogrouping</a:t>
            </a:r>
            <a:r>
              <a:rPr lang="en-US" sz="2800" dirty="0" smtClean="0"/>
              <a:t> and serotyping of isolated organism</a:t>
            </a:r>
          </a:p>
          <a:p>
            <a:pPr>
              <a:lnSpc>
                <a:spcPct val="150000"/>
              </a:lnSpc>
              <a:defRPr/>
            </a:pPr>
            <a:r>
              <a:rPr lang="en-US" sz="2800" b="1" dirty="0" smtClean="0"/>
              <a:t> B- Indirect serological tests:</a:t>
            </a:r>
          </a:p>
          <a:p>
            <a:pPr>
              <a:lnSpc>
                <a:spcPct val="150000"/>
              </a:lnSpc>
              <a:defRPr/>
            </a:pPr>
            <a:r>
              <a:rPr lang="en-US" sz="2800" dirty="0" smtClean="0"/>
              <a:t>      - Detection of specific and non specific antibodies </a:t>
            </a:r>
          </a:p>
          <a:p>
            <a:pPr>
              <a:lnSpc>
                <a:spcPct val="150000"/>
              </a:lnSpc>
              <a:defRPr/>
            </a:pPr>
            <a:r>
              <a:rPr lang="en-US" sz="2800" dirty="0" smtClean="0"/>
              <a:t>        (</a:t>
            </a:r>
            <a:r>
              <a:rPr lang="en-US" sz="2800" dirty="0" err="1" smtClean="0"/>
              <a:t>IgM</a:t>
            </a:r>
            <a:r>
              <a:rPr lang="en-US" sz="2800" dirty="0" smtClean="0"/>
              <a:t> &amp; </a:t>
            </a:r>
            <a:r>
              <a:rPr lang="en-US" sz="2800" dirty="0" err="1" smtClean="0"/>
              <a:t>IgG</a:t>
            </a:r>
            <a:r>
              <a:rPr lang="en-US" sz="2800" dirty="0" smtClean="0"/>
              <a:t>) by using antigens or organisms</a:t>
            </a:r>
          </a:p>
          <a:p>
            <a:pPr>
              <a:lnSpc>
                <a:spcPct val="150000"/>
              </a:lnSpc>
              <a:defRPr/>
            </a:pPr>
            <a:endParaRPr lang="en-US" sz="2800" dirty="0" smtClean="0"/>
          </a:p>
          <a:p>
            <a:pPr>
              <a:lnSpc>
                <a:spcPct val="150000"/>
              </a:lnSpc>
              <a:defRPr/>
            </a:pPr>
            <a:endParaRPr lang="en-US" sz="28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FEE6B3-737E-4A53-949B-5CA5BE7C80B0}" type="datetime1">
              <a:rPr lang="en-US" smtClean="0"/>
              <a:t>5/31/2019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3A6E-14AE-49C9-9F69-F56DD515AC9C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04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3531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Garamond" panose="02020404030301010803" pitchFamily="18" charset="0"/>
              </a:rPr>
              <a:t>DIAGNOSTIC TECHNOLOGIES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685800"/>
            <a:ext cx="9067800" cy="6172200"/>
          </a:xfrm>
        </p:spPr>
        <p:txBody>
          <a:bodyPr>
            <a:normAutofit/>
          </a:bodyPr>
          <a:lstStyle/>
          <a:p>
            <a:pPr marL="285750" indent="-285750" algn="l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800" b="1" dirty="0" err="1" smtClean="0">
                <a:latin typeface="Garamond" panose="02020404030301010803" pitchFamily="18" charset="0"/>
              </a:rPr>
              <a:t>Immunoserology</a:t>
            </a:r>
            <a:endParaRPr lang="en-US" sz="2800" b="1" dirty="0" smtClean="0">
              <a:latin typeface="Garamond" panose="02020404030301010803" pitchFamily="18" charset="0"/>
            </a:endParaRPr>
          </a:p>
          <a:p>
            <a:pPr marL="628650" lvl="1" indent="-285750" algn="l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800" dirty="0" err="1" smtClean="0">
                <a:latin typeface="Garamond" panose="02020404030301010803" pitchFamily="18" charset="0"/>
              </a:rPr>
              <a:t>Hemagglutination</a:t>
            </a:r>
            <a:endParaRPr lang="en-US" sz="2800" dirty="0" smtClean="0">
              <a:latin typeface="Garamond" panose="02020404030301010803" pitchFamily="18" charset="0"/>
            </a:endParaRPr>
          </a:p>
          <a:p>
            <a:pPr marL="628650" lvl="1" indent="-285750" algn="l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latin typeface="Garamond" panose="02020404030301010803" pitchFamily="18" charset="0"/>
              </a:rPr>
              <a:t>EIA</a:t>
            </a:r>
          </a:p>
          <a:p>
            <a:pPr marL="628650" lvl="1" indent="-285750" algn="l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latin typeface="Garamond" panose="02020404030301010803" pitchFamily="18" charset="0"/>
              </a:rPr>
              <a:t>Latex agglutination</a:t>
            </a:r>
          </a:p>
          <a:p>
            <a:pPr marL="628650" lvl="1" indent="-285750" algn="l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latin typeface="Garamond" panose="02020404030301010803" pitchFamily="18" charset="0"/>
              </a:rPr>
              <a:t>Complement fixation</a:t>
            </a:r>
          </a:p>
          <a:p>
            <a:pPr marL="628650" lvl="1" indent="-285750" algn="l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800" dirty="0" err="1" smtClean="0">
                <a:latin typeface="Garamond" panose="02020404030301010803" pitchFamily="18" charset="0"/>
              </a:rPr>
              <a:t>Immunoflorecent</a:t>
            </a:r>
            <a:endParaRPr lang="en-US" sz="2800" dirty="0" smtClean="0">
              <a:latin typeface="Garamond" panose="02020404030301010803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DA435FD-9233-4611-A0CD-AFAD3BCC363C}" type="datetime1">
              <a:rPr lang="en-US" smtClean="0"/>
              <a:t>5/31/2019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D023A6E-14AE-49C9-9F69-F56DD515AC9C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30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0"/>
            <a:ext cx="7772400" cy="6096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Garamond" panose="02020404030301010803" pitchFamily="18" charset="0"/>
              </a:rPr>
              <a:t>RAPID DIAGNOSTIC TESTS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609600"/>
            <a:ext cx="9144000" cy="6248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en-US" sz="2400" dirty="0" smtClean="0"/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Garamond" panose="02020404030301010803" pitchFamily="18" charset="0"/>
              </a:rPr>
              <a:t>High sensitivity and specificity</a:t>
            </a: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dirty="0" smtClean="0">
              <a:latin typeface="Garamond" panose="02020404030301010803" pitchFamily="18" charset="0"/>
            </a:endParaRP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Garamond" panose="02020404030301010803" pitchFamily="18" charset="0"/>
              </a:rPr>
              <a:t>High negative and positive predictive values</a:t>
            </a: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dirty="0" smtClean="0">
              <a:latin typeface="Garamond" panose="02020404030301010803" pitchFamily="18" charset="0"/>
            </a:endParaRP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Garamond" panose="02020404030301010803" pitchFamily="18" charset="0"/>
              </a:rPr>
              <a:t>High accuracy compared to gold standard</a:t>
            </a: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dirty="0" smtClean="0">
              <a:latin typeface="Garamond" panose="02020404030301010803" pitchFamily="18" charset="0"/>
            </a:endParaRP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Garamond" panose="02020404030301010803" pitchFamily="18" charset="0"/>
              </a:rPr>
              <a:t>Simple to perform</a:t>
            </a: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dirty="0" smtClean="0">
              <a:latin typeface="Garamond" panose="02020404030301010803" pitchFamily="18" charset="0"/>
            </a:endParaRP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Garamond" panose="02020404030301010803" pitchFamily="18" charset="0"/>
              </a:rPr>
              <a:t>Rapid turn around time</a:t>
            </a: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dirty="0" smtClean="0">
              <a:latin typeface="Garamond" panose="02020404030301010803" pitchFamily="18" charset="0"/>
            </a:endParaRP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Garamond" panose="02020404030301010803" pitchFamily="18" charset="0"/>
              </a:rPr>
              <a:t>Cost effective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E914DBB-A7FB-4573-8D38-9EE14B39D56B}" type="datetime1">
              <a:rPr lang="en-US" smtClean="0"/>
              <a:t>5/31/2019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D023A6E-14AE-49C9-9F69-F56DD515AC9C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79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6037"/>
            <a:ext cx="9067800" cy="832164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z="2800" b="1" dirty="0" smtClean="0">
                <a:latin typeface="Garamond" panose="02020404030301010803" pitchFamily="18" charset="0"/>
              </a:rPr>
              <a:t>LIMITATIONS OF CONVENTIONAL CLINICAL MICROBIOLOGY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marL="342900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b="1" dirty="0" smtClean="0">
                <a:latin typeface="Garamond" panose="02020404030301010803" pitchFamily="18" charset="0"/>
              </a:rPr>
              <a:t>Culture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b="1" dirty="0" smtClean="0">
                <a:latin typeface="Garamond" panose="02020404030301010803" pitchFamily="18" charset="0"/>
              </a:rPr>
              <a:t>Labor </a:t>
            </a:r>
            <a:r>
              <a:rPr lang="en-US" sz="2400" dirty="0" smtClean="0">
                <a:latin typeface="Garamond" panose="02020404030301010803" pitchFamily="18" charset="0"/>
              </a:rPr>
              <a:t>intensive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>
                <a:latin typeface="Garamond" panose="02020404030301010803" pitchFamily="18" charset="0"/>
              </a:rPr>
              <a:t>Need for s</a:t>
            </a:r>
            <a:r>
              <a:rPr lang="en-US" sz="2400" b="1" dirty="0" smtClean="0">
                <a:latin typeface="Garamond" panose="02020404030301010803" pitchFamily="18" charset="0"/>
              </a:rPr>
              <a:t>pecia</a:t>
            </a:r>
            <a:r>
              <a:rPr lang="en-US" sz="2400" dirty="0" smtClean="0">
                <a:latin typeface="Garamond" panose="02020404030301010803" pitchFamily="18" charset="0"/>
              </a:rPr>
              <a:t>l media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>
                <a:latin typeface="Garamond" panose="02020404030301010803" pitchFamily="18" charset="0"/>
              </a:rPr>
              <a:t>Prolonged </a:t>
            </a:r>
            <a:r>
              <a:rPr lang="en-US" sz="2400" b="1" dirty="0" smtClean="0">
                <a:latin typeface="Garamond" panose="02020404030301010803" pitchFamily="18" charset="0"/>
              </a:rPr>
              <a:t>period </a:t>
            </a:r>
            <a:r>
              <a:rPr lang="en-US" sz="2400" dirty="0" smtClean="0">
                <a:latin typeface="Garamond" panose="02020404030301010803" pitchFamily="18" charset="0"/>
              </a:rPr>
              <a:t>of time to culture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>
                <a:latin typeface="Garamond" panose="02020404030301010803" pitchFamily="18" charset="0"/>
              </a:rPr>
              <a:t>Some organisms are </a:t>
            </a:r>
            <a:r>
              <a:rPr lang="en-US" sz="2400" b="1" dirty="0" smtClean="0">
                <a:latin typeface="Garamond" panose="02020404030301010803" pitchFamily="18" charset="0"/>
              </a:rPr>
              <a:t>uncultivable o</a:t>
            </a:r>
            <a:r>
              <a:rPr lang="en-US" sz="2400" dirty="0" smtClean="0">
                <a:latin typeface="Garamond" panose="02020404030301010803" pitchFamily="18" charset="0"/>
              </a:rPr>
              <a:t>n artificial media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>
                <a:latin typeface="Garamond" panose="02020404030301010803" pitchFamily="18" charset="0"/>
              </a:rPr>
              <a:t>Potential </a:t>
            </a:r>
            <a:r>
              <a:rPr lang="en-US" sz="2400" b="1" dirty="0" smtClean="0">
                <a:latin typeface="Garamond" panose="02020404030301010803" pitchFamily="18" charset="0"/>
              </a:rPr>
              <a:t>health hazards</a:t>
            </a:r>
          </a:p>
          <a:p>
            <a:pPr marL="342900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b="1" dirty="0" smtClean="0">
                <a:latin typeface="Garamond" panose="02020404030301010803" pitchFamily="18" charset="0"/>
              </a:rPr>
              <a:t>Antigen Detection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>
                <a:latin typeface="Garamond" panose="02020404030301010803" pitchFamily="18" charset="0"/>
              </a:rPr>
              <a:t>Negative tests </a:t>
            </a:r>
            <a:r>
              <a:rPr lang="en-US" sz="2400" b="1" dirty="0" smtClean="0">
                <a:latin typeface="Garamond" panose="02020404030301010803" pitchFamily="18" charset="0"/>
              </a:rPr>
              <a:t>require </a:t>
            </a:r>
            <a:r>
              <a:rPr lang="en-US" sz="2400" dirty="0" smtClean="0">
                <a:latin typeface="Garamond" panose="02020404030301010803" pitchFamily="18" charset="0"/>
              </a:rPr>
              <a:t>confirmation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>
                <a:latin typeface="Garamond" panose="02020404030301010803" pitchFamily="18" charset="0"/>
              </a:rPr>
              <a:t>Effected </a:t>
            </a:r>
            <a:r>
              <a:rPr lang="en-US" sz="2400" b="1" dirty="0" smtClean="0">
                <a:latin typeface="Garamond" panose="02020404030301010803" pitchFamily="18" charset="0"/>
              </a:rPr>
              <a:t>by poor specimen </a:t>
            </a:r>
            <a:r>
              <a:rPr lang="en-US" sz="2400" dirty="0" smtClean="0">
                <a:latin typeface="Garamond" panose="02020404030301010803" pitchFamily="18" charset="0"/>
              </a:rPr>
              <a:t>collection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>
                <a:latin typeface="Garamond" panose="02020404030301010803" pitchFamily="18" charset="0"/>
              </a:rPr>
              <a:t>Low </a:t>
            </a:r>
            <a:r>
              <a:rPr lang="en-US" sz="2400" b="1" dirty="0" smtClean="0">
                <a:latin typeface="Garamond" panose="02020404030301010803" pitchFamily="18" charset="0"/>
              </a:rPr>
              <a:t>microbe</a:t>
            </a:r>
            <a:r>
              <a:rPr lang="en-US" sz="2400" dirty="0" smtClean="0">
                <a:latin typeface="Garamond" panose="02020404030301010803" pitchFamily="18" charset="0"/>
              </a:rPr>
              <a:t> burden</a:t>
            </a:r>
          </a:p>
          <a:p>
            <a:pPr marL="342900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b="1" dirty="0" smtClean="0">
                <a:latin typeface="Garamond" panose="02020404030301010803" pitchFamily="18" charset="0"/>
              </a:rPr>
              <a:t>Serology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>
                <a:latin typeface="Garamond" panose="02020404030301010803" pitchFamily="18" charset="0"/>
              </a:rPr>
              <a:t>Unhelpful during </a:t>
            </a:r>
            <a:r>
              <a:rPr lang="en-US" sz="2400" b="1" dirty="0" smtClean="0">
                <a:latin typeface="Garamond" panose="02020404030301010803" pitchFamily="18" charset="0"/>
              </a:rPr>
              <a:t>early stage </a:t>
            </a:r>
            <a:r>
              <a:rPr lang="en-US" sz="2400" dirty="0" smtClean="0">
                <a:latin typeface="Garamond" panose="02020404030301010803" pitchFamily="18" charset="0"/>
              </a:rPr>
              <a:t>of infection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b="1" dirty="0" smtClean="0">
                <a:latin typeface="Garamond" panose="02020404030301010803" pitchFamily="18" charset="0"/>
              </a:rPr>
              <a:t>Not quite useful </a:t>
            </a:r>
            <a:r>
              <a:rPr lang="en-US" sz="2400" dirty="0" smtClean="0">
                <a:latin typeface="Garamond" panose="02020404030301010803" pitchFamily="18" charset="0"/>
              </a:rPr>
              <a:t>in </a:t>
            </a:r>
            <a:r>
              <a:rPr lang="en-US" sz="2400" dirty="0" err="1" smtClean="0">
                <a:latin typeface="Garamond" panose="02020404030301010803" pitchFamily="18" charset="0"/>
              </a:rPr>
              <a:t>immunocompromised</a:t>
            </a:r>
            <a:r>
              <a:rPr lang="en-US" sz="2400" dirty="0" smtClean="0">
                <a:latin typeface="Garamond" panose="02020404030301010803" pitchFamily="18" charset="0"/>
              </a:rPr>
              <a:t> patients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000" b="1" dirty="0" smtClean="0">
              <a:latin typeface="Garamond" panose="02020404030301010803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endParaRPr lang="en-US" sz="2400" b="1" dirty="0" smtClean="0">
              <a:latin typeface="Garamond" panose="02020404030301010803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B7DE52A-5082-4DBD-A11D-47B65DE623BF}" type="datetime1">
              <a:rPr lang="en-US" smtClean="0"/>
              <a:t>5/31/2019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D023A6E-14AE-49C9-9F69-F56DD515AC9C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9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0" y="0"/>
            <a:ext cx="7886700" cy="523876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zh-CN" sz="2800" b="1" dirty="0" smtClean="0">
                <a:solidFill>
                  <a:srgbClr val="FF0000"/>
                </a:solidFill>
                <a:latin typeface="Garamond" panose="02020404030301010803" pitchFamily="18" charset="0"/>
              </a:rPr>
              <a:t>Infection and Immunity</a:t>
            </a:r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0" y="523876"/>
            <a:ext cx="9144000" cy="6334124"/>
          </a:xfrm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150000"/>
              </a:lnSpc>
              <a:defRPr/>
            </a:pPr>
            <a:r>
              <a:rPr lang="en-US" altLang="zh-CN" sz="2400" b="1" dirty="0" smtClean="0">
                <a:solidFill>
                  <a:schemeClr val="accent2"/>
                </a:solidFill>
              </a:rPr>
              <a:t>Definition of infection</a:t>
            </a:r>
          </a:p>
          <a:p>
            <a:pPr lvl="1">
              <a:lnSpc>
                <a:spcPct val="150000"/>
              </a:lnSpc>
              <a:defRPr/>
            </a:pPr>
            <a:r>
              <a:rPr lang="en-US" altLang="zh-CN" sz="2400" dirty="0" smtClean="0"/>
              <a:t>Complex process of interaction between pathogen and human body</a:t>
            </a:r>
          </a:p>
          <a:p>
            <a:pPr lvl="1">
              <a:lnSpc>
                <a:spcPct val="150000"/>
              </a:lnSpc>
              <a:defRPr/>
            </a:pPr>
            <a:r>
              <a:rPr lang="en-US" altLang="zh-CN" sz="2400" dirty="0" smtClean="0"/>
              <a:t>Infection is composed of three factors: pathogen, host and environment </a:t>
            </a:r>
          </a:p>
          <a:p>
            <a:pPr lvl="1">
              <a:lnSpc>
                <a:spcPct val="150000"/>
              </a:lnSpc>
              <a:defRPr/>
            </a:pPr>
            <a:r>
              <a:rPr lang="en-US" altLang="zh-CN" sz="2400" dirty="0" smtClean="0"/>
              <a:t>There are commensalisms and opportunistic infection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en-US" altLang="zh-CN" sz="2400" b="1" dirty="0">
                <a:solidFill>
                  <a:schemeClr val="accent2"/>
                </a:solidFill>
              </a:rPr>
              <a:t>Manifestations of infectious process (Infection spectrum)</a:t>
            </a:r>
          </a:p>
          <a:p>
            <a:pPr lvl="1">
              <a:lnSpc>
                <a:spcPct val="150000"/>
              </a:lnSpc>
              <a:defRPr/>
            </a:pPr>
            <a:r>
              <a:rPr lang="en-US" altLang="zh-CN" sz="2400" dirty="0"/>
              <a:t>Clearance of pathogen</a:t>
            </a:r>
          </a:p>
          <a:p>
            <a:pPr lvl="2">
              <a:lnSpc>
                <a:spcPct val="150000"/>
              </a:lnSpc>
              <a:defRPr/>
            </a:pPr>
            <a:r>
              <a:rPr lang="en-US" altLang="zh-CN" sz="2000" dirty="0"/>
              <a:t>Covert infection </a:t>
            </a:r>
            <a:r>
              <a:rPr lang="en-US" altLang="zh-CN" sz="2000" dirty="0" smtClean="0"/>
              <a:t>(Subclinical </a:t>
            </a:r>
            <a:r>
              <a:rPr lang="en-US" altLang="zh-CN" sz="2000" dirty="0"/>
              <a:t>infection)</a:t>
            </a:r>
          </a:p>
          <a:p>
            <a:pPr lvl="2">
              <a:lnSpc>
                <a:spcPct val="150000"/>
              </a:lnSpc>
              <a:defRPr/>
            </a:pPr>
            <a:r>
              <a:rPr lang="en-US" altLang="zh-CN" sz="2000" dirty="0" smtClean="0"/>
              <a:t>Overt </a:t>
            </a:r>
            <a:r>
              <a:rPr lang="en-US" altLang="zh-CN" sz="2000" dirty="0"/>
              <a:t>infection (Clinical infection or apparent infection)</a:t>
            </a:r>
          </a:p>
          <a:p>
            <a:pPr lvl="2">
              <a:lnSpc>
                <a:spcPct val="150000"/>
              </a:lnSpc>
              <a:defRPr/>
            </a:pPr>
            <a:r>
              <a:rPr lang="en-US" altLang="zh-CN" sz="2000" dirty="0"/>
              <a:t>Carrier state</a:t>
            </a:r>
          </a:p>
          <a:p>
            <a:pPr>
              <a:lnSpc>
                <a:spcPct val="150000"/>
              </a:lnSpc>
              <a:defRPr/>
            </a:pPr>
            <a:endParaRPr lang="en-US" altLang="zh-CN" sz="2400" dirty="0" smtClean="0">
              <a:latin typeface="Garamond" panose="02020404030301010803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133600" cy="300038"/>
          </a:xfrm>
        </p:spPr>
        <p:txBody>
          <a:bodyPr/>
          <a:lstStyle/>
          <a:p>
            <a:pPr>
              <a:defRPr/>
            </a:pPr>
            <a:fld id="{07A4A4DB-2E4D-42A1-9ABA-65089A5C5940}" type="datetime1">
              <a:rPr lang="en-US" smtClean="0"/>
              <a:t>5/31/2019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3A6E-14AE-49C9-9F69-F56DD515AC9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45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CC0000"/>
                </a:solidFill>
                <a:latin typeface="Garamond" panose="02020404030301010803" pitchFamily="18" charset="0"/>
              </a:rPr>
              <a:t>Molecular Biology Techniques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  <a:defRPr/>
            </a:pPr>
            <a:r>
              <a:rPr lang="en-US" sz="2800" b="1" dirty="0" smtClean="0">
                <a:latin typeface="Garamond" panose="02020404030301010803" pitchFamily="18" charset="0"/>
              </a:rPr>
              <a:t>A- Genetic probes (DNA or RNA probes):</a:t>
            </a:r>
          </a:p>
          <a:p>
            <a:pPr lvl="1">
              <a:lnSpc>
                <a:spcPct val="160000"/>
              </a:lnSpc>
              <a:defRPr/>
            </a:pPr>
            <a:r>
              <a:rPr lang="en-US" sz="2800" dirty="0" smtClean="0">
                <a:latin typeface="Garamond" panose="02020404030301010803" pitchFamily="18" charset="0"/>
              </a:rPr>
              <a:t>Detection of a segment of DNA sequence (gene) in unknown organism </a:t>
            </a:r>
            <a:r>
              <a:rPr lang="en-US" sz="2800" b="1" dirty="0" smtClean="0">
                <a:solidFill>
                  <a:srgbClr val="FF0000"/>
                </a:solidFill>
                <a:latin typeface="Garamond" panose="02020404030301010803" pitchFamily="18" charset="0"/>
              </a:rPr>
              <a:t>using a labeled probe </a:t>
            </a:r>
          </a:p>
          <a:p>
            <a:pPr>
              <a:lnSpc>
                <a:spcPct val="160000"/>
              </a:lnSpc>
              <a:defRPr/>
            </a:pPr>
            <a:r>
              <a:rPr lang="en-US" sz="2800" b="1" dirty="0" smtClean="0">
                <a:latin typeface="Garamond" panose="02020404030301010803" pitchFamily="18" charset="0"/>
              </a:rPr>
              <a:t>Probe: </a:t>
            </a:r>
            <a:r>
              <a:rPr lang="en-US" sz="2800" dirty="0" smtClean="0">
                <a:latin typeface="Garamond" panose="02020404030301010803" pitchFamily="18" charset="0"/>
              </a:rPr>
              <a:t>consists of </a:t>
            </a:r>
            <a:r>
              <a:rPr lang="en-US" sz="2800" b="1" dirty="0" smtClean="0">
                <a:latin typeface="Garamond" panose="02020404030301010803" pitchFamily="18" charset="0"/>
              </a:rPr>
              <a:t>specific short sequence </a:t>
            </a:r>
            <a:r>
              <a:rPr lang="en-US" sz="2800" dirty="0" smtClean="0">
                <a:latin typeface="Garamond" panose="02020404030301010803" pitchFamily="18" charset="0"/>
              </a:rPr>
              <a:t>of labeled single-stranded DNA or RNA that form strong covalently bonded hybrid with specific complementary strand of nucleic acid of organism in question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90E6C7-CCFB-493C-B2B2-298EC2A0ABA6}" type="datetime1">
              <a:rPr lang="en-US" smtClean="0"/>
              <a:t>5/31/2019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3A6E-14AE-49C9-9F69-F56DD515AC9C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89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CC0000"/>
                </a:solidFill>
                <a:latin typeface="Garamond" panose="02020404030301010803" pitchFamily="18" charset="0"/>
              </a:rPr>
              <a:t>Molecular Biology Techniques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  <a:defRPr/>
            </a:pPr>
            <a:r>
              <a:rPr lang="en-US" sz="2800" b="1" dirty="0" smtClean="0">
                <a:latin typeface="Garamond" panose="02020404030301010803" pitchFamily="18" charset="0"/>
              </a:rPr>
              <a:t>B- Polymerase chain reaction (PCR):</a:t>
            </a:r>
          </a:p>
          <a:p>
            <a:pPr lvl="1">
              <a:lnSpc>
                <a:spcPct val="160000"/>
              </a:lnSpc>
              <a:defRPr/>
            </a:pPr>
            <a:r>
              <a:rPr lang="en-US" sz="2800" dirty="0" smtClean="0">
                <a:latin typeface="Garamond" panose="02020404030301010803" pitchFamily="18" charset="0"/>
              </a:rPr>
              <a:t>Amplification of a short sequence of target DNA or RNA.</a:t>
            </a:r>
          </a:p>
          <a:p>
            <a:pPr lvl="1">
              <a:lnSpc>
                <a:spcPct val="160000"/>
              </a:lnSpc>
              <a:defRPr/>
            </a:pPr>
            <a:r>
              <a:rPr lang="en-US" sz="2800" dirty="0" smtClean="0">
                <a:latin typeface="Garamond" panose="02020404030301010803" pitchFamily="18" charset="0"/>
              </a:rPr>
              <a:t>Then it is detected by a labeled probe</a:t>
            </a:r>
          </a:p>
          <a:p>
            <a:pPr>
              <a:lnSpc>
                <a:spcPct val="160000"/>
              </a:lnSpc>
              <a:defRPr/>
            </a:pPr>
            <a:r>
              <a:rPr lang="en-US" sz="2800" b="1" dirty="0" smtClean="0">
                <a:latin typeface="Garamond" panose="02020404030301010803" pitchFamily="18" charset="0"/>
              </a:rPr>
              <a:t>C- Plasmid profile analysis:</a:t>
            </a:r>
          </a:p>
          <a:p>
            <a:pPr lvl="1">
              <a:lnSpc>
                <a:spcPct val="160000"/>
              </a:lnSpc>
              <a:defRPr/>
            </a:pPr>
            <a:r>
              <a:rPr lang="en-US" sz="2800" dirty="0" smtClean="0">
                <a:latin typeface="Garamond" panose="02020404030301010803" pitchFamily="18" charset="0"/>
              </a:rPr>
              <a:t>Isolation of plasmids from bacteria and determination of their size and number compared with standard strains by </a:t>
            </a:r>
            <a:r>
              <a:rPr lang="en-US" sz="2800" dirty="0" err="1" smtClean="0">
                <a:latin typeface="Garamond" panose="02020404030301010803" pitchFamily="18" charset="0"/>
              </a:rPr>
              <a:t>agarose</a:t>
            </a:r>
            <a:r>
              <a:rPr lang="en-US" sz="2800" dirty="0" smtClean="0">
                <a:latin typeface="Garamond" panose="02020404030301010803" pitchFamily="18" charset="0"/>
              </a:rPr>
              <a:t> gel electrophoresis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90E6C7-CCFB-493C-B2B2-298EC2A0ABA6}" type="datetime1">
              <a:rPr lang="en-US" smtClean="0"/>
              <a:t>5/31/2019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3A6E-14AE-49C9-9F69-F56DD515AC9C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1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0"/>
            <a:ext cx="6858000" cy="8382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b="1" dirty="0" smtClean="0">
                <a:latin typeface="Garamond" panose="02020404030301010803" pitchFamily="18" charset="0"/>
              </a:rPr>
              <a:t>MOLECULAR DIAGNOSTICS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609600"/>
            <a:ext cx="9144000" cy="6248400"/>
          </a:xfrm>
        </p:spPr>
        <p:txBody>
          <a:bodyPr>
            <a:normAutofit/>
          </a:bodyPr>
          <a:lstStyle/>
          <a:p>
            <a:pPr marL="457200" indent="-4572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800" b="1" dirty="0" smtClean="0">
                <a:latin typeface="Garamond" panose="02020404030301010803" pitchFamily="18" charset="0"/>
              </a:rPr>
              <a:t>Most widely used is PCR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en-US" sz="2800" dirty="0" smtClean="0">
                <a:latin typeface="Garamond" panose="02020404030301010803" pitchFamily="18" charset="0"/>
              </a:rPr>
              <a:t>High sensitivity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en-US" sz="2800" dirty="0" smtClean="0">
                <a:latin typeface="Garamond" panose="02020404030301010803" pitchFamily="18" charset="0"/>
              </a:rPr>
              <a:t>High specificity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en-US" sz="2800" dirty="0" smtClean="0">
                <a:latin typeface="Garamond" panose="02020404030301010803" pitchFamily="18" charset="0"/>
              </a:rPr>
              <a:t>Diversity</a:t>
            </a:r>
          </a:p>
          <a:p>
            <a:pPr marL="457200" indent="-4572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800" b="1" dirty="0" smtClean="0">
                <a:latin typeface="Garamond" panose="02020404030301010803" pitchFamily="18" charset="0"/>
              </a:rPr>
              <a:t>Nucleic acid probes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en-US" sz="2800" dirty="0" smtClean="0">
                <a:latin typeface="Garamond" panose="02020404030301010803" pitchFamily="18" charset="0"/>
              </a:rPr>
              <a:t>Do not amplify DNA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4CE9A77-A13E-42CA-A9FB-DC014750FA4F}" type="datetime1">
              <a:rPr lang="en-US" smtClean="0"/>
              <a:t>5/31/2019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D023A6E-14AE-49C9-9F69-F56DD515AC9C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65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000" b="1" dirty="0" smtClean="0"/>
              <a:t>Specific PCR: </a:t>
            </a:r>
            <a:r>
              <a:rPr lang="en-US" sz="2000" dirty="0"/>
              <a:t>u</a:t>
            </a:r>
            <a:r>
              <a:rPr lang="en-US" sz="2000" dirty="0" smtClean="0"/>
              <a:t>ses primers to known DNA targets. Use when conventional diagnostics are inadequate, time consuming, difficult and hazardous.</a:t>
            </a:r>
          </a:p>
          <a:p>
            <a:pPr>
              <a:lnSpc>
                <a:spcPct val="150000"/>
              </a:lnSpc>
              <a:defRPr/>
            </a:pPr>
            <a:r>
              <a:rPr lang="en-US" sz="2000" b="1" dirty="0" smtClean="0"/>
              <a:t>Broad range PCR: </a:t>
            </a:r>
            <a:r>
              <a:rPr lang="en-US" sz="2000" dirty="0" smtClean="0"/>
              <a:t>uses complementary primers to conserved regions </a:t>
            </a:r>
            <a:r>
              <a:rPr lang="en-US" sz="2000" b="1" dirty="0" smtClean="0"/>
              <a:t>shared by a given </a:t>
            </a:r>
            <a:r>
              <a:rPr lang="en-US" sz="2000" dirty="0" smtClean="0"/>
              <a:t>taxonomic group. </a:t>
            </a:r>
          </a:p>
          <a:p>
            <a:pPr lvl="1">
              <a:lnSpc>
                <a:spcPct val="150000"/>
              </a:lnSpc>
              <a:defRPr/>
            </a:pPr>
            <a:r>
              <a:rPr lang="en-US" sz="2000" dirty="0" smtClean="0"/>
              <a:t>Used in cases of </a:t>
            </a:r>
            <a:r>
              <a:rPr lang="en-US" sz="2000" i="1" dirty="0" smtClean="0"/>
              <a:t>B. </a:t>
            </a:r>
            <a:r>
              <a:rPr lang="en-US" sz="2000" i="1" dirty="0" err="1" smtClean="0"/>
              <a:t>henselae</a:t>
            </a:r>
            <a:r>
              <a:rPr lang="en-US" sz="2000" i="1" dirty="0" smtClean="0"/>
              <a:t> </a:t>
            </a:r>
            <a:r>
              <a:rPr lang="en-US" sz="2000" dirty="0" smtClean="0"/>
              <a:t>and </a:t>
            </a:r>
            <a:r>
              <a:rPr lang="en-US" sz="2000" i="1" dirty="0" smtClean="0"/>
              <a:t>Mycobacterium spp.</a:t>
            </a:r>
          </a:p>
          <a:p>
            <a:pPr>
              <a:lnSpc>
                <a:spcPct val="150000"/>
              </a:lnSpc>
              <a:defRPr/>
            </a:pPr>
            <a:r>
              <a:rPr lang="en-US" sz="2000" b="1" dirty="0" smtClean="0"/>
              <a:t>Multiplex PCR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en-US" sz="2000" dirty="0" smtClean="0"/>
              <a:t>Uses single clinical specimen to investigate several potential pathogens simultaneously</a:t>
            </a:r>
          </a:p>
          <a:p>
            <a:pPr lvl="2" eaLnBrk="1" hangingPunct="1">
              <a:lnSpc>
                <a:spcPct val="150000"/>
              </a:lnSpc>
              <a:defRPr/>
            </a:pPr>
            <a:r>
              <a:rPr lang="en-US" sz="2000" b="1" dirty="0" smtClean="0"/>
              <a:t>Encephalitis/meningitis panel: HSV,VZV, CMV HHV-6, EBV, </a:t>
            </a:r>
            <a:r>
              <a:rPr lang="en-US" sz="2000" b="1" dirty="0" err="1" smtClean="0"/>
              <a:t>Enteroviruses</a:t>
            </a:r>
            <a:endParaRPr lang="en-US" sz="2000" b="1" dirty="0" smtClean="0"/>
          </a:p>
          <a:p>
            <a:pPr eaLnBrk="1" hangingPunct="1">
              <a:lnSpc>
                <a:spcPct val="150000"/>
              </a:lnSpc>
              <a:defRPr/>
            </a:pPr>
            <a:r>
              <a:rPr lang="en-US" sz="2000" b="1" dirty="0" smtClean="0"/>
              <a:t>Real-time PCR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en-US" sz="2000" dirty="0" smtClean="0"/>
              <a:t>Utilizes a fluorescent labeled probe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en-US" sz="2000" dirty="0" smtClean="0"/>
              <a:t>Requires small volumes thus takes 30-60 minutes to complete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C130C7-DC14-45AB-8433-AF36C658C307}" type="datetime1">
              <a:rPr lang="en-US" smtClean="0"/>
              <a:t>5/31/2019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3A6E-14AE-49C9-9F69-F56DD515AC9C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30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484187"/>
          </a:xfrm>
        </p:spPr>
        <p:txBody>
          <a:bodyPr/>
          <a:lstStyle/>
          <a:p>
            <a:pPr algn="ctr"/>
            <a:r>
              <a:rPr lang="en-US" sz="2800" b="1" dirty="0" smtClean="0"/>
              <a:t>PCR Detection of Microorganisms: Quality Control</a:t>
            </a:r>
          </a:p>
        </p:txBody>
      </p:sp>
      <p:sp>
        <p:nvSpPr>
          <p:cNvPr id="18435" name="Rectangle 5"/>
          <p:cNvSpPr>
            <a:spLocks noGrp="1" noChangeArrowheads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PCR and other amplification methods are extremely sensitive and very specific. 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For accurate test interpretation, use of proper controls.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rgbClr val="FF3300"/>
                </a:solidFill>
              </a:rPr>
              <a:t>Positive control</a:t>
            </a:r>
            <a:r>
              <a:rPr lang="en-US" dirty="0" smtClean="0"/>
              <a:t>: positive template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rgbClr val="FF3300"/>
                </a:solidFill>
              </a:rPr>
              <a:t>Negative control</a:t>
            </a:r>
            <a:r>
              <a:rPr lang="en-US" dirty="0" smtClean="0"/>
              <a:t>: negative template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rgbClr val="FF3300"/>
                </a:solidFill>
              </a:rPr>
              <a:t>Amplification control</a:t>
            </a:r>
            <a:r>
              <a:rPr lang="en-US" dirty="0" smtClean="0"/>
              <a:t>: omnipresent template unrelated to target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rgbClr val="FF3300"/>
                </a:solidFill>
              </a:rPr>
              <a:t>Reagent blank</a:t>
            </a:r>
            <a:r>
              <a:rPr lang="en-US" dirty="0" smtClean="0"/>
              <a:t>: no template present</a:t>
            </a:r>
          </a:p>
        </p:txBody>
      </p:sp>
    </p:spTree>
    <p:extLst>
      <p:ext uri="{BB962C8B-B14F-4D97-AF65-F5344CB8AC3E}">
        <p14:creationId xmlns:p14="http://schemas.microsoft.com/office/powerpoint/2010/main" val="320638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5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lvl="1">
              <a:lnSpc>
                <a:spcPct val="150000"/>
              </a:lnSpc>
            </a:pPr>
            <a:r>
              <a:rPr lang="en-US" b="1" dirty="0" smtClean="0">
                <a:solidFill>
                  <a:srgbClr val="FF3300"/>
                </a:solidFill>
              </a:rPr>
              <a:t>Positive control</a:t>
            </a:r>
            <a:r>
              <a:rPr lang="en-US" dirty="0" smtClean="0"/>
              <a:t>: receives </a:t>
            </a:r>
            <a:r>
              <a:rPr lang="en-US" dirty="0"/>
              <a:t>a treatment with a known response, so that this </a:t>
            </a:r>
            <a:r>
              <a:rPr lang="en-US" b="1" dirty="0"/>
              <a:t>positive</a:t>
            </a:r>
            <a:r>
              <a:rPr lang="en-US" dirty="0"/>
              <a:t> response can be compared to the unknown response of the treatment. 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b="1" dirty="0" smtClean="0">
                <a:solidFill>
                  <a:srgbClr val="FF3300"/>
                </a:solidFill>
              </a:rPr>
              <a:t>Negative control</a:t>
            </a:r>
            <a:r>
              <a:rPr lang="en-US" b="1" dirty="0" smtClean="0"/>
              <a:t>: </a:t>
            </a:r>
            <a:r>
              <a:rPr lang="en-US" dirty="0"/>
              <a:t> </a:t>
            </a:r>
            <a:r>
              <a:rPr lang="en-US" dirty="0" smtClean="0"/>
              <a:t>is </a:t>
            </a:r>
            <a:r>
              <a:rPr lang="en-US" dirty="0"/>
              <a:t>a group in which no response is expected. </a:t>
            </a:r>
            <a:endParaRPr lang="en-US" dirty="0" smtClean="0"/>
          </a:p>
          <a:p>
            <a:pPr lvl="2">
              <a:lnSpc>
                <a:spcPct val="150000"/>
              </a:lnSpc>
            </a:pPr>
            <a:r>
              <a:rPr lang="en-US" dirty="0" smtClean="0"/>
              <a:t>It </a:t>
            </a:r>
            <a:r>
              <a:rPr lang="en-US" dirty="0"/>
              <a:t>is the opposite of the positive </a:t>
            </a:r>
            <a:r>
              <a:rPr lang="en-US" b="1" dirty="0"/>
              <a:t>control</a:t>
            </a:r>
            <a:r>
              <a:rPr lang="en-US" dirty="0"/>
              <a:t>, in which a known response is expected. 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b="1" dirty="0" smtClean="0">
                <a:solidFill>
                  <a:srgbClr val="FF3300"/>
                </a:solidFill>
              </a:rPr>
              <a:t>Amplification control</a:t>
            </a:r>
            <a:r>
              <a:rPr lang="en-US" b="1" dirty="0" smtClean="0"/>
              <a:t>: </a:t>
            </a:r>
            <a:r>
              <a:rPr lang="en-US" dirty="0" smtClean="0"/>
              <a:t>omnipresent template unrelated to target. 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DNA </a:t>
            </a:r>
            <a:r>
              <a:rPr lang="en-US" dirty="0"/>
              <a:t>sequence present in the same tube as the sample, which is </a:t>
            </a:r>
            <a:r>
              <a:rPr lang="en-US" dirty="0" err="1"/>
              <a:t>coamplified</a:t>
            </a:r>
            <a:r>
              <a:rPr lang="en-US" dirty="0"/>
              <a:t> simultaneously with the target.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b="1" dirty="0" smtClean="0">
                <a:solidFill>
                  <a:srgbClr val="FF3300"/>
                </a:solidFill>
              </a:rPr>
              <a:t>Reagent blank</a:t>
            </a:r>
            <a:r>
              <a:rPr lang="en-US" b="1" dirty="0" smtClean="0"/>
              <a:t>: </a:t>
            </a:r>
            <a:r>
              <a:rPr lang="en-US" dirty="0" smtClean="0"/>
              <a:t>no template present</a:t>
            </a:r>
          </a:p>
        </p:txBody>
      </p:sp>
    </p:spTree>
    <p:extLst>
      <p:ext uri="{BB962C8B-B14F-4D97-AF65-F5344CB8AC3E}">
        <p14:creationId xmlns:p14="http://schemas.microsoft.com/office/powerpoint/2010/main" val="158946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5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800" b="1" dirty="0"/>
              <a:t>Internal controls</a:t>
            </a:r>
            <a:r>
              <a:rPr lang="en-US" sz="2800" dirty="0"/>
              <a:t> are used as indicator of perfect nucleic acid extraction, quality of samples, quality of </a:t>
            </a:r>
            <a:r>
              <a:rPr lang="en-US" sz="2800" b="1" dirty="0"/>
              <a:t>PCR</a:t>
            </a:r>
            <a:r>
              <a:rPr lang="en-US" sz="2800" dirty="0"/>
              <a:t>.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Internal</a:t>
            </a:r>
            <a:r>
              <a:rPr lang="en-US" sz="2800" dirty="0"/>
              <a:t> </a:t>
            </a:r>
            <a:r>
              <a:rPr lang="en-US" sz="2800" b="1" dirty="0"/>
              <a:t>controls</a:t>
            </a:r>
            <a:r>
              <a:rPr lang="en-US" sz="2800" dirty="0"/>
              <a:t> can be </a:t>
            </a:r>
            <a:r>
              <a:rPr lang="en-US" sz="2800" dirty="0" smtClean="0"/>
              <a:t>either:</a:t>
            </a:r>
          </a:p>
          <a:p>
            <a:pPr lvl="1">
              <a:lnSpc>
                <a:spcPct val="150000"/>
              </a:lnSpc>
            </a:pPr>
            <a:r>
              <a:rPr lang="en-US" sz="2800" b="1" dirty="0" smtClean="0"/>
              <a:t>homologous </a:t>
            </a:r>
            <a:r>
              <a:rPr lang="en-US" sz="2800" b="1" dirty="0"/>
              <a:t>extrinsic</a:t>
            </a:r>
            <a:r>
              <a:rPr lang="en-US" sz="2800" dirty="0"/>
              <a:t>, </a:t>
            </a:r>
            <a:endParaRPr lang="en-US" sz="2800" dirty="0" smtClean="0"/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heterologous</a:t>
            </a:r>
            <a:r>
              <a:rPr lang="en-US" sz="2800" dirty="0"/>
              <a:t> </a:t>
            </a:r>
            <a:r>
              <a:rPr lang="en-US" sz="2800" b="1" dirty="0"/>
              <a:t>extrinsic</a:t>
            </a:r>
            <a:r>
              <a:rPr lang="en-US" sz="2800" dirty="0"/>
              <a:t>, or </a:t>
            </a:r>
            <a:endParaRPr lang="en-US" sz="2800" dirty="0" smtClean="0"/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heterologous </a:t>
            </a:r>
            <a:r>
              <a:rPr lang="en-US" sz="2800" dirty="0"/>
              <a:t>intrinsic. 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dirty="0" smtClean="0"/>
              <a:t>A</a:t>
            </a:r>
            <a:r>
              <a:rPr lang="en-US" sz="2800" dirty="0"/>
              <a:t> </a:t>
            </a:r>
            <a:r>
              <a:rPr lang="en-US" sz="2800" b="1" dirty="0"/>
              <a:t>homologous extrinsic </a:t>
            </a:r>
            <a:r>
              <a:rPr lang="en-US" sz="2800" b="1" dirty="0" smtClean="0"/>
              <a:t>control </a:t>
            </a:r>
            <a:r>
              <a:rPr lang="en-US" sz="2800" dirty="0" smtClean="0"/>
              <a:t>is </a:t>
            </a:r>
            <a:r>
              <a:rPr lang="en-US" sz="2800" dirty="0"/>
              <a:t>a wild-type-derived </a:t>
            </a:r>
            <a:r>
              <a:rPr lang="en-US" sz="2800" b="1" dirty="0"/>
              <a:t>control</a:t>
            </a:r>
            <a:r>
              <a:rPr lang="en-US" sz="2800" dirty="0"/>
              <a:t> with a </a:t>
            </a:r>
            <a:r>
              <a:rPr lang="en-US" sz="2800" dirty="0" smtClean="0"/>
              <a:t>non target-derived </a:t>
            </a:r>
            <a:r>
              <a:rPr lang="en-US" sz="2800" dirty="0"/>
              <a:t>sequence insert</a:t>
            </a:r>
            <a:r>
              <a:rPr lang="en-US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773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5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smtClean="0"/>
              <a:t>A</a:t>
            </a:r>
            <a:r>
              <a:rPr lang="en-US" sz="2800" dirty="0"/>
              <a:t> </a:t>
            </a:r>
            <a:r>
              <a:rPr lang="en-US" sz="2800" b="1" dirty="0"/>
              <a:t>heterologous extrinsic control</a:t>
            </a:r>
            <a:r>
              <a:rPr lang="en-US" sz="2800" dirty="0"/>
              <a:t> is a non-target-derived </a:t>
            </a:r>
            <a:r>
              <a:rPr lang="en-US" sz="2800" b="1" dirty="0"/>
              <a:t>control</a:t>
            </a:r>
            <a:r>
              <a:rPr lang="en-US" sz="2800" dirty="0"/>
              <a:t> added to each sample prior to nucleic acid extraction. 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dirty="0" smtClean="0"/>
              <a:t>It </a:t>
            </a:r>
            <a:r>
              <a:rPr lang="en-US" sz="2800" dirty="0"/>
              <a:t>requires a duplex amplification of target DNA or RNA and </a:t>
            </a:r>
            <a:r>
              <a:rPr lang="en-US" sz="2800" b="1" dirty="0"/>
              <a:t>control</a:t>
            </a:r>
            <a:r>
              <a:rPr lang="en-US" sz="2800" dirty="0"/>
              <a:t> DNA or RNA in a single reaction</a:t>
            </a:r>
            <a:r>
              <a:rPr lang="en-US" sz="28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A </a:t>
            </a:r>
            <a:r>
              <a:rPr lang="en-US" sz="2800" b="1" dirty="0"/>
              <a:t>heterologous intrinsic control</a:t>
            </a:r>
            <a:r>
              <a:rPr lang="en-US" sz="2800" dirty="0"/>
              <a:t> confirms the presence of human nucleic acid and thus cellular material in the sample.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58408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1"/>
          <p:cNvSpPr>
            <a:spLocks noGrp="1" noChangeArrowheads="1"/>
          </p:cNvSpPr>
          <p:nvPr>
            <p:ph type="title"/>
          </p:nvPr>
        </p:nvSpPr>
        <p:spPr>
          <a:xfrm>
            <a:off x="463990" y="91464"/>
            <a:ext cx="8229600" cy="484187"/>
          </a:xfrm>
        </p:spPr>
        <p:txBody>
          <a:bodyPr/>
          <a:lstStyle/>
          <a:p>
            <a:pPr algn="ctr"/>
            <a:r>
              <a:rPr lang="en-US" sz="2800" b="1" dirty="0" smtClean="0"/>
              <a:t>PCR Quality Control: Internal Controls</a:t>
            </a:r>
          </a:p>
        </p:txBody>
      </p:sp>
      <p:sp>
        <p:nvSpPr>
          <p:cNvPr id="20483" name="Rectangle 22"/>
          <p:cNvSpPr>
            <a:spLocks noGrp="1" noChangeArrowheads="1"/>
          </p:cNvSpPr>
          <p:nvPr>
            <p:ph sz="half" idx="1"/>
          </p:nvPr>
        </p:nvSpPr>
        <p:spPr>
          <a:xfrm>
            <a:off x="-1" y="533400"/>
            <a:ext cx="5426075" cy="55975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3300"/>
                </a:solidFill>
              </a:rPr>
              <a:t>Homologous extrinsic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Controls for amplification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3300"/>
                </a:solidFill>
              </a:rPr>
              <a:t>Heterologous extrinsic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Controls for extraction and amplification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3300"/>
                </a:solidFill>
              </a:rPr>
              <a:t>Heterologous intrinsic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Human gene control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5562600" y="2286000"/>
            <a:ext cx="2819400" cy="2286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Garamond" panose="02020404030301010803" pitchFamily="18" charset="0"/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6003925" y="1865313"/>
            <a:ext cx="179574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b="1" dirty="0">
                <a:latin typeface="Garamond" panose="02020404030301010803" pitchFamily="18" charset="0"/>
              </a:rPr>
              <a:t>Target sequence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5562600" y="3429000"/>
            <a:ext cx="2819400" cy="2286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Garamond" panose="02020404030301010803" pitchFamily="18" charset="0"/>
            </a:endParaRPr>
          </a:p>
        </p:txBody>
      </p:sp>
      <p:sp>
        <p:nvSpPr>
          <p:cNvPr id="20487" name="Rectangle 7" descr="Wide downward diagonal"/>
          <p:cNvSpPr>
            <a:spLocks noChangeArrowheads="1"/>
          </p:cNvSpPr>
          <p:nvPr/>
        </p:nvSpPr>
        <p:spPr bwMode="auto">
          <a:xfrm>
            <a:off x="6248400" y="3429000"/>
            <a:ext cx="1447800" cy="228600"/>
          </a:xfrm>
          <a:prstGeom prst="rect">
            <a:avLst/>
          </a:prstGeom>
          <a:pattFill prst="wdDnDiag">
            <a:fgClr>
              <a:schemeClr val="bg2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Garamond" panose="02020404030301010803" pitchFamily="18" charset="0"/>
            </a:endParaRPr>
          </a:p>
        </p:txBody>
      </p:sp>
      <p:sp>
        <p:nvSpPr>
          <p:cNvPr id="20488" name="Rectangle 9" descr="Wide downward diagonal"/>
          <p:cNvSpPr>
            <a:spLocks noChangeArrowheads="1"/>
          </p:cNvSpPr>
          <p:nvPr/>
        </p:nvSpPr>
        <p:spPr bwMode="auto">
          <a:xfrm>
            <a:off x="5562600" y="4800600"/>
            <a:ext cx="2743200" cy="228600"/>
          </a:xfrm>
          <a:prstGeom prst="rect">
            <a:avLst/>
          </a:prstGeom>
          <a:pattFill prst="wdDnDiag">
            <a:fgClr>
              <a:schemeClr val="bg2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Garamond" panose="02020404030301010803" pitchFamily="18" charset="0"/>
            </a:endParaRPr>
          </a:p>
        </p:txBody>
      </p:sp>
      <p:sp>
        <p:nvSpPr>
          <p:cNvPr id="20489" name="Line 10"/>
          <p:cNvSpPr>
            <a:spLocks noChangeShapeType="1"/>
          </p:cNvSpPr>
          <p:nvPr/>
        </p:nvSpPr>
        <p:spPr bwMode="auto">
          <a:xfrm>
            <a:off x="5562600" y="2209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11"/>
          <p:cNvSpPr>
            <a:spLocks noChangeShapeType="1"/>
          </p:cNvSpPr>
          <p:nvPr/>
        </p:nvSpPr>
        <p:spPr bwMode="auto">
          <a:xfrm>
            <a:off x="8077200" y="2590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Line 12"/>
          <p:cNvSpPr>
            <a:spLocks noChangeShapeType="1"/>
          </p:cNvSpPr>
          <p:nvPr/>
        </p:nvSpPr>
        <p:spPr bwMode="auto">
          <a:xfrm>
            <a:off x="5562600" y="3352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13"/>
          <p:cNvSpPr>
            <a:spLocks noChangeShapeType="1"/>
          </p:cNvSpPr>
          <p:nvPr/>
        </p:nvSpPr>
        <p:spPr bwMode="auto">
          <a:xfrm>
            <a:off x="8077200" y="3733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Line 14"/>
          <p:cNvSpPr>
            <a:spLocks noChangeShapeType="1"/>
          </p:cNvSpPr>
          <p:nvPr/>
        </p:nvSpPr>
        <p:spPr bwMode="auto">
          <a:xfrm>
            <a:off x="5562600" y="4724400"/>
            <a:ext cx="30480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4" name="Line 15"/>
          <p:cNvSpPr>
            <a:spLocks noChangeShapeType="1"/>
          </p:cNvSpPr>
          <p:nvPr/>
        </p:nvSpPr>
        <p:spPr bwMode="auto">
          <a:xfrm>
            <a:off x="8001000" y="5105400"/>
            <a:ext cx="30480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5" name="Rectangle 16" descr="Wide downward diagonal"/>
          <p:cNvSpPr>
            <a:spLocks noChangeArrowheads="1"/>
          </p:cNvSpPr>
          <p:nvPr/>
        </p:nvSpPr>
        <p:spPr bwMode="auto">
          <a:xfrm>
            <a:off x="5562600" y="6096000"/>
            <a:ext cx="2743200" cy="228600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Garamond" panose="02020404030301010803" pitchFamily="18" charset="0"/>
            </a:endParaRPr>
          </a:p>
        </p:txBody>
      </p:sp>
      <p:sp>
        <p:nvSpPr>
          <p:cNvPr id="20496" name="Line 17" descr="Wide downward diagonal"/>
          <p:cNvSpPr>
            <a:spLocks noChangeShapeType="1"/>
          </p:cNvSpPr>
          <p:nvPr/>
        </p:nvSpPr>
        <p:spPr bwMode="auto">
          <a:xfrm>
            <a:off x="5562600" y="6019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Line 18" descr="Wide downward diagonal"/>
          <p:cNvSpPr>
            <a:spLocks noChangeShapeType="1"/>
          </p:cNvSpPr>
          <p:nvPr/>
        </p:nvSpPr>
        <p:spPr bwMode="auto">
          <a:xfrm>
            <a:off x="8001000" y="6400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36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0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60387"/>
          </a:xfrm>
        </p:spPr>
        <p:txBody>
          <a:bodyPr/>
          <a:lstStyle/>
          <a:p>
            <a:pPr algn="ctr"/>
            <a:r>
              <a:rPr lang="en-US" sz="2800" b="1" dirty="0" smtClean="0"/>
              <a:t>Quality Control: False Positives</a:t>
            </a:r>
          </a:p>
        </p:txBody>
      </p:sp>
      <p:sp>
        <p:nvSpPr>
          <p:cNvPr id="22531" name="Rectangle 21"/>
          <p:cNvSpPr>
            <a:spLocks noGrp="1" noChangeArrowheads="1"/>
          </p:cNvSpPr>
          <p:nvPr>
            <p:ph idx="1"/>
          </p:nvPr>
        </p:nvSpPr>
        <p:spPr>
          <a:xfrm>
            <a:off x="76200" y="1066800"/>
            <a:ext cx="9067800" cy="50641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Contamination: check reagent blank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Dead or dying organisms: retest 3</a:t>
            </a:r>
            <a:r>
              <a:rPr lang="en-US" dirty="0" smtClean="0">
                <a:cs typeface="Arial" panose="020B0604020202020204" pitchFamily="34" charset="0"/>
              </a:rPr>
              <a:t>–</a:t>
            </a:r>
            <a:r>
              <a:rPr lang="en-US" dirty="0" smtClean="0"/>
              <a:t>6 weeks after antimicrobial therapy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Detection of less than clinically significant levels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5181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800" dirty="0"/>
              <a:t>The five periods of disease (sometimes referred to </a:t>
            </a:r>
            <a:r>
              <a:rPr lang="en-US" sz="2800" dirty="0" smtClean="0"/>
              <a:t>as </a:t>
            </a:r>
            <a:r>
              <a:rPr lang="en-US" sz="2800" b="1" dirty="0" smtClean="0"/>
              <a:t>stages</a:t>
            </a:r>
            <a:r>
              <a:rPr lang="en-US" sz="2800" dirty="0"/>
              <a:t> or </a:t>
            </a:r>
            <a:r>
              <a:rPr lang="en-US" sz="2800" b="1" dirty="0"/>
              <a:t>phases</a:t>
            </a:r>
            <a:r>
              <a:rPr lang="en-US" sz="2800" dirty="0"/>
              <a:t>) </a:t>
            </a:r>
            <a:r>
              <a:rPr lang="en-US" sz="2800" dirty="0" smtClean="0"/>
              <a:t>include:</a:t>
            </a:r>
          </a:p>
          <a:p>
            <a:pPr lvl="1">
              <a:lnSpc>
                <a:spcPct val="150000"/>
              </a:lnSpc>
              <a:defRPr/>
            </a:pPr>
            <a:r>
              <a:rPr lang="en-US" sz="2400" dirty="0" smtClean="0"/>
              <a:t>the </a:t>
            </a:r>
            <a:r>
              <a:rPr lang="en-US" sz="2400" dirty="0"/>
              <a:t>incubation, </a:t>
            </a:r>
            <a:endParaRPr lang="en-US" sz="2400" dirty="0" smtClean="0"/>
          </a:p>
          <a:p>
            <a:pPr lvl="1">
              <a:lnSpc>
                <a:spcPct val="150000"/>
              </a:lnSpc>
              <a:defRPr/>
            </a:pPr>
            <a:r>
              <a:rPr lang="en-US" sz="2400" dirty="0" smtClean="0"/>
              <a:t>prodromal</a:t>
            </a:r>
            <a:r>
              <a:rPr lang="en-US" sz="2400" dirty="0"/>
              <a:t>, </a:t>
            </a:r>
            <a:endParaRPr lang="en-US" sz="2400" dirty="0" smtClean="0"/>
          </a:p>
          <a:p>
            <a:pPr lvl="1">
              <a:lnSpc>
                <a:spcPct val="150000"/>
              </a:lnSpc>
              <a:defRPr/>
            </a:pPr>
            <a:r>
              <a:rPr lang="en-US" sz="2400" dirty="0" smtClean="0"/>
              <a:t>illness</a:t>
            </a:r>
            <a:r>
              <a:rPr lang="en-US" sz="2400" dirty="0"/>
              <a:t>, </a:t>
            </a:r>
            <a:endParaRPr lang="en-US" sz="2400" dirty="0" smtClean="0"/>
          </a:p>
          <a:p>
            <a:pPr lvl="1">
              <a:lnSpc>
                <a:spcPct val="150000"/>
              </a:lnSpc>
              <a:defRPr/>
            </a:pPr>
            <a:r>
              <a:rPr lang="en-US" sz="2400" dirty="0" smtClean="0"/>
              <a:t>decline</a:t>
            </a:r>
            <a:r>
              <a:rPr lang="en-US" sz="2400" dirty="0"/>
              <a:t>, and </a:t>
            </a:r>
            <a:endParaRPr lang="en-US" sz="2400" dirty="0" smtClean="0"/>
          </a:p>
          <a:p>
            <a:pPr lvl="1">
              <a:lnSpc>
                <a:spcPct val="150000"/>
              </a:lnSpc>
              <a:defRPr/>
            </a:pPr>
            <a:r>
              <a:rPr lang="en-US" sz="2400" dirty="0" smtClean="0"/>
              <a:t>convalescence periods.</a:t>
            </a:r>
          </a:p>
          <a:p>
            <a:pPr>
              <a:lnSpc>
                <a:spcPct val="150000"/>
              </a:lnSpc>
              <a:defRPr/>
            </a:pPr>
            <a:r>
              <a:rPr lang="en-US" sz="2800" dirty="0" smtClean="0"/>
              <a:t>The </a:t>
            </a:r>
            <a:r>
              <a:rPr lang="en-US" sz="2800" dirty="0"/>
              <a:t>incubation period occurs in </a:t>
            </a:r>
            <a:r>
              <a:rPr lang="en-US" sz="2800" b="1" dirty="0"/>
              <a:t>an acute disease </a:t>
            </a:r>
            <a:r>
              <a:rPr lang="en-US" sz="2800" dirty="0"/>
              <a:t>after the initial entry of the pathogen into the host (patient).</a:t>
            </a:r>
            <a:endParaRPr lang="en-US" altLang="zh-CN" sz="2400" dirty="0" smtClean="0">
              <a:latin typeface="Garamond" panose="02020404030301010803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AC9B0B-54E7-4726-8F33-B1E3BD6F2A57}" type="datetime1">
              <a:rPr lang="en-US" smtClean="0"/>
              <a:t>5/31/2019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3A6E-14AE-49C9-9F69-F56DD515AC9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93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b="1" dirty="0" smtClean="0">
                <a:solidFill>
                  <a:srgbClr val="FF0000"/>
                </a:solidFill>
                <a:latin typeface="Garamond" panose="02020404030301010803" pitchFamily="18" charset="0"/>
              </a:rPr>
              <a:t>Real time PCR for Diagnosis of Infectious Disease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idx="1"/>
          </p:nvPr>
        </p:nvSpPr>
        <p:spPr>
          <a:xfrm>
            <a:off x="0" y="533400"/>
            <a:ext cx="8991600" cy="6324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ct val="100000"/>
              </a:spcBef>
              <a:buSzPct val="120000"/>
              <a:defRPr/>
            </a:pPr>
            <a:r>
              <a:rPr lang="en-US" sz="2400" dirty="0" smtClean="0">
                <a:latin typeface="Garamond" panose="02020404030301010803" pitchFamily="18" charset="0"/>
              </a:rPr>
              <a:t>Detect PCR product during synthesis</a:t>
            </a:r>
          </a:p>
          <a:p>
            <a:pPr>
              <a:lnSpc>
                <a:spcPct val="150000"/>
              </a:lnSpc>
              <a:spcBef>
                <a:spcPct val="100000"/>
              </a:spcBef>
              <a:buSzPct val="120000"/>
              <a:defRPr/>
            </a:pPr>
            <a:r>
              <a:rPr lang="en-US" sz="2400" dirty="0" smtClean="0">
                <a:latin typeface="Garamond" panose="02020404030301010803" pitchFamily="18" charset="0"/>
              </a:rPr>
              <a:t>Requires fluorescence-based detection and specialized detection instrumentation</a:t>
            </a:r>
          </a:p>
          <a:p>
            <a:pPr>
              <a:lnSpc>
                <a:spcPct val="150000"/>
              </a:lnSpc>
              <a:spcBef>
                <a:spcPct val="100000"/>
              </a:spcBef>
              <a:buSzPct val="120000"/>
              <a:defRPr/>
            </a:pPr>
            <a:r>
              <a:rPr lang="en-US" sz="2400" b="1" dirty="0" smtClean="0">
                <a:latin typeface="Garamond" panose="02020404030301010803" pitchFamily="18" charset="0"/>
              </a:rPr>
              <a:t>Advantages</a:t>
            </a:r>
          </a:p>
          <a:p>
            <a:pPr lvl="1">
              <a:lnSpc>
                <a:spcPct val="150000"/>
              </a:lnSpc>
              <a:spcBef>
                <a:spcPct val="100000"/>
              </a:spcBef>
              <a:buSzPct val="120000"/>
              <a:defRPr/>
            </a:pPr>
            <a:r>
              <a:rPr lang="en-US" sz="2400" dirty="0" smtClean="0">
                <a:latin typeface="Garamond" panose="02020404030301010803" pitchFamily="18" charset="0"/>
              </a:rPr>
              <a:t>Less time for results</a:t>
            </a:r>
          </a:p>
          <a:p>
            <a:pPr lvl="1">
              <a:lnSpc>
                <a:spcPct val="150000"/>
              </a:lnSpc>
              <a:spcBef>
                <a:spcPct val="100000"/>
              </a:spcBef>
              <a:buSzPct val="120000"/>
              <a:defRPr/>
            </a:pPr>
            <a:r>
              <a:rPr lang="en-US" sz="2400" dirty="0" smtClean="0">
                <a:latin typeface="Garamond" panose="02020404030301010803" pitchFamily="18" charset="0"/>
              </a:rPr>
              <a:t>Improved analytical sensitivity</a:t>
            </a:r>
          </a:p>
          <a:p>
            <a:pPr lvl="1">
              <a:lnSpc>
                <a:spcPct val="150000"/>
              </a:lnSpc>
              <a:spcBef>
                <a:spcPct val="100000"/>
              </a:spcBef>
              <a:buSzPct val="120000"/>
              <a:defRPr/>
            </a:pPr>
            <a:r>
              <a:rPr lang="en-US" sz="2400" dirty="0" smtClean="0">
                <a:latin typeface="Garamond" panose="02020404030301010803" pitchFamily="18" charset="0"/>
              </a:rPr>
              <a:t>Broad applicability (target characterization, load determination etc)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73F3F5-65D1-4BF5-8BDF-28D03231092A}" type="datetime1">
              <a:rPr lang="en-US" smtClean="0"/>
              <a:t>5/31/2019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3A6E-14AE-49C9-9F69-F56DD515AC9C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9805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-19227"/>
            <a:ext cx="9144000" cy="552628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b="1" dirty="0" smtClean="0">
                <a:latin typeface="Garamond" panose="02020404030301010803" pitchFamily="18" charset="0"/>
              </a:rPr>
              <a:t>OTHER USES OF MOLECULAR DIAGNOSTICS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219200"/>
            <a:ext cx="9144000" cy="5638800"/>
          </a:xfrm>
        </p:spPr>
        <p:txBody>
          <a:bodyPr>
            <a:noAutofit/>
          </a:bodyPr>
          <a:lstStyle/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Garamond" panose="02020404030301010803" pitchFamily="18" charset="0"/>
              </a:rPr>
              <a:t>Viral load monitoring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endParaRPr lang="en-US" dirty="0" smtClean="0">
              <a:latin typeface="Garamond" panose="02020404030301010803" pitchFamily="18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Garamond" panose="02020404030301010803" pitchFamily="18" charset="0"/>
              </a:rPr>
              <a:t>Viral genotyping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endParaRPr lang="en-US" dirty="0" smtClean="0">
              <a:latin typeface="Garamond" panose="02020404030301010803" pitchFamily="18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Garamond" panose="02020404030301010803" pitchFamily="18" charset="0"/>
              </a:rPr>
              <a:t>Bacterial resistance detection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endParaRPr lang="en-US" dirty="0" smtClean="0">
              <a:latin typeface="Garamond" panose="02020404030301010803" pitchFamily="18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Garamond" panose="02020404030301010803" pitchFamily="18" charset="0"/>
              </a:rPr>
              <a:t>Bacterial genotyping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FC73D1E-9195-4B6E-8994-DE50F3BF594A}" type="datetime1">
              <a:rPr lang="en-US" smtClean="0"/>
              <a:t>5/31/2019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D023A6E-14AE-49C9-9F69-F56DD515AC9C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15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0"/>
            <a:ext cx="7772400" cy="6858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Garamond" panose="02020404030301010803" pitchFamily="18" charset="0"/>
              </a:rPr>
              <a:t>LIMITATION OF PCR TECHNOLOGIES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609600"/>
            <a:ext cx="9144000" cy="6248400"/>
          </a:xfrm>
        </p:spPr>
        <p:txBody>
          <a:bodyPr>
            <a:normAutofit/>
          </a:bodyPr>
          <a:lstStyle/>
          <a:p>
            <a:pPr marL="285750" indent="-285750" algn="l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Garamond" panose="02020404030301010803" pitchFamily="18" charset="0"/>
              </a:rPr>
              <a:t>Specimen should be </a:t>
            </a:r>
            <a:r>
              <a:rPr lang="en-US" sz="2400" b="1" dirty="0" smtClean="0">
                <a:latin typeface="Garamond" panose="02020404030301010803" pitchFamily="18" charset="0"/>
              </a:rPr>
              <a:t>frozen until </a:t>
            </a:r>
            <a:r>
              <a:rPr lang="en-US" sz="2400" dirty="0" smtClean="0">
                <a:latin typeface="Garamond" panose="02020404030301010803" pitchFamily="18" charset="0"/>
              </a:rPr>
              <a:t>amplification</a:t>
            </a:r>
          </a:p>
          <a:p>
            <a:pPr marL="285750" indent="-285750" algn="l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b="1" dirty="0" smtClean="0">
                <a:latin typeface="Garamond" panose="02020404030301010803" pitchFamily="18" charset="0"/>
              </a:rPr>
              <a:t>No</a:t>
            </a:r>
            <a:r>
              <a:rPr lang="en-US" sz="2400" dirty="0" smtClean="0">
                <a:latin typeface="Garamond" panose="02020404030301010803" pitchFamily="18" charset="0"/>
              </a:rPr>
              <a:t> antimicrobial sensitivity is available</a:t>
            </a:r>
          </a:p>
          <a:p>
            <a:pPr marL="285750" indent="-285750" algn="l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Garamond" panose="02020404030301010803" pitchFamily="18" charset="0"/>
              </a:rPr>
              <a:t>Needs the clinician to </a:t>
            </a:r>
            <a:r>
              <a:rPr lang="en-US" sz="2400" b="1" dirty="0" smtClean="0">
                <a:latin typeface="Garamond" panose="02020404030301010803" pitchFamily="18" charset="0"/>
              </a:rPr>
              <a:t>name the </a:t>
            </a:r>
            <a:r>
              <a:rPr lang="en-US" sz="2400" dirty="0" smtClean="0">
                <a:latin typeface="Garamond" panose="02020404030301010803" pitchFamily="18" charset="0"/>
              </a:rPr>
              <a:t>suspect</a:t>
            </a:r>
          </a:p>
          <a:p>
            <a:pPr marL="285750" indent="-285750" algn="l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Garamond" panose="02020404030301010803" pitchFamily="18" charset="0"/>
              </a:rPr>
              <a:t>Cost</a:t>
            </a:r>
          </a:p>
          <a:p>
            <a:pPr marL="285750" indent="-285750" algn="l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b="1" dirty="0" smtClean="0">
                <a:latin typeface="Garamond" panose="02020404030301010803" pitchFamily="18" charset="0"/>
              </a:rPr>
              <a:t>False positives </a:t>
            </a:r>
            <a:r>
              <a:rPr lang="en-US" sz="2400" dirty="0" smtClean="0">
                <a:latin typeface="Garamond" panose="02020404030301010803" pitchFamily="18" charset="0"/>
              </a:rPr>
              <a:t>caused by amplification of contaminants</a:t>
            </a:r>
          </a:p>
          <a:p>
            <a:pPr marL="285750" indent="-285750" algn="l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Garamond" panose="02020404030301010803" pitchFamily="18" charset="0"/>
              </a:rPr>
              <a:t>Only sample from normally sterile sites should be considered for broad-range PCR</a:t>
            </a:r>
          </a:p>
          <a:p>
            <a:pPr marL="285750" indent="-285750" algn="l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Garamond" panose="02020404030301010803" pitchFamily="18" charset="0"/>
              </a:rPr>
              <a:t>Specimen is required to be refrigerated or stored in alcohol before processing </a:t>
            </a:r>
          </a:p>
          <a:p>
            <a:pPr marL="285750" indent="-285750" algn="l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sz="2400" dirty="0" smtClean="0">
              <a:latin typeface="Garamond" panose="02020404030301010803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F20D09D-A2B0-4BE2-AFF4-6F6E4A82D7B5}" type="datetime1">
              <a:rPr lang="en-US" smtClean="0"/>
              <a:t>5/31/2019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D023A6E-14AE-49C9-9F69-F56DD515AC9C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19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44482-8D3C-47DC-B619-31165040365E}" type="datetime1">
              <a:rPr lang="en-US" altLang="en-US" smtClean="0"/>
              <a:t>5/31/2019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4C9F-F557-4B4C-AC84-D8312A8BB7D7}" type="slidenum">
              <a:rPr lang="en-US" altLang="en-US" smtClean="0"/>
              <a:pPr/>
              <a:t>5</a:t>
            </a:fld>
            <a:endParaRPr lang="en-US" altLang="en-US"/>
          </a:p>
        </p:txBody>
      </p:sp>
      <p:pic>
        <p:nvPicPr>
          <p:cNvPr id="2050" name="Picture 2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33" b="13514"/>
          <a:stretch/>
        </p:blipFill>
        <p:spPr bwMode="auto">
          <a:xfrm>
            <a:off x="21124" y="152400"/>
            <a:ext cx="8970475" cy="6091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4142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28650" y="22077"/>
            <a:ext cx="7886700" cy="511323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altLang="zh-CN" b="1" dirty="0" smtClean="0">
                <a:solidFill>
                  <a:srgbClr val="FF0000"/>
                </a:solidFill>
                <a:latin typeface="Garamond" panose="02020404030301010803" pitchFamily="18" charset="0"/>
              </a:rPr>
              <a:t>Features of infectious disease</a:t>
            </a:r>
          </a:p>
        </p:txBody>
      </p:sp>
      <p:sp>
        <p:nvSpPr>
          <p:cNvPr id="1536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0" y="604838"/>
            <a:ext cx="9067800" cy="6253162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altLang="zh-CN" sz="3600" b="1" dirty="0" smtClean="0">
                <a:solidFill>
                  <a:schemeClr val="accent2"/>
                </a:solidFill>
                <a:latin typeface="Garamond" panose="02020404030301010803" pitchFamily="18" charset="0"/>
              </a:rPr>
              <a:t>Clinical features</a:t>
            </a:r>
          </a:p>
          <a:p>
            <a:pPr>
              <a:lnSpc>
                <a:spcPct val="150000"/>
              </a:lnSpc>
              <a:defRPr/>
            </a:pPr>
            <a:r>
              <a:rPr lang="en-US" altLang="zh-CN" b="1" dirty="0" smtClean="0">
                <a:latin typeface="Garamond" panose="02020404030301010803" pitchFamily="18" charset="0"/>
              </a:rPr>
              <a:t>Regularity in the development of course</a:t>
            </a:r>
          </a:p>
          <a:p>
            <a:pPr lvl="1">
              <a:lnSpc>
                <a:spcPct val="150000"/>
              </a:lnSpc>
              <a:defRPr/>
            </a:pPr>
            <a:r>
              <a:rPr lang="en-US" altLang="zh-CN" sz="2400" dirty="0" smtClean="0">
                <a:latin typeface="Garamond" panose="02020404030301010803" pitchFamily="18" charset="0"/>
              </a:rPr>
              <a:t>Incubation period : diagnosis, quarantine period</a:t>
            </a:r>
          </a:p>
          <a:p>
            <a:pPr lvl="1">
              <a:lnSpc>
                <a:spcPct val="150000"/>
              </a:lnSpc>
              <a:defRPr/>
            </a:pPr>
            <a:r>
              <a:rPr lang="en-US" altLang="zh-CN" sz="2400" dirty="0" smtClean="0">
                <a:latin typeface="Garamond" panose="02020404030301010803" pitchFamily="18" charset="0"/>
              </a:rPr>
              <a:t>Prodromal period</a:t>
            </a:r>
          </a:p>
          <a:p>
            <a:pPr lvl="1">
              <a:lnSpc>
                <a:spcPct val="150000"/>
              </a:lnSpc>
              <a:defRPr/>
            </a:pPr>
            <a:r>
              <a:rPr lang="en-US" altLang="zh-CN" sz="2400" dirty="0" smtClean="0">
                <a:latin typeface="Garamond" panose="02020404030301010803" pitchFamily="18" charset="0"/>
              </a:rPr>
              <a:t>Period of apparent manifestation</a:t>
            </a:r>
          </a:p>
          <a:p>
            <a:pPr lvl="1">
              <a:lnSpc>
                <a:spcPct val="150000"/>
              </a:lnSpc>
              <a:defRPr/>
            </a:pPr>
            <a:r>
              <a:rPr lang="en-US" altLang="zh-CN" sz="2400" dirty="0" smtClean="0">
                <a:latin typeface="Garamond" panose="02020404030301010803" pitchFamily="18" charset="0"/>
              </a:rPr>
              <a:t>Convalescent period</a:t>
            </a:r>
          </a:p>
          <a:p>
            <a:pPr lvl="1">
              <a:lnSpc>
                <a:spcPct val="150000"/>
              </a:lnSpc>
              <a:defRPr/>
            </a:pPr>
            <a:r>
              <a:rPr lang="en-US" altLang="zh-CN" sz="2400" dirty="0" smtClean="0">
                <a:latin typeface="Garamond" panose="02020404030301010803" pitchFamily="18" charset="0"/>
              </a:rPr>
              <a:t>Relapse</a:t>
            </a:r>
          </a:p>
          <a:p>
            <a:pPr lvl="1">
              <a:lnSpc>
                <a:spcPct val="150000"/>
              </a:lnSpc>
              <a:defRPr/>
            </a:pPr>
            <a:r>
              <a:rPr lang="en-US" altLang="zh-CN" sz="2400" dirty="0" smtClean="0">
                <a:latin typeface="Garamond" panose="02020404030301010803" pitchFamily="18" charset="0"/>
              </a:rPr>
              <a:t>Recrudescence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EDBD98-51F2-4787-AB7B-8A6839BAC89E}" type="datetime1">
              <a:rPr lang="en-US" smtClean="0"/>
              <a:t>5/31/2019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3A6E-14AE-49C9-9F69-F56DD515AC9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89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44482-8D3C-47DC-B619-31165040365E}" type="datetime1">
              <a:rPr lang="en-US" altLang="en-US" smtClean="0"/>
              <a:t>5/31/2019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4C9F-F557-4B4C-AC84-D8312A8BB7D7}" type="slidenum">
              <a:rPr lang="en-US" altLang="en-US" smtClean="0"/>
              <a:pPr/>
              <a:t>7</a:t>
            </a:fld>
            <a:endParaRPr lang="en-US" altLang="en-US"/>
          </a:p>
        </p:txBody>
      </p:sp>
      <p:pic>
        <p:nvPicPr>
          <p:cNvPr id="3074" name="Picture 2" descr="https://slideplayer.com/slide/4021763/13/images/28/The+Stages+of+Infectious+Diseas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2545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44482-8D3C-47DC-B619-31165040365E}" type="datetime1">
              <a:rPr lang="en-US" altLang="en-US" smtClean="0"/>
              <a:t>5/31/2019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4C9F-F557-4B4C-AC84-D8312A8BB7D7}" type="slidenum">
              <a:rPr lang="en-US" altLang="en-US" smtClean="0"/>
              <a:pPr/>
              <a:t>8</a:t>
            </a:fld>
            <a:endParaRPr lang="en-US" altLang="en-US"/>
          </a:p>
        </p:txBody>
      </p:sp>
      <p:pic>
        <p:nvPicPr>
          <p:cNvPr id="4098" name="Picture 2" descr="https://slideplayer.com/slide/9380699/28/images/3/Stages+of+Infection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67" t="8501" r="2564" b="28602"/>
          <a:stretch/>
        </p:blipFill>
        <p:spPr bwMode="auto">
          <a:xfrm>
            <a:off x="-754" y="0"/>
            <a:ext cx="914475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6179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800" b="1" dirty="0" smtClean="0"/>
              <a:t>Chronic carrier:</a:t>
            </a:r>
          </a:p>
          <a:p>
            <a:pPr lvl="1">
              <a:lnSpc>
                <a:spcPct val="150000"/>
              </a:lnSpc>
              <a:defRPr/>
            </a:pPr>
            <a:r>
              <a:rPr lang="en-US" sz="2400" dirty="0" smtClean="0"/>
              <a:t>For longer period</a:t>
            </a:r>
          </a:p>
          <a:p>
            <a:pPr>
              <a:lnSpc>
                <a:spcPct val="150000"/>
              </a:lnSpc>
              <a:defRPr/>
            </a:pPr>
            <a:r>
              <a:rPr lang="en-US" sz="2800" b="1" dirty="0" smtClean="0"/>
              <a:t>Latent </a:t>
            </a:r>
            <a:r>
              <a:rPr lang="en-US" sz="2800" b="1" dirty="0"/>
              <a:t>infection </a:t>
            </a:r>
            <a:endParaRPr lang="en-US" sz="2800" b="1" dirty="0" smtClean="0"/>
          </a:p>
          <a:p>
            <a:pPr lvl="1">
              <a:lnSpc>
                <a:spcPct val="150000"/>
              </a:lnSpc>
              <a:defRPr/>
            </a:pPr>
            <a:r>
              <a:rPr lang="en-US" sz="2400" dirty="0" smtClean="0"/>
              <a:t>A</a:t>
            </a:r>
            <a:r>
              <a:rPr lang="en-US" sz="2400" dirty="0"/>
              <a:t> </a:t>
            </a:r>
            <a:r>
              <a:rPr lang="en-US" sz="2400" b="1" dirty="0"/>
              <a:t>latent infection</a:t>
            </a:r>
            <a:r>
              <a:rPr lang="en-US" sz="2400" dirty="0"/>
              <a:t> is an </a:t>
            </a:r>
            <a:r>
              <a:rPr lang="en-US" sz="2400" b="1" dirty="0"/>
              <a:t>infection</a:t>
            </a:r>
            <a:r>
              <a:rPr lang="en-US" sz="2400" dirty="0"/>
              <a:t> that is hidden, inactive, or </a:t>
            </a:r>
            <a:r>
              <a:rPr lang="en-US" sz="2400" b="1" dirty="0"/>
              <a:t>dormant</a:t>
            </a:r>
            <a:r>
              <a:rPr lang="en-US" sz="2400" dirty="0"/>
              <a:t>. </a:t>
            </a:r>
            <a:endParaRPr lang="en-US" sz="2400" dirty="0" smtClean="0"/>
          </a:p>
          <a:p>
            <a:pPr lvl="1">
              <a:lnSpc>
                <a:spcPct val="150000"/>
              </a:lnSpc>
              <a:defRPr/>
            </a:pPr>
            <a:r>
              <a:rPr lang="en-US" sz="2400" dirty="0" smtClean="0"/>
              <a:t>As </a:t>
            </a:r>
            <a:r>
              <a:rPr lang="en-US" sz="2400" dirty="0"/>
              <a:t>opposed to active </a:t>
            </a:r>
            <a:r>
              <a:rPr lang="en-US" sz="2400" b="1" dirty="0"/>
              <a:t>infections</a:t>
            </a:r>
            <a:r>
              <a:rPr lang="en-US" sz="2400" dirty="0"/>
              <a:t>, where a virus or bacterium is actively replicating and potentially causing symptoms, </a:t>
            </a:r>
            <a:r>
              <a:rPr lang="en-US" sz="2400" b="1" dirty="0"/>
              <a:t>latent infections</a:t>
            </a:r>
            <a:r>
              <a:rPr lang="en-US" sz="2400" dirty="0"/>
              <a:t> are essentially static.</a:t>
            </a:r>
            <a:endParaRPr lang="en-US" altLang="zh-CN" sz="24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AC9B0B-54E7-4726-8F33-B1E3BD6F2A57}" type="datetime1">
              <a:rPr lang="en-US" smtClean="0"/>
              <a:t>5/31/2019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3A6E-14AE-49C9-9F69-F56DD515AC9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66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993</TotalTime>
  <Words>1450</Words>
  <Application>Microsoft Office PowerPoint</Application>
  <PresentationFormat>On-screen Show (4:3)</PresentationFormat>
  <Paragraphs>389</Paragraphs>
  <Slides>42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8" baseType="lpstr">
      <vt:lpstr>Arial</vt:lpstr>
      <vt:lpstr>Calibri</vt:lpstr>
      <vt:lpstr>Garamond</vt:lpstr>
      <vt:lpstr>Times New Roman</vt:lpstr>
      <vt:lpstr>Wingdings</vt:lpstr>
      <vt:lpstr>Edge</vt:lpstr>
      <vt:lpstr> Chapter 9: LABORATORY DIAGNOSIS OF INFECTIOUS DISEASES</vt:lpstr>
      <vt:lpstr>PowerPoint Presentation</vt:lpstr>
      <vt:lpstr>Infection and Immunity</vt:lpstr>
      <vt:lpstr>PowerPoint Presentation</vt:lpstr>
      <vt:lpstr>PowerPoint Presentation</vt:lpstr>
      <vt:lpstr>Features of infectious disease</vt:lpstr>
      <vt:lpstr>PowerPoint Presentation</vt:lpstr>
      <vt:lpstr>PowerPoint Presentation</vt:lpstr>
      <vt:lpstr>PowerPoint Presentation</vt:lpstr>
      <vt:lpstr>Infection and Immunity</vt:lpstr>
      <vt:lpstr>Infection and Immunity</vt:lpstr>
      <vt:lpstr>PowerPoint Presentation</vt:lpstr>
      <vt:lpstr>Epidemic process and epidemic factors of infectious disease</vt:lpstr>
      <vt:lpstr>Epidemic process and epidemic factors of infectious disease</vt:lpstr>
      <vt:lpstr>Features of infectious disease</vt:lpstr>
      <vt:lpstr>Features of infectious disease</vt:lpstr>
      <vt:lpstr>PowerPoint Presentation</vt:lpstr>
      <vt:lpstr>Applications of Molecular Based Testing in Clinical Microbiology</vt:lpstr>
      <vt:lpstr>Laboratory Investigation of Microbial infections</vt:lpstr>
      <vt:lpstr>1- Microscopy</vt:lpstr>
      <vt:lpstr>1- Microscopy</vt:lpstr>
      <vt:lpstr>2- Culture Techniques</vt:lpstr>
      <vt:lpstr>Types of solid media</vt:lpstr>
      <vt:lpstr>Types of solid media</vt:lpstr>
      <vt:lpstr>Colonial appearance on culture media</vt:lpstr>
      <vt:lpstr>Serological identification</vt:lpstr>
      <vt:lpstr>DIAGNOSTIC TECHNOLOGIES</vt:lpstr>
      <vt:lpstr>RAPID DIAGNOSTIC TESTS</vt:lpstr>
      <vt:lpstr>LIMITATIONS OF CONVENTIONAL CLINICAL MICROBIOLOGY</vt:lpstr>
      <vt:lpstr>Molecular Biology Techniques</vt:lpstr>
      <vt:lpstr>Molecular Biology Techniques</vt:lpstr>
      <vt:lpstr>MOLECULAR DIAGNOSTICS</vt:lpstr>
      <vt:lpstr>PowerPoint Presentation</vt:lpstr>
      <vt:lpstr>PCR Detection of Microorganisms: Quality Control</vt:lpstr>
      <vt:lpstr>PowerPoint Presentation</vt:lpstr>
      <vt:lpstr>PowerPoint Presentation</vt:lpstr>
      <vt:lpstr>PowerPoint Presentation</vt:lpstr>
      <vt:lpstr>PCR Quality Control: Internal Controls</vt:lpstr>
      <vt:lpstr>Quality Control: False Positives</vt:lpstr>
      <vt:lpstr>Real time PCR for Diagnosis of Infectious Disease</vt:lpstr>
      <vt:lpstr>OTHER USES OF MOLECULAR DIAGNOSTICS</vt:lpstr>
      <vt:lpstr>LIMITATION OF PCR TECHNOLOGIES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BIOTECHNOLOGY</dc:title>
  <dc:creator>Meera Indracanti</dc:creator>
  <cp:lastModifiedBy>Meera Indracanti</cp:lastModifiedBy>
  <cp:revision>97</cp:revision>
  <cp:lastPrinted>2019-05-31T08:23:29Z</cp:lastPrinted>
  <dcterms:created xsi:type="dcterms:W3CDTF">2011-11-02T06:14:45Z</dcterms:created>
  <dcterms:modified xsi:type="dcterms:W3CDTF">2019-05-31T08:25:26Z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