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0"/>
  </p:notesMasterIdLst>
  <p:handoutMasterIdLst>
    <p:handoutMasterId r:id="rId31"/>
  </p:handoutMasterIdLst>
  <p:sldIdLst>
    <p:sldId id="256" r:id="rId2"/>
    <p:sldId id="372" r:id="rId3"/>
    <p:sldId id="373" r:id="rId4"/>
    <p:sldId id="375" r:id="rId5"/>
    <p:sldId id="377" r:id="rId6"/>
    <p:sldId id="379" r:id="rId7"/>
    <p:sldId id="380" r:id="rId8"/>
    <p:sldId id="382" r:id="rId9"/>
    <p:sldId id="338" r:id="rId10"/>
    <p:sldId id="339" r:id="rId11"/>
    <p:sldId id="388" r:id="rId12"/>
    <p:sldId id="390" r:id="rId13"/>
    <p:sldId id="396" r:id="rId14"/>
    <p:sldId id="374" r:id="rId15"/>
    <p:sldId id="344" r:id="rId16"/>
    <p:sldId id="356" r:id="rId17"/>
    <p:sldId id="362" r:id="rId18"/>
    <p:sldId id="370" r:id="rId19"/>
    <p:sldId id="328" r:id="rId20"/>
    <p:sldId id="330" r:id="rId21"/>
    <p:sldId id="331" r:id="rId22"/>
    <p:sldId id="279" r:id="rId23"/>
    <p:sldId id="404" r:id="rId24"/>
    <p:sldId id="283" r:id="rId25"/>
    <p:sldId id="285" r:id="rId26"/>
    <p:sldId id="403" r:id="rId27"/>
    <p:sldId id="287" r:id="rId28"/>
    <p:sldId id="288" r:id="rId29"/>
  </p:sldIdLst>
  <p:sldSz cx="9144000" cy="6858000" type="screen4x3"/>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4" d="100"/>
          <a:sy n="84" d="100"/>
        </p:scale>
        <p:origin x="1402" y="5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179484" y="0"/>
            <a:ext cx="3962400" cy="344091"/>
          </a:xfrm>
          <a:prstGeom prst="rect">
            <a:avLst/>
          </a:prstGeom>
        </p:spPr>
        <p:txBody>
          <a:bodyPr vert="horz" lIns="91440" tIns="45720" rIns="91440" bIns="45720" rtlCol="0"/>
          <a:lstStyle>
            <a:lvl1pPr algn="r">
              <a:defRPr sz="1200"/>
            </a:lvl1pPr>
          </a:lstStyle>
          <a:p>
            <a:fld id="{291CE130-1007-4DE2-9A30-D08D23E77D3C}" type="datetimeFigureOut">
              <a:rPr lang="en-US" smtClean="0"/>
              <a:t>5/31/2019</a:t>
            </a:fld>
            <a:endParaRPr lang="en-US"/>
          </a:p>
        </p:txBody>
      </p:sp>
      <p:sp>
        <p:nvSpPr>
          <p:cNvPr id="4" name="Footer Placeholder 3"/>
          <p:cNvSpPr>
            <a:spLocks noGrp="1"/>
          </p:cNvSpPr>
          <p:nvPr>
            <p:ph type="ftr" sz="quarter" idx="2"/>
          </p:nvPr>
        </p:nvSpPr>
        <p:spPr>
          <a:xfrm>
            <a:off x="0" y="6513910"/>
            <a:ext cx="3962400" cy="34409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179484" y="6513910"/>
            <a:ext cx="3962400" cy="344090"/>
          </a:xfrm>
          <a:prstGeom prst="rect">
            <a:avLst/>
          </a:prstGeom>
        </p:spPr>
        <p:txBody>
          <a:bodyPr vert="horz" lIns="91440" tIns="45720" rIns="91440" bIns="45720" rtlCol="0" anchor="b"/>
          <a:lstStyle>
            <a:lvl1pPr algn="r">
              <a:defRPr sz="1200"/>
            </a:lvl1pPr>
          </a:lstStyle>
          <a:p>
            <a:fld id="{8BC0D178-631C-47D2-9627-8AC4242C6191}" type="slidenum">
              <a:rPr lang="en-US" smtClean="0"/>
              <a:t>‹#›</a:t>
            </a:fld>
            <a:endParaRPr lang="en-US"/>
          </a:p>
        </p:txBody>
      </p:sp>
    </p:spTree>
    <p:extLst>
      <p:ext uri="{BB962C8B-B14F-4D97-AF65-F5344CB8AC3E}">
        <p14:creationId xmlns:p14="http://schemas.microsoft.com/office/powerpoint/2010/main" val="8985253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79484" y="0"/>
            <a:ext cx="3962400" cy="344091"/>
          </a:xfrm>
          <a:prstGeom prst="rect">
            <a:avLst/>
          </a:prstGeom>
        </p:spPr>
        <p:txBody>
          <a:bodyPr vert="horz" lIns="91440" tIns="45720" rIns="91440" bIns="45720" rtlCol="0"/>
          <a:lstStyle>
            <a:lvl1pPr algn="r">
              <a:defRPr sz="1200"/>
            </a:lvl1pPr>
          </a:lstStyle>
          <a:p>
            <a:fld id="{88C85BF6-C74C-4A16-8129-730C1276B008}" type="datetimeFigureOut">
              <a:rPr lang="en-US" smtClean="0"/>
              <a:t>5/31/2019</a:t>
            </a:fld>
            <a:endParaRPr lang="en-US"/>
          </a:p>
        </p:txBody>
      </p:sp>
      <p:sp>
        <p:nvSpPr>
          <p:cNvPr id="4" name="Slide Image Placeholder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2"/>
            <a:ext cx="7315200" cy="270033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513910"/>
            <a:ext cx="3962400" cy="34409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79484" y="6513910"/>
            <a:ext cx="3962400" cy="344090"/>
          </a:xfrm>
          <a:prstGeom prst="rect">
            <a:avLst/>
          </a:prstGeom>
        </p:spPr>
        <p:txBody>
          <a:bodyPr vert="horz" lIns="91440" tIns="45720" rIns="91440" bIns="45720" rtlCol="0" anchor="b"/>
          <a:lstStyle>
            <a:lvl1pPr algn="r">
              <a:defRPr sz="1200"/>
            </a:lvl1pPr>
          </a:lstStyle>
          <a:p>
            <a:fld id="{F804CB51-4818-4BDF-89DA-2A3BF035EC93}" type="slidenum">
              <a:rPr lang="en-US" smtClean="0"/>
              <a:t>‹#›</a:t>
            </a:fld>
            <a:endParaRPr lang="en-US"/>
          </a:p>
        </p:txBody>
      </p:sp>
    </p:spTree>
    <p:extLst>
      <p:ext uri="{BB962C8B-B14F-4D97-AF65-F5344CB8AC3E}">
        <p14:creationId xmlns:p14="http://schemas.microsoft.com/office/powerpoint/2010/main" val="12386489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804CB51-4818-4BDF-89DA-2A3BF035EC93}" type="slidenum">
              <a:rPr lang="en-US" smtClean="0"/>
              <a:t>1</a:t>
            </a:fld>
            <a:endParaRPr lang="en-US"/>
          </a:p>
        </p:txBody>
      </p:sp>
    </p:spTree>
    <p:extLst>
      <p:ext uri="{BB962C8B-B14F-4D97-AF65-F5344CB8AC3E}">
        <p14:creationId xmlns:p14="http://schemas.microsoft.com/office/powerpoint/2010/main" val="463623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8482A825-291D-419B-8157-CEEF03E92ABD}" type="slidenum">
              <a:rPr lang="en-US" smtClean="0"/>
              <a:pPr/>
              <a:t>14</a:t>
            </a:fld>
            <a:endParaRPr lang="en-US" smtClean="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38912438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35811238-16A0-4EF3-86DC-2C2FBE1BF141}" type="slidenum">
              <a:rPr lang="en-US" smtClean="0"/>
              <a:pPr/>
              <a:t>19</a:t>
            </a:fld>
            <a:endParaRPr lang="en-US"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5450706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CDA26B76-C648-478B-AB9E-1D5ABC0D7E96}" type="slidenum">
              <a:rPr lang="en-US" smtClean="0"/>
              <a:pPr/>
              <a:t>20</a:t>
            </a:fld>
            <a:endParaRPr lang="en-US" smtClean="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7317931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DF155168-73E2-437C-BB24-CA55E2C63339}" type="slidenum">
              <a:rPr lang="en-US" smtClean="0"/>
              <a:pPr/>
              <a:t>21</a:t>
            </a:fld>
            <a:endParaRPr lang="en-US" smtClean="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37461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6C22C30-83E6-4F72-9E67-4EE08A610E05}" type="slidenum">
              <a:rPr lang="en-US"/>
              <a:pPr/>
              <a:t>24</a:t>
            </a:fld>
            <a:endParaRPr lang="en-US"/>
          </a:p>
        </p:txBody>
      </p:sp>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p:txBody>
          <a:bodyPr/>
          <a:lstStyle/>
          <a:p>
            <a:r>
              <a:rPr lang="en-US"/>
              <a:t>With full LLITN coverage, child mortality from all causes is reduced by 18%</a:t>
            </a:r>
          </a:p>
        </p:txBody>
      </p:sp>
    </p:spTree>
    <p:extLst>
      <p:ext uri="{BB962C8B-B14F-4D97-AF65-F5344CB8AC3E}">
        <p14:creationId xmlns:p14="http://schemas.microsoft.com/office/powerpoint/2010/main" val="99804001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EE9C234-9BF3-4357-A89D-9AED324902AF}" type="slidenum">
              <a:rPr lang="en-US"/>
              <a:pPr/>
              <a:t>25</a:t>
            </a:fld>
            <a:endParaRPr lang="en-US"/>
          </a:p>
        </p:txBody>
      </p:sp>
      <p:sp>
        <p:nvSpPr>
          <p:cNvPr id="117762" name="Rectangle 2"/>
          <p:cNvSpPr>
            <a:spLocks noGrp="1" noRot="1" noChangeAspect="1" noChangeArrowheads="1" noTextEdit="1"/>
          </p:cNvSpPr>
          <p:nvPr>
            <p:ph type="sldImg"/>
          </p:nvPr>
        </p:nvSpPr>
        <p:spPr>
          <a:ln/>
        </p:spPr>
      </p:sp>
      <p:sp>
        <p:nvSpPr>
          <p:cNvPr id="117763" name="Rectangle 3"/>
          <p:cNvSpPr>
            <a:spLocks noGrp="1" noChangeArrowheads="1"/>
          </p:cNvSpPr>
          <p:nvPr>
            <p:ph type="body" idx="1"/>
          </p:nvPr>
        </p:nvSpPr>
        <p:spPr/>
        <p:txBody>
          <a:bodyPr/>
          <a:lstStyle/>
          <a:p>
            <a:pPr>
              <a:buFontTx/>
              <a:buChar char="•"/>
            </a:pPr>
            <a:r>
              <a:rPr lang="en-US"/>
              <a:t>Growing body of evidence on the interactions between both conditions</a:t>
            </a:r>
          </a:p>
          <a:p>
            <a:pPr>
              <a:buFontTx/>
              <a:buChar char="•"/>
            </a:pPr>
            <a:r>
              <a:rPr lang="en-US"/>
              <a:t>Both are diseases of poverty</a:t>
            </a:r>
          </a:p>
        </p:txBody>
      </p:sp>
    </p:spTree>
    <p:extLst>
      <p:ext uri="{BB962C8B-B14F-4D97-AF65-F5344CB8AC3E}">
        <p14:creationId xmlns:p14="http://schemas.microsoft.com/office/powerpoint/2010/main" val="2489550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D1A2D23-00AC-4343-8D9E-8AECB7B7F52E}" type="slidenum">
              <a:rPr lang="en-US"/>
              <a:pPr/>
              <a:t>2</a:t>
            </a:fld>
            <a:endParaRPr lang="en-US"/>
          </a:p>
        </p:txBody>
      </p:sp>
      <p:sp>
        <p:nvSpPr>
          <p:cNvPr id="6146" name="Rectangle 2"/>
          <p:cNvSpPr>
            <a:spLocks noGrp="1" noRot="1" noChangeAspect="1" noChangeArrowheads="1" noTextEdit="1"/>
          </p:cNvSpPr>
          <p:nvPr>
            <p:ph type="sldImg"/>
          </p:nvPr>
        </p:nvSpPr>
        <p:spPr>
          <a:ln/>
        </p:spPr>
      </p:sp>
      <p:sp>
        <p:nvSpPr>
          <p:cNvPr id="6147" name="Rectangle 3"/>
          <p:cNvSpPr>
            <a:spLocks noGrp="1" noChangeArrowheads="1"/>
          </p:cNvSpPr>
          <p:nvPr>
            <p:ph type="body" idx="1"/>
          </p:nvPr>
        </p:nvSpPr>
        <p:spPr/>
        <p:txBody>
          <a:bodyPr/>
          <a:lstStyle/>
          <a:p>
            <a:pPr>
              <a:lnSpc>
                <a:spcPct val="80000"/>
              </a:lnSpc>
              <a:buFontTx/>
              <a:buChar char="•"/>
            </a:pPr>
            <a:r>
              <a:rPr lang="en-US" sz="800"/>
              <a:t>Introduction and Definition</a:t>
            </a:r>
          </a:p>
          <a:p>
            <a:pPr lvl="1">
              <a:lnSpc>
                <a:spcPct val="80000"/>
              </a:lnSpc>
              <a:buFontTx/>
              <a:buChar char="•"/>
            </a:pPr>
            <a:r>
              <a:rPr lang="en-US" sz="800"/>
              <a:t>Definition:</a:t>
            </a:r>
          </a:p>
          <a:p>
            <a:pPr lvl="1">
              <a:lnSpc>
                <a:spcPct val="80000"/>
              </a:lnSpc>
              <a:buFontTx/>
              <a:buChar char="•"/>
            </a:pPr>
            <a:r>
              <a:rPr lang="en-US" sz="800"/>
              <a:t>Modes of transmission</a:t>
            </a:r>
          </a:p>
          <a:p>
            <a:pPr>
              <a:lnSpc>
                <a:spcPct val="80000"/>
              </a:lnSpc>
              <a:buFontTx/>
              <a:buChar char="•"/>
            </a:pPr>
            <a:r>
              <a:rPr lang="en-US" sz="800"/>
              <a:t>Examples of CDs</a:t>
            </a:r>
          </a:p>
          <a:p>
            <a:pPr lvl="1">
              <a:lnSpc>
                <a:spcPct val="80000"/>
              </a:lnSpc>
              <a:buFontTx/>
              <a:buChar char="•"/>
            </a:pPr>
            <a:r>
              <a:rPr lang="en-US" sz="800"/>
              <a:t>Common Infectious diseases</a:t>
            </a:r>
          </a:p>
          <a:p>
            <a:pPr lvl="1">
              <a:lnSpc>
                <a:spcPct val="80000"/>
              </a:lnSpc>
              <a:buFontTx/>
              <a:buChar char="•"/>
            </a:pPr>
            <a:r>
              <a:rPr lang="en-US" sz="800"/>
              <a:t>Neglected diseases</a:t>
            </a:r>
          </a:p>
          <a:p>
            <a:pPr lvl="1">
              <a:lnSpc>
                <a:spcPct val="80000"/>
              </a:lnSpc>
              <a:buFontTx/>
              <a:buChar char="•"/>
            </a:pPr>
            <a:r>
              <a:rPr lang="en-US" sz="800"/>
              <a:t>History of Communicable Diseases</a:t>
            </a:r>
          </a:p>
          <a:p>
            <a:pPr>
              <a:lnSpc>
                <a:spcPct val="80000"/>
              </a:lnSpc>
              <a:buFontTx/>
              <a:buChar char="•"/>
            </a:pPr>
            <a:r>
              <a:rPr lang="en-US" sz="800"/>
              <a:t>Burden of Disease</a:t>
            </a:r>
          </a:p>
          <a:p>
            <a:pPr lvl="1">
              <a:lnSpc>
                <a:spcPct val="80000"/>
              </a:lnSpc>
              <a:buFontTx/>
              <a:buChar char="•"/>
            </a:pPr>
            <a:r>
              <a:rPr lang="en-US" sz="800"/>
              <a:t>Global burden of disease and communicable diseases, by region, gender and income levels</a:t>
            </a:r>
          </a:p>
          <a:p>
            <a:pPr>
              <a:lnSpc>
                <a:spcPct val="80000"/>
              </a:lnSpc>
              <a:buFontTx/>
              <a:buChar char="•"/>
            </a:pPr>
            <a:r>
              <a:rPr lang="en-US" sz="800"/>
              <a:t>Importance of CDs</a:t>
            </a:r>
          </a:p>
          <a:p>
            <a:pPr lvl="1">
              <a:lnSpc>
                <a:spcPct val="80000"/>
              </a:lnSpc>
              <a:buFontTx/>
              <a:buChar char="•"/>
            </a:pPr>
            <a:r>
              <a:rPr lang="en-US" sz="800"/>
              <a:t>Sheer Burden</a:t>
            </a:r>
          </a:p>
          <a:p>
            <a:pPr lvl="1">
              <a:lnSpc>
                <a:spcPct val="80000"/>
              </a:lnSpc>
              <a:buFontTx/>
              <a:buChar char="•"/>
            </a:pPr>
            <a:r>
              <a:rPr lang="en-US" sz="800"/>
              <a:t>Economic impact</a:t>
            </a:r>
          </a:p>
          <a:p>
            <a:pPr lvl="1">
              <a:lnSpc>
                <a:spcPct val="80000"/>
              </a:lnSpc>
              <a:buFontTx/>
              <a:buChar char="•"/>
            </a:pPr>
            <a:r>
              <a:rPr lang="en-US" sz="800"/>
              <a:t>Rate of spread</a:t>
            </a:r>
          </a:p>
          <a:p>
            <a:pPr lvl="1">
              <a:lnSpc>
                <a:spcPct val="80000"/>
              </a:lnSpc>
              <a:buFontTx/>
              <a:buChar char="•"/>
            </a:pPr>
            <a:r>
              <a:rPr lang="en-US" sz="800"/>
              <a:t>Recurrence of diseases</a:t>
            </a:r>
          </a:p>
          <a:p>
            <a:pPr lvl="1">
              <a:lnSpc>
                <a:spcPct val="80000"/>
              </a:lnSpc>
              <a:buFontTx/>
              <a:buChar char="•"/>
            </a:pPr>
            <a:r>
              <a:rPr lang="en-US" sz="800"/>
              <a:t>Security and CDs</a:t>
            </a:r>
          </a:p>
          <a:p>
            <a:pPr>
              <a:lnSpc>
                <a:spcPct val="80000"/>
              </a:lnSpc>
              <a:buFontTx/>
              <a:buChar char="•"/>
            </a:pPr>
            <a:r>
              <a:rPr lang="en-US" sz="800"/>
              <a:t>Interventions</a:t>
            </a:r>
          </a:p>
          <a:p>
            <a:pPr lvl="1">
              <a:lnSpc>
                <a:spcPct val="80000"/>
              </a:lnSpc>
              <a:buFontTx/>
              <a:buChar char="•"/>
            </a:pPr>
            <a:r>
              <a:rPr lang="en-US" sz="800"/>
              <a:t>Why intervene? Why should policy makers care about CDs?</a:t>
            </a:r>
          </a:p>
          <a:p>
            <a:pPr lvl="1">
              <a:lnSpc>
                <a:spcPct val="80000"/>
              </a:lnSpc>
              <a:buFontTx/>
              <a:buChar char="•"/>
            </a:pPr>
            <a:r>
              <a:rPr lang="en-US" sz="800"/>
              <a:t>History of interventions and policy issues</a:t>
            </a:r>
          </a:p>
          <a:p>
            <a:pPr lvl="1">
              <a:lnSpc>
                <a:spcPct val="80000"/>
              </a:lnSpc>
              <a:buFontTx/>
              <a:buChar char="•"/>
            </a:pPr>
            <a:r>
              <a:rPr lang="en-US" sz="800"/>
              <a:t>What is needed for effective control of CDs</a:t>
            </a:r>
          </a:p>
          <a:p>
            <a:pPr>
              <a:lnSpc>
                <a:spcPct val="80000"/>
              </a:lnSpc>
              <a:buFontTx/>
              <a:buChar char="•"/>
            </a:pPr>
            <a:r>
              <a:rPr lang="en-US" sz="800"/>
              <a:t>Global Approaches</a:t>
            </a:r>
          </a:p>
          <a:p>
            <a:pPr lvl="1">
              <a:lnSpc>
                <a:spcPct val="80000"/>
              </a:lnSpc>
              <a:buFontTx/>
              <a:buChar char="•"/>
            </a:pPr>
            <a:r>
              <a:rPr lang="en-US" sz="800"/>
              <a:t>Global responsibility</a:t>
            </a:r>
          </a:p>
          <a:p>
            <a:pPr lvl="1">
              <a:lnSpc>
                <a:spcPct val="80000"/>
              </a:lnSpc>
              <a:buFontTx/>
              <a:buChar char="•"/>
            </a:pPr>
            <a:r>
              <a:rPr lang="en-US" sz="800"/>
              <a:t>International law</a:t>
            </a:r>
          </a:p>
          <a:p>
            <a:pPr lvl="1">
              <a:lnSpc>
                <a:spcPct val="80000"/>
              </a:lnSpc>
              <a:buFontTx/>
              <a:buChar char="•"/>
            </a:pPr>
            <a:r>
              <a:rPr lang="en-US" sz="800"/>
              <a:t>Partnerships and collaboration</a:t>
            </a:r>
          </a:p>
          <a:p>
            <a:pPr lvl="1">
              <a:lnSpc>
                <a:spcPct val="80000"/>
              </a:lnSpc>
              <a:buFontTx/>
              <a:buChar char="•"/>
            </a:pPr>
            <a:r>
              <a:rPr lang="en-US" sz="800"/>
              <a:t>Financial support</a:t>
            </a:r>
          </a:p>
          <a:p>
            <a:pPr>
              <a:lnSpc>
                <a:spcPct val="80000"/>
              </a:lnSpc>
              <a:buFontTx/>
              <a:buChar char="•"/>
            </a:pPr>
            <a:r>
              <a:rPr lang="en-US" sz="800"/>
              <a:t>World Bank’s role and involvement</a:t>
            </a:r>
          </a:p>
          <a:p>
            <a:pPr lvl="1">
              <a:lnSpc>
                <a:spcPct val="80000"/>
              </a:lnSpc>
              <a:buFontTx/>
              <a:buChar char="•"/>
            </a:pPr>
            <a:r>
              <a:rPr lang="en-US" sz="800"/>
              <a:t>Total lending in health</a:t>
            </a:r>
          </a:p>
          <a:p>
            <a:pPr lvl="1">
              <a:lnSpc>
                <a:spcPct val="80000"/>
              </a:lnSpc>
              <a:buFontTx/>
              <a:buChar char="•"/>
            </a:pPr>
            <a:r>
              <a:rPr lang="en-US" sz="800"/>
              <a:t>Special programs the Bank is involved in. </a:t>
            </a:r>
          </a:p>
          <a:p>
            <a:pPr lvl="1">
              <a:lnSpc>
                <a:spcPct val="80000"/>
              </a:lnSpc>
              <a:buFontTx/>
              <a:buChar char="•"/>
            </a:pPr>
            <a:r>
              <a:rPr lang="en-US" sz="800"/>
              <a:t>Conclusions and Way forward</a:t>
            </a:r>
          </a:p>
        </p:txBody>
      </p:sp>
    </p:spTree>
    <p:extLst>
      <p:ext uri="{BB962C8B-B14F-4D97-AF65-F5344CB8AC3E}">
        <p14:creationId xmlns:p14="http://schemas.microsoft.com/office/powerpoint/2010/main" val="20772382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0654D76A-2E87-4A78-8825-DC03B577B6BD}" type="slidenum">
              <a:rPr lang="en-US" smtClean="0"/>
              <a:pPr/>
              <a:t>3</a:t>
            </a:fld>
            <a:endParaRPr lang="en-US" smtClean="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1863520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AA915BD3-2800-4E4C-94BF-721A8793630A}" type="slidenum">
              <a:rPr lang="en-US" smtClean="0"/>
              <a:pPr/>
              <a:t>4</a:t>
            </a:fld>
            <a:endParaRPr lang="en-US" smtClean="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0333324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2D1BBD9D-2CFA-438D-B63B-D7D7972C5A4D}" type="slidenum">
              <a:rPr lang="en-US" smtClean="0"/>
              <a:pPr/>
              <a:t>5</a:t>
            </a:fld>
            <a:endParaRPr lang="en-US" smtClean="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8709562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1C1A3889-4345-4D72-B951-648D510A8F17}" type="slidenum">
              <a:rPr lang="en-US" smtClean="0"/>
              <a:pPr/>
              <a:t>6</a:t>
            </a:fld>
            <a:endParaRPr lang="en-US" smtClean="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4624798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749E922B-D433-43D1-83D4-0C81A9A9F33C}" type="slidenum">
              <a:rPr lang="en-US" smtClean="0"/>
              <a:pPr/>
              <a:t>7</a:t>
            </a:fld>
            <a:endParaRPr lang="en-US"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29624258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18DDEB38-A316-4420-916F-DC27B14D416A}" type="slidenum">
              <a:rPr lang="en-US" smtClean="0"/>
              <a:pPr/>
              <a:t>8</a:t>
            </a:fld>
            <a:endParaRPr lang="en-US" smtClean="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1922049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7574469-7ACA-4904-9752-FB7B92C27DCA}" type="slidenum">
              <a:rPr lang="en-US"/>
              <a:pPr/>
              <a:t>11</a:t>
            </a:fld>
            <a:endParaRPr lang="en-US"/>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p:txBody>
          <a:bodyPr/>
          <a:lstStyle/>
          <a:p>
            <a:pPr>
              <a:buFontTx/>
              <a:buChar char="•"/>
            </a:pPr>
            <a:r>
              <a:rPr lang="en-US" sz="1000"/>
              <a:t>These have become more important given the modern means of transportation and increased interaction across countries that makes it easy for an infectious pathogen to spread from one part of the world to another</a:t>
            </a:r>
          </a:p>
          <a:p>
            <a:endParaRPr lang="en-US"/>
          </a:p>
        </p:txBody>
      </p:sp>
    </p:spTree>
    <p:extLst>
      <p:ext uri="{BB962C8B-B14F-4D97-AF65-F5344CB8AC3E}">
        <p14:creationId xmlns:p14="http://schemas.microsoft.com/office/powerpoint/2010/main" val="36745112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A408DBF-DAFE-4F04-9959-3CD4D9FC5FF6}" type="datetime1">
              <a:rPr lang="en-US" smtClean="0"/>
              <a:t>5/31/2019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E26C17-F0B5-D64C-94A0-63F887D8A225}" type="slidenum">
              <a:rPr lang="en-US" smtClean="0"/>
              <a:t>‹#›</a:t>
            </a:fld>
            <a:endParaRPr lang="en-US"/>
          </a:p>
        </p:txBody>
      </p:sp>
    </p:spTree>
    <p:extLst>
      <p:ext uri="{BB962C8B-B14F-4D97-AF65-F5344CB8AC3E}">
        <p14:creationId xmlns:p14="http://schemas.microsoft.com/office/powerpoint/2010/main" val="12200570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330868-EDBC-4D98-B197-E041DA4A00D4}" type="datetime1">
              <a:rPr lang="en-US" smtClean="0"/>
              <a:t>5/31/2019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E26C17-F0B5-D64C-94A0-63F887D8A225}" type="slidenum">
              <a:rPr lang="en-US" smtClean="0"/>
              <a:t>‹#›</a:t>
            </a:fld>
            <a:endParaRPr lang="en-US"/>
          </a:p>
        </p:txBody>
      </p:sp>
    </p:spTree>
    <p:extLst>
      <p:ext uri="{BB962C8B-B14F-4D97-AF65-F5344CB8AC3E}">
        <p14:creationId xmlns:p14="http://schemas.microsoft.com/office/powerpoint/2010/main" val="14512982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7D5822-914F-4FB9-8A21-6AD89B396ABD}" type="datetime1">
              <a:rPr lang="en-US" smtClean="0"/>
              <a:t>5/31/2019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E26C17-F0B5-D64C-94A0-63F887D8A225}" type="slidenum">
              <a:rPr lang="en-US" smtClean="0"/>
              <a:t>‹#›</a:t>
            </a:fld>
            <a:endParaRPr lang="en-US"/>
          </a:p>
        </p:txBody>
      </p:sp>
    </p:spTree>
    <p:extLst>
      <p:ext uri="{BB962C8B-B14F-4D97-AF65-F5344CB8AC3E}">
        <p14:creationId xmlns:p14="http://schemas.microsoft.com/office/powerpoint/2010/main" val="41595872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
          <p:cNvSpPr>
            <a:spLocks noGrp="1" noChangeArrowheads="1"/>
          </p:cNvSpPr>
          <p:nvPr>
            <p:ph type="dt" sz="half" idx="10"/>
          </p:nvPr>
        </p:nvSpPr>
        <p:spPr>
          <a:ln/>
        </p:spPr>
        <p:txBody>
          <a:bodyPr/>
          <a:lstStyle>
            <a:lvl1pPr>
              <a:defRPr/>
            </a:lvl1pPr>
          </a:lstStyle>
          <a:p>
            <a:pPr>
              <a:defRPr/>
            </a:pPr>
            <a:fld id="{8D6BAEC1-66FA-43EF-ACED-7E484CABE2FF}" type="datetime1">
              <a:rPr lang="en-US" smtClean="0"/>
              <a:t>5/31/2019</a:t>
            </a:fld>
            <a:endParaRPr lang="en-US"/>
          </a:p>
        </p:txBody>
      </p:sp>
      <p:sp>
        <p:nvSpPr>
          <p:cNvPr id="6" name="Rectangle 3"/>
          <p:cNvSpPr>
            <a:spLocks noGrp="1" noChangeArrowheads="1"/>
          </p:cNvSpPr>
          <p:nvPr>
            <p:ph type="sldNum" sz="quarter" idx="11"/>
          </p:nvPr>
        </p:nvSpPr>
        <p:spPr>
          <a:ln/>
        </p:spPr>
        <p:txBody>
          <a:bodyPr/>
          <a:lstStyle>
            <a:lvl1pPr>
              <a:defRPr/>
            </a:lvl1pPr>
          </a:lstStyle>
          <a:p>
            <a:pPr>
              <a:defRPr/>
            </a:pPr>
            <a:fld id="{2AFE362E-3FAF-453C-B224-552CBEA30AA8}" type="slidenum">
              <a:rPr lang="en-US"/>
              <a:pPr>
                <a:defRPr/>
              </a:pPr>
              <a:t>‹#›</a:t>
            </a:fld>
            <a:endParaRPr lang="en-US"/>
          </a:p>
        </p:txBody>
      </p:sp>
      <p:sp>
        <p:nvSpPr>
          <p:cNvPr id="7"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0805343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2"/>
          <p:cNvSpPr>
            <a:spLocks noGrp="1" noChangeArrowheads="1"/>
          </p:cNvSpPr>
          <p:nvPr>
            <p:ph type="dt" sz="half" idx="10"/>
          </p:nvPr>
        </p:nvSpPr>
        <p:spPr>
          <a:ln/>
        </p:spPr>
        <p:txBody>
          <a:bodyPr/>
          <a:lstStyle>
            <a:lvl1pPr>
              <a:defRPr/>
            </a:lvl1pPr>
          </a:lstStyle>
          <a:p>
            <a:pPr>
              <a:defRPr/>
            </a:pPr>
            <a:fld id="{6BB23DC9-4455-4461-85A2-66667F1DAA13}" type="datetime1">
              <a:rPr lang="en-US" smtClean="0"/>
              <a:t>5/31/2019</a:t>
            </a:fld>
            <a:endParaRPr lang="en-US"/>
          </a:p>
        </p:txBody>
      </p:sp>
      <p:sp>
        <p:nvSpPr>
          <p:cNvPr id="4" name="Rectangle 3"/>
          <p:cNvSpPr>
            <a:spLocks noGrp="1" noChangeArrowheads="1"/>
          </p:cNvSpPr>
          <p:nvPr>
            <p:ph type="sldNum" sz="quarter" idx="11"/>
          </p:nvPr>
        </p:nvSpPr>
        <p:spPr>
          <a:ln/>
        </p:spPr>
        <p:txBody>
          <a:bodyPr/>
          <a:lstStyle>
            <a:lvl1pPr>
              <a:defRPr/>
            </a:lvl1pPr>
          </a:lstStyle>
          <a:p>
            <a:pPr>
              <a:defRPr/>
            </a:pPr>
            <a:fld id="{CD9EC9C1-4107-40D2-AFE5-351D0FCFDB6E}" type="slidenum">
              <a:rPr lang="en-US"/>
              <a:pPr>
                <a:defRPr/>
              </a:pPr>
              <a:t>‹#›</a:t>
            </a:fld>
            <a:endParaRPr lang="en-US"/>
          </a:p>
        </p:txBody>
      </p:sp>
      <p:sp>
        <p:nvSpPr>
          <p:cNvPr id="5" name="Rectangle 14"/>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3254689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F6E04B-1F04-4EE4-B26F-289B678A1DE5}" type="datetime1">
              <a:rPr lang="en-US" smtClean="0"/>
              <a:t>5/31/2019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E26C17-F0B5-D64C-94A0-63F887D8A225}" type="slidenum">
              <a:rPr lang="en-US" smtClean="0"/>
              <a:t>‹#›</a:t>
            </a:fld>
            <a:endParaRPr lang="en-US"/>
          </a:p>
        </p:txBody>
      </p:sp>
    </p:spTree>
    <p:extLst>
      <p:ext uri="{BB962C8B-B14F-4D97-AF65-F5344CB8AC3E}">
        <p14:creationId xmlns:p14="http://schemas.microsoft.com/office/powerpoint/2010/main" val="1862683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43CA703-A00A-41E1-8F89-A48FA0C785A0}" type="datetime1">
              <a:rPr lang="en-US" smtClean="0"/>
              <a:t>5/31/2019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E26C17-F0B5-D64C-94A0-63F887D8A225}" type="slidenum">
              <a:rPr lang="en-US" smtClean="0"/>
              <a:t>‹#›</a:t>
            </a:fld>
            <a:endParaRPr lang="en-US"/>
          </a:p>
        </p:txBody>
      </p:sp>
    </p:spTree>
    <p:extLst>
      <p:ext uri="{BB962C8B-B14F-4D97-AF65-F5344CB8AC3E}">
        <p14:creationId xmlns:p14="http://schemas.microsoft.com/office/powerpoint/2010/main" val="13277078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C6441C7-47B3-4B3D-A096-908E431E75A8}" type="datetime1">
              <a:rPr lang="en-US" smtClean="0"/>
              <a:t>5/31/2019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E26C17-F0B5-D64C-94A0-63F887D8A225}" type="slidenum">
              <a:rPr lang="en-US" smtClean="0"/>
              <a:t>‹#›</a:t>
            </a:fld>
            <a:endParaRPr lang="en-US"/>
          </a:p>
        </p:txBody>
      </p:sp>
    </p:spTree>
    <p:extLst>
      <p:ext uri="{BB962C8B-B14F-4D97-AF65-F5344CB8AC3E}">
        <p14:creationId xmlns:p14="http://schemas.microsoft.com/office/powerpoint/2010/main" val="14415619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C3BD899-B336-46F1-BBB2-278CEDDFCE1A}" type="datetime1">
              <a:rPr lang="en-US" smtClean="0"/>
              <a:t>5/31/2019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CE26C17-F0B5-D64C-94A0-63F887D8A225}" type="slidenum">
              <a:rPr lang="en-US" smtClean="0"/>
              <a:t>‹#›</a:t>
            </a:fld>
            <a:endParaRPr lang="en-US"/>
          </a:p>
        </p:txBody>
      </p:sp>
    </p:spTree>
    <p:extLst>
      <p:ext uri="{BB962C8B-B14F-4D97-AF65-F5344CB8AC3E}">
        <p14:creationId xmlns:p14="http://schemas.microsoft.com/office/powerpoint/2010/main" val="5532725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7E1B681-DCE6-4EE4-B52D-D82E575DA9CC}" type="datetime1">
              <a:rPr lang="en-US" smtClean="0"/>
              <a:t>5/31/2019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CE26C17-F0B5-D64C-94A0-63F887D8A225}" type="slidenum">
              <a:rPr lang="en-US" smtClean="0"/>
              <a:t>‹#›</a:t>
            </a:fld>
            <a:endParaRPr lang="en-US"/>
          </a:p>
        </p:txBody>
      </p:sp>
    </p:spTree>
    <p:extLst>
      <p:ext uri="{BB962C8B-B14F-4D97-AF65-F5344CB8AC3E}">
        <p14:creationId xmlns:p14="http://schemas.microsoft.com/office/powerpoint/2010/main" val="16516317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D25CC8-C6F1-408E-9B36-33E1EC8D1855}" type="datetime1">
              <a:rPr lang="en-US" smtClean="0"/>
              <a:t>5/31/2019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CE26C17-F0B5-D64C-94A0-63F887D8A225}" type="slidenum">
              <a:rPr lang="en-US" smtClean="0"/>
              <a:t>‹#›</a:t>
            </a:fld>
            <a:endParaRPr lang="en-US"/>
          </a:p>
        </p:txBody>
      </p:sp>
    </p:spTree>
    <p:extLst>
      <p:ext uri="{BB962C8B-B14F-4D97-AF65-F5344CB8AC3E}">
        <p14:creationId xmlns:p14="http://schemas.microsoft.com/office/powerpoint/2010/main" val="4482193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467FE8-E97E-4B21-BC20-38DEB82745DD}" type="datetime1">
              <a:rPr lang="en-US" smtClean="0"/>
              <a:t>5/31/2019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E26C17-F0B5-D64C-94A0-63F887D8A225}" type="slidenum">
              <a:rPr lang="en-US" smtClean="0"/>
              <a:t>‹#›</a:t>
            </a:fld>
            <a:endParaRPr lang="en-US"/>
          </a:p>
        </p:txBody>
      </p:sp>
    </p:spTree>
    <p:extLst>
      <p:ext uri="{BB962C8B-B14F-4D97-AF65-F5344CB8AC3E}">
        <p14:creationId xmlns:p14="http://schemas.microsoft.com/office/powerpoint/2010/main" val="193078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C9FB32-7F07-4894-8BF3-5FAAA3DD55AB}" type="datetime1">
              <a:rPr lang="en-US" smtClean="0"/>
              <a:t>5/31/2019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E26C17-F0B5-D64C-94A0-63F887D8A225}" type="slidenum">
              <a:rPr lang="en-US" smtClean="0"/>
              <a:t>‹#›</a:t>
            </a:fld>
            <a:endParaRPr lang="en-US"/>
          </a:p>
        </p:txBody>
      </p:sp>
    </p:spTree>
    <p:extLst>
      <p:ext uri="{BB962C8B-B14F-4D97-AF65-F5344CB8AC3E}">
        <p14:creationId xmlns:p14="http://schemas.microsoft.com/office/powerpoint/2010/main" val="2266014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FD7B85-AC3F-4CC0-A514-99B70C60FBD8}" type="datetime1">
              <a:rPr lang="en-US" smtClean="0"/>
              <a:t>5/31/2019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E26C17-F0B5-D64C-94A0-63F887D8A225}" type="slidenum">
              <a:rPr lang="en-US" smtClean="0"/>
              <a:t>‹#›</a:t>
            </a:fld>
            <a:endParaRPr lang="en-US"/>
          </a:p>
        </p:txBody>
      </p:sp>
    </p:spTree>
    <p:extLst>
      <p:ext uri="{BB962C8B-B14F-4D97-AF65-F5344CB8AC3E}">
        <p14:creationId xmlns:p14="http://schemas.microsoft.com/office/powerpoint/2010/main" val="15421649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ft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30037"/>
            <a:ext cx="7772400" cy="2070414"/>
          </a:xfrm>
        </p:spPr>
        <p:txBody>
          <a:bodyPr>
            <a:normAutofit fontScale="90000"/>
          </a:bodyPr>
          <a:lstStyle/>
          <a:p>
            <a:r>
              <a:rPr lang="en-US" sz="3600" b="1" dirty="0" smtClean="0">
                <a:latin typeface="Garamond" panose="02020404030301010803" pitchFamily="18" charset="0"/>
              </a:rPr>
              <a:t>Chapter 7: Communicable </a:t>
            </a:r>
            <a:r>
              <a:rPr lang="en-US" sz="3600" b="1" dirty="0">
                <a:latin typeface="Garamond" panose="02020404030301010803" pitchFamily="18" charset="0"/>
              </a:rPr>
              <a:t>and </a:t>
            </a:r>
            <a:br>
              <a:rPr lang="en-US" sz="3600" b="1" dirty="0">
                <a:latin typeface="Garamond" panose="02020404030301010803" pitchFamily="18" charset="0"/>
              </a:rPr>
            </a:br>
            <a:r>
              <a:rPr lang="en-US" sz="3600" b="1" dirty="0">
                <a:latin typeface="Garamond" panose="02020404030301010803" pitchFamily="18" charset="0"/>
              </a:rPr>
              <a:t>Non-communicable</a:t>
            </a:r>
            <a:br>
              <a:rPr lang="en-US" sz="3600" b="1" dirty="0">
                <a:latin typeface="Garamond" panose="02020404030301010803" pitchFamily="18" charset="0"/>
              </a:rPr>
            </a:br>
            <a:r>
              <a:rPr lang="en-US" sz="3600" b="1" dirty="0">
                <a:latin typeface="Garamond" panose="02020404030301010803" pitchFamily="18" charset="0"/>
              </a:rPr>
              <a:t> Diseases</a:t>
            </a:r>
            <a:br>
              <a:rPr lang="en-US" sz="3600" b="1" dirty="0">
                <a:latin typeface="Garamond" panose="02020404030301010803" pitchFamily="18" charset="0"/>
              </a:rPr>
            </a:br>
            <a:endParaRPr lang="en-US" sz="3600" b="1" dirty="0">
              <a:latin typeface="Garamond" panose="02020404030301010803" pitchFamily="18" charset="0"/>
            </a:endParaRPr>
          </a:p>
        </p:txBody>
      </p:sp>
      <p:sp>
        <p:nvSpPr>
          <p:cNvPr id="3" name="Subtitle 2"/>
          <p:cNvSpPr>
            <a:spLocks noGrp="1"/>
          </p:cNvSpPr>
          <p:nvPr>
            <p:ph type="subTitle" idx="1"/>
          </p:nvPr>
        </p:nvSpPr>
        <p:spPr/>
        <p:txBody>
          <a:bodyPr>
            <a:normAutofit fontScale="85000" lnSpcReduction="20000"/>
          </a:bodyPr>
          <a:lstStyle/>
          <a:p>
            <a:r>
              <a:rPr lang="en-US" b="1" dirty="0">
                <a:solidFill>
                  <a:schemeClr val="tx1"/>
                </a:solidFill>
                <a:latin typeface="Garamond" panose="02020404030301010803" pitchFamily="18" charset="0"/>
              </a:rPr>
              <a:t>Course code: </a:t>
            </a:r>
            <a:r>
              <a:rPr lang="en-US" b="1" dirty="0" err="1">
                <a:solidFill>
                  <a:schemeClr val="tx1"/>
                </a:solidFill>
                <a:latin typeface="Garamond" panose="02020404030301010803" pitchFamily="18" charset="0"/>
              </a:rPr>
              <a:t>Biot</a:t>
            </a:r>
            <a:r>
              <a:rPr lang="en-US" b="1" dirty="0">
                <a:solidFill>
                  <a:schemeClr val="tx1"/>
                </a:solidFill>
                <a:latin typeface="Garamond" panose="02020404030301010803" pitchFamily="18" charset="0"/>
              </a:rPr>
              <a:t>. 3113</a:t>
            </a:r>
          </a:p>
          <a:p>
            <a:r>
              <a:rPr lang="en-US" b="1" dirty="0">
                <a:solidFill>
                  <a:schemeClr val="tx1"/>
                </a:solidFill>
                <a:latin typeface="Garamond" panose="02020404030301010803" pitchFamily="18" charset="0"/>
              </a:rPr>
              <a:t>Course name: Medical Biotechnology</a:t>
            </a:r>
          </a:p>
          <a:p>
            <a:r>
              <a:rPr lang="en-US" b="1" dirty="0">
                <a:solidFill>
                  <a:schemeClr val="tx1"/>
                </a:solidFill>
                <a:latin typeface="Garamond" panose="02020404030301010803" pitchFamily="18" charset="0"/>
              </a:rPr>
              <a:t>Department of Biotechnology</a:t>
            </a:r>
          </a:p>
          <a:p>
            <a:r>
              <a:rPr lang="en-US" b="1" dirty="0">
                <a:solidFill>
                  <a:schemeClr val="tx1"/>
                </a:solidFill>
                <a:latin typeface="Garamond" panose="02020404030301010803" pitchFamily="18" charset="0"/>
              </a:rPr>
              <a:t>University of Gondar</a:t>
            </a:r>
          </a:p>
          <a:p>
            <a:endParaRPr lang="en-US" dirty="0"/>
          </a:p>
        </p:txBody>
      </p:sp>
      <p:sp>
        <p:nvSpPr>
          <p:cNvPr id="4" name="Date Placeholder 3"/>
          <p:cNvSpPr>
            <a:spLocks noGrp="1"/>
          </p:cNvSpPr>
          <p:nvPr>
            <p:ph type="dt" sz="half" idx="10"/>
          </p:nvPr>
        </p:nvSpPr>
        <p:spPr/>
        <p:txBody>
          <a:bodyPr/>
          <a:lstStyle/>
          <a:p>
            <a:fld id="{0B10EBA9-65C2-4E69-8ABE-C6C4A000A6BA}" type="datetime1">
              <a:rPr lang="en-US" smtClean="0"/>
              <a:t>5/31/2019</a:t>
            </a:fld>
            <a:endParaRPr lang="en-US"/>
          </a:p>
        </p:txBody>
      </p:sp>
      <p:sp>
        <p:nvSpPr>
          <p:cNvPr id="5" name="Slide Number Placeholder 4"/>
          <p:cNvSpPr>
            <a:spLocks noGrp="1"/>
          </p:cNvSpPr>
          <p:nvPr>
            <p:ph type="sldNum" sz="quarter" idx="12"/>
          </p:nvPr>
        </p:nvSpPr>
        <p:spPr/>
        <p:txBody>
          <a:bodyPr/>
          <a:lstStyle/>
          <a:p>
            <a:fld id="{7CE26C17-F0B5-D64C-94A0-63F887D8A225}" type="slidenum">
              <a:rPr lang="en-US" smtClean="0"/>
              <a:t>1</a:t>
            </a:fld>
            <a:endParaRPr lang="en-US"/>
          </a:p>
        </p:txBody>
      </p:sp>
    </p:spTree>
    <p:extLst>
      <p:ext uri="{BB962C8B-B14F-4D97-AF65-F5344CB8AC3E}">
        <p14:creationId xmlns:p14="http://schemas.microsoft.com/office/powerpoint/2010/main" val="29896594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52" y="-9054"/>
            <a:ext cx="9144000" cy="534154"/>
          </a:xfrm>
        </p:spPr>
        <p:txBody>
          <a:bodyPr rtlCol="0">
            <a:normAutofit fontScale="90000"/>
          </a:bodyPr>
          <a:lstStyle/>
          <a:p>
            <a:pPr eaLnBrk="1" fontAlgn="auto" hangingPunct="1">
              <a:spcAft>
                <a:spcPts val="0"/>
              </a:spcAft>
              <a:defRPr/>
            </a:pPr>
            <a:r>
              <a:rPr lang="en-US" sz="3200" b="1" dirty="0" smtClean="0">
                <a:solidFill>
                  <a:srgbClr val="00B050"/>
                </a:solidFill>
                <a:latin typeface="Garamond" panose="02020404030301010803" pitchFamily="18" charset="0"/>
              </a:rPr>
              <a:t>PREVENTING COMMUNICABLE DISEASES</a:t>
            </a:r>
          </a:p>
        </p:txBody>
      </p:sp>
      <p:sp>
        <p:nvSpPr>
          <p:cNvPr id="9219" name="TextBox 2"/>
          <p:cNvSpPr txBox="1">
            <a:spLocks noChangeArrowheads="1"/>
          </p:cNvSpPr>
          <p:nvPr/>
        </p:nvSpPr>
        <p:spPr bwMode="auto">
          <a:xfrm>
            <a:off x="18105" y="446787"/>
            <a:ext cx="9134947" cy="6863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lnSpc>
                <a:spcPct val="150000"/>
              </a:lnSpc>
            </a:pPr>
            <a:r>
              <a:rPr lang="en-US" sz="3200" b="1" dirty="0">
                <a:solidFill>
                  <a:srgbClr val="FF0000"/>
                </a:solidFill>
                <a:latin typeface="Garamond" panose="02020404030301010803" pitchFamily="18" charset="0"/>
              </a:rPr>
              <a:t>The Immune Response</a:t>
            </a:r>
          </a:p>
          <a:p>
            <a:pPr eaLnBrk="1" hangingPunct="1">
              <a:lnSpc>
                <a:spcPct val="150000"/>
              </a:lnSpc>
              <a:buFont typeface="Arial" panose="020B0604020202020204" pitchFamily="34" charset="0"/>
              <a:buChar char="•"/>
            </a:pPr>
            <a:r>
              <a:rPr lang="en-US" sz="2400" dirty="0" smtClean="0">
                <a:latin typeface="Garamond" panose="02020404030301010803" pitchFamily="18" charset="0"/>
              </a:rPr>
              <a:t>Pathogens </a:t>
            </a:r>
            <a:r>
              <a:rPr lang="en-US" sz="2400" b="1" dirty="0">
                <a:latin typeface="Garamond" panose="02020404030301010803" pitchFamily="18" charset="0"/>
              </a:rPr>
              <a:t>invade</a:t>
            </a:r>
            <a:r>
              <a:rPr lang="en-US" sz="2400" dirty="0">
                <a:latin typeface="Garamond" panose="02020404030301010803" pitchFamily="18" charset="0"/>
              </a:rPr>
              <a:t> the body.</a:t>
            </a:r>
          </a:p>
          <a:p>
            <a:pPr eaLnBrk="1" hangingPunct="1">
              <a:lnSpc>
                <a:spcPct val="150000"/>
              </a:lnSpc>
              <a:buFont typeface="Arial" panose="020B0604020202020204" pitchFamily="34" charset="0"/>
              <a:buChar char="•"/>
            </a:pPr>
            <a:r>
              <a:rPr lang="en-US" sz="2400" dirty="0">
                <a:latin typeface="Garamond" panose="02020404030301010803" pitchFamily="18" charset="0"/>
              </a:rPr>
              <a:t>Macrophages </a:t>
            </a:r>
            <a:r>
              <a:rPr lang="en-US" sz="2400" b="1" dirty="0">
                <a:latin typeface="Garamond" panose="02020404030301010803" pitchFamily="18" charset="0"/>
              </a:rPr>
              <a:t>engulf</a:t>
            </a:r>
            <a:r>
              <a:rPr lang="en-US" sz="2400" dirty="0">
                <a:latin typeface="Garamond" panose="02020404030301010803" pitchFamily="18" charset="0"/>
              </a:rPr>
              <a:t> the pathogen.</a:t>
            </a:r>
          </a:p>
          <a:p>
            <a:pPr eaLnBrk="1" hangingPunct="1">
              <a:lnSpc>
                <a:spcPct val="150000"/>
              </a:lnSpc>
              <a:buFont typeface="Arial" panose="020B0604020202020204" pitchFamily="34" charset="0"/>
              <a:buChar char="•"/>
            </a:pPr>
            <a:r>
              <a:rPr lang="en-US" sz="2400" dirty="0">
                <a:latin typeface="Garamond" panose="02020404030301010803" pitchFamily="18" charset="0"/>
              </a:rPr>
              <a:t>Macrophages </a:t>
            </a:r>
            <a:r>
              <a:rPr lang="en-US" sz="2400" b="1" dirty="0">
                <a:latin typeface="Garamond" panose="02020404030301010803" pitchFamily="18" charset="0"/>
              </a:rPr>
              <a:t>digest the pathogen </a:t>
            </a:r>
            <a:r>
              <a:rPr lang="en-US" sz="2400" dirty="0">
                <a:latin typeface="Garamond" panose="02020404030301010803" pitchFamily="18" charset="0"/>
              </a:rPr>
              <a:t>and T cells </a:t>
            </a:r>
            <a:r>
              <a:rPr lang="en-US" sz="2400" b="1" dirty="0">
                <a:latin typeface="Garamond" panose="02020404030301010803" pitchFamily="18" charset="0"/>
              </a:rPr>
              <a:t>recognize antigens </a:t>
            </a:r>
            <a:r>
              <a:rPr lang="en-US" sz="2400" dirty="0">
                <a:latin typeface="Garamond" panose="02020404030301010803" pitchFamily="18" charset="0"/>
              </a:rPr>
              <a:t>of the pathogen as an invader.</a:t>
            </a:r>
          </a:p>
          <a:p>
            <a:pPr eaLnBrk="1" hangingPunct="1">
              <a:lnSpc>
                <a:spcPct val="150000"/>
              </a:lnSpc>
              <a:buFont typeface="Arial" panose="020B0604020202020204" pitchFamily="34" charset="0"/>
              <a:buChar char="•"/>
            </a:pPr>
            <a:r>
              <a:rPr lang="en-US" sz="2400" dirty="0">
                <a:latin typeface="Garamond" panose="02020404030301010803" pitchFamily="18" charset="0"/>
              </a:rPr>
              <a:t>T cells </a:t>
            </a:r>
            <a:r>
              <a:rPr lang="en-US" sz="2400" b="1" dirty="0">
                <a:latin typeface="Garamond" panose="02020404030301010803" pitchFamily="18" charset="0"/>
              </a:rPr>
              <a:t>bind to </a:t>
            </a:r>
            <a:r>
              <a:rPr lang="en-US" sz="2400" dirty="0">
                <a:latin typeface="Garamond" panose="02020404030301010803" pitchFamily="18" charset="0"/>
              </a:rPr>
              <a:t>the antigens.</a:t>
            </a:r>
          </a:p>
          <a:p>
            <a:pPr eaLnBrk="1" hangingPunct="1">
              <a:lnSpc>
                <a:spcPct val="150000"/>
              </a:lnSpc>
              <a:buFont typeface="Arial" panose="020B0604020202020204" pitchFamily="34" charset="0"/>
              <a:buChar char="•"/>
            </a:pPr>
            <a:r>
              <a:rPr lang="en-US" sz="2400" dirty="0">
                <a:latin typeface="Garamond" panose="02020404030301010803" pitchFamily="18" charset="0"/>
              </a:rPr>
              <a:t>B cells bind to antigens and helper T cells</a:t>
            </a:r>
          </a:p>
          <a:p>
            <a:pPr eaLnBrk="1" hangingPunct="1">
              <a:lnSpc>
                <a:spcPct val="150000"/>
              </a:lnSpc>
              <a:buFont typeface="Arial" panose="020B0604020202020204" pitchFamily="34" charset="0"/>
              <a:buChar char="•"/>
            </a:pPr>
            <a:r>
              <a:rPr lang="en-US" sz="2400" dirty="0">
                <a:latin typeface="Garamond" panose="02020404030301010803" pitchFamily="18" charset="0"/>
              </a:rPr>
              <a:t>B cells </a:t>
            </a:r>
            <a:r>
              <a:rPr lang="en-US" sz="2400" b="1" dirty="0">
                <a:latin typeface="Garamond" panose="02020404030301010803" pitchFamily="18" charset="0"/>
              </a:rPr>
              <a:t>produce plasma </a:t>
            </a:r>
            <a:r>
              <a:rPr lang="en-US" sz="2400" dirty="0">
                <a:latin typeface="Garamond" panose="02020404030301010803" pitchFamily="18" charset="0"/>
              </a:rPr>
              <a:t>cells.</a:t>
            </a:r>
          </a:p>
          <a:p>
            <a:pPr eaLnBrk="1" hangingPunct="1">
              <a:lnSpc>
                <a:spcPct val="150000"/>
              </a:lnSpc>
              <a:buFont typeface="Arial" panose="020B0604020202020204" pitchFamily="34" charset="0"/>
              <a:buChar char="•"/>
            </a:pPr>
            <a:r>
              <a:rPr lang="en-US" sz="2400" dirty="0">
                <a:latin typeface="Garamond" panose="02020404030301010803" pitchFamily="18" charset="0"/>
              </a:rPr>
              <a:t>Plasma cells release </a:t>
            </a:r>
            <a:r>
              <a:rPr lang="en-US" sz="2400" b="1" dirty="0">
                <a:latin typeface="Garamond" panose="02020404030301010803" pitchFamily="18" charset="0"/>
              </a:rPr>
              <a:t>antibodies</a:t>
            </a:r>
            <a:r>
              <a:rPr lang="en-US" sz="2400" dirty="0">
                <a:latin typeface="Garamond" panose="02020404030301010803" pitchFamily="18" charset="0"/>
              </a:rPr>
              <a:t> into the bloodstream.</a:t>
            </a:r>
          </a:p>
          <a:p>
            <a:pPr eaLnBrk="1" hangingPunct="1">
              <a:lnSpc>
                <a:spcPct val="150000"/>
              </a:lnSpc>
              <a:buFont typeface="Arial" panose="020B0604020202020204" pitchFamily="34" charset="0"/>
              <a:buChar char="•"/>
            </a:pPr>
            <a:r>
              <a:rPr lang="en-US" sz="2400" dirty="0">
                <a:latin typeface="Garamond" panose="02020404030301010803" pitchFamily="18" charset="0"/>
              </a:rPr>
              <a:t>Antibodies bind to antigens to </a:t>
            </a:r>
            <a:r>
              <a:rPr lang="en-US" sz="2400" b="1" dirty="0">
                <a:latin typeface="Garamond" panose="02020404030301010803" pitchFamily="18" charset="0"/>
              </a:rPr>
              <a:t>help other cells identify </a:t>
            </a:r>
            <a:r>
              <a:rPr lang="en-US" sz="2400" dirty="0">
                <a:latin typeface="Garamond" panose="02020404030301010803" pitchFamily="18" charset="0"/>
              </a:rPr>
              <a:t>and destroy pathogens.</a:t>
            </a:r>
          </a:p>
          <a:p>
            <a:pPr eaLnBrk="1" hangingPunct="1">
              <a:buFont typeface="Arial" panose="020B0604020202020204" pitchFamily="34" charset="0"/>
              <a:buChar char="•"/>
            </a:pPr>
            <a:endParaRPr lang="en-US" sz="3200" dirty="0">
              <a:latin typeface="Calibri" panose="020F0502020204030204" pitchFamily="34" charset="0"/>
            </a:endParaRPr>
          </a:p>
        </p:txBody>
      </p:sp>
      <p:sp>
        <p:nvSpPr>
          <p:cNvPr id="3" name="Date Placeholder 2"/>
          <p:cNvSpPr>
            <a:spLocks noGrp="1"/>
          </p:cNvSpPr>
          <p:nvPr>
            <p:ph type="dt" sz="half" idx="10"/>
          </p:nvPr>
        </p:nvSpPr>
        <p:spPr/>
        <p:txBody>
          <a:bodyPr/>
          <a:lstStyle/>
          <a:p>
            <a:fld id="{00E118FB-F90A-4838-8EB5-4300045C042D}" type="datetime1">
              <a:rPr lang="en-US" smtClean="0"/>
              <a:t>5/31/2019</a:t>
            </a:fld>
            <a:endParaRPr lang="en-US"/>
          </a:p>
        </p:txBody>
      </p:sp>
      <p:sp>
        <p:nvSpPr>
          <p:cNvPr id="4" name="Slide Number Placeholder 3"/>
          <p:cNvSpPr>
            <a:spLocks noGrp="1"/>
          </p:cNvSpPr>
          <p:nvPr>
            <p:ph type="sldNum" sz="quarter" idx="12"/>
          </p:nvPr>
        </p:nvSpPr>
        <p:spPr/>
        <p:txBody>
          <a:bodyPr/>
          <a:lstStyle/>
          <a:p>
            <a:fld id="{7CE26C17-F0B5-D64C-94A0-63F887D8A225}" type="slidenum">
              <a:rPr lang="en-US" smtClean="0"/>
              <a:t>10</a:t>
            </a:fld>
            <a:endParaRPr lang="en-US"/>
          </a:p>
        </p:txBody>
      </p:sp>
    </p:spTree>
    <p:extLst>
      <p:ext uri="{BB962C8B-B14F-4D97-AF65-F5344CB8AC3E}">
        <p14:creationId xmlns:p14="http://schemas.microsoft.com/office/powerpoint/2010/main" val="36545189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0" y="1"/>
            <a:ext cx="9144000" cy="706170"/>
          </a:xfrm>
        </p:spPr>
        <p:txBody>
          <a:bodyPr>
            <a:normAutofit/>
          </a:bodyPr>
          <a:lstStyle/>
          <a:p>
            <a:r>
              <a:rPr lang="en-US" sz="3200" b="1" dirty="0">
                <a:latin typeface="Garamond" panose="02020404030301010803" pitchFamily="18" charset="0"/>
              </a:rPr>
              <a:t>Communicable Diseases: Definition</a:t>
            </a:r>
          </a:p>
        </p:txBody>
      </p:sp>
      <p:sp>
        <p:nvSpPr>
          <p:cNvPr id="7171" name="Rectangle 3"/>
          <p:cNvSpPr>
            <a:spLocks noGrp="1" noChangeArrowheads="1"/>
          </p:cNvSpPr>
          <p:nvPr>
            <p:ph type="body" idx="1"/>
          </p:nvPr>
        </p:nvSpPr>
        <p:spPr>
          <a:xfrm>
            <a:off x="0" y="569646"/>
            <a:ext cx="9144000" cy="6288353"/>
          </a:xfrm>
        </p:spPr>
        <p:txBody>
          <a:bodyPr>
            <a:normAutofit/>
          </a:bodyPr>
          <a:lstStyle/>
          <a:p>
            <a:pPr>
              <a:lnSpc>
                <a:spcPct val="150000"/>
              </a:lnSpc>
            </a:pPr>
            <a:r>
              <a:rPr lang="en-US" sz="2400" b="1" dirty="0">
                <a:latin typeface="Garamond" panose="02020404030301010803" pitchFamily="18" charset="0"/>
              </a:rPr>
              <a:t>Defined as</a:t>
            </a:r>
            <a:r>
              <a:rPr lang="en-US" sz="2800" b="1" dirty="0">
                <a:latin typeface="Garamond" panose="02020404030301010803" pitchFamily="18" charset="0"/>
              </a:rPr>
              <a:t> </a:t>
            </a:r>
          </a:p>
          <a:p>
            <a:pPr lvl="2">
              <a:lnSpc>
                <a:spcPct val="150000"/>
              </a:lnSpc>
            </a:pPr>
            <a:r>
              <a:rPr lang="en-US" sz="1800" dirty="0">
                <a:latin typeface="Garamond" panose="02020404030301010803" pitchFamily="18" charset="0"/>
              </a:rPr>
              <a:t>“any condition which is transmitted directly or indirectly to a person from an infected person or animal through the agency of an intermediate animal, host, or vector, or through the inanimate environment”</a:t>
            </a:r>
            <a:r>
              <a:rPr lang="en-US" sz="1600" dirty="0">
                <a:latin typeface="Garamond" panose="02020404030301010803" pitchFamily="18" charset="0"/>
              </a:rPr>
              <a:t>. </a:t>
            </a:r>
          </a:p>
          <a:p>
            <a:pPr>
              <a:lnSpc>
                <a:spcPct val="150000"/>
              </a:lnSpc>
            </a:pPr>
            <a:r>
              <a:rPr lang="en-US" sz="2400" b="1" dirty="0">
                <a:latin typeface="Garamond" panose="02020404030301010803" pitchFamily="18" charset="0"/>
              </a:rPr>
              <a:t>Transmission is facilitated by the </a:t>
            </a:r>
            <a:r>
              <a:rPr lang="en-US" sz="2400" b="1" dirty="0" smtClean="0">
                <a:latin typeface="Garamond" panose="02020404030301010803" pitchFamily="18" charset="0"/>
              </a:rPr>
              <a:t>following</a:t>
            </a:r>
            <a:endParaRPr lang="en-US" sz="2400" b="1" dirty="0">
              <a:latin typeface="Garamond" panose="02020404030301010803" pitchFamily="18" charset="0"/>
            </a:endParaRPr>
          </a:p>
          <a:p>
            <a:pPr lvl="1">
              <a:lnSpc>
                <a:spcPct val="150000"/>
              </a:lnSpc>
            </a:pPr>
            <a:r>
              <a:rPr lang="en-US" sz="2000" b="1" dirty="0">
                <a:latin typeface="Garamond" panose="02020404030301010803" pitchFamily="18" charset="0"/>
              </a:rPr>
              <a:t>more frequent human contact due to </a:t>
            </a:r>
          </a:p>
          <a:p>
            <a:pPr lvl="2">
              <a:lnSpc>
                <a:spcPct val="150000"/>
              </a:lnSpc>
            </a:pPr>
            <a:r>
              <a:rPr lang="en-US" sz="1800" dirty="0">
                <a:latin typeface="Garamond" panose="02020404030301010803" pitchFamily="18" charset="0"/>
              </a:rPr>
              <a:t>Increase in the volume and means of </a:t>
            </a:r>
            <a:r>
              <a:rPr lang="en-US" sz="1800" dirty="0" smtClean="0">
                <a:latin typeface="Garamond" panose="02020404030301010803" pitchFamily="18" charset="0"/>
              </a:rPr>
              <a:t>transportation, </a:t>
            </a:r>
            <a:endParaRPr lang="en-US" sz="1800" dirty="0">
              <a:latin typeface="Garamond" panose="02020404030301010803" pitchFamily="18" charset="0"/>
            </a:endParaRPr>
          </a:p>
          <a:p>
            <a:pPr lvl="2">
              <a:lnSpc>
                <a:spcPct val="150000"/>
              </a:lnSpc>
            </a:pPr>
            <a:r>
              <a:rPr lang="en-US" sz="1800" dirty="0" smtClean="0">
                <a:latin typeface="Garamond" panose="02020404030301010803" pitchFamily="18" charset="0"/>
              </a:rPr>
              <a:t>globalization</a:t>
            </a:r>
            <a:endParaRPr lang="en-US" sz="1800" dirty="0">
              <a:latin typeface="Garamond" panose="02020404030301010803" pitchFamily="18" charset="0"/>
            </a:endParaRPr>
          </a:p>
          <a:p>
            <a:pPr lvl="1">
              <a:lnSpc>
                <a:spcPct val="150000"/>
              </a:lnSpc>
            </a:pPr>
            <a:r>
              <a:rPr lang="en-US" sz="2000" b="1" dirty="0">
                <a:latin typeface="Garamond" panose="02020404030301010803" pitchFamily="18" charset="0"/>
              </a:rPr>
              <a:t>Microbial adaptation and change</a:t>
            </a:r>
          </a:p>
          <a:p>
            <a:pPr lvl="1">
              <a:lnSpc>
                <a:spcPct val="150000"/>
              </a:lnSpc>
            </a:pPr>
            <a:r>
              <a:rPr lang="en-US" sz="2000" dirty="0">
                <a:latin typeface="Garamond" panose="02020404030301010803" pitchFamily="18" charset="0"/>
              </a:rPr>
              <a:t>Breakdown of public health capacity at various levels</a:t>
            </a:r>
          </a:p>
          <a:p>
            <a:pPr lvl="1">
              <a:lnSpc>
                <a:spcPct val="150000"/>
              </a:lnSpc>
            </a:pPr>
            <a:r>
              <a:rPr lang="en-US" sz="2000" b="1" dirty="0">
                <a:latin typeface="Garamond" panose="02020404030301010803" pitchFamily="18" charset="0"/>
              </a:rPr>
              <a:t>Change in </a:t>
            </a:r>
            <a:r>
              <a:rPr lang="en-US" sz="2000" dirty="0">
                <a:latin typeface="Garamond" panose="02020404030301010803" pitchFamily="18" charset="0"/>
              </a:rPr>
              <a:t>human demographics and behavior</a:t>
            </a:r>
          </a:p>
          <a:p>
            <a:pPr lvl="1">
              <a:lnSpc>
                <a:spcPct val="150000"/>
              </a:lnSpc>
            </a:pPr>
            <a:r>
              <a:rPr lang="en-US" sz="2000" dirty="0">
                <a:latin typeface="Garamond" panose="02020404030301010803" pitchFamily="18" charset="0"/>
              </a:rPr>
              <a:t>Economic development and land use patterns</a:t>
            </a:r>
          </a:p>
          <a:p>
            <a:pPr lvl="1">
              <a:lnSpc>
                <a:spcPct val="150000"/>
              </a:lnSpc>
            </a:pPr>
            <a:endParaRPr lang="en-US" sz="2000" dirty="0">
              <a:latin typeface="Garamond" panose="02020404030301010803" pitchFamily="18" charset="0"/>
            </a:endParaRPr>
          </a:p>
        </p:txBody>
      </p:sp>
      <p:sp>
        <p:nvSpPr>
          <p:cNvPr id="2" name="Date Placeholder 1"/>
          <p:cNvSpPr>
            <a:spLocks noGrp="1"/>
          </p:cNvSpPr>
          <p:nvPr>
            <p:ph type="dt" sz="half" idx="10"/>
          </p:nvPr>
        </p:nvSpPr>
        <p:spPr/>
        <p:txBody>
          <a:bodyPr/>
          <a:lstStyle/>
          <a:p>
            <a:fld id="{2375EDA1-D129-4748-BF71-604F5B9B653C}" type="datetime1">
              <a:rPr lang="en-US" smtClean="0"/>
              <a:t>5/31/2019</a:t>
            </a:fld>
            <a:endParaRPr lang="en-US" dirty="0"/>
          </a:p>
        </p:txBody>
      </p:sp>
      <p:sp>
        <p:nvSpPr>
          <p:cNvPr id="3" name="Slide Number Placeholder 2"/>
          <p:cNvSpPr>
            <a:spLocks noGrp="1"/>
          </p:cNvSpPr>
          <p:nvPr>
            <p:ph type="sldNum" sz="quarter" idx="12"/>
          </p:nvPr>
        </p:nvSpPr>
        <p:spPr/>
        <p:txBody>
          <a:bodyPr/>
          <a:lstStyle/>
          <a:p>
            <a:fld id="{7CE26C17-F0B5-D64C-94A0-63F887D8A225}" type="slidenum">
              <a:rPr lang="en-US" smtClean="0"/>
              <a:t>11</a:t>
            </a:fld>
            <a:endParaRPr lang="en-US"/>
          </a:p>
        </p:txBody>
      </p:sp>
    </p:spTree>
    <p:extLst>
      <p:ext uri="{BB962C8B-B14F-4D97-AF65-F5344CB8AC3E}">
        <p14:creationId xmlns:p14="http://schemas.microsoft.com/office/powerpoint/2010/main" val="38817344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a:xfrm>
            <a:off x="457200" y="30194"/>
            <a:ext cx="8229600" cy="666923"/>
          </a:xfrm>
        </p:spPr>
        <p:txBody>
          <a:bodyPr>
            <a:normAutofit/>
          </a:bodyPr>
          <a:lstStyle/>
          <a:p>
            <a:r>
              <a:rPr lang="en-US" sz="3200" b="1" dirty="0">
                <a:latin typeface="Garamond" panose="02020404030301010803" pitchFamily="18" charset="0"/>
              </a:rPr>
              <a:t>Importance of Communicable Diseases</a:t>
            </a:r>
          </a:p>
        </p:txBody>
      </p:sp>
      <p:sp>
        <p:nvSpPr>
          <p:cNvPr id="94211" name="Rectangle 3"/>
          <p:cNvSpPr>
            <a:spLocks noGrp="1" noChangeArrowheads="1"/>
          </p:cNvSpPr>
          <p:nvPr>
            <p:ph type="body" idx="1"/>
          </p:nvPr>
        </p:nvSpPr>
        <p:spPr>
          <a:xfrm>
            <a:off x="0" y="697118"/>
            <a:ext cx="9144000" cy="6160882"/>
          </a:xfrm>
        </p:spPr>
        <p:txBody>
          <a:bodyPr/>
          <a:lstStyle/>
          <a:p>
            <a:pPr>
              <a:lnSpc>
                <a:spcPct val="150000"/>
              </a:lnSpc>
            </a:pPr>
            <a:r>
              <a:rPr lang="en-US" dirty="0">
                <a:latin typeface="Garamond" panose="02020404030301010803" pitchFamily="18" charset="0"/>
              </a:rPr>
              <a:t>Significant burden of disease especially in </a:t>
            </a:r>
            <a:r>
              <a:rPr lang="en-US" b="1" dirty="0">
                <a:latin typeface="Garamond" panose="02020404030301010803" pitchFamily="18" charset="0"/>
              </a:rPr>
              <a:t>low and middle income </a:t>
            </a:r>
            <a:r>
              <a:rPr lang="en-US" dirty="0">
                <a:latin typeface="Garamond" panose="02020404030301010803" pitchFamily="18" charset="0"/>
              </a:rPr>
              <a:t>countries</a:t>
            </a:r>
          </a:p>
          <a:p>
            <a:pPr>
              <a:lnSpc>
                <a:spcPct val="150000"/>
              </a:lnSpc>
            </a:pPr>
            <a:r>
              <a:rPr lang="en-US" dirty="0">
                <a:latin typeface="Garamond" panose="02020404030301010803" pitchFamily="18" charset="0"/>
              </a:rPr>
              <a:t>Social impact</a:t>
            </a:r>
          </a:p>
          <a:p>
            <a:pPr>
              <a:lnSpc>
                <a:spcPct val="150000"/>
              </a:lnSpc>
            </a:pPr>
            <a:r>
              <a:rPr lang="en-US" dirty="0">
                <a:latin typeface="Garamond" panose="02020404030301010803" pitchFamily="18" charset="0"/>
              </a:rPr>
              <a:t>Economic impact</a:t>
            </a:r>
          </a:p>
          <a:p>
            <a:pPr>
              <a:lnSpc>
                <a:spcPct val="150000"/>
              </a:lnSpc>
            </a:pPr>
            <a:r>
              <a:rPr lang="en-US" dirty="0">
                <a:latin typeface="Garamond" panose="02020404030301010803" pitchFamily="18" charset="0"/>
              </a:rPr>
              <a:t>Potential for rapid spread</a:t>
            </a:r>
          </a:p>
          <a:p>
            <a:pPr>
              <a:lnSpc>
                <a:spcPct val="150000"/>
              </a:lnSpc>
            </a:pPr>
            <a:r>
              <a:rPr lang="en-US" dirty="0">
                <a:latin typeface="Garamond" panose="02020404030301010803" pitchFamily="18" charset="0"/>
              </a:rPr>
              <a:t>Human security concerns</a:t>
            </a:r>
          </a:p>
          <a:p>
            <a:pPr lvl="2">
              <a:lnSpc>
                <a:spcPct val="150000"/>
              </a:lnSpc>
            </a:pPr>
            <a:r>
              <a:rPr lang="en-US" dirty="0">
                <a:latin typeface="Garamond" panose="02020404030301010803" pitchFamily="18" charset="0"/>
              </a:rPr>
              <a:t>Intentional use</a:t>
            </a:r>
          </a:p>
          <a:p>
            <a:endParaRPr lang="en-US" dirty="0"/>
          </a:p>
        </p:txBody>
      </p:sp>
      <p:sp>
        <p:nvSpPr>
          <p:cNvPr id="2" name="Date Placeholder 1"/>
          <p:cNvSpPr>
            <a:spLocks noGrp="1"/>
          </p:cNvSpPr>
          <p:nvPr>
            <p:ph type="dt" sz="half" idx="10"/>
          </p:nvPr>
        </p:nvSpPr>
        <p:spPr/>
        <p:txBody>
          <a:bodyPr/>
          <a:lstStyle/>
          <a:p>
            <a:fld id="{7FC134BC-F64A-4C10-B3E4-A86D876D8D2D}" type="datetime1">
              <a:rPr lang="en-US" smtClean="0"/>
              <a:t>5/31/2019</a:t>
            </a:fld>
            <a:endParaRPr lang="en-US"/>
          </a:p>
        </p:txBody>
      </p:sp>
      <p:sp>
        <p:nvSpPr>
          <p:cNvPr id="3" name="Slide Number Placeholder 2"/>
          <p:cNvSpPr>
            <a:spLocks noGrp="1"/>
          </p:cNvSpPr>
          <p:nvPr>
            <p:ph type="sldNum" sz="quarter" idx="12"/>
          </p:nvPr>
        </p:nvSpPr>
        <p:spPr/>
        <p:txBody>
          <a:bodyPr/>
          <a:lstStyle/>
          <a:p>
            <a:fld id="{7CE26C17-F0B5-D64C-94A0-63F887D8A225}" type="slidenum">
              <a:rPr lang="en-US" smtClean="0"/>
              <a:t>12</a:t>
            </a:fld>
            <a:endParaRPr lang="en-US"/>
          </a:p>
        </p:txBody>
      </p:sp>
    </p:spTree>
    <p:extLst>
      <p:ext uri="{BB962C8B-B14F-4D97-AF65-F5344CB8AC3E}">
        <p14:creationId xmlns:p14="http://schemas.microsoft.com/office/powerpoint/2010/main" val="14763660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57200" y="0"/>
            <a:ext cx="8229600" cy="488887"/>
          </a:xfrm>
        </p:spPr>
        <p:txBody>
          <a:bodyPr>
            <a:noAutofit/>
          </a:bodyPr>
          <a:lstStyle/>
          <a:p>
            <a:r>
              <a:rPr lang="en-US" sz="3200" b="1" dirty="0">
                <a:latin typeface="Garamond" panose="02020404030301010803" pitchFamily="18" charset="0"/>
              </a:rPr>
              <a:t>Human Security </a:t>
            </a:r>
            <a:r>
              <a:rPr lang="en-US" sz="3200" b="1" dirty="0" smtClean="0">
                <a:latin typeface="Garamond" panose="02020404030301010803" pitchFamily="18" charset="0"/>
              </a:rPr>
              <a:t>concerns</a:t>
            </a:r>
            <a:endParaRPr lang="en-US" sz="3200" b="1" dirty="0">
              <a:latin typeface="Garamond" panose="02020404030301010803" pitchFamily="18" charset="0"/>
            </a:endParaRPr>
          </a:p>
        </p:txBody>
      </p:sp>
      <p:sp>
        <p:nvSpPr>
          <p:cNvPr id="15363" name="Rectangle 3"/>
          <p:cNvSpPr>
            <a:spLocks noGrp="1" noChangeArrowheads="1"/>
          </p:cNvSpPr>
          <p:nvPr>
            <p:ph type="body" idx="1"/>
          </p:nvPr>
        </p:nvSpPr>
        <p:spPr>
          <a:xfrm>
            <a:off x="0" y="715224"/>
            <a:ext cx="9144000" cy="6142776"/>
          </a:xfrm>
        </p:spPr>
        <p:txBody>
          <a:bodyPr/>
          <a:lstStyle/>
          <a:p>
            <a:pPr>
              <a:lnSpc>
                <a:spcPct val="150000"/>
              </a:lnSpc>
            </a:pPr>
            <a:r>
              <a:rPr lang="en-US" sz="2800" dirty="0">
                <a:latin typeface="Garamond" panose="02020404030301010803" pitchFamily="18" charset="0"/>
              </a:rPr>
              <a:t>Potential magnitude and rapid spread of </a:t>
            </a:r>
            <a:r>
              <a:rPr lang="en-US" sz="2800" dirty="0" smtClean="0">
                <a:latin typeface="Garamond" panose="02020404030301010803" pitchFamily="18" charset="0"/>
              </a:rPr>
              <a:t>outbreaks/pandemics</a:t>
            </a:r>
            <a:r>
              <a:rPr lang="en-US" sz="2800" dirty="0">
                <a:latin typeface="Garamond" panose="02020404030301010803" pitchFamily="18" charset="0"/>
              </a:rPr>
              <a:t>. </a:t>
            </a:r>
            <a:endParaRPr lang="en-US" sz="2800" dirty="0" smtClean="0">
              <a:latin typeface="Garamond" panose="02020404030301010803" pitchFamily="18" charset="0"/>
            </a:endParaRPr>
          </a:p>
          <a:p>
            <a:pPr lvl="2">
              <a:lnSpc>
                <a:spcPct val="150000"/>
              </a:lnSpc>
            </a:pPr>
            <a:r>
              <a:rPr lang="en-US" sz="2000" dirty="0" smtClean="0">
                <a:latin typeface="Garamond" panose="02020404030301010803" pitchFamily="18" charset="0"/>
              </a:rPr>
              <a:t>e.g</a:t>
            </a:r>
            <a:r>
              <a:rPr lang="en-US" sz="2000" dirty="0">
                <a:latin typeface="Garamond" panose="02020404030301010803" pitchFamily="18" charset="0"/>
              </a:rPr>
              <a:t>. SARS outbreak</a:t>
            </a:r>
          </a:p>
          <a:p>
            <a:pPr lvl="1">
              <a:lnSpc>
                <a:spcPct val="150000"/>
              </a:lnSpc>
            </a:pPr>
            <a:r>
              <a:rPr lang="en-US" sz="2400" dirty="0">
                <a:latin typeface="Garamond" panose="02020404030301010803" pitchFamily="18" charset="0"/>
              </a:rPr>
              <a:t>No country or region can contain a full blown outbreak of Avian influenza</a:t>
            </a:r>
          </a:p>
          <a:p>
            <a:pPr>
              <a:lnSpc>
                <a:spcPct val="150000"/>
              </a:lnSpc>
            </a:pPr>
            <a:r>
              <a:rPr lang="en-US" sz="2800" dirty="0">
                <a:latin typeface="Garamond" panose="02020404030301010803" pitchFamily="18" charset="0"/>
              </a:rPr>
              <a:t>Bioterrorism and intentional outbreaks</a:t>
            </a:r>
          </a:p>
          <a:p>
            <a:pPr lvl="1">
              <a:lnSpc>
                <a:spcPct val="150000"/>
              </a:lnSpc>
            </a:pPr>
            <a:r>
              <a:rPr lang="en-US" sz="2400" dirty="0">
                <a:latin typeface="Garamond" panose="02020404030301010803" pitchFamily="18" charset="0"/>
              </a:rPr>
              <a:t>Anthrax, Small pox</a:t>
            </a:r>
          </a:p>
          <a:p>
            <a:pPr>
              <a:lnSpc>
                <a:spcPct val="150000"/>
              </a:lnSpc>
            </a:pPr>
            <a:r>
              <a:rPr lang="en-US" sz="2800" b="1" dirty="0">
                <a:latin typeface="Garamond" panose="02020404030301010803" pitchFamily="18" charset="0"/>
              </a:rPr>
              <a:t>New and re-emerging </a:t>
            </a:r>
            <a:r>
              <a:rPr lang="en-US" sz="2800" dirty="0">
                <a:latin typeface="Garamond" panose="02020404030301010803" pitchFamily="18" charset="0"/>
              </a:rPr>
              <a:t>diseases</a:t>
            </a:r>
          </a:p>
          <a:p>
            <a:pPr lvl="1">
              <a:lnSpc>
                <a:spcPct val="150000"/>
              </a:lnSpc>
            </a:pPr>
            <a:r>
              <a:rPr lang="en-US" sz="2400" dirty="0">
                <a:latin typeface="Garamond" panose="02020404030301010803" pitchFamily="18" charset="0"/>
              </a:rPr>
              <a:t>Ebola, TB (MDR-TB and XDR-TB), HPAI, Rift valley fever. </a:t>
            </a:r>
          </a:p>
        </p:txBody>
      </p:sp>
      <p:sp>
        <p:nvSpPr>
          <p:cNvPr id="2" name="Date Placeholder 1"/>
          <p:cNvSpPr>
            <a:spLocks noGrp="1"/>
          </p:cNvSpPr>
          <p:nvPr>
            <p:ph type="dt" sz="half" idx="10"/>
          </p:nvPr>
        </p:nvSpPr>
        <p:spPr/>
        <p:txBody>
          <a:bodyPr/>
          <a:lstStyle/>
          <a:p>
            <a:fld id="{F30EACE8-867C-4083-89C3-D2CA47442B15}" type="datetime1">
              <a:rPr lang="en-US" smtClean="0"/>
              <a:t>5/31/2019</a:t>
            </a:fld>
            <a:endParaRPr lang="en-US"/>
          </a:p>
        </p:txBody>
      </p:sp>
      <p:sp>
        <p:nvSpPr>
          <p:cNvPr id="3" name="Slide Number Placeholder 2"/>
          <p:cNvSpPr>
            <a:spLocks noGrp="1"/>
          </p:cNvSpPr>
          <p:nvPr>
            <p:ph type="sldNum" sz="quarter" idx="12"/>
          </p:nvPr>
        </p:nvSpPr>
        <p:spPr/>
        <p:txBody>
          <a:bodyPr/>
          <a:lstStyle/>
          <a:p>
            <a:fld id="{7CE26C17-F0B5-D64C-94A0-63F887D8A225}" type="slidenum">
              <a:rPr lang="en-US" smtClean="0"/>
              <a:t>13</a:t>
            </a:fld>
            <a:endParaRPr lang="en-US"/>
          </a:p>
        </p:txBody>
      </p:sp>
    </p:spTree>
    <p:extLst>
      <p:ext uri="{BB962C8B-B14F-4D97-AF65-F5344CB8AC3E}">
        <p14:creationId xmlns:p14="http://schemas.microsoft.com/office/powerpoint/2010/main" val="7612185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Rot="1" noChangeArrowheads="1"/>
          </p:cNvSpPr>
          <p:nvPr>
            <p:ph type="title"/>
          </p:nvPr>
        </p:nvSpPr>
        <p:spPr>
          <a:xfrm>
            <a:off x="838200" y="0"/>
            <a:ext cx="7848600" cy="452673"/>
          </a:xfrm>
        </p:spPr>
        <p:txBody>
          <a:bodyPr>
            <a:noAutofit/>
          </a:bodyPr>
          <a:lstStyle/>
          <a:p>
            <a:pPr eaLnBrk="1" hangingPunct="1">
              <a:defRPr/>
            </a:pPr>
            <a:r>
              <a:rPr lang="en-US" sz="3200" b="1" dirty="0" smtClean="0">
                <a:latin typeface="Garamond" panose="02020404030301010803" pitchFamily="18" charset="0"/>
              </a:rPr>
              <a:t>Non-communicable diseases</a:t>
            </a:r>
          </a:p>
        </p:txBody>
      </p:sp>
      <p:sp>
        <p:nvSpPr>
          <p:cNvPr id="80899" name="Rectangle 3"/>
          <p:cNvSpPr>
            <a:spLocks noGrp="1" noChangeArrowheads="1"/>
          </p:cNvSpPr>
          <p:nvPr>
            <p:ph idx="1"/>
          </p:nvPr>
        </p:nvSpPr>
        <p:spPr>
          <a:xfrm>
            <a:off x="0" y="642796"/>
            <a:ext cx="9144000" cy="6215204"/>
          </a:xfrm>
        </p:spPr>
        <p:txBody>
          <a:bodyPr>
            <a:normAutofit/>
          </a:bodyPr>
          <a:lstStyle/>
          <a:p>
            <a:pPr eaLnBrk="1" hangingPunct="1">
              <a:lnSpc>
                <a:spcPct val="150000"/>
              </a:lnSpc>
              <a:defRPr/>
            </a:pPr>
            <a:r>
              <a:rPr lang="en-US" sz="2800" dirty="0" smtClean="0">
                <a:latin typeface="Garamond" panose="02020404030301010803" pitchFamily="18" charset="0"/>
              </a:rPr>
              <a:t>Diseases that cannot be spread from one person/thing to another</a:t>
            </a:r>
          </a:p>
          <a:p>
            <a:pPr eaLnBrk="1" hangingPunct="1">
              <a:lnSpc>
                <a:spcPct val="150000"/>
              </a:lnSpc>
              <a:defRPr/>
            </a:pPr>
            <a:r>
              <a:rPr lang="en-US" sz="2800" dirty="0" smtClean="0">
                <a:latin typeface="Garamond" panose="02020404030301010803" pitchFamily="18" charset="0"/>
              </a:rPr>
              <a:t>Diseases that are not caused by pathogens</a:t>
            </a:r>
          </a:p>
          <a:p>
            <a:pPr eaLnBrk="1" hangingPunct="1">
              <a:lnSpc>
                <a:spcPct val="150000"/>
              </a:lnSpc>
              <a:defRPr/>
            </a:pPr>
            <a:r>
              <a:rPr lang="en-US" sz="2800" dirty="0" smtClean="0">
                <a:latin typeface="Garamond" panose="02020404030301010803" pitchFamily="18" charset="0"/>
              </a:rPr>
              <a:t>Can affect any system in the body </a:t>
            </a:r>
          </a:p>
          <a:p>
            <a:pPr lvl="1">
              <a:lnSpc>
                <a:spcPct val="150000"/>
              </a:lnSpc>
              <a:defRPr/>
            </a:pPr>
            <a:r>
              <a:rPr lang="en-US" sz="2400" dirty="0" smtClean="0">
                <a:latin typeface="Garamond" panose="02020404030301010803" pitchFamily="18" charset="0"/>
              </a:rPr>
              <a:t>(circulatory, nervous, respiratory) </a:t>
            </a:r>
          </a:p>
          <a:p>
            <a:pPr eaLnBrk="1" hangingPunct="1">
              <a:lnSpc>
                <a:spcPct val="150000"/>
              </a:lnSpc>
              <a:defRPr/>
            </a:pPr>
            <a:r>
              <a:rPr lang="en-US" sz="2800" dirty="0" smtClean="0">
                <a:latin typeface="Garamond" panose="02020404030301010803" pitchFamily="18" charset="0"/>
              </a:rPr>
              <a:t>Can be treated but not usually cured</a:t>
            </a:r>
          </a:p>
        </p:txBody>
      </p:sp>
      <p:sp>
        <p:nvSpPr>
          <p:cNvPr id="2" name="Date Placeholder 1"/>
          <p:cNvSpPr>
            <a:spLocks noGrp="1"/>
          </p:cNvSpPr>
          <p:nvPr>
            <p:ph type="dt" sz="half" idx="10"/>
          </p:nvPr>
        </p:nvSpPr>
        <p:spPr/>
        <p:txBody>
          <a:bodyPr/>
          <a:lstStyle/>
          <a:p>
            <a:fld id="{1DA9768A-D25F-4569-8488-B9F9D639A679}" type="datetime1">
              <a:rPr lang="en-US" smtClean="0"/>
              <a:t>5/31/2019</a:t>
            </a:fld>
            <a:endParaRPr lang="en-US"/>
          </a:p>
        </p:txBody>
      </p:sp>
      <p:sp>
        <p:nvSpPr>
          <p:cNvPr id="3" name="Slide Number Placeholder 2"/>
          <p:cNvSpPr>
            <a:spLocks noGrp="1"/>
          </p:cNvSpPr>
          <p:nvPr>
            <p:ph type="sldNum" sz="quarter" idx="12"/>
          </p:nvPr>
        </p:nvSpPr>
        <p:spPr/>
        <p:txBody>
          <a:bodyPr/>
          <a:lstStyle/>
          <a:p>
            <a:fld id="{7CE26C17-F0B5-D64C-94A0-63F887D8A225}" type="slidenum">
              <a:rPr lang="en-US" smtClean="0"/>
              <a:t>14</a:t>
            </a:fld>
            <a:endParaRPr lang="en-US"/>
          </a:p>
        </p:txBody>
      </p:sp>
    </p:spTree>
    <p:extLst>
      <p:ext uri="{BB962C8B-B14F-4D97-AF65-F5344CB8AC3E}">
        <p14:creationId xmlns:p14="http://schemas.microsoft.com/office/powerpoint/2010/main" val="1951050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nodeType="clickEffect">
                                  <p:stCondLst>
                                    <p:cond delay="0"/>
                                  </p:stCondLst>
                                  <p:childTnLst>
                                    <p:set>
                                      <p:cBhvr>
                                        <p:cTn id="6" dur="1" fill="hold">
                                          <p:stCondLst>
                                            <p:cond delay="0"/>
                                          </p:stCondLst>
                                        </p:cTn>
                                        <p:tgtEl>
                                          <p:spTgt spid="80899">
                                            <p:txEl>
                                              <p:pRg st="0" end="0"/>
                                            </p:txEl>
                                          </p:spTgt>
                                        </p:tgtEl>
                                        <p:attrNameLst>
                                          <p:attrName>style.visibility</p:attrName>
                                        </p:attrNameLst>
                                      </p:cBhvr>
                                      <p:to>
                                        <p:strVal val="visible"/>
                                      </p:to>
                                    </p:set>
                                    <p:anim calcmode="lin" valueType="num">
                                      <p:cBhvr additive="base">
                                        <p:cTn id="7" dur="5000" fill="hold"/>
                                        <p:tgtEl>
                                          <p:spTgt spid="80899">
                                            <p:txEl>
                                              <p:pRg st="0" end="0"/>
                                            </p:txEl>
                                          </p:spTgt>
                                        </p:tgtEl>
                                        <p:attrNameLst>
                                          <p:attrName>ppt_x</p:attrName>
                                        </p:attrNameLst>
                                      </p:cBhvr>
                                      <p:tavLst>
                                        <p:tav tm="0">
                                          <p:val>
                                            <p:strVal val="#ppt_x"/>
                                          </p:val>
                                        </p:tav>
                                        <p:tav tm="100000">
                                          <p:val>
                                            <p:strVal val="#ppt_x"/>
                                          </p:val>
                                        </p:tav>
                                      </p:tavLst>
                                    </p:anim>
                                    <p:anim calcmode="lin" valueType="num">
                                      <p:cBhvr additive="base">
                                        <p:cTn id="8" dur="5000" fill="hold"/>
                                        <p:tgtEl>
                                          <p:spTgt spid="8089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4" fill="hold" nodeType="clickEffect">
                                  <p:stCondLst>
                                    <p:cond delay="0"/>
                                  </p:stCondLst>
                                  <p:childTnLst>
                                    <p:set>
                                      <p:cBhvr>
                                        <p:cTn id="12" dur="1" fill="hold">
                                          <p:stCondLst>
                                            <p:cond delay="0"/>
                                          </p:stCondLst>
                                        </p:cTn>
                                        <p:tgtEl>
                                          <p:spTgt spid="80899">
                                            <p:txEl>
                                              <p:pRg st="1" end="1"/>
                                            </p:txEl>
                                          </p:spTgt>
                                        </p:tgtEl>
                                        <p:attrNameLst>
                                          <p:attrName>style.visibility</p:attrName>
                                        </p:attrNameLst>
                                      </p:cBhvr>
                                      <p:to>
                                        <p:strVal val="visible"/>
                                      </p:to>
                                    </p:set>
                                    <p:anim calcmode="lin" valueType="num">
                                      <p:cBhvr additive="base">
                                        <p:cTn id="13" dur="5000" fill="hold"/>
                                        <p:tgtEl>
                                          <p:spTgt spid="80899">
                                            <p:txEl>
                                              <p:pRg st="1" end="1"/>
                                            </p:txEl>
                                          </p:spTgt>
                                        </p:tgtEl>
                                        <p:attrNameLst>
                                          <p:attrName>ppt_x</p:attrName>
                                        </p:attrNameLst>
                                      </p:cBhvr>
                                      <p:tavLst>
                                        <p:tav tm="0">
                                          <p:val>
                                            <p:strVal val="#ppt_x"/>
                                          </p:val>
                                        </p:tav>
                                        <p:tav tm="100000">
                                          <p:val>
                                            <p:strVal val="#ppt_x"/>
                                          </p:val>
                                        </p:tav>
                                      </p:tavLst>
                                    </p:anim>
                                    <p:anim calcmode="lin" valueType="num">
                                      <p:cBhvr additive="base">
                                        <p:cTn id="14" dur="5000" fill="hold"/>
                                        <p:tgtEl>
                                          <p:spTgt spid="8089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7" presetClass="entr" presetSubtype="4" fill="hold" nodeType="clickEffect">
                                  <p:stCondLst>
                                    <p:cond delay="0"/>
                                  </p:stCondLst>
                                  <p:childTnLst>
                                    <p:set>
                                      <p:cBhvr>
                                        <p:cTn id="18" dur="1" fill="hold">
                                          <p:stCondLst>
                                            <p:cond delay="0"/>
                                          </p:stCondLst>
                                        </p:cTn>
                                        <p:tgtEl>
                                          <p:spTgt spid="80899">
                                            <p:txEl>
                                              <p:pRg st="2" end="2"/>
                                            </p:txEl>
                                          </p:spTgt>
                                        </p:tgtEl>
                                        <p:attrNameLst>
                                          <p:attrName>style.visibility</p:attrName>
                                        </p:attrNameLst>
                                      </p:cBhvr>
                                      <p:to>
                                        <p:strVal val="visible"/>
                                      </p:to>
                                    </p:set>
                                    <p:anim calcmode="lin" valueType="num">
                                      <p:cBhvr additive="base">
                                        <p:cTn id="19" dur="5000" fill="hold"/>
                                        <p:tgtEl>
                                          <p:spTgt spid="80899">
                                            <p:txEl>
                                              <p:pRg st="2" end="2"/>
                                            </p:txEl>
                                          </p:spTgt>
                                        </p:tgtEl>
                                        <p:attrNameLst>
                                          <p:attrName>ppt_x</p:attrName>
                                        </p:attrNameLst>
                                      </p:cBhvr>
                                      <p:tavLst>
                                        <p:tav tm="0">
                                          <p:val>
                                            <p:strVal val="#ppt_x"/>
                                          </p:val>
                                        </p:tav>
                                        <p:tav tm="100000">
                                          <p:val>
                                            <p:strVal val="#ppt_x"/>
                                          </p:val>
                                        </p:tav>
                                      </p:tavLst>
                                    </p:anim>
                                    <p:anim calcmode="lin" valueType="num">
                                      <p:cBhvr additive="base">
                                        <p:cTn id="20" dur="5000" fill="hold"/>
                                        <p:tgtEl>
                                          <p:spTgt spid="8089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7" presetClass="entr" presetSubtype="4" fill="hold" nodeType="clickEffect">
                                  <p:stCondLst>
                                    <p:cond delay="0"/>
                                  </p:stCondLst>
                                  <p:childTnLst>
                                    <p:set>
                                      <p:cBhvr>
                                        <p:cTn id="24" dur="1" fill="hold">
                                          <p:stCondLst>
                                            <p:cond delay="0"/>
                                          </p:stCondLst>
                                        </p:cTn>
                                        <p:tgtEl>
                                          <p:spTgt spid="80899">
                                            <p:txEl>
                                              <p:pRg st="3" end="3"/>
                                            </p:txEl>
                                          </p:spTgt>
                                        </p:tgtEl>
                                        <p:attrNameLst>
                                          <p:attrName>style.visibility</p:attrName>
                                        </p:attrNameLst>
                                      </p:cBhvr>
                                      <p:to>
                                        <p:strVal val="visible"/>
                                      </p:to>
                                    </p:set>
                                    <p:anim calcmode="lin" valueType="num">
                                      <p:cBhvr additive="base">
                                        <p:cTn id="25" dur="5000" fill="hold"/>
                                        <p:tgtEl>
                                          <p:spTgt spid="80899">
                                            <p:txEl>
                                              <p:pRg st="3" end="3"/>
                                            </p:txEl>
                                          </p:spTgt>
                                        </p:tgtEl>
                                        <p:attrNameLst>
                                          <p:attrName>ppt_x</p:attrName>
                                        </p:attrNameLst>
                                      </p:cBhvr>
                                      <p:tavLst>
                                        <p:tav tm="0">
                                          <p:val>
                                            <p:strVal val="#ppt_x"/>
                                          </p:val>
                                        </p:tav>
                                        <p:tav tm="100000">
                                          <p:val>
                                            <p:strVal val="#ppt_x"/>
                                          </p:val>
                                        </p:tav>
                                      </p:tavLst>
                                    </p:anim>
                                    <p:anim calcmode="lin" valueType="num">
                                      <p:cBhvr additive="base">
                                        <p:cTn id="26" dur="5000" fill="hold"/>
                                        <p:tgtEl>
                                          <p:spTgt spid="8089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7" presetClass="entr" presetSubtype="4" fill="hold" nodeType="clickEffect">
                                  <p:stCondLst>
                                    <p:cond delay="0"/>
                                  </p:stCondLst>
                                  <p:childTnLst>
                                    <p:set>
                                      <p:cBhvr>
                                        <p:cTn id="30" dur="1" fill="hold">
                                          <p:stCondLst>
                                            <p:cond delay="0"/>
                                          </p:stCondLst>
                                        </p:cTn>
                                        <p:tgtEl>
                                          <p:spTgt spid="80899">
                                            <p:txEl>
                                              <p:pRg st="4" end="4"/>
                                            </p:txEl>
                                          </p:spTgt>
                                        </p:tgtEl>
                                        <p:attrNameLst>
                                          <p:attrName>style.visibility</p:attrName>
                                        </p:attrNameLst>
                                      </p:cBhvr>
                                      <p:to>
                                        <p:strVal val="visible"/>
                                      </p:to>
                                    </p:set>
                                    <p:anim calcmode="lin" valueType="num">
                                      <p:cBhvr additive="base">
                                        <p:cTn id="31" dur="5000" fill="hold"/>
                                        <p:tgtEl>
                                          <p:spTgt spid="80899">
                                            <p:txEl>
                                              <p:pRg st="4" end="4"/>
                                            </p:txEl>
                                          </p:spTgt>
                                        </p:tgtEl>
                                        <p:attrNameLst>
                                          <p:attrName>ppt_x</p:attrName>
                                        </p:attrNameLst>
                                      </p:cBhvr>
                                      <p:tavLst>
                                        <p:tav tm="0">
                                          <p:val>
                                            <p:strVal val="#ppt_x"/>
                                          </p:val>
                                        </p:tav>
                                        <p:tav tm="100000">
                                          <p:val>
                                            <p:strVal val="#ppt_x"/>
                                          </p:val>
                                        </p:tav>
                                      </p:tavLst>
                                    </p:anim>
                                    <p:anim calcmode="lin" valueType="num">
                                      <p:cBhvr additive="base">
                                        <p:cTn id="32" dur="5000" fill="hold"/>
                                        <p:tgtEl>
                                          <p:spTgt spid="8089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Box 1"/>
          <p:cNvSpPr txBox="1">
            <a:spLocks noChangeArrowheads="1"/>
          </p:cNvSpPr>
          <p:nvPr/>
        </p:nvSpPr>
        <p:spPr bwMode="auto">
          <a:xfrm>
            <a:off x="0" y="47255"/>
            <a:ext cx="91440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3200" b="1" dirty="0">
                <a:solidFill>
                  <a:srgbClr val="FF0000"/>
                </a:solidFill>
                <a:latin typeface="Garamond" panose="02020404030301010803" pitchFamily="18" charset="0"/>
              </a:rPr>
              <a:t>CARDIOVASCULAR DISEASES</a:t>
            </a:r>
          </a:p>
        </p:txBody>
      </p:sp>
      <p:sp>
        <p:nvSpPr>
          <p:cNvPr id="14339" name="TextBox 3"/>
          <p:cNvSpPr txBox="1">
            <a:spLocks noChangeArrowheads="1"/>
          </p:cNvSpPr>
          <p:nvPr/>
        </p:nvSpPr>
        <p:spPr bwMode="auto">
          <a:xfrm>
            <a:off x="5038725" y="990432"/>
            <a:ext cx="4105275" cy="507831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342900" indent="-342900" eaLnBrk="1" hangingPunct="1">
              <a:lnSpc>
                <a:spcPct val="150000"/>
              </a:lnSpc>
              <a:buFont typeface="Arial" panose="020B0604020202020204" pitchFamily="34" charset="0"/>
              <a:buChar char="•"/>
              <a:defRPr/>
            </a:pPr>
            <a:r>
              <a:rPr lang="en-US" sz="2400" b="1" u="sng" dirty="0" smtClean="0">
                <a:solidFill>
                  <a:srgbClr val="FF0000"/>
                </a:solidFill>
                <a:latin typeface="Garamond" panose="02020404030301010803" pitchFamily="18" charset="0"/>
              </a:rPr>
              <a:t>Atherosclerosis </a:t>
            </a:r>
            <a:r>
              <a:rPr lang="en-US" sz="2400" dirty="0" smtClean="0">
                <a:latin typeface="Garamond" panose="02020404030301010803" pitchFamily="18" charset="0"/>
              </a:rPr>
              <a:t>– </a:t>
            </a:r>
            <a:r>
              <a:rPr lang="en-US" sz="2400" b="1" u="sng" dirty="0" smtClean="0">
                <a:latin typeface="Garamond" panose="02020404030301010803" pitchFamily="18" charset="0"/>
              </a:rPr>
              <a:t>plaques</a:t>
            </a:r>
            <a:r>
              <a:rPr lang="en-US" sz="2400" dirty="0" smtClean="0">
                <a:latin typeface="Garamond" panose="02020404030301010803" pitchFamily="18" charset="0"/>
              </a:rPr>
              <a:t> accumulate on artery walls.</a:t>
            </a:r>
          </a:p>
          <a:p>
            <a:pPr eaLnBrk="1" hangingPunct="1">
              <a:lnSpc>
                <a:spcPct val="150000"/>
              </a:lnSpc>
              <a:defRPr/>
            </a:pPr>
            <a:endParaRPr lang="en-US" sz="2400" dirty="0" smtClean="0">
              <a:latin typeface="Garamond" panose="02020404030301010803" pitchFamily="18" charset="0"/>
            </a:endParaRPr>
          </a:p>
          <a:p>
            <a:pPr marL="342900" indent="-342900" eaLnBrk="1" hangingPunct="1">
              <a:lnSpc>
                <a:spcPct val="150000"/>
              </a:lnSpc>
              <a:buFont typeface="Arial" pitchFamily="34" charset="0"/>
              <a:buChar char="•"/>
              <a:defRPr/>
            </a:pPr>
            <a:r>
              <a:rPr lang="en-US" sz="2400" dirty="0" smtClean="0">
                <a:latin typeface="Garamond" panose="02020404030301010803" pitchFamily="18" charset="0"/>
              </a:rPr>
              <a:t>Buildup is due mainly to </a:t>
            </a:r>
            <a:r>
              <a:rPr lang="en-US" sz="2400" b="1" u="sng" dirty="0" smtClean="0">
                <a:latin typeface="Garamond" panose="02020404030301010803" pitchFamily="18" charset="0"/>
              </a:rPr>
              <a:t>food choices</a:t>
            </a:r>
            <a:r>
              <a:rPr lang="en-US" sz="2400" dirty="0" smtClean="0">
                <a:latin typeface="Garamond" panose="02020404030301010803" pitchFamily="18" charset="0"/>
              </a:rPr>
              <a:t>.</a:t>
            </a:r>
          </a:p>
          <a:p>
            <a:pPr marL="342900" indent="-342900" eaLnBrk="1" hangingPunct="1">
              <a:lnSpc>
                <a:spcPct val="150000"/>
              </a:lnSpc>
              <a:buFont typeface="Arial" pitchFamily="34" charset="0"/>
              <a:buChar char="•"/>
              <a:defRPr/>
            </a:pPr>
            <a:endParaRPr lang="en-US" sz="2400" dirty="0" smtClean="0">
              <a:latin typeface="Garamond" panose="02020404030301010803" pitchFamily="18" charset="0"/>
            </a:endParaRPr>
          </a:p>
          <a:p>
            <a:pPr marL="342900" indent="-342900" eaLnBrk="1" hangingPunct="1">
              <a:lnSpc>
                <a:spcPct val="150000"/>
              </a:lnSpc>
              <a:buFont typeface="Arial" pitchFamily="34" charset="0"/>
              <a:buChar char="•"/>
              <a:defRPr/>
            </a:pPr>
            <a:r>
              <a:rPr lang="en-US" sz="2400" dirty="0" smtClean="0">
                <a:latin typeface="Garamond" panose="02020404030301010803" pitchFamily="18" charset="0"/>
              </a:rPr>
              <a:t>Can cause blood </a:t>
            </a:r>
            <a:r>
              <a:rPr lang="en-US" sz="2400" b="1" u="sng" dirty="0" smtClean="0">
                <a:latin typeface="Garamond" panose="02020404030301010803" pitchFamily="18" charset="0"/>
              </a:rPr>
              <a:t>clots</a:t>
            </a:r>
            <a:r>
              <a:rPr lang="en-US" sz="2400" dirty="0" smtClean="0">
                <a:latin typeface="Garamond" panose="02020404030301010803" pitchFamily="18" charset="0"/>
              </a:rPr>
              <a:t> that can lead to </a:t>
            </a:r>
            <a:r>
              <a:rPr lang="en-US" sz="2400" b="1" u="sng" dirty="0" smtClean="0">
                <a:latin typeface="Garamond" panose="02020404030301010803" pitchFamily="18" charset="0"/>
              </a:rPr>
              <a:t>heart attack </a:t>
            </a:r>
            <a:r>
              <a:rPr lang="en-US" sz="2400" dirty="0" smtClean="0">
                <a:latin typeface="Garamond" panose="02020404030301010803" pitchFamily="18" charset="0"/>
              </a:rPr>
              <a:t>or </a:t>
            </a:r>
            <a:r>
              <a:rPr lang="en-US" sz="2400" b="1" u="sng" dirty="0" smtClean="0">
                <a:latin typeface="Garamond" panose="02020404030301010803" pitchFamily="18" charset="0"/>
              </a:rPr>
              <a:t>strokes</a:t>
            </a:r>
            <a:r>
              <a:rPr lang="en-US" sz="2400" dirty="0" smtClean="0">
                <a:latin typeface="Garamond" panose="02020404030301010803" pitchFamily="18" charset="0"/>
              </a:rPr>
              <a:t>.</a:t>
            </a:r>
          </a:p>
        </p:txBody>
      </p:sp>
      <p:pic>
        <p:nvPicPr>
          <p:cNvPr id="14340" name="Picture 2" descr="http://www.nhlbi.nih.gov/health/dci/images/ather_lowres.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90432"/>
            <a:ext cx="5038724" cy="50579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ate Placeholder 1"/>
          <p:cNvSpPr>
            <a:spLocks noGrp="1"/>
          </p:cNvSpPr>
          <p:nvPr>
            <p:ph type="dt" sz="half" idx="10"/>
          </p:nvPr>
        </p:nvSpPr>
        <p:spPr/>
        <p:txBody>
          <a:bodyPr/>
          <a:lstStyle/>
          <a:p>
            <a:fld id="{85EBA2C3-F739-481E-8F3B-F57C661E2136}" type="datetime1">
              <a:rPr lang="en-US" smtClean="0"/>
              <a:t>5/31/2019</a:t>
            </a:fld>
            <a:endParaRPr lang="en-US"/>
          </a:p>
        </p:txBody>
      </p:sp>
      <p:sp>
        <p:nvSpPr>
          <p:cNvPr id="3" name="Slide Number Placeholder 2"/>
          <p:cNvSpPr>
            <a:spLocks noGrp="1"/>
          </p:cNvSpPr>
          <p:nvPr>
            <p:ph type="sldNum" sz="quarter" idx="12"/>
          </p:nvPr>
        </p:nvSpPr>
        <p:spPr/>
        <p:txBody>
          <a:bodyPr/>
          <a:lstStyle/>
          <a:p>
            <a:fld id="{7CE26C17-F0B5-D64C-94A0-63F887D8A225}" type="slidenum">
              <a:rPr lang="en-US" smtClean="0"/>
              <a:t>15</a:t>
            </a:fld>
            <a:endParaRPr lang="en-US"/>
          </a:p>
        </p:txBody>
      </p:sp>
    </p:spTree>
    <p:extLst>
      <p:ext uri="{BB962C8B-B14F-4D97-AF65-F5344CB8AC3E}">
        <p14:creationId xmlns:p14="http://schemas.microsoft.com/office/powerpoint/2010/main" val="40502983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Box 1"/>
          <p:cNvSpPr txBox="1">
            <a:spLocks noChangeArrowheads="1"/>
          </p:cNvSpPr>
          <p:nvPr/>
        </p:nvSpPr>
        <p:spPr bwMode="auto">
          <a:xfrm>
            <a:off x="0" y="0"/>
            <a:ext cx="91440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3200" b="1" dirty="0">
                <a:solidFill>
                  <a:srgbClr val="FF0000"/>
                </a:solidFill>
                <a:latin typeface="Garamond" panose="02020404030301010803" pitchFamily="18" charset="0"/>
              </a:rPr>
              <a:t>Risk Factors for Cancer</a:t>
            </a:r>
          </a:p>
        </p:txBody>
      </p:sp>
      <p:sp>
        <p:nvSpPr>
          <p:cNvPr id="3" name="TextBox 3"/>
          <p:cNvSpPr txBox="1">
            <a:spLocks noChangeArrowheads="1"/>
          </p:cNvSpPr>
          <p:nvPr/>
        </p:nvSpPr>
        <p:spPr bwMode="auto">
          <a:xfrm>
            <a:off x="0" y="584775"/>
            <a:ext cx="9144000" cy="63709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342900" indent="-342900" eaLnBrk="1" hangingPunct="1">
              <a:lnSpc>
                <a:spcPct val="150000"/>
              </a:lnSpc>
              <a:buFont typeface="Arial" pitchFamily="34" charset="0"/>
              <a:buChar char="•"/>
              <a:defRPr/>
            </a:pPr>
            <a:r>
              <a:rPr lang="en-US" sz="2400" dirty="0" smtClean="0">
                <a:latin typeface="Garamond" panose="02020404030301010803" pitchFamily="18" charset="0"/>
              </a:rPr>
              <a:t>Abnormal cells that have the potential to become cancer cells are produced </a:t>
            </a:r>
            <a:r>
              <a:rPr lang="en-US" sz="2400" b="1" u="sng" dirty="0" smtClean="0">
                <a:latin typeface="Garamond" panose="02020404030301010803" pitchFamily="18" charset="0"/>
              </a:rPr>
              <a:t>every day </a:t>
            </a:r>
            <a:r>
              <a:rPr lang="en-US" sz="2400" dirty="0" smtClean="0">
                <a:latin typeface="Garamond" panose="02020404030301010803" pitchFamily="18" charset="0"/>
              </a:rPr>
              <a:t>and the immune system </a:t>
            </a:r>
            <a:r>
              <a:rPr lang="en-US" sz="2400" b="1" u="sng" dirty="0" smtClean="0">
                <a:latin typeface="Garamond" panose="02020404030301010803" pitchFamily="18" charset="0"/>
              </a:rPr>
              <a:t>destroys</a:t>
            </a:r>
            <a:r>
              <a:rPr lang="en-US" sz="2400" dirty="0" smtClean="0">
                <a:latin typeface="Garamond" panose="02020404030301010803" pitchFamily="18" charset="0"/>
              </a:rPr>
              <a:t> most of them.</a:t>
            </a:r>
          </a:p>
          <a:p>
            <a:pPr marL="342900" indent="-342900" eaLnBrk="1" hangingPunct="1">
              <a:lnSpc>
                <a:spcPct val="150000"/>
              </a:lnSpc>
              <a:buFont typeface="Arial" pitchFamily="34" charset="0"/>
              <a:buChar char="•"/>
              <a:defRPr/>
            </a:pPr>
            <a:r>
              <a:rPr lang="en-US" sz="2400" dirty="0" smtClean="0">
                <a:latin typeface="Garamond" panose="02020404030301010803" pitchFamily="18" charset="0"/>
              </a:rPr>
              <a:t>If the immune systems becomes </a:t>
            </a:r>
            <a:r>
              <a:rPr lang="en-US" sz="2400" b="1" u="sng" dirty="0" smtClean="0">
                <a:latin typeface="Garamond" panose="02020404030301010803" pitchFamily="18" charset="0"/>
              </a:rPr>
              <a:t>weakened</a:t>
            </a:r>
            <a:r>
              <a:rPr lang="en-US" sz="2400" dirty="0" smtClean="0">
                <a:latin typeface="Garamond" panose="02020404030301010803" pitchFamily="18" charset="0"/>
              </a:rPr>
              <a:t> or the number of cancer cells becomes overwhelming, cancer may develop.</a:t>
            </a:r>
          </a:p>
          <a:p>
            <a:pPr marL="342900" indent="-342900" eaLnBrk="1" hangingPunct="1">
              <a:lnSpc>
                <a:spcPct val="150000"/>
              </a:lnSpc>
              <a:buFont typeface="Arial" pitchFamily="34" charset="0"/>
              <a:buChar char="•"/>
              <a:defRPr/>
            </a:pPr>
            <a:r>
              <a:rPr lang="en-US" sz="2400" dirty="0" smtClean="0">
                <a:latin typeface="Garamond" panose="02020404030301010803" pitchFamily="18" charset="0"/>
              </a:rPr>
              <a:t>Some cases – normal cells </a:t>
            </a:r>
            <a:r>
              <a:rPr lang="en-US" sz="2400" b="1" dirty="0" smtClean="0">
                <a:latin typeface="Garamond" panose="02020404030301010803" pitchFamily="18" charset="0"/>
              </a:rPr>
              <a:t>may change </a:t>
            </a:r>
            <a:r>
              <a:rPr lang="en-US" sz="2400" dirty="0" smtClean="0">
                <a:latin typeface="Garamond" panose="02020404030301010803" pitchFamily="18" charset="0"/>
              </a:rPr>
              <a:t>by themselves, in others it is due to a </a:t>
            </a:r>
            <a:r>
              <a:rPr lang="en-US" sz="2400" b="1" dirty="0" smtClean="0">
                <a:latin typeface="Garamond" panose="02020404030301010803" pitchFamily="18" charset="0"/>
              </a:rPr>
              <a:t>faulty gene</a:t>
            </a:r>
            <a:r>
              <a:rPr lang="en-US" sz="2400" dirty="0" smtClean="0">
                <a:latin typeface="Garamond" panose="02020404030301010803" pitchFamily="18" charset="0"/>
              </a:rPr>
              <a:t>.</a:t>
            </a:r>
          </a:p>
          <a:p>
            <a:pPr marL="342900" indent="-342900" eaLnBrk="1" hangingPunct="1">
              <a:lnSpc>
                <a:spcPct val="150000"/>
              </a:lnSpc>
              <a:buFont typeface="Arial" pitchFamily="34" charset="0"/>
              <a:buChar char="•"/>
              <a:defRPr/>
            </a:pPr>
            <a:r>
              <a:rPr lang="en-US" sz="2400" dirty="0" smtClean="0">
                <a:latin typeface="Garamond" panose="02020404030301010803" pitchFamily="18" charset="0"/>
              </a:rPr>
              <a:t>Majority of cancers are caused by exposure to certain factors that increase the risk of cell damage.</a:t>
            </a:r>
          </a:p>
          <a:p>
            <a:pPr marL="1085850" lvl="1" indent="-342900" eaLnBrk="1" hangingPunct="1">
              <a:lnSpc>
                <a:spcPct val="150000"/>
              </a:lnSpc>
              <a:buFont typeface="Arial" pitchFamily="34" charset="0"/>
              <a:buChar char="•"/>
              <a:defRPr/>
            </a:pPr>
            <a:r>
              <a:rPr lang="en-US" sz="2000" dirty="0" smtClean="0">
                <a:latin typeface="Garamond" panose="02020404030301010803" pitchFamily="18" charset="0"/>
              </a:rPr>
              <a:t>Carcinogen from </a:t>
            </a:r>
            <a:r>
              <a:rPr lang="en-US" sz="2000" b="1" dirty="0" smtClean="0">
                <a:latin typeface="Garamond" panose="02020404030301010803" pitchFamily="18" charset="0"/>
              </a:rPr>
              <a:t>cigarette smoke</a:t>
            </a:r>
          </a:p>
          <a:p>
            <a:pPr marL="1085850" lvl="1" indent="-342900" eaLnBrk="1" hangingPunct="1">
              <a:lnSpc>
                <a:spcPct val="150000"/>
              </a:lnSpc>
              <a:buFont typeface="Arial" pitchFamily="34" charset="0"/>
              <a:buChar char="•"/>
              <a:defRPr/>
            </a:pPr>
            <a:r>
              <a:rPr lang="en-US" sz="2000" dirty="0" smtClean="0">
                <a:latin typeface="Garamond" panose="02020404030301010803" pitchFamily="18" charset="0"/>
              </a:rPr>
              <a:t>Ultraviolet light</a:t>
            </a:r>
          </a:p>
          <a:p>
            <a:pPr marL="1085850" lvl="1" indent="-342900" eaLnBrk="1" hangingPunct="1">
              <a:lnSpc>
                <a:spcPct val="150000"/>
              </a:lnSpc>
              <a:buFont typeface="Arial" pitchFamily="34" charset="0"/>
              <a:buChar char="•"/>
              <a:defRPr/>
            </a:pPr>
            <a:r>
              <a:rPr lang="en-US" sz="2000" dirty="0" smtClean="0">
                <a:latin typeface="Garamond" panose="02020404030301010803" pitchFamily="18" charset="0"/>
              </a:rPr>
              <a:t>Sexually Transmitted Diseases</a:t>
            </a:r>
          </a:p>
          <a:p>
            <a:pPr marL="1085850" lvl="1" indent="-342900" eaLnBrk="1" hangingPunct="1">
              <a:lnSpc>
                <a:spcPct val="150000"/>
              </a:lnSpc>
              <a:buFont typeface="Arial" pitchFamily="34" charset="0"/>
              <a:buChar char="•"/>
              <a:defRPr/>
            </a:pPr>
            <a:r>
              <a:rPr lang="en-US" sz="2000" dirty="0" smtClean="0">
                <a:latin typeface="Garamond" panose="02020404030301010803" pitchFamily="18" charset="0"/>
              </a:rPr>
              <a:t>Dietary factors</a:t>
            </a:r>
          </a:p>
        </p:txBody>
      </p:sp>
      <p:sp>
        <p:nvSpPr>
          <p:cNvPr id="2" name="Date Placeholder 1"/>
          <p:cNvSpPr>
            <a:spLocks noGrp="1"/>
          </p:cNvSpPr>
          <p:nvPr>
            <p:ph type="dt" sz="half" idx="10"/>
          </p:nvPr>
        </p:nvSpPr>
        <p:spPr/>
        <p:txBody>
          <a:bodyPr/>
          <a:lstStyle/>
          <a:p>
            <a:fld id="{FE5D7EA3-12C8-46DD-9B47-C1445F160B7E}" type="datetime1">
              <a:rPr lang="en-US" smtClean="0"/>
              <a:t>5/31/2019</a:t>
            </a:fld>
            <a:endParaRPr lang="en-US"/>
          </a:p>
        </p:txBody>
      </p:sp>
      <p:sp>
        <p:nvSpPr>
          <p:cNvPr id="4" name="Slide Number Placeholder 3"/>
          <p:cNvSpPr>
            <a:spLocks noGrp="1"/>
          </p:cNvSpPr>
          <p:nvPr>
            <p:ph type="sldNum" sz="quarter" idx="12"/>
          </p:nvPr>
        </p:nvSpPr>
        <p:spPr/>
        <p:txBody>
          <a:bodyPr/>
          <a:lstStyle/>
          <a:p>
            <a:fld id="{7CE26C17-F0B5-D64C-94A0-63F887D8A225}" type="slidenum">
              <a:rPr lang="en-US" smtClean="0"/>
              <a:t>16</a:t>
            </a:fld>
            <a:endParaRPr lang="en-US"/>
          </a:p>
        </p:txBody>
      </p:sp>
    </p:spTree>
    <p:extLst>
      <p:ext uri="{BB962C8B-B14F-4D97-AF65-F5344CB8AC3E}">
        <p14:creationId xmlns:p14="http://schemas.microsoft.com/office/powerpoint/2010/main" val="7118833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381000" y="0"/>
            <a:ext cx="8229600" cy="1143000"/>
          </a:xfrm>
        </p:spPr>
        <p:txBody>
          <a:bodyPr>
            <a:normAutofit/>
          </a:bodyPr>
          <a:lstStyle/>
          <a:p>
            <a:pPr eaLnBrk="1" hangingPunct="1"/>
            <a:r>
              <a:rPr lang="en-US" sz="3200" b="1" dirty="0" smtClean="0">
                <a:latin typeface="Garamond" panose="02020404030301010803" pitchFamily="18" charset="0"/>
              </a:rPr>
              <a:t>DIABETES</a:t>
            </a:r>
          </a:p>
        </p:txBody>
      </p:sp>
      <p:sp>
        <p:nvSpPr>
          <p:cNvPr id="32771" name="TextBox 2"/>
          <p:cNvSpPr txBox="1">
            <a:spLocks noChangeArrowheads="1"/>
          </p:cNvSpPr>
          <p:nvPr/>
        </p:nvSpPr>
        <p:spPr bwMode="auto">
          <a:xfrm>
            <a:off x="2895600" y="1524000"/>
            <a:ext cx="3276600" cy="41544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sz="2400" b="1" dirty="0">
                <a:solidFill>
                  <a:srgbClr val="FF0000"/>
                </a:solidFill>
                <a:latin typeface="Garamond" panose="02020404030301010803" pitchFamily="18" charset="0"/>
              </a:rPr>
              <a:t>Serious side effects:</a:t>
            </a:r>
          </a:p>
          <a:p>
            <a:pPr algn="ctr" eaLnBrk="1" hangingPunct="1"/>
            <a:endParaRPr lang="en-US" sz="2400" b="1" dirty="0">
              <a:solidFill>
                <a:srgbClr val="FF0000"/>
              </a:solidFill>
              <a:latin typeface="Garamond" panose="02020404030301010803" pitchFamily="18" charset="0"/>
            </a:endParaRPr>
          </a:p>
          <a:p>
            <a:pPr algn="ctr" eaLnBrk="1" hangingPunct="1"/>
            <a:r>
              <a:rPr lang="en-US" sz="2400" b="1" dirty="0">
                <a:latin typeface="Garamond" panose="02020404030301010803" pitchFamily="18" charset="0"/>
              </a:rPr>
              <a:t>Blindness</a:t>
            </a:r>
          </a:p>
          <a:p>
            <a:pPr algn="ctr" eaLnBrk="1" hangingPunct="1"/>
            <a:endParaRPr lang="en-US" sz="2400" b="1" dirty="0">
              <a:latin typeface="Garamond" panose="02020404030301010803" pitchFamily="18" charset="0"/>
            </a:endParaRPr>
          </a:p>
          <a:p>
            <a:pPr algn="ctr" eaLnBrk="1" hangingPunct="1"/>
            <a:r>
              <a:rPr lang="en-US" sz="2400" b="1" dirty="0">
                <a:latin typeface="Garamond" panose="02020404030301010803" pitchFamily="18" charset="0"/>
              </a:rPr>
              <a:t>Kidney Failure</a:t>
            </a:r>
          </a:p>
          <a:p>
            <a:pPr algn="ctr" eaLnBrk="1" hangingPunct="1"/>
            <a:endParaRPr lang="en-US" sz="2400" b="1" dirty="0">
              <a:latin typeface="Garamond" panose="02020404030301010803" pitchFamily="18" charset="0"/>
            </a:endParaRPr>
          </a:p>
          <a:p>
            <a:pPr algn="ctr" eaLnBrk="1" hangingPunct="1"/>
            <a:r>
              <a:rPr lang="en-US" sz="2400" b="1" dirty="0">
                <a:latin typeface="Garamond" panose="02020404030301010803" pitchFamily="18" charset="0"/>
              </a:rPr>
              <a:t>Limb Amputations</a:t>
            </a:r>
          </a:p>
          <a:p>
            <a:pPr algn="ctr" eaLnBrk="1" hangingPunct="1"/>
            <a:endParaRPr lang="en-US" sz="2400" b="1" dirty="0">
              <a:latin typeface="Garamond" panose="02020404030301010803" pitchFamily="18" charset="0"/>
            </a:endParaRPr>
          </a:p>
          <a:p>
            <a:pPr algn="ctr" eaLnBrk="1" hangingPunct="1"/>
            <a:r>
              <a:rPr lang="en-US" sz="2400" b="1" dirty="0">
                <a:latin typeface="Garamond" panose="02020404030301010803" pitchFamily="18" charset="0"/>
              </a:rPr>
              <a:t>Heart Disease</a:t>
            </a:r>
          </a:p>
          <a:p>
            <a:pPr algn="ctr" eaLnBrk="1" hangingPunct="1"/>
            <a:endParaRPr lang="en-US" sz="2400" b="1" dirty="0">
              <a:latin typeface="Garamond" panose="02020404030301010803" pitchFamily="18" charset="0"/>
            </a:endParaRPr>
          </a:p>
          <a:p>
            <a:pPr algn="ctr" eaLnBrk="1" hangingPunct="1"/>
            <a:r>
              <a:rPr lang="en-US" sz="2400" b="1" dirty="0">
                <a:latin typeface="Garamond" panose="02020404030301010803" pitchFamily="18" charset="0"/>
              </a:rPr>
              <a:t>Stroke</a:t>
            </a:r>
          </a:p>
        </p:txBody>
      </p:sp>
      <p:sp>
        <p:nvSpPr>
          <p:cNvPr id="2" name="Date Placeholder 1"/>
          <p:cNvSpPr>
            <a:spLocks noGrp="1"/>
          </p:cNvSpPr>
          <p:nvPr>
            <p:ph type="dt" sz="half" idx="10"/>
          </p:nvPr>
        </p:nvSpPr>
        <p:spPr/>
        <p:txBody>
          <a:bodyPr/>
          <a:lstStyle/>
          <a:p>
            <a:fld id="{176DD0E8-796C-454B-8618-06C45290A3A3}" type="datetime1">
              <a:rPr lang="en-US" smtClean="0"/>
              <a:t>5/31/2019</a:t>
            </a:fld>
            <a:endParaRPr lang="en-US"/>
          </a:p>
        </p:txBody>
      </p:sp>
      <p:sp>
        <p:nvSpPr>
          <p:cNvPr id="3" name="Slide Number Placeholder 2"/>
          <p:cNvSpPr>
            <a:spLocks noGrp="1"/>
          </p:cNvSpPr>
          <p:nvPr>
            <p:ph type="sldNum" sz="quarter" idx="12"/>
          </p:nvPr>
        </p:nvSpPr>
        <p:spPr/>
        <p:txBody>
          <a:bodyPr/>
          <a:lstStyle/>
          <a:p>
            <a:fld id="{7CE26C17-F0B5-D64C-94A0-63F887D8A225}" type="slidenum">
              <a:rPr lang="en-US" smtClean="0"/>
              <a:t>17</a:t>
            </a:fld>
            <a:endParaRPr lang="en-US"/>
          </a:p>
        </p:txBody>
      </p:sp>
    </p:spTree>
    <p:extLst>
      <p:ext uri="{BB962C8B-B14F-4D97-AF65-F5344CB8AC3E}">
        <p14:creationId xmlns:p14="http://schemas.microsoft.com/office/powerpoint/2010/main" val="7117932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txBox="1">
            <a:spLocks/>
          </p:cNvSpPr>
          <p:nvPr/>
        </p:nvSpPr>
        <p:spPr bwMode="auto">
          <a:xfrm>
            <a:off x="1634905" y="11317"/>
            <a:ext cx="6477000" cy="487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a:r>
              <a:rPr lang="en-US" sz="3200" b="1" dirty="0">
                <a:solidFill>
                  <a:srgbClr val="FF0000"/>
                </a:solidFill>
                <a:latin typeface="Garamond" panose="02020404030301010803" pitchFamily="18" charset="0"/>
              </a:rPr>
              <a:t>MENTAL RETARDATION</a:t>
            </a:r>
          </a:p>
        </p:txBody>
      </p:sp>
      <p:sp>
        <p:nvSpPr>
          <p:cNvPr id="4" name="TextBox 2"/>
          <p:cNvSpPr txBox="1">
            <a:spLocks noChangeArrowheads="1"/>
          </p:cNvSpPr>
          <p:nvPr/>
        </p:nvSpPr>
        <p:spPr bwMode="auto">
          <a:xfrm>
            <a:off x="0" y="498680"/>
            <a:ext cx="9080626" cy="6124754"/>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en-US" sz="2000" b="1" u="sng" dirty="0" smtClean="0">
                <a:solidFill>
                  <a:srgbClr val="FF0000"/>
                </a:solidFill>
                <a:latin typeface="Garamond" panose="02020404030301010803" pitchFamily="18" charset="0"/>
              </a:rPr>
              <a:t>Causes:</a:t>
            </a:r>
          </a:p>
          <a:p>
            <a:pPr eaLnBrk="1" hangingPunct="1">
              <a:defRPr/>
            </a:pPr>
            <a:endParaRPr lang="en-US" sz="2000" b="1" u="sng" dirty="0" smtClean="0">
              <a:latin typeface="Garamond" panose="02020404030301010803" pitchFamily="18" charset="0"/>
            </a:endParaRPr>
          </a:p>
          <a:p>
            <a:pPr marL="342900" indent="-342900" eaLnBrk="1" hangingPunct="1">
              <a:buFont typeface="Arial" pitchFamily="34" charset="0"/>
              <a:buChar char="•"/>
              <a:defRPr/>
            </a:pPr>
            <a:r>
              <a:rPr lang="en-US" sz="2200" dirty="0" smtClean="0">
                <a:latin typeface="Garamond" panose="02020404030301010803" pitchFamily="18" charset="0"/>
              </a:rPr>
              <a:t>Injury</a:t>
            </a:r>
          </a:p>
          <a:p>
            <a:pPr marL="342900" indent="-342900" eaLnBrk="1" hangingPunct="1">
              <a:buFont typeface="Arial" pitchFamily="34" charset="0"/>
              <a:buChar char="•"/>
              <a:defRPr/>
            </a:pPr>
            <a:r>
              <a:rPr lang="en-US" sz="2200" dirty="0" smtClean="0">
                <a:latin typeface="Garamond" panose="02020404030301010803" pitchFamily="18" charset="0"/>
              </a:rPr>
              <a:t>Disease</a:t>
            </a:r>
          </a:p>
          <a:p>
            <a:pPr marL="342900" indent="-342900" eaLnBrk="1" hangingPunct="1">
              <a:buFont typeface="Arial" pitchFamily="34" charset="0"/>
              <a:buChar char="•"/>
              <a:defRPr/>
            </a:pPr>
            <a:r>
              <a:rPr lang="en-US" sz="2200" dirty="0" smtClean="0">
                <a:latin typeface="Garamond" panose="02020404030301010803" pitchFamily="18" charset="0"/>
              </a:rPr>
              <a:t>Brain Abnormality</a:t>
            </a:r>
          </a:p>
          <a:p>
            <a:pPr marL="342900" indent="-342900" eaLnBrk="1" hangingPunct="1">
              <a:buFont typeface="Arial" pitchFamily="34" charset="0"/>
              <a:buChar char="•"/>
              <a:defRPr/>
            </a:pPr>
            <a:r>
              <a:rPr lang="en-US" sz="2200" b="1" dirty="0" smtClean="0">
                <a:solidFill>
                  <a:srgbClr val="FF0000"/>
                </a:solidFill>
                <a:latin typeface="Garamond" panose="02020404030301010803" pitchFamily="18" charset="0"/>
              </a:rPr>
              <a:t>Genetic Disorder</a:t>
            </a:r>
          </a:p>
          <a:p>
            <a:pPr marL="1085850" lvl="1" indent="-342900" eaLnBrk="1" hangingPunct="1">
              <a:buFont typeface="Arial" pitchFamily="34" charset="0"/>
              <a:buChar char="•"/>
              <a:defRPr/>
            </a:pPr>
            <a:r>
              <a:rPr lang="en-US" sz="2200" dirty="0" smtClean="0">
                <a:latin typeface="Garamond" panose="02020404030301010803" pitchFamily="18" charset="0"/>
              </a:rPr>
              <a:t>Down Syndrome</a:t>
            </a:r>
          </a:p>
          <a:p>
            <a:pPr marL="1085850" lvl="1" indent="-342900" eaLnBrk="1" hangingPunct="1">
              <a:buFont typeface="Arial" pitchFamily="34" charset="0"/>
              <a:buChar char="•"/>
              <a:defRPr/>
            </a:pPr>
            <a:r>
              <a:rPr lang="en-US" sz="2200" dirty="0" smtClean="0">
                <a:latin typeface="Garamond" panose="02020404030301010803" pitchFamily="18" charset="0"/>
              </a:rPr>
              <a:t>PKU</a:t>
            </a:r>
          </a:p>
          <a:p>
            <a:pPr marL="1085850" lvl="1" indent="-342900" eaLnBrk="1" hangingPunct="1">
              <a:buFont typeface="Arial" pitchFamily="34" charset="0"/>
              <a:buChar char="•"/>
              <a:defRPr/>
            </a:pPr>
            <a:r>
              <a:rPr lang="en-US" sz="2200" dirty="0" err="1" smtClean="0">
                <a:latin typeface="Garamond" panose="02020404030301010803" pitchFamily="18" charset="0"/>
              </a:rPr>
              <a:t>Tay</a:t>
            </a:r>
            <a:r>
              <a:rPr lang="en-US" sz="2200" dirty="0" smtClean="0">
                <a:latin typeface="Garamond" panose="02020404030301010803" pitchFamily="18" charset="0"/>
              </a:rPr>
              <a:t>-Sachs</a:t>
            </a:r>
          </a:p>
          <a:p>
            <a:pPr marL="1085850" lvl="1" indent="-342900" eaLnBrk="1" hangingPunct="1">
              <a:buFont typeface="Arial" pitchFamily="34" charset="0"/>
              <a:buChar char="•"/>
              <a:defRPr/>
            </a:pPr>
            <a:r>
              <a:rPr lang="en-US" sz="2200" dirty="0" smtClean="0">
                <a:latin typeface="Garamond" panose="02020404030301010803" pitchFamily="18" charset="0"/>
              </a:rPr>
              <a:t>Fragile X Syndrome</a:t>
            </a:r>
          </a:p>
          <a:p>
            <a:pPr marL="342900" indent="-342900" eaLnBrk="1" hangingPunct="1">
              <a:buFont typeface="Arial" pitchFamily="34" charset="0"/>
              <a:buChar char="•"/>
              <a:defRPr/>
            </a:pPr>
            <a:r>
              <a:rPr lang="en-US" sz="2200" b="1" dirty="0" smtClean="0">
                <a:solidFill>
                  <a:srgbClr val="FF0000"/>
                </a:solidFill>
                <a:latin typeface="Garamond" panose="02020404030301010803" pitchFamily="18" charset="0"/>
              </a:rPr>
              <a:t>Pregnant women who use Alcohol or other Drugs</a:t>
            </a:r>
          </a:p>
          <a:p>
            <a:pPr marL="1085850" lvl="1" indent="-342900" eaLnBrk="1" hangingPunct="1">
              <a:buFont typeface="Arial" pitchFamily="34" charset="0"/>
              <a:buChar char="•"/>
              <a:defRPr/>
            </a:pPr>
            <a:r>
              <a:rPr lang="en-US" sz="2200" dirty="0" smtClean="0">
                <a:latin typeface="Garamond" panose="02020404030301010803" pitchFamily="18" charset="0"/>
              </a:rPr>
              <a:t>Low birth weight</a:t>
            </a:r>
          </a:p>
          <a:p>
            <a:pPr marL="1085850" lvl="1" indent="-342900" eaLnBrk="1" hangingPunct="1">
              <a:buFont typeface="Arial" pitchFamily="34" charset="0"/>
              <a:buChar char="•"/>
              <a:defRPr/>
            </a:pPr>
            <a:r>
              <a:rPr lang="en-US" sz="2200" dirty="0" smtClean="0">
                <a:latin typeface="Garamond" panose="02020404030301010803" pitchFamily="18" charset="0"/>
              </a:rPr>
              <a:t>Mental Retardation</a:t>
            </a:r>
          </a:p>
          <a:p>
            <a:pPr marL="1085850" lvl="1" indent="-342900" eaLnBrk="1" hangingPunct="1">
              <a:buFont typeface="Arial" pitchFamily="34" charset="0"/>
              <a:buChar char="•"/>
              <a:defRPr/>
            </a:pPr>
            <a:r>
              <a:rPr lang="en-US" sz="2200" dirty="0" smtClean="0">
                <a:latin typeface="Garamond" panose="02020404030301010803" pitchFamily="18" charset="0"/>
              </a:rPr>
              <a:t>Fetal Alcohol Syndrome</a:t>
            </a:r>
          </a:p>
          <a:p>
            <a:pPr marL="342900" indent="-342900" eaLnBrk="1" hangingPunct="1">
              <a:buFont typeface="Arial" pitchFamily="34" charset="0"/>
              <a:buChar char="•"/>
              <a:defRPr/>
            </a:pPr>
            <a:r>
              <a:rPr lang="en-US" sz="2200" b="1" dirty="0" smtClean="0">
                <a:solidFill>
                  <a:srgbClr val="FF0000"/>
                </a:solidFill>
                <a:latin typeface="Garamond" panose="02020404030301010803" pitchFamily="18" charset="0"/>
              </a:rPr>
              <a:t>Restricted supply of oxygen during birth</a:t>
            </a:r>
          </a:p>
          <a:p>
            <a:pPr marL="342900" indent="-342900" eaLnBrk="1" hangingPunct="1">
              <a:buFont typeface="Arial" pitchFamily="34" charset="0"/>
              <a:buChar char="•"/>
              <a:defRPr/>
            </a:pPr>
            <a:r>
              <a:rPr lang="en-US" sz="2200" dirty="0" smtClean="0">
                <a:latin typeface="Garamond" panose="02020404030301010803" pitchFamily="18" charset="0"/>
              </a:rPr>
              <a:t>Stroke</a:t>
            </a:r>
          </a:p>
          <a:p>
            <a:pPr marL="342900" indent="-342900" eaLnBrk="1" hangingPunct="1">
              <a:buFont typeface="Arial" pitchFamily="34" charset="0"/>
              <a:buChar char="•"/>
              <a:defRPr/>
            </a:pPr>
            <a:r>
              <a:rPr lang="en-US" sz="2200" b="1" dirty="0" smtClean="0">
                <a:solidFill>
                  <a:srgbClr val="FF0000"/>
                </a:solidFill>
                <a:latin typeface="Garamond" panose="02020404030301010803" pitchFamily="18" charset="0"/>
              </a:rPr>
              <a:t>Certain infections</a:t>
            </a:r>
          </a:p>
          <a:p>
            <a:pPr marL="1085850" lvl="1" indent="-342900" eaLnBrk="1" hangingPunct="1">
              <a:buFont typeface="Arial" pitchFamily="34" charset="0"/>
              <a:buChar char="•"/>
              <a:defRPr/>
            </a:pPr>
            <a:r>
              <a:rPr lang="en-US" sz="2200" dirty="0" smtClean="0">
                <a:latin typeface="Garamond" panose="02020404030301010803" pitchFamily="18" charset="0"/>
              </a:rPr>
              <a:t>Meningitis</a:t>
            </a:r>
          </a:p>
        </p:txBody>
      </p:sp>
      <p:sp>
        <p:nvSpPr>
          <p:cNvPr id="2" name="Date Placeholder 1"/>
          <p:cNvSpPr>
            <a:spLocks noGrp="1"/>
          </p:cNvSpPr>
          <p:nvPr>
            <p:ph type="dt" sz="half" idx="10"/>
          </p:nvPr>
        </p:nvSpPr>
        <p:spPr/>
        <p:txBody>
          <a:bodyPr/>
          <a:lstStyle/>
          <a:p>
            <a:fld id="{9CB822D2-AB5B-4F31-9929-E2D771892F92}" type="datetime1">
              <a:rPr lang="en-US" smtClean="0"/>
              <a:t>5/31/2019</a:t>
            </a:fld>
            <a:endParaRPr lang="en-US"/>
          </a:p>
        </p:txBody>
      </p:sp>
      <p:sp>
        <p:nvSpPr>
          <p:cNvPr id="3" name="Slide Number Placeholder 2"/>
          <p:cNvSpPr>
            <a:spLocks noGrp="1"/>
          </p:cNvSpPr>
          <p:nvPr>
            <p:ph type="sldNum" sz="quarter" idx="12"/>
          </p:nvPr>
        </p:nvSpPr>
        <p:spPr/>
        <p:txBody>
          <a:bodyPr/>
          <a:lstStyle/>
          <a:p>
            <a:fld id="{7CE26C17-F0B5-D64C-94A0-63F887D8A225}" type="slidenum">
              <a:rPr lang="en-US" smtClean="0"/>
              <a:t>18</a:t>
            </a:fld>
            <a:endParaRPr lang="en-US"/>
          </a:p>
        </p:txBody>
      </p:sp>
    </p:spTree>
    <p:extLst>
      <p:ext uri="{BB962C8B-B14F-4D97-AF65-F5344CB8AC3E}">
        <p14:creationId xmlns:p14="http://schemas.microsoft.com/office/powerpoint/2010/main" val="413862232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Rot="1" noChangeArrowheads="1"/>
          </p:cNvSpPr>
          <p:nvPr>
            <p:ph type="title"/>
          </p:nvPr>
        </p:nvSpPr>
        <p:spPr>
          <a:xfrm>
            <a:off x="0" y="0"/>
            <a:ext cx="9144000" cy="832919"/>
          </a:xfrm>
        </p:spPr>
        <p:txBody>
          <a:bodyPr>
            <a:normAutofit/>
          </a:bodyPr>
          <a:lstStyle/>
          <a:p>
            <a:pPr marL="1117600" indent="-1117600" eaLnBrk="1" hangingPunct="1">
              <a:defRPr/>
            </a:pPr>
            <a:r>
              <a:rPr lang="en-US" sz="2800" b="1" dirty="0" smtClean="0">
                <a:latin typeface="Garamond" panose="02020404030301010803" pitchFamily="18" charset="0"/>
              </a:rPr>
              <a:t>Body’s Primary Defenses Against Communicable Diseases</a:t>
            </a:r>
          </a:p>
        </p:txBody>
      </p:sp>
      <p:sp>
        <p:nvSpPr>
          <p:cNvPr id="71685" name="Rectangle 5"/>
          <p:cNvSpPr>
            <a:spLocks noGrp="1" noChangeArrowheads="1"/>
          </p:cNvSpPr>
          <p:nvPr>
            <p:ph type="body" sz="half" idx="1"/>
          </p:nvPr>
        </p:nvSpPr>
        <p:spPr>
          <a:xfrm>
            <a:off x="-1" y="762000"/>
            <a:ext cx="4789283" cy="6096000"/>
          </a:xfrm>
        </p:spPr>
        <p:txBody>
          <a:bodyPr>
            <a:normAutofit fontScale="70000" lnSpcReduction="20000"/>
          </a:bodyPr>
          <a:lstStyle/>
          <a:p>
            <a:pPr lvl="1">
              <a:lnSpc>
                <a:spcPct val="160000"/>
              </a:lnSpc>
              <a:defRPr/>
            </a:pPr>
            <a:r>
              <a:rPr lang="en-US" sz="3800" b="1" dirty="0" smtClean="0">
                <a:solidFill>
                  <a:schemeClr val="hlink"/>
                </a:solidFill>
              </a:rPr>
              <a:t>	</a:t>
            </a:r>
            <a:r>
              <a:rPr lang="en-US" sz="3800" b="1" dirty="0" smtClean="0">
                <a:solidFill>
                  <a:schemeClr val="hlink"/>
                </a:solidFill>
                <a:latin typeface="Garamond" panose="02020404030301010803" pitchFamily="18" charset="0"/>
              </a:rPr>
              <a:t>Skin</a:t>
            </a:r>
          </a:p>
          <a:p>
            <a:pPr lvl="2" eaLnBrk="1" hangingPunct="1">
              <a:lnSpc>
                <a:spcPct val="160000"/>
              </a:lnSpc>
              <a:defRPr/>
            </a:pPr>
            <a:r>
              <a:rPr lang="en-US" sz="4000" dirty="0" smtClean="0">
                <a:latin typeface="Garamond" panose="02020404030301010803" pitchFamily="18" charset="0"/>
              </a:rPr>
              <a:t>Most important – keeps out harmful germs </a:t>
            </a:r>
          </a:p>
          <a:p>
            <a:pPr lvl="2" eaLnBrk="1" hangingPunct="1">
              <a:lnSpc>
                <a:spcPct val="160000"/>
              </a:lnSpc>
              <a:defRPr/>
            </a:pPr>
            <a:r>
              <a:rPr lang="en-US" sz="4000" dirty="0" smtClean="0">
                <a:latin typeface="Garamond" panose="02020404030301010803" pitchFamily="18" charset="0"/>
              </a:rPr>
              <a:t>Produces sweat that kills some types of pathogens</a:t>
            </a:r>
          </a:p>
          <a:p>
            <a:pPr>
              <a:defRPr/>
            </a:pPr>
            <a:r>
              <a:rPr lang="en-US" b="1" dirty="0">
                <a:solidFill>
                  <a:schemeClr val="hlink"/>
                </a:solidFill>
                <a:latin typeface="Garamond" panose="02020404030301010803" pitchFamily="18" charset="0"/>
              </a:rPr>
              <a:t>Mucus Membrane</a:t>
            </a:r>
            <a:r>
              <a:rPr lang="en-US" b="1" dirty="0">
                <a:latin typeface="Garamond" panose="02020404030301010803" pitchFamily="18" charset="0"/>
              </a:rPr>
              <a:t> </a:t>
            </a:r>
          </a:p>
          <a:p>
            <a:pPr lvl="2">
              <a:lnSpc>
                <a:spcPct val="170000"/>
              </a:lnSpc>
              <a:defRPr/>
            </a:pPr>
            <a:r>
              <a:rPr lang="en-US" sz="3200" dirty="0">
                <a:latin typeface="Garamond" panose="02020404030301010803" pitchFamily="18" charset="0"/>
              </a:rPr>
              <a:t>Cells that line nose, mouth and throat produce mucus to trap germs</a:t>
            </a:r>
          </a:p>
          <a:p>
            <a:pPr lvl="2" eaLnBrk="1" hangingPunct="1">
              <a:lnSpc>
                <a:spcPct val="160000"/>
              </a:lnSpc>
              <a:defRPr/>
            </a:pPr>
            <a:endParaRPr lang="en-US" sz="4000" dirty="0" smtClean="0">
              <a:latin typeface="Garamond" panose="02020404030301010803" pitchFamily="18" charset="0"/>
            </a:endParaRPr>
          </a:p>
        </p:txBody>
      </p:sp>
      <p:pic>
        <p:nvPicPr>
          <p:cNvPr id="24580" name="Picture 7" descr="Cross-section of Skin"/>
          <p:cNvPicPr>
            <a:picLocks noGrp="1" noChangeAspect="1" noChangeArrowheads="1"/>
          </p:cNvPicPr>
          <p:nvPr>
            <p:ph sz="half" idx="2"/>
          </p:nvPr>
        </p:nvPicPr>
        <p:blipFill>
          <a:blip r:embed="rId3"/>
          <a:stretch>
            <a:fillRect/>
          </a:stretch>
        </p:blipFill>
        <p:spPr>
          <a:xfrm>
            <a:off x="5029150" y="2511012"/>
            <a:ext cx="3888511" cy="3066476"/>
          </a:xfrm>
          <a:noFill/>
        </p:spPr>
      </p:pic>
      <p:sp>
        <p:nvSpPr>
          <p:cNvPr id="2" name="Date Placeholder 1"/>
          <p:cNvSpPr>
            <a:spLocks noGrp="1"/>
          </p:cNvSpPr>
          <p:nvPr>
            <p:ph type="dt" sz="half" idx="10"/>
          </p:nvPr>
        </p:nvSpPr>
        <p:spPr/>
        <p:txBody>
          <a:bodyPr/>
          <a:lstStyle/>
          <a:p>
            <a:pPr>
              <a:defRPr/>
            </a:pPr>
            <a:fld id="{1DD96121-C7CE-4A95-B0D1-24601AF44965}" type="datetime1">
              <a:rPr lang="en-US" smtClean="0"/>
              <a:t>5/31/2019</a:t>
            </a:fld>
            <a:endParaRPr lang="en-US"/>
          </a:p>
        </p:txBody>
      </p:sp>
      <p:sp>
        <p:nvSpPr>
          <p:cNvPr id="3" name="Slide Number Placeholder 2"/>
          <p:cNvSpPr>
            <a:spLocks noGrp="1"/>
          </p:cNvSpPr>
          <p:nvPr>
            <p:ph type="sldNum" sz="quarter" idx="11"/>
          </p:nvPr>
        </p:nvSpPr>
        <p:spPr/>
        <p:txBody>
          <a:bodyPr/>
          <a:lstStyle/>
          <a:p>
            <a:pPr>
              <a:defRPr/>
            </a:pPr>
            <a:fld id="{2AFE362E-3FAF-453C-B224-552CBEA30AA8}" type="slidenum">
              <a:rPr lang="en-US" smtClean="0"/>
              <a:pPr>
                <a:defRPr/>
              </a:pPr>
              <a:t>19</a:t>
            </a:fld>
            <a:endParaRPr lang="en-US"/>
          </a:p>
        </p:txBody>
      </p:sp>
      <p:sp>
        <p:nvSpPr>
          <p:cNvPr id="4" name="Rectangle 3"/>
          <p:cNvSpPr/>
          <p:nvPr/>
        </p:nvSpPr>
        <p:spPr>
          <a:xfrm>
            <a:off x="5029150" y="762000"/>
            <a:ext cx="3969995" cy="1299715"/>
          </a:xfrm>
          <a:prstGeom prst="rect">
            <a:avLst/>
          </a:prstGeom>
        </p:spPr>
        <p:txBody>
          <a:bodyPr wrap="square">
            <a:spAutoFit/>
          </a:bodyPr>
          <a:lstStyle/>
          <a:p>
            <a:pPr>
              <a:lnSpc>
                <a:spcPct val="150000"/>
              </a:lnSpc>
              <a:defRPr/>
            </a:pPr>
            <a:r>
              <a:rPr lang="en-US" b="1" dirty="0">
                <a:latin typeface="Garamond" panose="02020404030301010803" pitchFamily="18" charset="0"/>
              </a:rPr>
              <a:t>Skin</a:t>
            </a:r>
          </a:p>
          <a:p>
            <a:pPr>
              <a:lnSpc>
                <a:spcPct val="150000"/>
              </a:lnSpc>
              <a:defRPr/>
            </a:pPr>
            <a:r>
              <a:rPr lang="en-US" b="1" dirty="0">
                <a:latin typeface="Garamond" panose="02020404030301010803" pitchFamily="18" charset="0"/>
              </a:rPr>
              <a:t>Mucus Membrane</a:t>
            </a:r>
          </a:p>
          <a:p>
            <a:pPr>
              <a:lnSpc>
                <a:spcPct val="150000"/>
              </a:lnSpc>
              <a:defRPr/>
            </a:pPr>
            <a:r>
              <a:rPr lang="en-US" b="1" dirty="0">
                <a:latin typeface="Garamond" panose="02020404030301010803" pitchFamily="18" charset="0"/>
              </a:rPr>
              <a:t>Cilia</a:t>
            </a:r>
          </a:p>
        </p:txBody>
      </p:sp>
    </p:spTree>
    <p:extLst>
      <p:ext uri="{BB962C8B-B14F-4D97-AF65-F5344CB8AC3E}">
        <p14:creationId xmlns:p14="http://schemas.microsoft.com/office/powerpoint/2010/main" val="3002887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71685">
                                            <p:txEl>
                                              <p:pRg st="0" end="0"/>
                                            </p:txEl>
                                          </p:spTgt>
                                        </p:tgtEl>
                                        <p:attrNameLst>
                                          <p:attrName>style.visibility</p:attrName>
                                        </p:attrNameLst>
                                      </p:cBhvr>
                                      <p:to>
                                        <p:strVal val="visible"/>
                                      </p:to>
                                    </p:set>
                                    <p:animEffect transition="in" filter="box(in)">
                                      <p:cBhvr>
                                        <p:cTn id="7" dur="500"/>
                                        <p:tgtEl>
                                          <p:spTgt spid="7168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1685">
                                            <p:txEl>
                                              <p:pRg st="1" end="1"/>
                                            </p:txEl>
                                          </p:spTgt>
                                        </p:tgtEl>
                                        <p:attrNameLst>
                                          <p:attrName>style.visibility</p:attrName>
                                        </p:attrNameLst>
                                      </p:cBhvr>
                                      <p:to>
                                        <p:strVal val="visible"/>
                                      </p:to>
                                    </p:set>
                                    <p:animEffect transition="in" filter="box(in)">
                                      <p:cBhvr>
                                        <p:cTn id="12" dur="500"/>
                                        <p:tgtEl>
                                          <p:spTgt spid="7168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71685">
                                            <p:txEl>
                                              <p:pRg st="2" end="2"/>
                                            </p:txEl>
                                          </p:spTgt>
                                        </p:tgtEl>
                                        <p:attrNameLst>
                                          <p:attrName>style.visibility</p:attrName>
                                        </p:attrNameLst>
                                      </p:cBhvr>
                                      <p:to>
                                        <p:strVal val="visible"/>
                                      </p:to>
                                    </p:set>
                                    <p:animEffect transition="in" filter="box(in)">
                                      <p:cBhvr>
                                        <p:cTn id="17" dur="500"/>
                                        <p:tgtEl>
                                          <p:spTgt spid="7168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71685">
                                            <p:txEl>
                                              <p:pRg st="3" end="3"/>
                                            </p:txEl>
                                          </p:spTgt>
                                        </p:tgtEl>
                                        <p:attrNameLst>
                                          <p:attrName>style.visibility</p:attrName>
                                        </p:attrNameLst>
                                      </p:cBhvr>
                                      <p:to>
                                        <p:strVal val="visible"/>
                                      </p:to>
                                    </p:set>
                                    <p:animEffect transition="in" filter="box(in)">
                                      <p:cBhvr>
                                        <p:cTn id="22" dur="500"/>
                                        <p:tgtEl>
                                          <p:spTgt spid="7168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71685">
                                            <p:txEl>
                                              <p:pRg st="4" end="4"/>
                                            </p:txEl>
                                          </p:spTgt>
                                        </p:tgtEl>
                                        <p:attrNameLst>
                                          <p:attrName>style.visibility</p:attrName>
                                        </p:attrNameLst>
                                      </p:cBhvr>
                                      <p:to>
                                        <p:strVal val="visible"/>
                                      </p:to>
                                    </p:set>
                                    <p:animEffect transition="in" filter="box(in)">
                                      <p:cBhvr>
                                        <p:cTn id="27" dur="500"/>
                                        <p:tgtEl>
                                          <p:spTgt spid="7168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type="body" idx="1"/>
          </p:nvPr>
        </p:nvSpPr>
        <p:spPr>
          <a:xfrm>
            <a:off x="0" y="0"/>
            <a:ext cx="9144000" cy="6858000"/>
          </a:xfrm>
        </p:spPr>
        <p:txBody>
          <a:bodyPr/>
          <a:lstStyle/>
          <a:p>
            <a:pPr>
              <a:lnSpc>
                <a:spcPct val="150000"/>
              </a:lnSpc>
            </a:pPr>
            <a:r>
              <a:rPr lang="en-US" dirty="0">
                <a:latin typeface="Garamond" panose="02020404030301010803" pitchFamily="18" charset="0"/>
              </a:rPr>
              <a:t>Part 1 – Overview of Communicable Diseases (CDs)</a:t>
            </a:r>
          </a:p>
          <a:p>
            <a:pPr lvl="1">
              <a:lnSpc>
                <a:spcPct val="150000"/>
              </a:lnSpc>
            </a:pPr>
            <a:r>
              <a:rPr lang="en-US" dirty="0">
                <a:latin typeface="Garamond" panose="02020404030301010803" pitchFamily="18" charset="0"/>
              </a:rPr>
              <a:t>Introduction and Definition</a:t>
            </a:r>
          </a:p>
          <a:p>
            <a:pPr lvl="1">
              <a:lnSpc>
                <a:spcPct val="150000"/>
              </a:lnSpc>
            </a:pPr>
            <a:r>
              <a:rPr lang="en-US" dirty="0">
                <a:latin typeface="Garamond" panose="02020404030301010803" pitchFamily="18" charset="0"/>
              </a:rPr>
              <a:t>Importance of CDs</a:t>
            </a:r>
          </a:p>
          <a:p>
            <a:pPr lvl="1">
              <a:lnSpc>
                <a:spcPct val="150000"/>
              </a:lnSpc>
            </a:pPr>
            <a:r>
              <a:rPr lang="en-US" dirty="0">
                <a:latin typeface="Garamond" panose="02020404030301010803" pitchFamily="18" charset="0"/>
              </a:rPr>
              <a:t>Selected CDs of Public Health Concern</a:t>
            </a:r>
          </a:p>
          <a:p>
            <a:pPr>
              <a:lnSpc>
                <a:spcPct val="150000"/>
              </a:lnSpc>
            </a:pPr>
            <a:r>
              <a:rPr lang="en-US" dirty="0">
                <a:latin typeface="Garamond" panose="02020404030301010803" pitchFamily="18" charset="0"/>
              </a:rPr>
              <a:t>Part 2- Mounting a Global Response</a:t>
            </a:r>
          </a:p>
          <a:p>
            <a:pPr lvl="1">
              <a:lnSpc>
                <a:spcPct val="150000"/>
              </a:lnSpc>
            </a:pPr>
            <a:r>
              <a:rPr lang="en-US" dirty="0">
                <a:latin typeface="Garamond" panose="02020404030301010803" pitchFamily="18" charset="0"/>
              </a:rPr>
              <a:t>Approaches to intervention</a:t>
            </a:r>
          </a:p>
          <a:p>
            <a:pPr lvl="1">
              <a:lnSpc>
                <a:spcPct val="150000"/>
              </a:lnSpc>
            </a:pPr>
            <a:r>
              <a:rPr lang="en-US" dirty="0">
                <a:latin typeface="Garamond" panose="02020404030301010803" pitchFamily="18" charset="0"/>
              </a:rPr>
              <a:t>Key elements of a global response</a:t>
            </a:r>
          </a:p>
          <a:p>
            <a:pPr lvl="1">
              <a:lnSpc>
                <a:spcPct val="150000"/>
              </a:lnSpc>
            </a:pPr>
            <a:r>
              <a:rPr lang="en-US" dirty="0">
                <a:latin typeface="Garamond" panose="02020404030301010803" pitchFamily="18" charset="0"/>
              </a:rPr>
              <a:t>World Bank’s role and involvement</a:t>
            </a:r>
          </a:p>
          <a:p>
            <a:pPr>
              <a:lnSpc>
                <a:spcPct val="90000"/>
              </a:lnSpc>
            </a:pPr>
            <a:endParaRPr lang="en-US" dirty="0"/>
          </a:p>
        </p:txBody>
      </p:sp>
      <p:sp>
        <p:nvSpPr>
          <p:cNvPr id="2" name="Date Placeholder 1"/>
          <p:cNvSpPr>
            <a:spLocks noGrp="1"/>
          </p:cNvSpPr>
          <p:nvPr>
            <p:ph type="dt" sz="half" idx="10"/>
          </p:nvPr>
        </p:nvSpPr>
        <p:spPr/>
        <p:txBody>
          <a:bodyPr/>
          <a:lstStyle/>
          <a:p>
            <a:fld id="{6EE1A3BE-7335-46A5-A1AA-543470DBD23F}" type="datetime1">
              <a:rPr lang="en-US" smtClean="0"/>
              <a:t>5/31/2019</a:t>
            </a:fld>
            <a:endParaRPr lang="en-US"/>
          </a:p>
        </p:txBody>
      </p:sp>
      <p:sp>
        <p:nvSpPr>
          <p:cNvPr id="3" name="Slide Number Placeholder 2"/>
          <p:cNvSpPr>
            <a:spLocks noGrp="1"/>
          </p:cNvSpPr>
          <p:nvPr>
            <p:ph type="sldNum" sz="quarter" idx="12"/>
          </p:nvPr>
        </p:nvSpPr>
        <p:spPr/>
        <p:txBody>
          <a:bodyPr/>
          <a:lstStyle/>
          <a:p>
            <a:fld id="{7CE26C17-F0B5-D64C-94A0-63F887D8A225}" type="slidenum">
              <a:rPr lang="en-US" smtClean="0"/>
              <a:t>2</a:t>
            </a:fld>
            <a:endParaRPr lang="en-US"/>
          </a:p>
        </p:txBody>
      </p:sp>
    </p:spTree>
    <p:extLst>
      <p:ext uri="{BB962C8B-B14F-4D97-AF65-F5344CB8AC3E}">
        <p14:creationId xmlns:p14="http://schemas.microsoft.com/office/powerpoint/2010/main" val="61127125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2" name="Rectangle 4"/>
          <p:cNvSpPr>
            <a:spLocks noRot="1" noChangeArrowheads="1"/>
          </p:cNvSpPr>
          <p:nvPr/>
        </p:nvSpPr>
        <p:spPr bwMode="auto">
          <a:xfrm>
            <a:off x="0" y="152400"/>
            <a:ext cx="9144000" cy="1066800"/>
          </a:xfrm>
          <a:prstGeom prst="rect">
            <a:avLst/>
          </a:prstGeom>
          <a:noFill/>
          <a:ln w="9525">
            <a:noFill/>
            <a:miter lim="800000"/>
            <a:headEnd/>
            <a:tailEnd/>
          </a:ln>
          <a:effectLst/>
        </p:spPr>
        <p:txBody>
          <a:bodyPr anchor="ctr"/>
          <a:lstStyle/>
          <a:p>
            <a:pPr marL="1117600" indent="-1117600" algn="ctr" eaLnBrk="1" hangingPunct="1">
              <a:defRPr/>
            </a:pPr>
            <a:r>
              <a:rPr lang="en-US" sz="3200" b="1" dirty="0">
                <a:solidFill>
                  <a:schemeClr val="tx2"/>
                </a:solidFill>
                <a:effectLst>
                  <a:outerShdw blurRad="38100" dist="38100" dir="2700000" algn="tl">
                    <a:srgbClr val="000000"/>
                  </a:outerShdw>
                </a:effectLst>
                <a:latin typeface="Garamond" panose="02020404030301010803" pitchFamily="18" charset="0"/>
              </a:rPr>
              <a:t>Body’s Defense Against Communicable Disease  </a:t>
            </a:r>
          </a:p>
        </p:txBody>
      </p:sp>
      <p:sp>
        <p:nvSpPr>
          <p:cNvPr id="26627" name="Line 5"/>
          <p:cNvSpPr>
            <a:spLocks noChangeShapeType="1"/>
          </p:cNvSpPr>
          <p:nvPr/>
        </p:nvSpPr>
        <p:spPr bwMode="auto">
          <a:xfrm>
            <a:off x="1143000" y="1219200"/>
            <a:ext cx="7162800" cy="0"/>
          </a:xfrm>
          <a:prstGeom prst="line">
            <a:avLst/>
          </a:prstGeom>
          <a:noFill/>
          <a:ln w="9525">
            <a:solidFill>
              <a:schemeClr val="tx1"/>
            </a:solidFill>
            <a:round/>
            <a:headEnd/>
            <a:tailEnd/>
          </a:ln>
        </p:spPr>
        <p:txBody>
          <a:bodyPr/>
          <a:lstStyle/>
          <a:p>
            <a:endParaRPr lang="en-US"/>
          </a:p>
        </p:txBody>
      </p:sp>
      <p:sp>
        <p:nvSpPr>
          <p:cNvPr id="78854" name="Rectangle 6"/>
          <p:cNvSpPr>
            <a:spLocks noChangeArrowheads="1"/>
          </p:cNvSpPr>
          <p:nvPr/>
        </p:nvSpPr>
        <p:spPr bwMode="auto">
          <a:xfrm>
            <a:off x="0" y="1371600"/>
            <a:ext cx="9144000" cy="5105400"/>
          </a:xfrm>
          <a:prstGeom prst="rect">
            <a:avLst/>
          </a:prstGeom>
          <a:noFill/>
          <a:ln w="9525">
            <a:noFill/>
            <a:miter lim="800000"/>
            <a:headEnd/>
            <a:tailEnd/>
          </a:ln>
          <a:effectLst/>
        </p:spPr>
        <p:txBody>
          <a:bodyPr/>
          <a:lstStyle/>
          <a:p>
            <a:pPr marL="571500" indent="-571500" eaLnBrk="1" hangingPunct="1">
              <a:lnSpc>
                <a:spcPct val="150000"/>
              </a:lnSpc>
              <a:spcBef>
                <a:spcPct val="20000"/>
              </a:spcBef>
              <a:buClr>
                <a:schemeClr val="hlink"/>
              </a:buClr>
              <a:buSzPct val="70000"/>
              <a:buFont typeface="Arial" panose="020B0604020202020204" pitchFamily="34" charset="0"/>
              <a:buChar char="•"/>
              <a:defRPr/>
            </a:pPr>
            <a:r>
              <a:rPr lang="en-US" sz="3600" b="1" dirty="0">
                <a:solidFill>
                  <a:schemeClr val="hlink"/>
                </a:solidFill>
                <a:latin typeface="Garamond" panose="02020404030301010803" pitchFamily="18" charset="0"/>
              </a:rPr>
              <a:t>Cilia </a:t>
            </a:r>
          </a:p>
          <a:p>
            <a:pPr marL="1143000" lvl="2" indent="-228600" eaLnBrk="1" hangingPunct="1">
              <a:lnSpc>
                <a:spcPct val="150000"/>
              </a:lnSpc>
              <a:spcBef>
                <a:spcPct val="20000"/>
              </a:spcBef>
              <a:buClr>
                <a:schemeClr val="tx2"/>
              </a:buClr>
              <a:buSzPct val="70000"/>
              <a:buFont typeface="Wingdings" pitchFamily="2" charset="2"/>
              <a:buChar char="n"/>
              <a:defRPr/>
            </a:pPr>
            <a:r>
              <a:rPr lang="en-US" sz="3600" dirty="0">
                <a:latin typeface="Garamond" panose="02020404030301010803" pitchFamily="18" charset="0"/>
              </a:rPr>
              <a:t>Wavelike hairs that sweep out germs from throat, nose, etc </a:t>
            </a:r>
          </a:p>
          <a:p>
            <a:pPr marL="1143000" lvl="2" indent="-228600" eaLnBrk="1" hangingPunct="1">
              <a:lnSpc>
                <a:spcPct val="90000"/>
              </a:lnSpc>
              <a:spcBef>
                <a:spcPct val="20000"/>
              </a:spcBef>
              <a:buClr>
                <a:schemeClr val="tx2"/>
              </a:buClr>
              <a:buSzPct val="70000"/>
              <a:buFont typeface="Wingdings" pitchFamily="2" charset="2"/>
              <a:buChar char="n"/>
              <a:defRPr/>
            </a:pPr>
            <a:endParaRPr lang="en-US" sz="4000" dirty="0">
              <a:effectLst>
                <a:outerShdw blurRad="38100" dist="38100" dir="2700000" algn="tl">
                  <a:srgbClr val="000000"/>
                </a:outerShdw>
              </a:effectLst>
            </a:endParaRPr>
          </a:p>
        </p:txBody>
      </p:sp>
      <p:pic>
        <p:nvPicPr>
          <p:cNvPr id="26629" name="Picture 7" descr="cilia"/>
          <p:cNvPicPr>
            <a:picLocks noGrp="1" noChangeAspect="1" noChangeArrowheads="1"/>
          </p:cNvPicPr>
          <p:nvPr>
            <p:ph/>
          </p:nvPr>
        </p:nvPicPr>
        <p:blipFill>
          <a:blip r:embed="rId3"/>
          <a:stretch>
            <a:fillRect/>
          </a:stretch>
        </p:blipFill>
        <p:spPr>
          <a:xfrm>
            <a:off x="4575048" y="3444367"/>
            <a:ext cx="3956304" cy="2667508"/>
          </a:xfrm>
          <a:noFill/>
        </p:spPr>
      </p:pic>
      <p:sp>
        <p:nvSpPr>
          <p:cNvPr id="2" name="Date Placeholder 1"/>
          <p:cNvSpPr>
            <a:spLocks noGrp="1"/>
          </p:cNvSpPr>
          <p:nvPr>
            <p:ph type="dt" sz="half" idx="10"/>
          </p:nvPr>
        </p:nvSpPr>
        <p:spPr/>
        <p:txBody>
          <a:bodyPr/>
          <a:lstStyle/>
          <a:p>
            <a:pPr>
              <a:defRPr/>
            </a:pPr>
            <a:fld id="{7908A5B2-D7EB-427C-8400-71FA19A5AAC5}" type="datetime1">
              <a:rPr lang="en-US" smtClean="0"/>
              <a:t>5/31/2019</a:t>
            </a:fld>
            <a:endParaRPr lang="en-US"/>
          </a:p>
        </p:txBody>
      </p:sp>
      <p:sp>
        <p:nvSpPr>
          <p:cNvPr id="3" name="Slide Number Placeholder 2"/>
          <p:cNvSpPr>
            <a:spLocks noGrp="1"/>
          </p:cNvSpPr>
          <p:nvPr>
            <p:ph type="sldNum" sz="quarter" idx="11"/>
          </p:nvPr>
        </p:nvSpPr>
        <p:spPr/>
        <p:txBody>
          <a:bodyPr/>
          <a:lstStyle/>
          <a:p>
            <a:pPr>
              <a:defRPr/>
            </a:pPr>
            <a:fld id="{CD9EC9C1-4107-40D2-AFE5-351D0FCFDB6E}" type="slidenum">
              <a:rPr lang="en-US" smtClean="0"/>
              <a:pPr>
                <a:defRPr/>
              </a:pPr>
              <a:t>20</a:t>
            </a:fld>
            <a:endParaRPr lang="en-US"/>
          </a:p>
        </p:txBody>
      </p:sp>
    </p:spTree>
    <p:extLst>
      <p:ext uri="{BB962C8B-B14F-4D97-AF65-F5344CB8AC3E}">
        <p14:creationId xmlns:p14="http://schemas.microsoft.com/office/powerpoint/2010/main" val="566939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78854">
                                            <p:txEl>
                                              <p:pRg st="0" end="0"/>
                                            </p:txEl>
                                          </p:spTgt>
                                        </p:tgtEl>
                                        <p:attrNameLst>
                                          <p:attrName>style.visibility</p:attrName>
                                        </p:attrNameLst>
                                      </p:cBhvr>
                                      <p:to>
                                        <p:strVal val="visible"/>
                                      </p:to>
                                    </p:set>
                                    <p:animEffect transition="in" filter="checkerboard(across)">
                                      <p:cBhvr>
                                        <p:cTn id="7" dur="500"/>
                                        <p:tgtEl>
                                          <p:spTgt spid="7885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78854">
                                            <p:txEl>
                                              <p:pRg st="1" end="1"/>
                                            </p:txEl>
                                          </p:spTgt>
                                        </p:tgtEl>
                                        <p:attrNameLst>
                                          <p:attrName>style.visibility</p:attrName>
                                        </p:attrNameLst>
                                      </p:cBhvr>
                                      <p:to>
                                        <p:strVal val="visible"/>
                                      </p:to>
                                    </p:set>
                                    <p:animEffect transition="in" filter="checkerboard(across)">
                                      <p:cBhvr>
                                        <p:cTn id="12" dur="500"/>
                                        <p:tgtEl>
                                          <p:spTgt spid="7885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Rectangle 2"/>
          <p:cNvSpPr>
            <a:spLocks noGrp="1" noRot="1" noChangeArrowheads="1"/>
          </p:cNvSpPr>
          <p:nvPr>
            <p:ph type="title"/>
          </p:nvPr>
        </p:nvSpPr>
        <p:spPr>
          <a:xfrm>
            <a:off x="574895" y="0"/>
            <a:ext cx="8229600" cy="552261"/>
          </a:xfrm>
        </p:spPr>
        <p:txBody>
          <a:bodyPr>
            <a:normAutofit fontScale="90000"/>
          </a:bodyPr>
          <a:lstStyle/>
          <a:p>
            <a:pPr eaLnBrk="1" hangingPunct="1">
              <a:defRPr/>
            </a:pPr>
            <a:r>
              <a:rPr lang="en-US" sz="3200" b="1" dirty="0" smtClean="0">
                <a:latin typeface="Garamond" panose="02020404030301010803" pitchFamily="18" charset="0"/>
              </a:rPr>
              <a:t>Body’s Secondary Defenses</a:t>
            </a:r>
          </a:p>
        </p:txBody>
      </p:sp>
      <p:sp>
        <p:nvSpPr>
          <p:cNvPr id="27651" name="TextBox 2"/>
          <p:cNvSpPr txBox="1">
            <a:spLocks noChangeArrowheads="1"/>
          </p:cNvSpPr>
          <p:nvPr/>
        </p:nvSpPr>
        <p:spPr bwMode="auto">
          <a:xfrm>
            <a:off x="0" y="1136210"/>
            <a:ext cx="9144000" cy="3785652"/>
          </a:xfrm>
          <a:prstGeom prst="rect">
            <a:avLst/>
          </a:prstGeom>
          <a:noFill/>
          <a:ln w="9525">
            <a:noFill/>
            <a:miter lim="800000"/>
            <a:headEnd/>
            <a:tailEnd/>
          </a:ln>
        </p:spPr>
        <p:txBody>
          <a:bodyPr wrap="square">
            <a:spAutoFit/>
          </a:bodyPr>
          <a:lstStyle/>
          <a:p>
            <a:pPr>
              <a:lnSpc>
                <a:spcPct val="150000"/>
              </a:lnSpc>
              <a:buFont typeface="Arial" charset="0"/>
              <a:buChar char="•"/>
            </a:pPr>
            <a:r>
              <a:rPr lang="en-US" sz="3200" b="1" u="sng" dirty="0">
                <a:latin typeface="Garamond" panose="02020404030301010803" pitchFamily="18" charset="0"/>
              </a:rPr>
              <a:t>Fever</a:t>
            </a:r>
            <a:r>
              <a:rPr lang="en-US" sz="3200" dirty="0">
                <a:latin typeface="Garamond" panose="02020404030301010803" pitchFamily="18" charset="0"/>
              </a:rPr>
              <a:t> – the temperature of the body increases to slow multiplication of pathogens</a:t>
            </a:r>
          </a:p>
          <a:p>
            <a:pPr>
              <a:lnSpc>
                <a:spcPct val="150000"/>
              </a:lnSpc>
              <a:buFont typeface="Arial" charset="0"/>
              <a:buChar char="•"/>
            </a:pPr>
            <a:r>
              <a:rPr lang="en-US" sz="3200" b="1" u="sng" dirty="0">
                <a:latin typeface="Garamond" panose="02020404030301010803" pitchFamily="18" charset="0"/>
              </a:rPr>
              <a:t>White Blood Cells </a:t>
            </a:r>
            <a:r>
              <a:rPr lang="en-US" sz="3200" dirty="0">
                <a:latin typeface="Garamond" panose="02020404030301010803" pitchFamily="18" charset="0"/>
              </a:rPr>
              <a:t>– special cells that kill pathogens</a:t>
            </a:r>
          </a:p>
          <a:p>
            <a:pPr>
              <a:lnSpc>
                <a:spcPct val="150000"/>
              </a:lnSpc>
              <a:buFont typeface="Arial" charset="0"/>
              <a:buChar char="•"/>
            </a:pPr>
            <a:r>
              <a:rPr lang="en-US" sz="3200" b="1" u="sng" dirty="0">
                <a:latin typeface="Garamond" panose="02020404030301010803" pitchFamily="18" charset="0"/>
              </a:rPr>
              <a:t>Chemical Barriers </a:t>
            </a:r>
            <a:r>
              <a:rPr lang="en-US" sz="3200" dirty="0">
                <a:latin typeface="Garamond" panose="02020404030301010803" pitchFamily="18" charset="0"/>
              </a:rPr>
              <a:t>– tears and saliva</a:t>
            </a:r>
          </a:p>
          <a:p>
            <a:pPr>
              <a:lnSpc>
                <a:spcPct val="150000"/>
              </a:lnSpc>
              <a:buFont typeface="Arial" charset="0"/>
              <a:buChar char="•"/>
            </a:pPr>
            <a:r>
              <a:rPr lang="en-US" sz="3200" b="1" u="sng" dirty="0">
                <a:latin typeface="Garamond" panose="02020404030301010803" pitchFamily="18" charset="0"/>
              </a:rPr>
              <a:t>Reflexes </a:t>
            </a:r>
            <a:r>
              <a:rPr lang="en-US" sz="3200" dirty="0">
                <a:latin typeface="Garamond" panose="02020404030301010803" pitchFamily="18" charset="0"/>
              </a:rPr>
              <a:t>– blinking, coughing and sneezing</a:t>
            </a:r>
          </a:p>
        </p:txBody>
      </p:sp>
      <p:sp>
        <p:nvSpPr>
          <p:cNvPr id="2" name="Date Placeholder 1"/>
          <p:cNvSpPr>
            <a:spLocks noGrp="1"/>
          </p:cNvSpPr>
          <p:nvPr>
            <p:ph type="dt" sz="half" idx="10"/>
          </p:nvPr>
        </p:nvSpPr>
        <p:spPr/>
        <p:txBody>
          <a:bodyPr/>
          <a:lstStyle/>
          <a:p>
            <a:fld id="{D06FC09D-5A97-4C38-B337-06D2397F49A9}" type="datetime1">
              <a:rPr lang="en-US" smtClean="0"/>
              <a:t>5/31/2019</a:t>
            </a:fld>
            <a:endParaRPr lang="en-US"/>
          </a:p>
        </p:txBody>
      </p:sp>
      <p:sp>
        <p:nvSpPr>
          <p:cNvPr id="3" name="Slide Number Placeholder 2"/>
          <p:cNvSpPr>
            <a:spLocks noGrp="1"/>
          </p:cNvSpPr>
          <p:nvPr>
            <p:ph type="sldNum" sz="quarter" idx="12"/>
          </p:nvPr>
        </p:nvSpPr>
        <p:spPr/>
        <p:txBody>
          <a:bodyPr/>
          <a:lstStyle/>
          <a:p>
            <a:fld id="{7CE26C17-F0B5-D64C-94A0-63F887D8A225}" type="slidenum">
              <a:rPr lang="en-US" smtClean="0"/>
              <a:t>21</a:t>
            </a:fld>
            <a:endParaRPr lang="en-US"/>
          </a:p>
        </p:txBody>
      </p:sp>
    </p:spTree>
    <p:extLst>
      <p:ext uri="{BB962C8B-B14F-4D97-AF65-F5344CB8AC3E}">
        <p14:creationId xmlns:p14="http://schemas.microsoft.com/office/powerpoint/2010/main" val="170045601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457200" y="0"/>
            <a:ext cx="8229600" cy="525101"/>
          </a:xfrm>
        </p:spPr>
        <p:txBody>
          <a:bodyPr>
            <a:noAutofit/>
          </a:bodyPr>
          <a:lstStyle/>
          <a:p>
            <a:r>
              <a:rPr lang="en-US" sz="3200" b="1" dirty="0">
                <a:latin typeface="Garamond" panose="02020404030301010803" pitchFamily="18" charset="0"/>
              </a:rPr>
              <a:t>Tuberculosis Control</a:t>
            </a:r>
          </a:p>
        </p:txBody>
      </p:sp>
      <p:sp>
        <p:nvSpPr>
          <p:cNvPr id="37891" name="Rectangle 3"/>
          <p:cNvSpPr>
            <a:spLocks noGrp="1" noChangeArrowheads="1"/>
          </p:cNvSpPr>
          <p:nvPr>
            <p:ph type="body" idx="1"/>
          </p:nvPr>
        </p:nvSpPr>
        <p:spPr>
          <a:xfrm>
            <a:off x="0" y="389300"/>
            <a:ext cx="9144000" cy="6468700"/>
          </a:xfrm>
        </p:spPr>
        <p:txBody>
          <a:bodyPr>
            <a:noAutofit/>
          </a:bodyPr>
          <a:lstStyle/>
          <a:p>
            <a:pPr>
              <a:lnSpc>
                <a:spcPct val="150000"/>
              </a:lnSpc>
            </a:pPr>
            <a:r>
              <a:rPr lang="en-US" sz="2800" dirty="0">
                <a:latin typeface="Garamond" panose="02020404030301010803" pitchFamily="18" charset="0"/>
              </a:rPr>
              <a:t>Challenges for tuberculosis control</a:t>
            </a:r>
          </a:p>
          <a:p>
            <a:pPr lvl="1">
              <a:lnSpc>
                <a:spcPct val="150000"/>
              </a:lnSpc>
            </a:pPr>
            <a:r>
              <a:rPr lang="en-US" dirty="0">
                <a:latin typeface="Garamond" panose="02020404030301010803" pitchFamily="18" charset="0"/>
              </a:rPr>
              <a:t>Multi-</a:t>
            </a:r>
            <a:r>
              <a:rPr lang="en-US" b="1" dirty="0">
                <a:latin typeface="Garamond" panose="02020404030301010803" pitchFamily="18" charset="0"/>
              </a:rPr>
              <a:t>drug-resistant tuberculosis</a:t>
            </a:r>
            <a:r>
              <a:rPr lang="en-US" dirty="0">
                <a:latin typeface="Garamond" panose="02020404030301010803" pitchFamily="18" charset="0"/>
              </a:rPr>
              <a:t> (</a:t>
            </a:r>
            <a:r>
              <a:rPr lang="en-US" b="1" dirty="0">
                <a:latin typeface="Garamond" panose="02020404030301010803" pitchFamily="18" charset="0"/>
              </a:rPr>
              <a:t>MDR</a:t>
            </a:r>
            <a:r>
              <a:rPr lang="en-US" dirty="0">
                <a:latin typeface="Garamond" panose="02020404030301010803" pitchFamily="18" charset="0"/>
              </a:rPr>
              <a:t>-</a:t>
            </a:r>
            <a:r>
              <a:rPr lang="en-US" b="1" dirty="0">
                <a:latin typeface="Garamond" panose="02020404030301010803" pitchFamily="18" charset="0"/>
              </a:rPr>
              <a:t>TB</a:t>
            </a:r>
            <a:r>
              <a:rPr lang="en-US" dirty="0">
                <a:latin typeface="Garamond" panose="02020404030301010803" pitchFamily="18" charset="0"/>
              </a:rPr>
              <a:t>) is a form of </a:t>
            </a:r>
            <a:r>
              <a:rPr lang="en-US" b="1" dirty="0">
                <a:latin typeface="Garamond" panose="02020404030301010803" pitchFamily="18" charset="0"/>
              </a:rPr>
              <a:t>tuberculosis</a:t>
            </a:r>
            <a:r>
              <a:rPr lang="en-US" dirty="0">
                <a:latin typeface="Garamond" panose="02020404030301010803" pitchFamily="18" charset="0"/>
              </a:rPr>
              <a:t> (</a:t>
            </a:r>
            <a:r>
              <a:rPr lang="en-US" b="1" dirty="0">
                <a:latin typeface="Garamond" panose="02020404030301010803" pitchFamily="18" charset="0"/>
              </a:rPr>
              <a:t>TB</a:t>
            </a:r>
            <a:r>
              <a:rPr lang="en-US" dirty="0">
                <a:latin typeface="Garamond" panose="02020404030301010803" pitchFamily="18" charset="0"/>
              </a:rPr>
              <a:t>) infection caused by bacteria that are resistant to treatment with at least two of the most powerful first-line </a:t>
            </a:r>
            <a:r>
              <a:rPr lang="en-US" dirty="0" smtClean="0">
                <a:latin typeface="Garamond" panose="02020404030301010803" pitchFamily="18" charset="0"/>
              </a:rPr>
              <a:t>anti-</a:t>
            </a:r>
            <a:r>
              <a:rPr lang="en-US" b="1" dirty="0" smtClean="0">
                <a:latin typeface="Garamond" panose="02020404030301010803" pitchFamily="18" charset="0"/>
              </a:rPr>
              <a:t>TB </a:t>
            </a:r>
            <a:r>
              <a:rPr lang="en-US" dirty="0" smtClean="0">
                <a:latin typeface="Garamond" panose="02020404030301010803" pitchFamily="18" charset="0"/>
              </a:rPr>
              <a:t>medications </a:t>
            </a:r>
            <a:r>
              <a:rPr lang="en-US" dirty="0">
                <a:latin typeface="Garamond" panose="02020404030301010803" pitchFamily="18" charset="0"/>
              </a:rPr>
              <a:t>(drugs), </a:t>
            </a:r>
            <a:r>
              <a:rPr lang="en-US" b="1" dirty="0">
                <a:solidFill>
                  <a:srgbClr val="FF0000"/>
                </a:solidFill>
                <a:latin typeface="Garamond" panose="02020404030301010803" pitchFamily="18" charset="0"/>
              </a:rPr>
              <a:t>isoniazid and rifampin. </a:t>
            </a:r>
            <a:endParaRPr lang="en-US" b="1" dirty="0" smtClean="0">
              <a:solidFill>
                <a:srgbClr val="FF0000"/>
              </a:solidFill>
              <a:latin typeface="Garamond" panose="02020404030301010803" pitchFamily="18" charset="0"/>
            </a:endParaRPr>
          </a:p>
          <a:p>
            <a:pPr lvl="1">
              <a:lnSpc>
                <a:spcPct val="150000"/>
              </a:lnSpc>
            </a:pPr>
            <a:r>
              <a:rPr lang="en-US" dirty="0" smtClean="0">
                <a:latin typeface="Garamond" panose="02020404030301010803" pitchFamily="18" charset="0"/>
              </a:rPr>
              <a:t>MDR-TB </a:t>
            </a:r>
            <a:r>
              <a:rPr lang="en-US" dirty="0">
                <a:latin typeface="Garamond" panose="02020404030301010803" pitchFamily="18" charset="0"/>
              </a:rPr>
              <a:t>-  In most countries. </a:t>
            </a:r>
            <a:endParaRPr lang="en-US" dirty="0" smtClean="0">
              <a:latin typeface="Garamond" panose="02020404030301010803" pitchFamily="18" charset="0"/>
            </a:endParaRPr>
          </a:p>
          <a:p>
            <a:pPr lvl="2">
              <a:lnSpc>
                <a:spcPct val="150000"/>
              </a:lnSpc>
            </a:pPr>
            <a:r>
              <a:rPr lang="en-US" sz="2800" dirty="0" smtClean="0">
                <a:latin typeface="Garamond" panose="02020404030301010803" pitchFamily="18" charset="0"/>
              </a:rPr>
              <a:t>About </a:t>
            </a:r>
            <a:r>
              <a:rPr lang="en-US" sz="2800" dirty="0">
                <a:latin typeface="Garamond" panose="02020404030301010803" pitchFamily="18" charset="0"/>
              </a:rPr>
              <a:t>450000 new cases annually. </a:t>
            </a:r>
          </a:p>
          <a:p>
            <a:pPr>
              <a:lnSpc>
                <a:spcPct val="150000"/>
              </a:lnSpc>
            </a:pPr>
            <a:endParaRPr lang="en-US" sz="2200" dirty="0">
              <a:latin typeface="Garamond" panose="02020404030301010803" pitchFamily="18" charset="0"/>
            </a:endParaRPr>
          </a:p>
        </p:txBody>
      </p:sp>
      <p:sp>
        <p:nvSpPr>
          <p:cNvPr id="2" name="Date Placeholder 1"/>
          <p:cNvSpPr>
            <a:spLocks noGrp="1"/>
          </p:cNvSpPr>
          <p:nvPr>
            <p:ph type="dt" sz="half" idx="10"/>
          </p:nvPr>
        </p:nvSpPr>
        <p:spPr/>
        <p:txBody>
          <a:bodyPr/>
          <a:lstStyle/>
          <a:p>
            <a:fld id="{CC936569-92F1-48F7-B08A-162CB7959603}" type="datetime1">
              <a:rPr lang="en-US" smtClean="0"/>
              <a:t>5/31/2019</a:t>
            </a:fld>
            <a:endParaRPr lang="en-US"/>
          </a:p>
        </p:txBody>
      </p:sp>
      <p:sp>
        <p:nvSpPr>
          <p:cNvPr id="3" name="Slide Number Placeholder 2"/>
          <p:cNvSpPr>
            <a:spLocks noGrp="1"/>
          </p:cNvSpPr>
          <p:nvPr>
            <p:ph type="sldNum" sz="quarter" idx="12"/>
          </p:nvPr>
        </p:nvSpPr>
        <p:spPr/>
        <p:txBody>
          <a:bodyPr/>
          <a:lstStyle/>
          <a:p>
            <a:fld id="{7CE26C17-F0B5-D64C-94A0-63F887D8A225}" type="slidenum">
              <a:rPr lang="en-US" smtClean="0"/>
              <a:t>22</a:t>
            </a:fld>
            <a:endParaRPr lang="en-US"/>
          </a:p>
        </p:txBody>
      </p:sp>
    </p:spTree>
    <p:extLst>
      <p:ext uri="{BB962C8B-B14F-4D97-AF65-F5344CB8AC3E}">
        <p14:creationId xmlns:p14="http://schemas.microsoft.com/office/powerpoint/2010/main" val="373764623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457200" y="0"/>
            <a:ext cx="8229600" cy="525101"/>
          </a:xfrm>
        </p:spPr>
        <p:txBody>
          <a:bodyPr>
            <a:noAutofit/>
          </a:bodyPr>
          <a:lstStyle/>
          <a:p>
            <a:r>
              <a:rPr lang="en-US" sz="3200" b="1" dirty="0">
                <a:latin typeface="Garamond" panose="02020404030301010803" pitchFamily="18" charset="0"/>
              </a:rPr>
              <a:t>Tuberculosis Control</a:t>
            </a:r>
          </a:p>
        </p:txBody>
      </p:sp>
      <p:sp>
        <p:nvSpPr>
          <p:cNvPr id="37891" name="Rectangle 3"/>
          <p:cNvSpPr>
            <a:spLocks noGrp="1" noChangeArrowheads="1"/>
          </p:cNvSpPr>
          <p:nvPr>
            <p:ph type="body" idx="1"/>
          </p:nvPr>
        </p:nvSpPr>
        <p:spPr>
          <a:xfrm>
            <a:off x="0" y="633742"/>
            <a:ext cx="9144000" cy="6224257"/>
          </a:xfrm>
        </p:spPr>
        <p:txBody>
          <a:bodyPr>
            <a:noAutofit/>
          </a:bodyPr>
          <a:lstStyle/>
          <a:p>
            <a:pPr lvl="1">
              <a:lnSpc>
                <a:spcPct val="150000"/>
              </a:lnSpc>
            </a:pPr>
            <a:r>
              <a:rPr lang="en-US" b="1" dirty="0">
                <a:latin typeface="Garamond" panose="02020404030301010803" pitchFamily="18" charset="0"/>
              </a:rPr>
              <a:t>D</a:t>
            </a:r>
            <a:r>
              <a:rPr lang="en-US" b="1" dirty="0" smtClean="0">
                <a:latin typeface="Garamond" panose="02020404030301010803" pitchFamily="18" charset="0"/>
              </a:rPr>
              <a:t>rug-resistant </a:t>
            </a:r>
            <a:r>
              <a:rPr lang="en-US" b="1" dirty="0">
                <a:latin typeface="Garamond" panose="02020404030301010803" pitchFamily="18" charset="0"/>
              </a:rPr>
              <a:t>TB</a:t>
            </a:r>
            <a:r>
              <a:rPr lang="en-US" dirty="0">
                <a:latin typeface="Garamond" panose="02020404030301010803" pitchFamily="18" charset="0"/>
              </a:rPr>
              <a:t> (</a:t>
            </a:r>
            <a:r>
              <a:rPr lang="en-US" b="1" dirty="0">
                <a:latin typeface="Garamond" panose="02020404030301010803" pitchFamily="18" charset="0"/>
              </a:rPr>
              <a:t>XDR TB</a:t>
            </a:r>
            <a:r>
              <a:rPr lang="en-US" dirty="0">
                <a:latin typeface="Garamond" panose="02020404030301010803" pitchFamily="18" charset="0"/>
              </a:rPr>
              <a:t>) is a </a:t>
            </a:r>
            <a:r>
              <a:rPr lang="en-US" b="1" dirty="0">
                <a:solidFill>
                  <a:srgbClr val="FF0000"/>
                </a:solidFill>
                <a:latin typeface="Garamond" panose="02020404030301010803" pitchFamily="18" charset="0"/>
              </a:rPr>
              <a:t>rare type of </a:t>
            </a:r>
            <a:r>
              <a:rPr lang="en-US" dirty="0" smtClean="0">
                <a:latin typeface="Garamond" panose="02020404030301010803" pitchFamily="18" charset="0"/>
              </a:rPr>
              <a:t>multidrug-resistant </a:t>
            </a:r>
            <a:r>
              <a:rPr lang="en-US" b="1" dirty="0" smtClean="0">
                <a:latin typeface="Garamond" panose="02020404030301010803" pitchFamily="18" charset="0"/>
              </a:rPr>
              <a:t>tuberculosis</a:t>
            </a:r>
            <a:r>
              <a:rPr lang="en-US" dirty="0">
                <a:latin typeface="Garamond" panose="02020404030301010803" pitchFamily="18" charset="0"/>
              </a:rPr>
              <a:t> (MDR </a:t>
            </a:r>
            <a:r>
              <a:rPr lang="en-US" b="1" dirty="0">
                <a:latin typeface="Garamond" panose="02020404030301010803" pitchFamily="18" charset="0"/>
              </a:rPr>
              <a:t>TB</a:t>
            </a:r>
            <a:r>
              <a:rPr lang="en-US" dirty="0">
                <a:latin typeface="Garamond" panose="02020404030301010803" pitchFamily="18" charset="0"/>
              </a:rPr>
              <a:t>) that is resistant to isoniazid and rifampin, </a:t>
            </a:r>
            <a:r>
              <a:rPr lang="en-US" b="1" dirty="0">
                <a:solidFill>
                  <a:srgbClr val="FF0000"/>
                </a:solidFill>
                <a:latin typeface="Garamond" panose="02020404030301010803" pitchFamily="18" charset="0"/>
              </a:rPr>
              <a:t>plus </a:t>
            </a:r>
            <a:r>
              <a:rPr lang="en-US" dirty="0">
                <a:latin typeface="Garamond" panose="02020404030301010803" pitchFamily="18" charset="0"/>
              </a:rPr>
              <a:t>any </a:t>
            </a:r>
            <a:r>
              <a:rPr lang="en-US" b="1" dirty="0" err="1">
                <a:solidFill>
                  <a:srgbClr val="FF0000"/>
                </a:solidFill>
                <a:latin typeface="Garamond" panose="02020404030301010803" pitchFamily="18" charset="0"/>
              </a:rPr>
              <a:t>fluoroquinolone</a:t>
            </a:r>
            <a:r>
              <a:rPr lang="en-US" dirty="0">
                <a:latin typeface="Garamond" panose="02020404030301010803" pitchFamily="18" charset="0"/>
              </a:rPr>
              <a:t> and </a:t>
            </a:r>
            <a:r>
              <a:rPr lang="en-US" b="1" dirty="0">
                <a:latin typeface="Garamond" panose="02020404030301010803" pitchFamily="18" charset="0"/>
              </a:rPr>
              <a:t>at least one of </a:t>
            </a:r>
            <a:r>
              <a:rPr lang="en-US" dirty="0">
                <a:latin typeface="Garamond" panose="02020404030301010803" pitchFamily="18" charset="0"/>
              </a:rPr>
              <a:t>three injectable second-line drugs (i.e., </a:t>
            </a:r>
            <a:r>
              <a:rPr lang="en-US" dirty="0" err="1">
                <a:latin typeface="Garamond" panose="02020404030301010803" pitchFamily="18" charset="0"/>
              </a:rPr>
              <a:t>amikacin</a:t>
            </a:r>
            <a:r>
              <a:rPr lang="en-US" dirty="0">
                <a:latin typeface="Garamond" panose="02020404030301010803" pitchFamily="18" charset="0"/>
              </a:rPr>
              <a:t>, kanamycin, or </a:t>
            </a:r>
            <a:r>
              <a:rPr lang="en-US" dirty="0" err="1">
                <a:latin typeface="Garamond" panose="02020404030301010803" pitchFamily="18" charset="0"/>
              </a:rPr>
              <a:t>capreomycin</a:t>
            </a:r>
            <a:r>
              <a:rPr lang="en-US" dirty="0">
                <a:latin typeface="Garamond" panose="02020404030301010803" pitchFamily="18" charset="0"/>
              </a:rPr>
              <a:t>). </a:t>
            </a:r>
            <a:endParaRPr lang="en-US" dirty="0" smtClean="0">
              <a:latin typeface="Garamond" panose="02020404030301010803" pitchFamily="18" charset="0"/>
            </a:endParaRPr>
          </a:p>
          <a:p>
            <a:pPr lvl="1">
              <a:lnSpc>
                <a:spcPct val="150000"/>
              </a:lnSpc>
            </a:pPr>
            <a:r>
              <a:rPr lang="en-US" dirty="0" smtClean="0">
                <a:latin typeface="Garamond" panose="02020404030301010803" pitchFamily="18" charset="0"/>
              </a:rPr>
              <a:t>XDR-TB </a:t>
            </a:r>
            <a:r>
              <a:rPr lang="en-US" dirty="0">
                <a:latin typeface="Garamond" panose="02020404030301010803" pitchFamily="18" charset="0"/>
              </a:rPr>
              <a:t>cases </a:t>
            </a:r>
            <a:r>
              <a:rPr lang="en-US" b="1" dirty="0">
                <a:solidFill>
                  <a:srgbClr val="FF0000"/>
                </a:solidFill>
                <a:latin typeface="Garamond" panose="02020404030301010803" pitchFamily="18" charset="0"/>
              </a:rPr>
              <a:t>confirmed</a:t>
            </a:r>
            <a:r>
              <a:rPr lang="en-US" dirty="0">
                <a:latin typeface="Garamond" panose="02020404030301010803" pitchFamily="18" charset="0"/>
              </a:rPr>
              <a:t> in South Africa.</a:t>
            </a:r>
          </a:p>
          <a:p>
            <a:pPr lvl="2">
              <a:lnSpc>
                <a:spcPct val="150000"/>
              </a:lnSpc>
            </a:pPr>
            <a:r>
              <a:rPr lang="en-US" sz="2800" dirty="0">
                <a:latin typeface="Garamond" panose="02020404030301010803" pitchFamily="18" charset="0"/>
              </a:rPr>
              <a:t>Weak health systems</a:t>
            </a:r>
          </a:p>
          <a:p>
            <a:pPr lvl="2">
              <a:lnSpc>
                <a:spcPct val="150000"/>
              </a:lnSpc>
            </a:pPr>
            <a:r>
              <a:rPr lang="en-US" sz="2800" dirty="0">
                <a:latin typeface="Garamond" panose="02020404030301010803" pitchFamily="18" charset="0"/>
              </a:rPr>
              <a:t>TB and HIV</a:t>
            </a:r>
          </a:p>
          <a:p>
            <a:pPr>
              <a:lnSpc>
                <a:spcPct val="150000"/>
              </a:lnSpc>
            </a:pPr>
            <a:endParaRPr lang="en-US" sz="2200" dirty="0">
              <a:latin typeface="Garamond" panose="02020404030301010803" pitchFamily="18" charset="0"/>
            </a:endParaRPr>
          </a:p>
        </p:txBody>
      </p:sp>
      <p:sp>
        <p:nvSpPr>
          <p:cNvPr id="2" name="Date Placeholder 1"/>
          <p:cNvSpPr>
            <a:spLocks noGrp="1"/>
          </p:cNvSpPr>
          <p:nvPr>
            <p:ph type="dt" sz="half" idx="10"/>
          </p:nvPr>
        </p:nvSpPr>
        <p:spPr/>
        <p:txBody>
          <a:bodyPr/>
          <a:lstStyle/>
          <a:p>
            <a:fld id="{CC936569-92F1-48F7-B08A-162CB7959603}" type="datetime1">
              <a:rPr lang="en-US" smtClean="0"/>
              <a:t>5/31/2019</a:t>
            </a:fld>
            <a:endParaRPr lang="en-US"/>
          </a:p>
        </p:txBody>
      </p:sp>
      <p:sp>
        <p:nvSpPr>
          <p:cNvPr id="3" name="Slide Number Placeholder 2"/>
          <p:cNvSpPr>
            <a:spLocks noGrp="1"/>
          </p:cNvSpPr>
          <p:nvPr>
            <p:ph type="sldNum" sz="quarter" idx="12"/>
          </p:nvPr>
        </p:nvSpPr>
        <p:spPr/>
        <p:txBody>
          <a:bodyPr/>
          <a:lstStyle/>
          <a:p>
            <a:fld id="{7CE26C17-F0B5-D64C-94A0-63F887D8A225}" type="slidenum">
              <a:rPr lang="en-US" smtClean="0"/>
              <a:t>23</a:t>
            </a:fld>
            <a:endParaRPr lang="en-US"/>
          </a:p>
        </p:txBody>
      </p:sp>
    </p:spTree>
    <p:extLst>
      <p:ext uri="{BB962C8B-B14F-4D97-AF65-F5344CB8AC3E}">
        <p14:creationId xmlns:p14="http://schemas.microsoft.com/office/powerpoint/2010/main" val="389312672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0"/>
            <a:ext cx="8229600" cy="615636"/>
          </a:xfrm>
        </p:spPr>
        <p:txBody>
          <a:bodyPr>
            <a:normAutofit/>
          </a:bodyPr>
          <a:lstStyle/>
          <a:p>
            <a:r>
              <a:rPr lang="en-US" sz="3200" b="1" dirty="0">
                <a:latin typeface="Garamond" panose="02020404030301010803" pitchFamily="18" charset="0"/>
              </a:rPr>
              <a:t>Malaria Control</a:t>
            </a:r>
          </a:p>
        </p:txBody>
      </p:sp>
      <p:sp>
        <p:nvSpPr>
          <p:cNvPr id="30723" name="Rectangle 3"/>
          <p:cNvSpPr>
            <a:spLocks noGrp="1" noChangeArrowheads="1"/>
          </p:cNvSpPr>
          <p:nvPr>
            <p:ph type="body" idx="1"/>
          </p:nvPr>
        </p:nvSpPr>
        <p:spPr>
          <a:xfrm>
            <a:off x="0" y="715224"/>
            <a:ext cx="9144000" cy="6142776"/>
          </a:xfrm>
        </p:spPr>
        <p:txBody>
          <a:bodyPr>
            <a:normAutofit lnSpcReduction="10000"/>
          </a:bodyPr>
          <a:lstStyle/>
          <a:p>
            <a:pPr>
              <a:lnSpc>
                <a:spcPct val="150000"/>
              </a:lnSpc>
            </a:pPr>
            <a:r>
              <a:rPr lang="en-US" sz="2400" b="1" dirty="0">
                <a:latin typeface="Garamond" panose="02020404030301010803" pitchFamily="18" charset="0"/>
              </a:rPr>
              <a:t>Malaria control</a:t>
            </a:r>
          </a:p>
          <a:p>
            <a:pPr lvl="1">
              <a:lnSpc>
                <a:spcPct val="150000"/>
              </a:lnSpc>
            </a:pPr>
            <a:r>
              <a:rPr lang="en-US" sz="2000" dirty="0">
                <a:latin typeface="Garamond" panose="02020404030301010803" pitchFamily="18" charset="0"/>
              </a:rPr>
              <a:t>Early diagnosis and prompt treatment to cure patients and reduce parasite reservoir</a:t>
            </a:r>
          </a:p>
          <a:p>
            <a:pPr lvl="1">
              <a:lnSpc>
                <a:spcPct val="150000"/>
              </a:lnSpc>
            </a:pPr>
            <a:r>
              <a:rPr lang="en-US" sz="2000" b="1" dirty="0">
                <a:latin typeface="Garamond" panose="02020404030301010803" pitchFamily="18" charset="0"/>
              </a:rPr>
              <a:t>Vector control: </a:t>
            </a:r>
          </a:p>
          <a:p>
            <a:pPr lvl="2">
              <a:lnSpc>
                <a:spcPct val="150000"/>
              </a:lnSpc>
            </a:pPr>
            <a:r>
              <a:rPr lang="en-US" sz="1800" dirty="0">
                <a:latin typeface="Garamond" panose="02020404030301010803" pitchFamily="18" charset="0"/>
              </a:rPr>
              <a:t>Indoor residual spraying</a:t>
            </a:r>
          </a:p>
          <a:p>
            <a:pPr lvl="2">
              <a:lnSpc>
                <a:spcPct val="150000"/>
              </a:lnSpc>
            </a:pPr>
            <a:r>
              <a:rPr lang="en-US" sz="1800" dirty="0">
                <a:latin typeface="Garamond" panose="02020404030301010803" pitchFamily="18" charset="0"/>
              </a:rPr>
              <a:t>Long lasting Insecticide treated bed nets</a:t>
            </a:r>
          </a:p>
          <a:p>
            <a:pPr lvl="1">
              <a:lnSpc>
                <a:spcPct val="150000"/>
              </a:lnSpc>
            </a:pPr>
            <a:r>
              <a:rPr lang="en-US" sz="2000" dirty="0">
                <a:latin typeface="Garamond" panose="02020404030301010803" pitchFamily="18" charset="0"/>
              </a:rPr>
              <a:t>Intermittent preventive treatment of pregnant women</a:t>
            </a:r>
          </a:p>
          <a:p>
            <a:pPr>
              <a:lnSpc>
                <a:spcPct val="150000"/>
              </a:lnSpc>
            </a:pPr>
            <a:r>
              <a:rPr lang="en-US" sz="2400" b="1" dirty="0">
                <a:latin typeface="Garamond" panose="02020404030301010803" pitchFamily="18" charset="0"/>
              </a:rPr>
              <a:t>Challenges in malaria control</a:t>
            </a:r>
          </a:p>
          <a:p>
            <a:pPr lvl="1">
              <a:lnSpc>
                <a:spcPct val="150000"/>
              </a:lnSpc>
            </a:pPr>
            <a:r>
              <a:rPr lang="en-US" sz="2000" dirty="0">
                <a:latin typeface="Garamond" panose="02020404030301010803" pitchFamily="18" charset="0"/>
              </a:rPr>
              <a:t>Widespread resistance to conventional anti-malaria drugs</a:t>
            </a:r>
          </a:p>
          <a:p>
            <a:pPr lvl="1">
              <a:lnSpc>
                <a:spcPct val="150000"/>
              </a:lnSpc>
            </a:pPr>
            <a:r>
              <a:rPr lang="en-US" sz="2000" dirty="0">
                <a:latin typeface="Garamond" panose="02020404030301010803" pitchFamily="18" charset="0"/>
              </a:rPr>
              <a:t>Malaria and HIV</a:t>
            </a:r>
          </a:p>
          <a:p>
            <a:pPr lvl="1">
              <a:lnSpc>
                <a:spcPct val="150000"/>
              </a:lnSpc>
            </a:pPr>
            <a:r>
              <a:rPr lang="en-US" sz="2000" dirty="0">
                <a:latin typeface="Garamond" panose="02020404030301010803" pitchFamily="18" charset="0"/>
              </a:rPr>
              <a:t>Health Systems Constraints</a:t>
            </a:r>
          </a:p>
          <a:p>
            <a:pPr lvl="2">
              <a:lnSpc>
                <a:spcPct val="150000"/>
              </a:lnSpc>
            </a:pPr>
            <a:r>
              <a:rPr lang="en-US" sz="1800" dirty="0">
                <a:latin typeface="Garamond" panose="02020404030301010803" pitchFamily="18" charset="0"/>
              </a:rPr>
              <a:t>Access to services</a:t>
            </a:r>
          </a:p>
          <a:p>
            <a:pPr lvl="2">
              <a:lnSpc>
                <a:spcPct val="150000"/>
              </a:lnSpc>
            </a:pPr>
            <a:r>
              <a:rPr lang="en-US" sz="1800" dirty="0">
                <a:latin typeface="Garamond" panose="02020404030301010803" pitchFamily="18" charset="0"/>
              </a:rPr>
              <a:t>Coverage of prevention interventions</a:t>
            </a:r>
          </a:p>
        </p:txBody>
      </p:sp>
      <p:sp>
        <p:nvSpPr>
          <p:cNvPr id="2" name="Date Placeholder 1"/>
          <p:cNvSpPr>
            <a:spLocks noGrp="1"/>
          </p:cNvSpPr>
          <p:nvPr>
            <p:ph type="dt" sz="half" idx="10"/>
          </p:nvPr>
        </p:nvSpPr>
        <p:spPr/>
        <p:txBody>
          <a:bodyPr/>
          <a:lstStyle/>
          <a:p>
            <a:fld id="{A9C01AE6-7EA4-448F-ABB2-901508168E93}" type="datetime1">
              <a:rPr lang="en-US" smtClean="0"/>
              <a:t>5/31/2019</a:t>
            </a:fld>
            <a:endParaRPr lang="en-US"/>
          </a:p>
        </p:txBody>
      </p:sp>
      <p:sp>
        <p:nvSpPr>
          <p:cNvPr id="3" name="Slide Number Placeholder 2"/>
          <p:cNvSpPr>
            <a:spLocks noGrp="1"/>
          </p:cNvSpPr>
          <p:nvPr>
            <p:ph type="sldNum" sz="quarter" idx="12"/>
          </p:nvPr>
        </p:nvSpPr>
        <p:spPr/>
        <p:txBody>
          <a:bodyPr/>
          <a:lstStyle/>
          <a:p>
            <a:fld id="{7CE26C17-F0B5-D64C-94A0-63F887D8A225}" type="slidenum">
              <a:rPr lang="en-US" smtClean="0"/>
              <a:t>24</a:t>
            </a:fld>
            <a:endParaRPr lang="en-US"/>
          </a:p>
        </p:txBody>
      </p:sp>
    </p:spTree>
    <p:extLst>
      <p:ext uri="{BB962C8B-B14F-4D97-AF65-F5344CB8AC3E}">
        <p14:creationId xmlns:p14="http://schemas.microsoft.com/office/powerpoint/2010/main" val="135374920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a:xfrm>
            <a:off x="457200" y="0"/>
            <a:ext cx="8229600" cy="534154"/>
          </a:xfrm>
        </p:spPr>
        <p:txBody>
          <a:bodyPr>
            <a:noAutofit/>
          </a:bodyPr>
          <a:lstStyle/>
          <a:p>
            <a:r>
              <a:rPr lang="en-US" sz="3200" b="1" dirty="0">
                <a:latin typeface="Garamond" panose="02020404030301010803" pitchFamily="18" charset="0"/>
              </a:rPr>
              <a:t>HIV Co-infections</a:t>
            </a:r>
          </a:p>
        </p:txBody>
      </p:sp>
      <p:sp>
        <p:nvSpPr>
          <p:cNvPr id="116739" name="Rectangle 3"/>
          <p:cNvSpPr>
            <a:spLocks noGrp="1" noChangeArrowheads="1"/>
          </p:cNvSpPr>
          <p:nvPr>
            <p:ph type="body" idx="1"/>
          </p:nvPr>
        </p:nvSpPr>
        <p:spPr>
          <a:xfrm>
            <a:off x="0" y="679010"/>
            <a:ext cx="9144000" cy="6178990"/>
          </a:xfrm>
        </p:spPr>
        <p:txBody>
          <a:bodyPr/>
          <a:lstStyle/>
          <a:p>
            <a:pPr>
              <a:lnSpc>
                <a:spcPct val="150000"/>
              </a:lnSpc>
            </a:pPr>
            <a:r>
              <a:rPr lang="en-US" sz="2400" b="1" dirty="0">
                <a:latin typeface="Garamond" panose="02020404030301010803" pitchFamily="18" charset="0"/>
              </a:rPr>
              <a:t>Impact of TB on HIV</a:t>
            </a:r>
          </a:p>
          <a:p>
            <a:pPr lvl="1">
              <a:lnSpc>
                <a:spcPct val="150000"/>
              </a:lnSpc>
            </a:pPr>
            <a:r>
              <a:rPr lang="en-US" sz="2400" dirty="0">
                <a:latin typeface="Garamond" panose="02020404030301010803" pitchFamily="18" charset="0"/>
              </a:rPr>
              <a:t>TB considerably shortens the survival of people with HIV/AIDS. </a:t>
            </a:r>
          </a:p>
          <a:p>
            <a:pPr lvl="1">
              <a:lnSpc>
                <a:spcPct val="150000"/>
              </a:lnSpc>
            </a:pPr>
            <a:r>
              <a:rPr lang="en-US" sz="2400" dirty="0">
                <a:latin typeface="Garamond" panose="02020404030301010803" pitchFamily="18" charset="0"/>
              </a:rPr>
              <a:t>TB </a:t>
            </a:r>
            <a:r>
              <a:rPr lang="en-US" sz="2400" b="1" dirty="0">
                <a:solidFill>
                  <a:srgbClr val="FF0000"/>
                </a:solidFill>
                <a:latin typeface="Garamond" panose="02020404030301010803" pitchFamily="18" charset="0"/>
              </a:rPr>
              <a:t>kills up to half </a:t>
            </a:r>
            <a:r>
              <a:rPr lang="en-US" sz="2400" dirty="0">
                <a:latin typeface="Garamond" panose="02020404030301010803" pitchFamily="18" charset="0"/>
              </a:rPr>
              <a:t>of all AIDS patients worldwide. </a:t>
            </a:r>
          </a:p>
          <a:p>
            <a:pPr lvl="1">
              <a:lnSpc>
                <a:spcPct val="150000"/>
              </a:lnSpc>
            </a:pPr>
            <a:r>
              <a:rPr lang="en-US" sz="2400" dirty="0">
                <a:latin typeface="Garamond" panose="02020404030301010803" pitchFamily="18" charset="0"/>
              </a:rPr>
              <a:t>TB bacteria accelerate the progress of AIDS infection in the patient </a:t>
            </a:r>
          </a:p>
          <a:p>
            <a:pPr>
              <a:lnSpc>
                <a:spcPct val="150000"/>
              </a:lnSpc>
            </a:pPr>
            <a:r>
              <a:rPr lang="en-US" sz="2400" b="1" dirty="0">
                <a:latin typeface="Garamond" panose="02020404030301010803" pitchFamily="18" charset="0"/>
              </a:rPr>
              <a:t>HIV and Malaria</a:t>
            </a:r>
          </a:p>
          <a:p>
            <a:pPr lvl="1">
              <a:lnSpc>
                <a:spcPct val="150000"/>
              </a:lnSpc>
            </a:pPr>
            <a:r>
              <a:rPr lang="en-US" sz="2400" dirty="0">
                <a:latin typeface="Garamond" panose="02020404030301010803" pitchFamily="18" charset="0"/>
              </a:rPr>
              <a:t>Diseases of poverty</a:t>
            </a:r>
          </a:p>
          <a:p>
            <a:pPr lvl="1">
              <a:lnSpc>
                <a:spcPct val="150000"/>
              </a:lnSpc>
            </a:pPr>
            <a:r>
              <a:rPr lang="en-US" sz="2400" dirty="0">
                <a:latin typeface="Garamond" panose="02020404030301010803" pitchFamily="18" charset="0"/>
              </a:rPr>
              <a:t>HIV infected adults are at </a:t>
            </a:r>
            <a:r>
              <a:rPr lang="en-US" sz="2400" b="1" dirty="0">
                <a:solidFill>
                  <a:srgbClr val="FF0000"/>
                </a:solidFill>
                <a:latin typeface="Garamond" panose="02020404030301010803" pitchFamily="18" charset="0"/>
              </a:rPr>
              <a:t>risk of </a:t>
            </a:r>
            <a:r>
              <a:rPr lang="en-US" sz="2400" dirty="0">
                <a:latin typeface="Garamond" panose="02020404030301010803" pitchFamily="18" charset="0"/>
              </a:rPr>
              <a:t>developing severe malaria</a:t>
            </a:r>
          </a:p>
          <a:p>
            <a:pPr lvl="1">
              <a:lnSpc>
                <a:spcPct val="150000"/>
              </a:lnSpc>
            </a:pPr>
            <a:r>
              <a:rPr lang="en-US" sz="2400" dirty="0">
                <a:latin typeface="Garamond" panose="02020404030301010803" pitchFamily="18" charset="0"/>
              </a:rPr>
              <a:t>Acute malaria episodes </a:t>
            </a:r>
            <a:r>
              <a:rPr lang="en-US" sz="2400" b="1" dirty="0">
                <a:solidFill>
                  <a:srgbClr val="FF0000"/>
                </a:solidFill>
                <a:latin typeface="Garamond" panose="02020404030301010803" pitchFamily="18" charset="0"/>
              </a:rPr>
              <a:t>temporarily increase </a:t>
            </a:r>
            <a:r>
              <a:rPr lang="en-US" sz="2400" dirty="0">
                <a:latin typeface="Garamond" panose="02020404030301010803" pitchFamily="18" charset="0"/>
              </a:rPr>
              <a:t>HIV viral load	</a:t>
            </a:r>
          </a:p>
          <a:p>
            <a:pPr lvl="1">
              <a:lnSpc>
                <a:spcPct val="150000"/>
              </a:lnSpc>
            </a:pPr>
            <a:r>
              <a:rPr lang="en-US" sz="2400" dirty="0">
                <a:latin typeface="Garamond" panose="02020404030301010803" pitchFamily="18" charset="0"/>
              </a:rPr>
              <a:t>Adults with </a:t>
            </a:r>
            <a:r>
              <a:rPr lang="en-US" sz="2400" b="1" dirty="0">
                <a:solidFill>
                  <a:srgbClr val="FF0000"/>
                </a:solidFill>
                <a:latin typeface="Garamond" panose="02020404030301010803" pitchFamily="18" charset="0"/>
              </a:rPr>
              <a:t>low CD4 count </a:t>
            </a:r>
            <a:r>
              <a:rPr lang="en-US" sz="2400" dirty="0">
                <a:latin typeface="Garamond" panose="02020404030301010803" pitchFamily="18" charset="0"/>
              </a:rPr>
              <a:t>more susceptible to treatment failure</a:t>
            </a:r>
          </a:p>
          <a:p>
            <a:pPr lvl="1">
              <a:lnSpc>
                <a:spcPct val="90000"/>
              </a:lnSpc>
            </a:pPr>
            <a:endParaRPr lang="en-US" sz="2000" dirty="0"/>
          </a:p>
        </p:txBody>
      </p:sp>
      <p:sp>
        <p:nvSpPr>
          <p:cNvPr id="2" name="Date Placeholder 1"/>
          <p:cNvSpPr>
            <a:spLocks noGrp="1"/>
          </p:cNvSpPr>
          <p:nvPr>
            <p:ph type="dt" sz="half" idx="10"/>
          </p:nvPr>
        </p:nvSpPr>
        <p:spPr/>
        <p:txBody>
          <a:bodyPr/>
          <a:lstStyle/>
          <a:p>
            <a:fld id="{77286836-FB62-4B69-BE9A-4205031AA6C1}" type="datetime1">
              <a:rPr lang="en-US" smtClean="0"/>
              <a:t>5/31/2019</a:t>
            </a:fld>
            <a:endParaRPr lang="en-US"/>
          </a:p>
        </p:txBody>
      </p:sp>
      <p:sp>
        <p:nvSpPr>
          <p:cNvPr id="3" name="Slide Number Placeholder 2"/>
          <p:cNvSpPr>
            <a:spLocks noGrp="1"/>
          </p:cNvSpPr>
          <p:nvPr>
            <p:ph type="sldNum" sz="quarter" idx="12"/>
          </p:nvPr>
        </p:nvSpPr>
        <p:spPr/>
        <p:txBody>
          <a:bodyPr/>
          <a:lstStyle/>
          <a:p>
            <a:fld id="{7CE26C17-F0B5-D64C-94A0-63F887D8A225}" type="slidenum">
              <a:rPr lang="en-US" smtClean="0"/>
              <a:t>25</a:t>
            </a:fld>
            <a:endParaRPr lang="en-US"/>
          </a:p>
        </p:txBody>
      </p:sp>
    </p:spTree>
    <p:extLst>
      <p:ext uri="{BB962C8B-B14F-4D97-AF65-F5344CB8AC3E}">
        <p14:creationId xmlns:p14="http://schemas.microsoft.com/office/powerpoint/2010/main" val="59003135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a:xfrm>
            <a:off x="457200" y="-117695"/>
            <a:ext cx="8229600" cy="669956"/>
          </a:xfrm>
        </p:spPr>
        <p:txBody>
          <a:bodyPr>
            <a:normAutofit/>
          </a:bodyPr>
          <a:lstStyle/>
          <a:p>
            <a:r>
              <a:rPr lang="en-US" sz="3200" b="1" dirty="0">
                <a:latin typeface="Garamond" panose="02020404030301010803" pitchFamily="18" charset="0"/>
              </a:rPr>
              <a:t>HIV/AIDS</a:t>
            </a:r>
          </a:p>
        </p:txBody>
      </p:sp>
      <p:sp>
        <p:nvSpPr>
          <p:cNvPr id="103427" name="Rectangle 3"/>
          <p:cNvSpPr>
            <a:spLocks noGrp="1" noChangeArrowheads="1"/>
          </p:cNvSpPr>
          <p:nvPr>
            <p:ph type="body" idx="1"/>
          </p:nvPr>
        </p:nvSpPr>
        <p:spPr>
          <a:xfrm>
            <a:off x="0" y="477616"/>
            <a:ext cx="9144000" cy="6380383"/>
          </a:xfrm>
        </p:spPr>
        <p:txBody>
          <a:bodyPr>
            <a:noAutofit/>
          </a:bodyPr>
          <a:lstStyle/>
          <a:p>
            <a:pPr>
              <a:lnSpc>
                <a:spcPct val="150000"/>
              </a:lnSpc>
            </a:pPr>
            <a:r>
              <a:rPr lang="en-US" sz="2400" b="1" dirty="0">
                <a:latin typeface="Garamond" panose="02020404030301010803" pitchFamily="18" charset="0"/>
              </a:rPr>
              <a:t>Interventions depend on </a:t>
            </a:r>
          </a:p>
          <a:p>
            <a:pPr lvl="1">
              <a:lnSpc>
                <a:spcPct val="150000"/>
              </a:lnSpc>
            </a:pPr>
            <a:r>
              <a:rPr lang="en-US" sz="2400" b="1" dirty="0">
                <a:latin typeface="Garamond" panose="02020404030301010803" pitchFamily="18" charset="0"/>
              </a:rPr>
              <a:t>Epidemiology</a:t>
            </a:r>
            <a:r>
              <a:rPr lang="en-US" sz="2400" dirty="0">
                <a:latin typeface="Garamond" panose="02020404030301010803" pitchFamily="18" charset="0"/>
              </a:rPr>
              <a:t> – mode of transmission, age group</a:t>
            </a:r>
          </a:p>
          <a:p>
            <a:pPr lvl="1">
              <a:lnSpc>
                <a:spcPct val="150000"/>
              </a:lnSpc>
            </a:pPr>
            <a:r>
              <a:rPr lang="en-US" sz="2400" b="1" dirty="0">
                <a:latin typeface="Garamond" panose="02020404030301010803" pitchFamily="18" charset="0"/>
              </a:rPr>
              <a:t>Stage of epidemic </a:t>
            </a:r>
            <a:r>
              <a:rPr lang="en-US" sz="2400" dirty="0">
                <a:latin typeface="Garamond" panose="02020404030301010803" pitchFamily="18" charset="0"/>
              </a:rPr>
              <a:t>–concentrated vs. generalized</a:t>
            </a:r>
          </a:p>
          <a:p>
            <a:pPr>
              <a:lnSpc>
                <a:spcPct val="150000"/>
              </a:lnSpc>
            </a:pPr>
            <a:r>
              <a:rPr lang="en-US" sz="2400" b="1" dirty="0">
                <a:latin typeface="Garamond" panose="02020404030301010803" pitchFamily="18" charset="0"/>
              </a:rPr>
              <a:t>Elements of an effective intervention</a:t>
            </a:r>
          </a:p>
          <a:p>
            <a:pPr lvl="2">
              <a:lnSpc>
                <a:spcPct val="150000"/>
              </a:lnSpc>
            </a:pPr>
            <a:r>
              <a:rPr lang="en-US" dirty="0">
                <a:latin typeface="Garamond" panose="02020404030301010803" pitchFamily="18" charset="0"/>
              </a:rPr>
              <a:t>Strong political support and enabling environment.</a:t>
            </a:r>
          </a:p>
          <a:p>
            <a:pPr lvl="2">
              <a:lnSpc>
                <a:spcPct val="150000"/>
              </a:lnSpc>
            </a:pPr>
            <a:r>
              <a:rPr lang="en-US" dirty="0">
                <a:latin typeface="Garamond" panose="02020404030301010803" pitchFamily="18" charset="0"/>
              </a:rPr>
              <a:t>Linking prevention to care and access to care and treatment</a:t>
            </a:r>
          </a:p>
          <a:p>
            <a:pPr lvl="2">
              <a:lnSpc>
                <a:spcPct val="150000"/>
              </a:lnSpc>
            </a:pPr>
            <a:r>
              <a:rPr lang="en-US" dirty="0">
                <a:latin typeface="Garamond" panose="02020404030301010803" pitchFamily="18" charset="0"/>
              </a:rPr>
              <a:t>Integrate it into poverty reduction and address gender inequality</a:t>
            </a:r>
          </a:p>
          <a:p>
            <a:pPr lvl="2">
              <a:lnSpc>
                <a:spcPct val="150000"/>
              </a:lnSpc>
            </a:pPr>
            <a:r>
              <a:rPr lang="en-US" dirty="0">
                <a:latin typeface="Garamond" panose="02020404030301010803" pitchFamily="18" charset="0"/>
              </a:rPr>
              <a:t>Effective monitoring and evaluation</a:t>
            </a:r>
          </a:p>
          <a:p>
            <a:pPr lvl="2">
              <a:lnSpc>
                <a:spcPct val="150000"/>
              </a:lnSpc>
            </a:pPr>
            <a:r>
              <a:rPr lang="en-US" dirty="0">
                <a:latin typeface="Garamond" panose="02020404030301010803" pitchFamily="18" charset="0"/>
              </a:rPr>
              <a:t>Strengthening the health system and </a:t>
            </a:r>
            <a:r>
              <a:rPr lang="en-US" dirty="0" err="1">
                <a:latin typeface="Garamond" panose="02020404030301010803" pitchFamily="18" charset="0"/>
              </a:rPr>
              <a:t>Multisectoral</a:t>
            </a:r>
            <a:r>
              <a:rPr lang="en-US" dirty="0">
                <a:latin typeface="Garamond" panose="02020404030301010803" pitchFamily="18" charset="0"/>
              </a:rPr>
              <a:t> approaches</a:t>
            </a:r>
          </a:p>
          <a:p>
            <a:pPr lvl="2">
              <a:lnSpc>
                <a:spcPct val="150000"/>
              </a:lnSpc>
            </a:pPr>
            <a:endParaRPr lang="en-US" dirty="0">
              <a:latin typeface="Garamond" panose="02020404030301010803" pitchFamily="18" charset="0"/>
            </a:endParaRPr>
          </a:p>
          <a:p>
            <a:pPr>
              <a:lnSpc>
                <a:spcPct val="150000"/>
              </a:lnSpc>
            </a:pPr>
            <a:endParaRPr lang="en-US" sz="2400" dirty="0">
              <a:latin typeface="Garamond" panose="02020404030301010803" pitchFamily="18" charset="0"/>
            </a:endParaRPr>
          </a:p>
        </p:txBody>
      </p:sp>
      <p:sp>
        <p:nvSpPr>
          <p:cNvPr id="2" name="Date Placeholder 1"/>
          <p:cNvSpPr>
            <a:spLocks noGrp="1"/>
          </p:cNvSpPr>
          <p:nvPr>
            <p:ph type="dt" sz="half" idx="10"/>
          </p:nvPr>
        </p:nvSpPr>
        <p:spPr/>
        <p:txBody>
          <a:bodyPr/>
          <a:lstStyle/>
          <a:p>
            <a:fld id="{C8CA9B1B-6AA8-4BCA-A615-24922C952AA2}" type="datetime1">
              <a:rPr lang="en-US" smtClean="0"/>
              <a:t>5/31/2019</a:t>
            </a:fld>
            <a:endParaRPr lang="en-US"/>
          </a:p>
        </p:txBody>
      </p:sp>
      <p:sp>
        <p:nvSpPr>
          <p:cNvPr id="3" name="Slide Number Placeholder 2"/>
          <p:cNvSpPr>
            <a:spLocks noGrp="1"/>
          </p:cNvSpPr>
          <p:nvPr>
            <p:ph type="sldNum" sz="quarter" idx="12"/>
          </p:nvPr>
        </p:nvSpPr>
        <p:spPr/>
        <p:txBody>
          <a:bodyPr/>
          <a:lstStyle/>
          <a:p>
            <a:fld id="{7CE26C17-F0B5-D64C-94A0-63F887D8A225}" type="slidenum">
              <a:rPr lang="en-US" smtClean="0"/>
              <a:t>26</a:t>
            </a:fld>
            <a:endParaRPr lang="en-US"/>
          </a:p>
        </p:txBody>
      </p:sp>
    </p:spTree>
    <p:extLst>
      <p:ext uri="{BB962C8B-B14F-4D97-AF65-F5344CB8AC3E}">
        <p14:creationId xmlns:p14="http://schemas.microsoft.com/office/powerpoint/2010/main" val="391689768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a:xfrm>
            <a:off x="457200" y="-117695"/>
            <a:ext cx="8229600" cy="669956"/>
          </a:xfrm>
        </p:spPr>
        <p:txBody>
          <a:bodyPr>
            <a:normAutofit/>
          </a:bodyPr>
          <a:lstStyle/>
          <a:p>
            <a:r>
              <a:rPr lang="en-US" sz="3200" b="1" dirty="0">
                <a:latin typeface="Garamond" panose="02020404030301010803" pitchFamily="18" charset="0"/>
              </a:rPr>
              <a:t>HIV/AIDS</a:t>
            </a:r>
          </a:p>
        </p:txBody>
      </p:sp>
      <p:sp>
        <p:nvSpPr>
          <p:cNvPr id="103427" name="Rectangle 3"/>
          <p:cNvSpPr>
            <a:spLocks noGrp="1" noChangeArrowheads="1"/>
          </p:cNvSpPr>
          <p:nvPr>
            <p:ph type="body" idx="1"/>
          </p:nvPr>
        </p:nvSpPr>
        <p:spPr>
          <a:xfrm>
            <a:off x="0" y="477617"/>
            <a:ext cx="9144000" cy="6243858"/>
          </a:xfrm>
        </p:spPr>
        <p:txBody>
          <a:bodyPr>
            <a:noAutofit/>
          </a:bodyPr>
          <a:lstStyle/>
          <a:p>
            <a:pPr>
              <a:lnSpc>
                <a:spcPct val="150000"/>
              </a:lnSpc>
            </a:pPr>
            <a:r>
              <a:rPr lang="en-US" sz="2800" b="1" dirty="0" smtClean="0">
                <a:solidFill>
                  <a:srgbClr val="FF0000"/>
                </a:solidFill>
                <a:latin typeface="Garamond" panose="02020404030301010803" pitchFamily="18" charset="0"/>
              </a:rPr>
              <a:t>Challenges </a:t>
            </a:r>
            <a:r>
              <a:rPr lang="en-US" sz="2800" b="1" dirty="0">
                <a:solidFill>
                  <a:srgbClr val="FF0000"/>
                </a:solidFill>
                <a:latin typeface="Garamond" panose="02020404030301010803" pitchFamily="18" charset="0"/>
              </a:rPr>
              <a:t>in prevention and scaling up treatment globally include</a:t>
            </a:r>
          </a:p>
          <a:p>
            <a:pPr lvl="2">
              <a:lnSpc>
                <a:spcPct val="150000"/>
              </a:lnSpc>
            </a:pPr>
            <a:r>
              <a:rPr lang="en-US" sz="2800" dirty="0">
                <a:latin typeface="Garamond" panose="02020404030301010803" pitchFamily="18" charset="0"/>
              </a:rPr>
              <a:t>Constraints to access to care and treatment</a:t>
            </a:r>
          </a:p>
          <a:p>
            <a:pPr lvl="2">
              <a:lnSpc>
                <a:spcPct val="150000"/>
              </a:lnSpc>
            </a:pPr>
            <a:r>
              <a:rPr lang="en-US" sz="2800" dirty="0">
                <a:latin typeface="Garamond" panose="02020404030301010803" pitchFamily="18" charset="0"/>
              </a:rPr>
              <a:t>Stigma and discrimination</a:t>
            </a:r>
          </a:p>
          <a:p>
            <a:pPr lvl="2">
              <a:lnSpc>
                <a:spcPct val="150000"/>
              </a:lnSpc>
            </a:pPr>
            <a:r>
              <a:rPr lang="en-US" sz="2800" dirty="0">
                <a:latin typeface="Garamond" panose="02020404030301010803" pitchFamily="18" charset="0"/>
              </a:rPr>
              <a:t>Inadequate prevention measures.</a:t>
            </a:r>
          </a:p>
          <a:p>
            <a:pPr lvl="2">
              <a:lnSpc>
                <a:spcPct val="150000"/>
              </a:lnSpc>
            </a:pPr>
            <a:r>
              <a:rPr lang="en-US" sz="2800" dirty="0">
                <a:latin typeface="Garamond" panose="02020404030301010803" pitchFamily="18" charset="0"/>
              </a:rPr>
              <a:t>Co-infections (TB, Malaria)</a:t>
            </a:r>
          </a:p>
          <a:p>
            <a:pPr lvl="2">
              <a:lnSpc>
                <a:spcPct val="150000"/>
              </a:lnSpc>
            </a:pPr>
            <a:endParaRPr lang="en-US" dirty="0">
              <a:latin typeface="Garamond" panose="02020404030301010803" pitchFamily="18" charset="0"/>
            </a:endParaRPr>
          </a:p>
          <a:p>
            <a:pPr>
              <a:lnSpc>
                <a:spcPct val="150000"/>
              </a:lnSpc>
            </a:pPr>
            <a:endParaRPr lang="en-US" sz="2400" dirty="0">
              <a:latin typeface="Garamond" panose="02020404030301010803" pitchFamily="18" charset="0"/>
            </a:endParaRPr>
          </a:p>
        </p:txBody>
      </p:sp>
      <p:sp>
        <p:nvSpPr>
          <p:cNvPr id="2" name="Date Placeholder 1"/>
          <p:cNvSpPr>
            <a:spLocks noGrp="1"/>
          </p:cNvSpPr>
          <p:nvPr>
            <p:ph type="dt" sz="half" idx="10"/>
          </p:nvPr>
        </p:nvSpPr>
        <p:spPr/>
        <p:txBody>
          <a:bodyPr/>
          <a:lstStyle/>
          <a:p>
            <a:fld id="{F5B4AE54-EA7A-45C9-94EC-EDB7262319D6}" type="datetime1">
              <a:rPr lang="en-US" smtClean="0"/>
              <a:t>5/31/2019</a:t>
            </a:fld>
            <a:endParaRPr lang="en-US"/>
          </a:p>
        </p:txBody>
      </p:sp>
      <p:sp>
        <p:nvSpPr>
          <p:cNvPr id="3" name="Slide Number Placeholder 2"/>
          <p:cNvSpPr>
            <a:spLocks noGrp="1"/>
          </p:cNvSpPr>
          <p:nvPr>
            <p:ph type="sldNum" sz="quarter" idx="12"/>
          </p:nvPr>
        </p:nvSpPr>
        <p:spPr/>
        <p:txBody>
          <a:bodyPr/>
          <a:lstStyle/>
          <a:p>
            <a:fld id="{7CE26C17-F0B5-D64C-94A0-63F887D8A225}" type="slidenum">
              <a:rPr lang="en-US" smtClean="0"/>
              <a:t>27</a:t>
            </a:fld>
            <a:endParaRPr lang="en-US"/>
          </a:p>
        </p:txBody>
      </p:sp>
    </p:spTree>
    <p:extLst>
      <p:ext uri="{BB962C8B-B14F-4D97-AF65-F5344CB8AC3E}">
        <p14:creationId xmlns:p14="http://schemas.microsoft.com/office/powerpoint/2010/main" val="159793033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57200" y="3034"/>
            <a:ext cx="8229600" cy="694083"/>
          </a:xfrm>
        </p:spPr>
        <p:txBody>
          <a:bodyPr>
            <a:normAutofit/>
          </a:bodyPr>
          <a:lstStyle/>
          <a:p>
            <a:r>
              <a:rPr lang="en-US" sz="3200" b="1" dirty="0">
                <a:latin typeface="Garamond" panose="02020404030301010803" pitchFamily="18" charset="0"/>
              </a:rPr>
              <a:t>Avian Influenza</a:t>
            </a:r>
          </a:p>
        </p:txBody>
      </p:sp>
      <p:sp>
        <p:nvSpPr>
          <p:cNvPr id="32771" name="Rectangle 3"/>
          <p:cNvSpPr>
            <a:spLocks noGrp="1" noChangeArrowheads="1"/>
          </p:cNvSpPr>
          <p:nvPr>
            <p:ph type="body" idx="1"/>
          </p:nvPr>
        </p:nvSpPr>
        <p:spPr>
          <a:xfrm>
            <a:off x="0" y="869134"/>
            <a:ext cx="9144000" cy="5988866"/>
          </a:xfrm>
        </p:spPr>
        <p:txBody>
          <a:bodyPr/>
          <a:lstStyle/>
          <a:p>
            <a:pPr>
              <a:lnSpc>
                <a:spcPct val="150000"/>
              </a:lnSpc>
            </a:pPr>
            <a:r>
              <a:rPr lang="en-US" dirty="0">
                <a:latin typeface="Garamond" panose="02020404030301010803" pitchFamily="18" charset="0"/>
              </a:rPr>
              <a:t>Seasonal influenza causes severe illness in 3-5 million people and 250000 – 500000 deaths yearly</a:t>
            </a:r>
          </a:p>
          <a:p>
            <a:pPr>
              <a:lnSpc>
                <a:spcPct val="150000"/>
              </a:lnSpc>
            </a:pPr>
            <a:r>
              <a:rPr lang="en-US" dirty="0">
                <a:latin typeface="Garamond" panose="02020404030301010803" pitchFamily="18" charset="0"/>
              </a:rPr>
              <a:t>1</a:t>
            </a:r>
            <a:r>
              <a:rPr lang="en-US" baseline="30000" dirty="0">
                <a:latin typeface="Garamond" panose="02020404030301010803" pitchFamily="18" charset="0"/>
              </a:rPr>
              <a:t>st</a:t>
            </a:r>
            <a:r>
              <a:rPr lang="en-US" dirty="0">
                <a:latin typeface="Garamond" panose="02020404030301010803" pitchFamily="18" charset="0"/>
              </a:rPr>
              <a:t> H5N1 avian influenza case in Hong Kong in 1997.</a:t>
            </a:r>
          </a:p>
          <a:p>
            <a:pPr>
              <a:lnSpc>
                <a:spcPct val="150000"/>
              </a:lnSpc>
            </a:pPr>
            <a:r>
              <a:rPr lang="en-US" dirty="0">
                <a:latin typeface="Garamond" panose="02020404030301010803" pitchFamily="18" charset="0"/>
              </a:rPr>
              <a:t>By October 2007 – 331 human cases, 202 deaths.</a:t>
            </a:r>
          </a:p>
          <a:p>
            <a:pPr>
              <a:lnSpc>
                <a:spcPct val="150000"/>
              </a:lnSpc>
            </a:pPr>
            <a:endParaRPr lang="en-US" dirty="0">
              <a:latin typeface="Garamond" panose="02020404030301010803" pitchFamily="18" charset="0"/>
            </a:endParaRPr>
          </a:p>
        </p:txBody>
      </p:sp>
      <p:sp>
        <p:nvSpPr>
          <p:cNvPr id="2" name="Date Placeholder 1"/>
          <p:cNvSpPr>
            <a:spLocks noGrp="1"/>
          </p:cNvSpPr>
          <p:nvPr>
            <p:ph type="dt" sz="half" idx="10"/>
          </p:nvPr>
        </p:nvSpPr>
        <p:spPr/>
        <p:txBody>
          <a:bodyPr/>
          <a:lstStyle/>
          <a:p>
            <a:fld id="{90CBD160-B206-439E-9E0B-8986154BC4E6}" type="datetime1">
              <a:rPr lang="en-US" smtClean="0"/>
              <a:t>5/31/2019</a:t>
            </a:fld>
            <a:endParaRPr lang="en-US"/>
          </a:p>
        </p:txBody>
      </p:sp>
      <p:sp>
        <p:nvSpPr>
          <p:cNvPr id="3" name="Slide Number Placeholder 2"/>
          <p:cNvSpPr>
            <a:spLocks noGrp="1"/>
          </p:cNvSpPr>
          <p:nvPr>
            <p:ph type="sldNum" sz="quarter" idx="12"/>
          </p:nvPr>
        </p:nvSpPr>
        <p:spPr/>
        <p:txBody>
          <a:bodyPr/>
          <a:lstStyle/>
          <a:p>
            <a:fld id="{7CE26C17-F0B5-D64C-94A0-63F887D8A225}" type="slidenum">
              <a:rPr lang="en-US" smtClean="0"/>
              <a:t>28</a:t>
            </a:fld>
            <a:endParaRPr lang="en-US"/>
          </a:p>
        </p:txBody>
      </p:sp>
    </p:spTree>
    <p:extLst>
      <p:ext uri="{BB962C8B-B14F-4D97-AF65-F5344CB8AC3E}">
        <p14:creationId xmlns:p14="http://schemas.microsoft.com/office/powerpoint/2010/main" val="10970273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Rot="1" noChangeArrowheads="1"/>
          </p:cNvSpPr>
          <p:nvPr>
            <p:ph type="title"/>
          </p:nvPr>
        </p:nvSpPr>
        <p:spPr>
          <a:xfrm>
            <a:off x="0" y="0"/>
            <a:ext cx="9144000" cy="814812"/>
          </a:xfrm>
        </p:spPr>
        <p:txBody>
          <a:bodyPr>
            <a:noAutofit/>
          </a:bodyPr>
          <a:lstStyle/>
          <a:p>
            <a:pPr eaLnBrk="1" hangingPunct="1">
              <a:defRPr/>
            </a:pPr>
            <a:r>
              <a:rPr lang="en-US" sz="3200" b="1" dirty="0" smtClean="0">
                <a:solidFill>
                  <a:schemeClr val="hlink"/>
                </a:solidFill>
                <a:latin typeface="Garamond" panose="02020404030301010803" pitchFamily="18" charset="0"/>
              </a:rPr>
              <a:t>Distinguish between communicable and non-communicable diseases</a:t>
            </a:r>
          </a:p>
        </p:txBody>
      </p:sp>
      <p:sp>
        <p:nvSpPr>
          <p:cNvPr id="64515" name="Rectangle 3"/>
          <p:cNvSpPr>
            <a:spLocks noGrp="1" noChangeArrowheads="1"/>
          </p:cNvSpPr>
          <p:nvPr>
            <p:ph idx="1"/>
          </p:nvPr>
        </p:nvSpPr>
        <p:spPr>
          <a:xfrm>
            <a:off x="0" y="814812"/>
            <a:ext cx="9080626" cy="6043188"/>
          </a:xfrm>
        </p:spPr>
        <p:txBody>
          <a:bodyPr>
            <a:normAutofit fontScale="77500" lnSpcReduction="20000"/>
          </a:bodyPr>
          <a:lstStyle/>
          <a:p>
            <a:pPr marL="1168400" lvl="1" indent="-711200" eaLnBrk="1" hangingPunct="1">
              <a:lnSpc>
                <a:spcPct val="150000"/>
              </a:lnSpc>
              <a:defRPr/>
            </a:pPr>
            <a:r>
              <a:rPr lang="en-US" sz="3200" dirty="0" smtClean="0">
                <a:solidFill>
                  <a:srgbClr val="FF0000"/>
                </a:solidFill>
                <a:latin typeface="Garamond" panose="02020404030301010803" pitchFamily="18" charset="0"/>
              </a:rPr>
              <a:t>Non-Communicable disease </a:t>
            </a:r>
          </a:p>
          <a:p>
            <a:pPr marL="1879600" lvl="3" indent="-508000" eaLnBrk="1" hangingPunct="1">
              <a:lnSpc>
                <a:spcPct val="150000"/>
              </a:lnSpc>
              <a:defRPr/>
            </a:pPr>
            <a:r>
              <a:rPr lang="en-US" sz="3200" dirty="0" smtClean="0">
                <a:latin typeface="Garamond" panose="02020404030301010803" pitchFamily="18" charset="0"/>
              </a:rPr>
              <a:t>Also called non-infectious diseases </a:t>
            </a:r>
          </a:p>
          <a:p>
            <a:pPr marL="1879600" lvl="3" indent="-508000" eaLnBrk="1" hangingPunct="1">
              <a:lnSpc>
                <a:spcPct val="150000"/>
              </a:lnSpc>
              <a:defRPr/>
            </a:pPr>
            <a:r>
              <a:rPr lang="en-US" sz="3200" dirty="0" smtClean="0">
                <a:latin typeface="Garamond" panose="02020404030301010803" pitchFamily="18" charset="0"/>
              </a:rPr>
              <a:t>For example: Heart disease </a:t>
            </a:r>
          </a:p>
          <a:p>
            <a:pPr marL="1168400" lvl="1" indent="-711200" eaLnBrk="1" hangingPunct="1">
              <a:lnSpc>
                <a:spcPct val="150000"/>
              </a:lnSpc>
              <a:defRPr/>
            </a:pPr>
            <a:r>
              <a:rPr lang="en-US" sz="3200" dirty="0" smtClean="0">
                <a:solidFill>
                  <a:srgbClr val="FF0000"/>
                </a:solidFill>
                <a:latin typeface="Garamond" panose="02020404030301010803" pitchFamily="18" charset="0"/>
              </a:rPr>
              <a:t>Communicable diseases </a:t>
            </a:r>
          </a:p>
          <a:p>
            <a:pPr marL="1879600" lvl="3" indent="-508000" eaLnBrk="1" hangingPunct="1">
              <a:lnSpc>
                <a:spcPct val="150000"/>
              </a:lnSpc>
              <a:defRPr/>
            </a:pPr>
            <a:r>
              <a:rPr lang="en-US" sz="3200" dirty="0" smtClean="0">
                <a:latin typeface="Garamond" panose="02020404030301010803" pitchFamily="18" charset="0"/>
              </a:rPr>
              <a:t>Also called infectious diseases.</a:t>
            </a:r>
          </a:p>
          <a:p>
            <a:pPr marL="1879600" lvl="3" indent="-508000" eaLnBrk="1" hangingPunct="1">
              <a:lnSpc>
                <a:spcPct val="150000"/>
              </a:lnSpc>
              <a:defRPr/>
            </a:pPr>
            <a:r>
              <a:rPr lang="en-US" sz="3200" dirty="0" smtClean="0">
                <a:latin typeface="Garamond" panose="02020404030301010803" pitchFamily="18" charset="0"/>
              </a:rPr>
              <a:t>Passed through direct/indirect contact</a:t>
            </a:r>
          </a:p>
          <a:p>
            <a:pPr marL="1879600" lvl="3" indent="-508000" eaLnBrk="1" hangingPunct="1">
              <a:lnSpc>
                <a:spcPct val="150000"/>
              </a:lnSpc>
              <a:defRPr/>
            </a:pPr>
            <a:endParaRPr lang="en-US" sz="3200" dirty="0" smtClean="0">
              <a:latin typeface="Garamond" panose="02020404030301010803" pitchFamily="18" charset="0"/>
            </a:endParaRPr>
          </a:p>
          <a:p>
            <a:r>
              <a:rPr lang="en-US" b="1" dirty="0">
                <a:solidFill>
                  <a:srgbClr val="FF0000"/>
                </a:solidFill>
                <a:latin typeface="Garamond" panose="02020404030301010803" pitchFamily="18" charset="0"/>
              </a:rPr>
              <a:t>Causes of Communicable Diseases</a:t>
            </a:r>
          </a:p>
          <a:p>
            <a:endParaRPr lang="en-US" b="1" dirty="0">
              <a:latin typeface="Garamond" panose="02020404030301010803" pitchFamily="18" charset="0"/>
            </a:endParaRPr>
          </a:p>
          <a:p>
            <a:r>
              <a:rPr lang="en-US" b="1" dirty="0">
                <a:solidFill>
                  <a:srgbClr val="0070C0"/>
                </a:solidFill>
                <a:latin typeface="Garamond" panose="02020404030301010803" pitchFamily="18" charset="0"/>
              </a:rPr>
              <a:t>How Communicable Diseases are Transmitted</a:t>
            </a:r>
          </a:p>
          <a:p>
            <a:endParaRPr lang="en-US" b="1" dirty="0">
              <a:latin typeface="Garamond" panose="02020404030301010803" pitchFamily="18" charset="0"/>
            </a:endParaRPr>
          </a:p>
          <a:p>
            <a:r>
              <a:rPr lang="en-US" b="1" dirty="0">
                <a:solidFill>
                  <a:srgbClr val="139D2D"/>
                </a:solidFill>
                <a:latin typeface="Garamond" panose="02020404030301010803" pitchFamily="18" charset="0"/>
              </a:rPr>
              <a:t>Preventing the Spread of </a:t>
            </a:r>
            <a:r>
              <a:rPr lang="en-US" b="1" dirty="0" smtClean="0">
                <a:solidFill>
                  <a:srgbClr val="139D2D"/>
                </a:solidFill>
                <a:latin typeface="Garamond" panose="02020404030301010803" pitchFamily="18" charset="0"/>
              </a:rPr>
              <a:t>Disease</a:t>
            </a:r>
            <a:endParaRPr lang="en-US" b="1" dirty="0">
              <a:solidFill>
                <a:srgbClr val="139D2D"/>
              </a:solidFill>
              <a:latin typeface="Garamond" panose="02020404030301010803" pitchFamily="18" charset="0"/>
            </a:endParaRPr>
          </a:p>
        </p:txBody>
      </p:sp>
      <p:sp>
        <p:nvSpPr>
          <p:cNvPr id="2" name="Date Placeholder 1"/>
          <p:cNvSpPr>
            <a:spLocks noGrp="1"/>
          </p:cNvSpPr>
          <p:nvPr>
            <p:ph type="dt" sz="half" idx="10"/>
          </p:nvPr>
        </p:nvSpPr>
        <p:spPr/>
        <p:txBody>
          <a:bodyPr/>
          <a:lstStyle/>
          <a:p>
            <a:fld id="{63C68C15-2652-4A84-B1A7-957BCA0A51C8}" type="datetime1">
              <a:rPr lang="en-US" smtClean="0"/>
              <a:t>5/31/2019</a:t>
            </a:fld>
            <a:endParaRPr lang="en-US"/>
          </a:p>
        </p:txBody>
      </p:sp>
      <p:sp>
        <p:nvSpPr>
          <p:cNvPr id="3" name="Slide Number Placeholder 2"/>
          <p:cNvSpPr>
            <a:spLocks noGrp="1"/>
          </p:cNvSpPr>
          <p:nvPr>
            <p:ph type="sldNum" sz="quarter" idx="12"/>
          </p:nvPr>
        </p:nvSpPr>
        <p:spPr/>
        <p:txBody>
          <a:bodyPr/>
          <a:lstStyle/>
          <a:p>
            <a:fld id="{7CE26C17-F0B5-D64C-94A0-63F887D8A225}" type="slidenum">
              <a:rPr lang="en-US" smtClean="0"/>
              <a:t>3</a:t>
            </a:fld>
            <a:endParaRPr lang="en-US"/>
          </a:p>
        </p:txBody>
      </p:sp>
    </p:spTree>
    <p:extLst>
      <p:ext uri="{BB962C8B-B14F-4D97-AF65-F5344CB8AC3E}">
        <p14:creationId xmlns:p14="http://schemas.microsoft.com/office/powerpoint/2010/main" val="2378194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64515">
                                            <p:txEl>
                                              <p:pRg st="0" end="0"/>
                                            </p:txEl>
                                          </p:spTgt>
                                        </p:tgtEl>
                                        <p:attrNameLst>
                                          <p:attrName>style.visibility</p:attrName>
                                        </p:attrNameLst>
                                      </p:cBhvr>
                                      <p:to>
                                        <p:strVal val="visible"/>
                                      </p:to>
                                    </p:set>
                                    <p:animEffect transition="in" filter="diamond(in)">
                                      <p:cBhvr>
                                        <p:cTn id="7" dur="2000"/>
                                        <p:tgtEl>
                                          <p:spTgt spid="6451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64515">
                                            <p:txEl>
                                              <p:pRg st="1" end="1"/>
                                            </p:txEl>
                                          </p:spTgt>
                                        </p:tgtEl>
                                        <p:attrNameLst>
                                          <p:attrName>style.visibility</p:attrName>
                                        </p:attrNameLst>
                                      </p:cBhvr>
                                      <p:to>
                                        <p:strVal val="visible"/>
                                      </p:to>
                                    </p:set>
                                    <p:animEffect transition="in" filter="diamond(in)">
                                      <p:cBhvr>
                                        <p:cTn id="12" dur="2000"/>
                                        <p:tgtEl>
                                          <p:spTgt spid="6451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64515">
                                            <p:txEl>
                                              <p:pRg st="2" end="2"/>
                                            </p:txEl>
                                          </p:spTgt>
                                        </p:tgtEl>
                                        <p:attrNameLst>
                                          <p:attrName>style.visibility</p:attrName>
                                        </p:attrNameLst>
                                      </p:cBhvr>
                                      <p:to>
                                        <p:strVal val="visible"/>
                                      </p:to>
                                    </p:set>
                                    <p:animEffect transition="in" filter="diamond(in)">
                                      <p:cBhvr>
                                        <p:cTn id="17" dur="2000"/>
                                        <p:tgtEl>
                                          <p:spTgt spid="6451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nodeType="clickEffect">
                                  <p:stCondLst>
                                    <p:cond delay="0"/>
                                  </p:stCondLst>
                                  <p:childTnLst>
                                    <p:set>
                                      <p:cBhvr>
                                        <p:cTn id="21" dur="1" fill="hold">
                                          <p:stCondLst>
                                            <p:cond delay="0"/>
                                          </p:stCondLst>
                                        </p:cTn>
                                        <p:tgtEl>
                                          <p:spTgt spid="64515">
                                            <p:txEl>
                                              <p:pRg st="3" end="3"/>
                                            </p:txEl>
                                          </p:spTgt>
                                        </p:tgtEl>
                                        <p:attrNameLst>
                                          <p:attrName>style.visibility</p:attrName>
                                        </p:attrNameLst>
                                      </p:cBhvr>
                                      <p:to>
                                        <p:strVal val="visible"/>
                                      </p:to>
                                    </p:set>
                                    <p:animEffect transition="in" filter="diamond(in)">
                                      <p:cBhvr>
                                        <p:cTn id="22" dur="2000"/>
                                        <p:tgtEl>
                                          <p:spTgt spid="6451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nodeType="clickEffect">
                                  <p:stCondLst>
                                    <p:cond delay="0"/>
                                  </p:stCondLst>
                                  <p:childTnLst>
                                    <p:set>
                                      <p:cBhvr>
                                        <p:cTn id="26" dur="1" fill="hold">
                                          <p:stCondLst>
                                            <p:cond delay="0"/>
                                          </p:stCondLst>
                                        </p:cTn>
                                        <p:tgtEl>
                                          <p:spTgt spid="64515">
                                            <p:txEl>
                                              <p:pRg st="4" end="4"/>
                                            </p:txEl>
                                          </p:spTgt>
                                        </p:tgtEl>
                                        <p:attrNameLst>
                                          <p:attrName>style.visibility</p:attrName>
                                        </p:attrNameLst>
                                      </p:cBhvr>
                                      <p:to>
                                        <p:strVal val="visible"/>
                                      </p:to>
                                    </p:set>
                                    <p:animEffect transition="in" filter="diamond(in)">
                                      <p:cBhvr>
                                        <p:cTn id="27" dur="2000"/>
                                        <p:tgtEl>
                                          <p:spTgt spid="6451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nodeType="clickEffect">
                                  <p:stCondLst>
                                    <p:cond delay="0"/>
                                  </p:stCondLst>
                                  <p:childTnLst>
                                    <p:set>
                                      <p:cBhvr>
                                        <p:cTn id="31" dur="1" fill="hold">
                                          <p:stCondLst>
                                            <p:cond delay="0"/>
                                          </p:stCondLst>
                                        </p:cTn>
                                        <p:tgtEl>
                                          <p:spTgt spid="64515">
                                            <p:txEl>
                                              <p:pRg st="5" end="5"/>
                                            </p:txEl>
                                          </p:spTgt>
                                        </p:tgtEl>
                                        <p:attrNameLst>
                                          <p:attrName>style.visibility</p:attrName>
                                        </p:attrNameLst>
                                      </p:cBhvr>
                                      <p:to>
                                        <p:strVal val="visible"/>
                                      </p:to>
                                    </p:set>
                                    <p:animEffect transition="in" filter="diamond(in)">
                                      <p:cBhvr>
                                        <p:cTn id="32" dur="2000"/>
                                        <p:tgtEl>
                                          <p:spTgt spid="6451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8" presetClass="entr" presetSubtype="16" fill="hold" nodeType="clickEffect">
                                  <p:stCondLst>
                                    <p:cond delay="0"/>
                                  </p:stCondLst>
                                  <p:childTnLst>
                                    <p:set>
                                      <p:cBhvr>
                                        <p:cTn id="36" dur="1" fill="hold">
                                          <p:stCondLst>
                                            <p:cond delay="0"/>
                                          </p:stCondLst>
                                        </p:cTn>
                                        <p:tgtEl>
                                          <p:spTgt spid="64515">
                                            <p:txEl>
                                              <p:pRg st="7" end="7"/>
                                            </p:txEl>
                                          </p:spTgt>
                                        </p:tgtEl>
                                        <p:attrNameLst>
                                          <p:attrName>style.visibility</p:attrName>
                                        </p:attrNameLst>
                                      </p:cBhvr>
                                      <p:to>
                                        <p:strVal val="visible"/>
                                      </p:to>
                                    </p:set>
                                    <p:animEffect transition="in" filter="diamond(in)">
                                      <p:cBhvr>
                                        <p:cTn id="37" dur="2000"/>
                                        <p:tgtEl>
                                          <p:spTgt spid="64515">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8" presetClass="entr" presetSubtype="16" fill="hold" nodeType="clickEffect">
                                  <p:stCondLst>
                                    <p:cond delay="0"/>
                                  </p:stCondLst>
                                  <p:childTnLst>
                                    <p:set>
                                      <p:cBhvr>
                                        <p:cTn id="41" dur="1" fill="hold">
                                          <p:stCondLst>
                                            <p:cond delay="0"/>
                                          </p:stCondLst>
                                        </p:cTn>
                                        <p:tgtEl>
                                          <p:spTgt spid="64515">
                                            <p:txEl>
                                              <p:pRg st="9" end="9"/>
                                            </p:txEl>
                                          </p:spTgt>
                                        </p:tgtEl>
                                        <p:attrNameLst>
                                          <p:attrName>style.visibility</p:attrName>
                                        </p:attrNameLst>
                                      </p:cBhvr>
                                      <p:to>
                                        <p:strVal val="visible"/>
                                      </p:to>
                                    </p:set>
                                    <p:animEffect transition="in" filter="diamond(in)">
                                      <p:cBhvr>
                                        <p:cTn id="42" dur="2000"/>
                                        <p:tgtEl>
                                          <p:spTgt spid="64515">
                                            <p:txEl>
                                              <p:pRg st="9" end="9"/>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8" presetClass="entr" presetSubtype="16" fill="hold" nodeType="clickEffect">
                                  <p:stCondLst>
                                    <p:cond delay="0"/>
                                  </p:stCondLst>
                                  <p:childTnLst>
                                    <p:set>
                                      <p:cBhvr>
                                        <p:cTn id="46" dur="1" fill="hold">
                                          <p:stCondLst>
                                            <p:cond delay="0"/>
                                          </p:stCondLst>
                                        </p:cTn>
                                        <p:tgtEl>
                                          <p:spTgt spid="64515">
                                            <p:txEl>
                                              <p:pRg st="11" end="11"/>
                                            </p:txEl>
                                          </p:spTgt>
                                        </p:tgtEl>
                                        <p:attrNameLst>
                                          <p:attrName>style.visibility</p:attrName>
                                        </p:attrNameLst>
                                      </p:cBhvr>
                                      <p:to>
                                        <p:strVal val="visible"/>
                                      </p:to>
                                    </p:set>
                                    <p:animEffect transition="in" filter="diamond(in)">
                                      <p:cBhvr>
                                        <p:cTn id="47" dur="2000"/>
                                        <p:tgtEl>
                                          <p:spTgt spid="64515">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Rot="1" noChangeArrowheads="1"/>
          </p:cNvSpPr>
          <p:nvPr>
            <p:ph type="title"/>
          </p:nvPr>
        </p:nvSpPr>
        <p:spPr>
          <a:xfrm>
            <a:off x="0" y="0"/>
            <a:ext cx="9144000" cy="525101"/>
          </a:xfrm>
        </p:spPr>
        <p:txBody>
          <a:bodyPr>
            <a:normAutofit fontScale="90000"/>
          </a:bodyPr>
          <a:lstStyle/>
          <a:p>
            <a:pPr eaLnBrk="1" hangingPunct="1">
              <a:defRPr/>
            </a:pPr>
            <a:r>
              <a:rPr lang="en-US" sz="3200" b="1" dirty="0" smtClean="0">
                <a:latin typeface="Garamond" panose="02020404030301010803" pitchFamily="18" charset="0"/>
              </a:rPr>
              <a:t>Causes of non-communicable diseases </a:t>
            </a:r>
          </a:p>
        </p:txBody>
      </p:sp>
      <p:sp>
        <p:nvSpPr>
          <p:cNvPr id="83971" name="Rectangle 3"/>
          <p:cNvSpPr>
            <a:spLocks noGrp="1" noChangeArrowheads="1"/>
          </p:cNvSpPr>
          <p:nvPr>
            <p:ph idx="1"/>
          </p:nvPr>
        </p:nvSpPr>
        <p:spPr>
          <a:xfrm>
            <a:off x="0" y="568922"/>
            <a:ext cx="8915400" cy="6289077"/>
          </a:xfrm>
        </p:spPr>
        <p:txBody>
          <a:bodyPr>
            <a:normAutofit/>
          </a:bodyPr>
          <a:lstStyle/>
          <a:p>
            <a:pPr eaLnBrk="1" hangingPunct="1">
              <a:lnSpc>
                <a:spcPct val="150000"/>
              </a:lnSpc>
              <a:defRPr/>
            </a:pPr>
            <a:r>
              <a:rPr lang="en-US" b="1" dirty="0" smtClean="0">
                <a:latin typeface="Garamond" panose="02020404030301010803" pitchFamily="18" charset="0"/>
              </a:rPr>
              <a:t>1. Hereditary</a:t>
            </a:r>
            <a:r>
              <a:rPr lang="en-US" dirty="0" smtClean="0">
                <a:latin typeface="Garamond" panose="02020404030301010803" pitchFamily="18" charset="0"/>
              </a:rPr>
              <a:t>-passed from parent to child </a:t>
            </a:r>
          </a:p>
          <a:p>
            <a:pPr eaLnBrk="1" hangingPunct="1">
              <a:lnSpc>
                <a:spcPct val="150000"/>
              </a:lnSpc>
              <a:defRPr/>
            </a:pPr>
            <a:r>
              <a:rPr lang="en-US" b="1" dirty="0" smtClean="0">
                <a:latin typeface="Garamond" panose="02020404030301010803" pitchFamily="18" charset="0"/>
              </a:rPr>
              <a:t>2. Environmental </a:t>
            </a:r>
          </a:p>
          <a:p>
            <a:pPr lvl="1" eaLnBrk="1" hangingPunct="1">
              <a:lnSpc>
                <a:spcPct val="150000"/>
              </a:lnSpc>
              <a:defRPr/>
            </a:pPr>
            <a:r>
              <a:rPr lang="en-US" sz="3200" dirty="0" smtClean="0">
                <a:latin typeface="Garamond" panose="02020404030301010803" pitchFamily="18" charset="0"/>
              </a:rPr>
              <a:t>Place of living–or work </a:t>
            </a:r>
          </a:p>
          <a:p>
            <a:pPr lvl="1" eaLnBrk="1" hangingPunct="1">
              <a:lnSpc>
                <a:spcPct val="150000"/>
              </a:lnSpc>
              <a:defRPr/>
            </a:pPr>
            <a:r>
              <a:rPr lang="en-US" sz="3200" dirty="0" smtClean="0">
                <a:latin typeface="Garamond" panose="02020404030301010803" pitchFamily="18" charset="0"/>
              </a:rPr>
              <a:t>For example: Nuclear power plant</a:t>
            </a:r>
          </a:p>
          <a:p>
            <a:pPr eaLnBrk="1" hangingPunct="1">
              <a:lnSpc>
                <a:spcPct val="150000"/>
              </a:lnSpc>
              <a:defRPr/>
            </a:pPr>
            <a:r>
              <a:rPr lang="en-US" b="1" dirty="0" smtClean="0">
                <a:latin typeface="Garamond" panose="02020404030301010803" pitchFamily="18" charset="0"/>
              </a:rPr>
              <a:t>3. Lifestyle </a:t>
            </a:r>
          </a:p>
          <a:p>
            <a:pPr lvl="1" eaLnBrk="1" hangingPunct="1">
              <a:lnSpc>
                <a:spcPct val="150000"/>
              </a:lnSpc>
              <a:defRPr/>
            </a:pPr>
            <a:r>
              <a:rPr lang="en-US" sz="3200" dirty="0" smtClean="0">
                <a:latin typeface="Garamond" panose="02020404030301010803" pitchFamily="18" charset="0"/>
              </a:rPr>
              <a:t>Poor health habits – tanning, smoking, drinking, poor diet, lack of exercise and emotional stress.</a:t>
            </a:r>
          </a:p>
        </p:txBody>
      </p:sp>
      <p:sp>
        <p:nvSpPr>
          <p:cNvPr id="2" name="Date Placeholder 1"/>
          <p:cNvSpPr>
            <a:spLocks noGrp="1"/>
          </p:cNvSpPr>
          <p:nvPr>
            <p:ph type="dt" sz="half" idx="10"/>
          </p:nvPr>
        </p:nvSpPr>
        <p:spPr/>
        <p:txBody>
          <a:bodyPr/>
          <a:lstStyle/>
          <a:p>
            <a:fld id="{CF7060BE-FD2E-4A7A-ADBE-8644EB5C6336}" type="datetime1">
              <a:rPr lang="en-US" smtClean="0"/>
              <a:t>5/31/2019</a:t>
            </a:fld>
            <a:endParaRPr lang="en-US"/>
          </a:p>
        </p:txBody>
      </p:sp>
      <p:sp>
        <p:nvSpPr>
          <p:cNvPr id="3" name="Slide Number Placeholder 2"/>
          <p:cNvSpPr>
            <a:spLocks noGrp="1"/>
          </p:cNvSpPr>
          <p:nvPr>
            <p:ph type="sldNum" sz="quarter" idx="12"/>
          </p:nvPr>
        </p:nvSpPr>
        <p:spPr/>
        <p:txBody>
          <a:bodyPr/>
          <a:lstStyle/>
          <a:p>
            <a:fld id="{7CE26C17-F0B5-D64C-94A0-63F887D8A225}" type="slidenum">
              <a:rPr lang="en-US" smtClean="0"/>
              <a:t>4</a:t>
            </a:fld>
            <a:endParaRPr lang="en-US"/>
          </a:p>
        </p:txBody>
      </p:sp>
    </p:spTree>
    <p:extLst>
      <p:ext uri="{BB962C8B-B14F-4D97-AF65-F5344CB8AC3E}">
        <p14:creationId xmlns:p14="http://schemas.microsoft.com/office/powerpoint/2010/main" val="2354855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83971">
                                            <p:txEl>
                                              <p:pRg st="0" end="0"/>
                                            </p:txEl>
                                          </p:spTgt>
                                        </p:tgtEl>
                                        <p:attrNameLst>
                                          <p:attrName>style.visibility</p:attrName>
                                        </p:attrNameLst>
                                      </p:cBhvr>
                                      <p:to>
                                        <p:strVal val="visible"/>
                                      </p:to>
                                    </p:set>
                                    <p:anim to="" calcmode="lin" valueType="num">
                                      <p:cBhvr>
                                        <p:cTn id="7" dur="1" fill="hold"/>
                                        <p:tgtEl>
                                          <p:spTgt spid="83971">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nodeType="clickEffect">
                                  <p:stCondLst>
                                    <p:cond delay="0"/>
                                  </p:stCondLst>
                                  <p:childTnLst>
                                    <p:set>
                                      <p:cBhvr>
                                        <p:cTn id="11" dur="1" fill="hold">
                                          <p:stCondLst>
                                            <p:cond delay="0"/>
                                          </p:stCondLst>
                                        </p:cTn>
                                        <p:tgtEl>
                                          <p:spTgt spid="83971">
                                            <p:txEl>
                                              <p:pRg st="1" end="1"/>
                                            </p:txEl>
                                          </p:spTgt>
                                        </p:tgtEl>
                                        <p:attrNameLst>
                                          <p:attrName>style.visibility</p:attrName>
                                        </p:attrNameLst>
                                      </p:cBhvr>
                                      <p:to>
                                        <p:strVal val="visible"/>
                                      </p:to>
                                    </p:set>
                                    <p:anim to="" calcmode="lin" valueType="num">
                                      <p:cBhvr>
                                        <p:cTn id="12" dur="1" fill="hold"/>
                                        <p:tgtEl>
                                          <p:spTgt spid="83971">
                                            <p:txEl>
                                              <p:pRg st="1" end="1"/>
                                            </p:txEl>
                                          </p:spTgt>
                                        </p:tgtEl>
                                        <p:attrNameLst>
                                          <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nodeType="clickEffect">
                                  <p:stCondLst>
                                    <p:cond delay="0"/>
                                  </p:stCondLst>
                                  <p:childTnLst>
                                    <p:set>
                                      <p:cBhvr>
                                        <p:cTn id="16" dur="1" fill="hold">
                                          <p:stCondLst>
                                            <p:cond delay="0"/>
                                          </p:stCondLst>
                                        </p:cTn>
                                        <p:tgtEl>
                                          <p:spTgt spid="83971">
                                            <p:txEl>
                                              <p:pRg st="2" end="2"/>
                                            </p:txEl>
                                          </p:spTgt>
                                        </p:tgtEl>
                                        <p:attrNameLst>
                                          <p:attrName>style.visibility</p:attrName>
                                        </p:attrNameLst>
                                      </p:cBhvr>
                                      <p:to>
                                        <p:strVal val="visible"/>
                                      </p:to>
                                    </p:set>
                                    <p:anim to="" calcmode="lin" valueType="num">
                                      <p:cBhvr>
                                        <p:cTn id="17" dur="1" fill="hold"/>
                                        <p:tgtEl>
                                          <p:spTgt spid="83971">
                                            <p:txEl>
                                              <p:pRg st="2" end="2"/>
                                            </p:txEl>
                                          </p:spTgt>
                                        </p:tgtEl>
                                        <p:attrNameLst>
                                          <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nodeType="clickEffect">
                                  <p:stCondLst>
                                    <p:cond delay="0"/>
                                  </p:stCondLst>
                                  <p:childTnLst>
                                    <p:set>
                                      <p:cBhvr>
                                        <p:cTn id="21" dur="1" fill="hold">
                                          <p:stCondLst>
                                            <p:cond delay="0"/>
                                          </p:stCondLst>
                                        </p:cTn>
                                        <p:tgtEl>
                                          <p:spTgt spid="83971">
                                            <p:txEl>
                                              <p:pRg st="3" end="3"/>
                                            </p:txEl>
                                          </p:spTgt>
                                        </p:tgtEl>
                                        <p:attrNameLst>
                                          <p:attrName>style.visibility</p:attrName>
                                        </p:attrNameLst>
                                      </p:cBhvr>
                                      <p:to>
                                        <p:strVal val="visible"/>
                                      </p:to>
                                    </p:set>
                                    <p:anim to="" calcmode="lin" valueType="num">
                                      <p:cBhvr>
                                        <p:cTn id="22" dur="1" fill="hold"/>
                                        <p:tgtEl>
                                          <p:spTgt spid="83971">
                                            <p:txEl>
                                              <p:pRg st="3" end="3"/>
                                            </p:txEl>
                                          </p:spTgt>
                                        </p:tgtEl>
                                        <p:attrNameLst>
                                          <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nodeType="clickEffect">
                                  <p:stCondLst>
                                    <p:cond delay="0"/>
                                  </p:stCondLst>
                                  <p:childTnLst>
                                    <p:set>
                                      <p:cBhvr>
                                        <p:cTn id="26" dur="1" fill="hold">
                                          <p:stCondLst>
                                            <p:cond delay="0"/>
                                          </p:stCondLst>
                                        </p:cTn>
                                        <p:tgtEl>
                                          <p:spTgt spid="83971">
                                            <p:txEl>
                                              <p:pRg st="4" end="4"/>
                                            </p:txEl>
                                          </p:spTgt>
                                        </p:tgtEl>
                                        <p:attrNameLst>
                                          <p:attrName>style.visibility</p:attrName>
                                        </p:attrNameLst>
                                      </p:cBhvr>
                                      <p:to>
                                        <p:strVal val="visible"/>
                                      </p:to>
                                    </p:set>
                                    <p:anim to="" calcmode="lin" valueType="num">
                                      <p:cBhvr>
                                        <p:cTn id="27" dur="1" fill="hold"/>
                                        <p:tgtEl>
                                          <p:spTgt spid="83971">
                                            <p:txEl>
                                              <p:pRg st="4" end="4"/>
                                            </p:txEl>
                                          </p:spTgt>
                                        </p:tgtEl>
                                        <p:attrNameLst>
                                          <p:attrName/>
                                        </p:attrNameLst>
                                      </p:cBhvr>
                                    </p:anim>
                                  </p:childTnLst>
                                </p:cTn>
                              </p:par>
                            </p:childTnLst>
                          </p:cTn>
                        </p:par>
                      </p:childTnLst>
                    </p:cTn>
                  </p:par>
                  <p:par>
                    <p:cTn id="28" fill="hold">
                      <p:stCondLst>
                        <p:cond delay="indefinite"/>
                      </p:stCondLst>
                      <p:childTnLst>
                        <p:par>
                          <p:cTn id="29" fill="hold">
                            <p:stCondLst>
                              <p:cond delay="0"/>
                            </p:stCondLst>
                            <p:childTnLst>
                              <p:par>
                                <p:cTn id="30" presetID="24" presetClass="entr" presetSubtype="0" fill="hold" nodeType="clickEffect">
                                  <p:stCondLst>
                                    <p:cond delay="0"/>
                                  </p:stCondLst>
                                  <p:childTnLst>
                                    <p:set>
                                      <p:cBhvr>
                                        <p:cTn id="31" dur="1" fill="hold">
                                          <p:stCondLst>
                                            <p:cond delay="0"/>
                                          </p:stCondLst>
                                        </p:cTn>
                                        <p:tgtEl>
                                          <p:spTgt spid="83971">
                                            <p:txEl>
                                              <p:pRg st="5" end="5"/>
                                            </p:txEl>
                                          </p:spTgt>
                                        </p:tgtEl>
                                        <p:attrNameLst>
                                          <p:attrName>style.visibility</p:attrName>
                                        </p:attrNameLst>
                                      </p:cBhvr>
                                      <p:to>
                                        <p:strVal val="visible"/>
                                      </p:to>
                                    </p:set>
                                    <p:anim to="" calcmode="lin" valueType="num">
                                      <p:cBhvr>
                                        <p:cTn id="32" dur="1" fill="hold"/>
                                        <p:tgtEl>
                                          <p:spTgt spid="83971">
                                            <p:txEl>
                                              <p:pRg st="5" end="5"/>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rrowheads="1"/>
          </p:cNvSpPr>
          <p:nvPr>
            <p:ph type="title"/>
          </p:nvPr>
        </p:nvSpPr>
        <p:spPr>
          <a:xfrm>
            <a:off x="520574" y="-794"/>
            <a:ext cx="8229600" cy="553055"/>
          </a:xfrm>
        </p:spPr>
        <p:txBody>
          <a:bodyPr>
            <a:noAutofit/>
          </a:bodyPr>
          <a:lstStyle/>
          <a:p>
            <a:pPr eaLnBrk="1" hangingPunct="1">
              <a:defRPr/>
            </a:pPr>
            <a:r>
              <a:rPr lang="en-US" sz="3200" b="1" dirty="0" smtClean="0">
                <a:latin typeface="Garamond" panose="02020404030301010803" pitchFamily="18" charset="0"/>
              </a:rPr>
              <a:t>Communicable Diseases</a:t>
            </a:r>
          </a:p>
        </p:txBody>
      </p:sp>
      <p:sp>
        <p:nvSpPr>
          <p:cNvPr id="62467" name="Rectangle 3"/>
          <p:cNvSpPr>
            <a:spLocks noGrp="1" noChangeArrowheads="1"/>
          </p:cNvSpPr>
          <p:nvPr>
            <p:ph idx="1"/>
          </p:nvPr>
        </p:nvSpPr>
        <p:spPr>
          <a:xfrm>
            <a:off x="0" y="660903"/>
            <a:ext cx="9143999" cy="6197097"/>
          </a:xfrm>
        </p:spPr>
        <p:txBody>
          <a:bodyPr>
            <a:normAutofit/>
          </a:bodyPr>
          <a:lstStyle/>
          <a:p>
            <a:pPr marL="812800" indent="-812800" eaLnBrk="1" hangingPunct="1">
              <a:lnSpc>
                <a:spcPct val="150000"/>
              </a:lnSpc>
              <a:defRPr/>
            </a:pPr>
            <a:r>
              <a:rPr lang="en-US" sz="2800" dirty="0" smtClean="0">
                <a:latin typeface="Garamond" panose="02020404030301010803" pitchFamily="18" charset="0"/>
              </a:rPr>
              <a:t>Caused by </a:t>
            </a:r>
            <a:r>
              <a:rPr lang="en-US" sz="2800" b="1" dirty="0" smtClean="0">
                <a:latin typeface="Garamond" panose="02020404030301010803" pitchFamily="18" charset="0"/>
              </a:rPr>
              <a:t>direct or indirect </a:t>
            </a:r>
            <a:r>
              <a:rPr lang="en-US" sz="2800" dirty="0" smtClean="0">
                <a:latin typeface="Garamond" panose="02020404030301010803" pitchFamily="18" charset="0"/>
              </a:rPr>
              <a:t>spread of pathogens from a person or thing to another.</a:t>
            </a:r>
          </a:p>
          <a:p>
            <a:pPr>
              <a:lnSpc>
                <a:spcPct val="150000"/>
              </a:lnSpc>
              <a:defRPr/>
            </a:pPr>
            <a:r>
              <a:rPr lang="en-US" sz="2800" dirty="0">
                <a:latin typeface="Garamond" panose="02020404030301010803" pitchFamily="18" charset="0"/>
              </a:rPr>
              <a:t>Pathogens are disease causing agents </a:t>
            </a:r>
          </a:p>
          <a:p>
            <a:pPr>
              <a:lnSpc>
                <a:spcPct val="150000"/>
              </a:lnSpc>
              <a:defRPr/>
            </a:pPr>
            <a:r>
              <a:rPr lang="en-US" sz="2800" dirty="0">
                <a:latin typeface="Garamond" panose="02020404030301010803" pitchFamily="18" charset="0"/>
              </a:rPr>
              <a:t>Vectors are disease-causing organisms that carry pathogens from one host to another</a:t>
            </a:r>
          </a:p>
          <a:p>
            <a:pPr lvl="1">
              <a:lnSpc>
                <a:spcPct val="150000"/>
              </a:lnSpc>
              <a:defRPr/>
            </a:pPr>
            <a:r>
              <a:rPr lang="en-US" dirty="0">
                <a:latin typeface="Garamond" panose="02020404030301010803" pitchFamily="18" charset="0"/>
              </a:rPr>
              <a:t>For example:</a:t>
            </a:r>
          </a:p>
          <a:p>
            <a:pPr lvl="2">
              <a:lnSpc>
                <a:spcPct val="150000"/>
              </a:lnSpc>
              <a:defRPr/>
            </a:pPr>
            <a:r>
              <a:rPr lang="en-US" sz="2800" dirty="0">
                <a:latin typeface="Garamond" panose="02020404030301010803" pitchFamily="18" charset="0"/>
              </a:rPr>
              <a:t>Mosquitoes transmit malaria</a:t>
            </a:r>
          </a:p>
          <a:p>
            <a:pPr lvl="2">
              <a:lnSpc>
                <a:spcPct val="150000"/>
              </a:lnSpc>
              <a:defRPr/>
            </a:pPr>
            <a:r>
              <a:rPr lang="en-US" sz="2800" dirty="0">
                <a:latin typeface="Garamond" panose="02020404030301010803" pitchFamily="18" charset="0"/>
              </a:rPr>
              <a:t>Ticks transmit Lyme disease</a:t>
            </a:r>
          </a:p>
          <a:p>
            <a:pPr marL="812800" indent="-812800" eaLnBrk="1" hangingPunct="1">
              <a:defRPr/>
            </a:pPr>
            <a:endParaRPr lang="en-US" sz="4400" dirty="0" smtClean="0"/>
          </a:p>
        </p:txBody>
      </p:sp>
      <p:sp>
        <p:nvSpPr>
          <p:cNvPr id="2" name="Date Placeholder 1"/>
          <p:cNvSpPr>
            <a:spLocks noGrp="1"/>
          </p:cNvSpPr>
          <p:nvPr>
            <p:ph type="dt" sz="half" idx="10"/>
          </p:nvPr>
        </p:nvSpPr>
        <p:spPr/>
        <p:txBody>
          <a:bodyPr/>
          <a:lstStyle/>
          <a:p>
            <a:fld id="{BA72D5AA-FD59-4D9E-93A0-29FB8284C5F7}" type="datetime1">
              <a:rPr lang="en-US" smtClean="0"/>
              <a:t>5/31/2019</a:t>
            </a:fld>
            <a:endParaRPr lang="en-US"/>
          </a:p>
        </p:txBody>
      </p:sp>
      <p:sp>
        <p:nvSpPr>
          <p:cNvPr id="3" name="Slide Number Placeholder 2"/>
          <p:cNvSpPr>
            <a:spLocks noGrp="1"/>
          </p:cNvSpPr>
          <p:nvPr>
            <p:ph type="sldNum" sz="quarter" idx="12"/>
          </p:nvPr>
        </p:nvSpPr>
        <p:spPr/>
        <p:txBody>
          <a:bodyPr/>
          <a:lstStyle/>
          <a:p>
            <a:fld id="{7CE26C17-F0B5-D64C-94A0-63F887D8A225}" type="slidenum">
              <a:rPr lang="en-US" smtClean="0"/>
              <a:t>5</a:t>
            </a:fld>
            <a:endParaRPr lang="en-US"/>
          </a:p>
        </p:txBody>
      </p:sp>
    </p:spTree>
    <p:extLst>
      <p:ext uri="{BB962C8B-B14F-4D97-AF65-F5344CB8AC3E}">
        <p14:creationId xmlns:p14="http://schemas.microsoft.com/office/powerpoint/2010/main" val="25866141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2467">
                                            <p:txEl>
                                              <p:pRg st="0" end="0"/>
                                            </p:txEl>
                                          </p:spTgt>
                                        </p:tgtEl>
                                        <p:attrNameLst>
                                          <p:attrName>style.visibility</p:attrName>
                                        </p:attrNameLst>
                                      </p:cBhvr>
                                      <p:to>
                                        <p:strVal val="visible"/>
                                      </p:to>
                                    </p:set>
                                    <p:anim calcmode="lin" valueType="num">
                                      <p:cBhvr additive="base">
                                        <p:cTn id="7" dur="500" fill="hold"/>
                                        <p:tgtEl>
                                          <p:spTgt spid="6246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246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2467">
                                            <p:txEl>
                                              <p:pRg st="1" end="1"/>
                                            </p:txEl>
                                          </p:spTgt>
                                        </p:tgtEl>
                                        <p:attrNameLst>
                                          <p:attrName>style.visibility</p:attrName>
                                        </p:attrNameLst>
                                      </p:cBhvr>
                                      <p:to>
                                        <p:strVal val="visible"/>
                                      </p:to>
                                    </p:set>
                                    <p:anim calcmode="lin" valueType="num">
                                      <p:cBhvr additive="base">
                                        <p:cTn id="13" dur="500" fill="hold"/>
                                        <p:tgtEl>
                                          <p:spTgt spid="6246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246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2467">
                                            <p:txEl>
                                              <p:pRg st="2" end="2"/>
                                            </p:txEl>
                                          </p:spTgt>
                                        </p:tgtEl>
                                        <p:attrNameLst>
                                          <p:attrName>style.visibility</p:attrName>
                                        </p:attrNameLst>
                                      </p:cBhvr>
                                      <p:to>
                                        <p:strVal val="visible"/>
                                      </p:to>
                                    </p:set>
                                    <p:anim calcmode="lin" valueType="num">
                                      <p:cBhvr additive="base">
                                        <p:cTn id="19" dur="500" fill="hold"/>
                                        <p:tgtEl>
                                          <p:spTgt spid="6246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246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2467">
                                            <p:txEl>
                                              <p:pRg st="3" end="3"/>
                                            </p:txEl>
                                          </p:spTgt>
                                        </p:tgtEl>
                                        <p:attrNameLst>
                                          <p:attrName>style.visibility</p:attrName>
                                        </p:attrNameLst>
                                      </p:cBhvr>
                                      <p:to>
                                        <p:strVal val="visible"/>
                                      </p:to>
                                    </p:set>
                                    <p:anim calcmode="lin" valueType="num">
                                      <p:cBhvr additive="base">
                                        <p:cTn id="25" dur="500" fill="hold"/>
                                        <p:tgtEl>
                                          <p:spTgt spid="6246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246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62467">
                                            <p:txEl>
                                              <p:pRg st="4" end="4"/>
                                            </p:txEl>
                                          </p:spTgt>
                                        </p:tgtEl>
                                        <p:attrNameLst>
                                          <p:attrName>style.visibility</p:attrName>
                                        </p:attrNameLst>
                                      </p:cBhvr>
                                      <p:to>
                                        <p:strVal val="visible"/>
                                      </p:to>
                                    </p:set>
                                    <p:anim calcmode="lin" valueType="num">
                                      <p:cBhvr additive="base">
                                        <p:cTn id="31" dur="500" fill="hold"/>
                                        <p:tgtEl>
                                          <p:spTgt spid="6246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246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2467">
                                            <p:txEl>
                                              <p:pRg st="5" end="5"/>
                                            </p:txEl>
                                          </p:spTgt>
                                        </p:tgtEl>
                                        <p:attrNameLst>
                                          <p:attrName>style.visibility</p:attrName>
                                        </p:attrNameLst>
                                      </p:cBhvr>
                                      <p:to>
                                        <p:strVal val="visible"/>
                                      </p:to>
                                    </p:set>
                                    <p:anim calcmode="lin" valueType="num">
                                      <p:cBhvr additive="base">
                                        <p:cTn id="37" dur="500" fill="hold"/>
                                        <p:tgtEl>
                                          <p:spTgt spid="62467">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2467">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rrowheads="1"/>
          </p:cNvSpPr>
          <p:nvPr>
            <p:ph type="title"/>
          </p:nvPr>
        </p:nvSpPr>
        <p:spPr>
          <a:xfrm>
            <a:off x="547735" y="-24648"/>
            <a:ext cx="8229600" cy="522589"/>
          </a:xfrm>
        </p:spPr>
        <p:txBody>
          <a:bodyPr>
            <a:normAutofit fontScale="90000"/>
          </a:bodyPr>
          <a:lstStyle/>
          <a:p>
            <a:pPr eaLnBrk="1" hangingPunct="1">
              <a:defRPr/>
            </a:pPr>
            <a:r>
              <a:rPr lang="en-US" sz="4000" b="1" dirty="0" smtClean="0">
                <a:latin typeface="Garamond" panose="02020404030301010803" pitchFamily="18" charset="0"/>
              </a:rPr>
              <a:t>How diseases are spread</a:t>
            </a:r>
          </a:p>
        </p:txBody>
      </p:sp>
      <p:sp>
        <p:nvSpPr>
          <p:cNvPr id="72707" name="Rectangle 3"/>
          <p:cNvSpPr>
            <a:spLocks noGrp="1" noChangeArrowheads="1"/>
          </p:cNvSpPr>
          <p:nvPr>
            <p:ph idx="1"/>
          </p:nvPr>
        </p:nvSpPr>
        <p:spPr>
          <a:xfrm>
            <a:off x="0" y="724277"/>
            <a:ext cx="9144000" cy="6109075"/>
          </a:xfrm>
        </p:spPr>
        <p:txBody>
          <a:bodyPr>
            <a:normAutofit lnSpcReduction="10000"/>
          </a:bodyPr>
          <a:lstStyle/>
          <a:p>
            <a:pPr marL="1168400" lvl="1" indent="-711200" eaLnBrk="1" hangingPunct="1">
              <a:lnSpc>
                <a:spcPct val="150000"/>
              </a:lnSpc>
              <a:defRPr/>
            </a:pPr>
            <a:r>
              <a:rPr lang="en-US" sz="3600" dirty="0" smtClean="0">
                <a:solidFill>
                  <a:schemeClr val="hlink"/>
                </a:solidFill>
                <a:latin typeface="Garamond" panose="02020404030301010803" pitchFamily="18" charset="0"/>
              </a:rPr>
              <a:t>Direct contact</a:t>
            </a:r>
            <a:r>
              <a:rPr lang="en-US" sz="3600" dirty="0" smtClean="0">
                <a:latin typeface="Garamond" panose="02020404030301010803" pitchFamily="18" charset="0"/>
              </a:rPr>
              <a:t> - touching infected area of person</a:t>
            </a:r>
          </a:p>
          <a:p>
            <a:pPr marL="1168400" lvl="1" indent="-711200" eaLnBrk="1" hangingPunct="1">
              <a:lnSpc>
                <a:spcPct val="150000"/>
              </a:lnSpc>
              <a:defRPr/>
            </a:pPr>
            <a:r>
              <a:rPr lang="en-US" sz="3600" dirty="0" smtClean="0">
                <a:solidFill>
                  <a:schemeClr val="hlink"/>
                </a:solidFill>
                <a:latin typeface="Garamond" panose="02020404030301010803" pitchFamily="18" charset="0"/>
              </a:rPr>
              <a:t>Indirect - </a:t>
            </a:r>
            <a:r>
              <a:rPr lang="en-US" sz="3600" dirty="0" smtClean="0">
                <a:solidFill>
                  <a:schemeClr val="tx2"/>
                </a:solidFill>
                <a:latin typeface="Garamond" panose="02020404030301010803" pitchFamily="18" charset="0"/>
              </a:rPr>
              <a:t>sneezing,  coughing, sharing personal items </a:t>
            </a:r>
          </a:p>
          <a:p>
            <a:pPr marL="1168400" lvl="1" indent="-711200" eaLnBrk="1" hangingPunct="1">
              <a:lnSpc>
                <a:spcPct val="150000"/>
              </a:lnSpc>
              <a:defRPr/>
            </a:pPr>
            <a:r>
              <a:rPr lang="en-US" sz="3600" dirty="0" smtClean="0">
                <a:solidFill>
                  <a:schemeClr val="hlink"/>
                </a:solidFill>
                <a:latin typeface="Garamond" panose="02020404030301010803" pitchFamily="18" charset="0"/>
              </a:rPr>
              <a:t>Contact with vectors (animals and insects)</a:t>
            </a:r>
            <a:r>
              <a:rPr lang="en-US" sz="3600" dirty="0" smtClean="0">
                <a:latin typeface="Garamond" panose="02020404030301010803" pitchFamily="18" charset="0"/>
              </a:rPr>
              <a:t> - bites</a:t>
            </a:r>
          </a:p>
          <a:p>
            <a:pPr marL="1168400" lvl="1" indent="-711200" eaLnBrk="1" hangingPunct="1">
              <a:lnSpc>
                <a:spcPct val="150000"/>
              </a:lnSpc>
              <a:defRPr/>
            </a:pPr>
            <a:r>
              <a:rPr lang="en-US" sz="3600" dirty="0" smtClean="0">
                <a:solidFill>
                  <a:schemeClr val="hlink"/>
                </a:solidFill>
                <a:latin typeface="Garamond" panose="02020404030301010803" pitchFamily="18" charset="0"/>
              </a:rPr>
              <a:t>Other contact - </a:t>
            </a:r>
            <a:r>
              <a:rPr lang="en-US" sz="3600" dirty="0" smtClean="0">
                <a:latin typeface="Garamond" panose="02020404030301010803" pitchFamily="18" charset="0"/>
              </a:rPr>
              <a:t>eating contaminated foods </a:t>
            </a:r>
          </a:p>
        </p:txBody>
      </p:sp>
      <p:sp>
        <p:nvSpPr>
          <p:cNvPr id="2" name="Date Placeholder 1"/>
          <p:cNvSpPr>
            <a:spLocks noGrp="1"/>
          </p:cNvSpPr>
          <p:nvPr>
            <p:ph type="dt" sz="half" idx="10"/>
          </p:nvPr>
        </p:nvSpPr>
        <p:spPr/>
        <p:txBody>
          <a:bodyPr/>
          <a:lstStyle/>
          <a:p>
            <a:fld id="{012C3A7F-C0D1-4446-8225-8D754459AF64}" type="datetime1">
              <a:rPr lang="en-US" smtClean="0"/>
              <a:t>5/31/2019</a:t>
            </a:fld>
            <a:endParaRPr lang="en-US"/>
          </a:p>
        </p:txBody>
      </p:sp>
      <p:sp>
        <p:nvSpPr>
          <p:cNvPr id="3" name="Slide Number Placeholder 2"/>
          <p:cNvSpPr>
            <a:spLocks noGrp="1"/>
          </p:cNvSpPr>
          <p:nvPr>
            <p:ph type="sldNum" sz="quarter" idx="12"/>
          </p:nvPr>
        </p:nvSpPr>
        <p:spPr/>
        <p:txBody>
          <a:bodyPr/>
          <a:lstStyle/>
          <a:p>
            <a:fld id="{7CE26C17-F0B5-D64C-94A0-63F887D8A225}" type="slidenum">
              <a:rPr lang="en-US" smtClean="0"/>
              <a:t>6</a:t>
            </a:fld>
            <a:endParaRPr lang="en-US"/>
          </a:p>
        </p:txBody>
      </p:sp>
    </p:spTree>
    <p:extLst>
      <p:ext uri="{BB962C8B-B14F-4D97-AF65-F5344CB8AC3E}">
        <p14:creationId xmlns:p14="http://schemas.microsoft.com/office/powerpoint/2010/main" val="3903492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72707">
                                            <p:txEl>
                                              <p:pRg st="0" end="0"/>
                                            </p:txEl>
                                          </p:spTgt>
                                        </p:tgtEl>
                                        <p:attrNameLst>
                                          <p:attrName>style.visibility</p:attrName>
                                        </p:attrNameLst>
                                      </p:cBhvr>
                                      <p:to>
                                        <p:strVal val="visible"/>
                                      </p:to>
                                    </p:set>
                                    <p:animEffect transition="in" filter="box(in)">
                                      <p:cBhvr>
                                        <p:cTn id="7" dur="500"/>
                                        <p:tgtEl>
                                          <p:spTgt spid="7270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72707">
                                            <p:txEl>
                                              <p:pRg st="1" end="1"/>
                                            </p:txEl>
                                          </p:spTgt>
                                        </p:tgtEl>
                                        <p:attrNameLst>
                                          <p:attrName>style.visibility</p:attrName>
                                        </p:attrNameLst>
                                      </p:cBhvr>
                                      <p:to>
                                        <p:strVal val="visible"/>
                                      </p:to>
                                    </p:set>
                                    <p:animEffect transition="in" filter="box(in)">
                                      <p:cBhvr>
                                        <p:cTn id="12" dur="500"/>
                                        <p:tgtEl>
                                          <p:spTgt spid="7270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72707">
                                            <p:txEl>
                                              <p:pRg st="2" end="2"/>
                                            </p:txEl>
                                          </p:spTgt>
                                        </p:tgtEl>
                                        <p:attrNameLst>
                                          <p:attrName>style.visibility</p:attrName>
                                        </p:attrNameLst>
                                      </p:cBhvr>
                                      <p:to>
                                        <p:strVal val="visible"/>
                                      </p:to>
                                    </p:set>
                                    <p:animEffect transition="in" filter="box(in)">
                                      <p:cBhvr>
                                        <p:cTn id="17" dur="500"/>
                                        <p:tgtEl>
                                          <p:spTgt spid="7270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72707">
                                            <p:txEl>
                                              <p:pRg st="3" end="3"/>
                                            </p:txEl>
                                          </p:spTgt>
                                        </p:tgtEl>
                                        <p:attrNameLst>
                                          <p:attrName>style.visibility</p:attrName>
                                        </p:attrNameLst>
                                      </p:cBhvr>
                                      <p:to>
                                        <p:strVal val="visible"/>
                                      </p:to>
                                    </p:set>
                                    <p:animEffect transition="in" filter="box(in)">
                                      <p:cBhvr>
                                        <p:cTn id="22" dur="500"/>
                                        <p:tgtEl>
                                          <p:spTgt spid="7270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Rot="1" noChangeArrowheads="1"/>
          </p:cNvSpPr>
          <p:nvPr>
            <p:ph type="title"/>
          </p:nvPr>
        </p:nvSpPr>
        <p:spPr>
          <a:xfrm>
            <a:off x="677501" y="8281"/>
            <a:ext cx="8229600" cy="426285"/>
          </a:xfrm>
        </p:spPr>
        <p:txBody>
          <a:bodyPr>
            <a:noAutofit/>
          </a:bodyPr>
          <a:lstStyle/>
          <a:p>
            <a:pPr eaLnBrk="1" hangingPunct="1">
              <a:defRPr/>
            </a:pPr>
            <a:r>
              <a:rPr lang="en-US" sz="3200" b="1" dirty="0" smtClean="0">
                <a:latin typeface="Garamond" panose="02020404030301010803" pitchFamily="18" charset="0"/>
              </a:rPr>
              <a:t>Where Diseases Enter The Body</a:t>
            </a:r>
          </a:p>
        </p:txBody>
      </p:sp>
      <p:sp>
        <p:nvSpPr>
          <p:cNvPr id="81925" name="Text Box 5"/>
          <p:cNvSpPr txBox="1">
            <a:spLocks noChangeArrowheads="1"/>
          </p:cNvSpPr>
          <p:nvPr/>
        </p:nvSpPr>
        <p:spPr bwMode="auto">
          <a:xfrm>
            <a:off x="0" y="1265237"/>
            <a:ext cx="3276600" cy="5273675"/>
          </a:xfrm>
          <a:prstGeom prst="rect">
            <a:avLst/>
          </a:prstGeom>
          <a:noFill/>
          <a:ln w="9525">
            <a:noFill/>
            <a:miter lim="800000"/>
            <a:headEnd/>
            <a:tailEnd/>
          </a:ln>
        </p:spPr>
        <p:txBody>
          <a:bodyPr>
            <a:spAutoFit/>
          </a:bodyPr>
          <a:lstStyle/>
          <a:p>
            <a:pPr>
              <a:spcBef>
                <a:spcPct val="50000"/>
              </a:spcBef>
              <a:buFont typeface="Wingdings" pitchFamily="2" charset="2"/>
              <a:buChar char="§"/>
            </a:pPr>
            <a:r>
              <a:rPr lang="en-US" sz="4000" dirty="0">
                <a:latin typeface="Garamond" panose="02020404030301010803" pitchFamily="18" charset="0"/>
              </a:rPr>
              <a:t>Mouth</a:t>
            </a:r>
          </a:p>
          <a:p>
            <a:pPr>
              <a:spcBef>
                <a:spcPct val="50000"/>
              </a:spcBef>
              <a:buFont typeface="Wingdings" pitchFamily="2" charset="2"/>
              <a:buChar char="§"/>
            </a:pPr>
            <a:endParaRPr lang="en-US" sz="4000" dirty="0">
              <a:latin typeface="Garamond" panose="02020404030301010803" pitchFamily="18" charset="0"/>
            </a:endParaRPr>
          </a:p>
          <a:p>
            <a:pPr>
              <a:spcBef>
                <a:spcPct val="50000"/>
              </a:spcBef>
              <a:buFont typeface="Wingdings" pitchFamily="2" charset="2"/>
              <a:buChar char="§"/>
            </a:pPr>
            <a:r>
              <a:rPr lang="en-US" sz="4000" dirty="0">
                <a:latin typeface="Garamond" panose="02020404030301010803" pitchFamily="18" charset="0"/>
              </a:rPr>
              <a:t>Eyes</a:t>
            </a:r>
          </a:p>
          <a:p>
            <a:pPr>
              <a:spcBef>
                <a:spcPct val="50000"/>
              </a:spcBef>
              <a:buFont typeface="Wingdings" pitchFamily="2" charset="2"/>
              <a:buChar char="§"/>
            </a:pPr>
            <a:endParaRPr lang="en-US" sz="4000" dirty="0">
              <a:latin typeface="Garamond" panose="02020404030301010803" pitchFamily="18" charset="0"/>
            </a:endParaRPr>
          </a:p>
          <a:p>
            <a:pPr>
              <a:spcBef>
                <a:spcPct val="50000"/>
              </a:spcBef>
              <a:buFont typeface="Wingdings" pitchFamily="2" charset="2"/>
              <a:buChar char="§"/>
            </a:pPr>
            <a:r>
              <a:rPr lang="en-US" sz="4000" dirty="0">
                <a:latin typeface="Garamond" panose="02020404030301010803" pitchFamily="18" charset="0"/>
              </a:rPr>
              <a:t>Nose</a:t>
            </a:r>
          </a:p>
          <a:p>
            <a:pPr>
              <a:spcBef>
                <a:spcPct val="50000"/>
              </a:spcBef>
              <a:buFont typeface="Wingdings" pitchFamily="2" charset="2"/>
              <a:buChar char="§"/>
            </a:pPr>
            <a:endParaRPr lang="en-US" sz="4000" dirty="0"/>
          </a:p>
        </p:txBody>
      </p:sp>
      <p:sp>
        <p:nvSpPr>
          <p:cNvPr id="81926" name="Text Box 6"/>
          <p:cNvSpPr txBox="1">
            <a:spLocks noChangeArrowheads="1"/>
          </p:cNvSpPr>
          <p:nvPr/>
        </p:nvSpPr>
        <p:spPr bwMode="auto">
          <a:xfrm>
            <a:off x="3621386" y="1371600"/>
            <a:ext cx="5450186" cy="2554545"/>
          </a:xfrm>
          <a:prstGeom prst="rect">
            <a:avLst/>
          </a:prstGeom>
          <a:noFill/>
          <a:ln w="9525">
            <a:noFill/>
            <a:miter lim="800000"/>
            <a:headEnd/>
            <a:tailEnd/>
          </a:ln>
        </p:spPr>
        <p:txBody>
          <a:bodyPr wrap="square">
            <a:spAutoFit/>
          </a:bodyPr>
          <a:lstStyle/>
          <a:p>
            <a:pPr>
              <a:spcBef>
                <a:spcPct val="50000"/>
              </a:spcBef>
              <a:buFont typeface="Wingdings" pitchFamily="2" charset="2"/>
              <a:buChar char="§"/>
            </a:pPr>
            <a:r>
              <a:rPr lang="en-US" sz="4000" dirty="0">
                <a:latin typeface="Garamond" panose="02020404030301010803" pitchFamily="18" charset="0"/>
              </a:rPr>
              <a:t>A break in skin (cuts)</a:t>
            </a:r>
          </a:p>
          <a:p>
            <a:pPr>
              <a:spcBef>
                <a:spcPct val="50000"/>
              </a:spcBef>
              <a:buFont typeface="Wingdings" pitchFamily="2" charset="2"/>
              <a:buChar char="§"/>
            </a:pPr>
            <a:endParaRPr lang="en-US" sz="4000" dirty="0">
              <a:latin typeface="Garamond" panose="02020404030301010803" pitchFamily="18" charset="0"/>
            </a:endParaRPr>
          </a:p>
          <a:p>
            <a:pPr>
              <a:spcBef>
                <a:spcPct val="50000"/>
              </a:spcBef>
              <a:buFont typeface="Wingdings" pitchFamily="2" charset="2"/>
              <a:buChar char="§"/>
            </a:pPr>
            <a:r>
              <a:rPr lang="en-US" sz="4000" dirty="0">
                <a:latin typeface="Garamond" panose="02020404030301010803" pitchFamily="18" charset="0"/>
              </a:rPr>
              <a:t>Genitals </a:t>
            </a:r>
          </a:p>
        </p:txBody>
      </p:sp>
      <p:sp>
        <p:nvSpPr>
          <p:cNvPr id="2" name="Date Placeholder 1"/>
          <p:cNvSpPr>
            <a:spLocks noGrp="1"/>
          </p:cNvSpPr>
          <p:nvPr>
            <p:ph type="dt" sz="half" idx="10"/>
          </p:nvPr>
        </p:nvSpPr>
        <p:spPr/>
        <p:txBody>
          <a:bodyPr/>
          <a:lstStyle/>
          <a:p>
            <a:fld id="{B609298E-FDFD-4A67-A0D1-6A831A25310A}" type="datetime1">
              <a:rPr lang="en-US" smtClean="0"/>
              <a:t>5/31/2019</a:t>
            </a:fld>
            <a:endParaRPr lang="en-US"/>
          </a:p>
        </p:txBody>
      </p:sp>
      <p:sp>
        <p:nvSpPr>
          <p:cNvPr id="3" name="Slide Number Placeholder 2"/>
          <p:cNvSpPr>
            <a:spLocks noGrp="1"/>
          </p:cNvSpPr>
          <p:nvPr>
            <p:ph type="sldNum" sz="quarter" idx="12"/>
          </p:nvPr>
        </p:nvSpPr>
        <p:spPr/>
        <p:txBody>
          <a:bodyPr/>
          <a:lstStyle/>
          <a:p>
            <a:fld id="{7CE26C17-F0B5-D64C-94A0-63F887D8A225}" type="slidenum">
              <a:rPr lang="en-US" smtClean="0"/>
              <a:t>7</a:t>
            </a:fld>
            <a:endParaRPr lang="en-US"/>
          </a:p>
        </p:txBody>
      </p:sp>
    </p:spTree>
    <p:extLst>
      <p:ext uri="{BB962C8B-B14F-4D97-AF65-F5344CB8AC3E}">
        <p14:creationId xmlns:p14="http://schemas.microsoft.com/office/powerpoint/2010/main" val="202557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nodeType="clickEffect">
                                  <p:stCondLst>
                                    <p:cond delay="0"/>
                                  </p:stCondLst>
                                  <p:childTnLst>
                                    <p:set>
                                      <p:cBhvr>
                                        <p:cTn id="6" dur="1" fill="hold">
                                          <p:stCondLst>
                                            <p:cond delay="0"/>
                                          </p:stCondLst>
                                        </p:cTn>
                                        <p:tgtEl>
                                          <p:spTgt spid="81925">
                                            <p:txEl>
                                              <p:pRg st="0" end="0"/>
                                            </p:txEl>
                                          </p:spTgt>
                                        </p:tgtEl>
                                        <p:attrNameLst>
                                          <p:attrName>style.visibility</p:attrName>
                                        </p:attrNameLst>
                                      </p:cBhvr>
                                      <p:to>
                                        <p:strVal val="visible"/>
                                      </p:to>
                                    </p:set>
                                    <p:anim calcmode="lin" valueType="num">
                                      <p:cBhvr additive="base">
                                        <p:cTn id="7" dur="5000" fill="hold"/>
                                        <p:tgtEl>
                                          <p:spTgt spid="81925">
                                            <p:txEl>
                                              <p:pRg st="0" end="0"/>
                                            </p:txEl>
                                          </p:spTgt>
                                        </p:tgtEl>
                                        <p:attrNameLst>
                                          <p:attrName>ppt_x</p:attrName>
                                        </p:attrNameLst>
                                      </p:cBhvr>
                                      <p:tavLst>
                                        <p:tav tm="0">
                                          <p:val>
                                            <p:strVal val="#ppt_x"/>
                                          </p:val>
                                        </p:tav>
                                        <p:tav tm="100000">
                                          <p:val>
                                            <p:strVal val="#ppt_x"/>
                                          </p:val>
                                        </p:tav>
                                      </p:tavLst>
                                    </p:anim>
                                    <p:anim calcmode="lin" valueType="num">
                                      <p:cBhvr additive="base">
                                        <p:cTn id="8" dur="5000" fill="hold"/>
                                        <p:tgtEl>
                                          <p:spTgt spid="8192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4" fill="hold" nodeType="clickEffect">
                                  <p:stCondLst>
                                    <p:cond delay="0"/>
                                  </p:stCondLst>
                                  <p:childTnLst>
                                    <p:set>
                                      <p:cBhvr>
                                        <p:cTn id="12" dur="1" fill="hold">
                                          <p:stCondLst>
                                            <p:cond delay="0"/>
                                          </p:stCondLst>
                                        </p:cTn>
                                        <p:tgtEl>
                                          <p:spTgt spid="81925">
                                            <p:txEl>
                                              <p:pRg st="2" end="2"/>
                                            </p:txEl>
                                          </p:spTgt>
                                        </p:tgtEl>
                                        <p:attrNameLst>
                                          <p:attrName>style.visibility</p:attrName>
                                        </p:attrNameLst>
                                      </p:cBhvr>
                                      <p:to>
                                        <p:strVal val="visible"/>
                                      </p:to>
                                    </p:set>
                                    <p:anim calcmode="lin" valueType="num">
                                      <p:cBhvr additive="base">
                                        <p:cTn id="13" dur="5000" fill="hold"/>
                                        <p:tgtEl>
                                          <p:spTgt spid="81925">
                                            <p:txEl>
                                              <p:pRg st="2" end="2"/>
                                            </p:txEl>
                                          </p:spTgt>
                                        </p:tgtEl>
                                        <p:attrNameLst>
                                          <p:attrName>ppt_x</p:attrName>
                                        </p:attrNameLst>
                                      </p:cBhvr>
                                      <p:tavLst>
                                        <p:tav tm="0">
                                          <p:val>
                                            <p:strVal val="#ppt_x"/>
                                          </p:val>
                                        </p:tav>
                                        <p:tav tm="100000">
                                          <p:val>
                                            <p:strVal val="#ppt_x"/>
                                          </p:val>
                                        </p:tav>
                                      </p:tavLst>
                                    </p:anim>
                                    <p:anim calcmode="lin" valueType="num">
                                      <p:cBhvr additive="base">
                                        <p:cTn id="14" dur="5000" fill="hold"/>
                                        <p:tgtEl>
                                          <p:spTgt spid="8192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7" presetClass="entr" presetSubtype="4" fill="hold" nodeType="clickEffect">
                                  <p:stCondLst>
                                    <p:cond delay="0"/>
                                  </p:stCondLst>
                                  <p:childTnLst>
                                    <p:set>
                                      <p:cBhvr>
                                        <p:cTn id="18" dur="1" fill="hold">
                                          <p:stCondLst>
                                            <p:cond delay="0"/>
                                          </p:stCondLst>
                                        </p:cTn>
                                        <p:tgtEl>
                                          <p:spTgt spid="81925">
                                            <p:txEl>
                                              <p:pRg st="4" end="4"/>
                                            </p:txEl>
                                          </p:spTgt>
                                        </p:tgtEl>
                                        <p:attrNameLst>
                                          <p:attrName>style.visibility</p:attrName>
                                        </p:attrNameLst>
                                      </p:cBhvr>
                                      <p:to>
                                        <p:strVal val="visible"/>
                                      </p:to>
                                    </p:set>
                                    <p:anim calcmode="lin" valueType="num">
                                      <p:cBhvr additive="base">
                                        <p:cTn id="19" dur="5000" fill="hold"/>
                                        <p:tgtEl>
                                          <p:spTgt spid="81925">
                                            <p:txEl>
                                              <p:pRg st="4" end="4"/>
                                            </p:txEl>
                                          </p:spTgt>
                                        </p:tgtEl>
                                        <p:attrNameLst>
                                          <p:attrName>ppt_x</p:attrName>
                                        </p:attrNameLst>
                                      </p:cBhvr>
                                      <p:tavLst>
                                        <p:tav tm="0">
                                          <p:val>
                                            <p:strVal val="#ppt_x"/>
                                          </p:val>
                                        </p:tav>
                                        <p:tav tm="100000">
                                          <p:val>
                                            <p:strVal val="#ppt_x"/>
                                          </p:val>
                                        </p:tav>
                                      </p:tavLst>
                                    </p:anim>
                                    <p:anim calcmode="lin" valueType="num">
                                      <p:cBhvr additive="base">
                                        <p:cTn id="20" dur="5000" fill="hold"/>
                                        <p:tgtEl>
                                          <p:spTgt spid="8192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nodeType="clickEffect">
                                  <p:stCondLst>
                                    <p:cond delay="0"/>
                                  </p:stCondLst>
                                  <p:childTnLst>
                                    <p:set>
                                      <p:cBhvr>
                                        <p:cTn id="24" dur="1" fill="hold">
                                          <p:stCondLst>
                                            <p:cond delay="0"/>
                                          </p:stCondLst>
                                        </p:cTn>
                                        <p:tgtEl>
                                          <p:spTgt spid="81926">
                                            <p:txEl>
                                              <p:pRg st="0" end="0"/>
                                            </p:txEl>
                                          </p:spTgt>
                                        </p:tgtEl>
                                        <p:attrNameLst>
                                          <p:attrName>style.visibility</p:attrName>
                                        </p:attrNameLst>
                                      </p:cBhvr>
                                      <p:to>
                                        <p:strVal val="visible"/>
                                      </p:to>
                                    </p:set>
                                    <p:animEffect transition="in" filter="blinds(horizontal)">
                                      <p:cBhvr>
                                        <p:cTn id="25" dur="500"/>
                                        <p:tgtEl>
                                          <p:spTgt spid="81926">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nodeType="clickEffect">
                                  <p:stCondLst>
                                    <p:cond delay="0"/>
                                  </p:stCondLst>
                                  <p:childTnLst>
                                    <p:set>
                                      <p:cBhvr>
                                        <p:cTn id="29" dur="1" fill="hold">
                                          <p:stCondLst>
                                            <p:cond delay="0"/>
                                          </p:stCondLst>
                                        </p:cTn>
                                        <p:tgtEl>
                                          <p:spTgt spid="81926">
                                            <p:txEl>
                                              <p:pRg st="2" end="2"/>
                                            </p:txEl>
                                          </p:spTgt>
                                        </p:tgtEl>
                                        <p:attrNameLst>
                                          <p:attrName>style.visibility</p:attrName>
                                        </p:attrNameLst>
                                      </p:cBhvr>
                                      <p:to>
                                        <p:strVal val="visible"/>
                                      </p:to>
                                    </p:set>
                                    <p:animEffect transition="in" filter="blinds(horizontal)">
                                      <p:cBhvr>
                                        <p:cTn id="30" dur="500"/>
                                        <p:tgtEl>
                                          <p:spTgt spid="8192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rrowheads="1"/>
          </p:cNvSpPr>
          <p:nvPr>
            <p:ph type="title"/>
          </p:nvPr>
        </p:nvSpPr>
        <p:spPr>
          <a:xfrm>
            <a:off x="-5508" y="-6036"/>
            <a:ext cx="9149508" cy="639779"/>
          </a:xfrm>
        </p:spPr>
        <p:txBody>
          <a:bodyPr>
            <a:normAutofit/>
          </a:bodyPr>
          <a:lstStyle/>
          <a:p>
            <a:pPr eaLnBrk="1" hangingPunct="1">
              <a:defRPr/>
            </a:pPr>
            <a:r>
              <a:rPr lang="en-US" sz="3200" b="1" dirty="0" smtClean="0">
                <a:latin typeface="Garamond" panose="02020404030301010803" pitchFamily="18" charset="0"/>
              </a:rPr>
              <a:t>Common Types of Pathogens </a:t>
            </a:r>
          </a:p>
        </p:txBody>
      </p:sp>
      <p:sp>
        <p:nvSpPr>
          <p:cNvPr id="66563" name="Rectangle 3"/>
          <p:cNvSpPr>
            <a:spLocks noGrp="1" noChangeArrowheads="1"/>
          </p:cNvSpPr>
          <p:nvPr>
            <p:ph idx="1"/>
          </p:nvPr>
        </p:nvSpPr>
        <p:spPr>
          <a:xfrm>
            <a:off x="0" y="742384"/>
            <a:ext cx="9144000" cy="5383779"/>
          </a:xfrm>
        </p:spPr>
        <p:txBody>
          <a:bodyPr>
            <a:normAutofit/>
          </a:bodyPr>
          <a:lstStyle/>
          <a:p>
            <a:pPr marL="990600" lvl="1" indent="-533400" eaLnBrk="1" hangingPunct="1">
              <a:lnSpc>
                <a:spcPct val="150000"/>
              </a:lnSpc>
              <a:defRPr/>
            </a:pPr>
            <a:r>
              <a:rPr lang="en-US" sz="3200" dirty="0" smtClean="0">
                <a:latin typeface="Garamond" panose="02020404030301010803" pitchFamily="18" charset="0"/>
              </a:rPr>
              <a:t>Bacteria </a:t>
            </a:r>
          </a:p>
          <a:p>
            <a:pPr marL="990600" lvl="1" indent="-533400" eaLnBrk="1" hangingPunct="1">
              <a:lnSpc>
                <a:spcPct val="150000"/>
              </a:lnSpc>
              <a:defRPr/>
            </a:pPr>
            <a:r>
              <a:rPr lang="en-US" sz="3200" dirty="0" smtClean="0">
                <a:latin typeface="Garamond" panose="02020404030301010803" pitchFamily="18" charset="0"/>
              </a:rPr>
              <a:t>Virus </a:t>
            </a:r>
          </a:p>
          <a:p>
            <a:pPr marL="990600" lvl="1" indent="-533400" eaLnBrk="1" hangingPunct="1">
              <a:lnSpc>
                <a:spcPct val="150000"/>
              </a:lnSpc>
              <a:defRPr/>
            </a:pPr>
            <a:r>
              <a:rPr lang="en-US" sz="3200" dirty="0" smtClean="0">
                <a:latin typeface="Garamond" panose="02020404030301010803" pitchFamily="18" charset="0"/>
              </a:rPr>
              <a:t>Fungi</a:t>
            </a:r>
          </a:p>
          <a:p>
            <a:pPr marL="990600" lvl="1" indent="-533400" eaLnBrk="1" hangingPunct="1">
              <a:lnSpc>
                <a:spcPct val="150000"/>
              </a:lnSpc>
              <a:defRPr/>
            </a:pPr>
            <a:r>
              <a:rPr lang="en-US" sz="3200" dirty="0" smtClean="0">
                <a:latin typeface="Garamond" panose="02020404030301010803" pitchFamily="18" charset="0"/>
              </a:rPr>
              <a:t>Protozoan</a:t>
            </a:r>
          </a:p>
        </p:txBody>
      </p:sp>
      <p:sp>
        <p:nvSpPr>
          <p:cNvPr id="2" name="Date Placeholder 1"/>
          <p:cNvSpPr>
            <a:spLocks noGrp="1"/>
          </p:cNvSpPr>
          <p:nvPr>
            <p:ph type="dt" sz="half" idx="10"/>
          </p:nvPr>
        </p:nvSpPr>
        <p:spPr/>
        <p:txBody>
          <a:bodyPr/>
          <a:lstStyle/>
          <a:p>
            <a:fld id="{21356EBA-6E9C-48DD-A31A-B256A3A69E8E}" type="datetime1">
              <a:rPr lang="en-US" smtClean="0"/>
              <a:t>5/31/2019</a:t>
            </a:fld>
            <a:endParaRPr lang="en-US"/>
          </a:p>
        </p:txBody>
      </p:sp>
      <p:sp>
        <p:nvSpPr>
          <p:cNvPr id="3" name="Slide Number Placeholder 2"/>
          <p:cNvSpPr>
            <a:spLocks noGrp="1"/>
          </p:cNvSpPr>
          <p:nvPr>
            <p:ph type="sldNum" sz="quarter" idx="12"/>
          </p:nvPr>
        </p:nvSpPr>
        <p:spPr/>
        <p:txBody>
          <a:bodyPr/>
          <a:lstStyle/>
          <a:p>
            <a:fld id="{7CE26C17-F0B5-D64C-94A0-63F887D8A225}" type="slidenum">
              <a:rPr lang="en-US" smtClean="0"/>
              <a:t>8</a:t>
            </a:fld>
            <a:endParaRPr lang="en-US"/>
          </a:p>
        </p:txBody>
      </p:sp>
      <p:pic>
        <p:nvPicPr>
          <p:cNvPr id="6" name="Picture 5" descr="athletesfoot"/>
          <p:cNvPicPr>
            <a:picLocks noChangeAspect="1" noChangeArrowheads="1"/>
          </p:cNvPicPr>
          <p:nvPr/>
        </p:nvPicPr>
        <p:blipFill rotWithShape="1">
          <a:blip r:embed="rId3"/>
          <a:srcRect l="-1" r="-1311" b="8948"/>
          <a:stretch/>
        </p:blipFill>
        <p:spPr bwMode="auto">
          <a:xfrm>
            <a:off x="4209862" y="1410831"/>
            <a:ext cx="3883936" cy="2129074"/>
          </a:xfrm>
          <a:prstGeom prst="rect">
            <a:avLst/>
          </a:prstGeom>
          <a:noFill/>
          <a:ln w="9525">
            <a:noFill/>
            <a:miter lim="800000"/>
            <a:headEnd/>
            <a:tailEnd/>
          </a:ln>
        </p:spPr>
      </p:pic>
      <p:pic>
        <p:nvPicPr>
          <p:cNvPr id="7" name="Picture 6" descr="ringworm"/>
          <p:cNvPicPr>
            <a:picLocks noChangeAspect="1" noChangeArrowheads="1"/>
          </p:cNvPicPr>
          <p:nvPr/>
        </p:nvPicPr>
        <p:blipFill rotWithShape="1">
          <a:blip r:embed="rId4"/>
          <a:srcRect r="13579" b="18482"/>
          <a:stretch/>
        </p:blipFill>
        <p:spPr bwMode="auto">
          <a:xfrm>
            <a:off x="4209862" y="4027283"/>
            <a:ext cx="3883936" cy="1803149"/>
          </a:xfrm>
          <a:prstGeom prst="rect">
            <a:avLst/>
          </a:prstGeom>
          <a:noFill/>
          <a:ln w="9525">
            <a:noFill/>
            <a:miter lim="800000"/>
            <a:headEnd/>
            <a:tailEnd/>
          </a:ln>
        </p:spPr>
      </p:pic>
      <p:sp>
        <p:nvSpPr>
          <p:cNvPr id="4" name="Rectangle 3"/>
          <p:cNvSpPr/>
          <p:nvPr/>
        </p:nvSpPr>
        <p:spPr>
          <a:xfrm>
            <a:off x="5546003" y="1021883"/>
            <a:ext cx="1600951" cy="369332"/>
          </a:xfrm>
          <a:prstGeom prst="rect">
            <a:avLst/>
          </a:prstGeom>
        </p:spPr>
        <p:txBody>
          <a:bodyPr wrap="none">
            <a:spAutoFit/>
          </a:bodyPr>
          <a:lstStyle/>
          <a:p>
            <a:pPr>
              <a:spcBef>
                <a:spcPct val="50000"/>
              </a:spcBef>
            </a:pPr>
            <a:r>
              <a:rPr lang="en-US" b="1" dirty="0">
                <a:latin typeface="Garamond" panose="02020404030301010803" pitchFamily="18" charset="0"/>
              </a:rPr>
              <a:t>Athlete’s Foot </a:t>
            </a:r>
          </a:p>
        </p:txBody>
      </p:sp>
      <p:sp>
        <p:nvSpPr>
          <p:cNvPr id="5" name="Rectangle 4"/>
          <p:cNvSpPr/>
          <p:nvPr/>
        </p:nvSpPr>
        <p:spPr>
          <a:xfrm>
            <a:off x="5937717" y="5871925"/>
            <a:ext cx="1378839" cy="369332"/>
          </a:xfrm>
          <a:prstGeom prst="rect">
            <a:avLst/>
          </a:prstGeom>
        </p:spPr>
        <p:txBody>
          <a:bodyPr wrap="none">
            <a:spAutoFit/>
          </a:bodyPr>
          <a:lstStyle/>
          <a:p>
            <a:pPr>
              <a:spcBef>
                <a:spcPct val="50000"/>
              </a:spcBef>
            </a:pPr>
            <a:r>
              <a:rPr lang="en-US" b="1" dirty="0">
                <a:latin typeface="Garamond" panose="02020404030301010803" pitchFamily="18" charset="0"/>
              </a:rPr>
              <a:t>Ring Worm</a:t>
            </a:r>
            <a:r>
              <a:rPr lang="en-US" dirty="0">
                <a:latin typeface="Garamond" panose="02020404030301010803" pitchFamily="18" charset="0"/>
              </a:rPr>
              <a:t> </a:t>
            </a:r>
          </a:p>
        </p:txBody>
      </p:sp>
      <p:sp>
        <p:nvSpPr>
          <p:cNvPr id="8" name="Rectangle 7"/>
          <p:cNvSpPr/>
          <p:nvPr/>
        </p:nvSpPr>
        <p:spPr>
          <a:xfrm>
            <a:off x="6553200" y="3289077"/>
            <a:ext cx="2714205" cy="830997"/>
          </a:xfrm>
          <a:prstGeom prst="rect">
            <a:avLst/>
          </a:prstGeom>
        </p:spPr>
        <p:txBody>
          <a:bodyPr wrap="none">
            <a:spAutoFit/>
          </a:bodyPr>
          <a:lstStyle/>
          <a:p>
            <a:pPr marL="1752600" lvl="3" indent="-381000">
              <a:lnSpc>
                <a:spcPct val="150000"/>
              </a:lnSpc>
              <a:defRPr/>
            </a:pPr>
            <a:r>
              <a:rPr lang="en-US" sz="3200" b="1" dirty="0">
                <a:latin typeface="Garamond" panose="02020404030301010803" pitchFamily="18" charset="0"/>
              </a:rPr>
              <a:t>Fungi </a:t>
            </a:r>
            <a:endParaRPr lang="en-US" sz="3200" dirty="0">
              <a:latin typeface="Garamond" panose="02020404030301010803" pitchFamily="18" charset="0"/>
            </a:endParaRPr>
          </a:p>
        </p:txBody>
      </p:sp>
    </p:spTree>
    <p:extLst>
      <p:ext uri="{BB962C8B-B14F-4D97-AF65-F5344CB8AC3E}">
        <p14:creationId xmlns:p14="http://schemas.microsoft.com/office/powerpoint/2010/main" val="2130307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6563">
                                            <p:txEl>
                                              <p:pRg st="0" end="0"/>
                                            </p:txEl>
                                          </p:spTgt>
                                        </p:tgtEl>
                                        <p:attrNameLst>
                                          <p:attrName>style.visibility</p:attrName>
                                        </p:attrNameLst>
                                      </p:cBhvr>
                                      <p:to>
                                        <p:strVal val="visible"/>
                                      </p:to>
                                    </p:set>
                                    <p:animEffect transition="in" filter="blinds(horizontal)">
                                      <p:cBhvr>
                                        <p:cTn id="7" dur="500"/>
                                        <p:tgtEl>
                                          <p:spTgt spid="6656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6563">
                                            <p:txEl>
                                              <p:pRg st="1" end="1"/>
                                            </p:txEl>
                                          </p:spTgt>
                                        </p:tgtEl>
                                        <p:attrNameLst>
                                          <p:attrName>style.visibility</p:attrName>
                                        </p:attrNameLst>
                                      </p:cBhvr>
                                      <p:to>
                                        <p:strVal val="visible"/>
                                      </p:to>
                                    </p:set>
                                    <p:animEffect transition="in" filter="blinds(horizontal)">
                                      <p:cBhvr>
                                        <p:cTn id="12" dur="500"/>
                                        <p:tgtEl>
                                          <p:spTgt spid="6656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66563">
                                            <p:txEl>
                                              <p:pRg st="2" end="2"/>
                                            </p:txEl>
                                          </p:spTgt>
                                        </p:tgtEl>
                                        <p:attrNameLst>
                                          <p:attrName>style.visibility</p:attrName>
                                        </p:attrNameLst>
                                      </p:cBhvr>
                                      <p:to>
                                        <p:strVal val="visible"/>
                                      </p:to>
                                    </p:set>
                                    <p:animEffect transition="in" filter="blinds(horizontal)">
                                      <p:cBhvr>
                                        <p:cTn id="17" dur="500"/>
                                        <p:tgtEl>
                                          <p:spTgt spid="6656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66563">
                                            <p:txEl>
                                              <p:pRg st="3" end="3"/>
                                            </p:txEl>
                                          </p:spTgt>
                                        </p:tgtEl>
                                        <p:attrNameLst>
                                          <p:attrName>style.visibility</p:attrName>
                                        </p:attrNameLst>
                                      </p:cBhvr>
                                      <p:to>
                                        <p:strVal val="visible"/>
                                      </p:to>
                                    </p:set>
                                    <p:animEffect transition="in" filter="blinds(horizontal)">
                                      <p:cBhvr>
                                        <p:cTn id="22" dur="500"/>
                                        <p:tgtEl>
                                          <p:spTgt spid="6656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diamond(in)">
                                      <p:cBhvr>
                                        <p:cTn id="27" dur="20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7"/>
                                        </p:tgtEl>
                                        <p:attrNameLst>
                                          <p:attrName>style.visibility</p:attrName>
                                        </p:attrNameLst>
                                      </p:cBhvr>
                                      <p:to>
                                        <p:strVal val="visible"/>
                                      </p:to>
                                    </p:set>
                                    <p:anim calcmode="lin" valueType="num">
                                      <p:cBhvr additive="base">
                                        <p:cTn id="32" dur="500" fill="hold"/>
                                        <p:tgtEl>
                                          <p:spTgt spid="7"/>
                                        </p:tgtEl>
                                        <p:attrNameLst>
                                          <p:attrName>ppt_x</p:attrName>
                                        </p:attrNameLst>
                                      </p:cBhvr>
                                      <p:tavLst>
                                        <p:tav tm="0">
                                          <p:val>
                                            <p:strVal val="#ppt_x"/>
                                          </p:val>
                                        </p:tav>
                                        <p:tav tm="100000">
                                          <p:val>
                                            <p:strVal val="#ppt_x"/>
                                          </p:val>
                                        </p:tav>
                                      </p:tavLst>
                                    </p:anim>
                                    <p:anim calcmode="lin" valueType="num">
                                      <p:cBhvr additive="base">
                                        <p:cTn id="3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42796"/>
          </a:xfrm>
        </p:spPr>
        <p:txBody>
          <a:bodyPr rtlCol="0">
            <a:normAutofit/>
          </a:bodyPr>
          <a:lstStyle/>
          <a:p>
            <a:pPr eaLnBrk="1" fontAlgn="auto" hangingPunct="1">
              <a:spcAft>
                <a:spcPts val="0"/>
              </a:spcAft>
              <a:defRPr/>
            </a:pPr>
            <a:r>
              <a:rPr lang="en-US" sz="3200" b="1" dirty="0" smtClean="0">
                <a:solidFill>
                  <a:srgbClr val="00B050"/>
                </a:solidFill>
                <a:latin typeface="Garamond" panose="02020404030301010803" pitchFamily="18" charset="0"/>
              </a:rPr>
              <a:t>PREVENTING COMMUNICABLE DISEASES</a:t>
            </a:r>
          </a:p>
        </p:txBody>
      </p:sp>
      <p:sp>
        <p:nvSpPr>
          <p:cNvPr id="8195" name="TextBox 2"/>
          <p:cNvSpPr txBox="1">
            <a:spLocks noChangeArrowheads="1"/>
          </p:cNvSpPr>
          <p:nvPr/>
        </p:nvSpPr>
        <p:spPr bwMode="auto">
          <a:xfrm>
            <a:off x="0" y="1015497"/>
            <a:ext cx="91440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457200" indent="-457200" eaLnBrk="1" hangingPunct="1">
              <a:buFont typeface="Arial" panose="020B0604020202020204" pitchFamily="34" charset="0"/>
              <a:buChar char="•"/>
            </a:pPr>
            <a:r>
              <a:rPr lang="en-US" sz="3200" b="1" dirty="0">
                <a:latin typeface="Garamond" panose="02020404030301010803" pitchFamily="18" charset="0"/>
              </a:rPr>
              <a:t>Physical &amp; Chemical Barriers</a:t>
            </a:r>
          </a:p>
          <a:p>
            <a:pPr algn="ctr" eaLnBrk="1" hangingPunct="1"/>
            <a:endParaRPr lang="en-US" sz="3200" dirty="0">
              <a:latin typeface="Garamond" panose="02020404030301010803" pitchFamily="18" charset="0"/>
            </a:endParaRPr>
          </a:p>
          <a:p>
            <a:pPr lvl="1" eaLnBrk="1" hangingPunct="1">
              <a:buFont typeface="Arial" panose="020B0604020202020204" pitchFamily="34" charset="0"/>
              <a:buChar char="•"/>
            </a:pPr>
            <a:r>
              <a:rPr lang="en-US" sz="3200" dirty="0" smtClean="0">
                <a:latin typeface="Garamond" panose="02020404030301010803" pitchFamily="18" charset="0"/>
              </a:rPr>
              <a:t>1</a:t>
            </a:r>
            <a:r>
              <a:rPr lang="en-US" sz="3200" baseline="30000" dirty="0" smtClean="0">
                <a:latin typeface="Garamond" panose="02020404030301010803" pitchFamily="18" charset="0"/>
              </a:rPr>
              <a:t>st</a:t>
            </a:r>
            <a:r>
              <a:rPr lang="en-US" sz="3200" dirty="0" smtClean="0">
                <a:latin typeface="Garamond" panose="02020404030301010803" pitchFamily="18" charset="0"/>
              </a:rPr>
              <a:t> </a:t>
            </a:r>
            <a:r>
              <a:rPr lang="en-US" sz="3200" dirty="0">
                <a:latin typeface="Garamond" panose="02020404030301010803" pitchFamily="18" charset="0"/>
              </a:rPr>
              <a:t>line of defense</a:t>
            </a:r>
          </a:p>
          <a:p>
            <a:pPr eaLnBrk="1" hangingPunct="1">
              <a:buFont typeface="Arial" panose="020B0604020202020204" pitchFamily="34" charset="0"/>
              <a:buChar char="•"/>
            </a:pPr>
            <a:endParaRPr lang="en-US" sz="3200" dirty="0">
              <a:latin typeface="Garamond" panose="02020404030301010803" pitchFamily="18" charset="0"/>
            </a:endParaRPr>
          </a:p>
          <a:p>
            <a:pPr lvl="2" eaLnBrk="1" hangingPunct="1">
              <a:buFont typeface="Arial" panose="020B0604020202020204" pitchFamily="34" charset="0"/>
              <a:buChar char="•"/>
            </a:pPr>
            <a:r>
              <a:rPr lang="en-US" sz="3200" dirty="0">
                <a:latin typeface="Garamond" panose="02020404030301010803" pitchFamily="18" charset="0"/>
              </a:rPr>
              <a:t>Physical: skin, mucous membranes</a:t>
            </a:r>
          </a:p>
          <a:p>
            <a:pPr eaLnBrk="1" hangingPunct="1">
              <a:buFont typeface="Arial" panose="020B0604020202020204" pitchFamily="34" charset="0"/>
              <a:buChar char="•"/>
            </a:pPr>
            <a:endParaRPr lang="en-US" sz="3200" dirty="0">
              <a:latin typeface="Garamond" panose="02020404030301010803" pitchFamily="18" charset="0"/>
            </a:endParaRPr>
          </a:p>
          <a:p>
            <a:pPr lvl="2" eaLnBrk="1" hangingPunct="1">
              <a:buFont typeface="Arial" panose="020B0604020202020204" pitchFamily="34" charset="0"/>
              <a:buChar char="•"/>
            </a:pPr>
            <a:r>
              <a:rPr lang="en-US" sz="3200" dirty="0">
                <a:latin typeface="Garamond" panose="02020404030301010803" pitchFamily="18" charset="0"/>
              </a:rPr>
              <a:t>Chemical: enzymes in tears</a:t>
            </a:r>
          </a:p>
          <a:p>
            <a:pPr eaLnBrk="1" hangingPunct="1">
              <a:buFont typeface="Arial" panose="020B0604020202020204" pitchFamily="34" charset="0"/>
              <a:buChar char="•"/>
            </a:pPr>
            <a:endParaRPr lang="en-US" sz="3200" dirty="0">
              <a:latin typeface="Garamond" panose="02020404030301010803" pitchFamily="18" charset="0"/>
            </a:endParaRPr>
          </a:p>
        </p:txBody>
      </p:sp>
      <p:sp>
        <p:nvSpPr>
          <p:cNvPr id="3" name="Date Placeholder 2"/>
          <p:cNvSpPr>
            <a:spLocks noGrp="1"/>
          </p:cNvSpPr>
          <p:nvPr>
            <p:ph type="dt" sz="half" idx="10"/>
          </p:nvPr>
        </p:nvSpPr>
        <p:spPr/>
        <p:txBody>
          <a:bodyPr/>
          <a:lstStyle/>
          <a:p>
            <a:fld id="{5EA55ACF-AD7D-449A-A175-A92F6D712CEC}" type="datetime1">
              <a:rPr lang="en-US" smtClean="0"/>
              <a:t>5/31/2019</a:t>
            </a:fld>
            <a:endParaRPr lang="en-US"/>
          </a:p>
        </p:txBody>
      </p:sp>
      <p:sp>
        <p:nvSpPr>
          <p:cNvPr id="4" name="Slide Number Placeholder 3"/>
          <p:cNvSpPr>
            <a:spLocks noGrp="1"/>
          </p:cNvSpPr>
          <p:nvPr>
            <p:ph type="sldNum" sz="quarter" idx="12"/>
          </p:nvPr>
        </p:nvSpPr>
        <p:spPr/>
        <p:txBody>
          <a:bodyPr/>
          <a:lstStyle/>
          <a:p>
            <a:fld id="{7CE26C17-F0B5-D64C-94A0-63F887D8A225}" type="slidenum">
              <a:rPr lang="en-US" smtClean="0"/>
              <a:t>9</a:t>
            </a:fld>
            <a:endParaRPr lang="en-US"/>
          </a:p>
        </p:txBody>
      </p:sp>
    </p:spTree>
    <p:extLst>
      <p:ext uri="{BB962C8B-B14F-4D97-AF65-F5344CB8AC3E}">
        <p14:creationId xmlns:p14="http://schemas.microsoft.com/office/powerpoint/2010/main" val="384002821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296</TotalTime>
  <Words>1330</Words>
  <Application>Microsoft Office PowerPoint</Application>
  <PresentationFormat>On-screen Show (4:3)</PresentationFormat>
  <Paragraphs>331</Paragraphs>
  <Slides>28</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Arial</vt:lpstr>
      <vt:lpstr>Calibri</vt:lpstr>
      <vt:lpstr>Garamond</vt:lpstr>
      <vt:lpstr>Wingdings</vt:lpstr>
      <vt:lpstr>Office Theme</vt:lpstr>
      <vt:lpstr>Chapter 7: Communicable and  Non-communicable  Diseases </vt:lpstr>
      <vt:lpstr>PowerPoint Presentation</vt:lpstr>
      <vt:lpstr>Distinguish between communicable and non-communicable diseases</vt:lpstr>
      <vt:lpstr>Causes of non-communicable diseases </vt:lpstr>
      <vt:lpstr>Communicable Diseases</vt:lpstr>
      <vt:lpstr>How diseases are spread</vt:lpstr>
      <vt:lpstr>Where Diseases Enter The Body</vt:lpstr>
      <vt:lpstr>Common Types of Pathogens </vt:lpstr>
      <vt:lpstr>PREVENTING COMMUNICABLE DISEASES</vt:lpstr>
      <vt:lpstr>PREVENTING COMMUNICABLE DISEASES</vt:lpstr>
      <vt:lpstr>Communicable Diseases: Definition</vt:lpstr>
      <vt:lpstr>Importance of Communicable Diseases</vt:lpstr>
      <vt:lpstr>Human Security concerns</vt:lpstr>
      <vt:lpstr>Non-communicable diseases</vt:lpstr>
      <vt:lpstr>PowerPoint Presentation</vt:lpstr>
      <vt:lpstr>PowerPoint Presentation</vt:lpstr>
      <vt:lpstr>DIABETES</vt:lpstr>
      <vt:lpstr>PowerPoint Presentation</vt:lpstr>
      <vt:lpstr>Body’s Primary Defenses Against Communicable Diseases</vt:lpstr>
      <vt:lpstr>PowerPoint Presentation</vt:lpstr>
      <vt:lpstr>Body’s Secondary Defenses</vt:lpstr>
      <vt:lpstr>Tuberculosis Control</vt:lpstr>
      <vt:lpstr>Tuberculosis Control</vt:lpstr>
      <vt:lpstr>Malaria Control</vt:lpstr>
      <vt:lpstr>HIV Co-infections</vt:lpstr>
      <vt:lpstr>HIV/AIDS</vt:lpstr>
      <vt:lpstr>HIV/AIDS</vt:lpstr>
      <vt:lpstr>Avian Influenza</vt:lpstr>
    </vt:vector>
  </TitlesOfParts>
  <Company>Sharon High School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4</dc:title>
  <dc:creator>James Dixon</dc:creator>
  <cp:lastModifiedBy>Meera Indracanti</cp:lastModifiedBy>
  <cp:revision>47</cp:revision>
  <cp:lastPrinted>2019-05-31T08:34:26Z</cp:lastPrinted>
  <dcterms:created xsi:type="dcterms:W3CDTF">2014-06-19T14:01:36Z</dcterms:created>
  <dcterms:modified xsi:type="dcterms:W3CDTF">2019-05-31T08:46:15Z</dcterms:modified>
</cp:coreProperties>
</file>