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9" r:id="rId2"/>
    <p:sldId id="259" r:id="rId3"/>
    <p:sldId id="301" r:id="rId4"/>
    <p:sldId id="302" r:id="rId5"/>
    <p:sldId id="303" r:id="rId6"/>
    <p:sldId id="266" r:id="rId7"/>
    <p:sldId id="291" r:id="rId8"/>
    <p:sldId id="300" r:id="rId9"/>
    <p:sldId id="304" r:id="rId10"/>
    <p:sldId id="294" r:id="rId11"/>
    <p:sldId id="305" r:id="rId12"/>
    <p:sldId id="306" r:id="rId13"/>
    <p:sldId id="286" r:id="rId14"/>
    <p:sldId id="275" r:id="rId15"/>
    <p:sldId id="281" r:id="rId16"/>
    <p:sldId id="280" r:id="rId17"/>
    <p:sldId id="276" r:id="rId18"/>
    <p:sldId id="289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F297"/>
    <a:srgbClr val="2BD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82" autoAdjust="0"/>
  </p:normalViewPr>
  <p:slideViewPr>
    <p:cSldViewPr snapToGrid="0" snapToObjects="1">
      <p:cViewPr varScale="1">
        <p:scale>
          <a:sx n="89" d="100"/>
          <a:sy n="89" d="100"/>
        </p:scale>
        <p:origin x="12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F71F9-65BA-414A-8C11-CF393EF79742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AC79-1E6B-42B5-BD5D-4D189BAC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87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5CA69-AA3D-46D7-AAC1-7DDD25CAA656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15690-6D80-4A2B-9C29-26C0D9E9F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9508BBA-64C6-4DEE-9194-F73ADD233669}" type="slidenum">
              <a:rPr lang="en-US" sz="1200">
                <a:latin typeface="Garamond" panose="02020404030301010803" pitchFamily="18" charset="0"/>
              </a:rPr>
              <a:pPr/>
              <a:t>1</a:t>
            </a:fld>
            <a:endParaRPr lang="en-US" sz="12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7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15690-6D80-4A2B-9C29-26C0D9E9F3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9D77-6DB9-4B50-B666-423C3F02FB73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EC8B-B8D0-4BB7-AFB2-6D77770B34FF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5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72B5-7096-466F-8BC7-692351742A17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8D56-BAC9-4BCA-B1BE-B039AD671292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1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3BE1-51CE-4BC9-B5CA-1BED39A34479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2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2E6F-D06D-44F8-BB96-551EABF47B42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8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4916-30DC-4CC1-99FE-6C53355F065C}" type="datetime1">
              <a:rPr lang="en-US" smtClean="0"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2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612-10F0-4BF5-BE4F-665AA81749A0}" type="datetime1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74EE-D1C6-4104-8FAB-C4E07EBC0CF0}" type="datetime1">
              <a:rPr lang="en-US" smtClean="0"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5EE5-594B-4189-B777-F53F5E939CF9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6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1A0D-4133-4F47-8203-4EABA675F0C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0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8FE7-1B41-451A-A03B-0B451EBC64BE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DEA5-20F5-DD42-B855-D1460456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147763"/>
            <a:ext cx="7772400" cy="1470025"/>
          </a:xfrm>
        </p:spPr>
        <p:txBody>
          <a:bodyPr/>
          <a:lstStyle/>
          <a:p>
            <a:r>
              <a:rPr lang="en-US" sz="3600" b="1" dirty="0" smtClean="0">
                <a:latin typeface="Garamond" panose="02020404030301010803" pitchFamily="18" charset="0"/>
              </a:rPr>
              <a:t>Chapter 6</a:t>
            </a:r>
            <a:r>
              <a:rPr lang="en-US" sz="3600" dirty="0" smtClean="0">
                <a:latin typeface="Garamond" panose="02020404030301010803" pitchFamily="18" charset="0"/>
              </a:rPr>
              <a:t/>
            </a:r>
            <a:br>
              <a:rPr lang="en-US" sz="3600" dirty="0" smtClean="0">
                <a:latin typeface="Garamond" panose="02020404030301010803" pitchFamily="18" charset="0"/>
              </a:rPr>
            </a:br>
            <a:r>
              <a:rPr lang="en-US" sz="3600" b="1" dirty="0" smtClean="0">
                <a:latin typeface="Garamond" panose="02020404030301010803" pitchFamily="18" charset="0"/>
              </a:rPr>
              <a:t>Topic: Cancer Immunotherapy</a:t>
            </a:r>
            <a:endParaRPr lang="en-US" sz="3600" dirty="0" smtClean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43263"/>
            <a:ext cx="6400800" cy="1752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Course code: </a:t>
            </a:r>
            <a:r>
              <a:rPr lang="en-US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Biot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. 3113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Course name: Medical Biotechnology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Department of Biotechnology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University of Gondar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DF75DFE-C8CA-4B7A-91AF-8837D5428355}" type="datetime1">
              <a:rPr lang="en-US" sz="1400" smtClean="0">
                <a:latin typeface="Garamond" panose="02020404030301010803" pitchFamily="18" charset="0"/>
              </a:rPr>
              <a:t>5/31/2019</a:t>
            </a:fld>
            <a:endParaRPr lang="en-US" sz="1400">
              <a:latin typeface="Garamond" panose="02020404030301010803" pitchFamily="18" charset="0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63658F4-F77D-493A-A9FA-E4931295D5DD}" type="slidenum">
              <a:rPr lang="en-US" sz="1400">
                <a:latin typeface="Garamond" panose="02020404030301010803" pitchFamily="18" charset="0"/>
              </a:rPr>
              <a:pPr/>
              <a:t>1</a:t>
            </a:fld>
            <a:endParaRPr lang="en-US" sz="14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52618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</a:rPr>
              <a:t>The </a:t>
            </a:r>
            <a:r>
              <a:rPr lang="en-US" sz="2800" dirty="0">
                <a:latin typeface="Garamond" panose="02020404030301010803" pitchFamily="18" charset="0"/>
              </a:rPr>
              <a:t>commonly accepted definition of a </a:t>
            </a:r>
            <a:r>
              <a:rPr lang="en-US" sz="2800" b="1" dirty="0">
                <a:latin typeface="Garamond" panose="02020404030301010803" pitchFamily="18" charset="0"/>
              </a:rPr>
              <a:t>driver mutation</a:t>
            </a:r>
            <a:r>
              <a:rPr lang="en-US" sz="2800" dirty="0">
                <a:latin typeface="Garamond" panose="02020404030301010803" pitchFamily="18" charset="0"/>
              </a:rPr>
              <a:t> is a </a:t>
            </a:r>
            <a:r>
              <a:rPr lang="en-US" sz="2800" b="1" dirty="0">
                <a:latin typeface="Garamond" panose="02020404030301010803" pitchFamily="18" charset="0"/>
              </a:rPr>
              <a:t>mutation</a:t>
            </a:r>
            <a:r>
              <a:rPr lang="en-US" sz="2800" dirty="0">
                <a:latin typeface="Garamond" panose="02020404030301010803" pitchFamily="18" charset="0"/>
              </a:rPr>
              <a:t> within a gene that confers a selective growth advantage (thus promoting cancer development), while passenger </a:t>
            </a:r>
            <a:r>
              <a:rPr lang="en-US" sz="2800" b="1" dirty="0">
                <a:latin typeface="Garamond" panose="02020404030301010803" pitchFamily="18" charset="0"/>
              </a:rPr>
              <a:t>mutations</a:t>
            </a:r>
            <a:r>
              <a:rPr lang="en-US" sz="2800" dirty="0">
                <a:latin typeface="Garamond" panose="02020404030301010803" pitchFamily="18" charset="0"/>
              </a:rPr>
              <a:t> are those that </a:t>
            </a:r>
            <a:r>
              <a:rPr lang="en-US" sz="2800" b="1" dirty="0">
                <a:latin typeface="Garamond" panose="02020404030301010803" pitchFamily="18" charset="0"/>
              </a:rPr>
              <a:t>do not provide </a:t>
            </a:r>
            <a:r>
              <a:rPr lang="en-US" sz="2800" dirty="0">
                <a:latin typeface="Garamond" panose="02020404030301010803" pitchFamily="18" charset="0"/>
              </a:rPr>
              <a:t>a growth advantage</a:t>
            </a:r>
            <a:r>
              <a:rPr lang="en-US" sz="2800" dirty="0" smtClean="0">
                <a:latin typeface="Garamond" panose="02020404030301010803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400" b="1" dirty="0">
                <a:latin typeface="Garamond" panose="02020404030301010803" pitchFamily="18" charset="0"/>
              </a:rPr>
              <a:t>Passenger mutation</a:t>
            </a:r>
            <a:r>
              <a:rPr lang="en-US" sz="2400" dirty="0">
                <a:latin typeface="Garamond" panose="02020404030301010803" pitchFamily="18" charset="0"/>
              </a:rPr>
              <a:t> = a </a:t>
            </a:r>
            <a:r>
              <a:rPr lang="en-US" sz="2400" b="1" dirty="0">
                <a:latin typeface="Garamond" panose="02020404030301010803" pitchFamily="18" charset="0"/>
              </a:rPr>
              <a:t>mutation</a:t>
            </a:r>
            <a:r>
              <a:rPr lang="en-US" sz="2400" dirty="0">
                <a:latin typeface="Garamond" panose="02020404030301010803" pitchFamily="18" charset="0"/>
              </a:rPr>
              <a:t> that has no effect on the fitness of a clone but </a:t>
            </a:r>
            <a:r>
              <a:rPr lang="en-US" sz="2400" b="1" dirty="0">
                <a:latin typeface="Garamond" panose="02020404030301010803" pitchFamily="18" charset="0"/>
              </a:rPr>
              <a:t>may be associated </a:t>
            </a:r>
            <a:r>
              <a:rPr lang="en-US" sz="2400" dirty="0">
                <a:latin typeface="Garamond" panose="02020404030301010803" pitchFamily="18" charset="0"/>
              </a:rPr>
              <a:t>with a clonal expansion because it occurs in the same genome with a driver </a:t>
            </a:r>
            <a:r>
              <a:rPr lang="en-US" sz="2400" b="1" dirty="0">
                <a:latin typeface="Garamond" panose="02020404030301010803" pitchFamily="18" charset="0"/>
              </a:rPr>
              <a:t>mutation</a:t>
            </a:r>
            <a:r>
              <a:rPr lang="en-US" sz="2400" dirty="0">
                <a:latin typeface="Garamond" panose="02020404030301010803" pitchFamily="18" charset="0"/>
              </a:rPr>
              <a:t>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Clone </a:t>
            </a:r>
            <a:r>
              <a:rPr lang="en-US" sz="2400" dirty="0">
                <a:latin typeface="Garamond" panose="02020404030301010803" pitchFamily="18" charset="0"/>
              </a:rPr>
              <a:t>= a set of cells that all descend from a common ancestor cell.</a:t>
            </a:r>
            <a:endParaRPr lang="en-US" sz="24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9984-B6AE-40B7-AA12-2B5F49A9023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52618" cy="685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Garamond" panose="02020404030301010803" pitchFamily="18" charset="0"/>
              </a:rPr>
              <a:t>What is a cancer genome?</a:t>
            </a:r>
          </a:p>
          <a:p>
            <a:pPr lvl="1">
              <a:lnSpc>
                <a:spcPct val="150000"/>
              </a:lnSpc>
            </a:pP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is a group of genetic diseases that result from changes in the </a:t>
            </a:r>
            <a:r>
              <a:rPr lang="en-US" sz="2400" b="1" dirty="0">
                <a:latin typeface="Garamond" panose="02020404030301010803" pitchFamily="18" charset="0"/>
              </a:rPr>
              <a:t>genome</a:t>
            </a:r>
            <a:r>
              <a:rPr lang="en-US" sz="2400" dirty="0">
                <a:latin typeface="Garamond" panose="02020404030301010803" pitchFamily="18" charset="0"/>
              </a:rPr>
              <a:t> of cells in the body, leading them to grow uncontrollably.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These </a:t>
            </a:r>
            <a:r>
              <a:rPr lang="en-US" sz="2400" dirty="0">
                <a:latin typeface="Garamond" panose="02020404030301010803" pitchFamily="18" charset="0"/>
              </a:rPr>
              <a:t>changes involve DNA mutations in the </a:t>
            </a:r>
            <a:r>
              <a:rPr lang="en-US" sz="2400" b="1" dirty="0">
                <a:latin typeface="Garamond" panose="02020404030301010803" pitchFamily="18" charset="0"/>
              </a:rPr>
              <a:t>genome</a:t>
            </a:r>
            <a:r>
              <a:rPr lang="en-US" sz="2400" dirty="0">
                <a:latin typeface="Garamond" panose="02020404030301010803" pitchFamily="18" charset="0"/>
              </a:rPr>
              <a:t>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Our </a:t>
            </a:r>
            <a:r>
              <a:rPr lang="en-US" sz="2400" dirty="0">
                <a:latin typeface="Garamond" panose="02020404030301010803" pitchFamily="18" charset="0"/>
              </a:rPr>
              <a:t>cells are constantly finding and fixing mutations that occur </a:t>
            </a:r>
            <a:r>
              <a:rPr lang="en-US" sz="2400" dirty="0" smtClean="0">
                <a:latin typeface="Garamond" panose="02020404030301010803" pitchFamily="18" charset="0"/>
              </a:rPr>
              <a:t>in our</a:t>
            </a:r>
            <a:r>
              <a:rPr lang="en-US" sz="2400" dirty="0">
                <a:latin typeface="Garamond" panose="02020404030301010803" pitchFamily="18" charset="0"/>
              </a:rPr>
              <a:t> </a:t>
            </a:r>
            <a:r>
              <a:rPr lang="en-US" sz="2400" b="1" dirty="0">
                <a:latin typeface="Garamond" panose="02020404030301010803" pitchFamily="18" charset="0"/>
              </a:rPr>
              <a:t>genome</a:t>
            </a:r>
            <a:r>
              <a:rPr lang="en-US" sz="2400" dirty="0">
                <a:latin typeface="Garamond" panose="02020404030301010803" pitchFamily="18" charset="0"/>
              </a:rPr>
              <a:t> as the cells divide over and over again</a:t>
            </a:r>
            <a:r>
              <a:rPr lang="en-US" sz="2400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Garamond" panose="02020404030301010803" pitchFamily="18" charset="0"/>
              </a:rPr>
              <a:t>What is </a:t>
            </a:r>
            <a:r>
              <a:rPr lang="en-US" sz="2800" b="1" dirty="0" err="1">
                <a:latin typeface="Garamond" panose="02020404030301010803" pitchFamily="18" charset="0"/>
              </a:rPr>
              <a:t>clonality</a:t>
            </a:r>
            <a:r>
              <a:rPr lang="en-US" sz="2800" b="1" dirty="0">
                <a:latin typeface="Garamond" panose="02020404030301010803" pitchFamily="18" charset="0"/>
              </a:rPr>
              <a:t> in cancer?</a:t>
            </a:r>
          </a:p>
          <a:p>
            <a:pPr lvl="1">
              <a:lnSpc>
                <a:spcPct val="150000"/>
              </a:lnSpc>
            </a:pPr>
            <a:r>
              <a:rPr lang="en-US" sz="2400" b="1" dirty="0">
                <a:latin typeface="Garamond" panose="02020404030301010803" pitchFamily="18" charset="0"/>
              </a:rPr>
              <a:t>Cancers</a:t>
            </a:r>
            <a:r>
              <a:rPr lang="en-US" sz="2400" dirty="0">
                <a:latin typeface="Garamond" panose="02020404030301010803" pitchFamily="18" charset="0"/>
              </a:rPr>
              <a:t> evolve by a reiterative process of </a:t>
            </a:r>
            <a:r>
              <a:rPr lang="en-US" sz="2400" b="1" dirty="0">
                <a:latin typeface="Garamond" panose="02020404030301010803" pitchFamily="18" charset="0"/>
              </a:rPr>
              <a:t>clonal</a:t>
            </a:r>
            <a:r>
              <a:rPr lang="en-US" sz="2400" dirty="0">
                <a:latin typeface="Garamond" panose="02020404030301010803" pitchFamily="18" charset="0"/>
              </a:rPr>
              <a:t> expansion, genetic diversification and </a:t>
            </a:r>
            <a:r>
              <a:rPr lang="en-US" sz="2400" b="1" dirty="0">
                <a:latin typeface="Garamond" panose="02020404030301010803" pitchFamily="18" charset="0"/>
              </a:rPr>
              <a:t>clonal</a:t>
            </a:r>
            <a:r>
              <a:rPr lang="en-US" sz="2400" dirty="0">
                <a:latin typeface="Garamond" panose="02020404030301010803" pitchFamily="18" charset="0"/>
              </a:rPr>
              <a:t> selection within the adaptive landscapes of tissue ecosystems.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The </a:t>
            </a:r>
            <a:r>
              <a:rPr lang="en-US" sz="2400" dirty="0">
                <a:latin typeface="Garamond" panose="02020404030301010803" pitchFamily="18" charset="0"/>
              </a:rPr>
              <a:t>translation of </a:t>
            </a: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genomics to </a:t>
            </a: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therapy needs to accommodate the cellular complexity of the disease and address its dynamic, evolutionary character.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9984-B6AE-40B7-AA12-2B5F49A9023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52618" cy="6858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Garamond" panose="02020404030301010803" pitchFamily="18" charset="0"/>
              </a:rPr>
              <a:t>How many different forms of cancer are there?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100 types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There are more than </a:t>
            </a:r>
            <a:r>
              <a:rPr lang="en-US" sz="2400" b="1" dirty="0">
                <a:latin typeface="Garamond" panose="02020404030301010803" pitchFamily="18" charset="0"/>
              </a:rPr>
              <a:t>100 types</a:t>
            </a:r>
            <a:r>
              <a:rPr lang="en-US" sz="2400" dirty="0">
                <a:latin typeface="Garamond" panose="02020404030301010803" pitchFamily="18" charset="0"/>
              </a:rPr>
              <a:t> of cancer, characterized by abnormal cell growth.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There </a:t>
            </a:r>
            <a:r>
              <a:rPr lang="en-US" sz="2400" dirty="0">
                <a:latin typeface="Garamond" panose="02020404030301010803" pitchFamily="18" charset="0"/>
              </a:rPr>
              <a:t>are many different causes, ranging from radiation to chemicals to viruses; an individual has varying degrees of control over exposure to cancer-causing agents.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</a:rPr>
              <a:t>DNA</a:t>
            </a:r>
            <a:r>
              <a:rPr lang="en-US" sz="2400" dirty="0">
                <a:latin typeface="Garamond" panose="02020404030301010803" pitchFamily="18" charset="0"/>
              </a:rPr>
              <a:t> damage occurs to a gene that makes a </a:t>
            </a:r>
            <a:r>
              <a:rPr lang="en-US" sz="2400" b="1" dirty="0">
                <a:latin typeface="Garamond" panose="02020404030301010803" pitchFamily="18" charset="0"/>
              </a:rPr>
              <a:t>DNA</a:t>
            </a:r>
            <a:r>
              <a:rPr lang="en-US" sz="2400" dirty="0">
                <a:latin typeface="Garamond" panose="02020404030301010803" pitchFamily="18" charset="0"/>
              </a:rPr>
              <a:t> repair protein, a </a:t>
            </a:r>
            <a:r>
              <a:rPr lang="en-US" sz="2400" dirty="0" smtClean="0">
                <a:latin typeface="Garamond" panose="02020404030301010803" pitchFamily="18" charset="0"/>
              </a:rPr>
              <a:t>cell </a:t>
            </a:r>
            <a:r>
              <a:rPr lang="en-US" sz="2400" b="1" dirty="0" smtClean="0">
                <a:latin typeface="Garamond" panose="02020404030301010803" pitchFamily="18" charset="0"/>
              </a:rPr>
              <a:t>has</a:t>
            </a:r>
            <a:r>
              <a:rPr lang="en-US" sz="2400" dirty="0">
                <a:latin typeface="Garamond" panose="02020404030301010803" pitchFamily="18" charset="0"/>
              </a:rPr>
              <a:t> less ability to repair itself.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So </a:t>
            </a:r>
            <a:r>
              <a:rPr lang="en-US" sz="2400" dirty="0">
                <a:latin typeface="Garamond" panose="02020404030301010803" pitchFamily="18" charset="0"/>
              </a:rPr>
              <a:t>errors will build up in other genes over time and allow a </a:t>
            </a: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to form.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Scientists</a:t>
            </a:r>
            <a:r>
              <a:rPr lang="en-US" sz="2400" dirty="0">
                <a:latin typeface="Garamond" panose="02020404030301010803" pitchFamily="18" charset="0"/>
              </a:rPr>
              <a:t> </a:t>
            </a:r>
            <a:r>
              <a:rPr lang="en-US" sz="2400" b="1" dirty="0">
                <a:latin typeface="Garamond" panose="02020404030301010803" pitchFamily="18" charset="0"/>
              </a:rPr>
              <a:t>have</a:t>
            </a:r>
            <a:r>
              <a:rPr lang="en-US" sz="2400" dirty="0">
                <a:latin typeface="Garamond" panose="02020404030301010803" pitchFamily="18" charset="0"/>
              </a:rPr>
              <a:t> found damaged </a:t>
            </a:r>
            <a:r>
              <a:rPr lang="en-US" sz="2400" b="1" dirty="0">
                <a:latin typeface="Garamond" panose="02020404030301010803" pitchFamily="18" charset="0"/>
              </a:rPr>
              <a:t>DNA</a:t>
            </a:r>
            <a:r>
              <a:rPr lang="en-US" sz="2400" dirty="0">
                <a:latin typeface="Garamond" panose="02020404030301010803" pitchFamily="18" charset="0"/>
              </a:rPr>
              <a:t> repair genes in </a:t>
            </a:r>
            <a:r>
              <a:rPr lang="en-US" sz="2400" dirty="0" smtClean="0">
                <a:latin typeface="Garamond" panose="02020404030301010803" pitchFamily="18" charset="0"/>
              </a:rPr>
              <a:t>some </a:t>
            </a:r>
            <a:r>
              <a:rPr lang="en-US" sz="2400" b="1" dirty="0" smtClean="0">
                <a:latin typeface="Garamond" panose="02020404030301010803" pitchFamily="18" charset="0"/>
              </a:rPr>
              <a:t>cancers</a:t>
            </a:r>
            <a:r>
              <a:rPr lang="en-US" sz="2400" dirty="0">
                <a:latin typeface="Garamond" panose="02020404030301010803" pitchFamily="18" charset="0"/>
              </a:rPr>
              <a:t>, including bowel </a:t>
            </a: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9984-B6AE-40B7-AA12-2B5F49A9023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439" y="9718"/>
            <a:ext cx="9084179" cy="63121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Limitations and challenges of CAR-T cell therapy 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" y="650653"/>
            <a:ext cx="9144000" cy="581699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Cytokine storm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– many T cells respond to target antigen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Requires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anti-inflammator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y therapy (anti-IL-6R)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Risk of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long-term damage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(especially brain)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Unclear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how well it will work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against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solid tumors 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Problem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of T cells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entering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 tumor site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Will tumors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lose target antigen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and develop resistance?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Technical and regulatory challenges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of producing genetically modified CAR-T cells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for each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patient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Prospect of gene-edited “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universal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” CAR-T cells? 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0FE-CF7D-4BB0-9C16-ED5C9E5A8D0D}" type="datetime1">
              <a:rPr lang="en-US" smtClean="0"/>
              <a:t>5/31/2019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81414" y="80391"/>
            <a:ext cx="874977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60F"/>
                </a:solidFill>
                <a:latin typeface="Garamond" panose="02020404030301010803" pitchFamily="18" charset="0"/>
              </a:rPr>
              <a:t>Checkpoint blockade: Removing the brakes on the immune response</a:t>
            </a:r>
            <a:endParaRPr lang="en-US" sz="2800" b="1" dirty="0">
              <a:solidFill>
                <a:srgbClr val="FF060F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 descr="Anti-CTLA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458" y="1187865"/>
            <a:ext cx="8981630" cy="3555051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80E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4919008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ED2D04"/>
                </a:solidFill>
                <a:latin typeface="Garamond" panose="02020404030301010803" pitchFamily="18" charset="0"/>
              </a:rPr>
              <a:t>Anti-CTLA-4 antibody is</a:t>
            </a:r>
            <a:r>
              <a:rPr lang="en-US" sz="2400" b="1" dirty="0" smtClean="0">
                <a:solidFill>
                  <a:srgbClr val="ED2D04"/>
                </a:solidFill>
                <a:latin typeface="Garamond" panose="02020404030301010803" pitchFamily="18" charset="0"/>
              </a:rPr>
              <a:t> approved for </a:t>
            </a:r>
            <a:r>
              <a:rPr lang="en-US" sz="2400" b="1" dirty="0">
                <a:solidFill>
                  <a:srgbClr val="ED2D04"/>
                </a:solidFill>
                <a:latin typeface="Garamond" panose="02020404030301010803" pitchFamily="18" charset="0"/>
              </a:rPr>
              <a:t>tumor </a:t>
            </a:r>
            <a:r>
              <a:rPr lang="en-US" sz="2400" b="1" dirty="0" smtClean="0">
                <a:solidFill>
                  <a:srgbClr val="ED2D04"/>
                </a:solidFill>
                <a:latin typeface="Garamond" panose="02020404030301010803" pitchFamily="18" charset="0"/>
              </a:rPr>
              <a:t>immunotherapy </a:t>
            </a:r>
            <a:r>
              <a:rPr lang="en-US" sz="2400" b="1" dirty="0">
                <a:solidFill>
                  <a:srgbClr val="ED2D04"/>
                </a:solidFill>
                <a:latin typeface="Garamond" panose="02020404030301010803" pitchFamily="18" charset="0"/>
              </a:rPr>
              <a:t>(enhancing immune responses </a:t>
            </a:r>
            <a:r>
              <a:rPr lang="en-US" sz="2400" b="1" dirty="0" smtClean="0">
                <a:solidFill>
                  <a:srgbClr val="ED2D04"/>
                </a:solidFill>
                <a:latin typeface="Garamond" panose="02020404030301010803" pitchFamily="18" charset="0"/>
              </a:rPr>
              <a:t>against </a:t>
            </a:r>
            <a:r>
              <a:rPr lang="en-US" sz="2400" b="1" dirty="0">
                <a:solidFill>
                  <a:srgbClr val="ED2D04"/>
                </a:solidFill>
                <a:latin typeface="Garamond" panose="02020404030301010803" pitchFamily="18" charset="0"/>
              </a:rPr>
              <a:t>tumors</a:t>
            </a:r>
            <a:r>
              <a:rPr lang="en-US" sz="2400" b="1" dirty="0" smtClean="0">
                <a:solidFill>
                  <a:srgbClr val="ED2D04"/>
                </a:solidFill>
                <a:latin typeface="Garamond" panose="02020404030301010803" pitchFamily="18" charset="0"/>
              </a:rPr>
              <a:t>)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ED2D04"/>
                </a:solidFill>
                <a:latin typeface="Garamond" panose="02020404030301010803" pitchFamily="18" charset="0"/>
              </a:rPr>
              <a:t>Even more impressive results with anti-PD-1 in cancer patients </a:t>
            </a:r>
            <a:endParaRPr lang="en-US" sz="2400" b="1" dirty="0">
              <a:solidFill>
                <a:srgbClr val="ED2D04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5922-4A33-4C93-887A-9999F87D807B}" type="datetime1">
              <a:rPr lang="en-US" smtClean="0"/>
              <a:t>5/31/2019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431044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Why do tumors engage CTLA-4 and PD-1?</a:t>
            </a:r>
            <a:endParaRPr lang="en-US" sz="24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6933"/>
            <a:ext cx="9152618" cy="63110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CTLA-4: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tumor induces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low levels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of B7 </a:t>
            </a:r>
            <a:r>
              <a:rPr lang="en-US" sz="2400" dirty="0" err="1" smtClean="0">
                <a:latin typeface="Garamond" panose="02020404030301010803" pitchFamily="18" charset="0"/>
                <a:cs typeface="Comic Sans MS"/>
              </a:rPr>
              <a:t>costimulation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  <a:sym typeface="Wingdings"/>
              </a:rPr>
              <a:t> preferential engagement of the high-affinity receptor CTLA-4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  <a:sym typeface="Wingdings"/>
              </a:rPr>
              <a:t>PD-1: tumors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  <a:sym typeface="Wingdings"/>
              </a:rPr>
              <a:t>may express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  <a:sym typeface="Wingdings"/>
              </a:rPr>
              <a:t>PD-L1 </a:t>
            </a:r>
          </a:p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Is checkpoint blockade more effective than vaccination for tumor therapy?</a:t>
            </a:r>
          </a:p>
          <a:p>
            <a:pPr lvl="1">
              <a:lnSpc>
                <a:spcPct val="160000"/>
              </a:lnSpc>
            </a:pPr>
            <a:r>
              <a:rPr lang="en-US" sz="2400" dirty="0">
                <a:latin typeface="Garamond" panose="02020404030301010803" pitchFamily="18" charset="0"/>
                <a:cs typeface="Comic Sans MS"/>
              </a:rPr>
              <a:t>Tumor vaccines have been tried for many years with limited success</a:t>
            </a:r>
          </a:p>
          <a:p>
            <a:pPr lvl="1">
              <a:lnSpc>
                <a:spcPct val="16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Immune </a:t>
            </a:r>
            <a:r>
              <a:rPr lang="en-US" sz="2400" dirty="0">
                <a:latin typeface="Garamond" panose="02020404030301010803" pitchFamily="18" charset="0"/>
                <a:cs typeface="Comic Sans MS"/>
              </a:rPr>
              <a:t>evasion is a hallmark of cancer </a:t>
            </a:r>
          </a:p>
          <a:p>
            <a:pPr lvl="2">
              <a:lnSpc>
                <a:spcPct val="160000"/>
              </a:lnSpc>
            </a:pPr>
            <a:r>
              <a:rPr lang="en-US" dirty="0">
                <a:latin typeface="Garamond" panose="02020404030301010803" pitchFamily="18" charset="0"/>
                <a:cs typeface="Comic Sans MS"/>
              </a:rPr>
              <a:t>Multiple regulatory mechanisms</a:t>
            </a:r>
          </a:p>
          <a:p>
            <a:pPr lvl="1">
              <a:lnSpc>
                <a:spcPct val="16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Vaccines </a:t>
            </a:r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have to overcome regulation </a:t>
            </a:r>
          </a:p>
          <a:p>
            <a:pPr lvl="2">
              <a:lnSpc>
                <a:spcPct val="160000"/>
              </a:lnSpc>
            </a:pPr>
            <a:r>
              <a:rPr lang="en-US" dirty="0">
                <a:latin typeface="Garamond" panose="02020404030301010803" pitchFamily="18" charset="0"/>
                <a:cs typeface="Comic Sans MS"/>
              </a:rPr>
              <a:t>Tumor vaccines are the only examples of therapeutic (not prophylactic) vaccines </a:t>
            </a:r>
          </a:p>
          <a:p>
            <a:pPr lvl="2">
              <a:lnSpc>
                <a:spcPct val="160000"/>
              </a:lnSpc>
            </a:pPr>
            <a:r>
              <a:rPr lang="en-US" dirty="0">
                <a:latin typeface="Garamond" panose="02020404030301010803" pitchFamily="18" charset="0"/>
                <a:cs typeface="Comic Sans MS"/>
              </a:rPr>
              <a:t>Vaccination after tumor detection means </a:t>
            </a:r>
            <a:r>
              <a:rPr lang="en-US" b="1" dirty="0">
                <a:latin typeface="Garamond" panose="02020404030301010803" pitchFamily="18" charset="0"/>
                <a:cs typeface="Comic Sans MS"/>
              </a:rPr>
              <a:t>regulatory mechanisms </a:t>
            </a:r>
            <a:r>
              <a:rPr lang="en-US" dirty="0">
                <a:latin typeface="Garamond" panose="02020404030301010803" pitchFamily="18" charset="0"/>
                <a:cs typeface="Comic Sans MS"/>
              </a:rPr>
              <a:t>are already active </a:t>
            </a:r>
          </a:p>
          <a:p>
            <a:endParaRPr lang="en-US" sz="2800" dirty="0" smtClean="0">
              <a:latin typeface="Garamond" panose="02020404030301010803" pitchFamily="18" charset="0"/>
              <a:cs typeface="Comic Sans MS"/>
              <a:sym typeface="Wingdings"/>
            </a:endParaRPr>
          </a:p>
          <a:p>
            <a:endParaRPr lang="en-US" sz="2800" dirty="0">
              <a:latin typeface="Garamond" panose="02020404030301010803" pitchFamily="18" charset="0"/>
              <a:cs typeface="Comic Sans MS"/>
              <a:sym typeface="Wingding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91F8-3274-4160-A680-0385ABD64B75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73"/>
            <a:ext cx="9144000" cy="59703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Targeting inhibitory receptors for cancer immunotherapy</a:t>
            </a:r>
            <a:endParaRPr lang="en-US" sz="28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393"/>
            <a:ext cx="9152618" cy="61316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Blocking inhibitory receptors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induces tumor regression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Partial or complete responses in up to 40%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Biomarkers for therapeutic responses?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May be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more effective than vaccination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Vaccines have to overcome tumor-induced regulation/tolerance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Adverse effects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(inflammatory autoimmune reactions)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Typically manageable (risk-benefit analysis)</a:t>
            </a:r>
            <a:endParaRPr lang="en-US" sz="2400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D3DD-C787-4E0C-ACE6-3B388BB4B254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2386"/>
            <a:ext cx="9144000" cy="57872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26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ombination strategies for cancer immunotherapy 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11850"/>
            <a:ext cx="9144000" cy="604614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26" charset="-128"/>
              </a:defRPr>
            </a:lvl9pPr>
          </a:lstStyle>
          <a:p>
            <a:pPr marL="342900" lvl="1" indent="-342900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Garamond" panose="02020404030301010803" pitchFamily="18" charset="0"/>
                <a:cs typeface="Comic Sans MS"/>
              </a:rPr>
              <a:t>Combinations of checkpoint blockers, or </a:t>
            </a:r>
            <a:r>
              <a:rPr lang="en-US" sz="2400" b="1" dirty="0" err="1">
                <a:latin typeface="Garamond" panose="02020404030301010803" pitchFamily="18" charset="0"/>
                <a:cs typeface="Comic Sans MS"/>
              </a:rPr>
              <a:t>bispecific</a:t>
            </a:r>
            <a:r>
              <a:rPr lang="en-US" sz="2400" b="1" dirty="0">
                <a:latin typeface="Garamond" panose="02020404030301010803" pitchFamily="18" charset="0"/>
                <a:cs typeface="Comic Sans MS"/>
              </a:rPr>
              <a:t> antibodies </a:t>
            </a:r>
            <a:r>
              <a:rPr lang="en-US" sz="2400" dirty="0">
                <a:latin typeface="Garamond" panose="02020404030301010803" pitchFamily="18" charset="0"/>
                <a:cs typeface="Comic Sans MS"/>
              </a:rPr>
              <a:t>targeting </a:t>
            </a:r>
            <a:r>
              <a:rPr lang="en-US" sz="2400" b="1" dirty="0">
                <a:latin typeface="Garamond" panose="02020404030301010803" pitchFamily="18" charset="0"/>
                <a:cs typeface="Comic Sans MS"/>
              </a:rPr>
              <a:t>two checkpoints </a:t>
            </a:r>
            <a:endParaRPr lang="en-US" sz="2400" b="1" dirty="0" smtClean="0">
              <a:latin typeface="Garamond" panose="02020404030301010803" pitchFamily="18" charset="0"/>
              <a:cs typeface="Comic Sans MS"/>
            </a:endParaRPr>
          </a:p>
          <a:p>
            <a:pPr marL="742950" lvl="2" indent="-342900">
              <a:lnSpc>
                <a:spcPct val="150000"/>
              </a:lnSpc>
            </a:pPr>
            <a:r>
              <a:rPr lang="en-US" sz="2000" dirty="0" smtClean="0">
                <a:latin typeface="Garamond" panose="02020404030301010803" pitchFamily="18" charset="0"/>
                <a:cs typeface="Comic Sans MS"/>
              </a:rPr>
              <a:t>Already done with CTLA-4 and PD-1</a:t>
            </a:r>
            <a:endParaRPr lang="en-US" sz="2000" dirty="0">
              <a:latin typeface="Garamond" panose="02020404030301010803" pitchFamily="18" charset="0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Checkpoint blockade (anti-PD1 or -CTLA-4) + vaccination (DCs presenting tumor antigen)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Checkpoint blockade +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agonist antibody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specific for activating receptor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Checkpoint blockade +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kinase inhibitor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to target oncogene </a:t>
            </a:r>
            <a:endParaRPr lang="en-US" sz="2400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47618" y="0"/>
            <a:ext cx="1905000" cy="457200"/>
          </a:xfrm>
        </p:spPr>
        <p:txBody>
          <a:bodyPr/>
          <a:lstStyle/>
          <a:p>
            <a:fld id="{9D92DD7D-A61E-5043-B77E-26C055EC0B67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E90B-FCAF-4ED9-868B-01B59A171737}" type="datetime1">
              <a:rPr lang="en-US" smtClean="0"/>
              <a:t>5/31/2019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8618" y="1"/>
            <a:ext cx="9144000" cy="57256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Checkpoint blockade: prospects and challenges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8618" y="572569"/>
            <a:ext cx="9144000" cy="628543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Exploiting combinations of checkpoints 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latin typeface="Garamond" panose="02020404030301010803" pitchFamily="18" charset="0"/>
                <a:cs typeface="Comic Sans MS"/>
              </a:rPr>
              <a:t>Poor biology </a:t>
            </a:r>
            <a:r>
              <a:rPr lang="en-US" sz="2200" dirty="0" smtClean="0">
                <a:latin typeface="Garamond" panose="02020404030301010803" pitchFamily="18" charset="0"/>
                <a:cs typeface="Comic Sans MS"/>
              </a:rPr>
              <a:t>underlying choice of combinations to block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latin typeface="Garamond" panose="02020404030301010803" pitchFamily="18" charset="0"/>
                <a:cs typeface="Comic Sans MS"/>
              </a:rPr>
              <a:t>Difficult to reliably produce </a:t>
            </a:r>
            <a:r>
              <a:rPr lang="en-US" sz="2200" dirty="0" smtClean="0">
                <a:latin typeface="Garamond" panose="02020404030301010803" pitchFamily="18" charset="0"/>
                <a:cs typeface="Comic Sans MS"/>
              </a:rPr>
              <a:t>agonistic antibodies 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Typically, 20-40% response rates;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risk of developing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resistance?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Possible </a:t>
            </a:r>
            <a:r>
              <a:rPr lang="en-US" sz="2400" b="1" dirty="0">
                <a:latin typeface="Garamond" panose="02020404030301010803" pitchFamily="18" charset="0"/>
                <a:cs typeface="Comic Sans MS"/>
              </a:rPr>
              <a:t>biomarkers of response </a:t>
            </a:r>
            <a:r>
              <a:rPr lang="en-US" sz="2400" b="1" dirty="0" err="1">
                <a:latin typeface="Garamond" panose="02020404030301010803" pitchFamily="18" charset="0"/>
                <a:cs typeface="Comic Sans MS"/>
              </a:rPr>
              <a:t>vs</a:t>
            </a:r>
            <a:r>
              <a:rPr lang="en-US" sz="2400" b="1" dirty="0">
                <a:latin typeface="Garamond" panose="02020404030301010803" pitchFamily="18" charset="0"/>
                <a:cs typeface="Comic Sans MS"/>
              </a:rPr>
              <a:t> resistance: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Garamond" panose="02020404030301010803" pitchFamily="18" charset="0"/>
                <a:cs typeface="Comic Sans MS"/>
              </a:rPr>
              <a:t>Nature</a:t>
            </a:r>
            <a:r>
              <a:rPr lang="en-US" sz="2200" dirty="0">
                <a:latin typeface="Garamond" panose="02020404030301010803" pitchFamily="18" charset="0"/>
                <a:cs typeface="Comic Sans MS"/>
              </a:rPr>
              <a:t> of cellular infiltrate around tumor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Garamond" panose="02020404030301010803" pitchFamily="18" charset="0"/>
                <a:cs typeface="Comic Sans MS"/>
              </a:rPr>
              <a:t>Expression of ligands </a:t>
            </a:r>
            <a:r>
              <a:rPr lang="en-US" sz="2200" dirty="0">
                <a:latin typeface="Garamond" panose="02020404030301010803" pitchFamily="18" charset="0"/>
                <a:cs typeface="Comic Sans MS"/>
              </a:rPr>
              <a:t>for inhibitory receptors (e.g. PD-L1) on tumor or DCs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Garamond" panose="02020404030301010803" pitchFamily="18" charset="0"/>
                <a:cs typeface="Comic Sans MS"/>
              </a:rPr>
              <a:t>Frequency of </a:t>
            </a:r>
            <a:r>
              <a:rPr lang="en-US" sz="2200" b="1" dirty="0" err="1">
                <a:latin typeface="Garamond" panose="02020404030301010803" pitchFamily="18" charset="0"/>
                <a:cs typeface="Comic Sans MS"/>
              </a:rPr>
              <a:t>neoantigens</a:t>
            </a:r>
            <a:r>
              <a:rPr lang="en-US" sz="2200" b="1" dirty="0">
                <a:latin typeface="Garamond" panose="02020404030301010803" pitchFamily="18" charset="0"/>
                <a:cs typeface="Comic Sans MS"/>
              </a:rPr>
              <a:t> </a:t>
            </a:r>
            <a:r>
              <a:rPr lang="en-US" sz="2200" dirty="0">
                <a:latin typeface="Garamond" panose="02020404030301010803" pitchFamily="18" charset="0"/>
                <a:cs typeface="Comic Sans MS"/>
              </a:rPr>
              <a:t>(HLA-binding mutated peptides) in tumors from different patients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Garamond" panose="02020404030301010803" pitchFamily="18" charset="0"/>
                <a:cs typeface="Comic Sans MS"/>
              </a:rPr>
              <a:t>Frequency of </a:t>
            </a:r>
            <a:r>
              <a:rPr lang="en-US" sz="2200" b="1" dirty="0">
                <a:latin typeface="Garamond" panose="02020404030301010803" pitchFamily="18" charset="0"/>
                <a:cs typeface="Comic Sans MS"/>
              </a:rPr>
              <a:t>tumor-specific “exhausted” </a:t>
            </a:r>
            <a:r>
              <a:rPr lang="en-US" sz="2200" dirty="0">
                <a:latin typeface="Garamond" panose="02020404030301010803" pitchFamily="18" charset="0"/>
                <a:cs typeface="Comic Sans MS"/>
              </a:rPr>
              <a:t>T cells 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Garamond" panose="02020404030301010803" pitchFamily="18" charset="0"/>
              <a:cs typeface="Comic Sans MS"/>
            </a:endParaRPr>
          </a:p>
          <a:p>
            <a:endParaRPr lang="en-US" sz="2400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E336-B150-490A-8943-D831B787072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80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General principles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2946"/>
            <a:ext cx="9144000" cy="539374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The immune system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recognizes and reacts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against cancers </a:t>
            </a:r>
          </a:p>
          <a:p>
            <a:endParaRPr lang="en-US" sz="2800" dirty="0">
              <a:latin typeface="Garamond" panose="02020404030301010803" pitchFamily="18" charset="0"/>
              <a:cs typeface="Comic Sans MS"/>
            </a:endParaRPr>
          </a:p>
          <a:p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The immune response against tumors is often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dominated 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by regulation or tolerance </a:t>
            </a:r>
          </a:p>
          <a:p>
            <a:pPr lvl="1"/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Evasion of host immunity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is one of the hallmarks of cancer</a:t>
            </a:r>
          </a:p>
          <a:p>
            <a:endParaRPr lang="en-US" sz="2800" dirty="0">
              <a:latin typeface="Garamond" panose="02020404030301010803" pitchFamily="18" charset="0"/>
              <a:cs typeface="Comic Sans MS"/>
            </a:endParaRPr>
          </a:p>
          <a:p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Some immune responses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promote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cancer growth </a:t>
            </a:r>
          </a:p>
          <a:p>
            <a:endParaRPr lang="en-US" sz="2800" dirty="0">
              <a:latin typeface="Garamond" panose="02020404030301010803" pitchFamily="18" charset="0"/>
              <a:cs typeface="Comic Sans MS"/>
            </a:endParaRPr>
          </a:p>
          <a:p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Defining the immune response against cancers will help in </a:t>
            </a:r>
            <a:r>
              <a:rPr lang="en-US" sz="2800" b="1" dirty="0" smtClean="0">
                <a:latin typeface="Garamond" panose="02020404030301010803" pitchFamily="18" charset="0"/>
                <a:cs typeface="Comic Sans MS"/>
              </a:rPr>
              <a:t>developing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new immunotherapies </a:t>
            </a:r>
          </a:p>
          <a:p>
            <a:endParaRPr lang="en-US" sz="2800" b="1" dirty="0">
              <a:latin typeface="Garamond" panose="02020404030301010803" pitchFamily="18" charset="0"/>
              <a:cs typeface="Comic Sans MS"/>
            </a:endParaRPr>
          </a:p>
          <a:p>
            <a:endParaRPr lang="en-US" sz="28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8B28-2869-4AC0-B39A-84208DBB459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Garamond" panose="02020404030301010803" pitchFamily="18" charset="0"/>
              </a:rPr>
              <a:t>The </a:t>
            </a:r>
            <a:r>
              <a:rPr lang="en-US" sz="2800" b="1" dirty="0">
                <a:latin typeface="Garamond" panose="02020404030301010803" pitchFamily="18" charset="0"/>
              </a:rPr>
              <a:t>immune system</a:t>
            </a:r>
            <a:r>
              <a:rPr lang="en-US" sz="2800" dirty="0">
                <a:latin typeface="Garamond" panose="02020404030301010803" pitchFamily="18" charset="0"/>
              </a:rPr>
              <a:t>, which recognizes foreign micro-organisms as 'non-self' and mounts a </a:t>
            </a:r>
            <a:r>
              <a:rPr lang="en-US" sz="2800" b="1" dirty="0">
                <a:latin typeface="Garamond" panose="02020404030301010803" pitchFamily="18" charset="0"/>
              </a:rPr>
              <a:t>response</a:t>
            </a:r>
            <a:r>
              <a:rPr lang="en-US" sz="2800" dirty="0">
                <a:latin typeface="Garamond" panose="02020404030301010803" pitchFamily="18" charset="0"/>
              </a:rPr>
              <a:t> to destroy these disease-causing agents, plays a similar role in protecting the </a:t>
            </a:r>
            <a:r>
              <a:rPr lang="en-US" sz="2800" b="1" dirty="0">
                <a:latin typeface="Garamond" panose="02020404030301010803" pitchFamily="18" charset="0"/>
              </a:rPr>
              <a:t>body</a:t>
            </a:r>
            <a:r>
              <a:rPr lang="en-US" sz="2800" dirty="0">
                <a:latin typeface="Garamond" panose="02020404030301010803" pitchFamily="18" charset="0"/>
              </a:rPr>
              <a:t> from malignancy.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Garamond" panose="02020404030301010803" pitchFamily="18" charset="0"/>
              </a:rPr>
              <a:t>The damaged DNA in </a:t>
            </a:r>
            <a:r>
              <a:rPr lang="en-US" sz="2800" b="1" dirty="0">
                <a:latin typeface="Garamond" panose="02020404030301010803" pitchFamily="18" charset="0"/>
              </a:rPr>
              <a:t>cancer</a:t>
            </a:r>
            <a:r>
              <a:rPr lang="en-US" sz="2800" dirty="0">
                <a:latin typeface="Garamond" panose="02020404030301010803" pitchFamily="18" charset="0"/>
              </a:rPr>
              <a:t> cells frequently directs the mutated cell to produce abnormal proteins known as tumor antigens.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Garamond" panose="02020404030301010803" pitchFamily="18" charset="0"/>
              </a:rPr>
              <a:t>Effector T-</a:t>
            </a:r>
            <a:r>
              <a:rPr lang="en-US" sz="2800" b="1" dirty="0">
                <a:latin typeface="Garamond" panose="02020404030301010803" pitchFamily="18" charset="0"/>
              </a:rPr>
              <a:t>cells </a:t>
            </a:r>
            <a:r>
              <a:rPr lang="en-US" sz="2800" dirty="0">
                <a:latin typeface="Garamond" panose="02020404030301010803" pitchFamily="18" charset="0"/>
              </a:rPr>
              <a:t>specifically </a:t>
            </a:r>
            <a:r>
              <a:rPr lang="en-US" sz="2800" b="1" dirty="0">
                <a:latin typeface="Garamond" panose="02020404030301010803" pitchFamily="18" charset="0"/>
              </a:rPr>
              <a:t>recognize</a:t>
            </a:r>
            <a:r>
              <a:rPr lang="en-US" sz="2800" dirty="0">
                <a:latin typeface="Garamond" panose="02020404030301010803" pitchFamily="18" charset="0"/>
              </a:rPr>
              <a:t> foreign components and their function is to destroy them.</a:t>
            </a:r>
            <a:endParaRPr lang="en-US" sz="2800" b="1" dirty="0">
              <a:latin typeface="Garamond" panose="02020404030301010803" pitchFamily="18" charset="0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Dendritic </a:t>
            </a:r>
            <a:r>
              <a:rPr lang="en-US" sz="2800" b="1" dirty="0">
                <a:latin typeface="Garamond" panose="02020404030301010803" pitchFamily="18" charset="0"/>
              </a:rPr>
              <a:t>cells</a:t>
            </a:r>
            <a:r>
              <a:rPr lang="en-US" sz="2800" dirty="0">
                <a:latin typeface="Garamond" panose="02020404030301010803" pitchFamily="18" charset="0"/>
              </a:rPr>
              <a:t> are dedicated </a:t>
            </a:r>
            <a:r>
              <a:rPr lang="en-US" sz="2800" b="1" dirty="0">
                <a:latin typeface="Garamond" panose="02020404030301010803" pitchFamily="18" charset="0"/>
              </a:rPr>
              <a:t>antigen-presenting </a:t>
            </a:r>
            <a:r>
              <a:rPr lang="en-US" sz="2800" b="1" dirty="0" smtClean="0">
                <a:latin typeface="Garamond" panose="02020404030301010803" pitchFamily="18" charset="0"/>
              </a:rPr>
              <a:t>cells </a:t>
            </a:r>
            <a:r>
              <a:rPr lang="en-US" sz="2800" dirty="0" smtClean="0">
                <a:latin typeface="Garamond" panose="02020404030301010803" pitchFamily="18" charset="0"/>
              </a:rPr>
              <a:t>present </a:t>
            </a:r>
            <a:r>
              <a:rPr lang="en-US" sz="2800" dirty="0">
                <a:latin typeface="Garamond" panose="02020404030301010803" pitchFamily="18" charset="0"/>
              </a:rPr>
              <a:t>in barrier tissues (</a:t>
            </a:r>
            <a:r>
              <a:rPr lang="en-US" sz="2800" dirty="0" err="1">
                <a:latin typeface="Garamond" panose="02020404030301010803" pitchFamily="18" charset="0"/>
              </a:rPr>
              <a:t>eg</a:t>
            </a:r>
            <a:r>
              <a:rPr lang="en-US" sz="2800" dirty="0">
                <a:latin typeface="Garamond" panose="02020404030301010803" pitchFamily="18" charset="0"/>
              </a:rPr>
              <a:t>, skin, lymph nodes). </a:t>
            </a:r>
            <a:endParaRPr lang="en-US" sz="28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</a:rPr>
              <a:t>They </a:t>
            </a:r>
            <a:r>
              <a:rPr lang="en-US" sz="2800" dirty="0">
                <a:latin typeface="Garamond" panose="02020404030301010803" pitchFamily="18" charset="0"/>
              </a:rPr>
              <a:t>play a central role in initiation of tumor-specific immune response. </a:t>
            </a:r>
            <a:endParaRPr lang="en-US" sz="28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</a:rPr>
              <a:t>These </a:t>
            </a:r>
            <a:r>
              <a:rPr lang="en-US" sz="2800" dirty="0">
                <a:latin typeface="Garamond" panose="02020404030301010803" pitchFamily="18" charset="0"/>
              </a:rPr>
              <a:t>cells take up tumor-associated proteins, process them, and present tumor-associated antigens  </a:t>
            </a:r>
            <a:r>
              <a:rPr lang="en-US" sz="2800" dirty="0" smtClean="0">
                <a:latin typeface="Garamond" panose="02020404030301010803" pitchFamily="18" charset="0"/>
              </a:rPr>
              <a:t>(TAAs) </a:t>
            </a:r>
            <a:r>
              <a:rPr lang="en-US" sz="2800" dirty="0">
                <a:latin typeface="Garamond" panose="02020404030301010803" pitchFamily="18" charset="0"/>
              </a:rPr>
              <a:t>to </a:t>
            </a:r>
            <a:r>
              <a:rPr lang="en-US" sz="2800" b="1" dirty="0">
                <a:latin typeface="Garamond" panose="02020404030301010803" pitchFamily="18" charset="0"/>
              </a:rPr>
              <a:t>T cells</a:t>
            </a:r>
            <a:r>
              <a:rPr lang="en-US" sz="2800" dirty="0">
                <a:latin typeface="Garamond" panose="02020404030301010803" pitchFamily="18" charset="0"/>
              </a:rPr>
              <a:t> to stimulate the Cytotoxic T lymphocytes  </a:t>
            </a:r>
            <a:r>
              <a:rPr lang="en-US" sz="2800" dirty="0" smtClean="0">
                <a:latin typeface="Garamond" panose="02020404030301010803" pitchFamily="18" charset="0"/>
              </a:rPr>
              <a:t>(CTL) </a:t>
            </a:r>
            <a:r>
              <a:rPr lang="en-US" sz="2800" dirty="0">
                <a:latin typeface="Garamond" panose="02020404030301010803" pitchFamily="18" charset="0"/>
              </a:rPr>
              <a:t>response against tumor</a:t>
            </a:r>
            <a:r>
              <a:rPr lang="en-US" sz="2800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8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8B28-2869-4AC0-B39A-84208DBB459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9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</a:rPr>
              <a:t>Tumor</a:t>
            </a:r>
            <a:r>
              <a:rPr lang="en-US" sz="2400" dirty="0">
                <a:latin typeface="Garamond" panose="02020404030301010803" pitchFamily="18" charset="0"/>
              </a:rPr>
              <a:t> immunology describes the interaction between cells of </a:t>
            </a:r>
            <a:r>
              <a:rPr lang="en-US" sz="2400" dirty="0" smtClean="0">
                <a:latin typeface="Garamond" panose="02020404030301010803" pitchFamily="18" charset="0"/>
              </a:rPr>
              <a:t>the </a:t>
            </a:r>
            <a:r>
              <a:rPr lang="en-US" sz="2400" b="1" dirty="0" smtClean="0">
                <a:latin typeface="Garamond" panose="02020404030301010803" pitchFamily="18" charset="0"/>
              </a:rPr>
              <a:t>immune</a:t>
            </a:r>
            <a:r>
              <a:rPr lang="en-US" sz="2400" dirty="0">
                <a:latin typeface="Garamond" panose="02020404030301010803" pitchFamily="18" charset="0"/>
              </a:rPr>
              <a:t> system with </a:t>
            </a:r>
            <a:r>
              <a:rPr lang="en-US" sz="2400" b="1" dirty="0" smtClean="0">
                <a:latin typeface="Garamond" panose="02020404030301010803" pitchFamily="18" charset="0"/>
              </a:rPr>
              <a:t>tumor</a:t>
            </a:r>
            <a:r>
              <a:rPr lang="en-US" sz="2400" dirty="0">
                <a:latin typeface="Garamond" panose="02020404030301010803" pitchFamily="18" charset="0"/>
              </a:rPr>
              <a:t> cells.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Understanding </a:t>
            </a:r>
            <a:r>
              <a:rPr lang="en-US" sz="2400" dirty="0">
                <a:latin typeface="Garamond" panose="02020404030301010803" pitchFamily="18" charset="0"/>
              </a:rPr>
              <a:t>these interactions is important for the development of new therapies for cancer treatment</a:t>
            </a:r>
            <a:r>
              <a:rPr lang="en-US" sz="2400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can weaken the </a:t>
            </a:r>
            <a:r>
              <a:rPr lang="en-US" sz="2400" b="1" dirty="0">
                <a:latin typeface="Garamond" panose="02020404030301010803" pitchFamily="18" charset="0"/>
              </a:rPr>
              <a:t>immune system</a:t>
            </a:r>
            <a:r>
              <a:rPr lang="en-US" sz="2400" dirty="0">
                <a:latin typeface="Garamond" panose="02020404030301010803" pitchFamily="18" charset="0"/>
              </a:rPr>
              <a:t> by spreading into the bone marrow.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The </a:t>
            </a:r>
            <a:r>
              <a:rPr lang="en-US" sz="2400" dirty="0">
                <a:latin typeface="Garamond" panose="02020404030301010803" pitchFamily="18" charset="0"/>
              </a:rPr>
              <a:t>bone marrow makes blood cells that help to fight infection.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This </a:t>
            </a:r>
            <a:r>
              <a:rPr lang="en-US" sz="2400" dirty="0">
                <a:latin typeface="Garamond" panose="02020404030301010803" pitchFamily="18" charset="0"/>
              </a:rPr>
              <a:t>happens most often in </a:t>
            </a:r>
            <a:r>
              <a:rPr lang="en-US" sz="2400" dirty="0" err="1">
                <a:latin typeface="Garamond" panose="02020404030301010803" pitchFamily="18" charset="0"/>
              </a:rPr>
              <a:t>leukaemia</a:t>
            </a:r>
            <a:r>
              <a:rPr lang="en-US" sz="2400" dirty="0">
                <a:latin typeface="Garamond" panose="02020404030301010803" pitchFamily="18" charset="0"/>
              </a:rPr>
              <a:t> or lymphoma, but it can happen with other </a:t>
            </a:r>
            <a:r>
              <a:rPr lang="en-US" sz="2400" b="1" dirty="0">
                <a:latin typeface="Garamond" panose="02020404030301010803" pitchFamily="18" charset="0"/>
              </a:rPr>
              <a:t>cancers</a:t>
            </a:r>
            <a:r>
              <a:rPr lang="en-US" sz="2400" dirty="0">
                <a:latin typeface="Garamond" panose="02020404030301010803" pitchFamily="18" charset="0"/>
              </a:rPr>
              <a:t> too.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Certain </a:t>
            </a:r>
            <a:r>
              <a:rPr lang="en-US" sz="2400" b="1" dirty="0" smtClean="0">
                <a:latin typeface="Garamond" panose="02020404030301010803" pitchFamily="18" charset="0"/>
              </a:rPr>
              <a:t>cancer</a:t>
            </a:r>
            <a:r>
              <a:rPr lang="en-US" sz="2400" dirty="0">
                <a:latin typeface="Garamond" panose="02020404030301010803" pitchFamily="18" charset="0"/>
              </a:rPr>
              <a:t> treatments can temporarily weaken the </a:t>
            </a:r>
            <a:r>
              <a:rPr lang="en-US" sz="2400" b="1" dirty="0">
                <a:latin typeface="Garamond" panose="02020404030301010803" pitchFamily="18" charset="0"/>
              </a:rPr>
              <a:t>immune system</a:t>
            </a:r>
            <a:endParaRPr lang="en-US" sz="24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8B28-2869-4AC0-B39A-84208DBB459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5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What are signs of a weak immune system?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Garamond" panose="02020404030301010803" pitchFamily="18" charset="0"/>
              </a:rPr>
              <a:t>Symptoms</a:t>
            </a:r>
            <a:endParaRPr lang="en-US" sz="24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Frequent and recurrent pneumonia, bronchitis, sinus infections, ear infections, meningitis or skin infections.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Inflammation and infection of internal organs.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Blood disorders, such as low platelet counts or anemia.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Digestive problems, such as cramping, loss of appetite, nausea and diarrhea.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Delayed growth and development.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8B28-2869-4AC0-B39A-84208DBB459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2583" y="44558"/>
            <a:ext cx="4189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T cell responses to tumors</a:t>
            </a:r>
            <a:endParaRPr lang="en-US" sz="28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pic>
        <p:nvPicPr>
          <p:cNvPr id="4" name="Picture 3" descr="tumor immunity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7" y="506223"/>
            <a:ext cx="8562885" cy="610749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3F27A-3E35-483A-B217-A58E77CF26F9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8319" y="336589"/>
            <a:ext cx="5984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Cross-presentation of tumor antigens </a:t>
            </a:r>
            <a:endParaRPr lang="en-US" sz="28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pic>
        <p:nvPicPr>
          <p:cNvPr id="3" name="Picture 2" descr="f06-20-9780323222754.tum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9" y="1196398"/>
            <a:ext cx="8845592" cy="437545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E9DA6-5D0F-4212-B842-9C45750E635F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2927"/>
            <a:ext cx="9152618" cy="64050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Most tumor antigens that elicit immune responses are </a:t>
            </a:r>
            <a:r>
              <a:rPr lang="en-US" sz="2800" dirty="0" err="1" smtClean="0">
                <a:latin typeface="Garamond" panose="02020404030301010803" pitchFamily="18" charset="0"/>
                <a:cs typeface="Comic Sans MS"/>
              </a:rPr>
              <a:t>neoantigens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sz="2400" b="1" dirty="0" err="1">
                <a:latin typeface="Garamond" panose="02020404030301010803" pitchFamily="18" charset="0"/>
              </a:rPr>
              <a:t>Neoantigens</a:t>
            </a:r>
            <a:r>
              <a:rPr lang="en-US" sz="2400" dirty="0">
                <a:latin typeface="Garamond" panose="02020404030301010803" pitchFamily="18" charset="0"/>
              </a:rPr>
              <a:t> are newly formed antigens that have not been previously recognized by the immune system. 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err="1" smtClean="0">
                <a:latin typeface="Garamond" panose="02020404030301010803" pitchFamily="18" charset="0"/>
              </a:rPr>
              <a:t>Neoantigens</a:t>
            </a:r>
            <a:r>
              <a:rPr lang="en-US" sz="2400" dirty="0">
                <a:latin typeface="Garamond" panose="02020404030301010803" pitchFamily="18" charset="0"/>
              </a:rPr>
              <a:t> can arise from altered tumor proteins formed as a result of </a:t>
            </a:r>
            <a:r>
              <a:rPr lang="en-US" sz="2400" b="1" dirty="0">
                <a:latin typeface="Garamond" panose="02020404030301010803" pitchFamily="18" charset="0"/>
              </a:rPr>
              <a:t>tumor mutations or from </a:t>
            </a:r>
            <a:r>
              <a:rPr lang="en-US" sz="2400" dirty="0">
                <a:latin typeface="Garamond" panose="02020404030301010803" pitchFamily="18" charset="0"/>
              </a:rPr>
              <a:t>viral proteins</a:t>
            </a:r>
            <a:r>
              <a:rPr lang="en-US" sz="2400" dirty="0" smtClean="0">
                <a:latin typeface="Garamond" panose="02020404030301010803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Somatic mutations in coding regions of the genome have the potential to generate </a:t>
            </a:r>
            <a:r>
              <a:rPr lang="en-US" sz="2400" b="1" dirty="0" err="1">
                <a:latin typeface="Garamond" panose="02020404030301010803" pitchFamily="18" charset="0"/>
              </a:rPr>
              <a:t>neoantigens</a:t>
            </a:r>
            <a:r>
              <a:rPr lang="en-US" sz="2400" dirty="0">
                <a:latin typeface="Garamond" panose="02020404030301010803" pitchFamily="18" charset="0"/>
              </a:rPr>
              <a:t>, thereby influencing patient response to targeted immunotherapies. </a:t>
            </a:r>
          </a:p>
          <a:p>
            <a:pPr lvl="1">
              <a:lnSpc>
                <a:spcPct val="150000"/>
              </a:lnSpc>
            </a:pPr>
            <a:r>
              <a:rPr lang="en-US" sz="2400" dirty="0" err="1">
                <a:latin typeface="Garamond" panose="02020404030301010803" pitchFamily="18" charset="0"/>
              </a:rPr>
              <a:t>Neoantigens</a:t>
            </a:r>
            <a:r>
              <a:rPr lang="en-US" sz="2400" dirty="0">
                <a:latin typeface="Garamond" panose="02020404030301010803" pitchFamily="18" charset="0"/>
              </a:rPr>
              <a:t> are antigens encoded by tumor-specific mutated genes.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</a:rPr>
              <a:t>Studies </a:t>
            </a:r>
            <a:r>
              <a:rPr lang="en-US" sz="2400" dirty="0">
                <a:latin typeface="Garamond" panose="02020404030301010803" pitchFamily="18" charset="0"/>
              </a:rPr>
              <a:t>in the past few years have suggested a key role for </a:t>
            </a:r>
            <a:r>
              <a:rPr lang="en-US" sz="2400" dirty="0" err="1">
                <a:latin typeface="Garamond" panose="02020404030301010803" pitchFamily="18" charset="0"/>
              </a:rPr>
              <a:t>neoantigens</a:t>
            </a:r>
            <a:r>
              <a:rPr lang="en-US" sz="2400" dirty="0">
                <a:latin typeface="Garamond" panose="02020404030301010803" pitchFamily="18" charset="0"/>
              </a:rPr>
              <a:t> in cancer immunotherapy. </a:t>
            </a:r>
            <a:endParaRPr lang="en-US" sz="24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284848" y="0"/>
            <a:ext cx="45829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Types of tumor antigens 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9984-B6AE-40B7-AA12-2B5F49A9023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8573"/>
            <a:ext cx="9152618" cy="626942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Most tumor antigens that elicit immune responses are </a:t>
            </a:r>
            <a:r>
              <a:rPr lang="en-US" sz="2800" dirty="0" err="1" smtClean="0">
                <a:latin typeface="Garamond" panose="02020404030301010803" pitchFamily="18" charset="0"/>
                <a:cs typeface="Comic Sans MS"/>
              </a:rPr>
              <a:t>neoantigens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Not present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normally, so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no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 tolerance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Produced by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mutated genes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that may be involved in</a:t>
            </a:r>
          </a:p>
          <a:p>
            <a:pPr lvl="2">
              <a:lnSpc>
                <a:spcPct val="150000"/>
              </a:lnSpc>
            </a:pPr>
            <a:r>
              <a:rPr lang="en-US" sz="2000" dirty="0" err="1" smtClean="0">
                <a:latin typeface="Garamond" panose="02020404030301010803" pitchFamily="18" charset="0"/>
                <a:cs typeface="Comic Sans MS"/>
              </a:rPr>
              <a:t>oncogenesis</a:t>
            </a:r>
            <a:r>
              <a:rPr lang="en-US" sz="2000" dirty="0" smtClean="0">
                <a:latin typeface="Garamond" panose="02020404030301010803" pitchFamily="18" charset="0"/>
                <a:cs typeface="Comic Sans MS"/>
              </a:rPr>
              <a:t> (driver mutations) or 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latin typeface="Garamond" panose="02020404030301010803" pitchFamily="18" charset="0"/>
                <a:cs typeface="Comic Sans MS"/>
              </a:rPr>
              <a:t>reflect genomic instability (passenger mutations)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In tumors caused by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oncogenic viruses 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(HPV, EBV), </a:t>
            </a:r>
            <a:r>
              <a:rPr lang="en-US" sz="2400" b="1" dirty="0" err="1" smtClean="0">
                <a:latin typeface="Garamond" panose="02020404030301010803" pitchFamily="18" charset="0"/>
                <a:cs typeface="Comic Sans MS"/>
              </a:rPr>
              <a:t>neoantigens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 are encoded by viral DNA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Some are </a:t>
            </a:r>
            <a:r>
              <a:rPr lang="en-US" sz="2800" b="1" dirty="0" err="1" smtClean="0">
                <a:latin typeface="Garamond" panose="02020404030301010803" pitchFamily="18" charset="0"/>
                <a:cs typeface="Comic Sans MS"/>
              </a:rPr>
              <a:t>unmutated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 proteins (</a:t>
            </a:r>
            <a:r>
              <a:rPr lang="en-US" sz="2800" dirty="0" err="1" smtClean="0">
                <a:latin typeface="Garamond" panose="02020404030301010803" pitchFamily="18" charset="0"/>
                <a:cs typeface="Comic Sans MS"/>
              </a:rPr>
              <a:t>tyrosinase</a:t>
            </a:r>
            <a:r>
              <a:rPr lang="en-US" sz="2800" dirty="0" smtClean="0">
                <a:latin typeface="Garamond" panose="02020404030301010803" pitchFamily="18" charset="0"/>
                <a:cs typeface="Comic Sans MS"/>
              </a:rPr>
              <a:t>, cancer-testis antigens) </a:t>
            </a:r>
          </a:p>
          <a:p>
            <a:pPr lvl="1">
              <a:lnSpc>
                <a:spcPct val="150000"/>
              </a:lnSpc>
            </a:pPr>
            <a:r>
              <a:rPr lang="en-US" sz="2400" b="1" dirty="0" err="1" smtClean="0">
                <a:latin typeface="Garamond" panose="02020404030301010803" pitchFamily="18" charset="0"/>
                <a:cs typeface="Comic Sans MS"/>
              </a:rPr>
              <a:t>Derepressed</a:t>
            </a:r>
            <a:r>
              <a:rPr lang="en-US" sz="2400" dirty="0" smtClean="0">
                <a:latin typeface="Garamond" panose="02020404030301010803" pitchFamily="18" charset="0"/>
                <a:cs typeface="Comic Sans MS"/>
              </a:rPr>
              <a:t> (epigenetic changes), </a:t>
            </a:r>
            <a:r>
              <a:rPr lang="en-US" sz="2400" b="1" dirty="0" smtClean="0">
                <a:latin typeface="Garamond" panose="02020404030301010803" pitchFamily="18" charset="0"/>
                <a:cs typeface="Comic Sans MS"/>
              </a:rPr>
              <a:t>over-expressed</a:t>
            </a:r>
            <a:endParaRPr lang="en-US" sz="2400" b="1" dirty="0"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284848" y="0"/>
            <a:ext cx="45829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Comic Sans MS"/>
              </a:rPr>
              <a:t>Types of tumor antigens </a:t>
            </a:r>
            <a:endParaRPr lang="en-US" sz="3200" b="1" dirty="0">
              <a:solidFill>
                <a:srgbClr val="FF0000"/>
              </a:solidFill>
              <a:latin typeface="Garamond" panose="02020404030301010803" pitchFamily="18" charset="0"/>
              <a:cs typeface="Comic Sans M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9984-B6AE-40B7-AA12-2B5F49A90230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DEA5-20F5-DD42-B855-D1460456D5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695</Words>
  <Application>Microsoft Office PowerPoint</Application>
  <PresentationFormat>On-screen Show (4:3)</PresentationFormat>
  <Paragraphs>152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Comic Sans MS</vt:lpstr>
      <vt:lpstr>Garamond</vt:lpstr>
      <vt:lpstr>Wingdings</vt:lpstr>
      <vt:lpstr>Office Theme</vt:lpstr>
      <vt:lpstr>Chapter 6 Topic: Cancer Immunotherapy</vt:lpstr>
      <vt:lpstr>General principles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tumor antigens </vt:lpstr>
      <vt:lpstr>Types of tumor antigens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do tumors engage CTLA-4 and PD-1?</vt:lpstr>
      <vt:lpstr>Targeting inhibitory receptors for cancer immunotherapy</vt:lpstr>
      <vt:lpstr>PowerPoint Presentation</vt:lpstr>
      <vt:lpstr>PowerPoint Presentation</vt:lpstr>
    </vt:vector>
  </TitlesOfParts>
  <Company>UCSF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Abul Abbas</dc:creator>
  <cp:lastModifiedBy>Meera Indracanti</cp:lastModifiedBy>
  <cp:revision>128</cp:revision>
  <cp:lastPrinted>2019-05-31T08:40:20Z</cp:lastPrinted>
  <dcterms:created xsi:type="dcterms:W3CDTF">2014-09-25T16:22:18Z</dcterms:created>
  <dcterms:modified xsi:type="dcterms:W3CDTF">2019-05-31T08:46:40Z</dcterms:modified>
</cp:coreProperties>
</file>