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8" r:id="rId3"/>
    <p:sldId id="375" r:id="rId4"/>
    <p:sldId id="419" r:id="rId5"/>
    <p:sldId id="406" r:id="rId6"/>
    <p:sldId id="392" r:id="rId7"/>
    <p:sldId id="405" r:id="rId8"/>
    <p:sldId id="391" r:id="rId9"/>
    <p:sldId id="340" r:id="rId10"/>
    <p:sldId id="457" r:id="rId11"/>
    <p:sldId id="341" r:id="rId12"/>
    <p:sldId id="342" r:id="rId13"/>
    <p:sldId id="393" r:id="rId14"/>
    <p:sldId id="402" r:id="rId15"/>
    <p:sldId id="422" r:id="rId16"/>
    <p:sldId id="399" r:id="rId17"/>
    <p:sldId id="400" r:id="rId18"/>
    <p:sldId id="398" r:id="rId19"/>
    <p:sldId id="439" r:id="rId20"/>
    <p:sldId id="440" r:id="rId21"/>
    <p:sldId id="403" r:id="rId22"/>
    <p:sldId id="441" r:id="rId23"/>
    <p:sldId id="442" r:id="rId24"/>
    <p:sldId id="443" r:id="rId25"/>
    <p:sldId id="444" r:id="rId26"/>
    <p:sldId id="451" r:id="rId27"/>
    <p:sldId id="449" r:id="rId28"/>
    <p:sldId id="450" r:id="rId29"/>
    <p:sldId id="445" r:id="rId30"/>
    <p:sldId id="395" r:id="rId31"/>
    <p:sldId id="447" r:id="rId32"/>
    <p:sldId id="448" r:id="rId33"/>
    <p:sldId id="396" r:id="rId34"/>
    <p:sldId id="453" r:id="rId35"/>
    <p:sldId id="452" r:id="rId36"/>
    <p:sldId id="427" r:id="rId37"/>
    <p:sldId id="428" r:id="rId38"/>
    <p:sldId id="429" r:id="rId39"/>
    <p:sldId id="431" r:id="rId40"/>
    <p:sldId id="433" r:id="rId41"/>
    <p:sldId id="432" r:id="rId42"/>
    <p:sldId id="454" r:id="rId43"/>
    <p:sldId id="434" r:id="rId44"/>
    <p:sldId id="435" r:id="rId45"/>
    <p:sldId id="456" r:id="rId46"/>
    <p:sldId id="407" r:id="rId47"/>
    <p:sldId id="408" r:id="rId48"/>
    <p:sldId id="409" r:id="rId49"/>
    <p:sldId id="410" r:id="rId50"/>
    <p:sldId id="411" r:id="rId51"/>
    <p:sldId id="380" r:id="rId52"/>
    <p:sldId id="412" r:id="rId53"/>
    <p:sldId id="414" r:id="rId54"/>
    <p:sldId id="413" r:id="rId55"/>
    <p:sldId id="415" r:id="rId56"/>
    <p:sldId id="426" r:id="rId57"/>
    <p:sldId id="417" r:id="rId58"/>
    <p:sldId id="347" r:id="rId59"/>
    <p:sldId id="327" r:id="rId60"/>
    <p:sldId id="38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9D702-32A9-4834-B623-5AEC9D4D771A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40D68-9297-49C0-B8F8-15FA49D48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30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02015-7487-4C97-B6B1-C073DCB0B9F3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512B2-5A6F-4145-9405-67E8A9FEF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41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512B2-5A6F-4145-9405-67E8A9FEF9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2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504FA6C-3FDA-45F9-9A5D-8645F430BD24}" type="slidenum">
              <a:rPr lang="ar-SA" b="0" smtClean="0">
                <a:latin typeface="Arial" panose="020B0604020202020204" pitchFamily="34" charset="0"/>
              </a:rPr>
              <a:pPr/>
              <a:t>59</a:t>
            </a:fld>
            <a:endParaRPr lang="en-US" b="0" smtClean="0"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52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CD76-7ED7-4DE3-8EB0-B4B783ABDFD3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6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53D-DC97-47BA-84DF-7A6AD2BD2D2C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4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8A4-7F69-4E76-9FE7-7AF6D3DD34B4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A22C-3D86-4313-8133-7B2F1C1FADF7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7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A2B6-358E-4407-AE55-4AF839201302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7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1AA-F69E-4C72-BAFD-F6E5FE087209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52BC-09C3-4194-BAC5-3EEA226CB75A}" type="datetime1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8960-2BD2-422A-A043-F6356988C872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1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3EB0-FB06-4488-84CA-2AE7F89F3C61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D1900-0A1C-4CD2-A1F9-5AB1CA42F6DA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9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E8F9-3965-4E3B-A2D4-DC6C911EBCA7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B78-F200-4A50-B2B7-1CCC45231EBB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77FD4-84FD-4ECF-A519-74CCFFB8D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4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7651"/>
            <a:ext cx="9144000" cy="224526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 smtClean="0">
                <a:latin typeface="Garamond" panose="02020404030301010803" pitchFamily="18" charset="0"/>
              </a:rPr>
              <a:t>Chapter 2</a:t>
            </a:r>
            <a:r>
              <a:rPr lang="en-US" sz="4000" dirty="0" smtClean="0">
                <a:latin typeface="Garamond" panose="02020404030301010803" pitchFamily="18" charset="0"/>
              </a:rPr>
              <a:t/>
            </a:r>
            <a:br>
              <a:rPr lang="en-US" sz="4000" dirty="0" smtClean="0">
                <a:latin typeface="Garamond" panose="02020404030301010803" pitchFamily="18" charset="0"/>
              </a:rPr>
            </a:br>
            <a:r>
              <a:rPr lang="en-US" sz="4000" b="1" dirty="0" smtClean="0">
                <a:latin typeface="Garamond" panose="02020404030301010803" pitchFamily="18" charset="0"/>
              </a:rPr>
              <a:t>Topic:</a:t>
            </a:r>
            <a:r>
              <a:rPr lang="en-US" sz="4000" dirty="0" smtClean="0">
                <a:latin typeface="Garamond" panose="02020404030301010803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Molecular techniques in prenatal diagnosis </a:t>
            </a:r>
            <a:r>
              <a:rPr lang="en-US" sz="4000" dirty="0">
                <a:latin typeface="Garamond" panose="02020404030301010803" pitchFamily="18" charset="0"/>
              </a:rPr>
              <a:t/>
            </a:r>
            <a:br>
              <a:rPr lang="en-US" sz="4000" dirty="0">
                <a:latin typeface="Garamond" panose="02020404030301010803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58424"/>
            <a:ext cx="9144000" cy="1799376"/>
          </a:xfrm>
        </p:spPr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Course code: </a:t>
            </a:r>
            <a:r>
              <a:rPr lang="en-US" b="1" dirty="0" err="1" smtClean="0">
                <a:latin typeface="Garamond" panose="02020404030301010803" pitchFamily="18" charset="0"/>
              </a:rPr>
              <a:t>Biot</a:t>
            </a:r>
            <a:r>
              <a:rPr lang="en-US" b="1" dirty="0" smtClean="0">
                <a:latin typeface="Garamond" panose="02020404030301010803" pitchFamily="18" charset="0"/>
              </a:rPr>
              <a:t>. 3113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Course name: </a:t>
            </a:r>
            <a:r>
              <a:rPr lang="en-US" b="1" dirty="0" smtClean="0">
                <a:latin typeface="Garamond" panose="02020404030301010803" pitchFamily="18" charset="0"/>
              </a:rPr>
              <a:t>Medical Biotechnology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Department of Biotechnology</a:t>
            </a:r>
          </a:p>
          <a:p>
            <a:r>
              <a:rPr lang="en-US" dirty="0" smtClean="0">
                <a:latin typeface="Garamond" panose="02020404030301010803" pitchFamily="18" charset="0"/>
              </a:rPr>
              <a:t>University of Gondar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B443-9F77-41E8-B5FF-BC47A52AD400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42384"/>
          </a:xfrm>
        </p:spPr>
        <p:txBody>
          <a:bodyPr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Risk of DS and Chromosomal Abnormalities at Term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9D37-FCA8-433E-845E-7A39F0FD9019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69" y="1073766"/>
            <a:ext cx="7972331" cy="4847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7036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Methods of prenatal diagnosis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C44E-E595-4EEE-8D7A-F039325A55C2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70368"/>
            <a:ext cx="7765453" cy="5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Invasive techniques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Invasive techniques are defined as those that invade or physically enter the </a:t>
            </a:r>
            <a:r>
              <a:rPr lang="en-US" b="1" dirty="0" err="1">
                <a:latin typeface="Garamond" panose="02020404030301010803" pitchFamily="18" charset="0"/>
              </a:rPr>
              <a:t>foetal</a:t>
            </a:r>
            <a:r>
              <a:rPr lang="en-US" b="1" dirty="0">
                <a:latin typeface="Garamond" panose="02020404030301010803" pitchFamily="18" charset="0"/>
              </a:rPr>
              <a:t> space or surroundings, for example, puncturing the amniotic sack to withdraw fluid. These tests must be performed observing very strict sterility measures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difference among these techniques is:</a:t>
            </a: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time or weeks of gestation at which they are performed during the pregnancy;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reliability of the tests, as they all present an error margin (remember that in medicine there is never 0 or 100, we always talk in terms of probability); and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risk of miscarriage, which varies depending on each particular technique.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These techniques should be performed at specific times throughout the gestational period in order to increase the possibility of getting a reliable result while, at the same time, decreasing the risk of miscarriage, and should always be performed under ultrasound guidance.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52230" cy="6858000"/>
          </a:xfrm>
        </p:spPr>
        <p:txBody>
          <a:bodyPr>
            <a:normAutofit fontScale="77500" lnSpcReduction="20000"/>
          </a:bodyPr>
          <a:lstStyle/>
          <a:p>
            <a:pPr fontAlgn="base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Amniocentesis:</a:t>
            </a:r>
          </a:p>
          <a:p>
            <a:pPr lvl="1" fontAlgn="base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A procedure in which amniotic fluid and cells are taken from the uterus for testing.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procedure uses a needle to withdraw fluid and cells from the sac that holds the fetus.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Amniocentesis </a:t>
            </a:r>
            <a:r>
              <a:rPr lang="en-US" b="1" dirty="0">
                <a:latin typeface="Garamond" panose="02020404030301010803" pitchFamily="18" charset="0"/>
              </a:rPr>
              <a:t>is a diagnostic test.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It </a:t>
            </a:r>
            <a:r>
              <a:rPr lang="en-US" b="1" dirty="0">
                <a:latin typeface="Garamond" panose="02020404030301010803" pitchFamily="18" charset="0"/>
              </a:rPr>
              <a:t>usually is done between 15 weeks and 20 weeks of pregnancy, but it also can be done up until </a:t>
            </a:r>
            <a:r>
              <a:rPr lang="en-US" b="1" dirty="0" smtClean="0">
                <a:latin typeface="Garamond" panose="02020404030301010803" pitchFamily="18" charset="0"/>
              </a:rPr>
              <a:t>given </a:t>
            </a:r>
            <a:r>
              <a:rPr lang="en-US" b="1" dirty="0">
                <a:latin typeface="Garamond" panose="02020404030301010803" pitchFamily="18" charset="0"/>
              </a:rPr>
              <a:t>birth.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To </a:t>
            </a:r>
            <a:r>
              <a:rPr lang="en-US" b="1" dirty="0">
                <a:latin typeface="Garamond" panose="02020404030301010803" pitchFamily="18" charset="0"/>
              </a:rPr>
              <a:t>perform the test, a very thin needle is used to withdraw a small amount of amniotic fluid.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Ultrasound </a:t>
            </a:r>
            <a:r>
              <a:rPr lang="en-US" b="1" dirty="0">
                <a:latin typeface="Garamond" panose="02020404030301010803" pitchFamily="18" charset="0"/>
              </a:rPr>
              <a:t>is used to guide the procedure.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Depending </a:t>
            </a:r>
            <a:r>
              <a:rPr lang="en-US" b="1" dirty="0">
                <a:latin typeface="Garamond" panose="02020404030301010803" pitchFamily="18" charset="0"/>
              </a:rPr>
              <a:t>on the way the cells are analyzed and the information </a:t>
            </a:r>
            <a:r>
              <a:rPr lang="en-US" b="1" dirty="0" smtClean="0">
                <a:latin typeface="Garamond" panose="02020404030301010803" pitchFamily="18" charset="0"/>
              </a:rPr>
              <a:t>needs, </a:t>
            </a:r>
            <a:r>
              <a:rPr lang="en-US" b="1" dirty="0">
                <a:latin typeface="Garamond" panose="02020404030301010803" pitchFamily="18" charset="0"/>
              </a:rPr>
              <a:t>results can take from 1 day to several weeks.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There </a:t>
            </a:r>
            <a:r>
              <a:rPr lang="en-US" b="1" dirty="0">
                <a:latin typeface="Garamond" panose="02020404030301010803" pitchFamily="18" charset="0"/>
              </a:rPr>
              <a:t>is a very small chance of pregnancy loss with amniocentesis.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Leakage </a:t>
            </a:r>
            <a:r>
              <a:rPr lang="en-US" b="1" dirty="0">
                <a:latin typeface="Garamond" panose="02020404030301010803" pitchFamily="18" charset="0"/>
              </a:rPr>
              <a:t>of amniotic fluid and slight bleeding can occur after amniocentesis.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In </a:t>
            </a:r>
            <a:r>
              <a:rPr lang="en-US" b="1" dirty="0">
                <a:latin typeface="Garamond" panose="02020404030301010803" pitchFamily="18" charset="0"/>
              </a:rPr>
              <a:t>most cases, both stop on their own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02" y="2652665"/>
            <a:ext cx="2857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Chorionic 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villus </a:t>
            </a: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sampling: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A procedure in which a small sample of cells is taken from the placenta and tested.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main advantage of having CVS over amniocentesis is that CVS is performed earlier than amniocentesis, between 10 weeks and 13 weeks of pregnancy.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chance of miscarriage with CVS is slightly higher than the chance of miscarriage with amniocentesis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Chorion</a:t>
            </a:r>
            <a:r>
              <a:rPr lang="en-US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 Biopsy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A </a:t>
            </a:r>
            <a:r>
              <a:rPr lang="en-US" b="1" dirty="0" err="1">
                <a:latin typeface="Garamond" panose="02020404030301010803" pitchFamily="18" charset="0"/>
              </a:rPr>
              <a:t>chorion</a:t>
            </a:r>
            <a:r>
              <a:rPr lang="en-US" b="1" dirty="0">
                <a:latin typeface="Garamond" panose="02020404030301010803" pitchFamily="18" charset="0"/>
              </a:rPr>
              <a:t> biopsy is the collection of villi from the chorionic area of the growing placenta.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This type of biopsy should always be performed under ultrasound guidance,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D1D6-7E3E-4AEB-81DC-F93223C0A598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5" y="860079"/>
            <a:ext cx="8691326" cy="5861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99588"/>
            <a:ext cx="4172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</a:rPr>
              <a:t>Chorionic villus sampling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0"/>
            <a:ext cx="12192001" cy="685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Garamond" panose="02020404030301010803" pitchFamily="18" charset="0"/>
              </a:rPr>
              <a:t>May </a:t>
            </a:r>
            <a:r>
              <a:rPr lang="en-US" sz="2400" b="1" dirty="0">
                <a:latin typeface="Garamond" panose="02020404030301010803" pitchFamily="18" charset="0"/>
              </a:rPr>
              <a:t>either performed </a:t>
            </a:r>
            <a:endParaRPr lang="en-US" sz="2400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latin typeface="Garamond" panose="02020404030301010803" pitchFamily="18" charset="0"/>
              </a:rPr>
              <a:t>transcervically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or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latin typeface="Garamond" panose="02020404030301010803" pitchFamily="18" charset="0"/>
              </a:rPr>
              <a:t>transabdominally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using a catheter or a clamp appropriate to the gestational age.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The test must be performed after the 11th week of pregnancy to term</a:t>
            </a:r>
            <a:r>
              <a:rPr lang="en-US" sz="2400" b="1" dirty="0" smtClean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Garamond" panose="02020404030301010803" pitchFamily="18" charset="0"/>
              </a:rPr>
              <a:t>If </a:t>
            </a:r>
            <a:r>
              <a:rPr lang="en-US" sz="2400" b="1" dirty="0">
                <a:latin typeface="Garamond" panose="02020404030301010803" pitchFamily="18" charset="0"/>
              </a:rPr>
              <a:t>the test if performed before the 10th week, it can lead to </a:t>
            </a:r>
            <a:endParaRPr lang="en-US" sz="2400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Garamond" panose="02020404030301010803" pitchFamily="18" charset="0"/>
              </a:rPr>
              <a:t>abnormalities </a:t>
            </a:r>
            <a:r>
              <a:rPr lang="en-US" sz="2000" b="1" dirty="0">
                <a:latin typeface="Garamond" panose="02020404030301010803" pitchFamily="18" charset="0"/>
              </a:rPr>
              <a:t>of the fetal limbs, </a:t>
            </a:r>
            <a:r>
              <a:rPr lang="en-US" sz="2000" b="1" dirty="0" err="1">
                <a:latin typeface="Garamond" panose="02020404030301010803" pitchFamily="18" charset="0"/>
              </a:rPr>
              <a:t>micrognathia</a:t>
            </a:r>
            <a:r>
              <a:rPr lang="en-US" sz="2000" b="1" dirty="0">
                <a:latin typeface="Garamond" panose="02020404030301010803" pitchFamily="18" charset="0"/>
              </a:rPr>
              <a:t> and </a:t>
            </a:r>
            <a:r>
              <a:rPr lang="en-US" sz="2000" b="1" dirty="0" err="1">
                <a:latin typeface="Garamond" panose="02020404030301010803" pitchFamily="18" charset="0"/>
              </a:rPr>
              <a:t>microglossia</a:t>
            </a:r>
            <a:r>
              <a:rPr lang="en-US" sz="2000" b="1" dirty="0">
                <a:latin typeface="Garamond" panose="02020404030301010803" pitchFamily="18" charset="0"/>
              </a:rPr>
              <a:t>. </a:t>
            </a:r>
            <a:endParaRPr lang="en-US" sz="2000" b="1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Garamond" panose="02020404030301010803" pitchFamily="18" charset="0"/>
              </a:rPr>
              <a:t>Prenatal </a:t>
            </a:r>
            <a:r>
              <a:rPr lang="en-US" sz="2400" b="1" dirty="0">
                <a:latin typeface="Garamond" panose="02020404030301010803" pitchFamily="18" charset="0"/>
              </a:rPr>
              <a:t>diagnosis of chromosomal defects or inherited diseases for DNA alterations, the optimum gestational age to carry out the procedure is between the 11th and 12th weeks of pregnancy.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Chorionic villi provide excellent material to conduct DNA molecular studies and enzymatic determinations</a:t>
            </a:r>
            <a:r>
              <a:rPr lang="en-US" sz="2400" b="1" dirty="0" smtClean="0">
                <a:latin typeface="Garamond" panose="02020404030301010803" pitchFamily="18" charset="0"/>
              </a:rPr>
              <a:t>.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3" r="23087" b="62474"/>
          <a:stretch/>
        </p:blipFill>
        <p:spPr>
          <a:xfrm>
            <a:off x="10200680" y="0"/>
            <a:ext cx="1991319" cy="1493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306" r="-671"/>
          <a:stretch/>
        </p:blipFill>
        <p:spPr>
          <a:xfrm>
            <a:off x="9982200" y="1728756"/>
            <a:ext cx="2145983" cy="21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Foetal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 blood sampling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This test obtains </a:t>
            </a:r>
            <a:r>
              <a:rPr lang="en-US" b="1" dirty="0" err="1">
                <a:latin typeface="Garamond" panose="02020404030301010803" pitchFamily="18" charset="0"/>
              </a:rPr>
              <a:t>foetal</a:t>
            </a:r>
            <a:r>
              <a:rPr lang="en-US" b="1" dirty="0">
                <a:latin typeface="Garamond" panose="02020404030301010803" pitchFamily="18" charset="0"/>
              </a:rPr>
              <a:t> blood by direct puncture of the funicular </a:t>
            </a:r>
            <a:r>
              <a:rPr lang="en-US" b="1" dirty="0" smtClean="0">
                <a:latin typeface="Garamond" panose="02020404030301010803" pitchFamily="18" charset="0"/>
              </a:rPr>
              <a:t>vessels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 under ultrasound or </a:t>
            </a:r>
            <a:r>
              <a:rPr lang="en-US" b="1" dirty="0" err="1">
                <a:latin typeface="Garamond" panose="02020404030301010803" pitchFamily="18" charset="0"/>
              </a:rPr>
              <a:t>foetoscopic</a:t>
            </a:r>
            <a:r>
              <a:rPr lang="en-US" b="1" dirty="0">
                <a:latin typeface="Garamond" panose="02020404030301010803" pitchFamily="18" charset="0"/>
              </a:rPr>
              <a:t> guidance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main indications of this technique include: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Rapid </a:t>
            </a:r>
            <a:r>
              <a:rPr lang="en-US" b="1" dirty="0">
                <a:latin typeface="Garamond" panose="02020404030301010803" pitchFamily="18" charset="0"/>
              </a:rPr>
              <a:t>assessment of </a:t>
            </a:r>
            <a:r>
              <a:rPr lang="en-US" b="1" dirty="0" err="1">
                <a:latin typeface="Garamond" panose="02020404030301010803" pitchFamily="18" charset="0"/>
              </a:rPr>
              <a:t>foetal</a:t>
            </a:r>
            <a:r>
              <a:rPr lang="en-US" b="1" dirty="0">
                <a:latin typeface="Garamond" panose="02020404030301010803" pitchFamily="18" charset="0"/>
              </a:rPr>
              <a:t> chromosomes (results can be obtained within 24 to 48 hours),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Immunological </a:t>
            </a:r>
            <a:r>
              <a:rPr lang="en-US" b="1" dirty="0">
                <a:latin typeface="Garamond" panose="02020404030301010803" pitchFamily="18" charset="0"/>
              </a:rPr>
              <a:t>assessment of the </a:t>
            </a:r>
            <a:r>
              <a:rPr lang="en-US" b="1" dirty="0" err="1">
                <a:latin typeface="Garamond" panose="02020404030301010803" pitchFamily="18" charset="0"/>
              </a:rPr>
              <a:t>foetus</a:t>
            </a:r>
            <a:r>
              <a:rPr lang="en-US" b="1" dirty="0">
                <a:latin typeface="Garamond" panose="02020404030301010803" pitchFamily="18" charset="0"/>
              </a:rPr>
              <a:t>, and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Assessment </a:t>
            </a:r>
            <a:r>
              <a:rPr lang="en-US" b="1" dirty="0">
                <a:latin typeface="Garamond" panose="02020404030301010803" pitchFamily="18" charset="0"/>
              </a:rPr>
              <a:t>of certain </a:t>
            </a:r>
            <a:r>
              <a:rPr lang="en-US" b="1" dirty="0" err="1">
                <a:latin typeface="Garamond" panose="02020404030301010803" pitchFamily="18" charset="0"/>
              </a:rPr>
              <a:t>haemopathies</a:t>
            </a:r>
            <a:r>
              <a:rPr lang="en-US" b="1" dirty="0">
                <a:latin typeface="Garamond" panose="02020404030301010803" pitchFamily="18" charset="0"/>
              </a:rPr>
              <a:t> or blood disorders.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This test is usually performed after the 20th week of pregnancy through delivery. 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Normally between 0.5 and 4 ml of </a:t>
            </a:r>
            <a:r>
              <a:rPr lang="en-US" b="1" dirty="0" err="1">
                <a:latin typeface="Garamond" panose="02020404030301010803" pitchFamily="18" charset="0"/>
              </a:rPr>
              <a:t>foetal</a:t>
            </a:r>
            <a:r>
              <a:rPr lang="en-US" b="1" dirty="0">
                <a:latin typeface="Garamond" panose="02020404030301010803" pitchFamily="18" charset="0"/>
              </a:rPr>
              <a:t> blood are collected. 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The risk of spontaneous abortion as a result of the test is approximately 1-3%.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14" y="72425"/>
            <a:ext cx="2097386" cy="25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03012" cy="68580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60000"/>
              </a:lnSpc>
            </a:pPr>
            <a:r>
              <a:rPr lang="en-US" sz="3400" b="1" dirty="0">
                <a:solidFill>
                  <a:srgbClr val="FF0000"/>
                </a:solidFill>
                <a:latin typeface="Garamond" panose="02020404030301010803" pitchFamily="18" charset="0"/>
              </a:rPr>
              <a:t>Biopsy of </a:t>
            </a:r>
            <a:r>
              <a:rPr lang="en-US" sz="3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foetal</a:t>
            </a:r>
            <a:r>
              <a:rPr lang="en-US" sz="3400" b="1" dirty="0">
                <a:solidFill>
                  <a:srgbClr val="FF0000"/>
                </a:solidFill>
                <a:latin typeface="Garamond" panose="02020404030301010803" pitchFamily="18" charset="0"/>
              </a:rPr>
              <a:t> tissue</a:t>
            </a:r>
          </a:p>
          <a:p>
            <a:pPr>
              <a:lnSpc>
                <a:spcPct val="160000"/>
              </a:lnSpc>
            </a:pPr>
            <a:r>
              <a:rPr lang="en-US" sz="3400" b="1" dirty="0">
                <a:latin typeface="Garamond" panose="02020404030301010803" pitchFamily="18" charset="0"/>
              </a:rPr>
              <a:t>This technique is used </a:t>
            </a:r>
            <a:r>
              <a:rPr lang="en-US" sz="3400" b="1" dirty="0" smtClean="0">
                <a:latin typeface="Garamond" panose="02020404030301010803" pitchFamily="18" charset="0"/>
              </a:rPr>
              <a:t>for </a:t>
            </a:r>
            <a:r>
              <a:rPr lang="en-US" sz="3400" b="1" dirty="0">
                <a:latin typeface="Garamond" panose="02020404030301010803" pitchFamily="18" charset="0"/>
              </a:rPr>
              <a:t>specific testing or </a:t>
            </a:r>
            <a:r>
              <a:rPr lang="en-US" sz="3400" b="1" dirty="0" smtClean="0">
                <a:latin typeface="Garamond" panose="02020404030301010803" pitchFamily="18" charset="0"/>
              </a:rPr>
              <a:t>screening:</a:t>
            </a:r>
          </a:p>
          <a:p>
            <a:pPr lvl="1">
              <a:lnSpc>
                <a:spcPct val="160000"/>
              </a:lnSpc>
            </a:pPr>
            <a:r>
              <a:rPr lang="en-US" sz="3000" b="1" dirty="0" smtClean="0">
                <a:latin typeface="Garamond" panose="02020404030301010803" pitchFamily="18" charset="0"/>
              </a:rPr>
              <a:t>such </a:t>
            </a:r>
            <a:r>
              <a:rPr lang="en-US" sz="3000" b="1" dirty="0">
                <a:latin typeface="Garamond" panose="02020404030301010803" pitchFamily="18" charset="0"/>
              </a:rPr>
              <a:t>as skin, liver or muscular biopsies</a:t>
            </a:r>
            <a:r>
              <a:rPr lang="en-US" sz="3000" b="1" dirty="0" smtClean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sz="3400" b="1" dirty="0" smtClean="0">
                <a:latin typeface="Garamond" panose="02020404030301010803" pitchFamily="18" charset="0"/>
              </a:rPr>
              <a:t>The </a:t>
            </a:r>
            <a:r>
              <a:rPr lang="en-US" sz="3400" b="1" dirty="0">
                <a:latin typeface="Garamond" panose="02020404030301010803" pitchFamily="18" charset="0"/>
              </a:rPr>
              <a:t>procedure is always carried out under ultrasound or  </a:t>
            </a:r>
            <a:r>
              <a:rPr lang="en-US" sz="3400" b="1" dirty="0" err="1">
                <a:latin typeface="Garamond" panose="02020404030301010803" pitchFamily="18" charset="0"/>
              </a:rPr>
              <a:t>foetoscopic</a:t>
            </a:r>
            <a:r>
              <a:rPr lang="en-US" sz="3400" b="1" dirty="0">
                <a:latin typeface="Garamond" panose="02020404030301010803" pitchFamily="18" charset="0"/>
              </a:rPr>
              <a:t> guidance</a:t>
            </a:r>
            <a:r>
              <a:rPr lang="en-US" sz="3400" b="1" dirty="0" smtClean="0">
                <a:latin typeface="Garamond" panose="02020404030301010803" pitchFamily="18" charset="0"/>
              </a:rPr>
              <a:t>.</a:t>
            </a:r>
          </a:p>
          <a:p>
            <a:pPr algn="ctr">
              <a:lnSpc>
                <a:spcPct val="160000"/>
              </a:lnSpc>
            </a:pPr>
            <a:r>
              <a:rPr lang="en-US" sz="3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Embryofetoscopy</a:t>
            </a:r>
            <a:endParaRPr lang="en-US" sz="3400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3400" b="1" dirty="0" smtClean="0">
                <a:latin typeface="Garamond" panose="02020404030301010803" pitchFamily="18" charset="0"/>
              </a:rPr>
              <a:t>direct </a:t>
            </a:r>
            <a:r>
              <a:rPr lang="en-US" sz="3400" b="1" dirty="0" err="1">
                <a:latin typeface="Garamond" panose="02020404030301010803" pitchFamily="18" charset="0"/>
              </a:rPr>
              <a:t>visualisation</a:t>
            </a:r>
            <a:r>
              <a:rPr lang="en-US" sz="3400" b="1" dirty="0">
                <a:latin typeface="Garamond" panose="02020404030301010803" pitchFamily="18" charset="0"/>
              </a:rPr>
              <a:t> of the embryo or fetus during pregnancy through a device called endoscope or </a:t>
            </a:r>
            <a:r>
              <a:rPr lang="en-US" sz="3400" b="1" dirty="0" err="1">
                <a:latin typeface="Garamond" panose="02020404030301010803" pitchFamily="18" charset="0"/>
              </a:rPr>
              <a:t>fetoscope</a:t>
            </a:r>
            <a:r>
              <a:rPr lang="en-US" sz="3400" b="1" dirty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60000"/>
              </a:lnSpc>
            </a:pPr>
            <a:r>
              <a:rPr lang="en-US" sz="3400" b="1" dirty="0" smtClean="0">
                <a:latin typeface="Garamond" panose="02020404030301010803" pitchFamily="18" charset="0"/>
              </a:rPr>
              <a:t>When </a:t>
            </a:r>
            <a:r>
              <a:rPr lang="en-US" sz="3400" b="1" dirty="0">
                <a:latin typeface="Garamond" panose="02020404030301010803" pitchFamily="18" charset="0"/>
              </a:rPr>
              <a:t>this technique is performed during the first 12 weeks of pregnancy, it is called </a:t>
            </a:r>
            <a:r>
              <a:rPr lang="en-US" sz="3400" b="1" dirty="0" err="1">
                <a:latin typeface="Garamond" panose="02020404030301010803" pitchFamily="18" charset="0"/>
              </a:rPr>
              <a:t>embryoscopy</a:t>
            </a:r>
            <a:r>
              <a:rPr lang="en-US" sz="3400" b="1" dirty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60000"/>
              </a:lnSpc>
            </a:pPr>
            <a:r>
              <a:rPr lang="en-US" sz="3400" b="1" dirty="0">
                <a:latin typeface="Garamond" panose="02020404030301010803" pitchFamily="18" charset="0"/>
              </a:rPr>
              <a:t>When performed after the 12th week of pregnancy, it is called </a:t>
            </a:r>
            <a:r>
              <a:rPr lang="en-US" sz="3400" b="1" dirty="0" err="1">
                <a:latin typeface="Garamond" panose="02020404030301010803" pitchFamily="18" charset="0"/>
              </a:rPr>
              <a:t>fetoscopy</a:t>
            </a:r>
            <a:r>
              <a:rPr lang="en-US" sz="3400" b="1" dirty="0">
                <a:latin typeface="Garamond" panose="02020404030301010803" pitchFamily="18" charset="0"/>
              </a:rPr>
              <a:t>.</a:t>
            </a:r>
          </a:p>
          <a:p>
            <a:endParaRPr lang="en-US" sz="3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784" y="0"/>
            <a:ext cx="2316216" cy="2064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746" y="4790777"/>
            <a:ext cx="2153254" cy="19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Method of </a:t>
            </a:r>
            <a:r>
              <a:rPr lang="en-US" b="1" dirty="0" err="1">
                <a:latin typeface="Garamond" panose="02020404030301010803" pitchFamily="18" charset="0"/>
              </a:rPr>
              <a:t>Cordocentesis</a:t>
            </a:r>
            <a:r>
              <a:rPr lang="en-US" b="1" dirty="0">
                <a:latin typeface="Garamond" panose="02020404030301010803" pitchFamily="18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Under ultrasound guidance needle is inserted in the umbilical vein within the umbilical cord at its placental end or fetal end.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needle is withdrawn, then the puncture site is monitored for bleeding, and the fetal heart rate is assessed.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After </a:t>
            </a:r>
            <a:r>
              <a:rPr lang="en-US" b="1" dirty="0">
                <a:latin typeface="Garamond" panose="02020404030301010803" pitchFamily="18" charset="0"/>
              </a:rPr>
              <a:t>this procedure, the fetal heart rate and uterine contraction are monitored for 1-2 hours.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Complications: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Pregnancy </a:t>
            </a:r>
            <a:r>
              <a:rPr lang="en-US" b="1" dirty="0">
                <a:latin typeface="Garamond" panose="02020404030301010803" pitchFamily="18" charset="0"/>
              </a:rPr>
              <a:t>loss, overall fetal loss risk of 1- 2%.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Transient </a:t>
            </a:r>
            <a:r>
              <a:rPr lang="en-US" b="1" dirty="0">
                <a:latin typeface="Garamond" panose="02020404030301010803" pitchFamily="18" charset="0"/>
              </a:rPr>
              <a:t>fetal bradycardia, manifestations of a vasovagal response caused by local vasospasm, more with umbilical artery puncture. 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Bleeding </a:t>
            </a:r>
            <a:r>
              <a:rPr lang="en-US" b="1" dirty="0">
                <a:latin typeface="Garamond" panose="02020404030301010803" pitchFamily="18" charset="0"/>
              </a:rPr>
              <a:t>from the puncture site, cord hematoma. </a:t>
            </a:r>
          </a:p>
          <a:p>
            <a:pPr lvl="2">
              <a:lnSpc>
                <a:spcPct val="150000"/>
              </a:lnSpc>
            </a:pPr>
            <a:r>
              <a:rPr lang="en-US" b="1" dirty="0" err="1" smtClean="0">
                <a:latin typeface="Garamond" panose="02020404030301010803" pitchFamily="18" charset="0"/>
              </a:rPr>
              <a:t>Fetomaternal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hemorrhage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Premature </a:t>
            </a:r>
            <a:r>
              <a:rPr lang="en-US" b="1" dirty="0">
                <a:latin typeface="Garamond" panose="02020404030301010803" pitchFamily="18" charset="0"/>
              </a:rPr>
              <a:t>labor </a:t>
            </a: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Infection </a:t>
            </a: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Rh </a:t>
            </a:r>
            <a:r>
              <a:rPr lang="en-US" b="1" dirty="0" err="1">
                <a:latin typeface="Garamond" panose="02020404030301010803" pitchFamily="18" charset="0"/>
              </a:rPr>
              <a:t>iso</a:t>
            </a:r>
            <a:r>
              <a:rPr lang="en-US" b="1" dirty="0">
                <a:latin typeface="Garamond" panose="02020404030301010803" pitchFamily="18" charset="0"/>
              </a:rPr>
              <a:t>- immunization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77511-B70C-4093-A49F-DD456A60A7F5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Definition: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Prenatal </a:t>
            </a:r>
            <a:r>
              <a:rPr lang="en-US" b="1" dirty="0">
                <a:latin typeface="Garamond" panose="02020404030301010803" pitchFamily="18" charset="0"/>
              </a:rPr>
              <a:t>diagnosis is defined as the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detection of abnormalities </a:t>
            </a:r>
            <a:r>
              <a:rPr lang="en-US" b="1" dirty="0">
                <a:latin typeface="Garamond" panose="02020404030301010803" pitchFamily="18" charset="0"/>
              </a:rPr>
              <a:t>in the fetus, before birth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All </a:t>
            </a:r>
            <a:r>
              <a:rPr lang="en-US" b="1" dirty="0">
                <a:latin typeface="Garamond" panose="02020404030301010803" pitchFamily="18" charset="0"/>
              </a:rPr>
              <a:t>diagnostic modalities aimed at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gaining information </a:t>
            </a:r>
            <a:r>
              <a:rPr lang="en-US" b="1" dirty="0">
                <a:latin typeface="Garamond" panose="02020404030301010803" pitchFamily="18" charset="0"/>
              </a:rPr>
              <a:t>about the embryo or fetus. 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Why Prenatal 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screening/diagnosis?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Congenital anomalies account for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20 to 25% </a:t>
            </a:r>
            <a:r>
              <a:rPr lang="en-US" b="1" dirty="0">
                <a:latin typeface="Garamond" panose="02020404030301010803" pitchFamily="18" charset="0"/>
              </a:rPr>
              <a:t>of perinatal deaths. </a:t>
            </a:r>
          </a:p>
          <a:p>
            <a:pPr algn="ctr" fontAlgn="base">
              <a:lnSpc>
                <a:spcPct val="160000"/>
              </a:lnSpc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What are genetic disorders?</a:t>
            </a:r>
          </a:p>
          <a:p>
            <a:pPr fontAlgn="base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Genetic disorders are caused by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changes</a:t>
            </a:r>
            <a:r>
              <a:rPr lang="en-US" b="1" dirty="0">
                <a:latin typeface="Garamond" panose="02020404030301010803" pitchFamily="18" charset="0"/>
              </a:rPr>
              <a:t> in a person’s genes or chromosomes. 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Aneuploidy</a:t>
            </a:r>
            <a:r>
              <a:rPr lang="en-US" b="1" dirty="0">
                <a:latin typeface="Garamond" panose="02020404030301010803" pitchFamily="18" charset="0"/>
              </a:rPr>
              <a:t> is a condition in which there are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missing or extra </a:t>
            </a:r>
            <a:r>
              <a:rPr lang="en-US" b="1" dirty="0">
                <a:latin typeface="Garamond" panose="02020404030301010803" pitchFamily="18" charset="0"/>
              </a:rPr>
              <a:t>chromosomes.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In </a:t>
            </a:r>
            <a:r>
              <a:rPr lang="en-US" b="1" dirty="0">
                <a:latin typeface="Garamond" panose="02020404030301010803" pitchFamily="18" charset="0"/>
              </a:rPr>
              <a:t>a 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trisomy</a:t>
            </a:r>
            <a:r>
              <a:rPr lang="en-US" b="1" dirty="0">
                <a:latin typeface="Garamond" panose="02020404030301010803" pitchFamily="18" charset="0"/>
              </a:rPr>
              <a:t>, there is an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extra</a:t>
            </a:r>
            <a:r>
              <a:rPr lang="en-US" b="1" dirty="0">
                <a:latin typeface="Garamond" panose="02020404030301010803" pitchFamily="18" charset="0"/>
              </a:rPr>
              <a:t> chromosome.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In </a:t>
            </a:r>
            <a:r>
              <a:rPr lang="en-US" b="1" dirty="0">
                <a:latin typeface="Garamond" panose="02020404030301010803" pitchFamily="18" charset="0"/>
              </a:rPr>
              <a:t>a </a:t>
            </a:r>
            <a:r>
              <a:rPr lang="en-US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monosomy</a:t>
            </a:r>
            <a:r>
              <a:rPr lang="en-US" b="1" dirty="0">
                <a:latin typeface="Garamond" panose="02020404030301010803" pitchFamily="18" charset="0"/>
              </a:rPr>
              <a:t>, a chromosome is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missing</a:t>
            </a:r>
            <a:r>
              <a:rPr lang="en-US" b="1" dirty="0">
                <a:latin typeface="Garamond" panose="02020404030301010803" pitchFamily="18" charset="0"/>
              </a:rPr>
              <a:t>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Inherited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disorders </a:t>
            </a:r>
            <a:r>
              <a:rPr lang="en-US" b="1" dirty="0">
                <a:latin typeface="Garamond" panose="02020404030301010803" pitchFamily="18" charset="0"/>
              </a:rPr>
              <a:t>are caused by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changes in genes</a:t>
            </a:r>
            <a:r>
              <a:rPr lang="en-US" b="1" dirty="0">
                <a:latin typeface="Garamond" panose="02020404030301010803" pitchFamily="18" charset="0"/>
              </a:rPr>
              <a:t> called mutations.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E.g.: sickle </a:t>
            </a:r>
            <a:r>
              <a:rPr lang="en-US" b="1" dirty="0">
                <a:latin typeface="Garamond" panose="02020404030301010803" pitchFamily="18" charset="0"/>
              </a:rPr>
              <a:t>cell disease, cystic fibrosis, </a:t>
            </a:r>
            <a:r>
              <a:rPr lang="en-US" b="1" dirty="0" err="1">
                <a:latin typeface="Garamond" panose="02020404030301010803" pitchFamily="18" charset="0"/>
              </a:rPr>
              <a:t>Tay</a:t>
            </a:r>
            <a:r>
              <a:rPr lang="en-US" b="1" dirty="0">
                <a:latin typeface="Garamond" panose="02020404030301010803" pitchFamily="18" charset="0"/>
              </a:rPr>
              <a:t>–Sachs disease, and many others.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In </a:t>
            </a:r>
            <a:r>
              <a:rPr lang="en-US" b="1" dirty="0">
                <a:latin typeface="Garamond" panose="02020404030301010803" pitchFamily="18" charset="0"/>
              </a:rPr>
              <a:t>most cases,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both parents must carry </a:t>
            </a:r>
            <a:r>
              <a:rPr lang="en-US" b="1" dirty="0">
                <a:latin typeface="Garamond" panose="02020404030301010803" pitchFamily="18" charset="0"/>
              </a:rPr>
              <a:t>the same gene to have an affected child.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D3ED-C93A-48B7-BC11-CE358541D751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DD76-ECCA-4D81-BF56-881A4287D9B7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4" y="452674"/>
            <a:ext cx="8012316" cy="59036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3EB0-FB06-4488-84CA-2AE7F89F3C61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81" y="379064"/>
            <a:ext cx="8066637" cy="59772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86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259F-B2C5-4C66-9837-0EC27B6A4326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0" y="245261"/>
            <a:ext cx="10040293" cy="611108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Fetal Tissue </a:t>
            </a:r>
            <a:r>
              <a:rPr lang="en-US" b="1" dirty="0" smtClean="0">
                <a:latin typeface="Garamond" panose="02020404030301010803" pitchFamily="18" charset="0"/>
              </a:rPr>
              <a:t>Sampling</a:t>
            </a:r>
          </a:p>
          <a:p>
            <a:pPr lvl="1">
              <a:lnSpc>
                <a:spcPct val="150000"/>
              </a:lnSpc>
            </a:pPr>
            <a:r>
              <a:rPr lang="en-US" sz="2800" b="1" dirty="0" err="1" smtClean="0">
                <a:latin typeface="Garamond" panose="02020404030301010803" pitchFamily="18" charset="0"/>
              </a:rPr>
              <a:t>Preimplantation</a:t>
            </a:r>
            <a:r>
              <a:rPr lang="en-US" sz="2800" b="1" dirty="0" smtClean="0">
                <a:latin typeface="Garamond" panose="02020404030301010803" pitchFamily="18" charset="0"/>
              </a:rPr>
              <a:t> </a:t>
            </a:r>
            <a:r>
              <a:rPr lang="en-US" sz="2800" b="1" dirty="0">
                <a:latin typeface="Garamond" panose="02020404030301010803" pitchFamily="18" charset="0"/>
              </a:rPr>
              <a:t>Biopsy or </a:t>
            </a:r>
            <a:r>
              <a:rPr lang="en-US" sz="2800" b="1" dirty="0" err="1">
                <a:latin typeface="Garamond" panose="02020404030301010803" pitchFamily="18" charset="0"/>
              </a:rPr>
              <a:t>Preimplantation</a:t>
            </a:r>
            <a:r>
              <a:rPr lang="en-US" sz="2800" b="1" dirty="0">
                <a:latin typeface="Garamond" panose="02020404030301010803" pitchFamily="18" charset="0"/>
              </a:rPr>
              <a:t> Genetic </a:t>
            </a:r>
            <a:r>
              <a:rPr lang="en-US" sz="2800" b="1" dirty="0" smtClean="0">
                <a:latin typeface="Garamond" panose="02020404030301010803" pitchFamily="18" charset="0"/>
              </a:rPr>
              <a:t>Diagnosis (PGD): </a:t>
            </a: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most frequent candidates are </a:t>
            </a:r>
            <a:r>
              <a:rPr lang="en-US" sz="2800" b="1" dirty="0">
                <a:latin typeface="Garamond" panose="02020404030301010803" pitchFamily="18" charset="0"/>
              </a:rPr>
              <a:t>parents with family histories of serious monogenic disorders &amp; translocations, who are therefore at increased risk for transmitting these conditions to future generations.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Polar </a:t>
            </a:r>
            <a:r>
              <a:rPr lang="en-US" b="1" dirty="0">
                <a:latin typeface="Garamond" panose="02020404030301010803" pitchFamily="18" charset="0"/>
              </a:rPr>
              <a:t>body &amp; </a:t>
            </a:r>
            <a:r>
              <a:rPr lang="en-US" b="1" dirty="0" err="1">
                <a:latin typeface="Garamond" panose="02020404030301010803" pitchFamily="18" charset="0"/>
              </a:rPr>
              <a:t>blastomere</a:t>
            </a:r>
            <a:r>
              <a:rPr lang="en-US" b="1" dirty="0">
                <a:latin typeface="Garamond" panose="02020404030301010803" pitchFamily="18" charset="0"/>
              </a:rPr>
              <a:t> testing are the two primary methods.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Polar Body Testing</a:t>
            </a:r>
            <a:r>
              <a:rPr lang="en-US" b="1" dirty="0">
                <a:latin typeface="Garamond" panose="02020404030301010803" pitchFamily="18" charset="0"/>
              </a:rPr>
              <a:t>, positive test results in two polar bodies ensure that the egg itself is unaffected – therefore, the mutation has segregated to the polar body, not to the developing ovum.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Once </a:t>
            </a:r>
            <a:r>
              <a:rPr lang="en-US" b="1" dirty="0">
                <a:latin typeface="Garamond" panose="02020404030301010803" pitchFamily="18" charset="0"/>
              </a:rPr>
              <a:t>an egg is found to be unaffected, it is fertilized via traditional </a:t>
            </a:r>
            <a:r>
              <a:rPr lang="en-US" b="1" i="1" dirty="0">
                <a:latin typeface="Garamond" panose="02020404030301010803" pitchFamily="18" charset="0"/>
              </a:rPr>
              <a:t>in vitro </a:t>
            </a:r>
            <a:r>
              <a:rPr lang="en-US" b="1" dirty="0">
                <a:latin typeface="Garamond" panose="02020404030301010803" pitchFamily="18" charset="0"/>
              </a:rPr>
              <a:t>fertilization (IVF) &amp; implanted into the uterus.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19E-5BE1-45DB-A6A0-F38530C68344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Blastomere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PGD </a:t>
            </a:r>
            <a:r>
              <a:rPr lang="en-US" b="1" dirty="0">
                <a:latin typeface="Garamond" panose="02020404030301010803" pitchFamily="18" charset="0"/>
              </a:rPr>
              <a:t>first requires traditional </a:t>
            </a:r>
            <a:r>
              <a:rPr lang="en-US" b="1" i="1" dirty="0">
                <a:latin typeface="Garamond" panose="02020404030301010803" pitchFamily="18" charset="0"/>
              </a:rPr>
              <a:t>in vitro </a:t>
            </a:r>
            <a:r>
              <a:rPr lang="en-US" b="1" dirty="0">
                <a:latin typeface="Garamond" panose="02020404030301010803" pitchFamily="18" charset="0"/>
              </a:rPr>
              <a:t>fertilization, after which cells are grown to the 8-cell stage.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One </a:t>
            </a:r>
            <a:r>
              <a:rPr lang="en-US" b="1" dirty="0">
                <a:latin typeface="Garamond" panose="02020404030301010803" pitchFamily="18" charset="0"/>
              </a:rPr>
              <a:t>or two cells are harvested &amp; </a:t>
            </a:r>
            <a:r>
              <a:rPr lang="en-US" b="1" dirty="0" err="1">
                <a:latin typeface="Garamond" panose="02020404030301010803" pitchFamily="18" charset="0"/>
              </a:rPr>
              <a:t>analysed</a:t>
            </a:r>
            <a:r>
              <a:rPr lang="en-US" b="1" dirty="0">
                <a:latin typeface="Garamond" panose="02020404030301010803" pitchFamily="18" charset="0"/>
              </a:rPr>
              <a:t>, &amp; an unaffected blastocyst is implanted into the uterus.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advantage </a:t>
            </a:r>
            <a:r>
              <a:rPr lang="en-US" b="1" dirty="0">
                <a:latin typeface="Garamond" panose="02020404030301010803" pitchFamily="18" charset="0"/>
              </a:rPr>
              <a:t>to preconception testing over traditional </a:t>
            </a:r>
            <a:r>
              <a:rPr lang="en-US" b="1" dirty="0" err="1" smtClean="0">
                <a:latin typeface="Garamond" panose="02020404030301010803" pitchFamily="18" charset="0"/>
              </a:rPr>
              <a:t>postconception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prenatal diagnosis is that it allows parents to avoid the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possibility of receiving abnormal prenatal diagnosis results</a:t>
            </a:r>
            <a:r>
              <a:rPr lang="en-US" b="1" dirty="0">
                <a:latin typeface="Garamond" panose="02020404030301010803" pitchFamily="18" charset="0"/>
              </a:rPr>
              <a:t>, &amp; thus the difficult decisions associated with pregnancy management and/or maintenance.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PGD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can be laborious, time-consuming &amp; expensive. </a:t>
            </a:r>
            <a:endParaRPr lang="en-US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Complicating </a:t>
            </a:r>
            <a:r>
              <a:rPr lang="en-US" b="1" dirty="0">
                <a:latin typeface="Garamond" panose="02020404030301010803" pitchFamily="18" charset="0"/>
              </a:rPr>
              <a:t>factors include a high rate of </a:t>
            </a:r>
            <a:r>
              <a:rPr lang="en-US" b="1" dirty="0" err="1">
                <a:latin typeface="Garamond" panose="02020404030301010803" pitchFamily="18" charset="0"/>
              </a:rPr>
              <a:t>polyspermia</a:t>
            </a:r>
            <a:r>
              <a:rPr lang="en-US" b="1" dirty="0">
                <a:latin typeface="Garamond" panose="02020404030301010803" pitchFamily="18" charset="0"/>
              </a:rPr>
              <a:t>, &amp; a small amount of DNA in polar bodies (making it difficult to amplify) which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can produce less definitive </a:t>
            </a:r>
            <a:r>
              <a:rPr lang="en-US" b="1" dirty="0">
                <a:latin typeface="Garamond" panose="02020404030301010803" pitchFamily="18" charset="0"/>
              </a:rPr>
              <a:t>test results.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CD29-E62F-4A7B-93F3-B5011121CBF5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Other organ biopsies, including muscle &amp; liver biopsy: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Fetal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liver biopsy </a:t>
            </a:r>
            <a:r>
              <a:rPr lang="en-US" b="1" dirty="0">
                <a:latin typeface="Garamond" panose="02020404030301010803" pitchFamily="18" charset="0"/>
              </a:rPr>
              <a:t>is best performed between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17-20 weeks  </a:t>
            </a:r>
            <a:r>
              <a:rPr lang="en-US" b="1" dirty="0">
                <a:latin typeface="Garamond" panose="02020404030301010803" pitchFamily="18" charset="0"/>
              </a:rPr>
              <a:t>to diagnose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inborn errors of metabolism</a:t>
            </a:r>
            <a:r>
              <a:rPr lang="en-US" b="1" dirty="0">
                <a:latin typeface="Garamond" panose="02020404030301010803" pitchFamily="18" charset="0"/>
              </a:rPr>
              <a:t>, such as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glucose-6-phosphatase deficiency, </a:t>
            </a:r>
          </a:p>
          <a:p>
            <a:pPr lvl="2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glycogen </a:t>
            </a:r>
            <a:r>
              <a:rPr lang="en-US" b="1" dirty="0">
                <a:latin typeface="Garamond" panose="02020404030301010803" pitchFamily="18" charset="0"/>
              </a:rPr>
              <a:t>storage disease type IA &amp;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60000"/>
              </a:lnSpc>
            </a:pPr>
            <a:r>
              <a:rPr lang="en-US" b="1" dirty="0" err="1" smtClean="0">
                <a:latin typeface="Garamond" panose="02020404030301010803" pitchFamily="18" charset="0"/>
              </a:rPr>
              <a:t>nonketotic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hyperglycemia.</a:t>
            </a:r>
          </a:p>
          <a:p>
            <a:pPr lvl="1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Fetal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muscle biopsy </a:t>
            </a:r>
            <a:r>
              <a:rPr lang="en-US" b="1" dirty="0">
                <a:latin typeface="Garamond" panose="02020404030301010803" pitchFamily="18" charset="0"/>
              </a:rPr>
              <a:t>is carried out under ultrasound guidance at about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18 weeks' </a:t>
            </a:r>
            <a:r>
              <a:rPr lang="en-US" b="1" dirty="0">
                <a:latin typeface="Garamond" panose="02020404030301010803" pitchFamily="18" charset="0"/>
              </a:rPr>
              <a:t>gestation to analyze the muscle fibers </a:t>
            </a:r>
            <a:r>
              <a:rPr lang="en-US" b="1" dirty="0" err="1">
                <a:latin typeface="Garamond" panose="02020404030301010803" pitchFamily="18" charset="0"/>
              </a:rPr>
              <a:t>histochemically</a:t>
            </a:r>
            <a:r>
              <a:rPr lang="en-US" b="1" dirty="0">
                <a:latin typeface="Garamond" panose="02020404030301010803" pitchFamily="18" charset="0"/>
              </a:rPr>
              <a:t> for prenatal diagnosis of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Becker-</a:t>
            </a:r>
            <a:r>
              <a:rPr lang="en-US" b="1" dirty="0" err="1" smtClean="0">
                <a:latin typeface="Garamond" panose="02020404030301010803" pitchFamily="18" charset="0"/>
              </a:rPr>
              <a:t>Duchenne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muscular dystrophy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ADE7-0BF3-4297-BDD3-BAC8C8DC1B12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NON-Invasive techniques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As regards non-invasive techniques, these procedures do not pose any risk of abortion. </a:t>
            </a:r>
            <a:endParaRPr lang="en-US" b="1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Non-invasive </a:t>
            </a:r>
            <a:r>
              <a:rPr lang="en-US" b="1" dirty="0">
                <a:latin typeface="Garamond" panose="02020404030301010803" pitchFamily="18" charset="0"/>
              </a:rPr>
              <a:t>diagnostic methods include: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Methods </a:t>
            </a:r>
            <a:r>
              <a:rPr lang="en-US" b="1" dirty="0">
                <a:latin typeface="Garamond" panose="02020404030301010803" pitchFamily="18" charset="0"/>
              </a:rPr>
              <a:t>that employ ultrasonic waves such as the ULTRASOUND and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DOPPLER examination, which can be safely used at any time during the pregnancy through delivery.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Blood </a:t>
            </a:r>
            <a:r>
              <a:rPr lang="en-US" b="1" dirty="0">
                <a:latin typeface="Garamond" panose="02020404030301010803" pitchFamily="18" charset="0"/>
              </a:rPr>
              <a:t>chemistry tests using MATERNAL BLOOD (maternal blood testing) during the first and second trimesters of the pregnancy.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Prenatal diagnosis of </a:t>
            </a:r>
            <a:r>
              <a:rPr lang="en-US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monogenetically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 determined diseases </a:t>
            </a:r>
            <a:endParaRPr lang="en-US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At </a:t>
            </a:r>
            <a:r>
              <a:rPr lang="en-US" b="1" dirty="0">
                <a:latin typeface="Garamond" panose="02020404030301010803" pitchFamily="18" charset="0"/>
              </a:rPr>
              <a:t>the present time around 5000 known disorders are inherited in a monogenetic </a:t>
            </a:r>
            <a:r>
              <a:rPr lang="en-US" b="1" dirty="0" err="1" smtClean="0">
                <a:latin typeface="Garamond" panose="02020404030301010803" pitchFamily="18" charset="0"/>
              </a:rPr>
              <a:t>Mendelian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fashion.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autosomal </a:t>
            </a:r>
            <a:r>
              <a:rPr lang="en-US" b="1" dirty="0">
                <a:latin typeface="Garamond" panose="02020404030301010803" pitchFamily="18" charset="0"/>
              </a:rPr>
              <a:t>dominant</a:t>
            </a:r>
            <a:r>
              <a:rPr lang="en-US" b="1" dirty="0" smtClean="0">
                <a:latin typeface="Garamond" panose="02020404030301010803" pitchFamily="18" charset="0"/>
              </a:rPr>
              <a:t>,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An autosomal dominant condition carries an a priori 50% inheritance risk where one parent is affected. 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autosomal </a:t>
            </a:r>
            <a:r>
              <a:rPr lang="en-US" b="1" dirty="0">
                <a:latin typeface="Garamond" panose="02020404030301010803" pitchFamily="18" charset="0"/>
              </a:rPr>
              <a:t>recessive </a:t>
            </a:r>
            <a:r>
              <a:rPr lang="en-US" b="1" dirty="0" smtClean="0">
                <a:latin typeface="Garamond" panose="02020404030301010803" pitchFamily="18" charset="0"/>
              </a:rPr>
              <a:t>and</a:t>
            </a:r>
          </a:p>
          <a:p>
            <a:pPr lvl="2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An autosomal recessive disease carries a 25% inheritance risk for children of a healthy carrier couple. 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X-linked </a:t>
            </a:r>
            <a:r>
              <a:rPr lang="en-US" b="1" dirty="0">
                <a:latin typeface="Garamond" panose="02020404030301010803" pitchFamily="18" charset="0"/>
              </a:rPr>
              <a:t>disorders, which carry a higher risk of illness than that conveyed by age-related risk.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An X-linked recessive disorder carries a 50% risk for the son of a carrier mother.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GENETIC 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TESTS: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Cytogenetic </a:t>
            </a:r>
            <a:r>
              <a:rPr lang="en-US" b="1" dirty="0">
                <a:latin typeface="Garamond" panose="02020404030301010803" pitchFamily="18" charset="0"/>
              </a:rPr>
              <a:t>analysis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Fluorescence </a:t>
            </a:r>
            <a:r>
              <a:rPr lang="en-US" b="1" i="1" dirty="0">
                <a:latin typeface="Garamond" panose="02020404030301010803" pitchFamily="18" charset="0"/>
              </a:rPr>
              <a:t>in situ </a:t>
            </a:r>
            <a:r>
              <a:rPr lang="en-US" b="1" dirty="0">
                <a:latin typeface="Garamond" panose="02020404030301010803" pitchFamily="18" charset="0"/>
              </a:rPr>
              <a:t>hybridization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Southern </a:t>
            </a:r>
            <a:r>
              <a:rPr lang="en-US" b="1" dirty="0">
                <a:latin typeface="Garamond" panose="02020404030301010803" pitchFamily="18" charset="0"/>
              </a:rPr>
              <a:t>blotting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Polymerase </a:t>
            </a:r>
            <a:r>
              <a:rPr lang="en-US" b="1" dirty="0">
                <a:latin typeface="Garamond" panose="02020404030301010803" pitchFamily="18" charset="0"/>
              </a:rPr>
              <a:t>chain reaction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Linkage </a:t>
            </a:r>
            <a:r>
              <a:rPr lang="en-US" b="1" dirty="0">
                <a:latin typeface="Garamond" panose="02020404030301010803" pitchFamily="18" charset="0"/>
              </a:rPr>
              <a:t>analysis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Chromosomal microarray </a:t>
            </a:r>
            <a:r>
              <a:rPr lang="en-US" b="1" dirty="0">
                <a:latin typeface="Garamond" panose="02020404030301010803" pitchFamily="18" charset="0"/>
              </a:rPr>
              <a:t>analysis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Cytogenetic Investigations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Chromosome Analysis (Karyotype Analysis)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Fluorescence </a:t>
            </a:r>
            <a:r>
              <a:rPr lang="en-US" b="1" i="1" dirty="0">
                <a:latin typeface="Garamond" panose="02020404030301010803" pitchFamily="18" charset="0"/>
              </a:rPr>
              <a:t>in situ </a:t>
            </a:r>
            <a:r>
              <a:rPr lang="en-US" b="1" dirty="0">
                <a:latin typeface="Garamond" panose="02020404030301010803" pitchFamily="18" charset="0"/>
              </a:rPr>
              <a:t>Hybridization (FISH)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Chromosome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Analysis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The </a:t>
            </a:r>
            <a:r>
              <a:rPr lang="en-US" sz="2800" b="1" dirty="0">
                <a:latin typeface="Garamond" panose="02020404030301010803" pitchFamily="18" charset="0"/>
              </a:rPr>
              <a:t>most common method of detecting aneuploidy is karyotype analysis, wherein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metaphase </a:t>
            </a:r>
            <a:r>
              <a:rPr lang="en-US" sz="2800" b="1" dirty="0">
                <a:latin typeface="Garamond" panose="02020404030301010803" pitchFamily="18" charset="0"/>
              </a:rPr>
              <a:t>cells are examined microscopically &amp; the number of chromosomes counted.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Typically </a:t>
            </a:r>
            <a:r>
              <a:rPr lang="en-US" sz="2800" b="1" dirty="0">
                <a:latin typeface="Garamond" panose="02020404030301010803" pitchFamily="18" charset="0"/>
              </a:rPr>
              <a:t>10–15 cells are </a:t>
            </a:r>
            <a:r>
              <a:rPr lang="en-US" sz="2800" b="1" dirty="0" err="1">
                <a:latin typeface="Garamond" panose="02020404030301010803" pitchFamily="18" charset="0"/>
              </a:rPr>
              <a:t>analysed</a:t>
            </a:r>
            <a:r>
              <a:rPr lang="en-US" sz="2800" b="1" dirty="0">
                <a:latin typeface="Garamond" panose="02020404030301010803" pitchFamily="18" charset="0"/>
              </a:rPr>
              <a:t> to rule aneuploidy.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Karyotype Analysis: </a:t>
            </a: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Each </a:t>
            </a:r>
            <a:r>
              <a:rPr lang="en-US" sz="2800" b="1" dirty="0">
                <a:latin typeface="Garamond" panose="02020404030301010803" pitchFamily="18" charset="0"/>
              </a:rPr>
              <a:t>chromosome pair has a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unique banding pattern </a:t>
            </a:r>
            <a:r>
              <a:rPr lang="en-US" sz="2800" b="1" dirty="0">
                <a:latin typeface="Garamond" panose="02020404030301010803" pitchFamily="18" charset="0"/>
              </a:rPr>
              <a:t>that can be seen with various stains like </a:t>
            </a:r>
            <a:r>
              <a:rPr lang="en-US" sz="2800" b="1" dirty="0" err="1">
                <a:latin typeface="Garamond" panose="02020404030301010803" pitchFamily="18" charset="0"/>
              </a:rPr>
              <a:t>Giemsa</a:t>
            </a:r>
            <a:r>
              <a:rPr lang="en-US" sz="2800" b="1" dirty="0">
                <a:latin typeface="Garamond" panose="02020404030301010803" pitchFamily="18" charset="0"/>
              </a:rPr>
              <a:t>.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Counting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the number</a:t>
            </a:r>
            <a:r>
              <a:rPr lang="en-US" sz="2800" b="1" dirty="0">
                <a:latin typeface="Garamond" panose="02020404030301010803" pitchFamily="18" charset="0"/>
              </a:rPr>
              <a:t> of staining chromosomes allows for detection of aneuploidies.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b="1" dirty="0" err="1" smtClean="0">
                <a:latin typeface="Garamond" panose="02020404030301010803" pitchFamily="18" charset="0"/>
              </a:rPr>
              <a:t>Analysing</a:t>
            </a:r>
            <a:r>
              <a:rPr lang="en-US" sz="2800" b="1" dirty="0" smtClean="0">
                <a:latin typeface="Garamond" panose="02020404030301010803" pitchFamily="18" charset="0"/>
              </a:rPr>
              <a:t> </a:t>
            </a:r>
            <a:r>
              <a:rPr lang="en-US" sz="2800" b="1" dirty="0">
                <a:latin typeface="Garamond" panose="02020404030301010803" pitchFamily="18" charset="0"/>
              </a:rPr>
              <a:t>for the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absence, presence, rearrangement</a:t>
            </a:r>
            <a:r>
              <a:rPr lang="en-US" sz="2800" b="1" dirty="0">
                <a:latin typeface="Garamond" panose="02020404030301010803" pitchFamily="18" charset="0"/>
              </a:rPr>
              <a:t>, etc. of these bands allows for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detection of </a:t>
            </a:r>
            <a:r>
              <a:rPr lang="en-US" sz="2800" b="1" dirty="0">
                <a:latin typeface="Garamond" panose="02020404030301010803" pitchFamily="18" charset="0"/>
              </a:rPr>
              <a:t>larger deletions, duplications and structural aberrations </a:t>
            </a:r>
            <a:endParaRPr lang="en-US" sz="2800" b="1" dirty="0" smtClean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F3B7-FB3E-455E-8DB5-77461A10429B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pPr fontAlgn="base">
              <a:lnSpc>
                <a:spcPct val="160000"/>
              </a:lnSpc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Sickle Cell Disease: </a:t>
            </a:r>
            <a:endParaRPr lang="en-US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An </a:t>
            </a:r>
            <a:r>
              <a:rPr lang="en-US" b="1" dirty="0">
                <a:latin typeface="Garamond" panose="02020404030301010803" pitchFamily="18" charset="0"/>
              </a:rPr>
              <a:t>inherited disorder in which red blood cells have a crescent shape, which causes chronic anemia and episodes of pain.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disease occurs most often in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African </a:t>
            </a: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Americans </a:t>
            </a:r>
          </a:p>
          <a:p>
            <a:pPr lvl="2" fontAlgn="base">
              <a:lnSpc>
                <a:spcPct val="160000"/>
              </a:lnSpc>
            </a:pP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(</a:t>
            </a:r>
            <a:r>
              <a:rPr lang="en-US" b="1" dirty="0">
                <a:latin typeface="Garamond" panose="02020404030301010803" pitchFamily="18" charset="0"/>
              </a:rPr>
              <a:t>African Americans (also referred to as Black Americans or Afro-Americans) are an ethnic group of Americans with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total or partial ancestry</a:t>
            </a:r>
            <a:r>
              <a:rPr lang="en-US" b="1" dirty="0">
                <a:latin typeface="Garamond" panose="02020404030301010803" pitchFamily="18" charset="0"/>
              </a:rPr>
              <a:t> from any of the black racial groups of </a:t>
            </a:r>
            <a:r>
              <a:rPr lang="en-US" b="1" dirty="0" smtClean="0">
                <a:latin typeface="Garamond" panose="02020404030301010803" pitchFamily="18" charset="0"/>
              </a:rPr>
              <a:t>Africa</a:t>
            </a:r>
            <a:r>
              <a:rPr lang="en-US" b="1" dirty="0">
                <a:latin typeface="Garamond" panose="02020404030301010803" pitchFamily="18" charset="0"/>
              </a:rPr>
              <a:t>)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  <a:endParaRPr lang="en-US" b="1" dirty="0">
              <a:latin typeface="Garamond" panose="02020404030301010803" pitchFamily="18" charset="0"/>
            </a:endParaRPr>
          </a:p>
          <a:p>
            <a:pPr fontAlgn="base">
              <a:lnSpc>
                <a:spcPct val="160000"/>
              </a:lnSpc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Cystic fibrosis: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An </a:t>
            </a:r>
            <a:r>
              <a:rPr lang="en-US" b="1" dirty="0">
                <a:latin typeface="Garamond" panose="02020404030301010803" pitchFamily="18" charset="0"/>
              </a:rPr>
              <a:t>inherited life-threatening disorder that damages the lungs and digestive system.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fontAlgn="base">
              <a:lnSpc>
                <a:spcPct val="160000"/>
              </a:lnSpc>
            </a:pPr>
            <a:r>
              <a:rPr lang="en-US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Tay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–Sachs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Disease: </a:t>
            </a:r>
            <a:endParaRPr lang="en-US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An </a:t>
            </a:r>
            <a:r>
              <a:rPr lang="en-US" b="1" dirty="0">
                <a:latin typeface="Garamond" panose="02020404030301010803" pitchFamily="18" charset="0"/>
              </a:rPr>
              <a:t>inherited disorder that causes intellectual disability, blindness, seizures, and death, usually by age 5.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It </a:t>
            </a:r>
            <a:r>
              <a:rPr lang="en-US" b="1" dirty="0">
                <a:latin typeface="Garamond" panose="02020404030301010803" pitchFamily="18" charset="0"/>
              </a:rPr>
              <a:t>most commonly affects people of Eastern or Central European Jewish backgrounds, as well as people of French Canadian and Cajun </a:t>
            </a:r>
            <a:r>
              <a:rPr lang="en-US" b="1" dirty="0" smtClean="0">
                <a:latin typeface="Garamond" panose="02020404030301010803" pitchFamily="18" charset="0"/>
              </a:rPr>
              <a:t>backgrounds.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819F-971D-402B-B2E0-A953AC244F4A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872396" cy="6858000"/>
          </a:xfrm>
        </p:spPr>
        <p:txBody>
          <a:bodyPr>
            <a:normAutofit/>
          </a:bodyPr>
          <a:lstStyle/>
          <a:p>
            <a:pPr algn="ctr" fontAlgn="base">
              <a:lnSpc>
                <a:spcPct val="160000"/>
              </a:lnSpc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How are the cells analyzed in prenatal diagnostic testing?</a:t>
            </a:r>
          </a:p>
          <a:p>
            <a:pPr fontAlgn="base">
              <a:lnSpc>
                <a:spcPct val="160000"/>
              </a:lnSpc>
            </a:pP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Karyotype: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An image of a person’s chromosomes,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arranged in order of size. </a:t>
            </a:r>
            <a:endParaRPr lang="en-US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Missing</a:t>
            </a:r>
            <a:r>
              <a:rPr lang="en-US" b="1" dirty="0">
                <a:latin typeface="Garamond" panose="02020404030301010803" pitchFamily="18" charset="0"/>
              </a:rPr>
              <a:t>, extra, or damaged chromosomes can be detected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by taking a picture </a:t>
            </a:r>
            <a:r>
              <a:rPr lang="en-US" b="1" dirty="0">
                <a:latin typeface="Garamond" panose="02020404030301010803" pitchFamily="18" charset="0"/>
              </a:rPr>
              <a:t>of the chromosomes and arranging them in order from largest to smallest.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Karyotyping </a:t>
            </a:r>
            <a:r>
              <a:rPr lang="en-US" b="1" dirty="0">
                <a:latin typeface="Garamond" panose="02020404030301010803" pitchFamily="18" charset="0"/>
              </a:rPr>
              <a:t>results are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ready in 1–2 weeks </a:t>
            </a:r>
            <a:r>
              <a:rPr lang="en-US" b="1" dirty="0">
                <a:latin typeface="Garamond" panose="02020404030301010803" pitchFamily="18" charset="0"/>
              </a:rPr>
              <a:t>after the cells are sampled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 BT CH 2: Prenatal diagnostics</a:t>
            </a:r>
            <a:endParaRPr lang="en-US" dirty="0"/>
          </a:p>
        </p:txBody>
      </p:sp>
      <p:pic>
        <p:nvPicPr>
          <p:cNvPr id="6" name="Picture 2" descr="http://www.biologyjunction.com/down%20fema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44856"/>
            <a:ext cx="3581400" cy="2897108"/>
          </a:xfrm>
          <a:prstGeom prst="rect">
            <a:avLst/>
          </a:prstGeom>
          <a:noFill/>
        </p:spPr>
      </p:pic>
      <p:pic>
        <p:nvPicPr>
          <p:cNvPr id="7" name="Picture 4" descr="http://youngbloodbiology.wikispaces.com/file/view/Trisomy18.gif/50133773/Trisomy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2396" y="3320674"/>
            <a:ext cx="3210962" cy="275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2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Fluorescence </a:t>
            </a:r>
            <a:r>
              <a:rPr lang="en-US" b="1" i="1" dirty="0">
                <a:latin typeface="Garamond" panose="02020404030301010803" pitchFamily="18" charset="0"/>
              </a:rPr>
              <a:t>in situ </a:t>
            </a:r>
            <a:r>
              <a:rPr lang="en-US" b="1" dirty="0">
                <a:latin typeface="Garamond" panose="02020404030301010803" pitchFamily="18" charset="0"/>
              </a:rPr>
              <a:t>hybridization (FISH):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A screening test</a:t>
            </a:r>
            <a:r>
              <a:rPr lang="en-US" b="1" dirty="0">
                <a:latin typeface="Garamond" panose="02020404030301010803" pitchFamily="18" charset="0"/>
              </a:rPr>
              <a:t> for common chromosome problems.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The test is done using a tissue sample from an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amniocentesis or chorionic villus </a:t>
            </a:r>
            <a:r>
              <a:rPr lang="en-US" b="1" dirty="0">
                <a:latin typeface="Garamond" panose="02020404030301010803" pitchFamily="18" charset="0"/>
              </a:rPr>
              <a:t>test.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This technique can be used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to detect common aneuploidies </a:t>
            </a:r>
            <a:r>
              <a:rPr lang="en-US" b="1" dirty="0">
                <a:latin typeface="Garamond" panose="02020404030301010803" pitchFamily="18" charset="0"/>
              </a:rPr>
              <a:t>involving chromosomes 13, 18, and 21 and the X and Y chromosomes.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Results are ready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more quickly (usually within 1–2 days) </a:t>
            </a:r>
            <a:r>
              <a:rPr lang="en-US" b="1" dirty="0">
                <a:latin typeface="Garamond" panose="02020404030301010803" pitchFamily="18" charset="0"/>
              </a:rPr>
              <a:t>than with traditional karyotyping.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Positive test results are confirmed with a karyotype.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Fluorescence </a:t>
            </a:r>
            <a:r>
              <a:rPr lang="en-US" b="1" i="1" dirty="0">
                <a:solidFill>
                  <a:srgbClr val="002060"/>
                </a:solidFill>
                <a:latin typeface="Garamond" panose="02020404030301010803" pitchFamily="18" charset="0"/>
              </a:rPr>
              <a:t>in situ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Hybridization (FISH</a:t>
            </a: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):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FISH </a:t>
            </a:r>
            <a:r>
              <a:rPr lang="en-US" sz="2800" b="1" dirty="0">
                <a:latin typeface="Garamond" panose="02020404030301010803" pitchFamily="18" charset="0"/>
              </a:rPr>
              <a:t>is mainly used to detect the presence or absence of </a:t>
            </a:r>
            <a:r>
              <a:rPr lang="en-US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microdeletions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microduplications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 &amp; aneuploidy</a:t>
            </a:r>
            <a:r>
              <a:rPr lang="en-US" sz="2800" b="1" dirty="0">
                <a:latin typeface="Garamond" panose="02020404030301010803" pitchFamily="18" charset="0"/>
              </a:rPr>
              <a:t> without the full effort associated with DNA sequencing or complete karyotype </a:t>
            </a:r>
            <a:r>
              <a:rPr lang="en-US" sz="2800" b="1" dirty="0" smtClean="0">
                <a:latin typeface="Garamond" panose="02020404030301010803" pitchFamily="18" charset="0"/>
              </a:rPr>
              <a:t>analysis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A01-DED7-4051-B119-F16C9BCB8B75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0"/>
            <a:ext cx="12192002" cy="6858000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en-US" sz="2800" b="1" dirty="0">
                <a:latin typeface="Garamond" panose="02020404030301010803" pitchFamily="18" charset="0"/>
              </a:rPr>
              <a:t>This 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three-step technique </a:t>
            </a:r>
            <a:r>
              <a:rPr lang="en-US" sz="2800" b="1" dirty="0">
                <a:latin typeface="Garamond" panose="02020404030301010803" pitchFamily="18" charset="0"/>
              </a:rPr>
              <a:t>allows specific DNA sequences or chromosomes to be visualized microscopically. </a:t>
            </a:r>
          </a:p>
          <a:p>
            <a:pPr lvl="2">
              <a:lnSpc>
                <a:spcPct val="150000"/>
              </a:lnSpc>
            </a:pPr>
            <a:r>
              <a:rPr lang="en-US" sz="2800" b="1" dirty="0">
                <a:latin typeface="Garamond" panose="02020404030301010803" pitchFamily="18" charset="0"/>
              </a:rPr>
              <a:t>1. A specific, 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single-stranded DNA probe </a:t>
            </a:r>
            <a:r>
              <a:rPr lang="en-US" sz="2800" b="1" dirty="0">
                <a:latin typeface="Garamond" panose="02020404030301010803" pitchFamily="18" charset="0"/>
              </a:rPr>
              <a:t>is hybridized to its complementary, target DNA sequence, while the cell is in 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prophase, metaphase or interphase</a:t>
            </a:r>
            <a:r>
              <a:rPr lang="en-US" sz="2800" b="1" dirty="0">
                <a:latin typeface="Garamond" panose="02020404030301010803" pitchFamily="18" charset="0"/>
              </a:rPr>
              <a:t>; </a:t>
            </a:r>
          </a:p>
          <a:p>
            <a:pPr lvl="2">
              <a:lnSpc>
                <a:spcPct val="150000"/>
              </a:lnSpc>
            </a:pPr>
            <a:r>
              <a:rPr lang="en-US" sz="2800" b="1" dirty="0">
                <a:latin typeface="Garamond" panose="02020404030301010803" pitchFamily="18" charset="0"/>
              </a:rPr>
              <a:t>2. 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Fluorescent antibodies </a:t>
            </a:r>
            <a:r>
              <a:rPr lang="en-US" sz="2800" b="1" dirty="0">
                <a:latin typeface="Garamond" panose="02020404030301010803" pitchFamily="18" charset="0"/>
              </a:rPr>
              <a:t>are 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then hybridized </a:t>
            </a:r>
            <a:r>
              <a:rPr lang="en-US" sz="2800" b="1" dirty="0">
                <a:latin typeface="Garamond" panose="02020404030301010803" pitchFamily="18" charset="0"/>
              </a:rPr>
              <a:t>to the probe DNA sequence; </a:t>
            </a:r>
          </a:p>
          <a:p>
            <a:pPr lvl="2">
              <a:lnSpc>
                <a:spcPct val="150000"/>
              </a:lnSpc>
            </a:pPr>
            <a:r>
              <a:rPr lang="en-US" sz="2800" b="1" dirty="0">
                <a:latin typeface="Garamond" panose="02020404030301010803" pitchFamily="18" charset="0"/>
              </a:rPr>
              <a:t>3. Finally, the 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fluorescent signals are examined </a:t>
            </a:r>
            <a:r>
              <a:rPr lang="en-US" sz="2800" b="1" dirty="0">
                <a:latin typeface="Garamond" panose="02020404030301010803" pitchFamily="18" charset="0"/>
              </a:rPr>
              <a:t>under the microscope.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FISH </a:t>
            </a:r>
            <a:r>
              <a:rPr lang="en-US" b="1" dirty="0">
                <a:latin typeface="Garamond" panose="02020404030301010803" pitchFamily="18" charset="0"/>
              </a:rPr>
              <a:t>can be performed with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probes that fluoresce different colors.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This is called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spectral karyotyping</a:t>
            </a:r>
            <a:r>
              <a:rPr lang="en-US" b="1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It is very useful in identifying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missing parts </a:t>
            </a:r>
            <a:r>
              <a:rPr lang="en-US" b="1" dirty="0">
                <a:latin typeface="Garamond" panose="02020404030301010803" pitchFamily="18" charset="0"/>
              </a:rPr>
              <a:t>of chromosomes,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extra</a:t>
            </a:r>
            <a:r>
              <a:rPr lang="en-US" b="1" dirty="0">
                <a:latin typeface="Garamond" panose="02020404030301010803" pitchFamily="18" charset="0"/>
              </a:rPr>
              <a:t> chromosomes, and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translocation</a:t>
            </a:r>
            <a:r>
              <a:rPr lang="en-US" b="1" dirty="0">
                <a:latin typeface="Garamond" panose="02020404030301010803" pitchFamily="18" charset="0"/>
              </a:rPr>
              <a:t> mutations.</a:t>
            </a:r>
          </a:p>
        </p:txBody>
      </p:sp>
      <p:pic>
        <p:nvPicPr>
          <p:cNvPr id="27652" name="Picture 4" descr="http://www.chrombios.com/root/img/pool/images/mouse_es_cells/kar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7743" y="4470479"/>
            <a:ext cx="2025713" cy="1170569"/>
          </a:xfrm>
          <a:prstGeom prst="rect">
            <a:avLst/>
          </a:prstGeom>
          <a:noFill/>
        </p:spPr>
      </p:pic>
      <p:pic>
        <p:nvPicPr>
          <p:cNvPr id="5" name="Picture 2" descr="https://encrypted-tbn1.google.com/images?q=tbn:ANd9GcS3YdwAYg8cSGonhtDH5lT3zgApIJ4k8IxWikCGXgAH75R1iK2H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3133" y="3850850"/>
            <a:ext cx="2163023" cy="1635549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EB1C-407D-4BA9-B8CA-C628EB9389F8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Chromosome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 microarray </a:t>
            </a: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analysis (CMA):</a:t>
            </a:r>
            <a:endParaRPr lang="en-US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1" fontAlgn="base">
              <a:lnSpc>
                <a:spcPct val="17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 </a:t>
            </a:r>
            <a:r>
              <a:rPr lang="en-US" b="1" dirty="0">
                <a:latin typeface="Garamond" panose="02020404030301010803" pitchFamily="18" charset="0"/>
              </a:rPr>
              <a:t>Clinical Diagnostic Tool in the Prenatal and Postnatal Settings.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7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 </a:t>
            </a:r>
            <a:r>
              <a:rPr lang="en-US" b="1" dirty="0">
                <a:latin typeface="Garamond" panose="02020404030301010803" pitchFamily="18" charset="0"/>
              </a:rPr>
              <a:t>technology used for the detection of clinically-significant </a:t>
            </a:r>
            <a:r>
              <a:rPr lang="en-US" b="1" dirty="0" err="1">
                <a:latin typeface="Garamond" panose="02020404030301010803" pitchFamily="18" charset="0"/>
              </a:rPr>
              <a:t>microdeietions</a:t>
            </a:r>
            <a:r>
              <a:rPr lang="en-US" b="1" dirty="0">
                <a:latin typeface="Garamond" panose="02020404030301010803" pitchFamily="18" charset="0"/>
              </a:rPr>
              <a:t> or duplications, with a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high sensitivity </a:t>
            </a:r>
            <a:r>
              <a:rPr lang="en-US" b="1" dirty="0">
                <a:latin typeface="Garamond" panose="02020404030301010803" pitchFamily="18" charset="0"/>
              </a:rPr>
              <a:t>for submicroscopic aberrations.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7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This </a:t>
            </a:r>
            <a:r>
              <a:rPr lang="en-US" b="1" dirty="0">
                <a:latin typeface="Garamond" panose="02020404030301010803" pitchFamily="18" charset="0"/>
              </a:rPr>
              <a:t>test can look for different kinds of chromosome problems, including aneuploidy, throughout the entire set of chromosomes.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7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It </a:t>
            </a:r>
            <a:r>
              <a:rPr lang="en-US" b="1" dirty="0">
                <a:latin typeface="Garamond" panose="02020404030301010803" pitchFamily="18" charset="0"/>
              </a:rPr>
              <a:t>can find some chromosome problems that karyotyping can miss.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7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Results </a:t>
            </a:r>
            <a:r>
              <a:rPr lang="en-US" b="1" dirty="0">
                <a:latin typeface="Garamond" panose="02020404030301010803" pitchFamily="18" charset="0"/>
              </a:rPr>
              <a:t>can be ready in about 7 days.</a:t>
            </a:r>
          </a:p>
          <a:p>
            <a:pPr fontAlgn="base">
              <a:lnSpc>
                <a:spcPct val="170000"/>
              </a:lnSpc>
            </a:pP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CMA does </a:t>
            </a:r>
            <a:r>
              <a:rPr lang="en-US" b="1" i="1" dirty="0">
                <a:solidFill>
                  <a:srgbClr val="002060"/>
                </a:solidFill>
                <a:latin typeface="Garamond" panose="02020404030301010803" pitchFamily="18" charset="0"/>
              </a:rPr>
              <a:t>not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 detect:</a:t>
            </a:r>
          </a:p>
          <a:p>
            <a:pPr lvl="1" fontAlgn="base">
              <a:lnSpc>
                <a:spcPct val="170000"/>
              </a:lnSpc>
            </a:pPr>
            <a:r>
              <a:rPr lang="en-US" b="1" dirty="0">
                <a:latin typeface="Garamond" panose="02020404030301010803" pitchFamily="18" charset="0"/>
              </a:rPr>
              <a:t>Small changes in the sequence of single genes (point mutations)</a:t>
            </a:r>
          </a:p>
          <a:p>
            <a:pPr lvl="1" fontAlgn="base">
              <a:lnSpc>
                <a:spcPct val="170000"/>
              </a:lnSpc>
            </a:pPr>
            <a:r>
              <a:rPr lang="en-US" b="1" dirty="0">
                <a:latin typeface="Garamond" panose="02020404030301010803" pitchFamily="18" charset="0"/>
              </a:rPr>
              <a:t>Tiny duplications and deletions of DNA segments within a single gene (Fragile X syndrome, for example)</a:t>
            </a:r>
          </a:p>
          <a:p>
            <a:pPr lvl="1" fontAlgn="base">
              <a:lnSpc>
                <a:spcPct val="170000"/>
              </a:lnSpc>
            </a:pPr>
            <a:r>
              <a:rPr lang="en-US" b="1" dirty="0">
                <a:latin typeface="Garamond" panose="02020404030301010803" pitchFamily="18" charset="0"/>
              </a:rPr>
              <a:t>Balanced chromosomal rearrangements (balanced translocations, inversions</a:t>
            </a:r>
            <a:r>
              <a:rPr lang="en-US" b="1" dirty="0" smtClean="0">
                <a:latin typeface="Garamond" panose="02020404030301010803" pitchFamily="18" charset="0"/>
              </a:rPr>
              <a:t>)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n-US" sz="2900" b="1" dirty="0">
                <a:latin typeface="Garamond" panose="02020404030301010803" pitchFamily="18" charset="0"/>
              </a:rPr>
              <a:t>“Microarray” refers to a microchip-based testing platform that allows high-volume, automated analysis of many pieces of DNA at once. </a:t>
            </a:r>
            <a:endParaRPr lang="en-US" sz="2900" b="1" dirty="0" smtClean="0">
              <a:latin typeface="Garamond" panose="02020404030301010803" pitchFamily="18" charset="0"/>
            </a:endParaRPr>
          </a:p>
          <a:p>
            <a:pPr fontAlgn="base">
              <a:lnSpc>
                <a:spcPct val="170000"/>
              </a:lnSpc>
            </a:pPr>
            <a:r>
              <a:rPr lang="en-US" sz="2900" b="1" dirty="0" smtClean="0">
                <a:latin typeface="Garamond" panose="02020404030301010803" pitchFamily="18" charset="0"/>
              </a:rPr>
              <a:t>CMA </a:t>
            </a:r>
            <a:r>
              <a:rPr lang="en-US" sz="2900" b="1" dirty="0">
                <a:latin typeface="Garamond" panose="02020404030301010803" pitchFamily="18" charset="0"/>
              </a:rPr>
              <a:t>chips use labels or probes that bond to specific chromosome regions. </a:t>
            </a:r>
            <a:endParaRPr lang="en-US" sz="2900" b="1" dirty="0" smtClean="0">
              <a:latin typeface="Garamond" panose="02020404030301010803" pitchFamily="18" charset="0"/>
            </a:endParaRPr>
          </a:p>
          <a:p>
            <a:pPr fontAlgn="base">
              <a:lnSpc>
                <a:spcPct val="170000"/>
              </a:lnSpc>
            </a:pPr>
            <a:r>
              <a:rPr lang="en-US" sz="2900" b="1" dirty="0" smtClean="0">
                <a:latin typeface="Garamond" panose="02020404030301010803" pitchFamily="18" charset="0"/>
              </a:rPr>
              <a:t>Computer </a:t>
            </a:r>
            <a:r>
              <a:rPr lang="en-US" sz="2900" b="1" dirty="0">
                <a:latin typeface="Garamond" panose="02020404030301010803" pitchFamily="18" charset="0"/>
              </a:rPr>
              <a:t>analysis is used to compare a patient’s genetic material to that of a reference sample. A difference between a patient’s DNA and the reference sample is called a variant</a:t>
            </a:r>
            <a:r>
              <a:rPr lang="en-US" sz="2900" b="1" dirty="0" smtClean="0">
                <a:latin typeface="Garamond" panose="02020404030301010803" pitchFamily="18" charset="0"/>
              </a:rPr>
              <a:t>.</a:t>
            </a:r>
          </a:p>
          <a:p>
            <a:pPr algn="ctr" fontAlgn="base">
              <a:lnSpc>
                <a:spcPct val="170000"/>
              </a:lnSpc>
            </a:pPr>
            <a:r>
              <a:rPr lang="en-US" sz="2900" b="1" dirty="0">
                <a:latin typeface="Garamond" panose="02020404030301010803" pitchFamily="18" charset="0"/>
              </a:rPr>
              <a:t>Should CMA replace traditional chromosome analysis or other genetic tests?</a:t>
            </a:r>
          </a:p>
          <a:p>
            <a:pPr fontAlgn="base">
              <a:lnSpc>
                <a:spcPct val="170000"/>
              </a:lnSpc>
            </a:pPr>
            <a:r>
              <a:rPr lang="en-US" sz="2900" b="1" dirty="0">
                <a:latin typeface="Garamond" panose="02020404030301010803" pitchFamily="18" charset="0"/>
              </a:rPr>
              <a:t>In 2010, the American College of Medical Genetics recommended CMA as first-tier testing in the population of individuals with developmental delay, intellectual impairment, autism spectrum and multiple congenital anomalies.</a:t>
            </a:r>
          </a:p>
          <a:p>
            <a:pPr fontAlgn="base">
              <a:lnSpc>
                <a:spcPct val="170000"/>
              </a:lnSpc>
            </a:pPr>
            <a:r>
              <a:rPr lang="en-US" sz="2900" b="1" dirty="0">
                <a:latin typeface="Garamond" panose="02020404030301010803" pitchFamily="18" charset="0"/>
              </a:rPr>
              <a:t>CMA leads to a diagnosis in 10-15%, which is significantly better than the ~3% yield with traditional chromosome analysis. </a:t>
            </a:r>
            <a:endParaRPr lang="en-US" sz="2900" b="1" dirty="0" smtClean="0">
              <a:latin typeface="Garamond" panose="02020404030301010803" pitchFamily="18" charset="0"/>
            </a:endParaRPr>
          </a:p>
          <a:p>
            <a:pPr fontAlgn="base">
              <a:lnSpc>
                <a:spcPct val="170000"/>
              </a:lnSpc>
            </a:pPr>
            <a:r>
              <a:rPr lang="en-US" sz="2900" b="1" dirty="0" smtClean="0">
                <a:latin typeface="Garamond" panose="02020404030301010803" pitchFamily="18" charset="0"/>
              </a:rPr>
              <a:t>CMA </a:t>
            </a:r>
            <a:r>
              <a:rPr lang="en-US" sz="2900" b="1" dirty="0">
                <a:latin typeface="Garamond" panose="02020404030301010803" pitchFamily="18" charset="0"/>
              </a:rPr>
              <a:t>can also detect most gross chromosome abnormalities detected by standard karyotype.</a:t>
            </a:r>
          </a:p>
          <a:p>
            <a:pPr fontAlgn="base">
              <a:lnSpc>
                <a:spcPct val="170000"/>
              </a:lnSpc>
            </a:pPr>
            <a:r>
              <a:rPr lang="en-US" sz="2900" b="1" dirty="0">
                <a:latin typeface="Garamond" panose="02020404030301010803" pitchFamily="18" charset="0"/>
              </a:rPr>
              <a:t>Karyotype is still appropriate for patients who strongly fit the features of a specific chromosomal abnormality diagnosis, such as Down syndrome.  </a:t>
            </a:r>
            <a:endParaRPr lang="en-US" sz="2900" b="1" dirty="0" smtClean="0">
              <a:latin typeface="Garamond" panose="02020404030301010803" pitchFamily="18" charset="0"/>
            </a:endParaRPr>
          </a:p>
          <a:p>
            <a:pPr fontAlgn="base">
              <a:lnSpc>
                <a:spcPct val="170000"/>
              </a:lnSpc>
            </a:pPr>
            <a:r>
              <a:rPr lang="en-US" sz="2900" b="1" dirty="0" smtClean="0">
                <a:latin typeface="Garamond" panose="02020404030301010803" pitchFamily="18" charset="0"/>
              </a:rPr>
              <a:t>Targeted </a:t>
            </a:r>
            <a:r>
              <a:rPr lang="en-US" sz="2900" b="1" dirty="0">
                <a:latin typeface="Garamond" panose="02020404030301010803" pitchFamily="18" charset="0"/>
              </a:rPr>
              <a:t>molecular genetic testing is appropriate for conditions such as Fragile X syndrome that are not detected by CMA. </a:t>
            </a:r>
            <a:endParaRPr lang="en-US" sz="2900" b="1" dirty="0" smtClean="0">
              <a:latin typeface="Garamond" panose="02020404030301010803" pitchFamily="18" charset="0"/>
            </a:endParaRPr>
          </a:p>
          <a:p>
            <a:pPr fontAlgn="base">
              <a:lnSpc>
                <a:spcPct val="170000"/>
              </a:lnSpc>
            </a:pPr>
            <a:r>
              <a:rPr lang="en-US" sz="2900" b="1" dirty="0" smtClean="0">
                <a:latin typeface="Garamond" panose="02020404030301010803" pitchFamily="18" charset="0"/>
              </a:rPr>
              <a:t>However</a:t>
            </a:r>
            <a:r>
              <a:rPr lang="en-US" sz="2900" b="1" dirty="0">
                <a:latin typeface="Garamond" panose="02020404030301010803" pitchFamily="18" charset="0"/>
              </a:rPr>
              <a:t>, CMA may be useful when those tests have failed to yield a diagnosis, when a patient has a diagnosis but an unusual course, or when the differential includes multiple conditions with overlapping features.</a:t>
            </a:r>
          </a:p>
          <a:p>
            <a:pPr fontAlgn="base">
              <a:lnSpc>
                <a:spcPct val="170000"/>
              </a:lnSpc>
            </a:pP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3EB0-FB06-4488-84CA-2AE7F89F3C61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35</a:t>
            </a:fld>
            <a:endParaRPr lang="en-US"/>
          </a:p>
        </p:txBody>
      </p:sp>
      <p:pic>
        <p:nvPicPr>
          <p:cNvPr id="2050" name="Picture 2" descr="https://image.slidesharecdn.com/microarrayanalysis-130913085327-phpapp02/95/micro-array-analysis-12-638.jpg?cb=13794286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67" y="0"/>
            <a:ext cx="9451819" cy="64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61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255374" cy="6858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900" b="1" dirty="0" smtClean="0">
                <a:latin typeface="Garamond" panose="02020404030301010803" pitchFamily="18" charset="0"/>
              </a:rPr>
              <a:t>Molecular </a:t>
            </a:r>
            <a:r>
              <a:rPr lang="en-US" sz="2900" b="1" dirty="0">
                <a:latin typeface="Garamond" panose="02020404030301010803" pitchFamily="18" charset="0"/>
              </a:rPr>
              <a:t>genetics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latin typeface="Garamond" panose="02020404030301010803" pitchFamily="18" charset="0"/>
              </a:rPr>
              <a:t>Direct DNA Analysis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latin typeface="Garamond" panose="02020404030301010803" pitchFamily="18" charset="0"/>
              </a:rPr>
              <a:t>Linkage Analysis (indirect DNA analysis)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latin typeface="Garamond" panose="02020404030301010803" pitchFamily="18" charset="0"/>
              </a:rPr>
              <a:t>DNA Sequencing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Garamond" panose="02020404030301010803" pitchFamily="18" charset="0"/>
              </a:rPr>
              <a:t>Direct </a:t>
            </a:r>
            <a:r>
              <a:rPr lang="en-US" sz="3200" b="1" dirty="0">
                <a:latin typeface="Garamond" panose="02020404030301010803" pitchFamily="18" charset="0"/>
              </a:rPr>
              <a:t>DNA analysis: 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Direct mutation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analysis involves </a:t>
            </a:r>
            <a:r>
              <a:rPr lang="en-US" sz="3200" b="1" dirty="0" err="1">
                <a:latin typeface="Garamond" panose="02020404030301010803" pitchFamily="18" charset="0"/>
              </a:rPr>
              <a:t>analysing</a:t>
            </a:r>
            <a:r>
              <a:rPr lang="en-US" sz="3200" b="1" dirty="0">
                <a:latin typeface="Garamond" panose="02020404030301010803" pitchFamily="18" charset="0"/>
              </a:rPr>
              <a:t> a target segment of DNA for 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presence </a:t>
            </a:r>
            <a:r>
              <a:rPr lang="en-US" sz="3200" b="1" dirty="0">
                <a:latin typeface="Garamond" panose="02020404030301010803" pitchFamily="18" charset="0"/>
              </a:rPr>
              <a:t>of a specific mutation. 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latin typeface="Garamond" panose="02020404030301010803" pitchFamily="18" charset="0"/>
              </a:rPr>
              <a:t>Like FISH, it </a:t>
            </a: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requires knowledge of the correct sequence </a:t>
            </a:r>
            <a:r>
              <a:rPr lang="en-US" sz="3200" b="1" dirty="0">
                <a:latin typeface="Garamond" panose="02020404030301010803" pitchFamily="18" charset="0"/>
              </a:rPr>
              <a:t>for the specific gene or DNA segment before analysis. 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latin typeface="Garamond" panose="02020404030301010803" pitchFamily="18" charset="0"/>
              </a:rPr>
              <a:t>Once known, the sample sequence may be compared to the known, ‘model’, genomic sequence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 a variety of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methods, </a:t>
            </a:r>
            <a:r>
              <a:rPr lang="en-US" sz="3200" b="1" dirty="0">
                <a:latin typeface="Garamond" panose="02020404030301010803" pitchFamily="18" charset="0"/>
              </a:rPr>
              <a:t>as described below :</a:t>
            </a:r>
          </a:p>
          <a:p>
            <a:pPr lvl="2">
              <a:lnSpc>
                <a:spcPct val="150000"/>
              </a:lnSpc>
            </a:pPr>
            <a:r>
              <a:rPr lang="en-US" sz="3200" b="1" dirty="0">
                <a:latin typeface="Garamond" panose="02020404030301010803" pitchFamily="18" charset="0"/>
              </a:rPr>
              <a:t>Mutation analysis with restriction enzymes.</a:t>
            </a:r>
          </a:p>
          <a:p>
            <a:pPr lvl="2">
              <a:lnSpc>
                <a:spcPct val="150000"/>
              </a:lnSpc>
            </a:pPr>
            <a:r>
              <a:rPr lang="en-US" sz="3200" b="1" dirty="0">
                <a:latin typeface="Garamond" panose="02020404030301010803" pitchFamily="18" charset="0"/>
              </a:rPr>
              <a:t>Sequencing of restriction enzyme products.</a:t>
            </a:r>
          </a:p>
          <a:p>
            <a:pPr lvl="2">
              <a:lnSpc>
                <a:spcPct val="150000"/>
              </a:lnSpc>
            </a:pPr>
            <a:r>
              <a:rPr lang="en-US" sz="3200" b="1" dirty="0">
                <a:latin typeface="Garamond" panose="02020404030301010803" pitchFamily="18" charset="0"/>
              </a:rPr>
              <a:t>Allele-Specific Oligonucleotide (ASO) analysis.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latin typeface="Garamond" panose="02020404030301010803" pitchFamily="18" charset="0"/>
              </a:rPr>
              <a:t> 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9A12-0095-46B7-A424-B14392F59F01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Garamond" panose="02020404030301010803" pitchFamily="18" charset="0"/>
              </a:rPr>
              <a:t>Mutation </a:t>
            </a:r>
            <a:r>
              <a:rPr lang="en-US" sz="3200" b="1" dirty="0">
                <a:latin typeface="Garamond" panose="02020404030301010803" pitchFamily="18" charset="0"/>
              </a:rPr>
              <a:t>analysis with restriction enzymes:   </a:t>
            </a:r>
            <a:endParaRPr lang="en-US" sz="3200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latin typeface="Garamond" panose="02020404030301010803" pitchFamily="18" charset="0"/>
              </a:rPr>
              <a:t>If </a:t>
            </a:r>
            <a:r>
              <a:rPr lang="en-US" sz="3200" b="1" dirty="0">
                <a:latin typeface="Garamond" panose="02020404030301010803" pitchFamily="18" charset="0"/>
              </a:rPr>
              <a:t>the putative mutation is known to alter the recognition for a splice site, direct analysis by restriction enzyme assay is possible. </a:t>
            </a:r>
            <a:endParaRPr lang="en-US" sz="3200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The </a:t>
            </a:r>
            <a:r>
              <a:rPr lang="en-US" sz="2800" b="1" dirty="0">
                <a:latin typeface="Garamond" panose="02020404030301010803" pitchFamily="18" charset="0"/>
              </a:rPr>
              <a:t>presence of a mutation can be detected by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digesting control and sample </a:t>
            </a:r>
            <a:r>
              <a:rPr lang="en-US" sz="2800" b="1" dirty="0">
                <a:latin typeface="Garamond" panose="02020404030301010803" pitchFamily="18" charset="0"/>
              </a:rPr>
              <a:t>DNA with the same restriction enzymes (known to cut the DNA at a specific splice site) and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then </a:t>
            </a:r>
            <a:r>
              <a:rPr lang="en-US" sz="2800" b="1" dirty="0" err="1">
                <a:latin typeface="Garamond" panose="02020404030301010803" pitchFamily="18" charset="0"/>
              </a:rPr>
              <a:t>analysing</a:t>
            </a:r>
            <a:r>
              <a:rPr lang="en-US" sz="2800" b="1" dirty="0">
                <a:latin typeface="Garamond" panose="02020404030301010803" pitchFamily="18" charset="0"/>
              </a:rPr>
              <a:t> resultant DNA fragments (called Restriction Fragment Length Polymorphisms, or RFLPs ) for differences by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3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Southern </a:t>
            </a:r>
            <a:r>
              <a:rPr lang="en-US" sz="2600" b="1" dirty="0">
                <a:solidFill>
                  <a:srgbClr val="7030A0"/>
                </a:solidFill>
                <a:latin typeface="Garamond" panose="02020404030301010803" pitchFamily="18" charset="0"/>
              </a:rPr>
              <a:t>blotting. </a:t>
            </a:r>
            <a:endParaRPr lang="en-US" sz="2600" b="1" dirty="0" smtClean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latin typeface="Garamond" panose="02020404030301010803" pitchFamily="18" charset="0"/>
              </a:rPr>
              <a:t>Those </a:t>
            </a:r>
            <a:r>
              <a:rPr lang="en-US" sz="3200" b="1" dirty="0">
                <a:latin typeface="Garamond" panose="02020404030301010803" pitchFamily="18" charset="0"/>
              </a:rPr>
              <a:t>segments containing mutation(s) </a:t>
            </a:r>
            <a:r>
              <a:rPr lang="en-US" sz="3200" b="1" dirty="0">
                <a:solidFill>
                  <a:srgbClr val="7030A0"/>
                </a:solidFill>
                <a:latin typeface="Garamond" panose="02020404030301010803" pitchFamily="18" charset="0"/>
              </a:rPr>
              <a:t>at or near a splice site </a:t>
            </a:r>
            <a:r>
              <a:rPr lang="en-US" sz="3200" b="1" dirty="0">
                <a:latin typeface="Garamond" panose="02020404030301010803" pitchFamily="18" charset="0"/>
              </a:rPr>
              <a:t>are identifiable because they 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were not cut</a:t>
            </a:r>
            <a:r>
              <a:rPr lang="en-US" sz="3200" b="1" dirty="0">
                <a:latin typeface="Garamond" panose="02020404030301010803" pitchFamily="18" charset="0"/>
              </a:rPr>
              <a:t> by a restriction enzyme, and are therefore longer, appearing higher on the Southern blot gel. </a:t>
            </a:r>
            <a:endParaRPr lang="en-US" sz="3200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latin typeface="Garamond" panose="02020404030301010803" pitchFamily="18" charset="0"/>
              </a:rPr>
              <a:t>This </a:t>
            </a:r>
            <a:r>
              <a:rPr lang="en-US" sz="3200" b="1" dirty="0">
                <a:latin typeface="Garamond" panose="02020404030301010803" pitchFamily="18" charset="0"/>
              </a:rPr>
              <a:t>technique is used in genetic testing for </a:t>
            </a:r>
            <a:r>
              <a:rPr lang="en-US" sz="3200" b="1" dirty="0">
                <a:solidFill>
                  <a:srgbClr val="7030A0"/>
                </a:solidFill>
                <a:latin typeface="Garamond" panose="02020404030301010803" pitchFamily="18" charset="0"/>
              </a:rPr>
              <a:t>sickle cell </a:t>
            </a:r>
            <a:r>
              <a:rPr lang="en-US" sz="3200" b="1" dirty="0" err="1">
                <a:solidFill>
                  <a:srgbClr val="7030A0"/>
                </a:solidFill>
                <a:latin typeface="Garamond" panose="02020404030301010803" pitchFamily="18" charset="0"/>
              </a:rPr>
              <a:t>anaemia</a:t>
            </a:r>
            <a:r>
              <a:rPr lang="en-US" sz="3200" b="1" dirty="0">
                <a:latin typeface="Garamond" panose="02020404030301010803" pitchFamily="18" charset="0"/>
              </a:rPr>
              <a:t>. </a:t>
            </a:r>
            <a:endParaRPr lang="en-US" sz="3200" b="1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B403-DF37-4356-8729-EE173A4C1E0A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100" b="1" dirty="0" smtClean="0">
                <a:latin typeface="Garamond" panose="02020404030301010803" pitchFamily="18" charset="0"/>
              </a:rPr>
              <a:t>Restriction </a:t>
            </a:r>
            <a:r>
              <a:rPr lang="en-US" sz="3100" b="1" dirty="0">
                <a:latin typeface="Garamond" panose="02020404030301010803" pitchFamily="18" charset="0"/>
              </a:rPr>
              <a:t>length polymorphisms analysis </a:t>
            </a:r>
            <a:r>
              <a:rPr lang="en-US" sz="3100" b="1" dirty="0" smtClean="0">
                <a:latin typeface="Garamond" panose="02020404030301010803" pitchFamily="18" charset="0"/>
              </a:rPr>
              <a:t>(RFLP) </a:t>
            </a:r>
            <a:r>
              <a:rPr lang="en-US" sz="3100" b="1" dirty="0">
                <a:latin typeface="Garamond" panose="02020404030301010803" pitchFamily="18" charset="0"/>
              </a:rPr>
              <a:t>Analysis</a:t>
            </a:r>
          </a:p>
          <a:p>
            <a:pPr lvl="1">
              <a:lnSpc>
                <a:spcPct val="150000"/>
              </a:lnSpc>
            </a:pPr>
            <a:r>
              <a:rPr lang="en-US" sz="3100" b="1" dirty="0">
                <a:latin typeface="Garamond" panose="02020404030301010803" pitchFamily="18" charset="0"/>
              </a:rPr>
              <a:t>Most genetic diseases result from gene mutations </a:t>
            </a:r>
            <a:r>
              <a:rPr lang="en-US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rather than </a:t>
            </a:r>
            <a:r>
              <a:rPr lang="en-US" sz="3100" b="1" dirty="0">
                <a:latin typeface="Garamond" panose="02020404030301010803" pitchFamily="18" charset="0"/>
              </a:rPr>
              <a:t>chromosomal abnormalities</a:t>
            </a:r>
          </a:p>
          <a:p>
            <a:pPr lvl="1">
              <a:lnSpc>
                <a:spcPct val="150000"/>
              </a:lnSpc>
            </a:pPr>
            <a:r>
              <a:rPr lang="en-US" sz="3100" b="1" dirty="0">
                <a:latin typeface="Garamond" panose="02020404030301010803" pitchFamily="18" charset="0"/>
              </a:rPr>
              <a:t>The basic idea behind </a:t>
            </a:r>
            <a:r>
              <a:rPr lang="en-US" sz="3100" b="1" dirty="0" smtClean="0">
                <a:latin typeface="Garamond" panose="02020404030301010803" pitchFamily="18" charset="0"/>
              </a:rPr>
              <a:t>RFLP </a:t>
            </a:r>
            <a:r>
              <a:rPr lang="en-US" sz="3100" b="1" dirty="0">
                <a:latin typeface="Garamond" panose="02020404030301010803" pitchFamily="18" charset="0"/>
              </a:rPr>
              <a:t>is that a </a:t>
            </a:r>
            <a:r>
              <a:rPr lang="en-US" sz="3100" b="1" dirty="0">
                <a:solidFill>
                  <a:srgbClr val="7030A0"/>
                </a:solidFill>
                <a:latin typeface="Garamond" panose="02020404030301010803" pitchFamily="18" charset="0"/>
              </a:rPr>
              <a:t>defective gene </a:t>
            </a:r>
            <a:r>
              <a:rPr lang="en-US" sz="3100" b="1" u="sng" dirty="0">
                <a:solidFill>
                  <a:srgbClr val="7030A0"/>
                </a:solidFill>
                <a:latin typeface="Garamond" panose="02020404030301010803" pitchFamily="18" charset="0"/>
              </a:rPr>
              <a:t>may be </a:t>
            </a:r>
            <a:r>
              <a:rPr lang="en-US" sz="3100" b="1" dirty="0">
                <a:solidFill>
                  <a:srgbClr val="7030A0"/>
                </a:solidFill>
                <a:latin typeface="Garamond" panose="02020404030301010803" pitchFamily="18" charset="0"/>
              </a:rPr>
              <a:t>cut differently </a:t>
            </a:r>
            <a:r>
              <a:rPr lang="en-US" sz="3100" b="1" dirty="0">
                <a:latin typeface="Garamond" panose="02020404030301010803" pitchFamily="18" charset="0"/>
              </a:rPr>
              <a:t>than its normal counterpart by restriction enzymes.</a:t>
            </a:r>
          </a:p>
          <a:p>
            <a:pPr lvl="1">
              <a:lnSpc>
                <a:spcPct val="150000"/>
              </a:lnSpc>
            </a:pPr>
            <a:r>
              <a:rPr lang="en-US" sz="3100" b="1" dirty="0">
                <a:latin typeface="Garamond" panose="02020404030301010803" pitchFamily="18" charset="0"/>
              </a:rPr>
              <a:t>If DNA from a healthy individual (HBB gene) and DNA from an individual (HBB gene) with sickle cell disease are cut by restriction enzymes, the fragments will be different sizes because the </a:t>
            </a:r>
            <a:r>
              <a:rPr lang="en-US" sz="3100" b="1" dirty="0">
                <a:solidFill>
                  <a:srgbClr val="7030A0"/>
                </a:solidFill>
                <a:latin typeface="Garamond" panose="02020404030301010803" pitchFamily="18" charset="0"/>
              </a:rPr>
              <a:t>base sequences are different</a:t>
            </a:r>
            <a:r>
              <a:rPr lang="en-US" sz="3100" b="1" dirty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3100" b="1" dirty="0">
                <a:latin typeface="Garamond" panose="02020404030301010803" pitchFamily="18" charset="0"/>
              </a:rPr>
              <a:t>DNA from a patient is subjected to restriction enzymes and the DNA fragments undergo gel electrophoresis.  </a:t>
            </a:r>
          </a:p>
          <a:p>
            <a:pPr lvl="1">
              <a:lnSpc>
                <a:spcPct val="150000"/>
              </a:lnSpc>
            </a:pPr>
            <a:r>
              <a:rPr lang="en-US" sz="3100" b="1" dirty="0">
                <a:latin typeface="Garamond" panose="02020404030301010803" pitchFamily="18" charset="0"/>
              </a:rPr>
              <a:t>Patient DNA fragment length is compared to normal fragment lengths to diagnose disease</a:t>
            </a:r>
          </a:p>
          <a:p>
            <a:endParaRPr lang="en-US" sz="3000" b="1" dirty="0">
              <a:latin typeface="Garamond" panose="02020404030301010803" pitchFamily="18" charset="0"/>
            </a:endParaRPr>
          </a:p>
          <a:p>
            <a:endParaRPr lang="en-US" sz="3000" b="1" dirty="0" smtClean="0">
              <a:latin typeface="Garamond" panose="02020404030301010803" pitchFamily="18" charset="0"/>
            </a:endParaRPr>
          </a:p>
          <a:p>
            <a:endParaRPr lang="en-US" sz="3000" b="1" dirty="0">
              <a:latin typeface="Garamond" panose="020204040303010108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3F1B-AF5A-4A3C-B871-8B9D6A731B87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Sequencing </a:t>
            </a:r>
            <a:r>
              <a:rPr lang="en-US" b="1" dirty="0">
                <a:latin typeface="Garamond" panose="02020404030301010803" pitchFamily="18" charset="0"/>
              </a:rPr>
              <a:t>of restriction enzyme products: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Disorders 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secondary to deletion </a:t>
            </a:r>
            <a:r>
              <a:rPr lang="en-US" b="1" dirty="0">
                <a:latin typeface="Garamond" panose="02020404030301010803" pitchFamily="18" charset="0"/>
              </a:rPr>
              <a:t>of </a:t>
            </a:r>
            <a:r>
              <a:rPr lang="en-US" b="1" dirty="0" smtClean="0">
                <a:latin typeface="Garamond" panose="02020404030301010803" pitchFamily="18" charset="0"/>
              </a:rPr>
              <a:t>DNA</a:t>
            </a: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e</a:t>
            </a:r>
            <a:r>
              <a:rPr lang="en-US" b="1" dirty="0">
                <a:latin typeface="Garamond" panose="02020404030301010803" pitchFamily="18" charset="0"/>
              </a:rPr>
              <a:t>. g α thalassemia, DMD, CF &amp; growth </a:t>
            </a:r>
            <a:r>
              <a:rPr lang="en-US" b="1" dirty="0" smtClean="0">
                <a:latin typeface="Garamond" panose="02020404030301010803" pitchFamily="18" charset="0"/>
              </a:rPr>
              <a:t>hormone </a:t>
            </a:r>
            <a:r>
              <a:rPr lang="en-US" b="1" dirty="0" smtClean="0">
                <a:latin typeface="Garamond" panose="02020404030301010803" pitchFamily="18" charset="0"/>
              </a:rPr>
              <a:t>deficiency, </a:t>
            </a:r>
          </a:p>
          <a:p>
            <a:pPr lvl="2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can </a:t>
            </a:r>
            <a:r>
              <a:rPr lang="en-US" b="1" dirty="0">
                <a:latin typeface="Garamond" panose="02020404030301010803" pitchFamily="18" charset="0"/>
              </a:rPr>
              <a:t>be detected 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by the altered size of DNA </a:t>
            </a:r>
            <a:r>
              <a:rPr lang="en-US" b="1" dirty="0">
                <a:latin typeface="Garamond" panose="02020404030301010803" pitchFamily="18" charset="0"/>
              </a:rPr>
              <a:t>segments produced 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following a Polymerase Chain 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Reaction (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PCR</a:t>
            </a:r>
            <a:r>
              <a:rPr lang="en-US" b="1" dirty="0">
                <a:latin typeface="Garamond" panose="02020404030301010803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DNA </a:t>
            </a:r>
            <a:r>
              <a:rPr lang="en-US" b="1" dirty="0">
                <a:latin typeface="Garamond" panose="02020404030301010803" pitchFamily="18" charset="0"/>
              </a:rPr>
              <a:t>sequences that have been cut with restriction enzymes can also be sequenced by a specialized amplification technique.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Copies </a:t>
            </a:r>
            <a:r>
              <a:rPr lang="en-US" b="1" dirty="0">
                <a:latin typeface="Garamond" panose="02020404030301010803" pitchFamily="18" charset="0"/>
              </a:rPr>
              <a:t>of a particular piece of DNA(cut by restriction enzymes) are placed into four vials &amp; amplified by polymerase chain reaction (PCR).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Fragments </a:t>
            </a:r>
            <a:r>
              <a:rPr lang="en-US" b="1" dirty="0">
                <a:latin typeface="Garamond" panose="02020404030301010803" pitchFamily="18" charset="0"/>
              </a:rPr>
              <a:t>from the vials are then allowed to migrate, in parallel, down a Southern blot gel.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shortest fragments travel furthest, the longer segments remain closer to the top.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From </a:t>
            </a:r>
            <a:r>
              <a:rPr lang="en-US" b="1" dirty="0">
                <a:latin typeface="Garamond" panose="02020404030301010803" pitchFamily="18" charset="0"/>
              </a:rPr>
              <a:t>top to bottom, the banding pattern produced represents fragments that decrease in size by 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one nucleotide base</a:t>
            </a:r>
            <a:r>
              <a:rPr lang="en-US" b="1" dirty="0">
                <a:latin typeface="Garamond" panose="02020404030301010803" pitchFamily="18" charset="0"/>
              </a:rPr>
              <a:t>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DNA sequence can therefore be read from the shortest, single-base strand at the bottom of the gel, up to the entire sequence length at the top</a:t>
            </a:r>
          </a:p>
          <a:p>
            <a:pPr>
              <a:lnSpc>
                <a:spcPct val="150000"/>
              </a:lnSpc>
            </a:pP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89AD-8C05-473B-BAA7-54657A1B4704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 </a:t>
            </a:r>
            <a:r>
              <a:rPr lang="en-US" b="1" dirty="0">
                <a:latin typeface="Garamond" panose="02020404030301010803" pitchFamily="18" charset="0"/>
              </a:rPr>
              <a:t>disease of wholly or partly genetic in origin is present in around 4% of all neonates.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Genetically </a:t>
            </a:r>
            <a:r>
              <a:rPr lang="en-US" b="1" dirty="0">
                <a:latin typeface="Garamond" panose="02020404030301010803" pitchFamily="18" charset="0"/>
              </a:rPr>
              <a:t>determined or co-determined diseases can be divided into three groups: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Chromosomal </a:t>
            </a:r>
            <a:r>
              <a:rPr lang="en-US" b="1" dirty="0">
                <a:latin typeface="Garamond" panose="02020404030301010803" pitchFamily="18" charset="0"/>
              </a:rPr>
              <a:t>aberrations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Monogenetic </a:t>
            </a:r>
            <a:r>
              <a:rPr lang="en-US" b="1" dirty="0">
                <a:latin typeface="Garamond" panose="02020404030301010803" pitchFamily="18" charset="0"/>
              </a:rPr>
              <a:t>diseases which are caused by single gene mutation 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Polygenetic/multifactorial </a:t>
            </a:r>
            <a:r>
              <a:rPr lang="en-US" b="1" dirty="0">
                <a:latin typeface="Garamond" panose="02020404030301010803" pitchFamily="18" charset="0"/>
              </a:rPr>
              <a:t>diseases, which are caused by mutations in several genetic areas as well as exogenous factors.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819F-971D-402B-B2E0-A953AC244F4A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Linkage Analysis (Indirect 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DNA analysis): 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latin typeface="Garamond" panose="02020404030301010803" pitchFamily="18" charset="0"/>
              </a:rPr>
              <a:t>Linkage </a:t>
            </a:r>
            <a:r>
              <a:rPr lang="en-US" sz="3200" b="1" dirty="0">
                <a:latin typeface="Garamond" panose="02020404030301010803" pitchFamily="18" charset="0"/>
              </a:rPr>
              <a:t>analysis is a means of indirectly detecting a patient’s mutation status, when several family members are known to be affected with the same genetic disorder, &amp; when an exact mutation is </a:t>
            </a:r>
            <a:r>
              <a:rPr lang="en-US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not known</a:t>
            </a:r>
            <a:r>
              <a:rPr lang="en-US" sz="3200" b="1" dirty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latin typeface="Garamond" panose="02020404030301010803" pitchFamily="18" charset="0"/>
              </a:rPr>
              <a:t>DNA </a:t>
            </a:r>
            <a:r>
              <a:rPr lang="en-US" sz="3200" b="1" dirty="0">
                <a:latin typeface="Garamond" panose="02020404030301010803" pitchFamily="18" charset="0"/>
              </a:rPr>
              <a:t>from affected &amp; unaffected family members is </a:t>
            </a:r>
            <a:r>
              <a:rPr lang="en-US" sz="3200" b="1" dirty="0" err="1">
                <a:latin typeface="Garamond" panose="02020404030301010803" pitchFamily="18" charset="0"/>
              </a:rPr>
              <a:t>analysed</a:t>
            </a:r>
            <a:r>
              <a:rPr lang="en-US" sz="3200" b="1" dirty="0">
                <a:latin typeface="Garamond" panose="02020404030301010803" pitchFamily="18" charset="0"/>
              </a:rPr>
              <a:t> for polymorphisms such </a:t>
            </a:r>
            <a:r>
              <a:rPr lang="en-US" sz="3200" b="1" dirty="0" smtClean="0">
                <a:latin typeface="Garamond" panose="02020404030301010803" pitchFamily="18" charset="0"/>
              </a:rPr>
              <a:t>as:</a:t>
            </a: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microsatellite </a:t>
            </a:r>
            <a:r>
              <a:rPr lang="en-US" sz="2800" b="1" dirty="0">
                <a:latin typeface="Garamond" panose="02020404030301010803" pitchFamily="18" charset="0"/>
              </a:rPr>
              <a:t>repeats,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restriction </a:t>
            </a:r>
            <a:r>
              <a:rPr lang="en-US" sz="2800" b="1" dirty="0">
                <a:latin typeface="Garamond" panose="02020404030301010803" pitchFamily="18" charset="0"/>
              </a:rPr>
              <a:t>fragment length polymorphisms (RFLPs) and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variable </a:t>
            </a:r>
            <a:r>
              <a:rPr lang="en-US" sz="2800" b="1" dirty="0">
                <a:latin typeface="Garamond" panose="02020404030301010803" pitchFamily="18" charset="0"/>
              </a:rPr>
              <a:t>number tandem repeats (VNTRs)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6E5E-FA27-46AF-A4CE-41990C355EED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Garamond" panose="02020404030301010803" pitchFamily="18" charset="0"/>
              </a:rPr>
              <a:t>Allele-Specific </a:t>
            </a:r>
            <a:r>
              <a:rPr lang="en-US" sz="3200" b="1" dirty="0">
                <a:latin typeface="Garamond" panose="02020404030301010803" pitchFamily="18" charset="0"/>
              </a:rPr>
              <a:t>Oligonucleotide (ASO) analysis: </a:t>
            </a:r>
            <a:endParaRPr lang="en-US" sz="3200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ASO </a:t>
            </a:r>
            <a:r>
              <a:rPr lang="en-US" sz="2800" b="1" dirty="0">
                <a:latin typeface="Garamond" panose="02020404030301010803" pitchFamily="18" charset="0"/>
              </a:rPr>
              <a:t>is a short piece of synthetic DNA 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complementary to the sequence </a:t>
            </a:r>
            <a:r>
              <a:rPr lang="en-US" sz="2800" b="1" dirty="0">
                <a:latin typeface="Garamond" panose="02020404030301010803" pitchFamily="18" charset="0"/>
              </a:rPr>
              <a:t>of a variable target DNA.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It 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acts as a probe </a:t>
            </a:r>
            <a:r>
              <a:rPr lang="en-US" sz="2800" b="1" dirty="0">
                <a:latin typeface="Garamond" panose="02020404030301010803" pitchFamily="18" charset="0"/>
              </a:rPr>
              <a:t>for the presence of the target in a Southern blot assay or, more commonly, in the simpler Dot blot assay.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latin typeface="Garamond" panose="02020404030301010803" pitchFamily="18" charset="0"/>
              </a:rPr>
              <a:t>Direct </a:t>
            </a:r>
            <a:r>
              <a:rPr lang="en-US" sz="3200" b="1" dirty="0">
                <a:latin typeface="Garamond" panose="02020404030301010803" pitchFamily="18" charset="0"/>
              </a:rPr>
              <a:t>detection of a DNA mutation can also be accomplished by </a:t>
            </a:r>
            <a:r>
              <a:rPr lang="en-US" sz="3200" b="1" dirty="0">
                <a:solidFill>
                  <a:srgbClr val="7030A0"/>
                </a:solidFill>
                <a:latin typeface="Garamond" panose="02020404030301010803" pitchFamily="18" charset="0"/>
              </a:rPr>
              <a:t>allele specific oligonucleotide analysis</a:t>
            </a:r>
            <a:r>
              <a:rPr lang="en-US" sz="3200" b="1" dirty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>
                <a:latin typeface="Garamond" panose="02020404030301010803" pitchFamily="18" charset="0"/>
              </a:rPr>
              <a:t>If </a:t>
            </a:r>
            <a:r>
              <a:rPr lang="en-US" sz="3200" b="1" dirty="0">
                <a:latin typeface="Garamond" panose="02020404030301010803" pitchFamily="18" charset="0"/>
              </a:rPr>
              <a:t>the PCR –amplified DNA </a:t>
            </a:r>
            <a:r>
              <a:rPr lang="en-US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is not altered in size </a:t>
            </a:r>
            <a:r>
              <a:rPr lang="en-US" sz="3200" b="1" dirty="0">
                <a:latin typeface="Garamond" panose="02020404030301010803" pitchFamily="18" charset="0"/>
              </a:rPr>
              <a:t>by deletion or insertion, </a:t>
            </a:r>
            <a:endParaRPr lang="en-US" sz="3200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200" b="1" dirty="0">
                <a:latin typeface="Garamond" panose="02020404030301010803" pitchFamily="18" charset="0"/>
              </a:rPr>
              <a:t>R</a:t>
            </a:r>
            <a:r>
              <a:rPr lang="en-US" sz="3200" b="1" dirty="0" smtClean="0">
                <a:latin typeface="Garamond" panose="02020404030301010803" pitchFamily="18" charset="0"/>
              </a:rPr>
              <a:t>ecognition </a:t>
            </a:r>
            <a:r>
              <a:rPr lang="en-US" sz="3200" b="1" dirty="0">
                <a:latin typeface="Garamond" panose="02020404030301010803" pitchFamily="18" charset="0"/>
              </a:rPr>
              <a:t>of mutated DNA sequence can occur by 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hybridization</a:t>
            </a:r>
            <a:r>
              <a:rPr lang="en-US" sz="3200" b="1" dirty="0">
                <a:latin typeface="Garamond" panose="02020404030301010803" pitchFamily="18" charset="0"/>
              </a:rPr>
              <a:t> with the </a:t>
            </a:r>
            <a:r>
              <a:rPr lang="en-US" sz="3200" b="1" dirty="0">
                <a:solidFill>
                  <a:srgbClr val="7030A0"/>
                </a:solidFill>
                <a:latin typeface="Garamond" panose="02020404030301010803" pitchFamily="18" charset="0"/>
              </a:rPr>
              <a:t>known mutant allele</a:t>
            </a:r>
            <a:r>
              <a:rPr lang="en-US" sz="3200" b="1" dirty="0" smtClean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3200" b="1" dirty="0">
                <a:latin typeface="Garamond" panose="02020404030301010803" pitchFamily="18" charset="0"/>
              </a:rPr>
              <a:t>Two probes are required, one specific for each allele, and stringency conditions are employed such that a single-base mismatch is sufficient to prevent hybridization of the nonmatching probe</a:t>
            </a:r>
            <a:endParaRPr lang="en-US" sz="3200" b="1" dirty="0">
              <a:latin typeface="Garamond" panose="02020404030301010803" pitchFamily="18" charset="0"/>
            </a:endParaRPr>
          </a:p>
          <a:p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8EF9-811B-42E8-923C-FBD99BFB8941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 BT CH 2: Prenatal 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042780" cy="68580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3200" b="1" dirty="0" smtClean="0">
                <a:latin typeface="Garamond" panose="02020404030301010803" pitchFamily="18" charset="0"/>
              </a:rPr>
              <a:t>ASO </a:t>
            </a:r>
            <a:r>
              <a:rPr lang="en-US" sz="3200" b="1" dirty="0">
                <a:latin typeface="Garamond" panose="02020404030301010803" pitchFamily="18" charset="0"/>
              </a:rPr>
              <a:t>analysis allows direct DNA diagnosis of </a:t>
            </a:r>
            <a:endParaRPr lang="en-US" sz="3200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b="1" dirty="0" err="1" smtClean="0">
                <a:latin typeface="Garamond" panose="02020404030301010803" pitchFamily="18" charset="0"/>
              </a:rPr>
              <a:t>Tay</a:t>
            </a:r>
            <a:r>
              <a:rPr lang="en-US" sz="2800" b="1" dirty="0" smtClean="0">
                <a:latin typeface="Garamond" panose="02020404030301010803" pitchFamily="18" charset="0"/>
              </a:rPr>
              <a:t>-Sachs </a:t>
            </a:r>
            <a:r>
              <a:rPr lang="en-US" sz="2800" b="1" dirty="0">
                <a:latin typeface="Garamond" panose="02020404030301010803" pitchFamily="18" charset="0"/>
              </a:rPr>
              <a:t>Disease,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alpha </a:t>
            </a:r>
            <a:r>
              <a:rPr lang="en-US" sz="2800" b="1" dirty="0">
                <a:latin typeface="Garamond" panose="02020404030301010803" pitchFamily="18" charset="0"/>
              </a:rPr>
              <a:t>&amp; beta thalassemia,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Cystic </a:t>
            </a:r>
            <a:r>
              <a:rPr lang="en-US" sz="2800" b="1" dirty="0">
                <a:latin typeface="Garamond" panose="02020404030301010803" pitchFamily="18" charset="0"/>
              </a:rPr>
              <a:t>fibrosis &amp;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Phenylketonuria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8EF9-811B-42E8-923C-FBD99BFB8941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pic>
        <p:nvPicPr>
          <p:cNvPr id="6" name="Picture 5" descr="https://ars.els-cdn.com/content/image/3-s2.0-B9780080450469008664-gr2.jpg?_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71" y="0"/>
            <a:ext cx="4816444" cy="2616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 result for Allele-Specific Oligonucleotide (ASO) analys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25744" r="19622" b="852"/>
          <a:stretch/>
        </p:blipFill>
        <p:spPr bwMode="auto">
          <a:xfrm>
            <a:off x="6566781" y="2892676"/>
            <a:ext cx="5519596" cy="332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DNA </a:t>
            </a: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Sequencing:</a:t>
            </a:r>
            <a:endParaRPr lang="en-US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1">
              <a:lnSpc>
                <a:spcPct val="16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DNA </a:t>
            </a:r>
            <a:r>
              <a:rPr lang="en-US" sz="2800" b="1" dirty="0">
                <a:latin typeface="Garamond" panose="02020404030301010803" pitchFamily="18" charset="0"/>
              </a:rPr>
              <a:t>sequencing for many disorders has revealed that a multitude of different mutations within a gene can result in same clinical disease.</a:t>
            </a:r>
          </a:p>
          <a:p>
            <a:pPr lvl="2">
              <a:lnSpc>
                <a:spcPct val="16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For </a:t>
            </a:r>
            <a:r>
              <a:rPr lang="en-US" sz="2800" b="1" dirty="0">
                <a:latin typeface="Garamond" panose="02020404030301010803" pitchFamily="18" charset="0"/>
              </a:rPr>
              <a:t>Example</a:t>
            </a:r>
            <a:r>
              <a:rPr lang="en-US" sz="2800" b="1" dirty="0" smtClean="0">
                <a:latin typeface="Garamond" panose="02020404030301010803" pitchFamily="18" charset="0"/>
              </a:rPr>
              <a:t>, Cystic </a:t>
            </a:r>
            <a:r>
              <a:rPr lang="en-US" sz="2800" b="1" dirty="0">
                <a:latin typeface="Garamond" panose="02020404030301010803" pitchFamily="18" charset="0"/>
              </a:rPr>
              <a:t>Fibrosis can result from more than </a:t>
            </a:r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1,000 different </a:t>
            </a:r>
            <a:r>
              <a:rPr lang="en-US" sz="2800" b="1" dirty="0">
                <a:latin typeface="Garamond" panose="02020404030301010803" pitchFamily="18" charset="0"/>
              </a:rPr>
              <a:t>mutations.</a:t>
            </a:r>
          </a:p>
          <a:p>
            <a:pPr lvl="1">
              <a:lnSpc>
                <a:spcPct val="160000"/>
              </a:lnSpc>
            </a:pPr>
            <a:r>
              <a:rPr lang="en-US" sz="2800" b="1" dirty="0" smtClean="0">
                <a:latin typeface="Garamond" panose="02020404030301010803" pitchFamily="18" charset="0"/>
              </a:rPr>
              <a:t>Therefore</a:t>
            </a:r>
            <a:r>
              <a:rPr lang="en-US" sz="2800" b="1" dirty="0">
                <a:latin typeface="Garamond" panose="02020404030301010803" pitchFamily="18" charset="0"/>
              </a:rPr>
              <a:t>, for any specific disease, prenatal diagnosis by DNA testing may require both Direct &amp; Indirect methods</a:t>
            </a:r>
            <a:r>
              <a:rPr lang="en-US" sz="2800" b="1" dirty="0" smtClean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SNPs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Because SNPs occur frequently throughout the genome, they are valuable markers to identifying disease related genes.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SNPs are being used to predict stroke, cancer, heart disease, and behavioral illnesses.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Many groups of SNPs on the same chromosome are called a haplotype.</a:t>
            </a:r>
          </a:p>
          <a:p>
            <a:pPr lvl="1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The </a:t>
            </a:r>
            <a:r>
              <a:rPr lang="en-US" b="1" dirty="0" err="1">
                <a:latin typeface="Garamond" panose="02020404030301010803" pitchFamily="18" charset="0"/>
              </a:rPr>
              <a:t>HapMap</a:t>
            </a:r>
            <a:r>
              <a:rPr lang="en-US" b="1" dirty="0">
                <a:latin typeface="Garamond" panose="02020404030301010803" pitchFamily="18" charset="0"/>
              </a:rPr>
              <a:t> project is identifying and cataloguing the chromosomal location of over 1.4 million SNPs present in 3 billion base pairs of the human genome. </a:t>
            </a:r>
          </a:p>
          <a:p>
            <a:pPr lvl="1">
              <a:lnSpc>
                <a:spcPct val="160000"/>
              </a:lnSpc>
            </a:pPr>
            <a:endParaRPr lang="en-US" sz="2800" b="1" dirty="0">
              <a:latin typeface="Garamond" panose="02020404030301010803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5DB8-CDA2-4060-B55E-7DD17C159DC7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1645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 </a:t>
            </a:r>
            <a:r>
              <a:rPr lang="en-US" b="1" dirty="0" smtClean="0">
                <a:latin typeface="Garamond" panose="02020404030301010803" pitchFamily="18" charset="0"/>
              </a:rPr>
              <a:t>Single Nucleotide Polymorphisms</a:t>
            </a: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 99.9% of DNA sequencing is identical in humans.</a:t>
            </a: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One of the common forms of genetic variations (in the .1%) in humans is called the single nucleotide polymorphism.</a:t>
            </a: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SNPs are single nucleotide changes that vary from person to person.</a:t>
            </a: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SNPs occur about every 100 to 300 base pairs and most of them are in non coding regions of DNA.</a:t>
            </a: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If a SNP occurs in a gene sequence, it can produce disease or confer susceptibility for a disease.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31748" name="Picture 4" descr="http://www.clcbio.com/scienceimages/SNP_fig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781" y="3974471"/>
            <a:ext cx="5542983" cy="2883529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BB47-C28A-4501-AE4F-F699E4A40E48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44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3EB0-FB06-4488-84CA-2AE7F89F3C61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45</a:t>
            </a:fld>
            <a:endParaRPr lang="en-US"/>
          </a:p>
        </p:txBody>
      </p:sp>
      <p:pic>
        <p:nvPicPr>
          <p:cNvPr id="4098" name="Picture 2" descr="Image result for linkage analysis in prenatal t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20" y="334977"/>
            <a:ext cx="10248523" cy="59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50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New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assays or techniques for mutation detection in single gene 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disorders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amplification </a:t>
            </a:r>
            <a:r>
              <a:rPr lang="en-US" b="1" dirty="0">
                <a:latin typeface="Garamond" panose="02020404030301010803" pitchFamily="18" charset="0"/>
              </a:rPr>
              <a:t>refractory mutation system </a:t>
            </a:r>
            <a:r>
              <a:rPr lang="en-US" b="1" dirty="0" smtClean="0">
                <a:latin typeface="Garamond" panose="02020404030301010803" pitchFamily="18" charset="0"/>
              </a:rPr>
              <a:t>polymerase </a:t>
            </a:r>
            <a:r>
              <a:rPr lang="en-US" b="1" dirty="0">
                <a:latin typeface="Garamond" panose="02020404030301010803" pitchFamily="18" charset="0"/>
              </a:rPr>
              <a:t>chain </a:t>
            </a:r>
            <a:r>
              <a:rPr lang="en-US" b="1" dirty="0" smtClean="0">
                <a:latin typeface="Garamond" panose="02020404030301010803" pitchFamily="18" charset="0"/>
              </a:rPr>
              <a:t>reaction (ARMS-PCR), 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fluorescent </a:t>
            </a:r>
            <a:r>
              <a:rPr lang="en-US" b="1" dirty="0">
                <a:latin typeface="Garamond" panose="02020404030301010803" pitchFamily="18" charset="0"/>
              </a:rPr>
              <a:t>polymerase chain </a:t>
            </a:r>
            <a:r>
              <a:rPr lang="en-US" b="1" dirty="0" smtClean="0">
                <a:latin typeface="Garamond" panose="02020404030301010803" pitchFamily="18" charset="0"/>
              </a:rPr>
              <a:t>reaction (FISH), 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latin typeface="Garamond" panose="02020404030301010803" pitchFamily="18" charset="0"/>
              </a:rPr>
              <a:t>heteroduplex</a:t>
            </a:r>
            <a:r>
              <a:rPr lang="en-US" b="1" dirty="0" smtClean="0">
                <a:latin typeface="Garamond" panose="02020404030301010803" pitchFamily="18" charset="0"/>
              </a:rPr>
              <a:t> analysis (HDA),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protein </a:t>
            </a:r>
            <a:r>
              <a:rPr lang="en-US" b="1" dirty="0">
                <a:latin typeface="Garamond" panose="02020404030301010803" pitchFamily="18" charset="0"/>
              </a:rPr>
              <a:t>truncation test </a:t>
            </a:r>
            <a:r>
              <a:rPr lang="en-US" b="1" dirty="0" smtClean="0">
                <a:latin typeface="Garamond" panose="02020404030301010803" pitchFamily="18" charset="0"/>
              </a:rPr>
              <a:t>(PTT), 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comparative </a:t>
            </a:r>
            <a:r>
              <a:rPr lang="en-US" b="1" dirty="0">
                <a:latin typeface="Garamond" panose="02020404030301010803" pitchFamily="18" charset="0"/>
              </a:rPr>
              <a:t>genomic </a:t>
            </a:r>
            <a:r>
              <a:rPr lang="en-US" b="1" dirty="0" smtClean="0">
                <a:latin typeface="Garamond" panose="02020404030301010803" pitchFamily="18" charset="0"/>
              </a:rPr>
              <a:t>hybridization (CGH), 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primed </a:t>
            </a:r>
            <a:r>
              <a:rPr lang="en-US" b="1" i="1" dirty="0">
                <a:latin typeface="Garamond" panose="02020404030301010803" pitchFamily="18" charset="0"/>
              </a:rPr>
              <a:t>in-situ</a:t>
            </a:r>
            <a:r>
              <a:rPr lang="en-US" b="1" dirty="0">
                <a:latin typeface="Garamond" panose="02020404030301010803" pitchFamily="18" charset="0"/>
              </a:rPr>
              <a:t> labeling </a:t>
            </a:r>
            <a:r>
              <a:rPr lang="en-US" b="1" dirty="0" smtClean="0">
                <a:latin typeface="Garamond" panose="02020404030301010803" pitchFamily="18" charset="0"/>
              </a:rPr>
              <a:t>technique (PISH), 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latin typeface="Garamond" panose="02020404030301010803" pitchFamily="18" charset="0"/>
              </a:rPr>
              <a:t>telomeric</a:t>
            </a:r>
            <a:r>
              <a:rPr lang="en-US" b="1" dirty="0" smtClean="0">
                <a:latin typeface="Garamond" panose="02020404030301010803" pitchFamily="18" charset="0"/>
              </a:rPr>
              <a:t> probes (TP),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spectral karyotyping (SKY).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These </a:t>
            </a:r>
            <a:r>
              <a:rPr lang="en-US" b="1" dirty="0">
                <a:latin typeface="Garamond" panose="02020404030301010803" pitchFamily="18" charset="0"/>
              </a:rPr>
              <a:t>methods may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greatly improve </a:t>
            </a:r>
            <a:r>
              <a:rPr lang="en-US" b="1" dirty="0">
                <a:latin typeface="Garamond" panose="02020404030301010803" pitchFamily="18" charset="0"/>
              </a:rPr>
              <a:t>the accuracy and applicability of </a:t>
            </a:r>
            <a:r>
              <a:rPr lang="en-US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preimplantation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 genetic diagnosis </a:t>
            </a:r>
            <a:r>
              <a:rPr lang="en-US" b="1" dirty="0">
                <a:latin typeface="Garamond" panose="02020404030301010803" pitchFamily="18" charset="0"/>
              </a:rPr>
              <a:t>or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diagnosis on fetal cells</a:t>
            </a:r>
            <a:r>
              <a:rPr lang="en-US" b="1" dirty="0">
                <a:latin typeface="Garamond" panose="02020404030301010803" pitchFamily="18" charset="0"/>
              </a:rPr>
              <a:t> isolated from maternal blood.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The amplification refractory mutation system (ARMS) is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an amplification strategy </a:t>
            </a:r>
            <a:r>
              <a:rPr lang="en-US" b="1" dirty="0">
                <a:latin typeface="Garamond" panose="02020404030301010803" pitchFamily="18" charset="0"/>
              </a:rPr>
              <a:t>in which a polymerase chain reaction (PCR) primer is designed in such a way that it is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able to discriminate </a:t>
            </a:r>
            <a:r>
              <a:rPr lang="en-US" b="1" dirty="0">
                <a:latin typeface="Garamond" panose="02020404030301010803" pitchFamily="18" charset="0"/>
              </a:rPr>
              <a:t>among templates that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differ by a single nucleotide </a:t>
            </a: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residue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ARMS </a:t>
            </a:r>
            <a:r>
              <a:rPr lang="en-US" b="1" dirty="0">
                <a:latin typeface="Garamond" panose="02020404030301010803" pitchFamily="18" charset="0"/>
              </a:rPr>
              <a:t>has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also been termed </a:t>
            </a:r>
            <a:r>
              <a:rPr lang="en-US" b="1" dirty="0">
                <a:latin typeface="Garamond" panose="02020404030301010803" pitchFamily="18" charset="0"/>
              </a:rPr>
              <a:t>allele-specific </a:t>
            </a:r>
            <a:r>
              <a:rPr lang="en-US" b="1" dirty="0" smtClean="0">
                <a:latin typeface="Garamond" panose="02020404030301010803" pitchFamily="18" charset="0"/>
              </a:rPr>
              <a:t>PCR </a:t>
            </a:r>
            <a:r>
              <a:rPr lang="en-US" b="1" dirty="0">
                <a:latin typeface="Garamond" panose="02020404030301010803" pitchFamily="18" charset="0"/>
              </a:rPr>
              <a:t>or PCR amplification of specific alleles (PASA</a:t>
            </a:r>
            <a:r>
              <a:rPr lang="en-US" b="1" dirty="0" smtClean="0">
                <a:latin typeface="Garamond" panose="02020404030301010803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An </a:t>
            </a:r>
            <a:r>
              <a:rPr lang="en-US" b="1" dirty="0">
                <a:latin typeface="Garamond" panose="02020404030301010803" pitchFamily="18" charset="0"/>
              </a:rPr>
              <a:t>ARMS primer can be designed to amplify a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specific member of a multi-allelic system </a:t>
            </a:r>
            <a:r>
              <a:rPr lang="en-US" b="1" dirty="0">
                <a:latin typeface="Garamond" panose="02020404030301010803" pitchFamily="18" charset="0"/>
              </a:rPr>
              <a:t>while remaining refractory to amplification of another allele that may </a:t>
            </a:r>
            <a:r>
              <a:rPr lang="en-US" b="1" dirty="0" smtClean="0">
                <a:latin typeface="Garamond" panose="02020404030301010803" pitchFamily="18" charset="0"/>
              </a:rPr>
              <a:t>differ </a:t>
            </a:r>
            <a:r>
              <a:rPr lang="en-US" b="1" dirty="0">
                <a:latin typeface="Garamond" panose="02020404030301010803" pitchFamily="18" charset="0"/>
              </a:rPr>
              <a:t>by as little as a single base from the former.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Main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advantage of </a:t>
            </a: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ARMS: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I</a:t>
            </a:r>
            <a:r>
              <a:rPr lang="en-US" b="1" dirty="0" smtClean="0">
                <a:latin typeface="Garamond" panose="02020404030301010803" pitchFamily="18" charset="0"/>
              </a:rPr>
              <a:t>s </a:t>
            </a:r>
            <a:r>
              <a:rPr lang="en-US" b="1" dirty="0">
                <a:latin typeface="Garamond" panose="02020404030301010803" pitchFamily="18" charset="0"/>
              </a:rPr>
              <a:t>that the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amplification step and the diagnostic steps </a:t>
            </a:r>
            <a:r>
              <a:rPr lang="en-US" b="1" dirty="0">
                <a:latin typeface="Garamond" panose="02020404030301010803" pitchFamily="18" charset="0"/>
              </a:rPr>
              <a:t>are combined, in that the presence of an amplified product indicates the presence of a particular allele and vice versa.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It </a:t>
            </a:r>
            <a:r>
              <a:rPr lang="en-US" b="1" dirty="0">
                <a:latin typeface="Garamond" panose="02020404030301010803" pitchFamily="18" charset="0"/>
              </a:rPr>
              <a:t>is a very time-efficient method.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Disadvantage: 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May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not be as robust </a:t>
            </a:r>
            <a:r>
              <a:rPr lang="en-US" b="1" dirty="0">
                <a:latin typeface="Garamond" panose="02020404030301010803" pitchFamily="18" charset="0"/>
              </a:rPr>
              <a:t>as some of the other methods in which these two important steps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amplification step and the diagnostic steps </a:t>
            </a:r>
            <a:r>
              <a:rPr lang="en-US" b="1" dirty="0" smtClean="0">
                <a:latin typeface="Garamond" panose="02020404030301010803" pitchFamily="18" charset="0"/>
              </a:rPr>
              <a:t>are </a:t>
            </a:r>
            <a:r>
              <a:rPr lang="en-US" b="1" dirty="0">
                <a:latin typeface="Garamond" panose="02020404030301010803" pitchFamily="18" charset="0"/>
              </a:rPr>
              <a:t>separated, e.g., PCR followed by restriction enzyme analysis,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3EB0-FB06-4488-84CA-2AE7F89F3C61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48</a:t>
            </a:fld>
            <a:endParaRPr lang="en-US"/>
          </a:p>
        </p:txBody>
      </p:sp>
      <p:pic>
        <p:nvPicPr>
          <p:cNvPr id="2050" name="Picture 2" descr="Image result for what is amplification refractory mut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85" y="344032"/>
            <a:ext cx="8096250" cy="561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Quantitative Fluorescence-Polymerase Chain Reaction </a:t>
            </a: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QF-PCR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QF-PCR uses fluorescent labelled primers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QF-PCR is a quantitative method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U</a:t>
            </a:r>
            <a:r>
              <a:rPr lang="en-US" b="1" dirty="0" smtClean="0">
                <a:latin typeface="Garamond" panose="02020404030301010803" pitchFamily="18" charset="0"/>
              </a:rPr>
              <a:t>sed </a:t>
            </a:r>
            <a:r>
              <a:rPr lang="en-US" b="1" dirty="0">
                <a:latin typeface="Garamond" panose="02020404030301010803" pitchFamily="18" charset="0"/>
              </a:rPr>
              <a:t>to amplify specific regions </a:t>
            </a:r>
            <a:r>
              <a:rPr lang="en-US" b="1" dirty="0" smtClean="0">
                <a:latin typeface="Garamond" panose="02020404030301010803" pitchFamily="18" charset="0"/>
              </a:rPr>
              <a:t>(STR) of </a:t>
            </a:r>
            <a:r>
              <a:rPr lang="en-US" b="1" dirty="0">
                <a:latin typeface="Garamond" panose="02020404030301010803" pitchFamily="18" charset="0"/>
              </a:rPr>
              <a:t>DNA and quantify the amount of DNA present in those regions.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Short </a:t>
            </a:r>
            <a:r>
              <a:rPr lang="en-US" b="1" dirty="0">
                <a:latin typeface="Garamond" panose="02020404030301010803" pitchFamily="18" charset="0"/>
              </a:rPr>
              <a:t>tandem repeats (STR) are highly polymorphic sequences found in the human DNA.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amount of fluorescently labelled </a:t>
            </a:r>
            <a:r>
              <a:rPr lang="en-US" b="1" dirty="0" err="1">
                <a:latin typeface="Garamond" panose="02020404030301010803" pitchFamily="18" charset="0"/>
              </a:rPr>
              <a:t>amplicons</a:t>
            </a:r>
            <a:r>
              <a:rPr lang="en-US" b="1" dirty="0">
                <a:latin typeface="Garamond" panose="02020404030301010803" pitchFamily="18" charset="0"/>
              </a:rPr>
              <a:t> are measured after fragment length separation in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capillary electrophoresis</a:t>
            </a: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Determines </a:t>
            </a:r>
            <a:r>
              <a:rPr lang="en-US" b="1" dirty="0">
                <a:latin typeface="Garamond" panose="02020404030301010803" pitchFamily="18" charset="0"/>
              </a:rPr>
              <a:t>the presence of different </a:t>
            </a:r>
            <a:r>
              <a:rPr lang="en-US" b="1" dirty="0" smtClean="0">
                <a:latin typeface="Garamond" panose="02020404030301010803" pitchFamily="18" charset="0"/>
              </a:rPr>
              <a:t>alleles, means </a:t>
            </a:r>
            <a:r>
              <a:rPr lang="en-US" b="1" dirty="0">
                <a:latin typeface="Garamond" panose="02020404030301010803" pitchFamily="18" charset="0"/>
              </a:rPr>
              <a:t>the determination of chromosomal copy </a:t>
            </a:r>
            <a:r>
              <a:rPr lang="en-US" b="1" dirty="0" smtClean="0">
                <a:latin typeface="Garamond" panose="02020404030301010803" pitchFamily="18" charset="0"/>
              </a:rPr>
              <a:t>number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Diagnosis </a:t>
            </a:r>
            <a:r>
              <a:rPr lang="en-US" b="1" dirty="0">
                <a:latin typeface="Garamond" panose="02020404030301010803" pitchFamily="18" charset="0"/>
              </a:rPr>
              <a:t>of fetal chromosomal </a:t>
            </a:r>
            <a:r>
              <a:rPr lang="en-US" b="1" dirty="0" err="1">
                <a:latin typeface="Garamond" panose="02020404030301010803" pitchFamily="18" charset="0"/>
              </a:rPr>
              <a:t>ploidy</a:t>
            </a:r>
            <a:r>
              <a:rPr lang="en-US" b="1" dirty="0">
                <a:latin typeface="Garamond" panose="02020404030301010803" pitchFamily="18" charset="0"/>
              </a:rPr>
              <a:t> within a working day!(4-5 hours</a:t>
            </a:r>
            <a:r>
              <a:rPr lang="en-US" b="1" dirty="0" smtClean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B207-E145-4A84-B0CE-E7D94BC09A69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 BT CH 2: Prenatal 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 algn="ctr" fontAlgn="base">
              <a:lnSpc>
                <a:spcPct val="160000"/>
              </a:lnSpc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Classification of Congenital 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Abnormalities</a:t>
            </a:r>
          </a:p>
          <a:p>
            <a:pPr fontAlgn="base">
              <a:lnSpc>
                <a:spcPct val="160000"/>
              </a:lnSpc>
            </a:pPr>
            <a:r>
              <a:rPr lang="en-US" sz="2400" b="1" dirty="0">
                <a:latin typeface="Garamond" panose="02020404030301010803" pitchFamily="18" charset="0"/>
              </a:rPr>
              <a:t>Chromosomal Abnormalities: </a:t>
            </a:r>
            <a:r>
              <a:rPr lang="en-US" sz="2400" b="1" dirty="0" smtClean="0">
                <a:latin typeface="Garamond" panose="02020404030301010803" pitchFamily="18" charset="0"/>
              </a:rPr>
              <a:t>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Trisomy </a:t>
            </a:r>
            <a:r>
              <a:rPr lang="en-US" b="1" dirty="0">
                <a:latin typeface="Garamond" panose="02020404030301010803" pitchFamily="18" charset="0"/>
              </a:rPr>
              <a:t>21 (</a:t>
            </a:r>
            <a:r>
              <a:rPr lang="en-US" b="1" dirty="0" smtClean="0">
                <a:latin typeface="Garamond" panose="02020404030301010803" pitchFamily="18" charset="0"/>
              </a:rPr>
              <a:t>D.S: </a:t>
            </a:r>
            <a:r>
              <a:rPr lang="en-US" b="1" dirty="0">
                <a:latin typeface="Garamond" panose="02020404030301010803" pitchFamily="18" charset="0"/>
              </a:rPr>
              <a:t>Down syndrome</a:t>
            </a:r>
            <a:r>
              <a:rPr lang="en-US" b="1" dirty="0" smtClean="0">
                <a:latin typeface="Garamond" panose="02020404030301010803" pitchFamily="18" charset="0"/>
              </a:rPr>
              <a:t>) 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Trisomy </a:t>
            </a:r>
            <a:r>
              <a:rPr lang="en-US" b="1" dirty="0">
                <a:latin typeface="Garamond" panose="02020404030301010803" pitchFamily="18" charset="0"/>
              </a:rPr>
              <a:t>18 (</a:t>
            </a:r>
            <a:r>
              <a:rPr lang="en-US" b="1" dirty="0" smtClean="0">
                <a:latin typeface="Garamond" panose="02020404030301010803" pitchFamily="18" charset="0"/>
              </a:rPr>
              <a:t>E.S: </a:t>
            </a:r>
            <a:r>
              <a:rPr lang="en-US" b="1" dirty="0">
                <a:latin typeface="Garamond" panose="02020404030301010803" pitchFamily="18" charset="0"/>
              </a:rPr>
              <a:t>Edwards syndrome</a:t>
            </a:r>
            <a:r>
              <a:rPr lang="en-US" b="1" dirty="0" smtClean="0">
                <a:latin typeface="Garamond" panose="02020404030301010803" pitchFamily="18" charset="0"/>
              </a:rPr>
              <a:t>) 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Trisomy </a:t>
            </a:r>
            <a:r>
              <a:rPr lang="en-US" b="1" dirty="0">
                <a:latin typeface="Garamond" panose="02020404030301010803" pitchFamily="18" charset="0"/>
              </a:rPr>
              <a:t>13 (</a:t>
            </a:r>
            <a:r>
              <a:rPr lang="en-US" b="1" dirty="0" smtClean="0">
                <a:latin typeface="Garamond" panose="02020404030301010803" pitchFamily="18" charset="0"/>
              </a:rPr>
              <a:t>P.S: </a:t>
            </a:r>
            <a:r>
              <a:rPr lang="en-US" b="1" dirty="0" err="1">
                <a:latin typeface="Garamond" panose="02020404030301010803" pitchFamily="18" charset="0"/>
              </a:rPr>
              <a:t>Patau</a:t>
            </a:r>
            <a:r>
              <a:rPr lang="en-US" b="1" dirty="0">
                <a:latin typeface="Garamond" panose="02020404030301010803" pitchFamily="18" charset="0"/>
              </a:rPr>
              <a:t> syndrome</a:t>
            </a:r>
            <a:r>
              <a:rPr lang="en-US" b="1" dirty="0" smtClean="0">
                <a:latin typeface="Garamond" panose="02020404030301010803" pitchFamily="18" charset="0"/>
              </a:rPr>
              <a:t>) </a:t>
            </a:r>
          </a:p>
          <a:p>
            <a:pPr fontAlgn="base">
              <a:lnSpc>
                <a:spcPct val="160000"/>
              </a:lnSpc>
            </a:pPr>
            <a:r>
              <a:rPr lang="en-US" sz="2400" b="1" dirty="0" smtClean="0">
                <a:latin typeface="Garamond" panose="02020404030301010803" pitchFamily="18" charset="0"/>
              </a:rPr>
              <a:t>Structural </a:t>
            </a:r>
            <a:r>
              <a:rPr lang="en-US" sz="2400" b="1" dirty="0">
                <a:latin typeface="Garamond" panose="02020404030301010803" pitchFamily="18" charset="0"/>
              </a:rPr>
              <a:t>Abnormalities: </a:t>
            </a:r>
            <a:r>
              <a:rPr lang="en-US" sz="2400" b="1" dirty="0" smtClean="0">
                <a:latin typeface="Garamond" panose="02020404030301010803" pitchFamily="18" charset="0"/>
              </a:rPr>
              <a:t>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 err="1">
                <a:latin typeface="Garamond" panose="02020404030301010803" pitchFamily="18" charset="0"/>
              </a:rPr>
              <a:t>entral</a:t>
            </a:r>
            <a:r>
              <a:rPr lang="en-US" b="1" dirty="0">
                <a:latin typeface="Garamond" panose="02020404030301010803" pitchFamily="18" charset="0"/>
              </a:rPr>
              <a:t> nervous system (</a:t>
            </a:r>
            <a:r>
              <a:rPr lang="en-US" b="1" dirty="0" smtClean="0">
                <a:latin typeface="Garamond" panose="02020404030301010803" pitchFamily="18" charset="0"/>
              </a:rPr>
              <a:t>CNS)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 err="1">
                <a:latin typeface="Garamond" panose="02020404030301010803" pitchFamily="18" charset="0"/>
              </a:rPr>
              <a:t>ardiovascular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smtClean="0">
                <a:latin typeface="Garamond" panose="02020404030301010803" pitchFamily="18" charset="0"/>
              </a:rPr>
              <a:t>system (CVS)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Gastrointestinal </a:t>
            </a:r>
            <a:r>
              <a:rPr lang="en-US" b="1" dirty="0" smtClean="0">
                <a:latin typeface="Garamond" panose="02020404030301010803" pitchFamily="18" charset="0"/>
              </a:rPr>
              <a:t>tract (GIT)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Bone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Renal </a:t>
            </a:r>
            <a:r>
              <a:rPr lang="en-US" b="1" dirty="0">
                <a:latin typeface="Garamond" panose="02020404030301010803" pitchFamily="18" charset="0"/>
              </a:rPr>
              <a:t>system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fontAlgn="base">
              <a:lnSpc>
                <a:spcPct val="160000"/>
              </a:lnSpc>
            </a:pPr>
            <a:r>
              <a:rPr lang="en-US" sz="2400" b="1" dirty="0" smtClean="0">
                <a:latin typeface="Garamond" panose="02020404030301010803" pitchFamily="18" charset="0"/>
              </a:rPr>
              <a:t>Genetic </a:t>
            </a:r>
            <a:r>
              <a:rPr lang="en-US" sz="2400" b="1" dirty="0">
                <a:latin typeface="Garamond" panose="02020404030301010803" pitchFamily="18" charset="0"/>
              </a:rPr>
              <a:t>Disorders: </a:t>
            </a:r>
            <a:r>
              <a:rPr lang="en-US" sz="2400" b="1" dirty="0" smtClean="0">
                <a:latin typeface="Garamond" panose="02020404030301010803" pitchFamily="18" charset="0"/>
              </a:rPr>
              <a:t>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Inborn </a:t>
            </a:r>
            <a:r>
              <a:rPr lang="en-US" b="1" dirty="0">
                <a:latin typeface="Garamond" panose="02020404030301010803" pitchFamily="18" charset="0"/>
              </a:rPr>
              <a:t>error of metabolism </a:t>
            </a:r>
          </a:p>
          <a:p>
            <a:pPr lvl="1" fontAlgn="base">
              <a:lnSpc>
                <a:spcPct val="160000"/>
              </a:lnSpc>
            </a:pPr>
            <a:r>
              <a:rPr lang="en-US" b="1" dirty="0" err="1" smtClean="0">
                <a:latin typeface="Garamond" panose="02020404030301010803" pitchFamily="18" charset="0"/>
              </a:rPr>
              <a:t>Haemoglobinopathies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A819F-971D-402B-B2E0-A953AC244F4A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3EB0-FB06-4488-84CA-2AE7F89F3C61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34" y="488887"/>
            <a:ext cx="8971984" cy="55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687158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Garamond" panose="02020404030301010803" pitchFamily="18" charset="0"/>
              </a:rPr>
              <a:t>Heteroduplex</a:t>
            </a:r>
            <a:r>
              <a:rPr lang="en-US" b="1" dirty="0">
                <a:latin typeface="Garamond" panose="02020404030301010803" pitchFamily="18" charset="0"/>
              </a:rPr>
              <a:t> analysis </a:t>
            </a:r>
            <a:r>
              <a:rPr lang="en-US" b="1" dirty="0" smtClean="0">
                <a:latin typeface="Garamond" panose="02020404030301010803" pitchFamily="18" charset="0"/>
              </a:rPr>
              <a:t>(HDA) is </a:t>
            </a:r>
            <a:r>
              <a:rPr lang="en-US" b="1" dirty="0">
                <a:latin typeface="Garamond" panose="02020404030301010803" pitchFamily="18" charset="0"/>
              </a:rPr>
              <a:t>a method in biochemistry used to detect point mutations in DNA since 1992.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Garamond" panose="02020404030301010803" pitchFamily="18" charset="0"/>
              </a:rPr>
              <a:t>Heteroduplexes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are </a:t>
            </a:r>
            <a:r>
              <a:rPr lang="en-US" b="1" dirty="0" err="1">
                <a:latin typeface="Garamond" panose="02020404030301010803" pitchFamily="18" charset="0"/>
              </a:rPr>
              <a:t>dsDNA</a:t>
            </a:r>
            <a:r>
              <a:rPr lang="en-US" b="1" dirty="0">
                <a:latin typeface="Garamond" panose="02020404030301010803" pitchFamily="18" charset="0"/>
              </a:rPr>
              <a:t> molecules that have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one or more mismatched pairs</a:t>
            </a:r>
            <a:r>
              <a:rPr lang="en-US" b="1" dirty="0">
                <a:latin typeface="Garamond" panose="02020404030301010803" pitchFamily="18" charset="0"/>
              </a:rPr>
              <a:t>, on the other hand </a:t>
            </a:r>
            <a:endParaRPr lang="en-US" b="1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latin typeface="Garamond" panose="02020404030301010803" pitchFamily="18" charset="0"/>
              </a:rPr>
              <a:t>H</a:t>
            </a:r>
            <a:r>
              <a:rPr lang="en-US" b="1" dirty="0" err="1" smtClean="0">
                <a:latin typeface="Garamond" panose="02020404030301010803" pitchFamily="18" charset="0"/>
              </a:rPr>
              <a:t>omoduplexes</a:t>
            </a:r>
            <a:r>
              <a:rPr lang="en-US" b="1" dirty="0" smtClean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are </a:t>
            </a:r>
            <a:r>
              <a:rPr lang="en-US" b="1" dirty="0" err="1">
                <a:latin typeface="Garamond" panose="02020404030301010803" pitchFamily="18" charset="0"/>
              </a:rPr>
              <a:t>dsDNA</a:t>
            </a:r>
            <a:r>
              <a:rPr lang="en-US" b="1" dirty="0">
                <a:latin typeface="Garamond" panose="02020404030301010803" pitchFamily="18" charset="0"/>
              </a:rPr>
              <a:t> which are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perfectly paired.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51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E54F-4CB8-4AB0-B9F2-6F361E59E2CB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pic>
        <p:nvPicPr>
          <p:cNvPr id="3074" name="Picture 2" descr="Image result for what is heteroduplex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36" y="172016"/>
            <a:ext cx="5175564" cy="618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b="1" dirty="0">
                <a:latin typeface="Garamond" panose="02020404030301010803" pitchFamily="18" charset="0"/>
              </a:rPr>
              <a:t>P</a:t>
            </a:r>
            <a:r>
              <a:rPr lang="en-US" b="1" dirty="0" smtClean="0">
                <a:latin typeface="Garamond" panose="02020404030301010803" pitchFamily="18" charset="0"/>
              </a:rPr>
              <a:t>rotein </a:t>
            </a:r>
            <a:r>
              <a:rPr lang="en-US" b="1" dirty="0">
                <a:latin typeface="Garamond" panose="02020404030301010803" pitchFamily="18" charset="0"/>
              </a:rPr>
              <a:t>truncation test (PTT</a:t>
            </a:r>
            <a:r>
              <a:rPr lang="en-US" b="1" dirty="0" smtClean="0">
                <a:latin typeface="Garamond" panose="02020404030301010803" pitchFamily="18" charset="0"/>
              </a:rPr>
              <a:t>):</a:t>
            </a: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simple </a:t>
            </a:r>
            <a:r>
              <a:rPr lang="en-US" b="1" dirty="0">
                <a:latin typeface="Garamond" panose="02020404030301010803" pitchFamily="18" charset="0"/>
              </a:rPr>
              <a:t>and fast method to screen for biologically relevant gene mutations.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method is based on the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size analysis of products </a:t>
            </a:r>
            <a:r>
              <a:rPr lang="en-US" b="1" dirty="0">
                <a:latin typeface="Garamond" panose="02020404030301010803" pitchFamily="18" charset="0"/>
              </a:rPr>
              <a:t>resulting from </a:t>
            </a:r>
            <a:r>
              <a:rPr lang="en-US" b="1" i="1" dirty="0">
                <a:latin typeface="Garamond" panose="02020404030301010803" pitchFamily="18" charset="0"/>
              </a:rPr>
              <a:t>in vitro </a:t>
            </a:r>
            <a:r>
              <a:rPr lang="en-US" b="1" dirty="0">
                <a:latin typeface="Garamond" panose="02020404030301010803" pitchFamily="18" charset="0"/>
              </a:rPr>
              <a:t>transcription and translation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Proteins </a:t>
            </a:r>
            <a:r>
              <a:rPr lang="en-US" b="1" dirty="0">
                <a:latin typeface="Garamond" panose="02020404030301010803" pitchFamily="18" charset="0"/>
              </a:rPr>
              <a:t>of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lower mass than </a:t>
            </a:r>
            <a:r>
              <a:rPr lang="en-US" b="1" dirty="0">
                <a:latin typeface="Garamond" panose="02020404030301010803" pitchFamily="18" charset="0"/>
              </a:rPr>
              <a:t>the expected full-length protein represent translation products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derived from truncating frame shift or stop mutations </a:t>
            </a:r>
            <a:r>
              <a:rPr lang="en-US" b="1" dirty="0">
                <a:latin typeface="Garamond" panose="02020404030301010803" pitchFamily="18" charset="0"/>
              </a:rPr>
              <a:t>in the analyzed gene.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Recently</a:t>
            </a:r>
            <a:r>
              <a:rPr lang="en-US" b="1" dirty="0">
                <a:latin typeface="Garamond" panose="02020404030301010803" pitchFamily="18" charset="0"/>
              </a:rPr>
              <a:t>, modifications like fluorescent labels or the use of tagged epitopes were </a:t>
            </a:r>
            <a:r>
              <a:rPr lang="en-US" b="1" dirty="0" smtClean="0">
                <a:latin typeface="Garamond" panose="02020404030301010803" pitchFamily="18" charset="0"/>
              </a:rPr>
              <a:t>established. </a:t>
            </a: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Several </a:t>
            </a:r>
            <a:r>
              <a:rPr lang="en-US" b="1" dirty="0">
                <a:latin typeface="Garamond" panose="02020404030301010803" pitchFamily="18" charset="0"/>
              </a:rPr>
              <a:t>epitopes in different reading frames are used, the mutation detection spectrum can be expanded to all possible frame shift mutations.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6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PTT </a:t>
            </a:r>
            <a:r>
              <a:rPr lang="en-US" b="1" dirty="0">
                <a:latin typeface="Garamond" panose="02020404030301010803" pitchFamily="18" charset="0"/>
              </a:rPr>
              <a:t>into a powerful nonradioactive technique to detect mutations with high sensitivity.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52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E54F-4CB8-4AB0-B9F2-6F361E59E2CB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3EB0-FB06-4488-84CA-2AE7F89F3C61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53</a:t>
            </a:fld>
            <a:endParaRPr lang="en-US"/>
          </a:p>
        </p:txBody>
      </p:sp>
      <p:pic>
        <p:nvPicPr>
          <p:cNvPr id="4098" name="Picture 2" descr="Image result for what is protein truncation test in prenatal diagnosi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6" r="-599"/>
          <a:stretch/>
        </p:blipFill>
        <p:spPr bwMode="auto">
          <a:xfrm>
            <a:off x="98080" y="0"/>
            <a:ext cx="7423841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what is protein truncation test in prenatal diagnosi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19926" r="4385" b="105"/>
          <a:stretch/>
        </p:blipFill>
        <p:spPr bwMode="auto">
          <a:xfrm>
            <a:off x="7668285" y="914400"/>
            <a:ext cx="4318503" cy="40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943192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Comparative genomic hybridization (CGH)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is </a:t>
            </a:r>
            <a:r>
              <a:rPr lang="en-US" b="1" dirty="0">
                <a:latin typeface="Garamond" panose="02020404030301010803" pitchFamily="18" charset="0"/>
              </a:rPr>
              <a:t>a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molecular cytogenetic method </a:t>
            </a:r>
            <a:r>
              <a:rPr lang="en-US" b="1" dirty="0">
                <a:latin typeface="Garamond" panose="02020404030301010803" pitchFamily="18" charset="0"/>
              </a:rPr>
              <a:t>for </a:t>
            </a:r>
            <a:r>
              <a:rPr lang="en-US" b="1" dirty="0" err="1">
                <a:latin typeface="Garamond" panose="02020404030301010803" pitchFamily="18" charset="0"/>
              </a:rPr>
              <a:t>analysing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copy number variations</a:t>
            </a:r>
            <a:r>
              <a:rPr lang="en-US" b="1" dirty="0">
                <a:latin typeface="Garamond" panose="02020404030301010803" pitchFamily="18" charset="0"/>
              </a:rPr>
              <a:t> (CNVs) relative to </a:t>
            </a:r>
            <a:r>
              <a:rPr lang="en-US" b="1" dirty="0" err="1">
                <a:latin typeface="Garamond" panose="02020404030301010803" pitchFamily="18" charset="0"/>
              </a:rPr>
              <a:t>ploidy</a:t>
            </a:r>
            <a:r>
              <a:rPr lang="en-US" b="1" dirty="0">
                <a:latin typeface="Garamond" panose="02020404030301010803" pitchFamily="18" charset="0"/>
              </a:rPr>
              <a:t> level in the DNA of a test sample compared to a reference sample, without the need for culturing cells.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54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E54F-4CB8-4AB0-B9F2-6F361E59E2CB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pic>
        <p:nvPicPr>
          <p:cNvPr id="5124" name="Picture 4" descr="Image result for what is comparative genomic hybridization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09" y="857988"/>
            <a:ext cx="5332491" cy="51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Primed </a:t>
            </a:r>
            <a:r>
              <a:rPr lang="en-US" b="1" i="1" dirty="0">
                <a:solidFill>
                  <a:srgbClr val="002060"/>
                </a:solidFill>
                <a:latin typeface="Garamond" panose="02020404030301010803" pitchFamily="18" charset="0"/>
              </a:rPr>
              <a:t>in situ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labeling (PRINS</a:t>
            </a:r>
            <a:r>
              <a:rPr lang="en-U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is </a:t>
            </a:r>
            <a:r>
              <a:rPr lang="en-US" b="1" dirty="0">
                <a:latin typeface="Garamond" panose="02020404030301010803" pitchFamily="18" charset="0"/>
              </a:rPr>
              <a:t>a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fast and sensitive</a:t>
            </a:r>
            <a:r>
              <a:rPr lang="en-US" b="1" dirty="0">
                <a:latin typeface="Garamond" panose="02020404030301010803" pitchFamily="18" charset="0"/>
              </a:rPr>
              <a:t> technique for sequence specific </a:t>
            </a:r>
            <a:r>
              <a:rPr lang="en-US" b="1" i="1" dirty="0">
                <a:latin typeface="Garamond" panose="02020404030301010803" pitchFamily="18" charset="0"/>
              </a:rPr>
              <a:t>in situ</a:t>
            </a:r>
            <a:r>
              <a:rPr lang="en-US" b="1" dirty="0">
                <a:latin typeface="Garamond" panose="02020404030301010803" pitchFamily="18" charset="0"/>
              </a:rPr>
              <a:t> detection of DNA.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An </a:t>
            </a:r>
            <a:r>
              <a:rPr lang="en-US" b="1" dirty="0">
                <a:latin typeface="Garamond" panose="02020404030301010803" pitchFamily="18" charset="0"/>
              </a:rPr>
              <a:t>unlabeled oligonucleotide probe is hybridized and used as primer for chain elongation </a:t>
            </a:r>
            <a:r>
              <a:rPr lang="en-US" b="1" i="1" dirty="0">
                <a:latin typeface="Garamond" panose="02020404030301010803" pitchFamily="18" charset="0"/>
              </a:rPr>
              <a:t>in situ</a:t>
            </a:r>
            <a:r>
              <a:rPr lang="en-US" b="1" dirty="0">
                <a:latin typeface="Garamond" panose="02020404030301010803" pitchFamily="18" charset="0"/>
              </a:rPr>
              <a:t> catalyzed by a DNA polymerase.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Thus</a:t>
            </a:r>
            <a:r>
              <a:rPr lang="en-US" b="1" dirty="0">
                <a:latin typeface="Garamond" panose="02020404030301010803" pitchFamily="18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using high probe concentrations </a:t>
            </a:r>
            <a:r>
              <a:rPr lang="en-US" b="1" dirty="0">
                <a:latin typeface="Garamond" panose="02020404030301010803" pitchFamily="18" charset="0"/>
              </a:rPr>
              <a:t>the hybridization is very fast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Alternative method </a:t>
            </a:r>
            <a:r>
              <a:rPr lang="en-US" b="1" dirty="0">
                <a:latin typeface="Garamond" panose="02020404030301010803" pitchFamily="18" charset="0"/>
              </a:rPr>
              <a:t>for the identification of chromosomes in metaphase spreads or interphase nuclei</a:t>
            </a:r>
            <a:r>
              <a:rPr lang="en-US" b="1" dirty="0" smtClean="0">
                <a:latin typeface="Garamond" panose="02020404030301010803" pitchFamily="18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Denatured </a:t>
            </a:r>
            <a:r>
              <a:rPr lang="en-US" b="1" dirty="0">
                <a:latin typeface="Garamond" panose="02020404030301010803" pitchFamily="18" charset="0"/>
              </a:rPr>
              <a:t>DNA is </a:t>
            </a: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hybridized to short </a:t>
            </a:r>
            <a:r>
              <a:rPr lang="en-US" b="1" dirty="0">
                <a:latin typeface="Garamond" panose="02020404030301010803" pitchFamily="18" charset="0"/>
              </a:rPr>
              <a:t>DNA fragments, or oligonucleotides followed by primer extension with labeled nucleotides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Labeling </a:t>
            </a:r>
            <a:r>
              <a:rPr lang="en-US" b="1" dirty="0">
                <a:latin typeface="Garamond" panose="02020404030301010803" pitchFamily="18" charset="0"/>
              </a:rPr>
              <a:t>is detected with a fluorescent conjugated antibody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Technique </a:t>
            </a:r>
            <a:r>
              <a:rPr lang="en-US" b="1" dirty="0">
                <a:latin typeface="Garamond" panose="02020404030301010803" pitchFamily="18" charset="0"/>
              </a:rPr>
              <a:t>can be coupled with PCR (Cycling PRINS</a:t>
            </a:r>
            <a:r>
              <a:rPr lang="en-US" b="1" dirty="0" smtClean="0">
                <a:latin typeface="Garamond" panose="02020404030301010803" pitchFamily="18" charset="0"/>
              </a:rPr>
              <a:t>).</a:t>
            </a:r>
            <a:endParaRPr lang="en-US" b="1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55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E54F-4CB8-4AB0-B9F2-6F361E59E2CB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M BT CH 2: Prenatal 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3EB0-FB06-4488-84CA-2AE7F89F3C61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56</a:t>
            </a:fld>
            <a:endParaRPr lang="en-US"/>
          </a:p>
        </p:txBody>
      </p:sp>
      <p:pic>
        <p:nvPicPr>
          <p:cNvPr id="2050" name="Picture 2" descr="Image result for Primed in situ labeling (PR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60" y="0"/>
            <a:ext cx="8917663" cy="598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821378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Garamond" panose="02020404030301010803" pitchFamily="18" charset="0"/>
              </a:rPr>
              <a:t>Spectral karyotyping (SKY) </a:t>
            </a:r>
            <a:r>
              <a:rPr lang="en-US" b="1" dirty="0">
                <a:latin typeface="Garamond" panose="02020404030301010803" pitchFamily="18" charset="0"/>
              </a:rPr>
              <a:t>is a FISH-based method that labels each chromosome with a different color, allowing the identification of the chromosomal origin of all elements of the </a:t>
            </a:r>
            <a:r>
              <a:rPr lang="en-US" b="1" dirty="0" smtClean="0">
                <a:latin typeface="Garamond" panose="02020404030301010803" pitchFamily="18" charset="0"/>
              </a:rPr>
              <a:t>examined karyotype</a:t>
            </a:r>
            <a:r>
              <a:rPr lang="en-US" b="1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57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E54F-4CB8-4AB0-B9F2-6F361E59E2CB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  <p:pic>
        <p:nvPicPr>
          <p:cNvPr id="6146" name="Picture 2" descr="Image result for what is Spectral karyotyping (SKY) is a FISH-based method that labels each chromosome with a different color, allowing the identification of the chromosomal origin of all elements of the examined karyotyp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81" y="0"/>
            <a:ext cx="6051204" cy="65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Neural tube defects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NTD (Neural tube defects) can affect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1 in 500 infants </a:t>
            </a:r>
            <a:endParaRPr lang="en-US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Commonest </a:t>
            </a:r>
            <a:r>
              <a:rPr lang="en-US" b="1" dirty="0">
                <a:latin typeface="Garamond" panose="02020404030301010803" pitchFamily="18" charset="0"/>
              </a:rPr>
              <a:t>forms of NTD known as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anencephaly or </a:t>
            </a:r>
            <a:r>
              <a:rPr lang="en-US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spina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bifida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Neural </a:t>
            </a:r>
            <a:r>
              <a:rPr lang="en-US" b="1" dirty="0">
                <a:latin typeface="Garamond" panose="02020404030301010803" pitchFamily="18" charset="0"/>
              </a:rPr>
              <a:t>tube beneath the backbone fails to develop definitive diagnosis relies on amniocentesis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high </a:t>
            </a:r>
            <a:r>
              <a:rPr lang="en-US" b="1" dirty="0">
                <a:latin typeface="Garamond" panose="02020404030301010803" pitchFamily="18" charset="0"/>
              </a:rPr>
              <a:t>levels of AFP (</a:t>
            </a:r>
            <a:r>
              <a:rPr lang="en-US" b="1" dirty="0" smtClean="0">
                <a:latin typeface="Garamond" panose="02020404030301010803" pitchFamily="18" charset="0"/>
              </a:rPr>
              <a:t>Alpha-fetoprotein</a:t>
            </a:r>
            <a:r>
              <a:rPr lang="en-US" b="1" dirty="0">
                <a:latin typeface="Garamond" panose="02020404030301010803" pitchFamily="18" charset="0"/>
              </a:rPr>
              <a:t>) seen in NTD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E396-A9E7-47B7-AEA6-F32D7109EDDA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97" y="3649317"/>
            <a:ext cx="8366760" cy="29461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"/>
            <a:ext cx="12191999" cy="69259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Molecular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basis of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PKU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An autosomal recessive disorder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An average incidence of 1/10000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Different mutations in the phenylalanine hydroxylase (PAH) </a:t>
            </a:r>
            <a:r>
              <a:rPr 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gene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Clinical features:</a:t>
            </a:r>
            <a:endParaRPr lang="en-US" b="1" dirty="0">
              <a:solidFill>
                <a:srgbClr val="7030A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Affected children are normal at birth and would not be detected in the absence  of </a:t>
            </a:r>
            <a:r>
              <a:rPr lang="ar-EG" b="1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 compulsory mass screening. </a:t>
            </a:r>
            <a:endParaRPr lang="ar-EG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newborns  with  classic  PKU  hyper-</a:t>
            </a:r>
            <a:r>
              <a:rPr lang="en-US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phenylalaninemia</a:t>
            </a: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  develops  48 – 72  hours after </a:t>
            </a:r>
            <a:r>
              <a:rPr lang="ar-EG" b="1" dirty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initiation of milk feeding.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When </a:t>
            </a: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blood phenylalanine concentration reach </a:t>
            </a:r>
            <a:r>
              <a:rPr 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15 </a:t>
            </a:r>
            <a:r>
              <a:rPr lang="en-US" b="1" dirty="0">
                <a:latin typeface="Garamond" panose="02020404030301010803" pitchFamily="18" charset="0"/>
                <a:cs typeface="Times New Roman" panose="02020603050405020304" pitchFamily="18" charset="0"/>
              </a:rPr>
              <a:t>mg/dl. phenylalanine spills over  into the urine.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Molecular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Prenatal 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anose="02020404030301010803" pitchFamily="18" charset="0"/>
                <a:cs typeface="Times New Roman" panose="02020603050405020304" pitchFamily="18" charset="0"/>
              </a:rPr>
              <a:t>Diagnosis (PKU)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Families with known mutations</a:t>
            </a:r>
          </a:p>
          <a:p>
            <a:pPr lvl="2">
              <a:lnSpc>
                <a:spcPct val="150000"/>
              </a:lnSpc>
              <a:defRPr/>
            </a:pPr>
            <a:r>
              <a:rPr 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(ex: IVS10, R261Q, Y277D, L48S)</a:t>
            </a:r>
          </a:p>
          <a:p>
            <a:pPr lvl="2">
              <a:lnSpc>
                <a:spcPct val="150000"/>
              </a:lnSpc>
              <a:defRPr/>
            </a:pPr>
            <a:r>
              <a:rPr 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PCR amplification followed by restriction digestion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Families with unidentified mutation in VNTR and STR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DC7-519D-4374-AD05-2154C9F960F5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59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0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Provide </a:t>
            </a:r>
            <a:r>
              <a:rPr lang="en-US" b="1" dirty="0">
                <a:latin typeface="Garamond" panose="02020404030301010803" pitchFamily="18" charset="0"/>
              </a:rPr>
              <a:t>a range of informed choice to the couples at risk of having a child with abnormality.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Provide </a:t>
            </a:r>
            <a:r>
              <a:rPr lang="en-US" b="1" dirty="0">
                <a:latin typeface="Garamond" panose="02020404030301010803" pitchFamily="18" charset="0"/>
              </a:rPr>
              <a:t>reassurance &amp; remove anxiety, especially among high risk groups.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Allow </a:t>
            </a:r>
            <a:r>
              <a:rPr lang="en-US" b="1" dirty="0">
                <a:latin typeface="Garamond" panose="02020404030301010803" pitchFamily="18" charset="0"/>
              </a:rPr>
              <a:t>couples at high risk to know that the presence or absence of the disorder can be confirmed by testing.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Allow </a:t>
            </a:r>
            <a:r>
              <a:rPr lang="en-US" b="1" dirty="0">
                <a:latin typeface="Garamond" panose="02020404030301010803" pitchFamily="18" charset="0"/>
              </a:rPr>
              <a:t>the couples the option of appropriate management </a:t>
            </a:r>
            <a:r>
              <a:rPr lang="en-US" b="1" dirty="0" smtClean="0">
                <a:latin typeface="Garamond" panose="02020404030301010803" pitchFamily="18" charset="0"/>
              </a:rPr>
              <a:t>(psychological</a:t>
            </a:r>
            <a:r>
              <a:rPr lang="en-US" b="1" dirty="0">
                <a:latin typeface="Garamond" panose="02020404030301010803" pitchFamily="18" charset="0"/>
              </a:rPr>
              <a:t>, pregnancy/delivery, postnatal)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To </a:t>
            </a:r>
            <a:r>
              <a:rPr lang="en-US" b="1" dirty="0">
                <a:latin typeface="Garamond" panose="02020404030301010803" pitchFamily="18" charset="0"/>
              </a:rPr>
              <a:t>enable prenatal treatment of the fetus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D3ED-C93A-48B7-BC11-CE358541D751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C96A-4DAE-44DB-A331-3CBCDB3421C9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60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3" y="371192"/>
            <a:ext cx="10999960" cy="576705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Prenatal Diagnosis of fetal Abnormalities </a:t>
            </a:r>
            <a:endParaRPr lang="en-US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Benefits</a:t>
            </a:r>
            <a:r>
              <a:rPr lang="en-US" b="1" dirty="0">
                <a:latin typeface="Garamond" panose="02020404030301010803" pitchFamily="18" charset="0"/>
              </a:rPr>
              <a:t>: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Malformation </a:t>
            </a:r>
            <a:r>
              <a:rPr lang="en-US" b="1" dirty="0">
                <a:latin typeface="Garamond" panose="02020404030301010803" pitchFamily="18" charset="0"/>
              </a:rPr>
              <a:t>incompatible with life may be terminated.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Certain </a:t>
            </a:r>
            <a:r>
              <a:rPr lang="en-US" b="1" dirty="0">
                <a:latin typeface="Garamond" panose="02020404030301010803" pitchFamily="18" charset="0"/>
              </a:rPr>
              <a:t>abnormalities may be correctible in-utero.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Provides </a:t>
            </a:r>
            <a:r>
              <a:rPr lang="en-US" b="1" dirty="0">
                <a:latin typeface="Garamond" panose="02020404030301010803" pitchFamily="18" charset="0"/>
              </a:rPr>
              <a:t>opportunity to arrange corrective measures before hand</a:t>
            </a:r>
            <a:r>
              <a:rPr lang="en-US" b="1" dirty="0" smtClean="0">
                <a:latin typeface="Garamond" panose="02020404030301010803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Offer </a:t>
            </a:r>
            <a:r>
              <a:rPr lang="en-US" b="1" dirty="0">
                <a:latin typeface="Garamond" panose="02020404030301010803" pitchFamily="18" charset="0"/>
              </a:rPr>
              <a:t>a chance to be delivered at a place where the required facilities are available.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Parents </a:t>
            </a:r>
            <a:r>
              <a:rPr lang="en-US" b="1" dirty="0">
                <a:latin typeface="Garamond" panose="02020404030301010803" pitchFamily="18" charset="0"/>
              </a:rPr>
              <a:t>decision to continue pregnancy/ mentally prepare to have a handicapped child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D3ED-C93A-48B7-BC11-CE358541D751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There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are two general types of prenatal tests for genetic disorders:</a:t>
            </a:r>
          </a:p>
          <a:p>
            <a:pPr fontAlgn="base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Prenatal screening tests: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These </a:t>
            </a:r>
            <a:r>
              <a:rPr lang="en-US" b="1" dirty="0">
                <a:latin typeface="Garamond" panose="02020404030301010803" pitchFamily="18" charset="0"/>
              </a:rPr>
              <a:t>tests can tell </a:t>
            </a: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chances that </a:t>
            </a:r>
            <a:r>
              <a:rPr lang="en-US" b="1" dirty="0" smtClean="0">
                <a:latin typeface="Garamond" panose="02020404030301010803" pitchFamily="18" charset="0"/>
              </a:rPr>
              <a:t>fetus </a:t>
            </a:r>
            <a:r>
              <a:rPr lang="en-US" b="1" dirty="0">
                <a:latin typeface="Garamond" panose="02020404030301010803" pitchFamily="18" charset="0"/>
              </a:rPr>
              <a:t>has an aneuploidy and a few additional disorders. </a:t>
            </a:r>
            <a:endParaRPr lang="en-US" b="1" dirty="0" smtClean="0">
              <a:latin typeface="Garamond" panose="02020404030301010803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Prenatal</a:t>
            </a:r>
            <a:r>
              <a:rPr lang="en-US" b="1" dirty="0">
                <a:latin typeface="Garamond" panose="02020404030301010803" pitchFamily="18" charset="0"/>
              </a:rPr>
              <a:t> diagnostic tests: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These </a:t>
            </a:r>
            <a:r>
              <a:rPr lang="en-US" b="1" dirty="0">
                <a:latin typeface="Garamond" panose="02020404030301010803" pitchFamily="18" charset="0"/>
              </a:rPr>
              <a:t>tests can </a:t>
            </a:r>
            <a:r>
              <a:rPr lang="en-US" b="1" dirty="0" smtClean="0">
                <a:latin typeface="Garamond" panose="02020404030301010803" pitchFamily="18" charset="0"/>
              </a:rPr>
              <a:t>tell, </a:t>
            </a:r>
            <a:r>
              <a:rPr lang="en-US" b="1" dirty="0">
                <a:latin typeface="Garamond" panose="02020404030301010803" pitchFamily="18" charset="0"/>
              </a:rPr>
              <a:t>with as much certainty as possible, whether </a:t>
            </a:r>
            <a:r>
              <a:rPr lang="en-US" b="1" dirty="0" smtClean="0">
                <a:latin typeface="Garamond" panose="02020404030301010803" pitchFamily="18" charset="0"/>
              </a:rPr>
              <a:t>the fetus </a:t>
            </a:r>
            <a:r>
              <a:rPr lang="en-US" b="1" dirty="0">
                <a:latin typeface="Garamond" panose="02020404030301010803" pitchFamily="18" charset="0"/>
              </a:rPr>
              <a:t>actually has an aneuploidy or specific inherited disorders for which </a:t>
            </a:r>
            <a:r>
              <a:rPr lang="en-US" b="1" dirty="0" smtClean="0">
                <a:latin typeface="Garamond" panose="02020404030301010803" pitchFamily="18" charset="0"/>
              </a:rPr>
              <a:t>testing</a:t>
            </a:r>
            <a:r>
              <a:rPr lang="en-US" b="1" dirty="0">
                <a:latin typeface="Garamond" panose="02020404030301010803" pitchFamily="18" charset="0"/>
              </a:rPr>
              <a:t>.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 fontAlgn="base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These </a:t>
            </a:r>
            <a:r>
              <a:rPr lang="en-US" b="1" dirty="0">
                <a:latin typeface="Garamond" panose="02020404030301010803" pitchFamily="18" charset="0"/>
              </a:rPr>
              <a:t>tests are done on cells from the fetus or placenta </a:t>
            </a:r>
            <a:r>
              <a:rPr lang="en-US" b="1" dirty="0" smtClean="0">
                <a:latin typeface="Garamond" panose="02020404030301010803" pitchFamily="18" charset="0"/>
              </a:rPr>
              <a:t>obtained through amniocentesis</a:t>
            </a:r>
            <a:r>
              <a:rPr lang="en-US" b="1" dirty="0">
                <a:latin typeface="Garamond" panose="02020404030301010803" pitchFamily="18" charset="0"/>
              </a:rPr>
              <a:t> or chorionic villus sampling (CVS</a:t>
            </a:r>
            <a:r>
              <a:rPr lang="en-US" b="1" dirty="0" smtClean="0">
                <a:latin typeface="Garamond" panose="02020404030301010803" pitchFamily="18" charset="0"/>
              </a:rPr>
              <a:t>).</a:t>
            </a:r>
            <a:endParaRPr lang="en-US" b="1" dirty="0">
              <a:latin typeface="Garamond" panose="02020404030301010803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b="1" dirty="0">
                <a:latin typeface="Garamond" panose="02020404030301010803" pitchFamily="18" charset="0"/>
              </a:rPr>
              <a:t>Both screening and diagnostic testing are offered to all pregnant women.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D3ED-C93A-48B7-BC11-CE358541D751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Maternal Risk Factors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Maternal </a:t>
            </a:r>
            <a:r>
              <a:rPr lang="en-US" b="1" dirty="0">
                <a:latin typeface="Garamond" panose="02020404030301010803" pitchFamily="18" charset="0"/>
              </a:rPr>
              <a:t>age &gt; 35 years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Family </a:t>
            </a:r>
            <a:r>
              <a:rPr lang="en-US" b="1" dirty="0">
                <a:latin typeface="Garamond" panose="02020404030301010803" pitchFamily="18" charset="0"/>
              </a:rPr>
              <a:t>history of neural tube defects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Previous </a:t>
            </a:r>
            <a:r>
              <a:rPr lang="en-US" b="1" dirty="0">
                <a:latin typeface="Garamond" panose="02020404030301010803" pitchFamily="18" charset="0"/>
              </a:rPr>
              <a:t>baby born with neural tube defect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Previous </a:t>
            </a:r>
            <a:r>
              <a:rPr lang="en-US" b="1" dirty="0">
                <a:latin typeface="Garamond" panose="02020404030301010803" pitchFamily="18" charset="0"/>
              </a:rPr>
              <a:t>child with chromosomal anomaly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One </a:t>
            </a:r>
            <a:r>
              <a:rPr lang="en-US" b="1" dirty="0">
                <a:latin typeface="Garamond" panose="02020404030301010803" pitchFamily="18" charset="0"/>
              </a:rPr>
              <a:t>or both parents – carriers of sex linked or autosomal traits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One </a:t>
            </a:r>
            <a:r>
              <a:rPr lang="en-US" b="1" dirty="0">
                <a:latin typeface="Garamond" panose="02020404030301010803" pitchFamily="18" charset="0"/>
              </a:rPr>
              <a:t>parent is known to carry a balanced translocation </a:t>
            </a:r>
            <a:endParaRPr lang="en-US" b="1" dirty="0" smtClean="0">
              <a:latin typeface="Garamond" panose="02020404030301010803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b="1" dirty="0" smtClean="0">
                <a:latin typeface="Garamond" panose="02020404030301010803" pitchFamily="18" charset="0"/>
              </a:rPr>
              <a:t>History </a:t>
            </a:r>
            <a:r>
              <a:rPr lang="en-US" b="1" dirty="0">
                <a:latin typeface="Garamond" panose="02020404030301010803" pitchFamily="18" charset="0"/>
              </a:rPr>
              <a:t>of recurrent miscarriage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E3C3-6FED-4E71-8737-8C74B9D4919A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7FD4-84FD-4ECF-A519-74CCFFB8DC00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 BT CH 2: Prenatal diagnostics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3855</Words>
  <Application>Microsoft Office PowerPoint</Application>
  <PresentationFormat>Widescreen</PresentationFormat>
  <Paragraphs>548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Garamond</vt:lpstr>
      <vt:lpstr>Times New Roman</vt:lpstr>
      <vt:lpstr>Office Theme</vt:lpstr>
      <vt:lpstr>Chapter 2 Topic: Molecular techniques in prenatal diagnosis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 Indracanti</dc:creator>
  <cp:lastModifiedBy>Meera Indracanti</cp:lastModifiedBy>
  <cp:revision>260</cp:revision>
  <dcterms:created xsi:type="dcterms:W3CDTF">2019-03-24T02:46:44Z</dcterms:created>
  <dcterms:modified xsi:type="dcterms:W3CDTF">2020-03-10T01:35:21Z</dcterms:modified>
</cp:coreProperties>
</file>