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1" r:id="rId2"/>
    <p:sldId id="322" r:id="rId3"/>
    <p:sldId id="258" r:id="rId4"/>
    <p:sldId id="259" r:id="rId5"/>
    <p:sldId id="266" r:id="rId6"/>
    <p:sldId id="271" r:id="rId7"/>
    <p:sldId id="276" r:id="rId8"/>
    <p:sldId id="277" r:id="rId9"/>
    <p:sldId id="280" r:id="rId10"/>
    <p:sldId id="323" r:id="rId11"/>
    <p:sldId id="299" r:id="rId12"/>
    <p:sldId id="300" r:id="rId13"/>
    <p:sldId id="302" r:id="rId14"/>
    <p:sldId id="303" r:id="rId15"/>
    <p:sldId id="305" r:id="rId16"/>
    <p:sldId id="307" r:id="rId17"/>
    <p:sldId id="308" r:id="rId18"/>
    <p:sldId id="310" r:id="rId19"/>
    <p:sldId id="311" r:id="rId20"/>
    <p:sldId id="312" r:id="rId21"/>
    <p:sldId id="315" r:id="rId22"/>
    <p:sldId id="317" r:id="rId23"/>
    <p:sldId id="319" r:id="rId24"/>
    <p:sldId id="32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72B35-04C5-4D52-B8AB-722FC053393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00FC7-4D81-44C7-B825-FEF0EC5AA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00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512B2-5A6F-4145-9405-67E8A9FE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27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5B7BF47-959E-4C6F-985F-6BF8CBFF4EE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Arial" panose="020B0604020202020204" pitchFamily="34" charset="0"/>
              </a:rPr>
              <a:t>Figure: 09-09</a:t>
            </a:r>
          </a:p>
          <a:p>
            <a:pPr eaLnBrk="1" hangingPunct="1"/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Arial" panose="020B0604020202020204" pitchFamily="34" charset="0"/>
              </a:rPr>
              <a:t>Title: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Arial" panose="020B0604020202020204" pitchFamily="34" charset="0"/>
              </a:rPr>
              <a:t>The cell cycle.</a:t>
            </a:r>
          </a:p>
          <a:p>
            <a:pPr eaLnBrk="1" hangingPunct="1"/>
            <a:endParaRPr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Arial" panose="020B0604020202020204" pitchFamily="34" charset="0"/>
              </a:rPr>
              <a:t>Caption: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Arial" panose="020B0604020202020204" pitchFamily="34" charset="0"/>
              </a:rPr>
              <a:t>The three main stages of cell division—DNA replication, mitosis, and cytokinesis—can be seen here in the context of a complete cell cycle. This cycle traditionally is divided into two main phases, interphase and mitotic (or “M”) phase, which are in turn divided into other phases.   </a:t>
            </a:r>
          </a:p>
          <a:p>
            <a:pPr eaLnBrk="1" hangingPunct="1"/>
            <a:endParaRPr lang="en-US" smtClean="0">
              <a:solidFill>
                <a:srgbClr val="000000"/>
              </a:solidFill>
              <a:latin typeface="Geneva" pitchFamily="1" charset="0"/>
            </a:endParaRP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982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E823903-C5D0-49BF-887E-72EBE4B56A31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5213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6CD3A9E-397C-4B3B-A7CD-99B62E90B68B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8809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DDFCD57-09C0-4A72-8BE0-38FCABD1DD80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0099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B7B503-58CA-486E-B3EC-1DB1E5B97F2E}" type="slidenum"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08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58D1418-FBD9-4AF1-B18B-8788B369D8F4}" type="slidenum"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654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974AA91-70B6-45B2-B5E0-D57B2424F399}" type="slidenum"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702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5FF17-206E-41B4-997B-B231FD27352A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1349A-B10D-4548-B5F5-21E5F0F023C6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89A32-ECC9-45B4-A167-42394CA99BBE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3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C33D-54AB-4A82-9893-7D7A562E59C2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78A2-8670-4D76-88C7-BDB7F1961A49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1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F0A3-D971-4113-AC6C-9B6796A8BF9C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7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383D-CA9B-480F-B5EA-EF443E51421C}" type="datetime1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5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D290-AD2B-4BAC-9B13-93FD62C0F445}" type="datetime1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3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90EE9-C312-42BD-8A9E-173F5EBA92BD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4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26F8-0BFE-4778-A075-2591EB7D4B94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7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AFBC-7A0C-4991-BB39-9D74ADD6E6D7}" type="datetime1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7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3F65-4B1C-4A6D-83E5-7E747DDAB6A2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67EB9-B967-400E-823C-9E569653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7651"/>
            <a:ext cx="9144000" cy="2245260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sz="40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Chapter 3</a:t>
            </a:r>
            <a:r>
              <a:rPr lang="en-US" sz="40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Molecular diagnosis and cancer therapy</a:t>
            </a:r>
            <a:r>
              <a:rPr lang="en-US" sz="36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en-US" sz="3600" b="1" dirty="0" smtClean="0">
                <a:latin typeface="Garamond" panose="02020404030301010803" pitchFamily="18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Topic</a:t>
            </a:r>
            <a:r>
              <a:rPr lang="en-US" sz="36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: Introduction </a:t>
            </a:r>
            <a:r>
              <a:rPr lang="en-US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to </a:t>
            </a:r>
            <a:r>
              <a:rPr lang="en-US" sz="3600" b="1" dirty="0">
                <a:solidFill>
                  <a:srgbClr val="FF0000"/>
                </a:solidFill>
                <a:latin typeface="Garamond" panose="02020404030301010803" pitchFamily="18" charset="0"/>
              </a:rPr>
              <a:t>Cancer</a:t>
            </a:r>
            <a:endParaRPr lang="en-US" sz="36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58424"/>
            <a:ext cx="9144000" cy="1799376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Course code: </a:t>
            </a:r>
            <a:r>
              <a:rPr lang="en-US" b="1" dirty="0" err="1" smtClean="0">
                <a:solidFill>
                  <a:srgbClr val="0070C0"/>
                </a:solidFill>
                <a:latin typeface="Garamond" panose="02020404030301010803" pitchFamily="18" charset="0"/>
              </a:rPr>
              <a:t>Biot</a:t>
            </a: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. 3113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Course name: </a:t>
            </a: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Medical Biotechnology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Department of Biotechnology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University of Gondar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1175-28E7-469B-8566-A54E386242DD}" type="datetime1">
              <a:rPr lang="en-US" smtClean="0"/>
              <a:t>3/17/2020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7FD4-84FD-4ECF-A519-74CCFFB8DC00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42EF-367A-4590-8C3B-FD2348AA8C6B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5" descr="Altered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8083" cy="1484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pre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0863"/>
            <a:ext cx="6603748" cy="197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Third mut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2" y="3730137"/>
            <a:ext cx="6618082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Fourth muta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1"/>
            <a:ext cx="5486590" cy="162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Breaking through the membran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1739084"/>
            <a:ext cx="5486590" cy="146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Angiogenesi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410" y="3314387"/>
            <a:ext cx="5573917" cy="1665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Invasi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028465"/>
            <a:ext cx="4399984" cy="1324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360935" y="6004828"/>
            <a:ext cx="2990499" cy="4687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The Development of Cancer</a:t>
            </a:r>
          </a:p>
        </p:txBody>
      </p:sp>
      <p:pic>
        <p:nvPicPr>
          <p:cNvPr id="13" name="Picture 5" descr="Tumo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196" y="5097069"/>
            <a:ext cx="1963847" cy="114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01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59"/>
          <a:stretch>
            <a:fillRect/>
          </a:stretch>
        </p:blipFill>
        <p:spPr bwMode="auto">
          <a:xfrm>
            <a:off x="2978590" y="534155"/>
            <a:ext cx="5897578" cy="5721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2"/>
            <a:ext cx="12192000" cy="38552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Factors Believed to Contribute to Global Causes of Cancer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1B64-C505-4A3C-BE03-B05D6A2C99FB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59752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Risks For Cancer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443620"/>
            <a:ext cx="12122590" cy="641438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Lifetime risk 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the probability that an individual,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over the course of a lifetime</a:t>
            </a:r>
            <a:r>
              <a:rPr lang="en-US" b="1" dirty="0" smtClean="0">
                <a:latin typeface="Garamond" panose="02020404030301010803" pitchFamily="18" charset="0"/>
              </a:rPr>
              <a:t>, will develop cancer or die from it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Relative risk 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measure of the strength of the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relationship between </a:t>
            </a:r>
            <a:r>
              <a:rPr lang="en-US" b="1" dirty="0" smtClean="0">
                <a:latin typeface="Garamond" panose="02020404030301010803" pitchFamily="18" charset="0"/>
              </a:rPr>
              <a:t>risk factors and a particular cancer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Smoking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30% of all cancer </a:t>
            </a:r>
            <a:r>
              <a:rPr lang="en-US" b="1" dirty="0" smtClean="0">
                <a:latin typeface="Garamond" panose="02020404030301010803" pitchFamily="18" charset="0"/>
              </a:rPr>
              <a:t>deaths,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87% of lung </a:t>
            </a:r>
            <a:r>
              <a:rPr lang="en-US" b="1" dirty="0" smtClean="0">
                <a:latin typeface="Garamond" panose="02020404030301010803" pitchFamily="18" charset="0"/>
              </a:rPr>
              <a:t>cancer deaths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Obesity</a:t>
            </a:r>
            <a:r>
              <a:rPr lang="en-US" b="1" dirty="0" smtClean="0">
                <a:latin typeface="Garamond" panose="02020404030301010803" pitchFamily="18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50% higher </a:t>
            </a:r>
            <a:r>
              <a:rPr lang="en-US" b="1" dirty="0" smtClean="0">
                <a:latin typeface="Garamond" panose="02020404030301010803" pitchFamily="18" charset="0"/>
              </a:rPr>
              <a:t>risk for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breast cancer </a:t>
            </a:r>
            <a:r>
              <a:rPr lang="en-US" b="1" dirty="0" smtClean="0">
                <a:latin typeface="Garamond" panose="02020404030301010803" pitchFamily="18" charset="0"/>
              </a:rPr>
              <a:t>in postmenopausal women, 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40% higher risk </a:t>
            </a:r>
            <a:r>
              <a:rPr lang="en-US" b="1" dirty="0" smtClean="0">
                <a:latin typeface="Garamond" panose="02020404030301010803" pitchFamily="18" charset="0"/>
              </a:rPr>
              <a:t>in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colon</a:t>
            </a:r>
            <a:r>
              <a:rPr lang="en-US" b="1" dirty="0" smtClean="0">
                <a:latin typeface="Garamond" panose="02020404030301010803" pitchFamily="18" charset="0"/>
              </a:rPr>
              <a:t> cancer for men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9023-F780-4374-A0F3-DEF663F8B5A8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 BT CH3: Cancer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"/>
            <a:ext cx="10515600" cy="46172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Biological Factors</a:t>
            </a:r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80247"/>
            <a:ext cx="12192000" cy="647775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Some cancers such as breast, stomach, colon, prostate, uterus, ovaries and lung appear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to run in families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Hodgkin’s disease </a:t>
            </a:r>
            <a:r>
              <a:rPr lang="en-US" b="1" dirty="0" smtClean="0">
                <a:latin typeface="Garamond" panose="02020404030301010803" pitchFamily="18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certain leukemia's </a:t>
            </a:r>
            <a:r>
              <a:rPr lang="en-US" b="1" dirty="0" smtClean="0">
                <a:latin typeface="Garamond" panose="02020404030301010803" pitchFamily="18" charset="0"/>
              </a:rPr>
              <a:t>show similar patterns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University of Utah research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suggests that a gene for breast </a:t>
            </a:r>
            <a:r>
              <a:rPr lang="en-US" b="1" dirty="0" smtClean="0">
                <a:latin typeface="Garamond" panose="02020404030301010803" pitchFamily="18" charset="0"/>
              </a:rPr>
              <a:t>cancer exists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A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rare form of eye cancer </a:t>
            </a:r>
            <a:r>
              <a:rPr lang="en-US" b="1" dirty="0" smtClean="0">
                <a:latin typeface="Garamond" panose="02020404030301010803" pitchFamily="18" charset="0"/>
              </a:rPr>
              <a:t>appears to be transmitted genetically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from mother to child</a:t>
            </a:r>
          </a:p>
          <a:p>
            <a:pPr algn="ctr">
              <a:lnSpc>
                <a:spcPct val="170000"/>
              </a:lnSpc>
            </a:pP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Reproductive And Hormonal Risks For Cancer</a:t>
            </a:r>
          </a:p>
          <a:p>
            <a:pPr>
              <a:lnSpc>
                <a:spcPct val="170000"/>
              </a:lnSpc>
            </a:pPr>
            <a:r>
              <a:rPr lang="en-US" b="1" dirty="0">
                <a:solidFill>
                  <a:srgbClr val="7030A0"/>
                </a:solidFill>
                <a:latin typeface="Garamond" panose="02020404030301010803" pitchFamily="18" charset="0"/>
              </a:rPr>
              <a:t>Pregnancy and oral contraceptives </a:t>
            </a:r>
            <a:r>
              <a:rPr lang="en-US" b="1" dirty="0">
                <a:latin typeface="Garamond" panose="02020404030301010803" pitchFamily="18" charset="0"/>
              </a:rPr>
              <a:t>increase a woman’s chances of </a:t>
            </a:r>
            <a:r>
              <a:rPr lang="en-US" b="1" dirty="0">
                <a:solidFill>
                  <a:srgbClr val="7030A0"/>
                </a:solidFill>
                <a:latin typeface="Garamond" panose="02020404030301010803" pitchFamily="18" charset="0"/>
              </a:rPr>
              <a:t>breast cancer</a:t>
            </a:r>
          </a:p>
          <a:p>
            <a:pPr>
              <a:lnSpc>
                <a:spcPct val="170000"/>
              </a:lnSpc>
            </a:pPr>
            <a:r>
              <a:rPr lang="en-US" b="1" dirty="0">
                <a:solidFill>
                  <a:srgbClr val="7030A0"/>
                </a:solidFill>
                <a:latin typeface="Garamond" panose="02020404030301010803" pitchFamily="18" charset="0"/>
              </a:rPr>
              <a:t>Late</a:t>
            </a:r>
            <a:r>
              <a:rPr lang="en-US" b="1" dirty="0">
                <a:latin typeface="Garamond" panose="02020404030301010803" pitchFamily="18" charset="0"/>
              </a:rPr>
              <a:t> menarche, </a:t>
            </a:r>
            <a:r>
              <a:rPr lang="en-US" b="1" dirty="0">
                <a:solidFill>
                  <a:srgbClr val="7030A0"/>
                </a:solidFill>
                <a:latin typeface="Garamond" panose="02020404030301010803" pitchFamily="18" charset="0"/>
              </a:rPr>
              <a:t>early</a:t>
            </a:r>
            <a:r>
              <a:rPr lang="en-US" b="1" dirty="0">
                <a:latin typeface="Garamond" panose="02020404030301010803" pitchFamily="18" charset="0"/>
              </a:rPr>
              <a:t> menopause, </a:t>
            </a:r>
            <a:r>
              <a:rPr lang="en-US" b="1" dirty="0">
                <a:solidFill>
                  <a:srgbClr val="7030A0"/>
                </a:solidFill>
                <a:latin typeface="Garamond" panose="02020404030301010803" pitchFamily="18" charset="0"/>
              </a:rPr>
              <a:t>early first </a:t>
            </a:r>
            <a:r>
              <a:rPr lang="en-US" b="1" dirty="0">
                <a:latin typeface="Garamond" panose="02020404030301010803" pitchFamily="18" charset="0"/>
              </a:rPr>
              <a:t>childbirth, </a:t>
            </a:r>
            <a:r>
              <a:rPr lang="en-US" b="1" dirty="0">
                <a:solidFill>
                  <a:srgbClr val="7030A0"/>
                </a:solidFill>
                <a:latin typeface="Garamond" panose="02020404030301010803" pitchFamily="18" charset="0"/>
              </a:rPr>
              <a:t>having many </a:t>
            </a:r>
            <a:r>
              <a:rPr lang="en-US" b="1" dirty="0">
                <a:latin typeface="Garamond" panose="02020404030301010803" pitchFamily="18" charset="0"/>
              </a:rPr>
              <a:t>children have been shown to </a:t>
            </a:r>
            <a:r>
              <a:rPr lang="en-US" b="1" dirty="0">
                <a:solidFill>
                  <a:srgbClr val="7030A0"/>
                </a:solidFill>
                <a:latin typeface="Garamond" panose="02020404030301010803" pitchFamily="18" charset="0"/>
              </a:rPr>
              <a:t>reduce risk </a:t>
            </a:r>
            <a:r>
              <a:rPr lang="en-US" b="1" dirty="0">
                <a:latin typeface="Garamond" panose="02020404030301010803" pitchFamily="18" charset="0"/>
              </a:rPr>
              <a:t>of breast cancer</a:t>
            </a:r>
          </a:p>
          <a:p>
            <a:pPr eaLnBrk="1" hangingPunct="1">
              <a:lnSpc>
                <a:spcPct val="150000"/>
              </a:lnSpc>
            </a:pPr>
            <a:endParaRPr lang="en-US" b="1" dirty="0" smtClean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99B1-08C6-42A4-B2BC-84160B8D2449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Occupational And Environmental Factors</a:t>
            </a:r>
          </a:p>
          <a:p>
            <a:pPr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Asbestos</a:t>
            </a:r>
          </a:p>
          <a:p>
            <a:pPr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Nickel</a:t>
            </a:r>
          </a:p>
          <a:p>
            <a:pPr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Chromate</a:t>
            </a:r>
          </a:p>
          <a:p>
            <a:pPr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Benzene</a:t>
            </a:r>
          </a:p>
          <a:p>
            <a:pPr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Arsenic</a:t>
            </a:r>
          </a:p>
          <a:p>
            <a:pPr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Cool tars</a:t>
            </a:r>
          </a:p>
          <a:p>
            <a:pPr>
              <a:lnSpc>
                <a:spcPct val="170000"/>
              </a:lnSpc>
            </a:pPr>
            <a:r>
              <a:rPr lang="en-US" b="1" dirty="0">
                <a:latin typeface="Garamond" panose="02020404030301010803" pitchFamily="18" charset="0"/>
              </a:rPr>
              <a:t>Radioactive </a:t>
            </a:r>
            <a:r>
              <a:rPr lang="en-US" b="1" dirty="0" smtClean="0">
                <a:latin typeface="Garamond" panose="02020404030301010803" pitchFamily="18" charset="0"/>
              </a:rPr>
              <a:t>substances</a:t>
            </a:r>
            <a:endParaRPr lang="en-US" b="1" dirty="0" smtClean="0">
              <a:latin typeface="Garamond" panose="02020404030301010803" pitchFamily="18" charset="0"/>
            </a:endParaRPr>
          </a:p>
          <a:p>
            <a:pPr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Herbicides/pesticides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85BD-2489-4A4E-A681-B79DAC635F81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080" y="766991"/>
            <a:ext cx="8054113" cy="52807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807631" y="256724"/>
            <a:ext cx="1039067" cy="5102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Ethiopia</a:t>
            </a:r>
            <a:endParaRPr lang="en-US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Social And Psychological Factors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Stress </a:t>
            </a:r>
            <a:r>
              <a:rPr lang="en-US" b="1" dirty="0" smtClean="0">
                <a:latin typeface="Garamond" panose="02020404030301010803" pitchFamily="18" charset="0"/>
              </a:rPr>
              <a:t>has been implicated in increased susceptibility to several types of cancers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Sleep disturbances, diet, or a combination of factors may weaken the body’s immune system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Chemicals In Foods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Sodium nitrate </a:t>
            </a:r>
            <a:r>
              <a:rPr lang="en-US" b="1" dirty="0" smtClean="0">
                <a:latin typeface="Garamond" panose="02020404030301010803" pitchFamily="18" charset="0"/>
              </a:rPr>
              <a:t>when ingested forms a potential carcinogen, nitrosamine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Sodium nitrate is still used because it is effective in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preventing botulism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Pesticide and herbicide residues</a:t>
            </a:r>
          </a:p>
          <a:p>
            <a:pPr eaLnBrk="1" hangingPunct="1">
              <a:lnSpc>
                <a:spcPct val="150000"/>
              </a:lnSpc>
            </a:pPr>
            <a:endParaRPr 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7A79-6196-480E-83D8-B54F87B3D632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Viral Factors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Herpes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related viruses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may be involved </a:t>
            </a:r>
            <a:r>
              <a:rPr lang="en-US" b="1" dirty="0" smtClean="0">
                <a:latin typeface="Garamond" panose="02020404030301010803" pitchFamily="18" charset="0"/>
              </a:rPr>
              <a:t>in the development of leukemia, Hodgkin’s disease, cervical cancer, and </a:t>
            </a:r>
            <a:r>
              <a:rPr lang="en-US" b="1" dirty="0" err="1" smtClean="0">
                <a:latin typeface="Garamond" panose="02020404030301010803" pitchFamily="18" charset="0"/>
              </a:rPr>
              <a:t>Burkitt’s</a:t>
            </a:r>
            <a:r>
              <a:rPr lang="en-US" b="1" dirty="0" smtClean="0">
                <a:latin typeface="Garamond" panose="02020404030301010803" pitchFamily="18" charset="0"/>
              </a:rPr>
              <a:t> lymphoma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Epstein-Barr virus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associated with mononucleosis (</a:t>
            </a:r>
            <a:r>
              <a:rPr lang="en-US" b="1" dirty="0">
                <a:latin typeface="Garamond" panose="02020404030301010803" pitchFamily="18" charset="0"/>
              </a:rPr>
              <a:t>an abnormally high proportion of monocytes in the </a:t>
            </a:r>
            <a:r>
              <a:rPr lang="en-US" b="1" dirty="0" smtClean="0">
                <a:latin typeface="Garamond" panose="02020404030301010803" pitchFamily="18" charset="0"/>
              </a:rPr>
              <a:t>blood), may contribute to cancer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Human papillomavirus (HPV)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virus that causes genital warts, has been linked to cervical cancer</a:t>
            </a:r>
          </a:p>
          <a:p>
            <a:pPr eaLnBrk="1" hangingPunct="1">
              <a:lnSpc>
                <a:spcPct val="150000"/>
              </a:lnSpc>
            </a:pPr>
            <a:r>
              <a:rPr lang="en-US" b="1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Helicobacter pylori 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causes ulcers which are a major factor in the development of stomach cancer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2F-3AC8-4CF3-BD2A-B669B8AE0881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Medical Factors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Some medical treatments </a:t>
            </a:r>
            <a:r>
              <a:rPr lang="en-US" b="1" dirty="0" smtClean="0">
                <a:latin typeface="Garamond" panose="02020404030301010803" pitchFamily="18" charset="0"/>
              </a:rPr>
              <a:t>actually increase a person’s risk for cancer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Diethylstilbestrol </a:t>
            </a:r>
            <a:r>
              <a:rPr lang="en-US" b="1" dirty="0" smtClean="0">
                <a:latin typeface="Garamond" panose="02020404030301010803" pitchFamily="18" charset="0"/>
              </a:rPr>
              <a:t>(DES) used 1940 to 1960 to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control bleeding </a:t>
            </a:r>
            <a:r>
              <a:rPr lang="en-US" b="1" dirty="0" smtClean="0">
                <a:latin typeface="Garamond" panose="02020404030301010803" pitchFamily="18" charset="0"/>
              </a:rPr>
              <a:t>during pregnancy, the daughters of mothers that used DES were found to have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an increased risk for </a:t>
            </a:r>
            <a:r>
              <a:rPr lang="en-US" b="1" dirty="0" smtClean="0">
                <a:latin typeface="Garamond" panose="02020404030301010803" pitchFamily="18" charset="0"/>
              </a:rPr>
              <a:t>cancers of the reproductive organs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Estrogen supplementation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Chemotherapy used to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treat one form of cancer </a:t>
            </a:r>
            <a:r>
              <a:rPr lang="en-US" b="1" dirty="0" smtClean="0">
                <a:latin typeface="Garamond" panose="02020404030301010803" pitchFamily="18" charset="0"/>
              </a:rPr>
              <a:t>may increase risk for another type of cancer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Types of Cancers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Classification of cancers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Carcinomas: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a cancer arising in the epithelial tissue of the skin or of the lining of the internal organs.</a:t>
            </a:r>
            <a:endParaRPr lang="en-US" b="1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Sarcomas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a malignant </a:t>
            </a:r>
            <a:r>
              <a:rPr lang="en-US" b="1" dirty="0" err="1">
                <a:latin typeface="Garamond" panose="02020404030301010803" pitchFamily="18" charset="0"/>
              </a:rPr>
              <a:t>tumour</a:t>
            </a:r>
            <a:r>
              <a:rPr lang="en-US" b="1" dirty="0">
                <a:latin typeface="Garamond" panose="02020404030301010803" pitchFamily="18" charset="0"/>
              </a:rPr>
              <a:t> of connective or other non-epithelial tissue.</a:t>
            </a:r>
            <a:endParaRPr lang="en-US" b="1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Lymphomas</a:t>
            </a:r>
          </a:p>
          <a:p>
            <a:pPr lvl="2"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cancer of the lymph nodes</a:t>
            </a:r>
            <a:endParaRPr lang="en-US" b="1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Garamond" panose="02020404030301010803" pitchFamily="18" charset="0"/>
              </a:rPr>
              <a:t>Leukemias</a:t>
            </a:r>
            <a:endParaRPr lang="en-US" b="1" dirty="0" smtClean="0">
              <a:solidFill>
                <a:srgbClr val="7030A0"/>
              </a:solidFill>
              <a:latin typeface="Garamond" panose="02020404030301010803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US" b="1" dirty="0">
                <a:latin typeface="Garamond" panose="02020404030301010803" pitchFamily="18" charset="0"/>
              </a:rPr>
              <a:t>bone marrow and other blood-forming organs</a:t>
            </a:r>
            <a:endParaRPr lang="en-US" b="1" dirty="0" smtClean="0">
              <a:latin typeface="Garamond" panose="02020404030301010803" pitchFamily="18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06D4-90ED-4BCF-A19C-F3DAD4A5F154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0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Colon And Rectal Cancers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Third most common </a:t>
            </a:r>
            <a:r>
              <a:rPr lang="en-US" b="1" dirty="0" smtClean="0">
                <a:latin typeface="Garamond" panose="02020404030301010803" pitchFamily="18" charset="0"/>
              </a:rPr>
              <a:t>cancer in men and women 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Risk factors: </a:t>
            </a:r>
            <a:r>
              <a:rPr lang="en-US" b="1" dirty="0" smtClean="0">
                <a:latin typeface="Garamond" panose="02020404030301010803" pitchFamily="18" charset="0"/>
              </a:rPr>
              <a:t>over 50 years old, obese, family history of colon or rectum cancer or polyps, diets high in fats, low in fiber, smoking, high alcohol consumption, lack of exercise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90% of colorectal cancers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are preventable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Treatment: </a:t>
            </a:r>
            <a:r>
              <a:rPr lang="en-US" b="1" dirty="0" smtClean="0">
                <a:latin typeface="Garamond" panose="02020404030301010803" pitchFamily="18" charset="0"/>
              </a:rPr>
              <a:t>radiation, surgery, and possible chemotherapy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Prevention: </a:t>
            </a:r>
            <a:r>
              <a:rPr lang="en-US" b="1" dirty="0" smtClean="0">
                <a:latin typeface="Garamond" panose="02020404030301010803" pitchFamily="18" charset="0"/>
              </a:rPr>
              <a:t>regular exercise, a diet heavy in fruits and plant-origin foods, a health weight, and moderation in alcohol consumption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B669-766C-4939-9E09-17F049359A72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388" y="0"/>
            <a:ext cx="12168612" cy="6858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Prostate Cancer</a:t>
            </a:r>
          </a:p>
          <a:p>
            <a:pPr eaLnBrk="1" hangingPunct="1">
              <a:lnSpc>
                <a:spcPct val="150000"/>
              </a:lnSpc>
            </a:pPr>
            <a:r>
              <a:rPr lang="en-US" sz="25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1 </a:t>
            </a:r>
            <a:r>
              <a:rPr lang="en-US" sz="2500" b="1" dirty="0">
                <a:solidFill>
                  <a:srgbClr val="7030A0"/>
                </a:solidFill>
                <a:latin typeface="Garamond" panose="02020404030301010803" pitchFamily="18" charset="0"/>
              </a:rPr>
              <a:t>in 3 men </a:t>
            </a:r>
            <a:r>
              <a:rPr lang="en-US" sz="2500" b="1" dirty="0">
                <a:latin typeface="Garamond" panose="02020404030301010803" pitchFamily="18" charset="0"/>
              </a:rPr>
              <a:t>will be diagnosed in their lifetime</a:t>
            </a:r>
          </a:p>
          <a:p>
            <a:pPr eaLnBrk="1" hangingPunct="1">
              <a:lnSpc>
                <a:spcPct val="150000"/>
              </a:lnSpc>
            </a:pPr>
            <a:r>
              <a:rPr lang="en-US" sz="2500" b="1" dirty="0">
                <a:latin typeface="Garamond" panose="02020404030301010803" pitchFamily="18" charset="0"/>
              </a:rPr>
              <a:t>Prostate is a muscular, walnut-sized gland the surrounds part of the urethra.  </a:t>
            </a:r>
            <a:endParaRPr lang="en-US" sz="2500" b="1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500" b="1" dirty="0" smtClean="0">
                <a:latin typeface="Garamond" panose="02020404030301010803" pitchFamily="18" charset="0"/>
              </a:rPr>
              <a:t>Its </a:t>
            </a:r>
            <a:r>
              <a:rPr lang="en-US" sz="2500" b="1" dirty="0">
                <a:latin typeface="Garamond" panose="02020404030301010803" pitchFamily="18" charset="0"/>
              </a:rPr>
              <a:t>primary function is to produce seminal fluid.</a:t>
            </a:r>
          </a:p>
          <a:p>
            <a:pPr eaLnBrk="1" hangingPunct="1">
              <a:lnSpc>
                <a:spcPct val="150000"/>
              </a:lnSpc>
            </a:pPr>
            <a:r>
              <a:rPr lang="en-US" sz="2500" b="1" dirty="0">
                <a:solidFill>
                  <a:srgbClr val="0070C0"/>
                </a:solidFill>
                <a:latin typeface="Garamond" panose="02020404030301010803" pitchFamily="18" charset="0"/>
              </a:rPr>
              <a:t>Symptoms: </a:t>
            </a:r>
            <a:r>
              <a:rPr lang="en-US" sz="2500" b="1" dirty="0">
                <a:solidFill>
                  <a:srgbClr val="7030A0"/>
                </a:solidFill>
                <a:latin typeface="Garamond" panose="02020404030301010803" pitchFamily="18" charset="0"/>
              </a:rPr>
              <a:t>nonspecific, weak or interrupted </a:t>
            </a:r>
            <a:r>
              <a:rPr lang="en-US" sz="2500" b="1" dirty="0">
                <a:latin typeface="Garamond" panose="02020404030301010803" pitchFamily="18" charset="0"/>
              </a:rPr>
              <a:t>urine flow, difficulty starting or stopping urination</a:t>
            </a:r>
          </a:p>
          <a:p>
            <a:pPr eaLnBrk="1" hangingPunct="1">
              <a:lnSpc>
                <a:spcPct val="150000"/>
              </a:lnSpc>
            </a:pPr>
            <a:r>
              <a:rPr lang="en-US" sz="2500" b="1" dirty="0">
                <a:solidFill>
                  <a:srgbClr val="0070C0"/>
                </a:solidFill>
                <a:latin typeface="Garamond" panose="02020404030301010803" pitchFamily="18" charset="0"/>
              </a:rPr>
              <a:t>Risk factors: </a:t>
            </a:r>
            <a:r>
              <a:rPr lang="en-US" sz="2500" b="1" dirty="0">
                <a:latin typeface="Garamond" panose="02020404030301010803" pitchFamily="18" charset="0"/>
              </a:rPr>
              <a:t>age, race, nationality, family history, diet, lifestyle, and vasectomy</a:t>
            </a:r>
          </a:p>
          <a:p>
            <a:pPr eaLnBrk="1" hangingPunct="1">
              <a:lnSpc>
                <a:spcPct val="150000"/>
              </a:lnSpc>
            </a:pPr>
            <a:r>
              <a:rPr lang="en-US" sz="2500" b="1" dirty="0">
                <a:solidFill>
                  <a:srgbClr val="0070C0"/>
                </a:solidFill>
                <a:latin typeface="Garamond" panose="02020404030301010803" pitchFamily="18" charset="0"/>
              </a:rPr>
              <a:t>Prevention: </a:t>
            </a:r>
            <a:r>
              <a:rPr lang="en-US" sz="2500" b="1" dirty="0">
                <a:latin typeface="Garamond" panose="02020404030301010803" pitchFamily="18" charset="0"/>
              </a:rPr>
              <a:t>diet high in </a:t>
            </a:r>
            <a:r>
              <a:rPr lang="en-US" sz="2500" b="1" dirty="0" err="1">
                <a:latin typeface="Garamond" panose="02020404030301010803" pitchFamily="18" charset="0"/>
              </a:rPr>
              <a:t>lycopenes</a:t>
            </a:r>
            <a:r>
              <a:rPr lang="en-US" sz="2500" b="1" dirty="0">
                <a:latin typeface="Garamond" panose="02020404030301010803" pitchFamily="18" charset="0"/>
              </a:rPr>
              <a:t>, vitamin 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B6E9-5B45-4D78-A4A2-D0DF1FA24F36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Molecular </a:t>
            </a:r>
            <a:r>
              <a:rPr lang="en-US" b="1" dirty="0">
                <a:solidFill>
                  <a:srgbClr val="0070C0"/>
                </a:solidFill>
                <a:latin typeface="Garamond" panose="02020404030301010803" pitchFamily="18" charset="0"/>
              </a:rPr>
              <a:t>diagnosis and cancer therapy</a:t>
            </a:r>
            <a:endParaRPr lang="en-US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  <a:latin typeface="Garamond" panose="02020404030301010803" pitchFamily="18" charset="0"/>
              </a:rPr>
              <a:t>          Markers for cancers</a:t>
            </a:r>
            <a:endParaRPr lang="en-US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Cancer therapy: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DNA synthesis and repair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Anti-gene therapy: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</a:t>
            </a:r>
            <a:r>
              <a:rPr lang="en-US" b="1" dirty="0" err="1">
                <a:latin typeface="Garamond" panose="02020404030301010803" pitchFamily="18" charset="0"/>
              </a:rPr>
              <a:t>RNAi</a:t>
            </a:r>
            <a:r>
              <a:rPr lang="en-US" b="1" dirty="0">
                <a:latin typeface="Garamond" panose="02020404030301010803" pitchFamily="18" charset="0"/>
              </a:rPr>
              <a:t> approaches: ribozyme technology, antisense </a:t>
            </a:r>
            <a:r>
              <a:rPr lang="en-US" b="1" dirty="0" err="1">
                <a:latin typeface="Garamond" panose="02020404030301010803" pitchFamily="18" charset="0"/>
              </a:rPr>
              <a:t>techn</a:t>
            </a:r>
            <a:r>
              <a:rPr lang="en-US" b="1" dirty="0">
                <a:latin typeface="Garamond" panose="02020404030301010803" pitchFamily="18" charset="0"/>
              </a:rPr>
              <a:t>.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Immunology and immunotherapy for cancer: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Tumor immunotherapy and tumor suppressors,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Drug resistance,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Hematopoietic gene transfer,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 Translational research,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Gene delivery systems (viral and non-viral),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Apoptosis: mechanisms and therapies, </a:t>
            </a:r>
            <a:endParaRPr lang="en-US" dirty="0">
              <a:latin typeface="Garamond" panose="02020404030301010803" pitchFamily="18" charset="0"/>
            </a:endParaRPr>
          </a:p>
          <a:p>
            <a:pPr>
              <a:lnSpc>
                <a:spcPct val="120000"/>
              </a:lnSpc>
            </a:pPr>
            <a:r>
              <a:rPr lang="en-US" b="1" dirty="0">
                <a:latin typeface="Garamond" panose="02020404030301010803" pitchFamily="18" charset="0"/>
              </a:rPr>
              <a:t>                            Vaccine development for cancer.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C993-8079-4B61-801B-A0DC2FBF1792}" type="datetime1">
              <a:rPr lang="en-US" smtClean="0"/>
              <a:t>3/17/2020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7FD4-84FD-4ECF-A519-74CCFFB8DC00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2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Skin Cancer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Long term </a:t>
            </a:r>
            <a:r>
              <a:rPr lang="en-US" b="1" dirty="0" smtClean="0">
                <a:latin typeface="Garamond" panose="02020404030301010803" pitchFamily="18" charset="0"/>
              </a:rPr>
              <a:t>effects of sun exposure can result in skin cancer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Malignant melanoma</a:t>
            </a:r>
            <a:r>
              <a:rPr lang="en-US" b="1" dirty="0" smtClean="0">
                <a:latin typeface="Garamond" panose="02020404030301010803" pitchFamily="18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deadliest</a:t>
            </a:r>
            <a:r>
              <a:rPr lang="en-US" b="1" dirty="0" smtClean="0">
                <a:latin typeface="Garamond" panose="02020404030301010803" pitchFamily="18" charset="0"/>
              </a:rPr>
              <a:t> form of skin cancer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Sun give off 3 types of harmful rays: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UVA</a:t>
            </a:r>
          </a:p>
          <a:p>
            <a:pPr lvl="1" eaLnBrk="1" hangingPunct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UVB</a:t>
            </a:r>
          </a:p>
          <a:p>
            <a:pPr lvl="1" eaLnBrk="1" hangingPunct="1"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UVC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Prevention: 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limit exposure </a:t>
            </a:r>
            <a:r>
              <a:rPr lang="en-US" b="1" dirty="0" smtClean="0">
                <a:latin typeface="Garamond" panose="02020404030301010803" pitchFamily="18" charset="0"/>
              </a:rPr>
              <a:t>to harmful UV rays, drink more fluids than usual, apply cool compresses to skin, moisturize skin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The ABCD rule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Asymmetry</a:t>
            </a:r>
            <a:r>
              <a:rPr lang="en-US" b="1" dirty="0" smtClean="0">
                <a:latin typeface="Garamond" panose="02020404030301010803" pitchFamily="18" charset="0"/>
              </a:rPr>
              <a:t> – 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half of mole </a:t>
            </a:r>
            <a:r>
              <a:rPr lang="en-US" b="1" dirty="0" smtClean="0">
                <a:latin typeface="Garamond" panose="02020404030301010803" pitchFamily="18" charset="0"/>
              </a:rPr>
              <a:t>does not look like the other half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Border irregularity </a:t>
            </a:r>
            <a:r>
              <a:rPr lang="en-US" b="1" dirty="0" smtClean="0">
                <a:latin typeface="Garamond" panose="02020404030301010803" pitchFamily="18" charset="0"/>
              </a:rPr>
              <a:t>– the edges are uneven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Color</a:t>
            </a:r>
            <a:r>
              <a:rPr lang="en-US" b="1" dirty="0" smtClean="0">
                <a:latin typeface="Garamond" panose="02020404030301010803" pitchFamily="18" charset="0"/>
              </a:rPr>
              <a:t> – pigmentation is not uniform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Diameter </a:t>
            </a:r>
            <a:r>
              <a:rPr lang="en-US" b="1" dirty="0" smtClean="0">
                <a:latin typeface="Garamond" panose="02020404030301010803" pitchFamily="18" charset="0"/>
              </a:rPr>
              <a:t>– greater than 6 mm</a:t>
            </a:r>
          </a:p>
          <a:p>
            <a:pPr eaLnBrk="1" hangingPunct="1">
              <a:lnSpc>
                <a:spcPct val="150000"/>
              </a:lnSpc>
            </a:pPr>
            <a:endParaRPr 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2641-43D4-432D-A73D-7B2272CC263E}" type="datetime1">
              <a:rPr lang="en-US" smtClean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6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Testicular Cancer</a:t>
            </a:r>
          </a:p>
          <a:p>
            <a:pPr eaLnBrk="1" hangingPunct="1"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Men between the ages 15-35 are at the 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greatest risk</a:t>
            </a:r>
          </a:p>
          <a:p>
            <a:pPr eaLnBrk="1" hangingPunct="1"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Important to practice regular testicular self exams</a:t>
            </a:r>
          </a:p>
          <a:p>
            <a:pPr algn="ctr">
              <a:lnSpc>
                <a:spcPct val="16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Ovarian Cancer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Fifth leading </a:t>
            </a:r>
            <a:r>
              <a:rPr lang="en-US" b="1" dirty="0" smtClean="0">
                <a:latin typeface="Garamond" panose="02020404030301010803" pitchFamily="18" charset="0"/>
              </a:rPr>
              <a:t>cause of cancer death for women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Most common symptom is </a:t>
            </a:r>
            <a:r>
              <a:rPr lang="en-US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enlargement of the abdomen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Risk factors include: </a:t>
            </a:r>
            <a:r>
              <a:rPr lang="en-US" b="1" dirty="0" smtClean="0">
                <a:latin typeface="Garamond" panose="02020404030301010803" pitchFamily="18" charset="0"/>
              </a:rPr>
              <a:t>family history, age, childbearing, cancer history, fertility drugs, talc use in genital area, genetic predisposition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Prevention: </a:t>
            </a:r>
            <a:r>
              <a:rPr lang="en-US" b="1" dirty="0" smtClean="0">
                <a:latin typeface="Garamond" panose="02020404030301010803" pitchFamily="18" charset="0"/>
              </a:rPr>
              <a:t>diet high in vegetables and low in fat, exercise, sleep, stress management, and weight control</a:t>
            </a:r>
          </a:p>
          <a:p>
            <a:pPr eaLnBrk="1" hangingPunct="1">
              <a:lnSpc>
                <a:spcPct val="160000"/>
              </a:lnSpc>
            </a:pPr>
            <a:endParaRPr 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F42A-D0AF-47B0-BB60-DECB6B713479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Cervical and Endometrial (Uterine) Cancer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2</a:t>
            </a:r>
            <a:r>
              <a:rPr lang="en-US" b="1" baseline="30000" dirty="0" smtClean="0">
                <a:latin typeface="Garamond" panose="02020404030301010803" pitchFamily="18" charset="0"/>
              </a:rPr>
              <a:t>nd</a:t>
            </a:r>
            <a:r>
              <a:rPr lang="en-US" b="1" dirty="0" smtClean="0">
                <a:latin typeface="Garamond" panose="02020404030301010803" pitchFamily="18" charset="0"/>
              </a:rPr>
              <a:t> leading </a:t>
            </a:r>
            <a:r>
              <a:rPr lang="en-US" b="1" dirty="0" smtClean="0">
                <a:latin typeface="Garamond" panose="02020404030301010803" pitchFamily="18" charset="0"/>
              </a:rPr>
              <a:t>cancer in Ethiopia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Pap test </a:t>
            </a:r>
            <a:r>
              <a:rPr lang="en-US" b="1" dirty="0" smtClean="0">
                <a:latin typeface="Garamond" panose="02020404030301010803" pitchFamily="18" charset="0"/>
              </a:rPr>
              <a:t>– cells are taken from the cervical region</a:t>
            </a: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Risk factors: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Cervical cancer: </a:t>
            </a:r>
            <a:r>
              <a:rPr lang="en-US" b="1" dirty="0" smtClean="0">
                <a:latin typeface="Garamond" panose="02020404030301010803" pitchFamily="18" charset="0"/>
              </a:rPr>
              <a:t>early age at first intercourse, multiple sex partners, cigarette smoking, and certain STIs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Endometrial cancer: </a:t>
            </a:r>
            <a:r>
              <a:rPr lang="en-US" b="1" dirty="0" smtClean="0">
                <a:latin typeface="Garamond" panose="02020404030301010803" pitchFamily="18" charset="0"/>
              </a:rPr>
              <a:t>age, endometrial hyperplasia, overweight, diabetes, and high blood pressure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Other Cancers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Pancreatic cancer </a:t>
            </a:r>
            <a:r>
              <a:rPr lang="en-US" b="1" dirty="0" smtClean="0">
                <a:latin typeface="Garamond" panose="02020404030301010803" pitchFamily="18" charset="0"/>
              </a:rPr>
              <a:t>– “silent” 4% 5-year survival rate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Leukemia</a:t>
            </a:r>
            <a:r>
              <a:rPr lang="en-US" b="1" dirty="0" smtClean="0">
                <a:latin typeface="Garamond" panose="02020404030301010803" pitchFamily="18" charset="0"/>
              </a:rPr>
              <a:t> – cancer of blood forming tissues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E568-AA7D-433F-A53E-56579C2EA4B5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6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Detecting Cancer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The </a:t>
            </a:r>
            <a:r>
              <a:rPr lang="en-US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earlier the diagnosis </a:t>
            </a:r>
            <a:r>
              <a:rPr lang="en-US" b="1" dirty="0" smtClean="0">
                <a:latin typeface="Garamond" panose="02020404030301010803" pitchFamily="18" charset="0"/>
              </a:rPr>
              <a:t>the better the prospect for survival</a:t>
            </a:r>
          </a:p>
          <a:p>
            <a:pPr eaLnBrk="1" hangingPunct="1"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Magnetic resonance imaging (MRI)</a:t>
            </a:r>
          </a:p>
          <a:p>
            <a:pPr eaLnBrk="1" hangingPunct="1"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Computerized axial tomography scan (CAT scan)</a:t>
            </a:r>
          </a:p>
          <a:p>
            <a:pPr eaLnBrk="1" hangingPunct="1"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Prostatic ultrasound</a:t>
            </a:r>
          </a:p>
          <a:p>
            <a:pPr eaLnBrk="1" hangingPunct="1"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Regular self-exams, and check ups</a:t>
            </a:r>
          </a:p>
          <a:p>
            <a:pPr algn="ctr">
              <a:lnSpc>
                <a:spcPct val="160000"/>
              </a:lnSpc>
            </a:pP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New Hope In Cancer Treatments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Remove less surrounding tissue during </a:t>
            </a:r>
            <a:r>
              <a:rPr lang="en-US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surgery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Combine</a:t>
            </a:r>
            <a:r>
              <a:rPr lang="en-US" b="1" dirty="0" smtClean="0">
                <a:latin typeface="Garamond" panose="02020404030301010803" pitchFamily="18" charset="0"/>
              </a:rPr>
              <a:t> surgery with radiation or chemotherapy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Immunotherapy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Cancer-fighting </a:t>
            </a:r>
            <a:r>
              <a:rPr lang="en-US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vaccines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Gene therapy</a:t>
            </a:r>
          </a:p>
          <a:p>
            <a:pPr>
              <a:lnSpc>
                <a:spcPct val="160000"/>
              </a:lnSpc>
            </a:pPr>
            <a:r>
              <a:rPr lang="en-US" b="1" dirty="0" smtClean="0">
                <a:solidFill>
                  <a:srgbClr val="C00000"/>
                </a:solidFill>
                <a:latin typeface="Garamond" panose="02020404030301010803" pitchFamily="18" charset="0"/>
              </a:rPr>
              <a:t>Stem cell research  </a:t>
            </a:r>
          </a:p>
          <a:p>
            <a:pPr eaLnBrk="1" hangingPunct="1">
              <a:lnSpc>
                <a:spcPct val="160000"/>
              </a:lnSpc>
            </a:pPr>
            <a:endParaRPr 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7236-6B87-4077-A519-FF706FAD5ABA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8"/>
          <a:stretch>
            <a:fillRect/>
          </a:stretch>
        </p:blipFill>
        <p:spPr bwMode="auto">
          <a:xfrm>
            <a:off x="706169" y="0"/>
            <a:ext cx="11162923" cy="672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DC-9247-41F8-B317-73CBC056453D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-7938"/>
            <a:ext cx="9148763" cy="687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868864" y="519114"/>
            <a:ext cx="89058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C271E"/>
                </a:solidFill>
                <a:latin typeface="Garamond" panose="02020404030301010803" pitchFamily="18" charset="0"/>
              </a:rPr>
              <a:t>DNA</a:t>
            </a:r>
            <a:endParaRPr lang="en-US" sz="1600" b="1">
              <a:latin typeface="Garamond" panose="02020404030301010803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035550" y="1054101"/>
            <a:ext cx="8905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C271E"/>
                </a:solidFill>
                <a:latin typeface="Garamond" panose="02020404030301010803" pitchFamily="18" charset="0"/>
              </a:rPr>
              <a:t>DNA</a:t>
            </a:r>
            <a:endParaRPr lang="en-US" sz="1600" b="1">
              <a:latin typeface="Garamond" panose="02020404030301010803" pitchFamily="18" charset="0"/>
            </a:endParaRP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6183313" y="219076"/>
            <a:ext cx="411162" cy="411163"/>
          </a:xfrm>
          <a:prstGeom prst="ellipse">
            <a:avLst/>
          </a:prstGeom>
          <a:noFill/>
          <a:ln w="28575" cap="rnd">
            <a:solidFill>
              <a:srgbClr val="9C271E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6196013" y="973138"/>
            <a:ext cx="411162" cy="411162"/>
          </a:xfrm>
          <a:prstGeom prst="ellipse">
            <a:avLst/>
          </a:prstGeom>
          <a:noFill/>
          <a:ln w="28575" cap="rnd">
            <a:solidFill>
              <a:srgbClr val="9C271E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269" tIns="41134" rIns="82269" bIns="41134" anchor="ctr"/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sz="1600" b="1">
              <a:latin typeface="Garamond" panose="02020404030301010803" pitchFamily="18" charset="0"/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430589" y="1787526"/>
            <a:ext cx="534987" cy="519113"/>
          </a:xfrm>
          <a:prstGeom prst="ellipse">
            <a:avLst/>
          </a:prstGeom>
          <a:noFill/>
          <a:ln w="28575" cap="rnd">
            <a:solidFill>
              <a:srgbClr val="9C271E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3798889" y="5557839"/>
            <a:ext cx="534987" cy="517525"/>
          </a:xfrm>
          <a:prstGeom prst="ellipse">
            <a:avLst/>
          </a:prstGeom>
          <a:noFill/>
          <a:ln w="28575" cap="rnd">
            <a:solidFill>
              <a:srgbClr val="9C271E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8294688" y="5376863"/>
            <a:ext cx="411162" cy="412750"/>
          </a:xfrm>
          <a:prstGeom prst="ellipse">
            <a:avLst/>
          </a:prstGeom>
          <a:noFill/>
          <a:ln w="28575" cap="rnd">
            <a:solidFill>
              <a:srgbClr val="9C271E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089650" y="219075"/>
            <a:ext cx="8905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b="1" dirty="0">
                <a:solidFill>
                  <a:srgbClr val="9C271E"/>
                </a:solidFill>
                <a:latin typeface="Garamond" panose="02020404030301010803" pitchFamily="18" charset="0"/>
              </a:rPr>
              <a:t>DNA</a:t>
            </a:r>
            <a:endParaRPr lang="en-US" sz="1500" b="1" dirty="0">
              <a:latin typeface="Garamond" panose="02020404030301010803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102350" y="1003300"/>
            <a:ext cx="8905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b="1">
                <a:solidFill>
                  <a:srgbClr val="9C271E"/>
                </a:solidFill>
                <a:latin typeface="Garamond" panose="02020404030301010803" pitchFamily="18" charset="0"/>
              </a:rPr>
              <a:t>DNA</a:t>
            </a:r>
            <a:endParaRPr lang="en-US" sz="1500" b="1">
              <a:latin typeface="Garamond" panose="02020404030301010803" pitchFamily="18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373439" y="1757364"/>
            <a:ext cx="8921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C271E"/>
                </a:solidFill>
                <a:latin typeface="Garamond" panose="02020404030301010803" pitchFamily="18" charset="0"/>
              </a:rPr>
              <a:t>DNA</a:t>
            </a:r>
            <a:endParaRPr lang="en-US" sz="1600" b="1">
              <a:latin typeface="Garamond" panose="02020404030301010803" pitchFamily="18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382964" y="1925639"/>
            <a:ext cx="890587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C271E"/>
                </a:solidFill>
                <a:latin typeface="Garamond" panose="02020404030301010803" pitchFamily="18" charset="0"/>
              </a:rPr>
              <a:t>DNA</a:t>
            </a:r>
            <a:endParaRPr lang="en-US" sz="1600" b="1">
              <a:latin typeface="Garamond" panose="02020404030301010803" pitchFamily="18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733800" y="5540376"/>
            <a:ext cx="8905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9C271E"/>
                </a:solidFill>
                <a:latin typeface="Garamond" panose="02020404030301010803" pitchFamily="18" charset="0"/>
              </a:rPr>
              <a:t>DNA</a:t>
            </a:r>
            <a:endParaRPr lang="en-US" sz="1600" b="1">
              <a:latin typeface="Garamond" panose="02020404030301010803" pitchFamily="18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43325" y="5707064"/>
            <a:ext cx="8905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9C271E"/>
                </a:solidFill>
                <a:latin typeface="Garamond" panose="02020404030301010803" pitchFamily="18" charset="0"/>
              </a:rPr>
              <a:t>DNA</a:t>
            </a:r>
            <a:endParaRPr lang="en-US" sz="1600" b="1" dirty="0">
              <a:latin typeface="Garamond" panose="02020404030301010803" pitchFamily="18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201025" y="5394325"/>
            <a:ext cx="8905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b="1">
                <a:solidFill>
                  <a:srgbClr val="9C271E"/>
                </a:solidFill>
                <a:latin typeface="Garamond" panose="02020404030301010803" pitchFamily="18" charset="0"/>
              </a:rPr>
              <a:t>DNA</a:t>
            </a:r>
            <a:endParaRPr lang="en-US" sz="1500" b="1">
              <a:latin typeface="Garamond" panose="02020404030301010803" pitchFamily="18" charset="0"/>
            </a:endParaRPr>
          </a:p>
        </p:txBody>
      </p:sp>
      <p:sp>
        <p:nvSpPr>
          <p:cNvPr id="6161" name="Freeform 17"/>
          <p:cNvSpPr>
            <a:spLocks/>
          </p:cNvSpPr>
          <p:nvPr/>
        </p:nvSpPr>
        <p:spPr bwMode="auto">
          <a:xfrm>
            <a:off x="3065464" y="2744788"/>
            <a:ext cx="377825" cy="2743200"/>
          </a:xfrm>
          <a:custGeom>
            <a:avLst/>
            <a:gdLst>
              <a:gd name="T0" fmla="*/ 2147483647 w 264"/>
              <a:gd name="T1" fmla="*/ 2147483647 h 1920"/>
              <a:gd name="T2" fmla="*/ 2147483647 w 264"/>
              <a:gd name="T3" fmla="*/ 2147483647 h 1920"/>
              <a:gd name="T4" fmla="*/ 2147483647 w 264"/>
              <a:gd name="T5" fmla="*/ 2147483647 h 1920"/>
              <a:gd name="T6" fmla="*/ 2147483647 w 264"/>
              <a:gd name="T7" fmla="*/ 0 h 1920"/>
              <a:gd name="T8" fmla="*/ 0 60000 65536"/>
              <a:gd name="T9" fmla="*/ 0 60000 65536"/>
              <a:gd name="T10" fmla="*/ 0 60000 65536"/>
              <a:gd name="T11" fmla="*/ 0 60000 65536"/>
              <a:gd name="T12" fmla="*/ 0 w 264"/>
              <a:gd name="T13" fmla="*/ 0 h 1920"/>
              <a:gd name="T14" fmla="*/ 264 w 264"/>
              <a:gd name="T15" fmla="*/ 1920 h 19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4" h="1920">
                <a:moveTo>
                  <a:pt x="264" y="1920"/>
                </a:moveTo>
                <a:cubicBezTo>
                  <a:pt x="187" y="1735"/>
                  <a:pt x="111" y="1551"/>
                  <a:pt x="72" y="1344"/>
                </a:cubicBezTo>
                <a:cubicBezTo>
                  <a:pt x="32" y="1136"/>
                  <a:pt x="0" y="895"/>
                  <a:pt x="24" y="672"/>
                </a:cubicBezTo>
                <a:cubicBezTo>
                  <a:pt x="47" y="448"/>
                  <a:pt x="131" y="224"/>
                  <a:pt x="216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 rot="1110638">
            <a:off x="3267076" y="2679700"/>
            <a:ext cx="136525" cy="2746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63" name="Freeform 19"/>
          <p:cNvSpPr>
            <a:spLocks/>
          </p:cNvSpPr>
          <p:nvPr/>
        </p:nvSpPr>
        <p:spPr bwMode="auto">
          <a:xfrm>
            <a:off x="6800850" y="960439"/>
            <a:ext cx="2489200" cy="4116387"/>
          </a:xfrm>
          <a:custGeom>
            <a:avLst/>
            <a:gdLst>
              <a:gd name="T0" fmla="*/ 0 w 1696"/>
              <a:gd name="T1" fmla="*/ 0 h 2832"/>
              <a:gd name="T2" fmla="*/ 2147483647 w 1696"/>
              <a:gd name="T3" fmla="*/ 2147483647 h 2832"/>
              <a:gd name="T4" fmla="*/ 2147483647 w 1696"/>
              <a:gd name="T5" fmla="*/ 2147483647 h 2832"/>
              <a:gd name="T6" fmla="*/ 2147483647 w 1696"/>
              <a:gd name="T7" fmla="*/ 2147483647 h 2832"/>
              <a:gd name="T8" fmla="*/ 0 60000 65536"/>
              <a:gd name="T9" fmla="*/ 0 60000 65536"/>
              <a:gd name="T10" fmla="*/ 0 60000 65536"/>
              <a:gd name="T11" fmla="*/ 0 60000 65536"/>
              <a:gd name="T12" fmla="*/ 0 w 1696"/>
              <a:gd name="T13" fmla="*/ 0 h 2832"/>
              <a:gd name="T14" fmla="*/ 1696 w 1696"/>
              <a:gd name="T15" fmla="*/ 2832 h 28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96" h="2832">
                <a:moveTo>
                  <a:pt x="0" y="0"/>
                </a:moveTo>
                <a:cubicBezTo>
                  <a:pt x="416" y="152"/>
                  <a:pt x="832" y="304"/>
                  <a:pt x="1104" y="576"/>
                </a:cubicBezTo>
                <a:cubicBezTo>
                  <a:pt x="1376" y="848"/>
                  <a:pt x="1568" y="1256"/>
                  <a:pt x="1632" y="1632"/>
                </a:cubicBezTo>
                <a:cubicBezTo>
                  <a:pt x="1696" y="2008"/>
                  <a:pt x="1592" y="2420"/>
                  <a:pt x="1488" y="283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 rot="-9078830">
            <a:off x="8886826" y="4940300"/>
            <a:ext cx="136525" cy="2746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380164" y="3216275"/>
            <a:ext cx="15081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600" b="1">
                <a:latin typeface="Garamond" panose="02020404030301010803" pitchFamily="18" charset="0"/>
              </a:rPr>
              <a:t>G</a:t>
            </a:r>
            <a:r>
              <a:rPr lang="en-US" sz="1600" b="1" baseline="-25000">
                <a:latin typeface="Garamond" panose="02020404030301010803" pitchFamily="18" charset="0"/>
              </a:rPr>
              <a:t>1</a:t>
            </a:r>
            <a:endParaRPr lang="en-US" sz="1600" b="1">
              <a:latin typeface="Garamond" panose="02020404030301010803" pitchFamily="18" charset="0"/>
            </a:endParaRP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600" b="1">
                <a:latin typeface="Garamond" panose="02020404030301010803" pitchFamily="18" charset="0"/>
              </a:rPr>
              <a:t>Cell growth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151439" y="4660900"/>
            <a:ext cx="22621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600" b="1">
                <a:latin typeface="Garamond" panose="02020404030301010803" pitchFamily="18" charset="0"/>
              </a:rPr>
              <a:t>S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600" b="1">
                <a:latin typeface="Garamond" panose="02020404030301010803" pitchFamily="18" charset="0"/>
              </a:rPr>
              <a:t>DNA replication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025900" y="3430588"/>
            <a:ext cx="1563686" cy="772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600" b="1" dirty="0">
                <a:latin typeface="Garamond" panose="02020404030301010803" pitchFamily="18" charset="0"/>
              </a:rPr>
              <a:t>G</a:t>
            </a:r>
            <a:r>
              <a:rPr lang="en-US" sz="1600" b="1" baseline="-25000" dirty="0">
                <a:latin typeface="Garamond" panose="02020404030301010803" pitchFamily="18" charset="0"/>
              </a:rPr>
              <a:t>2</a:t>
            </a:r>
            <a:r>
              <a:rPr lang="en-US" sz="1600" b="1" dirty="0">
                <a:latin typeface="Garamond" panose="02020404030301010803" pitchFamily="18" charset="0"/>
              </a:rPr>
              <a:t>                     Cell growth preparation for division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 rot="3148684">
            <a:off x="4807745" y="2774157"/>
            <a:ext cx="15097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Garamond" panose="02020404030301010803" pitchFamily="18" charset="0"/>
              </a:rPr>
              <a:t>Mitosis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 rot="5017094">
            <a:off x="5210176" y="2632076"/>
            <a:ext cx="17843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latin typeface="Garamond" panose="02020404030301010803" pitchFamily="18" charset="0"/>
              </a:rPr>
              <a:t>Cytokinesis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1728788" y="334964"/>
            <a:ext cx="267335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Garamond" panose="02020404030301010803" pitchFamily="18" charset="0"/>
              </a:rPr>
              <a:t>Mitotic Phase (M)</a:t>
            </a:r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3032126" y="685801"/>
            <a:ext cx="1985963" cy="1235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1728788" y="4035426"/>
            <a:ext cx="17145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Garamond" panose="02020404030301010803" pitchFamily="18" charset="0"/>
              </a:rPr>
              <a:t>Interphase</a:t>
            </a: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3057525" y="4254500"/>
            <a:ext cx="890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728788" y="6299201"/>
            <a:ext cx="17145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Garamond" panose="02020404030301010803" pitchFamily="18" charset="0"/>
              </a:rPr>
              <a:t>Interphase</a:t>
            </a: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3100389" y="6518275"/>
            <a:ext cx="1233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4333876" y="5900739"/>
            <a:ext cx="754063" cy="617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8788401" y="1363664"/>
            <a:ext cx="17129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69" tIns="41134" rIns="82269" bIns="41134">
            <a:spAutoFit/>
          </a:bodyPr>
          <a:lstStyle>
            <a:lvl1pPr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2232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22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Garamond" panose="02020404030301010803" pitchFamily="18" charset="0"/>
              </a:rPr>
              <a:t>Interphase</a:t>
            </a:r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>
            <a:off x="8102601" y="1714501"/>
            <a:ext cx="1165225" cy="96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B586-12A9-49DA-BDCC-319CC776FBA5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>
                <a:latin typeface="Garamond" panose="02020404030301010803" pitchFamily="18" charset="0"/>
              </a:rPr>
              <a:t>M BT CH3: Cancer </a:t>
            </a:r>
            <a:endParaRPr lang="en-US" b="1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702"/>
            <a:ext cx="12192000" cy="6845298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Proteins 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within the cell control the cell cycle</a:t>
            </a:r>
          </a:p>
          <a:p>
            <a:pPr lvl="1" eaLnBrk="1" hangingPunct="1"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Signals affecting </a:t>
            </a:r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critical checkpoints </a:t>
            </a:r>
            <a:r>
              <a:rPr lang="en-US" b="1" dirty="0" smtClean="0">
                <a:latin typeface="Garamond" panose="02020404030301010803" pitchFamily="18" charset="0"/>
              </a:rPr>
              <a:t>determine whether the cell will divide  (</a:t>
            </a:r>
            <a:r>
              <a:rPr lang="en-US" b="1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cyclins</a:t>
            </a:r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, kinases</a:t>
            </a:r>
            <a:r>
              <a:rPr lang="en-US" b="1" dirty="0" smtClean="0">
                <a:latin typeface="Garamond" panose="02020404030301010803" pitchFamily="18" charset="0"/>
              </a:rPr>
              <a:t>)</a:t>
            </a:r>
          </a:p>
          <a:p>
            <a:pPr lvl="1">
              <a:lnSpc>
                <a:spcPct val="170000"/>
              </a:lnSpc>
            </a:pPr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Anchorage, cell density, and chemical growth factors </a:t>
            </a:r>
            <a:r>
              <a:rPr lang="en-US" b="1" dirty="0" smtClean="0">
                <a:latin typeface="Garamond" panose="02020404030301010803" pitchFamily="18" charset="0"/>
              </a:rPr>
              <a:t>affect cell division</a:t>
            </a:r>
          </a:p>
          <a:p>
            <a:pPr lvl="1"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Growth factors </a:t>
            </a:r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bind to specific receptors </a:t>
            </a:r>
            <a:r>
              <a:rPr lang="en-US" b="1" dirty="0" smtClean="0">
                <a:latin typeface="Garamond" panose="02020404030301010803" pitchFamily="18" charset="0"/>
              </a:rPr>
              <a:t>on the plasma membrane to </a:t>
            </a:r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trigger</a:t>
            </a:r>
            <a:r>
              <a:rPr lang="en-US" b="1" dirty="0" smtClean="0">
                <a:latin typeface="Garamond" panose="02020404030301010803" pitchFamily="18" charset="0"/>
              </a:rPr>
              <a:t> cell division</a:t>
            </a:r>
          </a:p>
          <a:p>
            <a:pPr>
              <a:lnSpc>
                <a:spcPct val="170000"/>
              </a:lnSpc>
            </a:pP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Cancer cells have abnormal cell cycles</a:t>
            </a:r>
          </a:p>
          <a:p>
            <a:pPr lvl="1">
              <a:lnSpc>
                <a:spcPct val="170000"/>
              </a:lnSpc>
            </a:pPr>
            <a:r>
              <a:rPr lang="en-US" b="1" dirty="0" smtClean="0">
                <a:latin typeface="Garamond" panose="02020404030301010803" pitchFamily="18" charset="0"/>
              </a:rPr>
              <a:t> divide </a:t>
            </a:r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excessively</a:t>
            </a:r>
            <a:r>
              <a:rPr lang="en-US" b="1" dirty="0" smtClean="0">
                <a:latin typeface="Garamond" panose="02020404030301010803" pitchFamily="18" charset="0"/>
              </a:rPr>
              <a:t> and </a:t>
            </a:r>
            <a:r>
              <a:rPr lang="en-US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form</a:t>
            </a:r>
            <a:r>
              <a:rPr lang="en-US" b="1" dirty="0" smtClean="0">
                <a:latin typeface="Garamond" panose="02020404030301010803" pitchFamily="18" charset="0"/>
              </a:rPr>
              <a:t> tumors</a:t>
            </a:r>
          </a:p>
          <a:p>
            <a:pPr lvl="1">
              <a:lnSpc>
                <a:spcPct val="170000"/>
              </a:lnSpc>
            </a:pPr>
            <a:endParaRPr lang="en-US" b="1" dirty="0" smtClean="0">
              <a:latin typeface="Garamond" panose="02020404030301010803" pitchFamily="18" charset="0"/>
            </a:endParaRPr>
          </a:p>
          <a:p>
            <a:pPr lvl="1">
              <a:lnSpc>
                <a:spcPct val="170000"/>
              </a:lnSpc>
            </a:pPr>
            <a:endParaRPr 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BFFB-CEAE-41D5-A60B-B3B39D56CFFE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4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8153400" y="3474765"/>
            <a:ext cx="3615161" cy="2881585"/>
            <a:chOff x="4070343" y="3457302"/>
            <a:chExt cx="4140207" cy="2881585"/>
          </a:xfrm>
        </p:grpSpPr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743"/>
            <a:stretch>
              <a:fillRect/>
            </a:stretch>
          </p:blipFill>
          <p:spPr bwMode="auto">
            <a:xfrm>
              <a:off x="4184650" y="3581401"/>
              <a:ext cx="4025900" cy="2701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4495830" y="3457302"/>
              <a:ext cx="1458913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 sz="1400" b="1" dirty="0">
                  <a:latin typeface="Garamond" panose="02020404030301010803" pitchFamily="18" charset="0"/>
                </a:rPr>
                <a:t>G</a:t>
              </a:r>
              <a:r>
                <a:rPr lang="en-US" sz="1400" b="1" baseline="-25000" dirty="0">
                  <a:latin typeface="Garamond" panose="02020404030301010803" pitchFamily="18" charset="0"/>
                </a:rPr>
                <a:t>1</a:t>
              </a:r>
              <a:r>
                <a:rPr lang="en-US" sz="1400" b="1" dirty="0">
                  <a:latin typeface="Garamond" panose="02020404030301010803" pitchFamily="18" charset="0"/>
                </a:rPr>
                <a:t> checkpoint</a:t>
              </a:r>
            </a:p>
          </p:txBody>
        </p:sp>
        <p:sp>
          <p:nvSpPr>
            <p:cNvPr id="22" name="Line 7"/>
            <p:cNvSpPr>
              <a:spLocks noChangeShapeType="1"/>
            </p:cNvSpPr>
            <p:nvPr/>
          </p:nvSpPr>
          <p:spPr bwMode="auto">
            <a:xfrm flipH="1" flipV="1">
              <a:off x="5268913" y="3716339"/>
              <a:ext cx="271462" cy="13652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>
                <a:latin typeface="Garamond" panose="02020404030301010803" pitchFamily="18" charset="0"/>
              </a:endParaRP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4070343" y="5937250"/>
              <a:ext cx="1535113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r">
                <a:lnSpc>
                  <a:spcPct val="90000"/>
                </a:lnSpc>
              </a:pPr>
              <a:r>
                <a:rPr lang="en-US" sz="1400" b="1" dirty="0">
                  <a:latin typeface="Garamond" panose="02020404030301010803" pitchFamily="18" charset="0"/>
                </a:rPr>
                <a:t>M checkpoint</a:t>
              </a:r>
            </a:p>
          </p:txBody>
        </p:sp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5099050" y="6054725"/>
              <a:ext cx="1512888" cy="28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400" b="1" dirty="0">
                  <a:latin typeface="Garamond" panose="02020404030301010803" pitchFamily="18" charset="0"/>
                </a:rPr>
                <a:t>G</a:t>
              </a:r>
              <a:r>
                <a:rPr lang="en-US" sz="1400" b="1" baseline="-25000" dirty="0">
                  <a:latin typeface="Garamond" panose="02020404030301010803" pitchFamily="18" charset="0"/>
                </a:rPr>
                <a:t>2</a:t>
              </a:r>
              <a:r>
                <a:rPr lang="en-US" sz="1400" b="1" dirty="0">
                  <a:latin typeface="Garamond" panose="02020404030301010803" pitchFamily="18" charset="0"/>
                </a:rPr>
                <a:t> checkpoint</a:t>
              </a:r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 flipH="1">
              <a:off x="4997450" y="5953125"/>
              <a:ext cx="203200" cy="203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>
                <a:latin typeface="Garamond" panose="02020404030301010803" pitchFamily="18" charset="0"/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5540376" y="6088063"/>
              <a:ext cx="66675" cy="203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1">
                <a:latin typeface="Garamond" panose="02020404030301010803" pitchFamily="18" charset="0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5811839" y="4462463"/>
              <a:ext cx="947737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Garamond" panose="02020404030301010803" pitchFamily="18" charset="0"/>
                </a:rPr>
                <a:t>Control</a:t>
              </a:r>
              <a:br>
                <a:rPr lang="en-US" sz="1400" b="1">
                  <a:latin typeface="Garamond" panose="02020404030301010803" pitchFamily="18" charset="0"/>
                </a:rPr>
              </a:br>
              <a:r>
                <a:rPr lang="en-US" sz="1400" b="1">
                  <a:latin typeface="Garamond" panose="02020404030301010803" pitchFamily="18" charset="0"/>
                </a:rPr>
                <a:t>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052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0"/>
            <a:ext cx="12192001" cy="6858000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sz="3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Traits of cancer cells</a:t>
            </a:r>
          </a:p>
          <a:p>
            <a:pPr>
              <a:lnSpc>
                <a:spcPct val="150000"/>
              </a:lnSpc>
            </a:pPr>
            <a:r>
              <a:rPr lang="en-US" sz="3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1. Independent of GROW signal from other cells. </a:t>
            </a:r>
          </a:p>
          <a:p>
            <a:pPr lvl="1">
              <a:lnSpc>
                <a:spcPct val="150000"/>
              </a:lnSpc>
            </a:pPr>
            <a:r>
              <a:rPr lang="en-US" sz="3400" b="1" dirty="0" smtClean="0">
                <a:latin typeface="Garamond" panose="02020404030301010803" pitchFamily="18" charset="0"/>
              </a:rPr>
              <a:t>often, </a:t>
            </a:r>
            <a:r>
              <a:rPr lang="en-US" sz="34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oncogenes.  </a:t>
            </a:r>
          </a:p>
          <a:p>
            <a:pPr lvl="2">
              <a:lnSpc>
                <a:spcPct val="150000"/>
              </a:lnSpc>
            </a:pPr>
            <a:r>
              <a:rPr lang="en-US" sz="34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Ex. </a:t>
            </a:r>
            <a:r>
              <a:rPr lang="en-US" sz="3400" b="1" dirty="0" err="1" smtClean="0">
                <a:solidFill>
                  <a:srgbClr val="00B050"/>
                </a:solidFill>
                <a:latin typeface="Garamond" panose="02020404030301010803" pitchFamily="18" charset="0"/>
              </a:rPr>
              <a:t>ras</a:t>
            </a:r>
            <a:endParaRPr lang="en-US" sz="3400" b="1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3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2.  Ignores STOP signal </a:t>
            </a:r>
          </a:p>
          <a:p>
            <a:pPr lvl="1">
              <a:lnSpc>
                <a:spcPct val="150000"/>
              </a:lnSpc>
            </a:pPr>
            <a:r>
              <a:rPr lang="en-US" sz="34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defective damage control</a:t>
            </a:r>
            <a:r>
              <a:rPr lang="en-US" sz="3400" b="1" dirty="0" smtClean="0">
                <a:latin typeface="Garamond" panose="02020404030301010803" pitchFamily="18" charset="0"/>
              </a:rPr>
              <a:t>, so problems not corrected. </a:t>
            </a:r>
          </a:p>
          <a:p>
            <a:pPr lvl="1">
              <a:lnSpc>
                <a:spcPct val="150000"/>
              </a:lnSpc>
            </a:pPr>
            <a:r>
              <a:rPr lang="en-US" sz="3400" b="1" dirty="0" smtClean="0">
                <a:latin typeface="Garamond" panose="02020404030301010803" pitchFamily="18" charset="0"/>
              </a:rPr>
              <a:t>Often, </a:t>
            </a:r>
            <a:r>
              <a:rPr lang="en-US" sz="34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tumor suppressor genes</a:t>
            </a:r>
            <a:r>
              <a:rPr lang="en-US" sz="3400" b="1" dirty="0" smtClean="0">
                <a:latin typeface="Garamond" panose="02020404030301010803" pitchFamily="18" charset="0"/>
              </a:rPr>
              <a:t>.  </a:t>
            </a:r>
          </a:p>
          <a:p>
            <a:pPr lvl="2">
              <a:lnSpc>
                <a:spcPct val="150000"/>
              </a:lnSpc>
            </a:pPr>
            <a:r>
              <a:rPr lang="en-US" sz="3400" b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Ex. P53</a:t>
            </a:r>
          </a:p>
          <a:p>
            <a:pPr>
              <a:lnSpc>
                <a:spcPct val="150000"/>
              </a:lnSpc>
            </a:pPr>
            <a:r>
              <a:rPr lang="en-US" sz="3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3.  No cell suicide (apoptosis)	</a:t>
            </a:r>
            <a:r>
              <a:rPr lang="en-US" sz="3400" b="1" dirty="0" smtClean="0">
                <a:latin typeface="Garamond" panose="02020404030301010803" pitchFamily="18" charset="0"/>
              </a:rPr>
              <a:t>			</a:t>
            </a:r>
          </a:p>
          <a:p>
            <a:pPr>
              <a:lnSpc>
                <a:spcPct val="150000"/>
              </a:lnSpc>
            </a:pPr>
            <a:r>
              <a:rPr lang="en-US" sz="3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4.  No limit to cell divisions	</a:t>
            </a:r>
            <a:r>
              <a:rPr lang="en-US" sz="3400" b="1" dirty="0" smtClean="0">
                <a:latin typeface="Garamond" panose="02020404030301010803" pitchFamily="18" charset="0"/>
              </a:rPr>
              <a:t>				</a:t>
            </a:r>
          </a:p>
          <a:p>
            <a:pPr lvl="1">
              <a:lnSpc>
                <a:spcPct val="150000"/>
              </a:lnSpc>
            </a:pPr>
            <a:r>
              <a:rPr lang="en-US" sz="3400" b="1" dirty="0" smtClean="0">
                <a:latin typeface="Garamond" panose="02020404030301010803" pitchFamily="18" charset="0"/>
              </a:rPr>
              <a:t>telomeres </a:t>
            </a:r>
            <a:r>
              <a:rPr lang="en-US" sz="34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rebuilt on ends </a:t>
            </a:r>
            <a:r>
              <a:rPr lang="en-US" sz="3400" b="1" dirty="0" smtClean="0">
                <a:latin typeface="Garamond" panose="02020404030301010803" pitchFamily="18" charset="0"/>
              </a:rPr>
              <a:t>of the chromosomes </a:t>
            </a:r>
          </a:p>
          <a:p>
            <a:pPr lvl="2">
              <a:lnSpc>
                <a:spcPct val="150000"/>
              </a:lnSpc>
            </a:pPr>
            <a:r>
              <a:rPr lang="en-US" sz="3000" b="1" dirty="0" smtClean="0">
                <a:latin typeface="Garamond" panose="02020404030301010803" pitchFamily="18" charset="0"/>
              </a:rPr>
              <a:t>new treatment target: telomerase</a:t>
            </a:r>
          </a:p>
          <a:p>
            <a:pPr>
              <a:lnSpc>
                <a:spcPct val="170000"/>
              </a:lnSpc>
            </a:pPr>
            <a:r>
              <a:rPr lang="en-US" sz="3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5.  Angiogenesis - formation of blood vessels</a:t>
            </a:r>
          </a:p>
          <a:p>
            <a:pPr>
              <a:lnSpc>
                <a:spcPct val="170000"/>
              </a:lnSpc>
            </a:pPr>
            <a:r>
              <a:rPr lang="en-US" sz="3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6.  Metastasis - ability to move to other tissues</a:t>
            </a:r>
          </a:p>
          <a:p>
            <a:pPr lvl="1">
              <a:lnSpc>
                <a:spcPct val="170000"/>
              </a:lnSpc>
            </a:pPr>
            <a:r>
              <a:rPr lang="en-US" sz="34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benign: </a:t>
            </a:r>
            <a:r>
              <a:rPr lang="en-US" sz="3400" b="1" dirty="0" smtClean="0">
                <a:latin typeface="Garamond" panose="02020404030301010803" pitchFamily="18" charset="0"/>
              </a:rPr>
              <a:t>do not move from tumor site	</a:t>
            </a:r>
          </a:p>
          <a:p>
            <a:pPr lvl="1">
              <a:lnSpc>
                <a:spcPct val="170000"/>
              </a:lnSpc>
            </a:pPr>
            <a:r>
              <a:rPr lang="en-US" sz="34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malignant: </a:t>
            </a:r>
            <a:r>
              <a:rPr lang="en-US" sz="3400" b="1" dirty="0" smtClean="0">
                <a:latin typeface="Garamond" panose="02020404030301010803" pitchFamily="18" charset="0"/>
              </a:rPr>
              <a:t>invasive cells, can travel in blood and lymph </a:t>
            </a:r>
            <a:r>
              <a:rPr lang="en-US" sz="4000" b="1" dirty="0" smtClean="0">
                <a:latin typeface="Garamond" panose="02020404030301010803" pitchFamily="18" charset="0"/>
              </a:rPr>
              <a:t>system</a:t>
            </a:r>
          </a:p>
          <a:p>
            <a:pPr lvl="1">
              <a:lnSpc>
                <a:spcPct val="170000"/>
              </a:lnSpc>
            </a:pPr>
            <a:r>
              <a:rPr lang="en-US" sz="4000" b="1" dirty="0" smtClean="0">
                <a:latin typeface="Garamond" panose="02020404030301010803" pitchFamily="18" charset="0"/>
              </a:rPr>
              <a:t>Malignant tumors can invade other tissues and may kill the organism</a:t>
            </a:r>
          </a:p>
          <a:p>
            <a:pPr lvl="1">
              <a:lnSpc>
                <a:spcPct val="170000"/>
              </a:lnSpc>
            </a:pPr>
            <a:endParaRPr lang="en-US" sz="3400" b="1" dirty="0" smtClean="0">
              <a:latin typeface="Garamond" panose="02020404030301010803" pitchFamily="18" charset="0"/>
            </a:endParaRPr>
          </a:p>
          <a:p>
            <a:pPr lvl="1">
              <a:lnSpc>
                <a:spcPct val="170000"/>
              </a:lnSpc>
            </a:pPr>
            <a:endParaRPr lang="en-US" sz="3400" b="1" dirty="0" smtClean="0">
              <a:latin typeface="Garamond" panose="02020404030301010803" pitchFamily="18" charset="0"/>
            </a:endParaRPr>
          </a:p>
          <a:p>
            <a:pPr lvl="2">
              <a:lnSpc>
                <a:spcPct val="170000"/>
              </a:lnSpc>
            </a:pPr>
            <a:endParaRPr lang="en-US" b="1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b="1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230-75D2-4BE3-AF00-9F63F6813656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029" y="217283"/>
            <a:ext cx="4152524" cy="403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0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42780" y="-23018"/>
            <a:ext cx="7149220" cy="419648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sz="2400" b="1" dirty="0">
                <a:solidFill>
                  <a:srgbClr val="FF0000"/>
                </a:solidFill>
                <a:latin typeface="Garamond" panose="02020404030301010803" pitchFamily="18" charset="0"/>
              </a:rPr>
              <a:t>How do normal cells become cancerous?</a:t>
            </a:r>
            <a:endParaRPr lang="en-US" sz="2400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726" y="355557"/>
            <a:ext cx="5314232" cy="23134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754F-6255-44A2-AB23-DE212D843947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9398"/>
            <a:ext cx="6651657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Source of oncogenes?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Mutation</a:t>
            </a:r>
            <a:r>
              <a:rPr lang="en-US" sz="2400" b="1" dirty="0" smtClean="0">
                <a:latin typeface="Garamond" panose="02020404030301010803" pitchFamily="18" charset="0"/>
              </a:rPr>
              <a:t> of a normal gene = change in DNA sequence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UV light, X rays, natural or synthetic </a:t>
            </a:r>
            <a:r>
              <a:rPr lang="en-US" sz="2400" b="1" dirty="0" smtClean="0">
                <a:latin typeface="Garamond" panose="02020404030301010803" pitchFamily="18" charset="0"/>
              </a:rPr>
              <a:t>chemicals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Virus </a:t>
            </a:r>
            <a:r>
              <a:rPr lang="en-US" sz="2400" b="1" dirty="0" smtClean="0">
                <a:latin typeface="Garamond" panose="02020404030301010803" pitchFamily="18" charset="0"/>
              </a:rPr>
              <a:t>(ex. HPV and cervical cancer)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839486" y="2911248"/>
            <a:ext cx="6178472" cy="3445102"/>
            <a:chOff x="2029993" y="914401"/>
            <a:chExt cx="6733007" cy="5119687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30"/>
            <a:stretch>
              <a:fillRect/>
            </a:stretch>
          </p:blipFill>
          <p:spPr bwMode="auto">
            <a:xfrm>
              <a:off x="3505200" y="914401"/>
              <a:ext cx="5257800" cy="3573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" b="21817"/>
            <a:stretch>
              <a:fillRect/>
            </a:stretch>
          </p:blipFill>
          <p:spPr bwMode="auto">
            <a:xfrm>
              <a:off x="3581400" y="4572000"/>
              <a:ext cx="4953000" cy="146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5410201" y="1066801"/>
              <a:ext cx="1120775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>
                  <a:latin typeface="Garamond" panose="02020404030301010803" pitchFamily="18" charset="0"/>
                </a:rPr>
                <a:t>Deletion</a:t>
              </a:r>
            </a:p>
          </p:txBody>
        </p:sp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5410200" y="2667001"/>
              <a:ext cx="1219200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Garamond" panose="02020404030301010803" pitchFamily="18" charset="0"/>
                </a:rPr>
                <a:t>Duplication</a:t>
              </a: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410201" y="3886201"/>
              <a:ext cx="1120775" cy="284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>
                  <a:latin typeface="Garamond" panose="02020404030301010803" pitchFamily="18" charset="0"/>
                </a:rPr>
                <a:t>Inversion</a:t>
              </a: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2137298" y="2598520"/>
              <a:ext cx="1600200" cy="476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>
                  <a:latin typeface="Garamond" panose="02020404030301010803" pitchFamily="18" charset="0"/>
                </a:rPr>
                <a:t>Homologous</a:t>
              </a:r>
              <a:br>
                <a:rPr lang="en-US" sz="1400" b="1" dirty="0">
                  <a:latin typeface="Garamond" panose="02020404030301010803" pitchFamily="18" charset="0"/>
                </a:rPr>
              </a:br>
              <a:r>
                <a:rPr lang="en-US" sz="1400" b="1" dirty="0">
                  <a:latin typeface="Garamond" panose="02020404030301010803" pitchFamily="18" charset="0"/>
                </a:rPr>
                <a:t>chromosomes</a:t>
              </a: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5486400" y="5105401"/>
              <a:ext cx="1295400" cy="480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>
                  <a:latin typeface="Garamond" panose="02020404030301010803" pitchFamily="18" charset="0"/>
                </a:rPr>
                <a:t>Reciprocal</a:t>
              </a:r>
              <a:br>
                <a:rPr lang="en-US" sz="1400" b="1" dirty="0">
                  <a:latin typeface="Garamond" panose="02020404030301010803" pitchFamily="18" charset="0"/>
                </a:rPr>
              </a:br>
              <a:r>
                <a:rPr lang="en-US" sz="1400" b="1" dirty="0">
                  <a:latin typeface="Garamond" panose="02020404030301010803" pitchFamily="18" charset="0"/>
                </a:rPr>
                <a:t>translocation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2029993" y="5118807"/>
              <a:ext cx="160020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400" b="1" dirty="0" err="1">
                  <a:latin typeface="Garamond" panose="02020404030301010803" pitchFamily="18" charset="0"/>
                </a:rPr>
                <a:t>Nonhomologous</a:t>
              </a:r>
              <a:r>
                <a:rPr lang="en-US" sz="1400" b="1" dirty="0">
                  <a:latin typeface="Garamond" panose="02020404030301010803" pitchFamily="18" charset="0"/>
                </a:rPr>
                <a:t/>
              </a:r>
              <a:br>
                <a:rPr lang="en-US" sz="1400" b="1" dirty="0">
                  <a:latin typeface="Garamond" panose="02020404030301010803" pitchFamily="18" charset="0"/>
                </a:rPr>
              </a:br>
              <a:r>
                <a:rPr lang="en-US" sz="1400" b="1" dirty="0">
                  <a:latin typeface="Garamond" panose="02020404030301010803" pitchFamily="18" charset="0"/>
                </a:rPr>
                <a:t>chromosomes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6214256" y="2598991"/>
            <a:ext cx="6051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45000"/>
              </a:spcBef>
              <a:spcAft>
                <a:spcPct val="20000"/>
              </a:spcAft>
              <a:buClr>
                <a:srgbClr val="990000"/>
              </a:buClr>
              <a:buFontTx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Chromosomal changes </a:t>
            </a:r>
            <a:r>
              <a:rPr lang="en-US" sz="24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can be </a:t>
            </a:r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large or small</a:t>
            </a:r>
            <a:endParaRPr lang="en-US" sz="24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" y="3374947"/>
            <a:ext cx="5538902" cy="287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167404"/>
            <a:ext cx="540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Chromosomal </a:t>
            </a:r>
            <a:r>
              <a:rPr lang="en-US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translocation 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can activate an oncogene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3717" y="3053190"/>
            <a:ext cx="3285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chronic </a:t>
            </a:r>
            <a:r>
              <a:rPr lang="en-US" b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myelogenous</a:t>
            </a:r>
            <a:r>
              <a:rPr lang="en-U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leukemia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7233719" cy="68580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GB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Cancer</a:t>
            </a:r>
          </a:p>
          <a:p>
            <a:pPr>
              <a:lnSpc>
                <a:spcPct val="160000"/>
              </a:lnSpc>
            </a:pPr>
            <a:r>
              <a:rPr lang="en-GB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Cancer </a:t>
            </a:r>
            <a:r>
              <a:rPr lang="en-GB" b="1" dirty="0">
                <a:solidFill>
                  <a:srgbClr val="0070C0"/>
                </a:solidFill>
                <a:latin typeface="Garamond" panose="02020404030301010803" pitchFamily="18" charset="0"/>
              </a:rPr>
              <a:t>is one of the most common diseases in the developed world:</a:t>
            </a:r>
          </a:p>
          <a:p>
            <a:pPr lvl="1">
              <a:lnSpc>
                <a:spcPct val="160000"/>
              </a:lnSpc>
            </a:pPr>
            <a:r>
              <a:rPr lang="en-GB" b="1" dirty="0">
                <a:solidFill>
                  <a:srgbClr val="7030A0"/>
                </a:solidFill>
                <a:latin typeface="Garamond" panose="02020404030301010803" pitchFamily="18" charset="0"/>
              </a:rPr>
              <a:t>1 in 4 deaths </a:t>
            </a:r>
            <a:r>
              <a:rPr lang="en-GB" b="1" dirty="0">
                <a:latin typeface="Garamond" panose="02020404030301010803" pitchFamily="18" charset="0"/>
              </a:rPr>
              <a:t>are due to cancer</a:t>
            </a:r>
          </a:p>
          <a:p>
            <a:pPr lvl="1">
              <a:lnSpc>
                <a:spcPct val="160000"/>
              </a:lnSpc>
            </a:pPr>
            <a:r>
              <a:rPr lang="en-GB" b="1" dirty="0">
                <a:solidFill>
                  <a:srgbClr val="7030A0"/>
                </a:solidFill>
                <a:latin typeface="Garamond" panose="02020404030301010803" pitchFamily="18" charset="0"/>
              </a:rPr>
              <a:t>1 in 17 deaths </a:t>
            </a:r>
            <a:r>
              <a:rPr lang="en-GB" b="1" dirty="0">
                <a:latin typeface="Garamond" panose="02020404030301010803" pitchFamily="18" charset="0"/>
              </a:rPr>
              <a:t>are due to </a:t>
            </a:r>
            <a:r>
              <a:rPr lang="en-GB" b="1" dirty="0">
                <a:solidFill>
                  <a:srgbClr val="FF0000"/>
                </a:solidFill>
                <a:latin typeface="Garamond" panose="02020404030301010803" pitchFamily="18" charset="0"/>
              </a:rPr>
              <a:t>lung cancer</a:t>
            </a:r>
          </a:p>
          <a:p>
            <a:pPr lvl="1">
              <a:lnSpc>
                <a:spcPct val="160000"/>
              </a:lnSpc>
            </a:pPr>
            <a:r>
              <a:rPr lang="en-GB" b="1" dirty="0">
                <a:latin typeface="Garamond" panose="02020404030301010803" pitchFamily="18" charset="0"/>
              </a:rPr>
              <a:t>Lung cancer is the </a:t>
            </a:r>
            <a:r>
              <a:rPr lang="en-GB" b="1" dirty="0">
                <a:solidFill>
                  <a:srgbClr val="7030A0"/>
                </a:solidFill>
                <a:latin typeface="Garamond" panose="02020404030301010803" pitchFamily="18" charset="0"/>
              </a:rPr>
              <a:t>most common </a:t>
            </a:r>
            <a:r>
              <a:rPr lang="en-GB" b="1" dirty="0">
                <a:latin typeface="Garamond" panose="02020404030301010803" pitchFamily="18" charset="0"/>
              </a:rPr>
              <a:t>cancer in men</a:t>
            </a:r>
          </a:p>
          <a:p>
            <a:pPr lvl="1">
              <a:lnSpc>
                <a:spcPct val="160000"/>
              </a:lnSpc>
            </a:pPr>
            <a:r>
              <a:rPr lang="en-GB" b="1" dirty="0">
                <a:latin typeface="Garamond" panose="02020404030301010803" pitchFamily="18" charset="0"/>
              </a:rPr>
              <a:t>Breast cancer is the </a:t>
            </a:r>
            <a:r>
              <a:rPr lang="en-GB" b="1" dirty="0">
                <a:solidFill>
                  <a:srgbClr val="7030A0"/>
                </a:solidFill>
                <a:latin typeface="Garamond" panose="02020404030301010803" pitchFamily="18" charset="0"/>
              </a:rPr>
              <a:t>most common </a:t>
            </a:r>
            <a:r>
              <a:rPr lang="en-GB" b="1" dirty="0">
                <a:latin typeface="Garamond" panose="02020404030301010803" pitchFamily="18" charset="0"/>
              </a:rPr>
              <a:t>cancer in women</a:t>
            </a:r>
          </a:p>
          <a:p>
            <a:pPr lvl="1">
              <a:lnSpc>
                <a:spcPct val="160000"/>
              </a:lnSpc>
            </a:pPr>
            <a:r>
              <a:rPr lang="en-GB" b="1" dirty="0">
                <a:latin typeface="Garamond" panose="02020404030301010803" pitchFamily="18" charset="0"/>
              </a:rPr>
              <a:t>There are over  </a:t>
            </a:r>
            <a:r>
              <a:rPr lang="en-GB" b="1" dirty="0">
                <a:solidFill>
                  <a:srgbClr val="7030A0"/>
                </a:solidFill>
                <a:latin typeface="Garamond" panose="02020404030301010803" pitchFamily="18" charset="0"/>
              </a:rPr>
              <a:t>100 different forms </a:t>
            </a:r>
            <a:r>
              <a:rPr lang="en-GB" b="1" dirty="0">
                <a:latin typeface="Garamond" panose="02020404030301010803" pitchFamily="18" charset="0"/>
              </a:rPr>
              <a:t>of cancer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1A3F-58D3-4E21-8847-E4A937FA0AB3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86" r="27083"/>
          <a:stretch/>
        </p:blipFill>
        <p:spPr bwMode="auto">
          <a:xfrm>
            <a:off x="7061703" y="19678"/>
            <a:ext cx="5130297" cy="683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91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GB" sz="29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Cancer</a:t>
            </a:r>
          </a:p>
          <a:p>
            <a:pPr>
              <a:lnSpc>
                <a:spcPct val="150000"/>
              </a:lnSpc>
            </a:pPr>
            <a:r>
              <a:rPr lang="en-GB" sz="2900" b="1" dirty="0" smtClean="0">
                <a:latin typeface="Garamond" panose="02020404030301010803" pitchFamily="18" charset="0"/>
              </a:rPr>
              <a:t>The </a:t>
            </a:r>
            <a:r>
              <a:rPr lang="en-GB" sz="2900" b="1" dirty="0">
                <a:latin typeface="Garamond" panose="02020404030301010803" pitchFamily="18" charset="0"/>
              </a:rPr>
              <a:t>division of </a:t>
            </a:r>
            <a:r>
              <a:rPr lang="en-GB" sz="2900" b="1" dirty="0">
                <a:solidFill>
                  <a:srgbClr val="7030A0"/>
                </a:solidFill>
                <a:latin typeface="Garamond" panose="02020404030301010803" pitchFamily="18" charset="0"/>
              </a:rPr>
              <a:t>normal cells is precisely controlled</a:t>
            </a:r>
            <a:r>
              <a:rPr lang="en-GB" sz="2900" b="1" dirty="0">
                <a:latin typeface="Garamond" panose="02020404030301010803" pitchFamily="18" charset="0"/>
              </a:rPr>
              <a:t>. </a:t>
            </a:r>
            <a:endParaRPr lang="en-GB" sz="2900" b="1" dirty="0" smtClean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9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New </a:t>
            </a:r>
            <a:r>
              <a:rPr lang="en-GB" sz="2900" b="1" dirty="0">
                <a:solidFill>
                  <a:srgbClr val="7030A0"/>
                </a:solidFill>
                <a:latin typeface="Garamond" panose="02020404030301010803" pitchFamily="18" charset="0"/>
              </a:rPr>
              <a:t>cells </a:t>
            </a:r>
            <a:r>
              <a:rPr lang="en-GB" sz="2900" b="1" dirty="0">
                <a:latin typeface="Garamond" panose="02020404030301010803" pitchFamily="18" charset="0"/>
              </a:rPr>
              <a:t>are only formed for </a:t>
            </a:r>
            <a:r>
              <a:rPr lang="en-GB" sz="2900" b="1" dirty="0">
                <a:solidFill>
                  <a:srgbClr val="7030A0"/>
                </a:solidFill>
                <a:latin typeface="Garamond" panose="02020404030301010803" pitchFamily="18" charset="0"/>
              </a:rPr>
              <a:t>growth or to replace </a:t>
            </a:r>
            <a:r>
              <a:rPr lang="en-GB" sz="2900" b="1" dirty="0">
                <a:latin typeface="Garamond" panose="02020404030301010803" pitchFamily="18" charset="0"/>
              </a:rPr>
              <a:t>dead ones.</a:t>
            </a:r>
          </a:p>
          <a:p>
            <a:pPr eaLnBrk="1" hangingPunct="1">
              <a:lnSpc>
                <a:spcPct val="150000"/>
              </a:lnSpc>
            </a:pPr>
            <a:r>
              <a:rPr lang="en-GB" sz="2900" b="1" dirty="0">
                <a:solidFill>
                  <a:srgbClr val="7030A0"/>
                </a:solidFill>
                <a:latin typeface="Garamond" panose="02020404030301010803" pitchFamily="18" charset="0"/>
              </a:rPr>
              <a:t>Cancerous cells </a:t>
            </a:r>
            <a:r>
              <a:rPr lang="en-GB" sz="2900" b="1" dirty="0">
                <a:latin typeface="Garamond" panose="02020404030301010803" pitchFamily="18" charset="0"/>
              </a:rPr>
              <a:t>divide repeatedly out of control even though they are </a:t>
            </a:r>
            <a:r>
              <a:rPr lang="en-GB" sz="2900" b="1" dirty="0">
                <a:solidFill>
                  <a:srgbClr val="7030A0"/>
                </a:solidFill>
                <a:latin typeface="Garamond" panose="02020404030301010803" pitchFamily="18" charset="0"/>
              </a:rPr>
              <a:t>not needed</a:t>
            </a:r>
            <a:r>
              <a:rPr lang="en-GB" sz="2900" b="1" dirty="0">
                <a:latin typeface="Garamond" panose="02020404030301010803" pitchFamily="18" charset="0"/>
              </a:rPr>
              <a:t>, they crowd out other normal cells and function abnormally. </a:t>
            </a:r>
            <a:endParaRPr lang="en-GB" sz="2900" b="1" dirty="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GB" sz="2900" b="1" dirty="0" smtClean="0">
                <a:latin typeface="Garamond" panose="02020404030301010803" pitchFamily="18" charset="0"/>
              </a:rPr>
              <a:t>They </a:t>
            </a:r>
            <a:r>
              <a:rPr lang="en-GB" sz="2900" b="1" dirty="0">
                <a:solidFill>
                  <a:srgbClr val="7030A0"/>
                </a:solidFill>
                <a:latin typeface="Garamond" panose="02020404030301010803" pitchFamily="18" charset="0"/>
              </a:rPr>
              <a:t>can also destroy </a:t>
            </a:r>
            <a:r>
              <a:rPr lang="en-GB" sz="2900" b="1" dirty="0">
                <a:latin typeface="Garamond" panose="02020404030301010803" pitchFamily="18" charset="0"/>
              </a:rPr>
              <a:t>the correct </a:t>
            </a:r>
            <a:r>
              <a:rPr lang="en-GB" sz="2900" b="1" dirty="0">
                <a:solidFill>
                  <a:srgbClr val="7030A0"/>
                </a:solidFill>
                <a:latin typeface="Garamond" panose="02020404030301010803" pitchFamily="18" charset="0"/>
              </a:rPr>
              <a:t>functioning of </a:t>
            </a:r>
            <a:r>
              <a:rPr lang="en-GB" sz="2900" b="1" dirty="0">
                <a:latin typeface="Garamond" panose="02020404030301010803" pitchFamily="18" charset="0"/>
              </a:rPr>
              <a:t>major organs</a:t>
            </a:r>
            <a:r>
              <a:rPr lang="en-GB" sz="2900" b="1" dirty="0" smtClean="0">
                <a:latin typeface="Garamond" panose="02020404030301010803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GB" sz="29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What causes cancer?</a:t>
            </a:r>
          </a:p>
          <a:p>
            <a:pPr>
              <a:lnSpc>
                <a:spcPct val="150000"/>
              </a:lnSpc>
            </a:pPr>
            <a:r>
              <a:rPr lang="en-GB" sz="29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Mutations: </a:t>
            </a:r>
            <a:r>
              <a:rPr lang="en-GB" sz="2900" b="1" dirty="0" smtClean="0">
                <a:latin typeface="Garamond" panose="02020404030301010803" pitchFamily="18" charset="0"/>
              </a:rPr>
              <a:t>Cancer arises from the </a:t>
            </a:r>
            <a:r>
              <a:rPr lang="en-GB" sz="29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mutation</a:t>
            </a:r>
            <a:r>
              <a:rPr lang="en-GB" sz="2900" b="1" dirty="0" smtClean="0">
                <a:latin typeface="Garamond" panose="02020404030301010803" pitchFamily="18" charset="0"/>
              </a:rPr>
              <a:t> of a normal gene.</a:t>
            </a:r>
          </a:p>
          <a:p>
            <a:pPr lvl="1">
              <a:lnSpc>
                <a:spcPct val="150000"/>
              </a:lnSpc>
            </a:pPr>
            <a:r>
              <a:rPr lang="en-GB" sz="2900" b="1" dirty="0" smtClean="0">
                <a:latin typeface="Garamond" panose="02020404030301010803" pitchFamily="18" charset="0"/>
              </a:rPr>
              <a:t>Mutated genes that cause cancer are called </a:t>
            </a:r>
            <a:r>
              <a:rPr lang="en-GB" sz="29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oncogenes</a:t>
            </a:r>
            <a:r>
              <a:rPr lang="en-GB" sz="2900" b="1" dirty="0" smtClean="0">
                <a:latin typeface="Garamond" panose="02020404030301010803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GB" sz="2900" b="1" dirty="0" smtClean="0">
                <a:latin typeface="Garamond" panose="02020404030301010803" pitchFamily="18" charset="0"/>
              </a:rPr>
              <a:t>It is thought that </a:t>
            </a:r>
            <a:r>
              <a:rPr lang="en-GB" sz="29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several mutations need </a:t>
            </a:r>
            <a:r>
              <a:rPr lang="en-GB" sz="2900" b="1" dirty="0" smtClean="0">
                <a:latin typeface="Garamond" panose="02020404030301010803" pitchFamily="18" charset="0"/>
              </a:rPr>
              <a:t>to occur to give rise to cancer</a:t>
            </a:r>
          </a:p>
          <a:p>
            <a:pPr>
              <a:lnSpc>
                <a:spcPct val="150000"/>
              </a:lnSpc>
            </a:pPr>
            <a:r>
              <a:rPr lang="en-GB" sz="29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Apoptosis: </a:t>
            </a:r>
            <a:r>
              <a:rPr lang="en-GB" sz="2900" b="1" dirty="0" smtClean="0">
                <a:latin typeface="Garamond" panose="02020404030301010803" pitchFamily="18" charset="0"/>
              </a:rPr>
              <a:t>Cells that are </a:t>
            </a:r>
            <a:r>
              <a:rPr lang="en-GB" sz="29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old or not functioning </a:t>
            </a:r>
            <a:r>
              <a:rPr lang="en-GB" sz="2900" b="1" dirty="0" smtClean="0">
                <a:latin typeface="Garamond" panose="02020404030301010803" pitchFamily="18" charset="0"/>
              </a:rPr>
              <a:t>properly normally </a:t>
            </a:r>
            <a:r>
              <a:rPr lang="en-GB" sz="29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self destruct </a:t>
            </a:r>
            <a:r>
              <a:rPr lang="en-GB" sz="2900" b="1" dirty="0" smtClean="0">
                <a:latin typeface="Garamond" panose="02020404030301010803" pitchFamily="18" charset="0"/>
              </a:rPr>
              <a:t>and are replaced by new cells.</a:t>
            </a:r>
          </a:p>
          <a:p>
            <a:pPr lvl="1">
              <a:lnSpc>
                <a:spcPct val="150000"/>
              </a:lnSpc>
            </a:pPr>
            <a:r>
              <a:rPr lang="en-GB" sz="2900" b="1" dirty="0" smtClean="0">
                <a:latin typeface="Garamond" panose="02020404030301010803" pitchFamily="18" charset="0"/>
              </a:rPr>
              <a:t>However, cancerous cells do not self destruct and continue to divide rapidly producing millions of new cancerous cells.</a:t>
            </a:r>
          </a:p>
          <a:p>
            <a:pPr eaLnBrk="1" hangingPunct="1"/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E12F-D3B0-448F-A865-D78D56981942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60000"/>
              </a:lnSpc>
            </a:pPr>
            <a:r>
              <a:rPr lang="en-GB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Carcinogens</a:t>
            </a:r>
          </a:p>
          <a:p>
            <a:pPr>
              <a:lnSpc>
                <a:spcPct val="160000"/>
              </a:lnSpc>
            </a:pPr>
            <a:r>
              <a:rPr lang="en-GB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Ionising </a:t>
            </a:r>
            <a:r>
              <a:rPr lang="en-GB" b="1" dirty="0">
                <a:solidFill>
                  <a:srgbClr val="FF0000"/>
                </a:solidFill>
                <a:latin typeface="Garamond" panose="02020404030301010803" pitchFamily="18" charset="0"/>
              </a:rPr>
              <a:t>radiation</a:t>
            </a:r>
            <a:r>
              <a:rPr lang="en-GB" b="1" dirty="0">
                <a:latin typeface="Garamond" panose="02020404030301010803" pitchFamily="18" charset="0"/>
              </a:rPr>
              <a:t> – X Rays, UV </a:t>
            </a:r>
            <a:r>
              <a:rPr lang="en-GB" b="1" dirty="0" smtClean="0">
                <a:latin typeface="Garamond" panose="02020404030301010803" pitchFamily="18" charset="0"/>
              </a:rPr>
              <a:t>light</a:t>
            </a:r>
            <a:endParaRPr lang="en-GB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en-GB" b="1" dirty="0">
                <a:solidFill>
                  <a:srgbClr val="FF0000"/>
                </a:solidFill>
                <a:latin typeface="Garamond" panose="02020404030301010803" pitchFamily="18" charset="0"/>
              </a:rPr>
              <a:t>Chemicals</a:t>
            </a:r>
            <a:r>
              <a:rPr lang="en-GB" b="1" dirty="0">
                <a:latin typeface="Garamond" panose="02020404030301010803" pitchFamily="18" charset="0"/>
              </a:rPr>
              <a:t> – tar from </a:t>
            </a:r>
            <a:r>
              <a:rPr lang="en-GB" b="1" dirty="0" smtClean="0">
                <a:latin typeface="Garamond" panose="02020404030301010803" pitchFamily="18" charset="0"/>
              </a:rPr>
              <a:t>cigarettes</a:t>
            </a:r>
            <a:endParaRPr lang="en-GB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en-GB" b="1" dirty="0">
                <a:solidFill>
                  <a:srgbClr val="FF0000"/>
                </a:solidFill>
                <a:latin typeface="Garamond" panose="02020404030301010803" pitchFamily="18" charset="0"/>
              </a:rPr>
              <a:t>Virus infection</a:t>
            </a:r>
            <a:r>
              <a:rPr lang="en-GB" b="1" dirty="0">
                <a:latin typeface="Garamond" panose="02020404030301010803" pitchFamily="18" charset="0"/>
              </a:rPr>
              <a:t> – papilloma virus can be responsible for cervical cancer</a:t>
            </a:r>
            <a:r>
              <a:rPr lang="en-GB" b="1" dirty="0" smtClean="0">
                <a:latin typeface="Garamond" panose="02020404030301010803" pitchFamily="18" charset="0"/>
              </a:rPr>
              <a:t>.</a:t>
            </a:r>
            <a:endParaRPr lang="en-GB" b="1" dirty="0">
              <a:latin typeface="Garamond" panose="02020404030301010803" pitchFamily="18" charset="0"/>
            </a:endParaRPr>
          </a:p>
          <a:p>
            <a:pPr eaLnBrk="1" hangingPunct="1">
              <a:lnSpc>
                <a:spcPct val="160000"/>
              </a:lnSpc>
            </a:pPr>
            <a:r>
              <a:rPr lang="en-GB" b="1" dirty="0">
                <a:solidFill>
                  <a:srgbClr val="FF0000"/>
                </a:solidFill>
                <a:latin typeface="Garamond" panose="02020404030301010803" pitchFamily="18" charset="0"/>
              </a:rPr>
              <a:t>Hereditary predisposition</a:t>
            </a:r>
            <a:r>
              <a:rPr lang="en-GB" b="1" dirty="0">
                <a:latin typeface="Garamond" panose="02020404030301010803" pitchFamily="18" charset="0"/>
              </a:rPr>
              <a:t> – Some families are </a:t>
            </a:r>
            <a:r>
              <a:rPr lang="en-GB" b="1" dirty="0">
                <a:solidFill>
                  <a:srgbClr val="7030A0"/>
                </a:solidFill>
                <a:latin typeface="Garamond" panose="02020404030301010803" pitchFamily="18" charset="0"/>
              </a:rPr>
              <a:t>more susceptible </a:t>
            </a:r>
            <a:r>
              <a:rPr lang="en-GB" b="1" dirty="0">
                <a:latin typeface="Garamond" panose="02020404030301010803" pitchFamily="18" charset="0"/>
              </a:rPr>
              <a:t>to getting certain cancers. </a:t>
            </a:r>
            <a:endParaRPr lang="en-GB" b="1" dirty="0" smtClean="0">
              <a:latin typeface="Garamond" panose="02020404030301010803" pitchFamily="18" charset="0"/>
            </a:endParaRPr>
          </a:p>
          <a:p>
            <a:pPr algn="ctr">
              <a:lnSpc>
                <a:spcPct val="160000"/>
              </a:lnSpc>
            </a:pPr>
            <a:r>
              <a:rPr lang="en-GB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Benign or malignant?</a:t>
            </a:r>
          </a:p>
          <a:p>
            <a:pPr>
              <a:lnSpc>
                <a:spcPct val="160000"/>
              </a:lnSpc>
            </a:pPr>
            <a:r>
              <a:rPr lang="en-GB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Benign tumours</a:t>
            </a:r>
            <a:r>
              <a:rPr lang="en-GB" b="1" dirty="0" smtClean="0">
                <a:latin typeface="Garamond" panose="02020404030301010803" pitchFamily="18" charset="0"/>
              </a:rPr>
              <a:t> </a:t>
            </a:r>
          </a:p>
          <a:p>
            <a:pPr lvl="1">
              <a:lnSpc>
                <a:spcPct val="160000"/>
              </a:lnSpc>
            </a:pPr>
            <a:r>
              <a:rPr lang="en-GB" b="1" dirty="0" smtClean="0">
                <a:latin typeface="Garamond" panose="02020404030301010803" pitchFamily="18" charset="0"/>
              </a:rPr>
              <a:t>do not spread from their site of origin, but can </a:t>
            </a:r>
            <a:r>
              <a:rPr lang="en-GB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crowd out (squash) surrounding cells </a:t>
            </a:r>
          </a:p>
          <a:p>
            <a:pPr lvl="2">
              <a:lnSpc>
                <a:spcPct val="160000"/>
              </a:lnSpc>
            </a:pPr>
            <a:r>
              <a:rPr lang="en-GB" b="1" dirty="0" smtClean="0">
                <a:latin typeface="Garamond" panose="02020404030301010803" pitchFamily="18" charset="0"/>
              </a:rPr>
              <a:t>e.g. </a:t>
            </a:r>
            <a:r>
              <a:rPr lang="en-GB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brain tumour, warts.</a:t>
            </a:r>
          </a:p>
          <a:p>
            <a:pPr>
              <a:lnSpc>
                <a:spcPct val="160000"/>
              </a:lnSpc>
            </a:pPr>
            <a:r>
              <a:rPr lang="en-GB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Malignant tumours</a:t>
            </a:r>
            <a:r>
              <a:rPr lang="en-GB" b="1" dirty="0" smtClean="0">
                <a:latin typeface="Garamond" panose="02020404030301010803" pitchFamily="18" charset="0"/>
              </a:rPr>
              <a:t> </a:t>
            </a:r>
          </a:p>
          <a:p>
            <a:pPr lvl="1">
              <a:lnSpc>
                <a:spcPct val="160000"/>
              </a:lnSpc>
            </a:pPr>
            <a:r>
              <a:rPr lang="en-GB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can spread </a:t>
            </a:r>
            <a:r>
              <a:rPr lang="en-GB" b="1" dirty="0" smtClean="0">
                <a:latin typeface="Garamond" panose="02020404030301010803" pitchFamily="18" charset="0"/>
              </a:rPr>
              <a:t>from the original site and </a:t>
            </a:r>
            <a:r>
              <a:rPr lang="en-GB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cause secondary tumours</a:t>
            </a:r>
            <a:r>
              <a:rPr lang="en-GB" b="1" dirty="0" smtClean="0">
                <a:latin typeface="Garamond" panose="02020404030301010803" pitchFamily="18" charset="0"/>
              </a:rPr>
              <a:t>. </a:t>
            </a:r>
          </a:p>
          <a:p>
            <a:pPr lvl="1">
              <a:lnSpc>
                <a:spcPct val="160000"/>
              </a:lnSpc>
            </a:pPr>
            <a:r>
              <a:rPr lang="en-GB" b="1" dirty="0" smtClean="0">
                <a:latin typeface="Garamond" panose="02020404030301010803" pitchFamily="18" charset="0"/>
              </a:rPr>
              <a:t>This is called </a:t>
            </a:r>
            <a:r>
              <a:rPr lang="en-GB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metastasis.</a:t>
            </a:r>
            <a:r>
              <a:rPr lang="en-GB" b="1" dirty="0" smtClean="0">
                <a:latin typeface="Garamond" panose="02020404030301010803" pitchFamily="18" charset="0"/>
              </a:rPr>
              <a:t> </a:t>
            </a:r>
          </a:p>
          <a:p>
            <a:pPr lvl="1">
              <a:lnSpc>
                <a:spcPct val="160000"/>
              </a:lnSpc>
            </a:pPr>
            <a:r>
              <a:rPr lang="en-GB" b="1" dirty="0" smtClean="0">
                <a:latin typeface="Garamond" panose="02020404030301010803" pitchFamily="18" charset="0"/>
              </a:rPr>
              <a:t>They interfere with neighbouring cells and can block blood vessels, the gut, glands, lungs etc.</a:t>
            </a:r>
          </a:p>
          <a:p>
            <a:pPr eaLnBrk="1" hangingPunct="1">
              <a:lnSpc>
                <a:spcPct val="160000"/>
              </a:lnSpc>
            </a:pP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5A6C-406A-4D15-B5D9-81872C0ECC58}" type="datetime1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 BT CH3: Cancer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67EB9-B967-400E-823C-9E569653CA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7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1786</Words>
  <Application>Microsoft Office PowerPoint</Application>
  <PresentationFormat>Widescreen</PresentationFormat>
  <Paragraphs>317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Garamond</vt:lpstr>
      <vt:lpstr>Geneva</vt:lpstr>
      <vt:lpstr>Times</vt:lpstr>
      <vt:lpstr>Office Theme</vt:lpstr>
      <vt:lpstr>Chapter 3 Molecular diagnosis and cancer therapy  Topic: Introduction to Cancer</vt:lpstr>
      <vt:lpstr>PowerPoint Presentation</vt:lpstr>
      <vt:lpstr>PowerPoint Presentation</vt:lpstr>
      <vt:lpstr>PowerPoint Presentation</vt:lpstr>
      <vt:lpstr>PowerPoint Presentation</vt:lpstr>
      <vt:lpstr>How do normal cells become cancerous?</vt:lpstr>
      <vt:lpstr>PowerPoint Presentation</vt:lpstr>
      <vt:lpstr>PowerPoint Presentation</vt:lpstr>
      <vt:lpstr>PowerPoint Presentation</vt:lpstr>
      <vt:lpstr>PowerPoint Presentation</vt:lpstr>
      <vt:lpstr>Factors Believed to Contribute to Global Causes of Cancer</vt:lpstr>
      <vt:lpstr>Risks For Cancer</vt:lpstr>
      <vt:lpstr>Biological Factors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Molecular diagnosis and cancer therapy  Topic: Markers for cancers</dc:title>
  <dc:creator>Meera Indracanti</dc:creator>
  <cp:lastModifiedBy>Meera Indracanti</cp:lastModifiedBy>
  <cp:revision>46</cp:revision>
  <dcterms:created xsi:type="dcterms:W3CDTF">2020-03-13T01:21:19Z</dcterms:created>
  <dcterms:modified xsi:type="dcterms:W3CDTF">2020-03-17T03:07:58Z</dcterms:modified>
</cp:coreProperties>
</file>