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626B85-3416-4962-8F9B-690A832AFC67}" type="datetimeFigureOut">
              <a:rPr lang="en-US" smtClean="0"/>
              <a:pPr/>
              <a:t>06-Mar-17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D7D532-BF27-4F6A-B6BC-5A42F436B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8382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B050"/>
                </a:solidFill>
              </a:rPr>
              <a:t>Gender, Culture &amp; Power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SoAn2071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Class room policies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7848600" cy="5257800"/>
          </a:xfrm>
        </p:spPr>
        <p:txBody>
          <a:bodyPr>
            <a:noAutofit/>
          </a:bodyPr>
          <a:lstStyle/>
          <a:p>
            <a:pPr lvl="0"/>
            <a:r>
              <a:rPr lang="en-US" sz="3000" b="1" dirty="0" smtClean="0"/>
              <a:t>Students are expected to attend class regularly and actively participate on discussions, presentations and to ask and raise questions. </a:t>
            </a:r>
          </a:p>
          <a:p>
            <a:pPr lvl="0"/>
            <a:r>
              <a:rPr lang="en-US" sz="3000" b="1" dirty="0" smtClean="0"/>
              <a:t>If students miss more than 15% of the class attendance, he /she will not sit for the exam. Likewise, tardiness will not be tolerated.  It is disruptive to be late, so please be on time.</a:t>
            </a:r>
          </a:p>
          <a:p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 smtClean="0"/>
              <a:t>Academic dishonesty, cheating, fabrication and plagiarism are strictly forbidden. </a:t>
            </a:r>
          </a:p>
          <a:p>
            <a:pPr lvl="0"/>
            <a:r>
              <a:rPr lang="en-US" sz="3200" b="1" dirty="0" smtClean="0"/>
              <a:t> During class: sleeping in class, dozing, head-down on your desk, multimedia players, food are not permitted in the classroom. Water and other soft drinks are Ok.</a:t>
            </a:r>
          </a:p>
          <a:p>
            <a:endParaRPr lang="en-US" sz="32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COURSE CONTENTS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CHAPTER ONE: INTRODUCTION</a:t>
            </a:r>
            <a:endParaRPr lang="en-US" sz="3200" dirty="0" smtClean="0">
              <a:solidFill>
                <a:srgbClr val="7030A0"/>
              </a:solidFill>
            </a:endParaRP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The Concept of Gender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Sex and Gender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Gender role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Gender stratification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 Gender stereotypes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 Gender relation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 Cultural Construction of Gender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Gender Socialization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Chapter Two: Theories of Gender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600" b="1" dirty="0" smtClean="0"/>
              <a:t>Functionalism</a:t>
            </a:r>
          </a:p>
          <a:p>
            <a:pPr lvl="0"/>
            <a:r>
              <a:rPr lang="en-US" sz="3600" b="1" dirty="0" smtClean="0"/>
              <a:t>Conflict Theory</a:t>
            </a:r>
          </a:p>
          <a:p>
            <a:pPr lvl="0"/>
            <a:r>
              <a:rPr lang="en-US" sz="3600" b="1" dirty="0" smtClean="0"/>
              <a:t>Symbolic </a:t>
            </a:r>
            <a:r>
              <a:rPr lang="en-US" sz="3600" b="1" dirty="0" err="1" smtClean="0"/>
              <a:t>Interactionism</a:t>
            </a:r>
            <a:endParaRPr lang="en-US" sz="3600" b="1" dirty="0" smtClean="0"/>
          </a:p>
          <a:p>
            <a:pPr lvl="0"/>
            <a:r>
              <a:rPr lang="en-US" sz="3600" b="1" dirty="0" smtClean="0"/>
              <a:t>Psychological Theory</a:t>
            </a:r>
          </a:p>
          <a:p>
            <a:pPr lvl="0"/>
            <a:r>
              <a:rPr lang="en-US" sz="3600" b="1" dirty="0" smtClean="0"/>
              <a:t>Feminism and its Branches</a:t>
            </a:r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Chapter Three: Gender and Development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sz="3600" b="1" dirty="0" smtClean="0"/>
              <a:t>GAD and WID Approaches</a:t>
            </a:r>
          </a:p>
          <a:p>
            <a:pPr lvl="0"/>
            <a:r>
              <a:rPr lang="en-US" sz="3600" b="1" dirty="0" smtClean="0"/>
              <a:t>Why gender becomes a question of development?</a:t>
            </a:r>
          </a:p>
          <a:p>
            <a:pPr lvl="0"/>
            <a:r>
              <a:rPr lang="en-US" sz="3600" b="1" dirty="0" smtClean="0"/>
              <a:t> What is development?</a:t>
            </a:r>
          </a:p>
          <a:p>
            <a:pPr lvl="0"/>
            <a:r>
              <a:rPr lang="en-US" sz="3600" b="1" dirty="0" smtClean="0"/>
              <a:t>Tapping development</a:t>
            </a:r>
          </a:p>
          <a:p>
            <a:r>
              <a:rPr lang="en-US" sz="3600" b="1" dirty="0" smtClean="0"/>
              <a:t>Women and gender Equality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Chapter Four: Gender and Different Social Aspects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600" b="1" dirty="0" smtClean="0"/>
              <a:t>Gender and health</a:t>
            </a:r>
          </a:p>
          <a:p>
            <a:pPr lvl="0"/>
            <a:r>
              <a:rPr lang="en-US" sz="3600" b="1" dirty="0" smtClean="0"/>
              <a:t>Gender and Politics</a:t>
            </a:r>
          </a:p>
          <a:p>
            <a:pPr lvl="0"/>
            <a:r>
              <a:rPr lang="en-US" sz="3600" b="1" dirty="0" smtClean="0"/>
              <a:t>Gender and Education</a:t>
            </a:r>
          </a:p>
          <a:p>
            <a:pPr lvl="0"/>
            <a:r>
              <a:rPr lang="en-US" sz="3600" b="1" dirty="0" smtClean="0"/>
              <a:t> Gender and Economy</a:t>
            </a:r>
          </a:p>
          <a:p>
            <a:r>
              <a:rPr lang="en-US" sz="3600" b="1" dirty="0" smtClean="0"/>
              <a:t> Gender and Environment</a:t>
            </a:r>
          </a:p>
          <a:p>
            <a:pPr lvl="0"/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Chapter Five: Gender and Status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lvl="0"/>
            <a:r>
              <a:rPr lang="en-US" sz="3600" b="1" dirty="0" smtClean="0"/>
              <a:t>Is the feminism of the West applicable in the third world?</a:t>
            </a:r>
          </a:p>
          <a:p>
            <a:pPr lvl="0"/>
            <a:r>
              <a:rPr lang="en-US" sz="3600" b="1" dirty="0" smtClean="0"/>
              <a:t>Gender, population and development</a:t>
            </a:r>
          </a:p>
          <a:p>
            <a:pPr lvl="0"/>
            <a:r>
              <a:rPr lang="en-US" sz="3600" b="1" dirty="0" smtClean="0"/>
              <a:t>Gender and  environmental management</a:t>
            </a:r>
          </a:p>
          <a:p>
            <a:endParaRPr lang="en-US" sz="3600" b="1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Chapter Six: gender and power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 smtClean="0"/>
              <a:t>Leadership, power, and gender</a:t>
            </a:r>
          </a:p>
          <a:p>
            <a:pPr lvl="0"/>
            <a:r>
              <a:rPr lang="en-US" sz="3600" b="1" dirty="0" smtClean="0"/>
              <a:t>Language and Gender</a:t>
            </a:r>
          </a:p>
          <a:p>
            <a:pPr lvl="0"/>
            <a:r>
              <a:rPr lang="en-US" sz="3600" b="1" dirty="0" smtClean="0"/>
              <a:t>Gender-Based Violence</a:t>
            </a:r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Teaching Methods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  </a:t>
            </a:r>
            <a:r>
              <a:rPr lang="en-US" sz="3600" b="1" dirty="0" smtClean="0"/>
              <a:t>Lecture</a:t>
            </a:r>
          </a:p>
          <a:p>
            <a:pPr lvl="0"/>
            <a:r>
              <a:rPr lang="en-US" sz="3600" b="1" dirty="0" smtClean="0"/>
              <a:t> Class discussions</a:t>
            </a:r>
          </a:p>
          <a:p>
            <a:pPr lvl="0"/>
            <a:r>
              <a:rPr lang="en-US" sz="3600" b="1" dirty="0" smtClean="0"/>
              <a:t> Self-study</a:t>
            </a:r>
          </a:p>
          <a:p>
            <a:pPr lvl="0"/>
            <a:r>
              <a:rPr lang="en-US" sz="3600" b="1" dirty="0" smtClean="0"/>
              <a:t> Independent and group reading assignments and presentation</a:t>
            </a:r>
          </a:p>
          <a:p>
            <a:pPr lvl="0"/>
            <a:r>
              <a:rPr lang="en-US" sz="3600" b="1" dirty="0" smtClean="0"/>
              <a:t> Fieldtrip</a:t>
            </a:r>
          </a:p>
          <a:p>
            <a:pPr>
              <a:buNone/>
            </a:pPr>
            <a:endParaRPr lang="en-US" sz="3600" b="1" dirty="0" smtClean="0"/>
          </a:p>
          <a:p>
            <a:pPr>
              <a:buBlip>
                <a:blip r:embed="rId2"/>
              </a:buBlip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Course assessment method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sz="3600" b="1" dirty="0" smtClean="0"/>
              <a:t>1. Attendance &amp; Class Participation….10%</a:t>
            </a:r>
          </a:p>
          <a:p>
            <a:pPr>
              <a:lnSpc>
                <a:spcPct val="170000"/>
              </a:lnSpc>
            </a:pPr>
            <a:r>
              <a:rPr lang="en-US" sz="3600" b="1" dirty="0" smtClean="0"/>
              <a:t>2. Individual Assignment………....…...10%</a:t>
            </a:r>
          </a:p>
          <a:p>
            <a:pPr>
              <a:lnSpc>
                <a:spcPct val="170000"/>
              </a:lnSpc>
            </a:pPr>
            <a:r>
              <a:rPr lang="en-US" sz="3600" b="1" dirty="0" smtClean="0"/>
              <a:t>3. Group Assignment………………….15%</a:t>
            </a:r>
          </a:p>
          <a:p>
            <a:pPr>
              <a:lnSpc>
                <a:spcPct val="170000"/>
              </a:lnSpc>
            </a:pPr>
            <a:r>
              <a:rPr lang="en-US" sz="3600" b="1" dirty="0" smtClean="0"/>
              <a:t>4. Tests.…………………………………... 10%</a:t>
            </a:r>
          </a:p>
          <a:p>
            <a:pPr>
              <a:lnSpc>
                <a:spcPct val="170000"/>
              </a:lnSpc>
            </a:pPr>
            <a:r>
              <a:rPr lang="en-US" sz="3600" b="1" dirty="0" smtClean="0"/>
              <a:t>5. Mid Exam…………………………….. 15%</a:t>
            </a:r>
          </a:p>
          <a:p>
            <a:pPr>
              <a:lnSpc>
                <a:spcPct val="170000"/>
              </a:lnSpc>
            </a:pPr>
            <a:r>
              <a:rPr lang="en-US" sz="3600" b="1" dirty="0" smtClean="0"/>
              <a:t>6. Final Exam...………………………….40%</a:t>
            </a:r>
          </a:p>
          <a:p>
            <a:pPr>
              <a:lnSpc>
                <a:spcPct val="170000"/>
              </a:lnSpc>
            </a:pPr>
            <a:r>
              <a:rPr lang="en-US" sz="3600" b="1" dirty="0" smtClean="0"/>
              <a:t> </a:t>
            </a:r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302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Gender, Culture &amp; Power</vt:lpstr>
      <vt:lpstr>COURSE CONTENTS </vt:lpstr>
      <vt:lpstr>Chapter Two: Theories of Gender </vt:lpstr>
      <vt:lpstr>Chapter Three: Gender and Development</vt:lpstr>
      <vt:lpstr>Chapter Four: Gender and Different Social Aspects </vt:lpstr>
      <vt:lpstr>Chapter Five: Gender and Status</vt:lpstr>
      <vt:lpstr>Chapter Six: gender and power </vt:lpstr>
      <vt:lpstr>Teaching Methods </vt:lpstr>
      <vt:lpstr>Course assessment method</vt:lpstr>
      <vt:lpstr>Class room policies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Gender, Culture &amp; Power</dc:title>
  <dc:creator>DEGIFE</dc:creator>
  <cp:lastModifiedBy>DEGIFE</cp:lastModifiedBy>
  <cp:revision>24</cp:revision>
  <dcterms:created xsi:type="dcterms:W3CDTF">2017-03-06T11:11:00Z</dcterms:created>
  <dcterms:modified xsi:type="dcterms:W3CDTF">2017-03-06T13:35:55Z</dcterms:modified>
</cp:coreProperties>
</file>