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8" r:id="rId6"/>
    <p:sldId id="260" r:id="rId7"/>
    <p:sldId id="261" r:id="rId8"/>
    <p:sldId id="262" r:id="rId9"/>
    <p:sldId id="263" r:id="rId10"/>
    <p:sldId id="265" r:id="rId11"/>
    <p:sldId id="264" r:id="rId12"/>
    <p:sldId id="266" r:id="rId13"/>
    <p:sldId id="267" r:id="rId14"/>
    <p:sldId id="275" r:id="rId15"/>
    <p:sldId id="269" r:id="rId16"/>
    <p:sldId id="272" r:id="rId17"/>
    <p:sldId id="273" r:id="rId18"/>
    <p:sldId id="274"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66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15CD91-0348-42C5-9B2A-C4B5211516C4}" type="datetimeFigureOut">
              <a:rPr lang="en-US" smtClean="0"/>
              <a:pPr/>
              <a:t>6/9/2012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867C4-DFB5-4008-978C-7F266A89E01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15CD91-0348-42C5-9B2A-C4B5211516C4}" type="datetimeFigureOut">
              <a:rPr lang="en-US" smtClean="0"/>
              <a:pPr/>
              <a:t>6/9/2012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867C4-DFB5-4008-978C-7F266A89E0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15CD91-0348-42C5-9B2A-C4B5211516C4}" type="datetimeFigureOut">
              <a:rPr lang="en-US" smtClean="0"/>
              <a:pPr/>
              <a:t>6/9/2012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867C4-DFB5-4008-978C-7F266A89E01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15CD91-0348-42C5-9B2A-C4B5211516C4}" type="datetimeFigureOut">
              <a:rPr lang="en-US" smtClean="0"/>
              <a:pPr/>
              <a:t>6/9/2012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867C4-DFB5-4008-978C-7F266A89E01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15CD91-0348-42C5-9B2A-C4B5211516C4}" type="datetimeFigureOut">
              <a:rPr lang="en-US" smtClean="0"/>
              <a:pPr/>
              <a:t>6/9/2012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867C4-DFB5-4008-978C-7F266A89E01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15CD91-0348-42C5-9B2A-C4B5211516C4}" type="datetimeFigureOut">
              <a:rPr lang="en-US" smtClean="0"/>
              <a:pPr/>
              <a:t>6/9/2012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7867C4-DFB5-4008-978C-7F266A89E01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15CD91-0348-42C5-9B2A-C4B5211516C4}" type="datetimeFigureOut">
              <a:rPr lang="en-US" smtClean="0"/>
              <a:pPr/>
              <a:t>6/9/2012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7867C4-DFB5-4008-978C-7F266A89E01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15CD91-0348-42C5-9B2A-C4B5211516C4}" type="datetimeFigureOut">
              <a:rPr lang="en-US" smtClean="0"/>
              <a:pPr/>
              <a:t>6/9/2012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7867C4-DFB5-4008-978C-7F266A89E01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15CD91-0348-42C5-9B2A-C4B5211516C4}" type="datetimeFigureOut">
              <a:rPr lang="en-US" smtClean="0"/>
              <a:pPr/>
              <a:t>6/9/2012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7867C4-DFB5-4008-978C-7F266A89E0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15CD91-0348-42C5-9B2A-C4B5211516C4}" type="datetimeFigureOut">
              <a:rPr lang="en-US" smtClean="0"/>
              <a:pPr/>
              <a:t>6/9/2012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7867C4-DFB5-4008-978C-7F266A89E01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15CD91-0348-42C5-9B2A-C4B5211516C4}" type="datetimeFigureOut">
              <a:rPr lang="en-US" smtClean="0"/>
              <a:pPr/>
              <a:t>6/9/2012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7867C4-DFB5-4008-978C-7F266A89E01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15CD91-0348-42C5-9B2A-C4B5211516C4}" type="datetimeFigureOut">
              <a:rPr lang="en-US" smtClean="0"/>
              <a:pPr/>
              <a:t>6/9/2012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7867C4-DFB5-4008-978C-7F266A89E01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Gender and Gender </a:t>
            </a:r>
            <a:r>
              <a:rPr lang="en-US" dirty="0" err="1" smtClean="0"/>
              <a:t>Mainstreamingt</a:t>
            </a:r>
            <a:r>
              <a:rPr lang="en-US" dirty="0" smtClean="0"/>
              <a:t> for Development</a:t>
            </a:r>
            <a:endParaRPr lang="en-US" dirty="0"/>
          </a:p>
        </p:txBody>
      </p:sp>
      <p:sp>
        <p:nvSpPr>
          <p:cNvPr id="3" name="Subtitle 2"/>
          <p:cNvSpPr>
            <a:spLocks noGrp="1"/>
          </p:cNvSpPr>
          <p:nvPr>
            <p:ph type="subTitle" idx="1"/>
          </p:nvPr>
        </p:nvSpPr>
        <p:spPr/>
        <p:txBody>
          <a:bodyPr/>
          <a:lstStyle/>
          <a:p>
            <a:r>
              <a:rPr lang="en-US" dirty="0" err="1" smtClean="0"/>
              <a:t>Walelign</a:t>
            </a:r>
            <a:r>
              <a:rPr lang="en-US" dirty="0" smtClean="0"/>
              <a:t> </a:t>
            </a:r>
            <a:r>
              <a:rPr lang="en-US" dirty="0" err="1" smtClean="0"/>
              <a:t>Tadesse</a:t>
            </a:r>
            <a:r>
              <a:rPr lang="en-US" dirty="0" smtClean="0"/>
              <a:t>, PhD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Anti-Poverty arguments </a:t>
            </a:r>
            <a:endParaRPr lang="en-US" dirty="0"/>
          </a:p>
        </p:txBody>
      </p:sp>
      <p:sp>
        <p:nvSpPr>
          <p:cNvPr id="3" name="Content Placeholder 2"/>
          <p:cNvSpPr>
            <a:spLocks noGrp="1"/>
          </p:cNvSpPr>
          <p:nvPr>
            <p:ph idx="1"/>
          </p:nvPr>
        </p:nvSpPr>
        <p:spPr/>
        <p:txBody>
          <a:bodyPr>
            <a:normAutofit/>
          </a:bodyPr>
          <a:lstStyle/>
          <a:p>
            <a:r>
              <a:rPr lang="en-US" dirty="0" smtClean="0"/>
              <a:t>Feminization of poverty-factors that limit women’s access to education, training and productive resources </a:t>
            </a:r>
          </a:p>
          <a:p>
            <a:r>
              <a:rPr lang="en-US" dirty="0" smtClean="0"/>
              <a:t>Promotion of gender equality is considered critical to poverty reduction</a:t>
            </a:r>
          </a:p>
          <a:p>
            <a:r>
              <a:rPr lang="en-US" dirty="0" smtClean="0"/>
              <a:t>PRSPs- recognize Gender equality issues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Efficiency Arguments</a:t>
            </a:r>
            <a:endParaRPr lang="en-US" dirty="0"/>
          </a:p>
        </p:txBody>
      </p:sp>
      <p:sp>
        <p:nvSpPr>
          <p:cNvPr id="3" name="Content Placeholder 2"/>
          <p:cNvSpPr>
            <a:spLocks noGrp="1"/>
          </p:cNvSpPr>
          <p:nvPr>
            <p:ph idx="1"/>
          </p:nvPr>
        </p:nvSpPr>
        <p:spPr/>
        <p:txBody>
          <a:bodyPr/>
          <a:lstStyle/>
          <a:p>
            <a:r>
              <a:rPr lang="en-US" dirty="0" smtClean="0"/>
              <a:t>A failure to take account of women's productive roles in development will lead to inefficient use of both human and financial resources</a:t>
            </a:r>
          </a:p>
          <a:p>
            <a:r>
              <a:rPr lang="en-US" dirty="0" smtClean="0"/>
              <a:t>Focus on gender perspective for more proficient use of recourses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Mainstreaming</a:t>
            </a:r>
            <a:endParaRPr lang="en-US" dirty="0"/>
          </a:p>
        </p:txBody>
      </p:sp>
      <p:sp>
        <p:nvSpPr>
          <p:cNvPr id="3" name="Content Placeholder 2"/>
          <p:cNvSpPr>
            <a:spLocks noGrp="1"/>
          </p:cNvSpPr>
          <p:nvPr>
            <p:ph idx="1"/>
          </p:nvPr>
        </p:nvSpPr>
        <p:spPr/>
        <p:txBody>
          <a:bodyPr>
            <a:normAutofit fontScale="92500"/>
          </a:bodyPr>
          <a:lstStyle/>
          <a:p>
            <a:r>
              <a:rPr lang="en-US" dirty="0" smtClean="0"/>
              <a:t>Process of integrating equality concerns across the board in all activities </a:t>
            </a:r>
          </a:p>
          <a:p>
            <a:r>
              <a:rPr lang="en-US" dirty="0" smtClean="0"/>
              <a:t>Where gender is not mainstreamed women may be treated as a separate category, rather than a significant percentage of the target group. </a:t>
            </a:r>
          </a:p>
          <a:p>
            <a:r>
              <a:rPr lang="en-US" dirty="0" smtClean="0"/>
              <a:t>With gender mainstreaming, there is a conscious effort to examine the implication of policies and development programs on both women and men regardless of the area of focus.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point- a Gender analysis</a:t>
            </a:r>
            <a:endParaRPr lang="en-US" dirty="0"/>
          </a:p>
        </p:txBody>
      </p:sp>
      <p:sp>
        <p:nvSpPr>
          <p:cNvPr id="3" name="Content Placeholder 2"/>
          <p:cNvSpPr>
            <a:spLocks noGrp="1"/>
          </p:cNvSpPr>
          <p:nvPr>
            <p:ph idx="1"/>
          </p:nvPr>
        </p:nvSpPr>
        <p:spPr/>
        <p:txBody>
          <a:bodyPr>
            <a:normAutofit/>
          </a:bodyPr>
          <a:lstStyle/>
          <a:p>
            <a:r>
              <a:rPr lang="en-US" dirty="0" smtClean="0"/>
              <a:t>How do we go about implementing ‘gender issues’</a:t>
            </a:r>
          </a:p>
          <a:p>
            <a:r>
              <a:rPr lang="en-US" dirty="0" smtClean="0"/>
              <a:t>GA- starting point of Gender mainstreaming </a:t>
            </a:r>
          </a:p>
          <a:p>
            <a:r>
              <a:rPr lang="en-US" dirty="0" smtClean="0"/>
              <a:t>GA- is systematic approach to examining factors related to people in a particular area of focus.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point…</a:t>
            </a:r>
            <a:endParaRPr lang="en-US" dirty="0"/>
          </a:p>
        </p:txBody>
      </p:sp>
      <p:sp>
        <p:nvSpPr>
          <p:cNvPr id="3" name="Content Placeholder 2"/>
          <p:cNvSpPr>
            <a:spLocks noGrp="1"/>
          </p:cNvSpPr>
          <p:nvPr>
            <p:ph idx="1"/>
          </p:nvPr>
        </p:nvSpPr>
        <p:spPr/>
        <p:txBody>
          <a:bodyPr>
            <a:normAutofit/>
          </a:bodyPr>
          <a:lstStyle/>
          <a:p>
            <a:r>
              <a:rPr lang="en-US" dirty="0" smtClean="0"/>
              <a:t>It requires separate data and information by sex, and social status</a:t>
            </a:r>
          </a:p>
          <a:p>
            <a:r>
              <a:rPr lang="en-US" dirty="0" smtClean="0"/>
              <a:t>GA also focus on institutions ‘delivering development’ (gender equality) </a:t>
            </a:r>
          </a:p>
          <a:p>
            <a:r>
              <a:rPr lang="en-US" dirty="0" smtClean="0"/>
              <a:t>GA of national policies – laws are not necessary gender neutral</a:t>
            </a:r>
          </a:p>
          <a:p>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Moving Forward- addressing gender at macro, </a:t>
            </a:r>
            <a:r>
              <a:rPr lang="en-US" dirty="0" err="1" smtClean="0"/>
              <a:t>meso</a:t>
            </a:r>
            <a:r>
              <a:rPr lang="en-US" dirty="0" smtClean="0"/>
              <a:t> and field levels</a:t>
            </a:r>
            <a:endParaRPr lang="en-US" dirty="0"/>
          </a:p>
        </p:txBody>
      </p:sp>
      <p:sp>
        <p:nvSpPr>
          <p:cNvPr id="3" name="Content Placeholder 2"/>
          <p:cNvSpPr>
            <a:spLocks noGrp="1"/>
          </p:cNvSpPr>
          <p:nvPr>
            <p:ph idx="1"/>
          </p:nvPr>
        </p:nvSpPr>
        <p:spPr/>
        <p:txBody>
          <a:bodyPr>
            <a:normAutofit/>
          </a:bodyPr>
          <a:lstStyle/>
          <a:p>
            <a:pPr>
              <a:buNone/>
            </a:pPr>
            <a:r>
              <a:rPr lang="en-US" b="1" dirty="0" smtClean="0"/>
              <a:t>Macro Level</a:t>
            </a:r>
          </a:p>
          <a:p>
            <a:r>
              <a:rPr lang="en-US" b="1" dirty="0" smtClean="0"/>
              <a:t> </a:t>
            </a:r>
            <a:r>
              <a:rPr lang="en-US" dirty="0" smtClean="0"/>
              <a:t>Policy focus is necessary to provide an enabling environment for gender-equality</a:t>
            </a:r>
          </a:p>
          <a:p>
            <a:r>
              <a:rPr lang="en-US" dirty="0" smtClean="0"/>
              <a:t> most governments committed themselves at international </a:t>
            </a:r>
            <a:r>
              <a:rPr lang="en-US" dirty="0" err="1" smtClean="0"/>
              <a:t>fora</a:t>
            </a:r>
            <a:r>
              <a:rPr lang="en-US" dirty="0" smtClean="0"/>
              <a:t> to integrate gender concerns into all sectors through international conventions and goals: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Moving Forward…</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CEDAW (the Convention on the Elimination of All Forms of Discrimination against Women adopted by UN General Assembly in 1979)</a:t>
            </a:r>
          </a:p>
          <a:p>
            <a:pPr marL="514350" indent="-514350">
              <a:buFont typeface="+mj-lt"/>
              <a:buAutoNum type="arabicPeriod"/>
            </a:pPr>
            <a:r>
              <a:rPr lang="en-US" dirty="0" smtClean="0"/>
              <a:t>The Beijing Platform for Action- 1995 </a:t>
            </a:r>
            <a:r>
              <a:rPr lang="en-US" dirty="0" smtClean="0"/>
              <a:t>4th </a:t>
            </a:r>
            <a:r>
              <a:rPr lang="en-US" dirty="0" smtClean="0"/>
              <a:t>World Conference on Women </a:t>
            </a:r>
          </a:p>
          <a:p>
            <a:pPr marL="514350" indent="-514350">
              <a:buFont typeface="+mj-lt"/>
              <a:buAutoNum type="arabicPeriod"/>
            </a:pPr>
            <a:r>
              <a:rPr lang="en-US" dirty="0" smtClean="0"/>
              <a:t>The Millennium Development Goals- the 3</a:t>
            </a:r>
            <a:r>
              <a:rPr lang="en-US" baseline="30000" dirty="0" smtClean="0"/>
              <a:t>rd</a:t>
            </a:r>
            <a:r>
              <a:rPr lang="en-US" dirty="0" smtClean="0"/>
              <a:t> of 8 MDGs is to “promote gender equality and empower women”</a:t>
            </a:r>
          </a:p>
          <a:p>
            <a:pPr marL="514350" indent="-514350">
              <a:buFont typeface="+mj-lt"/>
              <a:buAutoNum type="arabicPeriod"/>
            </a:pPr>
            <a:r>
              <a:rPr lang="en-US" dirty="0" smtClean="0"/>
              <a:t>Sector Programs- government and donors work together so that there is coherence b/n policy, spending and result. (education, health…)</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Moving Forward…</a:t>
            </a:r>
            <a:endParaRPr lang="en-US" dirty="0"/>
          </a:p>
        </p:txBody>
      </p:sp>
      <p:sp>
        <p:nvSpPr>
          <p:cNvPr id="3" name="Content Placeholder 2"/>
          <p:cNvSpPr>
            <a:spLocks noGrp="1"/>
          </p:cNvSpPr>
          <p:nvPr>
            <p:ph idx="1"/>
          </p:nvPr>
        </p:nvSpPr>
        <p:spPr/>
        <p:txBody>
          <a:bodyPr>
            <a:normAutofit/>
          </a:bodyPr>
          <a:lstStyle/>
          <a:p>
            <a:pPr marL="514350" indent="-514350">
              <a:buNone/>
            </a:pPr>
            <a:r>
              <a:rPr lang="en-US" b="1" dirty="0" smtClean="0"/>
              <a:t>Gender Issues at Intermediary or </a:t>
            </a:r>
            <a:r>
              <a:rPr lang="en-US" b="1" dirty="0" err="1" smtClean="0"/>
              <a:t>Meso</a:t>
            </a:r>
            <a:r>
              <a:rPr lang="en-US" b="1" dirty="0" smtClean="0"/>
              <a:t> Level- </a:t>
            </a:r>
          </a:p>
          <a:p>
            <a:pPr marL="514350" indent="-514350"/>
            <a:r>
              <a:rPr lang="en-US" dirty="0" smtClean="0"/>
              <a:t>various structures that link policy and people on the ground. </a:t>
            </a:r>
          </a:p>
          <a:p>
            <a:pPr marL="514350" indent="-514350"/>
            <a:r>
              <a:rPr lang="en-US" dirty="0" smtClean="0"/>
              <a:t>NGOs, local level government implementing agencies, donors, UN agencies, universities, etc…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Moving Forward…</a:t>
            </a:r>
            <a:endParaRPr lang="en-US" dirty="0"/>
          </a:p>
        </p:txBody>
      </p:sp>
      <p:sp>
        <p:nvSpPr>
          <p:cNvPr id="3" name="Content Placeholder 2"/>
          <p:cNvSpPr>
            <a:spLocks noGrp="1"/>
          </p:cNvSpPr>
          <p:nvPr>
            <p:ph idx="1"/>
          </p:nvPr>
        </p:nvSpPr>
        <p:spPr/>
        <p:txBody>
          <a:bodyPr>
            <a:normAutofit lnSpcReduction="10000"/>
          </a:bodyPr>
          <a:lstStyle/>
          <a:p>
            <a:pPr marL="514350" indent="-514350"/>
            <a:r>
              <a:rPr lang="en-US" dirty="0" smtClean="0"/>
              <a:t>Gender issues can be considered at two levels amongst development organizations</a:t>
            </a:r>
          </a:p>
          <a:p>
            <a:pPr marL="514350" indent="-514350">
              <a:buFont typeface="+mj-lt"/>
              <a:buAutoNum type="arabicPeriod"/>
            </a:pPr>
            <a:r>
              <a:rPr lang="en-US" dirty="0" smtClean="0"/>
              <a:t>Whether programs, policies and services that development institutions offer are appropriate for both men and women, boys and girls and are sensitive to gender inequalities that may exist</a:t>
            </a:r>
          </a:p>
          <a:p>
            <a:pPr marL="514350" indent="-514350">
              <a:buFont typeface="+mj-lt"/>
              <a:buAutoNum type="arabicPeriod"/>
            </a:pPr>
            <a:r>
              <a:rPr lang="en-US" dirty="0" smtClean="0"/>
              <a:t>Gender issues in the actual organizational structure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Moving Forward….</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None/>
            </a:pPr>
            <a:r>
              <a:rPr lang="en-US" b="1" dirty="0" smtClean="0"/>
              <a:t>Gender Issues at the field Level</a:t>
            </a:r>
          </a:p>
          <a:p>
            <a:pPr marL="514350" indent="-514350"/>
            <a:r>
              <a:rPr lang="en-US" dirty="0" smtClean="0"/>
              <a:t>Try to practically conduct a gender analysis of a particular target population, a sector or a development problem. </a:t>
            </a:r>
          </a:p>
          <a:p>
            <a:pPr marL="514350" indent="-514350"/>
            <a:r>
              <a:rPr lang="en-US" dirty="0" smtClean="0"/>
              <a:t>To conduct a gender analysis of beneficiaries, we often organize separate meetings with women and men in a given area to understand their constraints and urgent development needs</a:t>
            </a:r>
          </a:p>
          <a:p>
            <a:pPr marL="514350" indent="-514350"/>
            <a:r>
              <a:rPr lang="en-US" dirty="0" smtClean="0"/>
              <a:t>Avoid assumptions about who dos what, who uses which resources</a:t>
            </a:r>
          </a:p>
          <a:p>
            <a:pPr marL="514350" indent="-514350">
              <a:buFont typeface="+mj-lt"/>
              <a:buAutoNum type="arabicPeriod"/>
            </a:pPr>
            <a:endParaRPr lang="en-US" dirty="0" smtClean="0"/>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Introduction</a:t>
            </a:r>
            <a:endParaRPr lang="en-US" dirty="0"/>
          </a:p>
        </p:txBody>
      </p:sp>
      <p:sp>
        <p:nvSpPr>
          <p:cNvPr id="3" name="Content Placeholder 2"/>
          <p:cNvSpPr>
            <a:spLocks noGrp="1"/>
          </p:cNvSpPr>
          <p:nvPr>
            <p:ph idx="1"/>
          </p:nvPr>
        </p:nvSpPr>
        <p:spPr/>
        <p:txBody>
          <a:bodyPr>
            <a:normAutofit/>
          </a:bodyPr>
          <a:lstStyle/>
          <a:p>
            <a:r>
              <a:rPr lang="en-US" sz="2400" dirty="0" smtClean="0"/>
              <a:t>Gender</a:t>
            </a:r>
          </a:p>
          <a:p>
            <a:r>
              <a:rPr lang="en-US" sz="2400" dirty="0" smtClean="0"/>
              <a:t>Sex</a:t>
            </a:r>
          </a:p>
          <a:p>
            <a:r>
              <a:rPr lang="en-US" sz="2400" dirty="0" smtClean="0"/>
              <a:t>Exercise: make two lists, one of the typical tasks that women undertake in a typical day in your household, and one of the typical tasks men undertake. Try to divide the day into hourly segments, and indicate the amount of time spent doing the various activities. When finished compare the tasks. </a:t>
            </a:r>
            <a:endParaRPr lang="en-US" dirty="0"/>
          </a:p>
        </p:txBody>
      </p:sp>
      <p:graphicFrame>
        <p:nvGraphicFramePr>
          <p:cNvPr id="12" name="Table 11"/>
          <p:cNvGraphicFramePr>
            <a:graphicFrameLocks noGrp="1"/>
          </p:cNvGraphicFramePr>
          <p:nvPr/>
        </p:nvGraphicFramePr>
        <p:xfrm>
          <a:off x="1676400" y="4648200"/>
          <a:ext cx="6096000" cy="2123440"/>
        </p:xfrm>
        <a:graphic>
          <a:graphicData uri="http://schemas.openxmlformats.org/drawingml/2006/table">
            <a:tbl>
              <a:tblPr firstRow="1" bandRow="1">
                <a:tableStyleId>{5C22544A-7EE6-4342-B048-85BDC9FD1C3A}</a:tableStyleId>
              </a:tblPr>
              <a:tblGrid>
                <a:gridCol w="1295400"/>
                <a:gridCol w="2438400"/>
                <a:gridCol w="2362200"/>
              </a:tblGrid>
              <a:tr h="370840">
                <a:tc>
                  <a:txBody>
                    <a:bodyPr/>
                    <a:lstStyle/>
                    <a:p>
                      <a:endParaRPr lang="en-US" dirty="0"/>
                    </a:p>
                  </a:txBody>
                  <a:tcPr/>
                </a:tc>
                <a:tc>
                  <a:txBody>
                    <a:bodyPr/>
                    <a:lstStyle/>
                    <a:p>
                      <a:r>
                        <a:rPr lang="en-US" dirty="0" smtClean="0"/>
                        <a:t>Men’s typical</a:t>
                      </a:r>
                      <a:r>
                        <a:rPr lang="en-US" baseline="0" dirty="0" smtClean="0"/>
                        <a:t> tasks </a:t>
                      </a:r>
                      <a:endParaRPr lang="en-US" dirty="0"/>
                    </a:p>
                  </a:txBody>
                  <a:tcPr/>
                </a:tc>
                <a:tc>
                  <a:txBody>
                    <a:bodyPr/>
                    <a:lstStyle/>
                    <a:p>
                      <a:r>
                        <a:rPr lang="en-US" dirty="0" smtClean="0"/>
                        <a:t>Women’s typical</a:t>
                      </a:r>
                      <a:r>
                        <a:rPr lang="en-US" baseline="0" dirty="0" smtClean="0"/>
                        <a:t> tasks</a:t>
                      </a:r>
                      <a:endParaRPr lang="en-US" dirty="0"/>
                    </a:p>
                  </a:txBody>
                  <a:tcPr/>
                </a:tc>
              </a:tr>
              <a:tr h="370840">
                <a:tc>
                  <a:txBody>
                    <a:bodyPr/>
                    <a:lstStyle/>
                    <a:p>
                      <a:r>
                        <a:rPr lang="en-US" dirty="0" smtClean="0"/>
                        <a:t>6 am</a:t>
                      </a:r>
                      <a:endParaRPr lang="en-US" dirty="0"/>
                    </a:p>
                  </a:txBody>
                  <a:tcPr/>
                </a:tc>
                <a:tc>
                  <a:txBody>
                    <a:bodyPr/>
                    <a:lstStyle/>
                    <a:p>
                      <a:r>
                        <a:rPr lang="en-US" dirty="0" smtClean="0"/>
                        <a:t>Wake up</a:t>
                      </a:r>
                      <a:endParaRPr lang="en-US" dirty="0"/>
                    </a:p>
                  </a:txBody>
                  <a:tcPr/>
                </a:tc>
                <a:tc>
                  <a:txBody>
                    <a:bodyPr/>
                    <a:lstStyle/>
                    <a:p>
                      <a:r>
                        <a:rPr lang="en-US" dirty="0" smtClean="0"/>
                        <a:t>Prepare Break</a:t>
                      </a:r>
                      <a:r>
                        <a:rPr lang="en-US" baseline="0" dirty="0" smtClean="0"/>
                        <a:t>fast</a:t>
                      </a:r>
                      <a:endParaRPr lang="en-US" dirty="0"/>
                    </a:p>
                  </a:txBody>
                  <a:tcPr/>
                </a:tc>
              </a:tr>
              <a:tr h="370840">
                <a:tc>
                  <a:txBody>
                    <a:bodyPr/>
                    <a:lstStyle/>
                    <a:p>
                      <a:r>
                        <a:rPr lang="en-US" dirty="0" smtClean="0"/>
                        <a:t>7</a:t>
                      </a:r>
                      <a:r>
                        <a:rPr lang="en-US" baseline="0" dirty="0" smtClean="0"/>
                        <a:t> am</a:t>
                      </a:r>
                      <a:endParaRPr lang="en-US" dirty="0"/>
                    </a:p>
                  </a:txBody>
                  <a:tcPr/>
                </a:tc>
                <a:tc>
                  <a:txBody>
                    <a:bodyPr/>
                    <a:lstStyle/>
                    <a:p>
                      <a:r>
                        <a:rPr lang="en-US" dirty="0" smtClean="0"/>
                        <a:t>Dressing , eat breakfast </a:t>
                      </a:r>
                      <a:endParaRPr lang="en-US" dirty="0"/>
                    </a:p>
                  </a:txBody>
                  <a:tcPr/>
                </a:tc>
                <a:tc>
                  <a:txBody>
                    <a:bodyPr/>
                    <a:lstStyle/>
                    <a:p>
                      <a:r>
                        <a:rPr lang="en-US" dirty="0" smtClean="0"/>
                        <a:t>Feed children</a:t>
                      </a:r>
                      <a:endParaRPr lang="en-US" dirty="0"/>
                    </a:p>
                  </a:txBody>
                  <a:tcPr/>
                </a:tc>
              </a:tr>
              <a:tr h="370840">
                <a:tc>
                  <a:txBody>
                    <a:bodyPr/>
                    <a:lstStyle/>
                    <a:p>
                      <a:r>
                        <a:rPr lang="en-US" dirty="0" smtClean="0"/>
                        <a:t>8 am</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Going to workplace</a:t>
                      </a:r>
                    </a:p>
                    <a:p>
                      <a:r>
                        <a:rPr lang="en-US" dirty="0" smtClean="0"/>
                        <a:t>.</a:t>
                      </a:r>
                      <a:endParaRPr lang="en-US" dirty="0"/>
                    </a:p>
                  </a:txBody>
                  <a:tcPr/>
                </a:tc>
                <a:tc>
                  <a:txBody>
                    <a:bodyPr/>
                    <a:lstStyle/>
                    <a:p>
                      <a:r>
                        <a:rPr lang="en-US" dirty="0" smtClean="0"/>
                        <a:t>Clean the house</a:t>
                      </a:r>
                      <a:endParaRPr lang="en-US" dirty="0"/>
                    </a:p>
                  </a:txBody>
                  <a:tcPr/>
                </a:tc>
              </a:tr>
              <a:tr h="370840">
                <a:tc>
                  <a:txBody>
                    <a:bodyPr/>
                    <a:lstStyle/>
                    <a:p>
                      <a:r>
                        <a:rPr lang="en-US" dirty="0" smtClean="0"/>
                        <a:t>….</a:t>
                      </a:r>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relevance of gender for development</a:t>
            </a:r>
            <a:endParaRPr lang="en-US" dirty="0"/>
          </a:p>
        </p:txBody>
      </p:sp>
      <p:sp>
        <p:nvSpPr>
          <p:cNvPr id="3" name="Content Placeholder 2"/>
          <p:cNvSpPr>
            <a:spLocks noGrp="1"/>
          </p:cNvSpPr>
          <p:nvPr>
            <p:ph idx="1"/>
          </p:nvPr>
        </p:nvSpPr>
        <p:spPr/>
        <p:txBody>
          <a:bodyPr>
            <a:normAutofit/>
          </a:bodyPr>
          <a:lstStyle/>
          <a:p>
            <a:r>
              <a:rPr lang="en-US" dirty="0" smtClean="0"/>
              <a:t>Women and men carry out different but often complimentary tasks</a:t>
            </a:r>
          </a:p>
          <a:p>
            <a:r>
              <a:rPr lang="en-US" dirty="0" smtClean="0"/>
              <a:t>The existing gender difference significance for development because gender is central organizing factor in societies and can significantly affect the processes of production, distribution and consumption.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relevance of gender for development</a:t>
            </a:r>
            <a:endParaRPr lang="en-US" dirty="0"/>
          </a:p>
        </p:txBody>
      </p:sp>
      <p:sp>
        <p:nvSpPr>
          <p:cNvPr id="3" name="Content Placeholder 2"/>
          <p:cNvSpPr>
            <a:spLocks noGrp="1"/>
          </p:cNvSpPr>
          <p:nvPr>
            <p:ph idx="1"/>
          </p:nvPr>
        </p:nvSpPr>
        <p:spPr/>
        <p:txBody>
          <a:bodyPr>
            <a:normAutofit/>
          </a:bodyPr>
          <a:lstStyle/>
          <a:p>
            <a:r>
              <a:rPr lang="en-US" dirty="0" smtClean="0"/>
              <a:t>Women in rural Ethiopia -  fetching fuel wood and water, cooking, washing, child care….</a:t>
            </a:r>
          </a:p>
          <a:p>
            <a:r>
              <a:rPr lang="en-US" dirty="0" smtClean="0"/>
              <a:t>Men are heads of the household and agricultural activities such as plowing and thrashing..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relevance of gender for development</a:t>
            </a:r>
            <a:endParaRPr lang="en-US" dirty="0"/>
          </a:p>
        </p:txBody>
      </p:sp>
      <p:sp>
        <p:nvSpPr>
          <p:cNvPr id="3" name="Content Placeholder 2"/>
          <p:cNvSpPr>
            <a:spLocks noGrp="1"/>
          </p:cNvSpPr>
          <p:nvPr>
            <p:ph idx="1"/>
          </p:nvPr>
        </p:nvSpPr>
        <p:spPr/>
        <p:txBody>
          <a:bodyPr>
            <a:normAutofit/>
          </a:bodyPr>
          <a:lstStyle/>
          <a:p>
            <a:r>
              <a:rPr lang="en-US" dirty="0" smtClean="0"/>
              <a:t>Women engaged in agricultural activity. </a:t>
            </a:r>
          </a:p>
          <a:p>
            <a:r>
              <a:rPr lang="en-US" dirty="0" smtClean="0"/>
              <a:t>They often care for small livestock and produce and market butter, cheese and vegetables. </a:t>
            </a:r>
          </a:p>
          <a:p>
            <a:r>
              <a:rPr lang="en-US" dirty="0" smtClean="0"/>
              <a:t>They may also engage in non-farm activities such as petty-trading, beer brewing etc</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relevance of gender for development</a:t>
            </a:r>
            <a:endParaRPr lang="en-US" dirty="0"/>
          </a:p>
        </p:txBody>
      </p:sp>
      <p:sp>
        <p:nvSpPr>
          <p:cNvPr id="3" name="Content Placeholder 2"/>
          <p:cNvSpPr>
            <a:spLocks noGrp="1"/>
          </p:cNvSpPr>
          <p:nvPr>
            <p:ph idx="1"/>
          </p:nvPr>
        </p:nvSpPr>
        <p:spPr/>
        <p:txBody>
          <a:bodyPr>
            <a:normAutofit/>
          </a:bodyPr>
          <a:lstStyle/>
          <a:p>
            <a:r>
              <a:rPr lang="en-US" dirty="0" smtClean="0"/>
              <a:t>Development programs that focus on the </a:t>
            </a:r>
            <a:r>
              <a:rPr lang="en-US" dirty="0" err="1" smtClean="0"/>
              <a:t>agri</a:t>
            </a:r>
            <a:r>
              <a:rPr lang="en-US" dirty="0" smtClean="0"/>
              <a:t>-food industry support rural business. When the gender role of men and women understood, training that to improve the yield of cheeses should focus on women. </a:t>
            </a:r>
          </a:p>
          <a:p>
            <a:r>
              <a:rPr lang="en-US" dirty="0" smtClean="0"/>
              <a:t>Many development programs have missed their target groups.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Equity, anti-poverty, and efficiency arguments</a:t>
            </a:r>
            <a:endParaRPr lang="en-US" dirty="0"/>
          </a:p>
        </p:txBody>
      </p:sp>
      <p:sp>
        <p:nvSpPr>
          <p:cNvPr id="3" name="Content Placeholder 2"/>
          <p:cNvSpPr>
            <a:spLocks noGrp="1"/>
          </p:cNvSpPr>
          <p:nvPr>
            <p:ph idx="1"/>
          </p:nvPr>
        </p:nvSpPr>
        <p:spPr/>
        <p:txBody>
          <a:bodyPr>
            <a:normAutofit/>
          </a:bodyPr>
          <a:lstStyle/>
          <a:p>
            <a:r>
              <a:rPr lang="en-US" dirty="0" smtClean="0"/>
              <a:t>Different arguments used to rationalize the consideration of Gender in Policy:</a:t>
            </a:r>
          </a:p>
          <a:p>
            <a:pPr marL="514350" indent="-514350">
              <a:buFont typeface="+mj-lt"/>
              <a:buAutoNum type="arabicPeriod"/>
            </a:pPr>
            <a:r>
              <a:rPr lang="en-US" dirty="0" smtClean="0"/>
              <a:t>Equity, </a:t>
            </a:r>
          </a:p>
          <a:p>
            <a:pPr marL="514350" indent="-514350">
              <a:buFont typeface="+mj-lt"/>
              <a:buAutoNum type="arabicPeriod"/>
            </a:pPr>
            <a:r>
              <a:rPr lang="en-US" dirty="0" smtClean="0"/>
              <a:t>anti-poverty, </a:t>
            </a:r>
          </a:p>
          <a:p>
            <a:pPr marL="514350" indent="-514350">
              <a:buFont typeface="+mj-lt"/>
              <a:buAutoNum type="arabicPeriod"/>
            </a:pPr>
            <a:r>
              <a:rPr lang="en-US" dirty="0" smtClean="0"/>
              <a:t>efficiency arguments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Equity arguments </a:t>
            </a:r>
            <a:endParaRPr lang="en-US" dirty="0"/>
          </a:p>
        </p:txBody>
      </p:sp>
      <p:sp>
        <p:nvSpPr>
          <p:cNvPr id="3" name="Content Placeholder 2"/>
          <p:cNvSpPr>
            <a:spLocks noGrp="1"/>
          </p:cNvSpPr>
          <p:nvPr>
            <p:ph idx="1"/>
          </p:nvPr>
        </p:nvSpPr>
        <p:spPr/>
        <p:txBody>
          <a:bodyPr>
            <a:normAutofit lnSpcReduction="10000"/>
          </a:bodyPr>
          <a:lstStyle/>
          <a:p>
            <a:pPr marL="514350" indent="-514350"/>
            <a:r>
              <a:rPr lang="en-US" dirty="0"/>
              <a:t>A</a:t>
            </a:r>
            <a:r>
              <a:rPr lang="en-US" dirty="0" smtClean="0"/>
              <a:t>pplications of principles of justice and fairness for men and women according to their needs</a:t>
            </a:r>
          </a:p>
          <a:p>
            <a:pPr marL="514350" indent="-514350"/>
            <a:r>
              <a:rPr lang="en-US" dirty="0" smtClean="0"/>
              <a:t>In no world society women have equal access to power and decision making </a:t>
            </a:r>
          </a:p>
          <a:p>
            <a:pPr marL="514350" indent="-514350"/>
            <a:r>
              <a:rPr lang="en-US" dirty="0" smtClean="0"/>
              <a:t>Gender-equity means that justice and fairness underline an approach to development. </a:t>
            </a:r>
          </a:p>
          <a:p>
            <a:pPr marL="514350" indent="-514350"/>
            <a:r>
              <a:rPr lang="en-US" dirty="0" smtClean="0"/>
              <a:t>Redress past injustice</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Anti-Poverty arguments </a:t>
            </a:r>
            <a:endParaRPr lang="en-US" dirty="0"/>
          </a:p>
        </p:txBody>
      </p:sp>
      <p:sp>
        <p:nvSpPr>
          <p:cNvPr id="3" name="Content Placeholder 2"/>
          <p:cNvSpPr>
            <a:spLocks noGrp="1"/>
          </p:cNvSpPr>
          <p:nvPr>
            <p:ph idx="1"/>
          </p:nvPr>
        </p:nvSpPr>
        <p:spPr/>
        <p:txBody>
          <a:bodyPr>
            <a:normAutofit/>
          </a:bodyPr>
          <a:lstStyle/>
          <a:p>
            <a:r>
              <a:rPr lang="en-US" dirty="0" smtClean="0"/>
              <a:t>The main goal of development initiatives is to reduce poverty</a:t>
            </a:r>
          </a:p>
          <a:p>
            <a:r>
              <a:rPr lang="en-US" dirty="0" smtClean="0"/>
              <a:t>Women comprise 70% of world poor</a:t>
            </a:r>
          </a:p>
          <a:p>
            <a:r>
              <a:rPr lang="en-US" dirty="0" smtClean="0"/>
              <a:t>Poverty is rooted in inequalities between men and women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866</Words>
  <Application>Microsoft Office PowerPoint</Application>
  <PresentationFormat>On-screen Show (4:3)</PresentationFormat>
  <Paragraphs>87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Gender and Gender Mainstreamingt for Development</vt:lpstr>
      <vt:lpstr>Introduction</vt:lpstr>
      <vt:lpstr>The relevance of gender for development</vt:lpstr>
      <vt:lpstr>The relevance of gender for development</vt:lpstr>
      <vt:lpstr>The relevance of gender for development</vt:lpstr>
      <vt:lpstr>The relevance of gender for development</vt:lpstr>
      <vt:lpstr>Equity, anti-poverty, and efficiency arguments</vt:lpstr>
      <vt:lpstr>Equity arguments </vt:lpstr>
      <vt:lpstr>Anti-Poverty arguments </vt:lpstr>
      <vt:lpstr>Anti-Poverty arguments </vt:lpstr>
      <vt:lpstr>Efficiency Arguments</vt:lpstr>
      <vt:lpstr>Gender Mainstreaming</vt:lpstr>
      <vt:lpstr>Starting point- a Gender analysis</vt:lpstr>
      <vt:lpstr>Starting point…</vt:lpstr>
      <vt:lpstr>Moving Forward- addressing gender at macro, meso and field levels</vt:lpstr>
      <vt:lpstr>Moving Forward…</vt:lpstr>
      <vt:lpstr>Moving Forward…</vt:lpstr>
      <vt:lpstr>Moving Forward…</vt:lpstr>
      <vt:lpstr>Moving Forward….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and Gender Mainstreamingt for Development</dc:title>
  <dc:creator>User</dc:creator>
  <cp:lastModifiedBy>User</cp:lastModifiedBy>
  <cp:revision>5</cp:revision>
  <dcterms:created xsi:type="dcterms:W3CDTF">2012-06-08T14:27:27Z</dcterms:created>
  <dcterms:modified xsi:type="dcterms:W3CDTF">2012-06-09T07:47:57Z</dcterms:modified>
</cp:coreProperties>
</file>