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4" r:id="rId19"/>
    <p:sldId id="273" r:id="rId20"/>
    <p:sldId id="275" r:id="rId21"/>
    <p:sldId id="276" r:id="rId22"/>
    <p:sldId id="277" r:id="rId23"/>
    <p:sldId id="278" r:id="rId24"/>
    <p:sldId id="279" r:id="rId25"/>
    <p:sldId id="280" r:id="rId26"/>
    <p:sldId id="281" r:id="rId27"/>
    <p:sldId id="283" r:id="rId28"/>
    <p:sldId id="282"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4/23/2020</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D57F1E4F-1CFF-5643-939E-217C01CDF565}" type="slidenum">
              <a:rPr lang="en-US" smtClean="0"/>
              <a:pPr/>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924999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08486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475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240555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11015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4/23/2020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7603222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4/23/2020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406996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4/23/2020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636747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4/23/2020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335028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4/23/2020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29156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B61BEF0D-F0BB-DE4B-95CE-6DB70DBA9567}" type="datetimeFigureOut">
              <a:rPr lang="en-US" smtClean="0"/>
              <a:pPr/>
              <a:t>4/23/2020</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09169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B61BEF0D-F0BB-DE4B-95CE-6DB70DBA9567}" type="datetimeFigureOut">
              <a:rPr lang="en-US" smtClean="0"/>
              <a:pPr/>
              <a:t>4/23/2020</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D57F1E4F-1CFF-5643-939E-217C01CDF565}" type="slidenum">
              <a:rPr lang="en-US" smtClean="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52582907"/>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5D5386-3267-4222-8261-F78AF6955561}"/>
              </a:ext>
            </a:extLst>
          </p:cNvPr>
          <p:cNvSpPr>
            <a:spLocks noGrp="1"/>
          </p:cNvSpPr>
          <p:nvPr>
            <p:ph type="ctrTitle"/>
          </p:nvPr>
        </p:nvSpPr>
        <p:spPr/>
        <p:txBody>
          <a:bodyPr/>
          <a:lstStyle/>
          <a:p>
            <a:r>
              <a:rPr lang="en-US" b="1" dirty="0">
                <a:latin typeface="Book Antiqua" pitchFamily="18" charset="0"/>
              </a:rPr>
              <a:t>Theater for Development </a:t>
            </a:r>
            <a:endParaRPr lang="en-US" dirty="0"/>
          </a:p>
        </p:txBody>
      </p:sp>
      <p:sp>
        <p:nvSpPr>
          <p:cNvPr id="3" name="Subtitle 2">
            <a:extLst>
              <a:ext uri="{FF2B5EF4-FFF2-40B4-BE49-F238E27FC236}">
                <a16:creationId xmlns:a16="http://schemas.microsoft.com/office/drawing/2014/main" id="{746C8828-A6AD-452C-A845-BB1EB21A06E5}"/>
              </a:ext>
            </a:extLst>
          </p:cNvPr>
          <p:cNvSpPr>
            <a:spLocks noGrp="1"/>
          </p:cNvSpPr>
          <p:nvPr>
            <p:ph type="subTitle" idx="1"/>
          </p:nvPr>
        </p:nvSpPr>
        <p:spPr/>
        <p:txBody>
          <a:bodyPr>
            <a:normAutofit fontScale="25000" lnSpcReduction="20000"/>
          </a:bodyPr>
          <a:lstStyle/>
          <a:p>
            <a:endParaRPr lang="en-US" dirty="0"/>
          </a:p>
          <a:p>
            <a:endParaRPr lang="en-US" dirty="0"/>
          </a:p>
          <a:p>
            <a:pPr algn="l"/>
            <a:r>
              <a:rPr lang="en-US" sz="12800" b="1" dirty="0">
                <a:latin typeface="Book Antiqua" panose="02040602050305030304" pitchFamily="18" charset="0"/>
                <a:cs typeface="Mongolian Baiti" panose="03000500000000000000" pitchFamily="66" charset="0"/>
              </a:rPr>
              <a:t>Tewodros </a:t>
            </a:r>
            <a:r>
              <a:rPr lang="en-US" sz="12800" b="1" dirty="0" err="1">
                <a:latin typeface="Book Antiqua" panose="02040602050305030304" pitchFamily="18" charset="0"/>
                <a:cs typeface="Mongolian Baiti" panose="03000500000000000000" pitchFamily="66" charset="0"/>
              </a:rPr>
              <a:t>Yideg</a:t>
            </a:r>
            <a:endParaRPr lang="en-US" sz="12800" b="1" dirty="0">
              <a:latin typeface="Book Antiqua" panose="02040602050305030304" pitchFamily="18" charset="0"/>
              <a:cs typeface="Mongolian Baiti" panose="03000500000000000000" pitchFamily="66" charset="0"/>
            </a:endParaRPr>
          </a:p>
        </p:txBody>
      </p:sp>
      <p:sp>
        <p:nvSpPr>
          <p:cNvPr id="6" name="TextBox 5">
            <a:extLst>
              <a:ext uri="{FF2B5EF4-FFF2-40B4-BE49-F238E27FC236}">
                <a16:creationId xmlns:a16="http://schemas.microsoft.com/office/drawing/2014/main" id="{CFD9C212-446C-40FB-8A65-79FC72394627}"/>
              </a:ext>
            </a:extLst>
          </p:cNvPr>
          <p:cNvSpPr txBox="1"/>
          <p:nvPr/>
        </p:nvSpPr>
        <p:spPr>
          <a:xfrm>
            <a:off x="2511380" y="4508825"/>
            <a:ext cx="5499279" cy="1015663"/>
          </a:xfrm>
          <a:prstGeom prst="rect">
            <a:avLst/>
          </a:prstGeom>
          <a:noFill/>
        </p:spPr>
        <p:txBody>
          <a:bodyPr wrap="square" rtlCol="0">
            <a:spAutoFit/>
          </a:bodyPr>
          <a:lstStyle/>
          <a:p>
            <a:r>
              <a:rPr lang="en-US" sz="2000" b="1" dirty="0"/>
              <a:t>Lecturer, Theatre arts department </a:t>
            </a:r>
          </a:p>
          <a:p>
            <a:r>
              <a:rPr lang="en-US" sz="2000" b="1" dirty="0"/>
              <a:t>College of Social science and Humanities </a:t>
            </a:r>
          </a:p>
          <a:p>
            <a:r>
              <a:rPr lang="en-US" sz="2000" b="1" dirty="0"/>
              <a:t>University of Gondar </a:t>
            </a:r>
          </a:p>
        </p:txBody>
      </p:sp>
    </p:spTree>
    <p:extLst>
      <p:ext uri="{BB962C8B-B14F-4D97-AF65-F5344CB8AC3E}">
        <p14:creationId xmlns:p14="http://schemas.microsoft.com/office/powerpoint/2010/main" val="39813089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3F5BC9-6628-4F25-998B-19846565483F}"/>
              </a:ext>
            </a:extLst>
          </p:cNvPr>
          <p:cNvSpPr>
            <a:spLocks noGrp="1"/>
          </p:cNvSpPr>
          <p:nvPr>
            <p:ph type="title"/>
          </p:nvPr>
        </p:nvSpPr>
        <p:spPr>
          <a:xfrm>
            <a:off x="1484311" y="685800"/>
            <a:ext cx="10018713" cy="769513"/>
          </a:xfrm>
        </p:spPr>
        <p:txBody>
          <a:bodyPr/>
          <a:lstStyle/>
          <a:p>
            <a:r>
              <a:rPr lang="en-US" dirty="0"/>
              <a:t>Contd. </a:t>
            </a:r>
          </a:p>
        </p:txBody>
      </p:sp>
      <p:sp>
        <p:nvSpPr>
          <p:cNvPr id="3" name="Content Placeholder 2">
            <a:extLst>
              <a:ext uri="{FF2B5EF4-FFF2-40B4-BE49-F238E27FC236}">
                <a16:creationId xmlns:a16="http://schemas.microsoft.com/office/drawing/2014/main" id="{2FD8F4C3-AB25-46FE-88A9-7E4838EB03B1}"/>
              </a:ext>
            </a:extLst>
          </p:cNvPr>
          <p:cNvSpPr>
            <a:spLocks noGrp="1"/>
          </p:cNvSpPr>
          <p:nvPr>
            <p:ph idx="1"/>
          </p:nvPr>
        </p:nvSpPr>
        <p:spPr>
          <a:xfrm>
            <a:off x="1484310" y="2215165"/>
            <a:ext cx="10018713" cy="3576035"/>
          </a:xfrm>
        </p:spPr>
        <p:txBody>
          <a:bodyPr/>
          <a:lstStyle/>
          <a:p>
            <a:pPr lvl="4"/>
            <a:r>
              <a:rPr lang="en-US" sz="2400" b="1" dirty="0"/>
              <a:t>2</a:t>
            </a:r>
            <a:r>
              <a:rPr lang="en-US" sz="3200" b="1" dirty="0"/>
              <a:t>. Ecological Balance </a:t>
            </a:r>
          </a:p>
          <a:p>
            <a:pPr marL="1828800" lvl="4" indent="0">
              <a:buNone/>
            </a:pPr>
            <a:endParaRPr lang="en-US" sz="3200" b="1" dirty="0"/>
          </a:p>
          <a:p>
            <a:pPr lvl="6">
              <a:buFont typeface="Wingdings" panose="05000000000000000000" pitchFamily="2" charset="2"/>
              <a:buChar char="q"/>
            </a:pPr>
            <a:r>
              <a:rPr lang="en-US" sz="2400" dirty="0"/>
              <a:t>Natural Resource Management</a:t>
            </a:r>
          </a:p>
          <a:p>
            <a:pPr lvl="6">
              <a:buFont typeface="Wingdings" panose="05000000000000000000" pitchFamily="2" charset="2"/>
              <a:buChar char="q"/>
            </a:pPr>
            <a:r>
              <a:rPr lang="en-US" sz="2400" dirty="0"/>
              <a:t>Biodiversity</a:t>
            </a:r>
          </a:p>
          <a:p>
            <a:pPr lvl="6">
              <a:buFont typeface="Wingdings" panose="05000000000000000000" pitchFamily="2" charset="2"/>
              <a:buChar char="q"/>
            </a:pPr>
            <a:r>
              <a:rPr lang="en-US" sz="2400" dirty="0"/>
              <a:t>Carrying Capacity</a:t>
            </a:r>
          </a:p>
          <a:p>
            <a:pPr lvl="6">
              <a:buFont typeface="Wingdings" panose="05000000000000000000" pitchFamily="2" charset="2"/>
              <a:buChar char="q"/>
            </a:pPr>
            <a:r>
              <a:rPr lang="en-US" sz="2400" dirty="0"/>
              <a:t>Ecosystem</a:t>
            </a:r>
          </a:p>
          <a:p>
            <a:pPr lvl="4"/>
            <a:endParaRPr lang="en-US" dirty="0"/>
          </a:p>
        </p:txBody>
      </p:sp>
    </p:spTree>
    <p:extLst>
      <p:ext uri="{BB962C8B-B14F-4D97-AF65-F5344CB8AC3E}">
        <p14:creationId xmlns:p14="http://schemas.microsoft.com/office/powerpoint/2010/main" val="1868571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3F5BC9-6628-4F25-998B-19846565483F}"/>
              </a:ext>
            </a:extLst>
          </p:cNvPr>
          <p:cNvSpPr>
            <a:spLocks noGrp="1"/>
          </p:cNvSpPr>
          <p:nvPr>
            <p:ph type="title"/>
          </p:nvPr>
        </p:nvSpPr>
        <p:spPr>
          <a:xfrm>
            <a:off x="1484311" y="685800"/>
            <a:ext cx="10018713" cy="769513"/>
          </a:xfrm>
        </p:spPr>
        <p:txBody>
          <a:bodyPr/>
          <a:lstStyle/>
          <a:p>
            <a:r>
              <a:rPr lang="en-US" dirty="0"/>
              <a:t>Contd. </a:t>
            </a:r>
          </a:p>
        </p:txBody>
      </p:sp>
      <p:sp>
        <p:nvSpPr>
          <p:cNvPr id="3" name="Content Placeholder 2">
            <a:extLst>
              <a:ext uri="{FF2B5EF4-FFF2-40B4-BE49-F238E27FC236}">
                <a16:creationId xmlns:a16="http://schemas.microsoft.com/office/drawing/2014/main" id="{2FD8F4C3-AB25-46FE-88A9-7E4838EB03B1}"/>
              </a:ext>
            </a:extLst>
          </p:cNvPr>
          <p:cNvSpPr>
            <a:spLocks noGrp="1"/>
          </p:cNvSpPr>
          <p:nvPr>
            <p:ph idx="1"/>
          </p:nvPr>
        </p:nvSpPr>
        <p:spPr>
          <a:xfrm>
            <a:off x="1484310" y="2034861"/>
            <a:ext cx="10018713" cy="3756339"/>
          </a:xfrm>
        </p:spPr>
        <p:txBody>
          <a:bodyPr>
            <a:normAutofit lnSpcReduction="10000"/>
          </a:bodyPr>
          <a:lstStyle/>
          <a:p>
            <a:pPr lvl="4"/>
            <a:r>
              <a:rPr lang="en-US" sz="2400" b="1" dirty="0"/>
              <a:t>3. Cultural identity </a:t>
            </a:r>
          </a:p>
          <a:p>
            <a:pPr lvl="6">
              <a:buFont typeface="Wingdings" panose="05000000000000000000" pitchFamily="2" charset="2"/>
              <a:buChar char="q"/>
            </a:pPr>
            <a:r>
              <a:rPr lang="fr-FR" sz="1800" dirty="0"/>
              <a:t>Tangible &amp; Intangible Heritage</a:t>
            </a:r>
          </a:p>
          <a:p>
            <a:pPr lvl="6">
              <a:buFont typeface="Wingdings" panose="05000000000000000000" pitchFamily="2" charset="2"/>
              <a:buChar char="q"/>
            </a:pPr>
            <a:r>
              <a:rPr lang="fr-FR" sz="1800" dirty="0"/>
              <a:t>Cultural Industries</a:t>
            </a:r>
          </a:p>
          <a:p>
            <a:pPr lvl="6">
              <a:buFont typeface="Wingdings" panose="05000000000000000000" pitchFamily="2" charset="2"/>
              <a:buChar char="q"/>
            </a:pPr>
            <a:r>
              <a:rPr lang="fr-FR" sz="1800" dirty="0"/>
              <a:t>Cultural Pluralism</a:t>
            </a:r>
          </a:p>
          <a:p>
            <a:pPr lvl="4"/>
            <a:r>
              <a:rPr lang="en-US" sz="2400" b="1" dirty="0"/>
              <a:t>4. Self-reliance</a:t>
            </a:r>
          </a:p>
          <a:p>
            <a:pPr lvl="6">
              <a:buFont typeface="Wingdings" panose="05000000000000000000" pitchFamily="2" charset="2"/>
              <a:buChar char="q"/>
            </a:pPr>
            <a:r>
              <a:rPr lang="en-US" sz="1800" dirty="0"/>
              <a:t>Balanced Growth</a:t>
            </a:r>
          </a:p>
          <a:p>
            <a:pPr lvl="6">
              <a:buFont typeface="Wingdings" panose="05000000000000000000" pitchFamily="2" charset="2"/>
              <a:buChar char="q"/>
            </a:pPr>
            <a:r>
              <a:rPr lang="en-US" sz="1800" dirty="0"/>
              <a:t>Fair trade</a:t>
            </a:r>
          </a:p>
          <a:p>
            <a:pPr lvl="6">
              <a:buFont typeface="Wingdings" panose="05000000000000000000" pitchFamily="2" charset="2"/>
              <a:buChar char="q"/>
            </a:pPr>
            <a:r>
              <a:rPr lang="en-US" sz="1800" dirty="0"/>
              <a:t>Equity</a:t>
            </a:r>
          </a:p>
          <a:p>
            <a:pPr lvl="6">
              <a:buFont typeface="Wingdings" panose="05000000000000000000" pitchFamily="2" charset="2"/>
              <a:buChar char="q"/>
            </a:pPr>
            <a:r>
              <a:rPr lang="en-US" sz="1800" dirty="0"/>
              <a:t>Symmetric cooperation</a:t>
            </a:r>
          </a:p>
          <a:p>
            <a:pPr marL="1828800" lvl="4" indent="0">
              <a:buNone/>
            </a:pPr>
            <a:endParaRPr lang="en-US" sz="2400" b="1" dirty="0"/>
          </a:p>
        </p:txBody>
      </p:sp>
    </p:spTree>
    <p:extLst>
      <p:ext uri="{BB962C8B-B14F-4D97-AF65-F5344CB8AC3E}">
        <p14:creationId xmlns:p14="http://schemas.microsoft.com/office/powerpoint/2010/main" val="41990314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92566B-A8B8-43DF-B0F5-F6185C2E24F1}"/>
              </a:ext>
            </a:extLst>
          </p:cNvPr>
          <p:cNvSpPr>
            <a:spLocks noGrp="1"/>
          </p:cNvSpPr>
          <p:nvPr>
            <p:ph type="title"/>
          </p:nvPr>
        </p:nvSpPr>
        <p:spPr>
          <a:xfrm>
            <a:off x="1484311" y="685800"/>
            <a:ext cx="10018713" cy="1014211"/>
          </a:xfrm>
        </p:spPr>
        <p:txBody>
          <a:bodyPr/>
          <a:lstStyle/>
          <a:p>
            <a:r>
              <a:rPr lang="en-US" dirty="0"/>
              <a:t>Why is Theater important in development?</a:t>
            </a:r>
          </a:p>
        </p:txBody>
      </p:sp>
      <p:sp>
        <p:nvSpPr>
          <p:cNvPr id="3" name="Content Placeholder 2">
            <a:extLst>
              <a:ext uri="{FF2B5EF4-FFF2-40B4-BE49-F238E27FC236}">
                <a16:creationId xmlns:a16="http://schemas.microsoft.com/office/drawing/2014/main" id="{5CDECB2E-8E8A-43CF-936C-A76EAC2AB539}"/>
              </a:ext>
            </a:extLst>
          </p:cNvPr>
          <p:cNvSpPr>
            <a:spLocks noGrp="1"/>
          </p:cNvSpPr>
          <p:nvPr>
            <p:ph idx="1"/>
          </p:nvPr>
        </p:nvSpPr>
        <p:spPr>
          <a:xfrm>
            <a:off x="1484310" y="1828801"/>
            <a:ext cx="10390011" cy="4146996"/>
          </a:xfrm>
        </p:spPr>
        <p:txBody>
          <a:bodyPr>
            <a:normAutofit lnSpcReduction="10000"/>
          </a:bodyPr>
          <a:lstStyle/>
          <a:p>
            <a:r>
              <a:rPr lang="en-US" sz="2800" b="1" dirty="0"/>
              <a:t>Theater is indigenous and traditional to most cultures in the developing world, originating among rural masses initially</a:t>
            </a:r>
          </a:p>
          <a:p>
            <a:pPr lvl="3"/>
            <a:r>
              <a:rPr lang="en-US" sz="2400" dirty="0"/>
              <a:t>It is therefore part of the community, arising from within the community, and so can be used to express the ideas of the members of the community because it belongs to the community</a:t>
            </a:r>
          </a:p>
          <a:p>
            <a:pPr lvl="3"/>
            <a:r>
              <a:rPr lang="en-US" sz="2400" dirty="0"/>
              <a:t>It employs the idioms and symbols that are easily intelligible to the people” (</a:t>
            </a:r>
            <a:r>
              <a:rPr lang="en-US" sz="2400" dirty="0" err="1"/>
              <a:t>Srampickal</a:t>
            </a:r>
            <a:r>
              <a:rPr lang="en-US" sz="2400" dirty="0"/>
              <a:t>, 1994, p.19), and is local, therefore has more credibility within the community</a:t>
            </a:r>
          </a:p>
        </p:txBody>
      </p:sp>
    </p:spTree>
    <p:extLst>
      <p:ext uri="{BB962C8B-B14F-4D97-AF65-F5344CB8AC3E}">
        <p14:creationId xmlns:p14="http://schemas.microsoft.com/office/powerpoint/2010/main" val="15432401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92566B-A8B8-43DF-B0F5-F6185C2E24F1}"/>
              </a:ext>
            </a:extLst>
          </p:cNvPr>
          <p:cNvSpPr>
            <a:spLocks noGrp="1"/>
          </p:cNvSpPr>
          <p:nvPr>
            <p:ph type="title"/>
          </p:nvPr>
        </p:nvSpPr>
        <p:spPr>
          <a:xfrm>
            <a:off x="1484311" y="685800"/>
            <a:ext cx="10018713" cy="1014211"/>
          </a:xfrm>
        </p:spPr>
        <p:txBody>
          <a:bodyPr/>
          <a:lstStyle/>
          <a:p>
            <a:r>
              <a:rPr lang="en-US" dirty="0"/>
              <a:t>Contd. </a:t>
            </a:r>
          </a:p>
        </p:txBody>
      </p:sp>
      <p:sp>
        <p:nvSpPr>
          <p:cNvPr id="3" name="Content Placeholder 2">
            <a:extLst>
              <a:ext uri="{FF2B5EF4-FFF2-40B4-BE49-F238E27FC236}">
                <a16:creationId xmlns:a16="http://schemas.microsoft.com/office/drawing/2014/main" id="{5CDECB2E-8E8A-43CF-936C-A76EAC2AB539}"/>
              </a:ext>
            </a:extLst>
          </p:cNvPr>
          <p:cNvSpPr>
            <a:spLocks noGrp="1"/>
          </p:cNvSpPr>
          <p:nvPr>
            <p:ph idx="1"/>
          </p:nvPr>
        </p:nvSpPr>
        <p:spPr>
          <a:xfrm>
            <a:off x="1484310" y="1828801"/>
            <a:ext cx="10390011" cy="4726546"/>
          </a:xfrm>
        </p:spPr>
        <p:txBody>
          <a:bodyPr>
            <a:normAutofit/>
          </a:bodyPr>
          <a:lstStyle/>
          <a:p>
            <a:r>
              <a:rPr lang="en-US" sz="2800" b="1" dirty="0"/>
              <a:t>Theater does not require any level of education or literacy</a:t>
            </a:r>
          </a:p>
          <a:p>
            <a:pPr lvl="3"/>
            <a:r>
              <a:rPr lang="en-US" sz="2000" b="1" dirty="0"/>
              <a:t> it works with feelings and sensations and translates thoughts and concepts into identifiable experiences. It thus has universal appeal and application.</a:t>
            </a:r>
          </a:p>
          <a:p>
            <a:pPr marL="1371600" lvl="3" indent="0">
              <a:buNone/>
            </a:pPr>
            <a:endParaRPr lang="en-US" sz="2000" b="1" dirty="0"/>
          </a:p>
          <a:p>
            <a:r>
              <a:rPr lang="en-US" sz="2800" b="1" dirty="0"/>
              <a:t>Theater is also a live experience, an active art, </a:t>
            </a:r>
          </a:p>
          <a:p>
            <a:pPr lvl="3"/>
            <a:r>
              <a:rPr lang="en-US" sz="2000" b="1" dirty="0"/>
              <a:t>as it is face-to-face communication, with a potential for immediate feedback </a:t>
            </a:r>
          </a:p>
          <a:p>
            <a:pPr lvl="3"/>
            <a:endParaRPr lang="en-US" sz="2000" b="1" dirty="0"/>
          </a:p>
        </p:txBody>
      </p:sp>
    </p:spTree>
    <p:extLst>
      <p:ext uri="{BB962C8B-B14F-4D97-AF65-F5344CB8AC3E}">
        <p14:creationId xmlns:p14="http://schemas.microsoft.com/office/powerpoint/2010/main" val="37006838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92566B-A8B8-43DF-B0F5-F6185C2E24F1}"/>
              </a:ext>
            </a:extLst>
          </p:cNvPr>
          <p:cNvSpPr>
            <a:spLocks noGrp="1"/>
          </p:cNvSpPr>
          <p:nvPr>
            <p:ph type="title"/>
          </p:nvPr>
        </p:nvSpPr>
        <p:spPr>
          <a:xfrm>
            <a:off x="1484311" y="685800"/>
            <a:ext cx="10018713" cy="1014211"/>
          </a:xfrm>
        </p:spPr>
        <p:txBody>
          <a:bodyPr/>
          <a:lstStyle/>
          <a:p>
            <a:r>
              <a:rPr lang="en-US" dirty="0"/>
              <a:t>Contd. </a:t>
            </a:r>
          </a:p>
        </p:txBody>
      </p:sp>
      <p:sp>
        <p:nvSpPr>
          <p:cNvPr id="3" name="Content Placeholder 2">
            <a:extLst>
              <a:ext uri="{FF2B5EF4-FFF2-40B4-BE49-F238E27FC236}">
                <a16:creationId xmlns:a16="http://schemas.microsoft.com/office/drawing/2014/main" id="{5CDECB2E-8E8A-43CF-936C-A76EAC2AB539}"/>
              </a:ext>
            </a:extLst>
          </p:cNvPr>
          <p:cNvSpPr>
            <a:spLocks noGrp="1"/>
          </p:cNvSpPr>
          <p:nvPr>
            <p:ph idx="1"/>
          </p:nvPr>
        </p:nvSpPr>
        <p:spPr>
          <a:xfrm>
            <a:off x="1210614" y="1828801"/>
            <a:ext cx="10663707" cy="4726546"/>
          </a:xfrm>
        </p:spPr>
        <p:txBody>
          <a:bodyPr>
            <a:normAutofit/>
          </a:bodyPr>
          <a:lstStyle/>
          <a:p>
            <a:pPr algn="just"/>
            <a:r>
              <a:rPr lang="en-US" sz="3200" b="1" dirty="0"/>
              <a:t>Theater is the most accessible form of art for most populations in developing countries and its reliance on indigenous facilities and resources – its sustainability - makes it affordable and cost-effective.</a:t>
            </a:r>
            <a:r>
              <a:rPr lang="en-US" b="1" dirty="0"/>
              <a:t> </a:t>
            </a:r>
          </a:p>
        </p:txBody>
      </p:sp>
    </p:spTree>
    <p:extLst>
      <p:ext uri="{BB962C8B-B14F-4D97-AF65-F5344CB8AC3E}">
        <p14:creationId xmlns:p14="http://schemas.microsoft.com/office/powerpoint/2010/main" val="19604582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BB2FEE-42D2-4D50-9A24-50198CDDE2E3}"/>
              </a:ext>
            </a:extLst>
          </p:cNvPr>
          <p:cNvSpPr>
            <a:spLocks noGrp="1"/>
          </p:cNvSpPr>
          <p:nvPr>
            <p:ph type="title"/>
          </p:nvPr>
        </p:nvSpPr>
        <p:spPr/>
        <p:txBody>
          <a:bodyPr/>
          <a:lstStyle/>
          <a:p>
            <a:r>
              <a:rPr lang="en-US" dirty="0"/>
              <a:t>The effectiveness of</a:t>
            </a:r>
            <a:br>
              <a:rPr lang="en-US" dirty="0"/>
            </a:br>
            <a:r>
              <a:rPr lang="en-US" dirty="0"/>
              <a:t>Theatre as a tool of Development.</a:t>
            </a:r>
          </a:p>
        </p:txBody>
      </p:sp>
      <p:sp>
        <p:nvSpPr>
          <p:cNvPr id="3" name="Content Placeholder 2">
            <a:extLst>
              <a:ext uri="{FF2B5EF4-FFF2-40B4-BE49-F238E27FC236}">
                <a16:creationId xmlns:a16="http://schemas.microsoft.com/office/drawing/2014/main" id="{728FEB51-5D78-40EF-AB9D-388D06F88421}"/>
              </a:ext>
            </a:extLst>
          </p:cNvPr>
          <p:cNvSpPr>
            <a:spLocks noGrp="1"/>
          </p:cNvSpPr>
          <p:nvPr>
            <p:ph idx="1"/>
          </p:nvPr>
        </p:nvSpPr>
        <p:spPr/>
        <p:txBody>
          <a:bodyPr>
            <a:normAutofit/>
          </a:bodyPr>
          <a:lstStyle/>
          <a:p>
            <a:r>
              <a:rPr lang="en-US" sz="2800" dirty="0"/>
              <a:t>Theatre as entertainment, it can engage and hold the interest of large numbers of people,</a:t>
            </a:r>
          </a:p>
          <a:p>
            <a:endParaRPr lang="en-US" sz="2800" dirty="0"/>
          </a:p>
          <a:p>
            <a:r>
              <a:rPr lang="en-US" sz="2800" dirty="0"/>
              <a:t>Theatre as an oral medium, it can involve many people who are left out of development activities because of their illiteracy or lack of understanding of the official lingua franca.</a:t>
            </a:r>
          </a:p>
        </p:txBody>
      </p:sp>
    </p:spTree>
    <p:extLst>
      <p:ext uri="{BB962C8B-B14F-4D97-AF65-F5344CB8AC3E}">
        <p14:creationId xmlns:p14="http://schemas.microsoft.com/office/powerpoint/2010/main" val="4236005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BB2FEE-42D2-4D50-9A24-50198CDDE2E3}"/>
              </a:ext>
            </a:extLst>
          </p:cNvPr>
          <p:cNvSpPr>
            <a:spLocks noGrp="1"/>
          </p:cNvSpPr>
          <p:nvPr>
            <p:ph type="title"/>
          </p:nvPr>
        </p:nvSpPr>
        <p:spPr/>
        <p:txBody>
          <a:bodyPr/>
          <a:lstStyle/>
          <a:p>
            <a:r>
              <a:rPr lang="en-US" dirty="0"/>
              <a:t>Contd. </a:t>
            </a:r>
          </a:p>
        </p:txBody>
      </p:sp>
      <p:sp>
        <p:nvSpPr>
          <p:cNvPr id="3" name="Content Placeholder 2">
            <a:extLst>
              <a:ext uri="{FF2B5EF4-FFF2-40B4-BE49-F238E27FC236}">
                <a16:creationId xmlns:a16="http://schemas.microsoft.com/office/drawing/2014/main" id="{728FEB51-5D78-40EF-AB9D-388D06F88421}"/>
              </a:ext>
            </a:extLst>
          </p:cNvPr>
          <p:cNvSpPr>
            <a:spLocks noGrp="1"/>
          </p:cNvSpPr>
          <p:nvPr>
            <p:ph idx="1"/>
          </p:nvPr>
        </p:nvSpPr>
        <p:spPr/>
        <p:txBody>
          <a:bodyPr>
            <a:normAutofit fontScale="92500" lnSpcReduction="10000"/>
          </a:bodyPr>
          <a:lstStyle/>
          <a:p>
            <a:pPr algn="just"/>
            <a:r>
              <a:rPr lang="en-US" sz="2800" dirty="0"/>
              <a:t>Theatre as a means of cultural expression which everyone in the community is capable of and which can be kept within the control and use of the local people.</a:t>
            </a:r>
          </a:p>
          <a:p>
            <a:pPr algn="just"/>
            <a:endParaRPr lang="en-US" sz="2800" dirty="0"/>
          </a:p>
          <a:p>
            <a:pPr algn="just"/>
            <a:r>
              <a:rPr lang="en-US" sz="2800" dirty="0"/>
              <a:t>Theatre as public or social activity which brings a community together and creates the context for cooperative thinking and action.</a:t>
            </a:r>
          </a:p>
        </p:txBody>
      </p:sp>
    </p:spTree>
    <p:extLst>
      <p:ext uri="{BB962C8B-B14F-4D97-AF65-F5344CB8AC3E}">
        <p14:creationId xmlns:p14="http://schemas.microsoft.com/office/powerpoint/2010/main" val="7426058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7A68A0-8370-4C10-A153-F3261502C651}"/>
              </a:ext>
            </a:extLst>
          </p:cNvPr>
          <p:cNvSpPr>
            <a:spLocks noGrp="1"/>
          </p:cNvSpPr>
          <p:nvPr>
            <p:ph type="title"/>
          </p:nvPr>
        </p:nvSpPr>
        <p:spPr/>
        <p:txBody>
          <a:bodyPr/>
          <a:lstStyle/>
          <a:p>
            <a:r>
              <a:rPr lang="en-US" dirty="0"/>
              <a:t>Theatre for Development</a:t>
            </a:r>
          </a:p>
        </p:txBody>
      </p:sp>
      <p:sp>
        <p:nvSpPr>
          <p:cNvPr id="3" name="Content Placeholder 2">
            <a:extLst>
              <a:ext uri="{FF2B5EF4-FFF2-40B4-BE49-F238E27FC236}">
                <a16:creationId xmlns:a16="http://schemas.microsoft.com/office/drawing/2014/main" id="{25F0B7C9-4A01-4405-94EE-CCA2F74DF539}"/>
              </a:ext>
            </a:extLst>
          </p:cNvPr>
          <p:cNvSpPr>
            <a:spLocks noGrp="1"/>
          </p:cNvSpPr>
          <p:nvPr>
            <p:ph idx="1"/>
          </p:nvPr>
        </p:nvSpPr>
        <p:spPr>
          <a:xfrm>
            <a:off x="1451579" y="1983346"/>
            <a:ext cx="9868951" cy="3812147"/>
          </a:xfrm>
        </p:spPr>
        <p:txBody>
          <a:bodyPr>
            <a:normAutofit fontScale="92500" lnSpcReduction="10000"/>
          </a:bodyPr>
          <a:lstStyle/>
          <a:p>
            <a:pPr algn="just"/>
            <a:r>
              <a:rPr lang="en-US" sz="2800" dirty="0"/>
              <a:t>Theatre for development aims to interrogate the structures of fixed reality in order to “un-fix” them. It attempts to subvert the dominant ideology, to re-order the received unities of time, space and character through fictional reconstruction of those unities (Kennedy </a:t>
            </a:r>
            <a:r>
              <a:rPr lang="en-US" sz="2800" dirty="0" err="1"/>
              <a:t>Chinyowa</a:t>
            </a:r>
            <a:r>
              <a:rPr lang="en-US" sz="2800" dirty="0"/>
              <a:t>, 2007)</a:t>
            </a:r>
          </a:p>
          <a:p>
            <a:pPr algn="just"/>
            <a:r>
              <a:rPr lang="en-US" sz="2600" dirty="0"/>
              <a:t>It is a potent educational tool for audiences struggling with illiteracy, as the method of delivery is both verbal and interactive and is most often reliant on indigenous cultural forms such as storytelling and dance.</a:t>
            </a:r>
          </a:p>
        </p:txBody>
      </p:sp>
    </p:spTree>
    <p:extLst>
      <p:ext uri="{BB962C8B-B14F-4D97-AF65-F5344CB8AC3E}">
        <p14:creationId xmlns:p14="http://schemas.microsoft.com/office/powerpoint/2010/main" val="38319567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7A68A0-8370-4C10-A153-F3261502C651}"/>
              </a:ext>
            </a:extLst>
          </p:cNvPr>
          <p:cNvSpPr>
            <a:spLocks noGrp="1"/>
          </p:cNvSpPr>
          <p:nvPr>
            <p:ph type="title"/>
          </p:nvPr>
        </p:nvSpPr>
        <p:spPr/>
        <p:txBody>
          <a:bodyPr/>
          <a:lstStyle/>
          <a:p>
            <a:r>
              <a:rPr lang="en-US" dirty="0"/>
              <a:t>Cont. </a:t>
            </a:r>
          </a:p>
        </p:txBody>
      </p:sp>
      <p:sp>
        <p:nvSpPr>
          <p:cNvPr id="3" name="Content Placeholder 2">
            <a:extLst>
              <a:ext uri="{FF2B5EF4-FFF2-40B4-BE49-F238E27FC236}">
                <a16:creationId xmlns:a16="http://schemas.microsoft.com/office/drawing/2014/main" id="{25F0B7C9-4A01-4405-94EE-CCA2F74DF539}"/>
              </a:ext>
            </a:extLst>
          </p:cNvPr>
          <p:cNvSpPr>
            <a:spLocks noGrp="1"/>
          </p:cNvSpPr>
          <p:nvPr>
            <p:ph idx="1"/>
          </p:nvPr>
        </p:nvSpPr>
        <p:spPr/>
        <p:txBody>
          <a:bodyPr/>
          <a:lstStyle/>
          <a:p>
            <a:r>
              <a:rPr lang="en-US" sz="2800" dirty="0"/>
              <a:t>Theatre for Development aims to offer an Alternative approach and medium by which theatre can be of direct service to the marginalized urban and rural peasant masses.</a:t>
            </a:r>
          </a:p>
          <a:p>
            <a:r>
              <a:rPr lang="en-US" sz="2800" dirty="0"/>
              <a:t>It stresses community and inter-personal participation in self realization</a:t>
            </a:r>
          </a:p>
          <a:p>
            <a:r>
              <a:rPr lang="en-US" sz="2800" dirty="0"/>
              <a:t>It plays a role as a social mobilizer and if you like </a:t>
            </a:r>
            <a:r>
              <a:rPr lang="en-US" sz="2800" dirty="0" err="1"/>
              <a:t>conscientizer</a:t>
            </a:r>
            <a:endParaRPr lang="en-US" sz="2800" dirty="0"/>
          </a:p>
          <a:p>
            <a:endParaRPr lang="en-US" dirty="0"/>
          </a:p>
        </p:txBody>
      </p:sp>
    </p:spTree>
    <p:extLst>
      <p:ext uri="{BB962C8B-B14F-4D97-AF65-F5344CB8AC3E}">
        <p14:creationId xmlns:p14="http://schemas.microsoft.com/office/powerpoint/2010/main" val="19610152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29CB6D-705B-4FD7-B264-D05FA4701EC5}"/>
              </a:ext>
            </a:extLst>
          </p:cNvPr>
          <p:cNvSpPr>
            <a:spLocks noGrp="1"/>
          </p:cNvSpPr>
          <p:nvPr>
            <p:ph type="title"/>
          </p:nvPr>
        </p:nvSpPr>
        <p:spPr>
          <a:xfrm>
            <a:off x="1451579" y="804519"/>
            <a:ext cx="9603275" cy="1049235"/>
          </a:xfrm>
        </p:spPr>
        <p:txBody>
          <a:bodyPr/>
          <a:lstStyle/>
          <a:p>
            <a:r>
              <a:rPr lang="en-US" dirty="0"/>
              <a:t>Contd. </a:t>
            </a:r>
          </a:p>
        </p:txBody>
      </p:sp>
      <p:sp>
        <p:nvSpPr>
          <p:cNvPr id="3" name="Content Placeholder 2">
            <a:extLst>
              <a:ext uri="{FF2B5EF4-FFF2-40B4-BE49-F238E27FC236}">
                <a16:creationId xmlns:a16="http://schemas.microsoft.com/office/drawing/2014/main" id="{C9299277-65A6-4845-BFE1-F7888D474FBB}"/>
              </a:ext>
            </a:extLst>
          </p:cNvPr>
          <p:cNvSpPr>
            <a:spLocks noGrp="1"/>
          </p:cNvSpPr>
          <p:nvPr>
            <p:ph idx="1"/>
          </p:nvPr>
        </p:nvSpPr>
        <p:spPr/>
        <p:txBody>
          <a:bodyPr>
            <a:normAutofit fontScale="85000" lnSpcReduction="10000"/>
          </a:bodyPr>
          <a:lstStyle/>
          <a:p>
            <a:pPr algn="just"/>
            <a:r>
              <a:rPr lang="en-US" sz="3000" dirty="0"/>
              <a:t>Uses existing and familiar performance forms in the various communities such as songs, dances, music, storytelling, puppetry and mime to either validate those cultural forms or serve as an adequate instrument to bring about social change in those communities.</a:t>
            </a:r>
          </a:p>
          <a:p>
            <a:pPr marL="0" indent="0" algn="just">
              <a:buNone/>
            </a:pPr>
            <a:endParaRPr lang="en-US" sz="3000" dirty="0"/>
          </a:p>
          <a:p>
            <a:pPr algn="just"/>
            <a:r>
              <a:rPr lang="en-US" sz="3000" dirty="0"/>
              <a:t>The underlying components of all TFD works are democracy, participation and sustainability </a:t>
            </a:r>
          </a:p>
          <a:p>
            <a:endParaRPr lang="en-US" dirty="0"/>
          </a:p>
        </p:txBody>
      </p:sp>
    </p:spTree>
    <p:extLst>
      <p:ext uri="{BB962C8B-B14F-4D97-AF65-F5344CB8AC3E}">
        <p14:creationId xmlns:p14="http://schemas.microsoft.com/office/powerpoint/2010/main" val="19142080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1D8CF2-54DB-4171-BDE1-78BE2D7F1419}"/>
              </a:ext>
            </a:extLst>
          </p:cNvPr>
          <p:cNvSpPr>
            <a:spLocks noGrp="1"/>
          </p:cNvSpPr>
          <p:nvPr>
            <p:ph type="title"/>
          </p:nvPr>
        </p:nvSpPr>
        <p:spPr>
          <a:xfrm>
            <a:off x="1484311" y="685800"/>
            <a:ext cx="10018713" cy="627845"/>
          </a:xfrm>
        </p:spPr>
        <p:txBody>
          <a:bodyPr>
            <a:normAutofit/>
          </a:bodyPr>
          <a:lstStyle/>
          <a:p>
            <a:r>
              <a:rPr lang="en-US" b="1" dirty="0"/>
              <a:t>THE CONCEPT OF DEVELOPMENT</a:t>
            </a:r>
          </a:p>
        </p:txBody>
      </p:sp>
      <p:sp>
        <p:nvSpPr>
          <p:cNvPr id="3" name="Content Placeholder 2">
            <a:extLst>
              <a:ext uri="{FF2B5EF4-FFF2-40B4-BE49-F238E27FC236}">
                <a16:creationId xmlns:a16="http://schemas.microsoft.com/office/drawing/2014/main" id="{54FE3D94-6B44-49FC-9C72-6E4FC75294A1}"/>
              </a:ext>
            </a:extLst>
          </p:cNvPr>
          <p:cNvSpPr>
            <a:spLocks noGrp="1"/>
          </p:cNvSpPr>
          <p:nvPr>
            <p:ph idx="1"/>
          </p:nvPr>
        </p:nvSpPr>
        <p:spPr>
          <a:xfrm>
            <a:off x="1484310" y="2228045"/>
            <a:ext cx="10377132" cy="3563156"/>
          </a:xfrm>
        </p:spPr>
        <p:txBody>
          <a:bodyPr>
            <a:normAutofit/>
          </a:bodyPr>
          <a:lstStyle/>
          <a:p>
            <a:r>
              <a:rPr lang="en-US" sz="3200" dirty="0"/>
              <a:t>Development covers a wide range of human endeavor</a:t>
            </a:r>
          </a:p>
          <a:p>
            <a:r>
              <a:rPr lang="en-US" sz="3200" dirty="0"/>
              <a:t>It has been difficult to offer an objective definition of the concept</a:t>
            </a:r>
          </a:p>
          <a:p>
            <a:r>
              <a:rPr lang="en-US" sz="3200" dirty="0"/>
              <a:t>Some see development as a state or condition that is static</a:t>
            </a:r>
          </a:p>
          <a:p>
            <a:r>
              <a:rPr lang="en-US" sz="3200" dirty="0"/>
              <a:t>Others see it as process or course of change</a:t>
            </a:r>
            <a:r>
              <a:rPr lang="en-US" dirty="0"/>
              <a:t>.</a:t>
            </a:r>
          </a:p>
          <a:p>
            <a:endParaRPr lang="en-US" dirty="0"/>
          </a:p>
          <a:p>
            <a:endParaRPr lang="en-US" dirty="0"/>
          </a:p>
        </p:txBody>
      </p:sp>
    </p:spTree>
    <p:extLst>
      <p:ext uri="{BB962C8B-B14F-4D97-AF65-F5344CB8AC3E}">
        <p14:creationId xmlns:p14="http://schemas.microsoft.com/office/powerpoint/2010/main" val="38633159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2CCBBE-169C-4C80-B57C-ABF9CA8AC9E7}"/>
              </a:ext>
            </a:extLst>
          </p:cNvPr>
          <p:cNvSpPr>
            <a:spLocks noGrp="1"/>
          </p:cNvSpPr>
          <p:nvPr>
            <p:ph type="title"/>
          </p:nvPr>
        </p:nvSpPr>
        <p:spPr/>
        <p:txBody>
          <a:bodyPr/>
          <a:lstStyle/>
          <a:p>
            <a:r>
              <a:rPr lang="en-US" dirty="0"/>
              <a:t>theatrical elements to </a:t>
            </a:r>
            <a:r>
              <a:rPr lang="en-US" dirty="0" err="1"/>
              <a:t>TfD</a:t>
            </a:r>
            <a:endParaRPr lang="en-US" dirty="0"/>
          </a:p>
        </p:txBody>
      </p:sp>
      <p:sp>
        <p:nvSpPr>
          <p:cNvPr id="3" name="Content Placeholder 2">
            <a:extLst>
              <a:ext uri="{FF2B5EF4-FFF2-40B4-BE49-F238E27FC236}">
                <a16:creationId xmlns:a16="http://schemas.microsoft.com/office/drawing/2014/main" id="{20BC5109-75C7-40CA-947F-7555A39197CC}"/>
              </a:ext>
            </a:extLst>
          </p:cNvPr>
          <p:cNvSpPr>
            <a:spLocks noGrp="1"/>
          </p:cNvSpPr>
          <p:nvPr>
            <p:ph idx="1"/>
          </p:nvPr>
        </p:nvSpPr>
        <p:spPr>
          <a:xfrm>
            <a:off x="1451579" y="2015732"/>
            <a:ext cx="9603275" cy="4037749"/>
          </a:xfrm>
        </p:spPr>
        <p:txBody>
          <a:bodyPr>
            <a:normAutofit/>
          </a:bodyPr>
          <a:lstStyle/>
          <a:p>
            <a:r>
              <a:rPr lang="en-US" sz="2400" dirty="0"/>
              <a:t>Odhiambo (2001) highlights the theatrical elements particular to </a:t>
            </a:r>
            <a:r>
              <a:rPr lang="en-US" sz="2400" dirty="0" err="1"/>
              <a:t>TfD</a:t>
            </a:r>
            <a:endParaRPr lang="en-US" sz="2400" dirty="0"/>
          </a:p>
          <a:p>
            <a:pPr marL="1371600" lvl="2" indent="-457200" algn="just">
              <a:buFont typeface="+mj-lt"/>
              <a:buAutoNum type="arabicPeriod"/>
            </a:pPr>
            <a:r>
              <a:rPr lang="en-US" sz="2400" dirty="0"/>
              <a:t>Subverting and democratizing the theatre space  - both audience and actors have equal access to the space during and after the performance </a:t>
            </a:r>
          </a:p>
          <a:p>
            <a:pPr marL="1371600" lvl="2" indent="-457200" algn="just">
              <a:buFont typeface="+mj-lt"/>
              <a:buAutoNum type="arabicPeriod"/>
            </a:pPr>
            <a:r>
              <a:rPr lang="en-US" sz="2400" dirty="0"/>
              <a:t>Privileging performance over the written script (text); the audience is offered “ample opportunities to intervene and interrogate the performance at the most critical moments.”</a:t>
            </a:r>
          </a:p>
        </p:txBody>
      </p:sp>
    </p:spTree>
    <p:extLst>
      <p:ext uri="{BB962C8B-B14F-4D97-AF65-F5344CB8AC3E}">
        <p14:creationId xmlns:p14="http://schemas.microsoft.com/office/powerpoint/2010/main" val="20996318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2CCBBE-169C-4C80-B57C-ABF9CA8AC9E7}"/>
              </a:ext>
            </a:extLst>
          </p:cNvPr>
          <p:cNvSpPr>
            <a:spLocks noGrp="1"/>
          </p:cNvSpPr>
          <p:nvPr>
            <p:ph type="title"/>
          </p:nvPr>
        </p:nvSpPr>
        <p:spPr/>
        <p:txBody>
          <a:bodyPr/>
          <a:lstStyle/>
          <a:p>
            <a:r>
              <a:rPr lang="en-US" dirty="0"/>
              <a:t>Contd. </a:t>
            </a:r>
          </a:p>
        </p:txBody>
      </p:sp>
      <p:sp>
        <p:nvSpPr>
          <p:cNvPr id="3" name="Content Placeholder 2">
            <a:extLst>
              <a:ext uri="{FF2B5EF4-FFF2-40B4-BE49-F238E27FC236}">
                <a16:creationId xmlns:a16="http://schemas.microsoft.com/office/drawing/2014/main" id="{20BC5109-75C7-40CA-947F-7555A39197CC}"/>
              </a:ext>
            </a:extLst>
          </p:cNvPr>
          <p:cNvSpPr>
            <a:spLocks noGrp="1"/>
          </p:cNvSpPr>
          <p:nvPr>
            <p:ph idx="1"/>
          </p:nvPr>
        </p:nvSpPr>
        <p:spPr>
          <a:xfrm>
            <a:off x="1451579" y="2015733"/>
            <a:ext cx="9603275" cy="3908550"/>
          </a:xfrm>
        </p:spPr>
        <p:txBody>
          <a:bodyPr>
            <a:normAutofit/>
          </a:bodyPr>
          <a:lstStyle/>
          <a:p>
            <a:pPr marL="1371600" lvl="2" indent="-457200" algn="just">
              <a:buFont typeface="+mj-lt"/>
              <a:buAutoNum type="arabicPeriod" startAt="3"/>
            </a:pPr>
            <a:r>
              <a:rPr lang="en-US" sz="2800" dirty="0"/>
              <a:t>Participation as a conscious act; as well as the negotiation of the meaning in creating the performance, participation within a performance is regarded as another part of the process and not an interruption of a “final product.”</a:t>
            </a:r>
          </a:p>
          <a:p>
            <a:pPr marL="1371600" lvl="2" indent="-457200" algn="just">
              <a:buFont typeface="+mj-lt"/>
              <a:buAutoNum type="arabicPeriod" startAt="3"/>
            </a:pPr>
            <a:endParaRPr lang="en-US" sz="2800" dirty="0"/>
          </a:p>
          <a:p>
            <a:pPr marL="1371600" lvl="2" indent="-457200" algn="just">
              <a:buFont typeface="+mj-lt"/>
              <a:buAutoNum type="arabicPeriod" startAt="3"/>
            </a:pPr>
            <a:r>
              <a:rPr lang="en-US" sz="2800" dirty="0"/>
              <a:t>Activating the audience: from spectator to </a:t>
            </a:r>
            <a:r>
              <a:rPr lang="en-US" sz="2800" dirty="0" err="1"/>
              <a:t>spect</a:t>
            </a:r>
            <a:r>
              <a:rPr lang="en-US" sz="2800" dirty="0"/>
              <a:t>-actor. </a:t>
            </a:r>
          </a:p>
          <a:p>
            <a:pPr marL="1371600" lvl="2" indent="-457200" algn="just">
              <a:buFont typeface="+mj-lt"/>
              <a:buAutoNum type="arabicPeriod" startAt="3"/>
            </a:pPr>
            <a:endParaRPr lang="en-US" sz="2400" dirty="0"/>
          </a:p>
        </p:txBody>
      </p:sp>
    </p:spTree>
    <p:extLst>
      <p:ext uri="{BB962C8B-B14F-4D97-AF65-F5344CB8AC3E}">
        <p14:creationId xmlns:p14="http://schemas.microsoft.com/office/powerpoint/2010/main" val="17594524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2CCBBE-169C-4C80-B57C-ABF9CA8AC9E7}"/>
              </a:ext>
            </a:extLst>
          </p:cNvPr>
          <p:cNvSpPr>
            <a:spLocks noGrp="1"/>
          </p:cNvSpPr>
          <p:nvPr>
            <p:ph type="title"/>
          </p:nvPr>
        </p:nvSpPr>
        <p:spPr/>
        <p:txBody>
          <a:bodyPr/>
          <a:lstStyle/>
          <a:p>
            <a:r>
              <a:rPr lang="en-US" dirty="0"/>
              <a:t>Contd. </a:t>
            </a:r>
          </a:p>
        </p:txBody>
      </p:sp>
      <p:sp>
        <p:nvSpPr>
          <p:cNvPr id="3" name="Content Placeholder 2">
            <a:extLst>
              <a:ext uri="{FF2B5EF4-FFF2-40B4-BE49-F238E27FC236}">
                <a16:creationId xmlns:a16="http://schemas.microsoft.com/office/drawing/2014/main" id="{20BC5109-75C7-40CA-947F-7555A39197CC}"/>
              </a:ext>
            </a:extLst>
          </p:cNvPr>
          <p:cNvSpPr>
            <a:spLocks noGrp="1"/>
          </p:cNvSpPr>
          <p:nvPr>
            <p:ph idx="1"/>
          </p:nvPr>
        </p:nvSpPr>
        <p:spPr>
          <a:xfrm>
            <a:off x="1451579" y="2015733"/>
            <a:ext cx="9603275" cy="3908550"/>
          </a:xfrm>
        </p:spPr>
        <p:txBody>
          <a:bodyPr>
            <a:normAutofit/>
          </a:bodyPr>
          <a:lstStyle/>
          <a:p>
            <a:pPr marL="1428750" lvl="2" indent="-514350" algn="just">
              <a:buFont typeface="+mj-lt"/>
              <a:buAutoNum type="arabicPeriod" startAt="5"/>
            </a:pPr>
            <a:r>
              <a:rPr lang="en-US" sz="2800" dirty="0"/>
              <a:t>Choosing a viewpoint: the power of transformation; “the transforming power” of </a:t>
            </a:r>
            <a:r>
              <a:rPr lang="en-US" sz="2800" dirty="0" err="1"/>
              <a:t>TfD</a:t>
            </a:r>
            <a:r>
              <a:rPr lang="en-US" sz="2800" dirty="0"/>
              <a:t> lies in its “ability to provide society with a lens through which it [can come to realize] . . . that reality and conditions can be changed” (pp. 89–92).</a:t>
            </a:r>
            <a:endParaRPr lang="en-US" sz="2400" dirty="0"/>
          </a:p>
        </p:txBody>
      </p:sp>
    </p:spTree>
    <p:extLst>
      <p:ext uri="{BB962C8B-B14F-4D97-AF65-F5344CB8AC3E}">
        <p14:creationId xmlns:p14="http://schemas.microsoft.com/office/powerpoint/2010/main" val="32788860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DD6ED8-268B-4228-8D3A-99452C73ECCA}"/>
              </a:ext>
            </a:extLst>
          </p:cNvPr>
          <p:cNvSpPr>
            <a:spLocks noGrp="1"/>
          </p:cNvSpPr>
          <p:nvPr>
            <p:ph type="title"/>
          </p:nvPr>
        </p:nvSpPr>
        <p:spPr/>
        <p:txBody>
          <a:bodyPr/>
          <a:lstStyle/>
          <a:p>
            <a:r>
              <a:rPr lang="en-US" dirty="0"/>
              <a:t>Contd. </a:t>
            </a:r>
          </a:p>
        </p:txBody>
      </p:sp>
      <p:sp>
        <p:nvSpPr>
          <p:cNvPr id="3" name="Content Placeholder 2">
            <a:extLst>
              <a:ext uri="{FF2B5EF4-FFF2-40B4-BE49-F238E27FC236}">
                <a16:creationId xmlns:a16="http://schemas.microsoft.com/office/drawing/2014/main" id="{A0294CD9-11CB-47A8-A163-2F4872E7D4C1}"/>
              </a:ext>
            </a:extLst>
          </p:cNvPr>
          <p:cNvSpPr>
            <a:spLocks noGrp="1"/>
          </p:cNvSpPr>
          <p:nvPr>
            <p:ph idx="1"/>
          </p:nvPr>
        </p:nvSpPr>
        <p:spPr/>
        <p:txBody>
          <a:bodyPr>
            <a:normAutofit lnSpcReduction="10000"/>
          </a:bodyPr>
          <a:lstStyle/>
          <a:p>
            <a:pPr algn="just"/>
            <a:r>
              <a:rPr lang="en-US" sz="2800" dirty="0"/>
              <a:t>As Theatre for Development evolves from being a channel of one-way communication of a propaganda message into a dialogical forum for the articulation and activation of community needs, so the assessment of its efficacy becomes increasingly problematic and its relationship to the existing power structures which control that community becomes complex and, at times contradictory. (Tim </a:t>
            </a:r>
            <a:r>
              <a:rPr lang="en-US" sz="2800" dirty="0" err="1"/>
              <a:t>Prentki</a:t>
            </a:r>
            <a:r>
              <a:rPr lang="en-US" sz="2800" dirty="0"/>
              <a:t>, 1996)</a:t>
            </a:r>
          </a:p>
        </p:txBody>
      </p:sp>
    </p:spTree>
    <p:extLst>
      <p:ext uri="{BB962C8B-B14F-4D97-AF65-F5344CB8AC3E}">
        <p14:creationId xmlns:p14="http://schemas.microsoft.com/office/powerpoint/2010/main" val="12687402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40809B-0479-4420-9743-F4A9D3A7B355}"/>
              </a:ext>
            </a:extLst>
          </p:cNvPr>
          <p:cNvSpPr>
            <a:spLocks noGrp="1"/>
          </p:cNvSpPr>
          <p:nvPr>
            <p:ph type="title"/>
          </p:nvPr>
        </p:nvSpPr>
        <p:spPr/>
        <p:txBody>
          <a:bodyPr/>
          <a:lstStyle/>
          <a:p>
            <a:r>
              <a:rPr lang="en-US" dirty="0"/>
              <a:t>THEATRE OF THE OPPRESSED</a:t>
            </a:r>
          </a:p>
        </p:txBody>
      </p:sp>
      <p:sp>
        <p:nvSpPr>
          <p:cNvPr id="3" name="Content Placeholder 2">
            <a:extLst>
              <a:ext uri="{FF2B5EF4-FFF2-40B4-BE49-F238E27FC236}">
                <a16:creationId xmlns:a16="http://schemas.microsoft.com/office/drawing/2014/main" id="{FB869BBD-0566-40FF-9885-941AC5E8728E}"/>
              </a:ext>
            </a:extLst>
          </p:cNvPr>
          <p:cNvSpPr>
            <a:spLocks noGrp="1"/>
          </p:cNvSpPr>
          <p:nvPr>
            <p:ph idx="1"/>
          </p:nvPr>
        </p:nvSpPr>
        <p:spPr>
          <a:xfrm>
            <a:off x="1451579" y="2015732"/>
            <a:ext cx="10126528" cy="3450613"/>
          </a:xfrm>
        </p:spPr>
        <p:txBody>
          <a:bodyPr>
            <a:normAutofit/>
          </a:bodyPr>
          <a:lstStyle/>
          <a:p>
            <a:pPr algn="just"/>
            <a:r>
              <a:rPr lang="en-US" sz="2800" dirty="0"/>
              <a:t>Theatre of the Oppressed is a theoretical framework and set of techniques developed by Brazilian artist Augusto Boal.</a:t>
            </a:r>
          </a:p>
          <a:p>
            <a:pPr algn="just"/>
            <a:endParaRPr lang="en-US" sz="2800" dirty="0"/>
          </a:p>
          <a:p>
            <a:pPr algn="just"/>
            <a:r>
              <a:rPr lang="en-US" sz="2800" dirty="0"/>
              <a:t> Boal techniques for the Theatre for the Oppressed include: Forum Theatre, Invisible Theatre, Rainbow of Desire, and Legislative Theatre</a:t>
            </a:r>
          </a:p>
        </p:txBody>
      </p:sp>
    </p:spTree>
    <p:extLst>
      <p:ext uri="{BB962C8B-B14F-4D97-AF65-F5344CB8AC3E}">
        <p14:creationId xmlns:p14="http://schemas.microsoft.com/office/powerpoint/2010/main" val="29247141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7BD892-7519-4132-B73D-E913FA35D4B0}"/>
              </a:ext>
            </a:extLst>
          </p:cNvPr>
          <p:cNvSpPr>
            <a:spLocks noGrp="1"/>
          </p:cNvSpPr>
          <p:nvPr>
            <p:ph type="title"/>
          </p:nvPr>
        </p:nvSpPr>
        <p:spPr/>
        <p:txBody>
          <a:bodyPr/>
          <a:lstStyle/>
          <a:p>
            <a:r>
              <a:rPr lang="en-US" dirty="0"/>
              <a:t>Contd. </a:t>
            </a:r>
          </a:p>
        </p:txBody>
      </p:sp>
      <p:sp>
        <p:nvSpPr>
          <p:cNvPr id="3" name="Content Placeholder 2">
            <a:extLst>
              <a:ext uri="{FF2B5EF4-FFF2-40B4-BE49-F238E27FC236}">
                <a16:creationId xmlns:a16="http://schemas.microsoft.com/office/drawing/2014/main" id="{3E6C00B2-5F77-4867-AC19-43B9928AB5CB}"/>
              </a:ext>
            </a:extLst>
          </p:cNvPr>
          <p:cNvSpPr>
            <a:spLocks noGrp="1"/>
          </p:cNvSpPr>
          <p:nvPr>
            <p:ph idx="1"/>
          </p:nvPr>
        </p:nvSpPr>
        <p:spPr>
          <a:xfrm>
            <a:off x="1451579" y="2015732"/>
            <a:ext cx="9603275" cy="3792640"/>
          </a:xfrm>
        </p:spPr>
        <p:txBody>
          <a:bodyPr>
            <a:normAutofit fontScale="92500" lnSpcReduction="10000"/>
          </a:bodyPr>
          <a:lstStyle/>
          <a:p>
            <a:pPr algn="just"/>
            <a:r>
              <a:rPr lang="en-US" sz="2800" dirty="0"/>
              <a:t>Augusto Boal (2008) argues that “Aristotle proposes a poetics in which the spectator delegates power to the dramatic character so that the latter may act and think for him. Brecht proposes a poetics in which the spectator delegates power to the character who thus acts in his place but the spectator reserves the right to think for himself, often in opposition to the character. In the first case, a ‘catharsis’ occurs; in the second, an awakening of critical consciousness.”</a:t>
            </a:r>
          </a:p>
        </p:txBody>
      </p:sp>
    </p:spTree>
    <p:extLst>
      <p:ext uri="{BB962C8B-B14F-4D97-AF65-F5344CB8AC3E}">
        <p14:creationId xmlns:p14="http://schemas.microsoft.com/office/powerpoint/2010/main" val="23262159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7BD892-7519-4132-B73D-E913FA35D4B0}"/>
              </a:ext>
            </a:extLst>
          </p:cNvPr>
          <p:cNvSpPr>
            <a:spLocks noGrp="1"/>
          </p:cNvSpPr>
          <p:nvPr>
            <p:ph type="title"/>
          </p:nvPr>
        </p:nvSpPr>
        <p:spPr/>
        <p:txBody>
          <a:bodyPr/>
          <a:lstStyle/>
          <a:p>
            <a:r>
              <a:rPr lang="en-US" dirty="0"/>
              <a:t>Contd. </a:t>
            </a:r>
          </a:p>
        </p:txBody>
      </p:sp>
      <p:sp>
        <p:nvSpPr>
          <p:cNvPr id="3" name="Content Placeholder 2">
            <a:extLst>
              <a:ext uri="{FF2B5EF4-FFF2-40B4-BE49-F238E27FC236}">
                <a16:creationId xmlns:a16="http://schemas.microsoft.com/office/drawing/2014/main" id="{3E6C00B2-5F77-4867-AC19-43B9928AB5CB}"/>
              </a:ext>
            </a:extLst>
          </p:cNvPr>
          <p:cNvSpPr>
            <a:spLocks noGrp="1"/>
          </p:cNvSpPr>
          <p:nvPr>
            <p:ph idx="1"/>
          </p:nvPr>
        </p:nvSpPr>
        <p:spPr>
          <a:xfrm>
            <a:off x="1451579" y="2015732"/>
            <a:ext cx="9603275" cy="3792640"/>
          </a:xfrm>
        </p:spPr>
        <p:txBody>
          <a:bodyPr>
            <a:normAutofit/>
          </a:bodyPr>
          <a:lstStyle/>
          <a:p>
            <a:pPr algn="just"/>
            <a:r>
              <a:rPr lang="en-US" sz="2800" dirty="0"/>
              <a:t>Hence he proposes poetics of the oppressed which focuses on the action itself</a:t>
            </a:r>
          </a:p>
          <a:p>
            <a:pPr algn="just"/>
            <a:r>
              <a:rPr lang="en-US" sz="2800" dirty="0"/>
              <a:t>In Boal’s poetics of the oppressed the spectator delegates no power to the character (or actor) either to act or to think in his place; on the contrary, he himself assumes the </a:t>
            </a:r>
            <a:r>
              <a:rPr lang="en-US" sz="2800" dirty="0" err="1"/>
              <a:t>protagonic</a:t>
            </a:r>
            <a:r>
              <a:rPr lang="en-US" sz="2800" dirty="0"/>
              <a:t> role, changes the dramatic action, tries out solutions, discusses plans for change – in short, trains himself for real action. (p. 98)</a:t>
            </a:r>
          </a:p>
        </p:txBody>
      </p:sp>
    </p:spTree>
    <p:extLst>
      <p:ext uri="{BB962C8B-B14F-4D97-AF65-F5344CB8AC3E}">
        <p14:creationId xmlns:p14="http://schemas.microsoft.com/office/powerpoint/2010/main" val="28736796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2708D8-7517-42B8-90D0-161B5E2378E5}"/>
              </a:ext>
            </a:extLst>
          </p:cNvPr>
          <p:cNvSpPr>
            <a:spLocks noGrp="1"/>
          </p:cNvSpPr>
          <p:nvPr>
            <p:ph type="title"/>
          </p:nvPr>
        </p:nvSpPr>
        <p:spPr/>
        <p:txBody>
          <a:bodyPr/>
          <a:lstStyle/>
          <a:p>
            <a:r>
              <a:rPr lang="en-US" dirty="0"/>
              <a:t>Tree of Theatre of the oppressed</a:t>
            </a:r>
          </a:p>
        </p:txBody>
      </p:sp>
      <p:pic>
        <p:nvPicPr>
          <p:cNvPr id="5" name="Picture 2">
            <a:extLst>
              <a:ext uri="{FF2B5EF4-FFF2-40B4-BE49-F238E27FC236}">
                <a16:creationId xmlns:a16="http://schemas.microsoft.com/office/drawing/2014/main" id="{11549CB4-BF18-483E-82E9-44CE5FA3330C}"/>
              </a:ext>
            </a:extLst>
          </p:cNvPr>
          <p:cNvPicPr>
            <a:picLocks noGrp="1" noChangeAspect="1" noChangeArrowheads="1"/>
          </p:cNvPicPr>
          <p:nvPr>
            <p:ph idx="1"/>
          </p:nvPr>
        </p:nvPicPr>
        <p:blipFill>
          <a:blip r:embed="rId2"/>
          <a:srcRect/>
          <a:stretch>
            <a:fillRect/>
          </a:stretch>
        </p:blipFill>
        <p:spPr bwMode="auto">
          <a:xfrm>
            <a:off x="1451580" y="1853754"/>
            <a:ext cx="7911362" cy="4199727"/>
          </a:xfrm>
          <a:prstGeom prst="rect">
            <a:avLst/>
          </a:prstGeom>
          <a:noFill/>
          <a:ln w="9525">
            <a:noFill/>
            <a:miter lim="800000"/>
            <a:headEnd/>
            <a:tailEnd/>
          </a:ln>
          <a:effectLst/>
        </p:spPr>
      </p:pic>
    </p:spTree>
    <p:extLst>
      <p:ext uri="{BB962C8B-B14F-4D97-AF65-F5344CB8AC3E}">
        <p14:creationId xmlns:p14="http://schemas.microsoft.com/office/powerpoint/2010/main" val="18319249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C6AB2A-6D6B-4654-B328-D7FF6CFB8148}"/>
              </a:ext>
            </a:extLst>
          </p:cNvPr>
          <p:cNvSpPr>
            <a:spLocks noGrp="1"/>
          </p:cNvSpPr>
          <p:nvPr>
            <p:ph type="title"/>
          </p:nvPr>
        </p:nvSpPr>
        <p:spPr/>
        <p:txBody>
          <a:bodyPr/>
          <a:lstStyle/>
          <a:p>
            <a:r>
              <a:rPr lang="en-US" dirty="0"/>
              <a:t>Forum Theatre</a:t>
            </a:r>
          </a:p>
        </p:txBody>
      </p:sp>
      <p:sp>
        <p:nvSpPr>
          <p:cNvPr id="3" name="Content Placeholder 2">
            <a:extLst>
              <a:ext uri="{FF2B5EF4-FFF2-40B4-BE49-F238E27FC236}">
                <a16:creationId xmlns:a16="http://schemas.microsoft.com/office/drawing/2014/main" id="{1BF3D858-8FB1-4182-988A-0E1F98F2E391}"/>
              </a:ext>
            </a:extLst>
          </p:cNvPr>
          <p:cNvSpPr>
            <a:spLocks noGrp="1"/>
          </p:cNvSpPr>
          <p:nvPr>
            <p:ph idx="1"/>
          </p:nvPr>
        </p:nvSpPr>
        <p:spPr/>
        <p:txBody>
          <a:bodyPr/>
          <a:lstStyle/>
          <a:p>
            <a:pPr algn="just"/>
            <a:r>
              <a:rPr lang="en-US" sz="2400" dirty="0"/>
              <a:t>Forum Theatre is the most common performative expression of Theatre of the Oppressed, and therefore the most familiar and popular of all of its forms</a:t>
            </a:r>
          </a:p>
          <a:p>
            <a:pPr algn="just"/>
            <a:r>
              <a:rPr lang="en-US" sz="2400" dirty="0"/>
              <a:t>Forum is a type of theatrical performance game that was borne out of another form of participatory theatre called simultaneous dramaturgy, in which audience members are asked to inform the actors on what to do next.</a:t>
            </a:r>
          </a:p>
          <a:p>
            <a:endParaRPr lang="en-US" dirty="0"/>
          </a:p>
        </p:txBody>
      </p:sp>
    </p:spTree>
    <p:extLst>
      <p:ext uri="{BB962C8B-B14F-4D97-AF65-F5344CB8AC3E}">
        <p14:creationId xmlns:p14="http://schemas.microsoft.com/office/powerpoint/2010/main" val="32237416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DC1381-9276-4435-B210-A3C64C1229C8}"/>
              </a:ext>
            </a:extLst>
          </p:cNvPr>
          <p:cNvSpPr>
            <a:spLocks noGrp="1"/>
          </p:cNvSpPr>
          <p:nvPr>
            <p:ph type="title"/>
          </p:nvPr>
        </p:nvSpPr>
        <p:spPr/>
        <p:txBody>
          <a:bodyPr/>
          <a:lstStyle/>
          <a:p>
            <a:r>
              <a:rPr lang="en-US" dirty="0"/>
              <a:t>Objectives of Forum Theatre </a:t>
            </a:r>
          </a:p>
        </p:txBody>
      </p:sp>
      <p:sp>
        <p:nvSpPr>
          <p:cNvPr id="3" name="Content Placeholder 2">
            <a:extLst>
              <a:ext uri="{FF2B5EF4-FFF2-40B4-BE49-F238E27FC236}">
                <a16:creationId xmlns:a16="http://schemas.microsoft.com/office/drawing/2014/main" id="{80B57122-9AF3-4488-9643-59C89E8FBE07}"/>
              </a:ext>
            </a:extLst>
          </p:cNvPr>
          <p:cNvSpPr>
            <a:spLocks noGrp="1"/>
          </p:cNvSpPr>
          <p:nvPr>
            <p:ph idx="1"/>
          </p:nvPr>
        </p:nvSpPr>
        <p:spPr>
          <a:xfrm>
            <a:off x="1451579" y="2015732"/>
            <a:ext cx="10229559" cy="3450613"/>
          </a:xfrm>
        </p:spPr>
        <p:txBody>
          <a:bodyPr>
            <a:normAutofit fontScale="92500" lnSpcReduction="10000"/>
          </a:bodyPr>
          <a:lstStyle/>
          <a:p>
            <a:pPr algn="just"/>
            <a:r>
              <a:rPr lang="en-US" sz="2800" dirty="0"/>
              <a:t>To foster dialogue and to generate ideas and possibilities for future action.</a:t>
            </a:r>
          </a:p>
          <a:p>
            <a:pPr algn="just"/>
            <a:r>
              <a:rPr lang="en-US" sz="2800" dirty="0"/>
              <a:t>Explore issues of oppression, and most commonly the subjects and story lines originate from real experiences of the community members, developed during a series of workshops and rehearsals. </a:t>
            </a:r>
          </a:p>
          <a:p>
            <a:pPr algn="just"/>
            <a:r>
              <a:rPr lang="en-US" sz="2800" dirty="0"/>
              <a:t>serves as rehearsal for real life, where participants can develop tactics to fight the oppression they face. From Forum branches direct actions.</a:t>
            </a:r>
          </a:p>
        </p:txBody>
      </p:sp>
    </p:spTree>
    <p:extLst>
      <p:ext uri="{BB962C8B-B14F-4D97-AF65-F5344CB8AC3E}">
        <p14:creationId xmlns:p14="http://schemas.microsoft.com/office/powerpoint/2010/main" val="16604686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8A5D83-550D-4D67-B11A-6110AFC08F11}"/>
              </a:ext>
            </a:extLst>
          </p:cNvPr>
          <p:cNvSpPr>
            <a:spLocks noGrp="1"/>
          </p:cNvSpPr>
          <p:nvPr>
            <p:ph type="title"/>
          </p:nvPr>
        </p:nvSpPr>
        <p:spPr>
          <a:xfrm>
            <a:off x="1484311" y="685800"/>
            <a:ext cx="10018713" cy="808149"/>
          </a:xfrm>
        </p:spPr>
        <p:txBody>
          <a:bodyPr/>
          <a:lstStyle/>
          <a:p>
            <a:r>
              <a:rPr lang="en-US" dirty="0"/>
              <a:t>Contd. </a:t>
            </a:r>
          </a:p>
        </p:txBody>
      </p:sp>
      <p:sp>
        <p:nvSpPr>
          <p:cNvPr id="3" name="Content Placeholder 2">
            <a:extLst>
              <a:ext uri="{FF2B5EF4-FFF2-40B4-BE49-F238E27FC236}">
                <a16:creationId xmlns:a16="http://schemas.microsoft.com/office/drawing/2014/main" id="{527CA440-8F7B-4276-AF33-CEFA5768F548}"/>
              </a:ext>
            </a:extLst>
          </p:cNvPr>
          <p:cNvSpPr>
            <a:spLocks noGrp="1"/>
          </p:cNvSpPr>
          <p:nvPr>
            <p:ph idx="1"/>
          </p:nvPr>
        </p:nvSpPr>
        <p:spPr>
          <a:xfrm>
            <a:off x="1484310" y="1751527"/>
            <a:ext cx="10338496" cy="4039673"/>
          </a:xfrm>
        </p:spPr>
        <p:txBody>
          <a:bodyPr/>
          <a:lstStyle/>
          <a:p>
            <a:r>
              <a:rPr lang="en-US" sz="2400" dirty="0"/>
              <a:t>Gene </a:t>
            </a:r>
            <a:r>
              <a:rPr lang="en-US" sz="2400" dirty="0" err="1"/>
              <a:t>Shackman</a:t>
            </a:r>
            <a:r>
              <a:rPr lang="en-US" sz="2400" dirty="0"/>
              <a:t> says Development is a function of society’s capacity to organize human energies and productive resources to respond to opportunities and challenges</a:t>
            </a:r>
          </a:p>
          <a:p>
            <a:r>
              <a:rPr lang="en-US" sz="2400" dirty="0"/>
              <a:t>For Octavio Paz, development is  an act of opening out that which is rolled up, to unfold, to grow freely and harmoniously</a:t>
            </a:r>
          </a:p>
          <a:p>
            <a:r>
              <a:rPr lang="en-US" sz="2400" dirty="0"/>
              <a:t>Rodney (1972) also understands development as a many-sided process in which material well being is the ultimate goal at the level of individual, the achievement of which is very much tied to the state of society as a whole</a:t>
            </a:r>
          </a:p>
          <a:p>
            <a:pPr marL="0" indent="0">
              <a:buNone/>
            </a:pPr>
            <a:endParaRPr lang="en-US" dirty="0"/>
          </a:p>
          <a:p>
            <a:endParaRPr lang="en-US" dirty="0"/>
          </a:p>
        </p:txBody>
      </p:sp>
    </p:spTree>
    <p:extLst>
      <p:ext uri="{BB962C8B-B14F-4D97-AF65-F5344CB8AC3E}">
        <p14:creationId xmlns:p14="http://schemas.microsoft.com/office/powerpoint/2010/main" val="4954843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DC1381-9276-4435-B210-A3C64C1229C8}"/>
              </a:ext>
            </a:extLst>
          </p:cNvPr>
          <p:cNvSpPr>
            <a:spLocks noGrp="1"/>
          </p:cNvSpPr>
          <p:nvPr>
            <p:ph type="title"/>
          </p:nvPr>
        </p:nvSpPr>
        <p:spPr/>
        <p:txBody>
          <a:bodyPr/>
          <a:lstStyle/>
          <a:p>
            <a:r>
              <a:rPr lang="en-US" dirty="0"/>
              <a:t>Steps in Forum Theatre </a:t>
            </a:r>
          </a:p>
        </p:txBody>
      </p:sp>
      <p:sp>
        <p:nvSpPr>
          <p:cNvPr id="3" name="Content Placeholder 2">
            <a:extLst>
              <a:ext uri="{FF2B5EF4-FFF2-40B4-BE49-F238E27FC236}">
                <a16:creationId xmlns:a16="http://schemas.microsoft.com/office/drawing/2014/main" id="{80B57122-9AF3-4488-9643-59C89E8FBE07}"/>
              </a:ext>
            </a:extLst>
          </p:cNvPr>
          <p:cNvSpPr>
            <a:spLocks noGrp="1"/>
          </p:cNvSpPr>
          <p:nvPr>
            <p:ph idx="1"/>
          </p:nvPr>
        </p:nvSpPr>
        <p:spPr>
          <a:xfrm>
            <a:off x="1451579" y="2015732"/>
            <a:ext cx="10229559" cy="3450613"/>
          </a:xfrm>
        </p:spPr>
        <p:txBody>
          <a:bodyPr>
            <a:normAutofit fontScale="92500" lnSpcReduction="10000"/>
          </a:bodyPr>
          <a:lstStyle/>
          <a:p>
            <a:pPr algn="just"/>
            <a:r>
              <a:rPr lang="en-US" sz="2800" dirty="0"/>
              <a:t>Actors present a short play or scene in which the protagonist does not achieve their goal.</a:t>
            </a:r>
          </a:p>
          <a:p>
            <a:pPr algn="just"/>
            <a:r>
              <a:rPr lang="en-US" sz="2800" dirty="0"/>
              <a:t>A request is then made to the audience to change the outcome so that the protagonist wins. An audience member simply says ―STOP!‖ when they wish to change the action, then joins the actors on stage to assume the role of the protagonist. The play then continues with the audience member attempting to change the outcome by making new choices</a:t>
            </a:r>
          </a:p>
        </p:txBody>
      </p:sp>
    </p:spTree>
    <p:extLst>
      <p:ext uri="{BB962C8B-B14F-4D97-AF65-F5344CB8AC3E}">
        <p14:creationId xmlns:p14="http://schemas.microsoft.com/office/powerpoint/2010/main" val="2149747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DC1381-9276-4435-B210-A3C64C1229C8}"/>
              </a:ext>
            </a:extLst>
          </p:cNvPr>
          <p:cNvSpPr>
            <a:spLocks noGrp="1"/>
          </p:cNvSpPr>
          <p:nvPr>
            <p:ph type="title"/>
          </p:nvPr>
        </p:nvSpPr>
        <p:spPr/>
        <p:txBody>
          <a:bodyPr/>
          <a:lstStyle/>
          <a:p>
            <a:r>
              <a:rPr lang="en-US" dirty="0"/>
              <a:t>Contd. </a:t>
            </a:r>
          </a:p>
        </p:txBody>
      </p:sp>
      <p:sp>
        <p:nvSpPr>
          <p:cNvPr id="3" name="Content Placeholder 2">
            <a:extLst>
              <a:ext uri="{FF2B5EF4-FFF2-40B4-BE49-F238E27FC236}">
                <a16:creationId xmlns:a16="http://schemas.microsoft.com/office/drawing/2014/main" id="{80B57122-9AF3-4488-9643-59C89E8FBE07}"/>
              </a:ext>
            </a:extLst>
          </p:cNvPr>
          <p:cNvSpPr>
            <a:spLocks noGrp="1"/>
          </p:cNvSpPr>
          <p:nvPr>
            <p:ph idx="1"/>
          </p:nvPr>
        </p:nvSpPr>
        <p:spPr>
          <a:xfrm>
            <a:off x="1451579" y="2015732"/>
            <a:ext cx="10229559" cy="3450613"/>
          </a:xfrm>
        </p:spPr>
        <p:txBody>
          <a:bodyPr>
            <a:normAutofit fontScale="85000" lnSpcReduction="10000"/>
          </a:bodyPr>
          <a:lstStyle/>
          <a:p>
            <a:pPr algn="just"/>
            <a:r>
              <a:rPr lang="en-US" sz="2800" dirty="0"/>
              <a:t>The </a:t>
            </a:r>
            <a:r>
              <a:rPr lang="en-US" sz="2800" dirty="0" err="1"/>
              <a:t>spect</a:t>
            </a:r>
            <a:r>
              <a:rPr lang="en-US" sz="2800" dirty="0"/>
              <a:t>-actor challenges the </a:t>
            </a:r>
            <a:r>
              <a:rPr lang="en-US" sz="2800" dirty="0" err="1"/>
              <a:t>monologic</a:t>
            </a:r>
            <a:r>
              <a:rPr lang="en-US" sz="2800" dirty="0"/>
              <a:t> approach and functions to ―democratize the stage space—not to destroy it!—rendering the relationship between actor and spectator transitive, creating dialogue, activating the spectator and allowing him or her to be transformed into the </a:t>
            </a:r>
            <a:r>
              <a:rPr lang="en-US" sz="2800" dirty="0" err="1"/>
              <a:t>spect</a:t>
            </a:r>
            <a:r>
              <a:rPr lang="en-US" sz="2800" dirty="0"/>
              <a:t>-actor‘‖ (A. Boal, </a:t>
            </a:r>
            <a:r>
              <a:rPr lang="en-US" sz="2800" dirty="0" err="1"/>
              <a:t>Legislatve</a:t>
            </a:r>
            <a:r>
              <a:rPr lang="en-US" sz="2800" dirty="0"/>
              <a:t> Theatre 67).</a:t>
            </a:r>
          </a:p>
          <a:p>
            <a:pPr algn="just"/>
            <a:endParaRPr lang="en-US" sz="2800" dirty="0"/>
          </a:p>
          <a:p>
            <a:pPr algn="just"/>
            <a:r>
              <a:rPr lang="en-US" sz="2800" dirty="0"/>
              <a:t>The Joker is a sort of Master of Ceremonies Facilitator, Spectator and actor</a:t>
            </a:r>
          </a:p>
        </p:txBody>
      </p:sp>
    </p:spTree>
    <p:extLst>
      <p:ext uri="{BB962C8B-B14F-4D97-AF65-F5344CB8AC3E}">
        <p14:creationId xmlns:p14="http://schemas.microsoft.com/office/powerpoint/2010/main" val="229028631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33FDC-0A46-4943-8625-D91E986E55B4}"/>
              </a:ext>
            </a:extLst>
          </p:cNvPr>
          <p:cNvSpPr>
            <a:spLocks noGrp="1"/>
          </p:cNvSpPr>
          <p:nvPr>
            <p:ph type="title"/>
          </p:nvPr>
        </p:nvSpPr>
        <p:spPr/>
        <p:txBody>
          <a:bodyPr/>
          <a:lstStyle/>
          <a:p>
            <a:r>
              <a:rPr lang="en-US" dirty="0"/>
              <a:t>Joker </a:t>
            </a:r>
          </a:p>
        </p:txBody>
      </p:sp>
      <p:sp>
        <p:nvSpPr>
          <p:cNvPr id="3" name="Content Placeholder 2">
            <a:extLst>
              <a:ext uri="{FF2B5EF4-FFF2-40B4-BE49-F238E27FC236}">
                <a16:creationId xmlns:a16="http://schemas.microsoft.com/office/drawing/2014/main" id="{76B56903-0CF5-4613-A8FA-B4DF73EBE5FB}"/>
              </a:ext>
            </a:extLst>
          </p:cNvPr>
          <p:cNvSpPr>
            <a:spLocks noGrp="1"/>
          </p:cNvSpPr>
          <p:nvPr>
            <p:ph idx="1"/>
          </p:nvPr>
        </p:nvSpPr>
        <p:spPr>
          <a:xfrm>
            <a:off x="1451578" y="1944710"/>
            <a:ext cx="9701526" cy="3979572"/>
          </a:xfrm>
        </p:spPr>
        <p:txBody>
          <a:bodyPr>
            <a:normAutofit lnSpcReduction="10000"/>
          </a:bodyPr>
          <a:lstStyle/>
          <a:p>
            <a:pPr marL="457200" indent="-457200" algn="just">
              <a:buFont typeface="+mj-lt"/>
              <a:buAutoNum type="arabicPeriod"/>
            </a:pPr>
            <a:r>
              <a:rPr lang="en-US" sz="2800" dirty="0"/>
              <a:t>Mediate between characters and audiences</a:t>
            </a:r>
          </a:p>
          <a:p>
            <a:pPr marL="457200" indent="-457200" algn="just">
              <a:buFont typeface="+mj-lt"/>
              <a:buAutoNum type="arabicPeriod"/>
            </a:pPr>
            <a:r>
              <a:rPr lang="en-US" sz="2800" dirty="0"/>
              <a:t>Comment critically on the narrative</a:t>
            </a:r>
          </a:p>
          <a:p>
            <a:pPr marL="457200" indent="-457200" algn="just">
              <a:buFont typeface="+mj-lt"/>
              <a:buAutoNum type="arabicPeriod"/>
            </a:pPr>
            <a:r>
              <a:rPr lang="en-US" sz="2800" dirty="0"/>
              <a:t>at certain points, intervene directly in the action</a:t>
            </a:r>
          </a:p>
          <a:p>
            <a:pPr marL="457200" indent="-457200" algn="just">
              <a:buFont typeface="+mj-lt"/>
              <a:buAutoNum type="arabicPeriod"/>
            </a:pPr>
            <a:r>
              <a:rPr lang="en-US" sz="2800" dirty="0"/>
              <a:t>As with the </a:t>
            </a:r>
            <a:r>
              <a:rPr lang="en-US" sz="2800" dirty="0" err="1"/>
              <a:t>spect</a:t>
            </a:r>
            <a:r>
              <a:rPr lang="en-US" sz="2800" dirty="0"/>
              <a:t>-actor, the Joker breaks the divide between the traditions of spectator and actor, speaking directly with both actors and </a:t>
            </a:r>
            <a:r>
              <a:rPr lang="en-US" sz="2800" dirty="0" err="1"/>
              <a:t>spect</a:t>
            </a:r>
            <a:r>
              <a:rPr lang="en-US" sz="2800" dirty="0"/>
              <a:t>-actors</a:t>
            </a:r>
          </a:p>
          <a:p>
            <a:pPr marL="457200" indent="-457200" algn="just">
              <a:buFont typeface="+mj-lt"/>
              <a:buAutoNum type="arabicPeriod"/>
            </a:pPr>
            <a:r>
              <a:rPr lang="en-US" sz="2800" dirty="0"/>
              <a:t>work to disrupt, preventing complacency</a:t>
            </a:r>
          </a:p>
        </p:txBody>
      </p:sp>
    </p:spTree>
    <p:extLst>
      <p:ext uri="{BB962C8B-B14F-4D97-AF65-F5344CB8AC3E}">
        <p14:creationId xmlns:p14="http://schemas.microsoft.com/office/powerpoint/2010/main" val="22746445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36E518-A081-445E-8C62-804E78BABA60}"/>
              </a:ext>
            </a:extLst>
          </p:cNvPr>
          <p:cNvSpPr>
            <a:spLocks noGrp="1"/>
          </p:cNvSpPr>
          <p:nvPr>
            <p:ph type="title"/>
          </p:nvPr>
        </p:nvSpPr>
        <p:spPr/>
        <p:txBody>
          <a:bodyPr/>
          <a:lstStyle/>
          <a:p>
            <a:r>
              <a:rPr lang="en-US" dirty="0"/>
              <a:t>Image Theatre</a:t>
            </a:r>
          </a:p>
        </p:txBody>
      </p:sp>
      <p:sp>
        <p:nvSpPr>
          <p:cNvPr id="3" name="Content Placeholder 2">
            <a:extLst>
              <a:ext uri="{FF2B5EF4-FFF2-40B4-BE49-F238E27FC236}">
                <a16:creationId xmlns:a16="http://schemas.microsoft.com/office/drawing/2014/main" id="{45A0D7B1-6B3D-4C28-B185-8D2F206B38ED}"/>
              </a:ext>
            </a:extLst>
          </p:cNvPr>
          <p:cNvSpPr>
            <a:spLocks noGrp="1"/>
          </p:cNvSpPr>
          <p:nvPr>
            <p:ph idx="1"/>
          </p:nvPr>
        </p:nvSpPr>
        <p:spPr>
          <a:xfrm>
            <a:off x="399245" y="1853754"/>
            <a:ext cx="11792755" cy="3612591"/>
          </a:xfrm>
        </p:spPr>
        <p:txBody>
          <a:bodyPr>
            <a:noAutofit/>
          </a:bodyPr>
          <a:lstStyle/>
          <a:p>
            <a:r>
              <a:rPr lang="en-US" sz="2800" dirty="0"/>
              <a:t>Image theatre: the spectators intervene directly,</a:t>
            </a:r>
          </a:p>
          <a:p>
            <a:r>
              <a:rPr lang="en-US" sz="2800" dirty="0"/>
              <a:t>‘speaking’ through images made with the actors’ bodies;</a:t>
            </a:r>
          </a:p>
          <a:p>
            <a:r>
              <a:rPr lang="en-US" sz="2800" dirty="0"/>
              <a:t>Image Theatre consists of physical representation of thoughts and ideas through the raw expression of the body, an individual‘s most fundamental artistic tool</a:t>
            </a:r>
          </a:p>
          <a:p>
            <a:r>
              <a:rPr lang="en-US" sz="2800" dirty="0"/>
              <a:t>Spectators are asked to observe these images and reflect on what they witness</a:t>
            </a:r>
          </a:p>
        </p:txBody>
      </p:sp>
    </p:spTree>
    <p:extLst>
      <p:ext uri="{BB962C8B-B14F-4D97-AF65-F5344CB8AC3E}">
        <p14:creationId xmlns:p14="http://schemas.microsoft.com/office/powerpoint/2010/main" val="21487050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202A77-7A90-4722-8B6C-D9CB6A296964}"/>
              </a:ext>
            </a:extLst>
          </p:cNvPr>
          <p:cNvSpPr>
            <a:spLocks noGrp="1"/>
          </p:cNvSpPr>
          <p:nvPr>
            <p:ph type="title"/>
          </p:nvPr>
        </p:nvSpPr>
        <p:spPr/>
        <p:txBody>
          <a:bodyPr/>
          <a:lstStyle/>
          <a:p>
            <a:r>
              <a:rPr lang="en-US" dirty="0"/>
              <a:t>Contd. </a:t>
            </a:r>
          </a:p>
        </p:txBody>
      </p:sp>
      <p:sp>
        <p:nvSpPr>
          <p:cNvPr id="3" name="Content Placeholder 2">
            <a:extLst>
              <a:ext uri="{FF2B5EF4-FFF2-40B4-BE49-F238E27FC236}">
                <a16:creationId xmlns:a16="http://schemas.microsoft.com/office/drawing/2014/main" id="{DD7DAD2F-CF96-4CE6-96CE-B691BCCFE829}"/>
              </a:ext>
            </a:extLst>
          </p:cNvPr>
          <p:cNvSpPr>
            <a:spLocks noGrp="1"/>
          </p:cNvSpPr>
          <p:nvPr>
            <p:ph idx="1"/>
          </p:nvPr>
        </p:nvSpPr>
        <p:spPr>
          <a:xfrm>
            <a:off x="1451579" y="1853754"/>
            <a:ext cx="10178044" cy="3877345"/>
          </a:xfrm>
        </p:spPr>
        <p:txBody>
          <a:bodyPr>
            <a:normAutofit lnSpcReduction="10000"/>
          </a:bodyPr>
          <a:lstStyle/>
          <a:p>
            <a:pPr algn="just"/>
            <a:r>
              <a:rPr lang="en-US" sz="2400" dirty="0"/>
              <a:t>participants explore issues of oppression by using nonverbal expression and sculpting their own and other participants‘ bodies into static physical images that can depict anything concrete or abstract, such as a feeling, issue, or moment.</a:t>
            </a:r>
          </a:p>
          <a:p>
            <a:pPr algn="just"/>
            <a:r>
              <a:rPr lang="en-US" sz="2400" dirty="0"/>
              <a:t>The spectator is asked to express his views on a certain theme of common interest that the participants wish to discuss. “The participant is asked to express his opinion, but without speaking, using only the bodies of the other participants and ‘sculpting’ with them a group of statues, in such a way that his opinions and feelings become evident. (Boal, 2008: 112)</a:t>
            </a:r>
          </a:p>
          <a:p>
            <a:endParaRPr lang="en-US" dirty="0"/>
          </a:p>
        </p:txBody>
      </p:sp>
    </p:spTree>
    <p:extLst>
      <p:ext uri="{BB962C8B-B14F-4D97-AF65-F5344CB8AC3E}">
        <p14:creationId xmlns:p14="http://schemas.microsoft.com/office/powerpoint/2010/main" val="223420459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F6095-A325-4B3B-9571-73B4FFAC2B5A}"/>
              </a:ext>
            </a:extLst>
          </p:cNvPr>
          <p:cNvSpPr>
            <a:spLocks noGrp="1"/>
          </p:cNvSpPr>
          <p:nvPr>
            <p:ph type="title"/>
          </p:nvPr>
        </p:nvSpPr>
        <p:spPr/>
        <p:txBody>
          <a:bodyPr/>
          <a:lstStyle/>
          <a:p>
            <a:r>
              <a:rPr lang="en-US" dirty="0"/>
              <a:t>Invisible Theatre</a:t>
            </a:r>
          </a:p>
        </p:txBody>
      </p:sp>
      <p:sp>
        <p:nvSpPr>
          <p:cNvPr id="3" name="Content Placeholder 2">
            <a:extLst>
              <a:ext uri="{FF2B5EF4-FFF2-40B4-BE49-F238E27FC236}">
                <a16:creationId xmlns:a16="http://schemas.microsoft.com/office/drawing/2014/main" id="{D6472E2D-0141-449D-8629-224BEE8BE16F}"/>
              </a:ext>
            </a:extLst>
          </p:cNvPr>
          <p:cNvSpPr>
            <a:spLocks noGrp="1"/>
          </p:cNvSpPr>
          <p:nvPr>
            <p:ph idx="1"/>
          </p:nvPr>
        </p:nvSpPr>
        <p:spPr>
          <a:xfrm>
            <a:off x="1004553" y="2015732"/>
            <a:ext cx="10908406" cy="3857034"/>
          </a:xfrm>
        </p:spPr>
        <p:txBody>
          <a:bodyPr>
            <a:normAutofit fontScale="92500"/>
          </a:bodyPr>
          <a:lstStyle/>
          <a:p>
            <a:pPr algn="just"/>
            <a:r>
              <a:rPr lang="en-US" sz="2800" dirty="0"/>
              <a:t>Invisible Theatre consists of the presentation of a scene in an environment other than the theatre, before people who are not spectators. </a:t>
            </a:r>
          </a:p>
          <a:p>
            <a:pPr algn="just"/>
            <a:r>
              <a:rPr lang="en-US" sz="2800" dirty="0"/>
              <a:t>It is enacted in a place where people would not normally expect to see one, for example in the street or in a shopping center. The performers attempt to disguise the fact that it is a performance from those who observe and who may choose to participate in it, encouraging the spectators to view it as a real event. </a:t>
            </a:r>
          </a:p>
        </p:txBody>
      </p:sp>
    </p:spTree>
    <p:extLst>
      <p:ext uri="{BB962C8B-B14F-4D97-AF65-F5344CB8AC3E}">
        <p14:creationId xmlns:p14="http://schemas.microsoft.com/office/powerpoint/2010/main" val="26690945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052895-11BA-4708-B04B-0398DDD85D48}"/>
              </a:ext>
            </a:extLst>
          </p:cNvPr>
          <p:cNvSpPr>
            <a:spLocks noGrp="1"/>
          </p:cNvSpPr>
          <p:nvPr>
            <p:ph type="title"/>
          </p:nvPr>
        </p:nvSpPr>
        <p:spPr/>
        <p:txBody>
          <a:bodyPr/>
          <a:lstStyle/>
          <a:p>
            <a:r>
              <a:rPr lang="en-US" dirty="0"/>
              <a:t>Contd. </a:t>
            </a:r>
          </a:p>
        </p:txBody>
      </p:sp>
      <p:sp>
        <p:nvSpPr>
          <p:cNvPr id="3" name="Content Placeholder 2">
            <a:extLst>
              <a:ext uri="{FF2B5EF4-FFF2-40B4-BE49-F238E27FC236}">
                <a16:creationId xmlns:a16="http://schemas.microsoft.com/office/drawing/2014/main" id="{1E6895E5-6958-4804-B250-6FD677DAB927}"/>
              </a:ext>
            </a:extLst>
          </p:cNvPr>
          <p:cNvSpPr>
            <a:spLocks noGrp="1"/>
          </p:cNvSpPr>
          <p:nvPr>
            <p:ph idx="1"/>
          </p:nvPr>
        </p:nvSpPr>
        <p:spPr>
          <a:xfrm>
            <a:off x="1451579" y="2015732"/>
            <a:ext cx="10113649" cy="3805519"/>
          </a:xfrm>
        </p:spPr>
        <p:txBody>
          <a:bodyPr>
            <a:normAutofit lnSpcReduction="10000"/>
          </a:bodyPr>
          <a:lstStyle/>
          <a:p>
            <a:endParaRPr lang="en-US" dirty="0"/>
          </a:p>
          <a:p>
            <a:pPr algn="just"/>
            <a:r>
              <a:rPr lang="en-US" sz="2800" dirty="0"/>
              <a:t>The people who witness the scene are those who are there by chance. </a:t>
            </a:r>
          </a:p>
          <a:p>
            <a:pPr algn="just"/>
            <a:r>
              <a:rPr lang="en-US" sz="2800" dirty="0"/>
              <a:t>The events are usually scripted but the audience is unaware of this</a:t>
            </a:r>
          </a:p>
          <a:p>
            <a:pPr algn="just"/>
            <a:r>
              <a:rPr lang="en-US" sz="2800" dirty="0"/>
              <a:t>It erupts in a location chosen as a place where the public congregates. All the people who are near become involved in the eruption and the effects of it last long after the skit is ended.</a:t>
            </a:r>
          </a:p>
          <a:p>
            <a:endParaRPr lang="en-US" dirty="0"/>
          </a:p>
        </p:txBody>
      </p:sp>
    </p:spTree>
    <p:extLst>
      <p:ext uri="{BB962C8B-B14F-4D97-AF65-F5344CB8AC3E}">
        <p14:creationId xmlns:p14="http://schemas.microsoft.com/office/powerpoint/2010/main" val="2658243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3901DB-6195-4EDC-A395-D7B0AA92B688}"/>
              </a:ext>
            </a:extLst>
          </p:cNvPr>
          <p:cNvSpPr>
            <a:spLocks noGrp="1"/>
          </p:cNvSpPr>
          <p:nvPr>
            <p:ph type="title"/>
          </p:nvPr>
        </p:nvSpPr>
        <p:spPr/>
        <p:txBody>
          <a:bodyPr/>
          <a:lstStyle/>
          <a:p>
            <a:r>
              <a:rPr lang="en-US" dirty="0"/>
              <a:t>Legislative theatre</a:t>
            </a:r>
          </a:p>
        </p:txBody>
      </p:sp>
      <p:sp>
        <p:nvSpPr>
          <p:cNvPr id="3" name="Content Placeholder 2">
            <a:extLst>
              <a:ext uri="{FF2B5EF4-FFF2-40B4-BE49-F238E27FC236}">
                <a16:creationId xmlns:a16="http://schemas.microsoft.com/office/drawing/2014/main" id="{134C8964-E483-4D43-9370-F356E9FDEB4E}"/>
              </a:ext>
            </a:extLst>
          </p:cNvPr>
          <p:cNvSpPr>
            <a:spLocks noGrp="1"/>
          </p:cNvSpPr>
          <p:nvPr>
            <p:ph idx="1"/>
          </p:nvPr>
        </p:nvSpPr>
        <p:spPr>
          <a:xfrm>
            <a:off x="1451579" y="2015731"/>
            <a:ext cx="10165165" cy="3869913"/>
          </a:xfrm>
        </p:spPr>
        <p:txBody>
          <a:bodyPr>
            <a:normAutofit fontScale="92500"/>
          </a:bodyPr>
          <a:lstStyle/>
          <a:p>
            <a:r>
              <a:rPr lang="en-US" sz="2800" dirty="0"/>
              <a:t>Legislative Theatre is an extension of Boal‘s Forum Theatre techniques and functions to determine the need for, create, and enact laws</a:t>
            </a:r>
          </a:p>
          <a:p>
            <a:r>
              <a:rPr lang="en-US" sz="2800" dirty="0"/>
              <a:t>Legislative theatre is similar to Forum Theatre, but instead of acting out a scene where someone is being oppressed, the subject of the performance is a proposed new law. </a:t>
            </a:r>
            <a:r>
              <a:rPr lang="en-US" sz="2800" dirty="0" err="1"/>
              <a:t>Spect</a:t>
            </a:r>
            <a:r>
              <a:rPr lang="en-US" sz="2800" dirty="0"/>
              <a:t>-actors can take to the stage, express their opinions and support, oppose or modify any of the proposals.</a:t>
            </a:r>
          </a:p>
          <a:p>
            <a:endParaRPr lang="en-US" dirty="0"/>
          </a:p>
        </p:txBody>
      </p:sp>
    </p:spTree>
    <p:extLst>
      <p:ext uri="{BB962C8B-B14F-4D97-AF65-F5344CB8AC3E}">
        <p14:creationId xmlns:p14="http://schemas.microsoft.com/office/powerpoint/2010/main" val="51958124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B748F-CD28-40F9-8E59-1B3E5A6B57E5}"/>
              </a:ext>
            </a:extLst>
          </p:cNvPr>
          <p:cNvSpPr>
            <a:spLocks noGrp="1"/>
          </p:cNvSpPr>
          <p:nvPr>
            <p:ph type="title"/>
          </p:nvPr>
        </p:nvSpPr>
        <p:spPr/>
        <p:txBody>
          <a:bodyPr/>
          <a:lstStyle/>
          <a:p>
            <a:r>
              <a:rPr lang="en-US" dirty="0"/>
              <a:t>Contd. </a:t>
            </a:r>
          </a:p>
        </p:txBody>
      </p:sp>
      <p:sp>
        <p:nvSpPr>
          <p:cNvPr id="3" name="Content Placeholder 2">
            <a:extLst>
              <a:ext uri="{FF2B5EF4-FFF2-40B4-BE49-F238E27FC236}">
                <a16:creationId xmlns:a16="http://schemas.microsoft.com/office/drawing/2014/main" id="{A3291B8F-5EDE-4A13-B39B-F69610C07EC1}"/>
              </a:ext>
            </a:extLst>
          </p:cNvPr>
          <p:cNvSpPr>
            <a:spLocks noGrp="1"/>
          </p:cNvSpPr>
          <p:nvPr>
            <p:ph idx="1"/>
          </p:nvPr>
        </p:nvSpPr>
        <p:spPr>
          <a:xfrm>
            <a:off x="1451579" y="2015732"/>
            <a:ext cx="10075013" cy="3450613"/>
          </a:xfrm>
        </p:spPr>
        <p:txBody>
          <a:bodyPr>
            <a:normAutofit lnSpcReduction="10000"/>
          </a:bodyPr>
          <a:lstStyle/>
          <a:p>
            <a:pPr algn="just"/>
            <a:r>
              <a:rPr lang="en-US" sz="2800" dirty="0"/>
              <a:t>Legislative Theatre begins like most Forum performances: a scene or series of scenes is presented to an audience, which, in their transformation into </a:t>
            </a:r>
            <a:r>
              <a:rPr lang="en-US" sz="2800" dirty="0" err="1"/>
              <a:t>spect</a:t>
            </a:r>
            <a:r>
              <a:rPr lang="en-US" sz="2800" dirty="0"/>
              <a:t>-actors, propose solutions in the form of interventions. At the conclusion of the scenes, everyone in attendance is asked to review the scene of oppression and all the solutions they proposed and recommend laws that will fix the presented problem.</a:t>
            </a:r>
          </a:p>
          <a:p>
            <a:endParaRPr lang="en-US" dirty="0"/>
          </a:p>
        </p:txBody>
      </p:sp>
    </p:spTree>
    <p:extLst>
      <p:ext uri="{BB962C8B-B14F-4D97-AF65-F5344CB8AC3E}">
        <p14:creationId xmlns:p14="http://schemas.microsoft.com/office/powerpoint/2010/main" val="320432138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0E44A3-045F-4F6F-8C1E-0BB1D636B70A}"/>
              </a:ext>
            </a:extLst>
          </p:cNvPr>
          <p:cNvSpPr>
            <a:spLocks noGrp="1"/>
          </p:cNvSpPr>
          <p:nvPr>
            <p:ph type="title"/>
          </p:nvPr>
        </p:nvSpPr>
        <p:spPr/>
        <p:txBody>
          <a:bodyPr/>
          <a:lstStyle/>
          <a:p>
            <a:r>
              <a:rPr lang="en-US" dirty="0"/>
              <a:t>Rainbow of Desire</a:t>
            </a:r>
          </a:p>
        </p:txBody>
      </p:sp>
      <p:sp>
        <p:nvSpPr>
          <p:cNvPr id="3" name="Content Placeholder 2">
            <a:extLst>
              <a:ext uri="{FF2B5EF4-FFF2-40B4-BE49-F238E27FC236}">
                <a16:creationId xmlns:a16="http://schemas.microsoft.com/office/drawing/2014/main" id="{4B7C5E9D-E149-4B92-B5B6-5DD141408893}"/>
              </a:ext>
            </a:extLst>
          </p:cNvPr>
          <p:cNvSpPr>
            <a:spLocks noGrp="1"/>
          </p:cNvSpPr>
          <p:nvPr>
            <p:ph idx="1"/>
          </p:nvPr>
        </p:nvSpPr>
        <p:spPr>
          <a:xfrm>
            <a:off x="1451579" y="1853754"/>
            <a:ext cx="10461379" cy="4006133"/>
          </a:xfrm>
        </p:spPr>
        <p:txBody>
          <a:bodyPr>
            <a:normAutofit/>
          </a:bodyPr>
          <a:lstStyle/>
          <a:p>
            <a:pPr algn="just"/>
            <a:r>
              <a:rPr lang="en-US" sz="3200" dirty="0"/>
              <a:t>Rainbow of Desire uses Image and Forum techniques to investigate internalized oppression. </a:t>
            </a:r>
          </a:p>
          <a:p>
            <a:pPr algn="just"/>
            <a:r>
              <a:rPr lang="en-US" sz="3200" dirty="0"/>
              <a:t>This highly therapeutic series of techniques asks participants to explore how external oppression causes us to oppress ourselves and helps to identify greater social issues and identify opportunities and even action for change.</a:t>
            </a:r>
          </a:p>
          <a:p>
            <a:endParaRPr lang="en-US" dirty="0"/>
          </a:p>
        </p:txBody>
      </p:sp>
    </p:spTree>
    <p:extLst>
      <p:ext uri="{BB962C8B-B14F-4D97-AF65-F5344CB8AC3E}">
        <p14:creationId xmlns:p14="http://schemas.microsoft.com/office/powerpoint/2010/main" val="25567620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17D16-7067-4AF5-954C-E3C9C6D88201}"/>
              </a:ext>
            </a:extLst>
          </p:cNvPr>
          <p:cNvSpPr>
            <a:spLocks noGrp="1"/>
          </p:cNvSpPr>
          <p:nvPr>
            <p:ph type="title"/>
          </p:nvPr>
        </p:nvSpPr>
        <p:spPr>
          <a:xfrm>
            <a:off x="1484311" y="685800"/>
            <a:ext cx="10018713" cy="692239"/>
          </a:xfrm>
        </p:spPr>
        <p:txBody>
          <a:bodyPr>
            <a:normAutofit/>
          </a:bodyPr>
          <a:lstStyle/>
          <a:p>
            <a:r>
              <a:rPr lang="en-US" dirty="0"/>
              <a:t>Contd. </a:t>
            </a:r>
          </a:p>
        </p:txBody>
      </p:sp>
      <p:sp>
        <p:nvSpPr>
          <p:cNvPr id="3" name="Content Placeholder 2">
            <a:extLst>
              <a:ext uri="{FF2B5EF4-FFF2-40B4-BE49-F238E27FC236}">
                <a16:creationId xmlns:a16="http://schemas.microsoft.com/office/drawing/2014/main" id="{CA436F1F-223B-4919-A087-AD4503566290}"/>
              </a:ext>
            </a:extLst>
          </p:cNvPr>
          <p:cNvSpPr>
            <a:spLocks noGrp="1"/>
          </p:cNvSpPr>
          <p:nvPr>
            <p:ph idx="1"/>
          </p:nvPr>
        </p:nvSpPr>
        <p:spPr>
          <a:xfrm>
            <a:off x="1484310" y="1918952"/>
            <a:ext cx="10018713" cy="3872248"/>
          </a:xfrm>
        </p:spPr>
        <p:txBody>
          <a:bodyPr>
            <a:normAutofit lnSpcReduction="10000"/>
          </a:bodyPr>
          <a:lstStyle/>
          <a:p>
            <a:r>
              <a:rPr lang="en-US" sz="2400" dirty="0"/>
              <a:t>Schiavo-Campo and Singer (1970) consider development in terms of six key issues </a:t>
            </a:r>
          </a:p>
          <a:p>
            <a:pPr marL="1257300" lvl="2" indent="-342900">
              <a:buFont typeface="+mj-lt"/>
              <a:buAutoNum type="arabicPeriod"/>
            </a:pPr>
            <a:r>
              <a:rPr lang="en-US" sz="2400" dirty="0"/>
              <a:t>Better nutrition, </a:t>
            </a:r>
          </a:p>
          <a:p>
            <a:pPr marL="1257300" lvl="2" indent="-342900">
              <a:buFont typeface="+mj-lt"/>
              <a:buAutoNum type="arabicPeriod"/>
            </a:pPr>
            <a:r>
              <a:rPr lang="en-US" sz="2400" dirty="0"/>
              <a:t>Low mortality rate, </a:t>
            </a:r>
          </a:p>
          <a:p>
            <a:pPr marL="1257300" lvl="2" indent="-342900">
              <a:buFont typeface="+mj-lt"/>
              <a:buAutoNum type="arabicPeriod"/>
            </a:pPr>
            <a:r>
              <a:rPr lang="en-US" sz="2400" dirty="0"/>
              <a:t>Broad choice of consumption,</a:t>
            </a:r>
          </a:p>
          <a:p>
            <a:pPr marL="1257300" lvl="2" indent="-342900">
              <a:buFont typeface="+mj-lt"/>
              <a:buAutoNum type="arabicPeriod"/>
            </a:pPr>
            <a:r>
              <a:rPr lang="en-US" sz="2400" dirty="0"/>
              <a:t>Capital accumulation, </a:t>
            </a:r>
          </a:p>
          <a:p>
            <a:pPr marL="1257300" lvl="2" indent="-342900">
              <a:buFont typeface="+mj-lt"/>
              <a:buAutoNum type="arabicPeriod"/>
            </a:pPr>
            <a:r>
              <a:rPr lang="en-US" sz="2400" dirty="0"/>
              <a:t>Skilled </a:t>
            </a:r>
            <a:r>
              <a:rPr lang="en-US" sz="2400" dirty="0" err="1"/>
              <a:t>labour</a:t>
            </a:r>
            <a:r>
              <a:rPr lang="en-US" sz="2400" dirty="0"/>
              <a:t> formation</a:t>
            </a:r>
          </a:p>
          <a:p>
            <a:pPr marL="1257300" lvl="2" indent="-342900">
              <a:buFont typeface="+mj-lt"/>
              <a:buAutoNum type="arabicPeriod"/>
            </a:pPr>
            <a:r>
              <a:rPr lang="en-US" sz="2400" dirty="0"/>
              <a:t> technological progress.</a:t>
            </a:r>
          </a:p>
          <a:p>
            <a:pPr marL="0" indent="0">
              <a:buNone/>
            </a:pPr>
            <a:endParaRPr lang="en-US" dirty="0"/>
          </a:p>
        </p:txBody>
      </p:sp>
    </p:spTree>
    <p:extLst>
      <p:ext uri="{BB962C8B-B14F-4D97-AF65-F5344CB8AC3E}">
        <p14:creationId xmlns:p14="http://schemas.microsoft.com/office/powerpoint/2010/main" val="230963530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F8078-9E97-405D-A5D4-A3709C394E02}"/>
              </a:ext>
            </a:extLst>
          </p:cNvPr>
          <p:cNvSpPr>
            <a:spLocks noGrp="1"/>
          </p:cNvSpPr>
          <p:nvPr>
            <p:ph type="title"/>
          </p:nvPr>
        </p:nvSpPr>
        <p:spPr/>
        <p:txBody>
          <a:bodyPr/>
          <a:lstStyle/>
          <a:p>
            <a:r>
              <a:rPr lang="en-US" dirty="0"/>
              <a:t>Contd. </a:t>
            </a:r>
          </a:p>
        </p:txBody>
      </p:sp>
      <p:sp>
        <p:nvSpPr>
          <p:cNvPr id="3" name="Content Placeholder 2">
            <a:extLst>
              <a:ext uri="{FF2B5EF4-FFF2-40B4-BE49-F238E27FC236}">
                <a16:creationId xmlns:a16="http://schemas.microsoft.com/office/drawing/2014/main" id="{D661368A-F450-4EC0-B190-5A3FF9460F00}"/>
              </a:ext>
            </a:extLst>
          </p:cNvPr>
          <p:cNvSpPr>
            <a:spLocks noGrp="1"/>
          </p:cNvSpPr>
          <p:nvPr>
            <p:ph idx="1"/>
          </p:nvPr>
        </p:nvSpPr>
        <p:spPr>
          <a:xfrm>
            <a:off x="953037" y="1853754"/>
            <a:ext cx="10534918" cy="3954618"/>
          </a:xfrm>
        </p:spPr>
        <p:txBody>
          <a:bodyPr/>
          <a:lstStyle/>
          <a:p>
            <a:pPr algn="just"/>
            <a:r>
              <a:rPr lang="en-US" sz="2800" dirty="0"/>
              <a:t>That is because it is much more difficult to make theatre from what is hidden in your mind, maybe hidden from yourself. You do not know, so you have to go through regions in your head, which are not clear to yourself.</a:t>
            </a:r>
          </a:p>
          <a:p>
            <a:pPr marL="0" indent="0" algn="just">
              <a:buNone/>
            </a:pPr>
            <a:endParaRPr lang="en-US" sz="2800" dirty="0"/>
          </a:p>
          <a:p>
            <a:pPr algn="just"/>
            <a:r>
              <a:rPr lang="en-US" sz="2800" dirty="0"/>
              <a:t>All forms of Rainbow of desire are ways of externalizing the oppression that you have internalized</a:t>
            </a:r>
          </a:p>
          <a:p>
            <a:endParaRPr lang="en-US" dirty="0"/>
          </a:p>
        </p:txBody>
      </p:sp>
    </p:spTree>
    <p:extLst>
      <p:ext uri="{BB962C8B-B14F-4D97-AF65-F5344CB8AC3E}">
        <p14:creationId xmlns:p14="http://schemas.microsoft.com/office/powerpoint/2010/main" val="136787812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60F5F3-447F-4A82-B92A-31AB0AEFEF9C}"/>
              </a:ext>
            </a:extLst>
          </p:cNvPr>
          <p:cNvSpPr>
            <a:spLocks noGrp="1"/>
          </p:cNvSpPr>
          <p:nvPr>
            <p:ph type="title"/>
          </p:nvPr>
        </p:nvSpPr>
        <p:spPr/>
        <p:txBody>
          <a:bodyPr/>
          <a:lstStyle/>
          <a:p>
            <a:r>
              <a:rPr lang="en-US" dirty="0"/>
              <a:t>Process of creating </a:t>
            </a:r>
            <a:r>
              <a:rPr lang="en-US" dirty="0" err="1"/>
              <a:t>TfD</a:t>
            </a:r>
            <a:endParaRPr lang="en-US" dirty="0"/>
          </a:p>
        </p:txBody>
      </p:sp>
      <p:sp>
        <p:nvSpPr>
          <p:cNvPr id="3" name="Content Placeholder 2">
            <a:extLst>
              <a:ext uri="{FF2B5EF4-FFF2-40B4-BE49-F238E27FC236}">
                <a16:creationId xmlns:a16="http://schemas.microsoft.com/office/drawing/2014/main" id="{47B28F98-A663-47C3-A85E-370630AFF246}"/>
              </a:ext>
            </a:extLst>
          </p:cNvPr>
          <p:cNvSpPr>
            <a:spLocks noGrp="1"/>
          </p:cNvSpPr>
          <p:nvPr>
            <p:ph idx="1"/>
          </p:nvPr>
        </p:nvSpPr>
        <p:spPr>
          <a:xfrm>
            <a:off x="1451579" y="1853754"/>
            <a:ext cx="9753041" cy="4199727"/>
          </a:xfrm>
        </p:spPr>
        <p:txBody>
          <a:bodyPr>
            <a:normAutofit lnSpcReduction="10000"/>
          </a:bodyPr>
          <a:lstStyle/>
          <a:p>
            <a:pPr marL="457200" indent="-457200">
              <a:buFont typeface="+mj-lt"/>
              <a:buAutoNum type="arabicPeriod"/>
            </a:pPr>
            <a:r>
              <a:rPr lang="en-US" sz="3200" dirty="0"/>
              <a:t>Identify a Need </a:t>
            </a:r>
          </a:p>
          <a:p>
            <a:pPr lvl="2"/>
            <a:r>
              <a:rPr lang="en-US" sz="2400" dirty="0"/>
              <a:t>Which subject is important for group to talk about? </a:t>
            </a:r>
          </a:p>
          <a:p>
            <a:pPr lvl="2"/>
            <a:r>
              <a:rPr lang="en-US" sz="2400" dirty="0"/>
              <a:t>What issues would they like to address? </a:t>
            </a:r>
            <a:endParaRPr lang="en-US" sz="3200" dirty="0"/>
          </a:p>
          <a:p>
            <a:pPr marL="457200" indent="-457200">
              <a:buFont typeface="+mj-lt"/>
              <a:buAutoNum type="arabicPeriod" startAt="2"/>
            </a:pPr>
            <a:r>
              <a:rPr lang="en-US" sz="3200" dirty="0"/>
              <a:t>Declare Aims and Objectives </a:t>
            </a:r>
          </a:p>
          <a:p>
            <a:pPr marL="457200" indent="-457200">
              <a:buFont typeface="+mj-lt"/>
              <a:buAutoNum type="arabicPeriod" startAt="2"/>
            </a:pPr>
            <a:r>
              <a:rPr lang="en-US" sz="3200" dirty="0"/>
              <a:t>Determine your Audience </a:t>
            </a:r>
          </a:p>
          <a:p>
            <a:pPr marL="457200" indent="-457200">
              <a:buFont typeface="+mj-lt"/>
              <a:buAutoNum type="arabicPeriod" startAt="2"/>
            </a:pPr>
            <a:r>
              <a:rPr lang="en-US" sz="3200" dirty="0"/>
              <a:t>Decide a Method </a:t>
            </a:r>
          </a:p>
          <a:p>
            <a:pPr lvl="2"/>
            <a:r>
              <a:rPr lang="en-US" sz="2800" dirty="0"/>
              <a:t>the best means of presenting the subject matter</a:t>
            </a:r>
          </a:p>
        </p:txBody>
      </p:sp>
    </p:spTree>
    <p:extLst>
      <p:ext uri="{BB962C8B-B14F-4D97-AF65-F5344CB8AC3E}">
        <p14:creationId xmlns:p14="http://schemas.microsoft.com/office/powerpoint/2010/main" val="66915317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60F5F3-447F-4A82-B92A-31AB0AEFEF9C}"/>
              </a:ext>
            </a:extLst>
          </p:cNvPr>
          <p:cNvSpPr>
            <a:spLocks noGrp="1"/>
          </p:cNvSpPr>
          <p:nvPr>
            <p:ph type="title"/>
          </p:nvPr>
        </p:nvSpPr>
        <p:spPr/>
        <p:txBody>
          <a:bodyPr/>
          <a:lstStyle/>
          <a:p>
            <a:r>
              <a:rPr lang="en-US" dirty="0"/>
              <a:t>Process of creating </a:t>
            </a:r>
            <a:r>
              <a:rPr lang="en-US" dirty="0" err="1"/>
              <a:t>TfD</a:t>
            </a:r>
            <a:endParaRPr lang="en-US" dirty="0"/>
          </a:p>
        </p:txBody>
      </p:sp>
      <p:sp>
        <p:nvSpPr>
          <p:cNvPr id="3" name="Content Placeholder 2">
            <a:extLst>
              <a:ext uri="{FF2B5EF4-FFF2-40B4-BE49-F238E27FC236}">
                <a16:creationId xmlns:a16="http://schemas.microsoft.com/office/drawing/2014/main" id="{47B28F98-A663-47C3-A85E-370630AFF246}"/>
              </a:ext>
            </a:extLst>
          </p:cNvPr>
          <p:cNvSpPr>
            <a:spLocks noGrp="1"/>
          </p:cNvSpPr>
          <p:nvPr>
            <p:ph idx="1"/>
          </p:nvPr>
        </p:nvSpPr>
        <p:spPr>
          <a:xfrm>
            <a:off x="1451579" y="1853754"/>
            <a:ext cx="10139407" cy="4199727"/>
          </a:xfrm>
        </p:spPr>
        <p:txBody>
          <a:bodyPr>
            <a:normAutofit fontScale="92500"/>
          </a:bodyPr>
          <a:lstStyle/>
          <a:p>
            <a:pPr marL="514350" indent="-514350">
              <a:buFont typeface="+mj-lt"/>
              <a:buAutoNum type="arabicPeriod" startAt="5"/>
            </a:pPr>
            <a:r>
              <a:rPr lang="en-US" sz="3900" b="1" dirty="0"/>
              <a:t>Facilitation</a:t>
            </a:r>
            <a:r>
              <a:rPr lang="en-US" sz="3500" b="1" dirty="0"/>
              <a:t> </a:t>
            </a:r>
          </a:p>
          <a:p>
            <a:pPr algn="just"/>
            <a:r>
              <a:rPr lang="en-US" sz="2600" dirty="0"/>
              <a:t>The job of a facilitator is to remind the group of how the exercises and tasks at hand relate to the overall aim of conveying a message to the community. </a:t>
            </a:r>
          </a:p>
          <a:p>
            <a:pPr algn="just"/>
            <a:r>
              <a:rPr lang="en-US" sz="2600" dirty="0"/>
              <a:t>In doing so it's important for the facilitator to offer tools and suggestions that help enable participants to create their own ideas rather than teaching participants the answers. A good tool for doing so is to ask open questions. An open question cannot be answered with a simple yes or no</a:t>
            </a:r>
            <a:r>
              <a:rPr lang="en-US" sz="3200" dirty="0"/>
              <a:t>. </a:t>
            </a:r>
          </a:p>
        </p:txBody>
      </p:sp>
    </p:spTree>
    <p:extLst>
      <p:ext uri="{BB962C8B-B14F-4D97-AF65-F5344CB8AC3E}">
        <p14:creationId xmlns:p14="http://schemas.microsoft.com/office/powerpoint/2010/main" val="62545219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60F5F3-447F-4A82-B92A-31AB0AEFEF9C}"/>
              </a:ext>
            </a:extLst>
          </p:cNvPr>
          <p:cNvSpPr>
            <a:spLocks noGrp="1"/>
          </p:cNvSpPr>
          <p:nvPr>
            <p:ph type="title"/>
          </p:nvPr>
        </p:nvSpPr>
        <p:spPr/>
        <p:txBody>
          <a:bodyPr/>
          <a:lstStyle/>
          <a:p>
            <a:r>
              <a:rPr lang="en-US" dirty="0"/>
              <a:t>Process of creating </a:t>
            </a:r>
            <a:r>
              <a:rPr lang="en-US" dirty="0" err="1"/>
              <a:t>TfD</a:t>
            </a:r>
            <a:endParaRPr lang="en-US" dirty="0"/>
          </a:p>
        </p:txBody>
      </p:sp>
      <p:sp>
        <p:nvSpPr>
          <p:cNvPr id="3" name="Content Placeholder 2">
            <a:extLst>
              <a:ext uri="{FF2B5EF4-FFF2-40B4-BE49-F238E27FC236}">
                <a16:creationId xmlns:a16="http://schemas.microsoft.com/office/drawing/2014/main" id="{47B28F98-A663-47C3-A85E-370630AFF246}"/>
              </a:ext>
            </a:extLst>
          </p:cNvPr>
          <p:cNvSpPr>
            <a:spLocks noGrp="1"/>
          </p:cNvSpPr>
          <p:nvPr>
            <p:ph idx="1"/>
          </p:nvPr>
        </p:nvSpPr>
        <p:spPr>
          <a:xfrm>
            <a:off x="1451579" y="1853754"/>
            <a:ext cx="10139407" cy="4006133"/>
          </a:xfrm>
        </p:spPr>
        <p:txBody>
          <a:bodyPr>
            <a:normAutofit/>
          </a:bodyPr>
          <a:lstStyle/>
          <a:p>
            <a:pPr marL="514350" indent="-514350">
              <a:buFont typeface="+mj-lt"/>
              <a:buAutoNum type="arabicPeriod" startAt="6"/>
            </a:pPr>
            <a:r>
              <a:rPr lang="en-US" sz="3600" b="1" dirty="0"/>
              <a:t>Building a dramatic structure </a:t>
            </a:r>
          </a:p>
          <a:p>
            <a:pPr marL="0" indent="0" algn="just">
              <a:buNone/>
            </a:pPr>
            <a:r>
              <a:rPr lang="en-US" sz="3200" dirty="0"/>
              <a:t>The dramatic structure is a record of the sequence of events in your performance. Once the key turning points have been established, we can begin to build a dramatic structure by asking questions that fill in the gaps about what has to happen before and after these points. </a:t>
            </a:r>
          </a:p>
        </p:txBody>
      </p:sp>
    </p:spTree>
    <p:extLst>
      <p:ext uri="{BB962C8B-B14F-4D97-AF65-F5344CB8AC3E}">
        <p14:creationId xmlns:p14="http://schemas.microsoft.com/office/powerpoint/2010/main" val="74698139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60F5F3-447F-4A82-B92A-31AB0AEFEF9C}"/>
              </a:ext>
            </a:extLst>
          </p:cNvPr>
          <p:cNvSpPr>
            <a:spLocks noGrp="1"/>
          </p:cNvSpPr>
          <p:nvPr>
            <p:ph type="title"/>
          </p:nvPr>
        </p:nvSpPr>
        <p:spPr/>
        <p:txBody>
          <a:bodyPr/>
          <a:lstStyle/>
          <a:p>
            <a:r>
              <a:rPr lang="en-US" dirty="0"/>
              <a:t>Process of creating </a:t>
            </a:r>
            <a:r>
              <a:rPr lang="en-US" dirty="0" err="1"/>
              <a:t>TfD</a:t>
            </a:r>
            <a:endParaRPr lang="en-US" dirty="0"/>
          </a:p>
        </p:txBody>
      </p:sp>
      <p:sp>
        <p:nvSpPr>
          <p:cNvPr id="3" name="Content Placeholder 2">
            <a:extLst>
              <a:ext uri="{FF2B5EF4-FFF2-40B4-BE49-F238E27FC236}">
                <a16:creationId xmlns:a16="http://schemas.microsoft.com/office/drawing/2014/main" id="{47B28F98-A663-47C3-A85E-370630AFF246}"/>
              </a:ext>
            </a:extLst>
          </p:cNvPr>
          <p:cNvSpPr>
            <a:spLocks noGrp="1"/>
          </p:cNvSpPr>
          <p:nvPr>
            <p:ph idx="1"/>
          </p:nvPr>
        </p:nvSpPr>
        <p:spPr>
          <a:xfrm>
            <a:off x="1451579" y="1853754"/>
            <a:ext cx="10139407" cy="4006133"/>
          </a:xfrm>
        </p:spPr>
        <p:txBody>
          <a:bodyPr>
            <a:normAutofit/>
          </a:bodyPr>
          <a:lstStyle/>
          <a:p>
            <a:pPr marL="742950" indent="-742950">
              <a:buFont typeface="+mj-lt"/>
              <a:buAutoNum type="arabicPeriod" startAt="7"/>
            </a:pPr>
            <a:r>
              <a:rPr lang="en-US" sz="3600" b="1" dirty="0"/>
              <a:t>CREATING A PERFORMANCE</a:t>
            </a:r>
          </a:p>
          <a:p>
            <a:pPr algn="just"/>
            <a:r>
              <a:rPr lang="en-US" sz="3200" dirty="0"/>
              <a:t>When creating performance it is best to keep the performance methods simple so that they are easily accessible to the group and adaptable to any location of which the performance might be held.</a:t>
            </a:r>
            <a:endParaRPr lang="en-US" sz="2800" dirty="0"/>
          </a:p>
        </p:txBody>
      </p:sp>
    </p:spTree>
    <p:extLst>
      <p:ext uri="{BB962C8B-B14F-4D97-AF65-F5344CB8AC3E}">
        <p14:creationId xmlns:p14="http://schemas.microsoft.com/office/powerpoint/2010/main" val="95294555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60F5F3-447F-4A82-B92A-31AB0AEFEF9C}"/>
              </a:ext>
            </a:extLst>
          </p:cNvPr>
          <p:cNvSpPr>
            <a:spLocks noGrp="1"/>
          </p:cNvSpPr>
          <p:nvPr>
            <p:ph type="title"/>
          </p:nvPr>
        </p:nvSpPr>
        <p:spPr/>
        <p:txBody>
          <a:bodyPr/>
          <a:lstStyle/>
          <a:p>
            <a:r>
              <a:rPr lang="en-US" dirty="0"/>
              <a:t>Process of creating </a:t>
            </a:r>
            <a:r>
              <a:rPr lang="en-US" dirty="0" err="1"/>
              <a:t>TfD</a:t>
            </a:r>
            <a:endParaRPr lang="en-US" dirty="0"/>
          </a:p>
        </p:txBody>
      </p:sp>
      <p:sp>
        <p:nvSpPr>
          <p:cNvPr id="3" name="Content Placeholder 2">
            <a:extLst>
              <a:ext uri="{FF2B5EF4-FFF2-40B4-BE49-F238E27FC236}">
                <a16:creationId xmlns:a16="http://schemas.microsoft.com/office/drawing/2014/main" id="{47B28F98-A663-47C3-A85E-370630AFF246}"/>
              </a:ext>
            </a:extLst>
          </p:cNvPr>
          <p:cNvSpPr>
            <a:spLocks noGrp="1"/>
          </p:cNvSpPr>
          <p:nvPr>
            <p:ph idx="1"/>
          </p:nvPr>
        </p:nvSpPr>
        <p:spPr>
          <a:xfrm>
            <a:off x="1451579" y="1853754"/>
            <a:ext cx="10139407" cy="4006133"/>
          </a:xfrm>
        </p:spPr>
        <p:txBody>
          <a:bodyPr>
            <a:normAutofit/>
          </a:bodyPr>
          <a:lstStyle/>
          <a:p>
            <a:pPr marL="742950" indent="-742950">
              <a:buFont typeface="+mj-lt"/>
              <a:buAutoNum type="arabicPeriod" startAt="7"/>
            </a:pPr>
            <a:r>
              <a:rPr lang="en-US" sz="3600" b="1" dirty="0"/>
              <a:t>Relationship between Performers and Audience </a:t>
            </a:r>
          </a:p>
          <a:p>
            <a:pPr marL="0" indent="0">
              <a:buNone/>
            </a:pPr>
            <a:endParaRPr lang="en-US" sz="3200" b="1" dirty="0"/>
          </a:p>
          <a:p>
            <a:r>
              <a:rPr lang="en-US" sz="3200" dirty="0"/>
              <a:t>The performers should communicate with the audience as a part of the actual performance.</a:t>
            </a:r>
          </a:p>
        </p:txBody>
      </p:sp>
    </p:spTree>
    <p:extLst>
      <p:ext uri="{BB962C8B-B14F-4D97-AF65-F5344CB8AC3E}">
        <p14:creationId xmlns:p14="http://schemas.microsoft.com/office/powerpoint/2010/main" val="236593161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60F5F3-447F-4A82-B92A-31AB0AEFEF9C}"/>
              </a:ext>
            </a:extLst>
          </p:cNvPr>
          <p:cNvSpPr>
            <a:spLocks noGrp="1"/>
          </p:cNvSpPr>
          <p:nvPr>
            <p:ph type="title"/>
          </p:nvPr>
        </p:nvSpPr>
        <p:spPr/>
        <p:txBody>
          <a:bodyPr/>
          <a:lstStyle/>
          <a:p>
            <a:r>
              <a:rPr lang="en-US" dirty="0"/>
              <a:t>Process of creating </a:t>
            </a:r>
            <a:r>
              <a:rPr lang="en-US" dirty="0" err="1"/>
              <a:t>TfD</a:t>
            </a:r>
            <a:endParaRPr lang="en-US" dirty="0"/>
          </a:p>
        </p:txBody>
      </p:sp>
      <p:sp>
        <p:nvSpPr>
          <p:cNvPr id="3" name="Content Placeholder 2">
            <a:extLst>
              <a:ext uri="{FF2B5EF4-FFF2-40B4-BE49-F238E27FC236}">
                <a16:creationId xmlns:a16="http://schemas.microsoft.com/office/drawing/2014/main" id="{47B28F98-A663-47C3-A85E-370630AFF246}"/>
              </a:ext>
            </a:extLst>
          </p:cNvPr>
          <p:cNvSpPr>
            <a:spLocks noGrp="1"/>
          </p:cNvSpPr>
          <p:nvPr>
            <p:ph idx="1"/>
          </p:nvPr>
        </p:nvSpPr>
        <p:spPr>
          <a:xfrm>
            <a:off x="1451579" y="1853754"/>
            <a:ext cx="10139407" cy="3150493"/>
          </a:xfrm>
        </p:spPr>
        <p:txBody>
          <a:bodyPr>
            <a:normAutofit/>
          </a:bodyPr>
          <a:lstStyle/>
          <a:p>
            <a:pPr marL="742950" indent="-742950">
              <a:buFont typeface="+mj-lt"/>
              <a:buAutoNum type="arabicPeriod" startAt="7"/>
            </a:pPr>
            <a:r>
              <a:rPr lang="en-US" sz="3600" b="1" dirty="0"/>
              <a:t>Post show activities </a:t>
            </a:r>
            <a:endParaRPr lang="en-US" sz="3200" b="1" dirty="0"/>
          </a:p>
          <a:p>
            <a:pPr lvl="4"/>
            <a:r>
              <a:rPr lang="en-US" sz="3200" dirty="0"/>
              <a:t>Discussion</a:t>
            </a:r>
          </a:p>
          <a:p>
            <a:pPr lvl="4"/>
            <a:r>
              <a:rPr lang="en-US" sz="3200" dirty="0"/>
              <a:t>Interactive Role Play </a:t>
            </a:r>
          </a:p>
          <a:p>
            <a:pPr lvl="4"/>
            <a:r>
              <a:rPr lang="en-US" sz="3200" dirty="0"/>
              <a:t>Providing information and resources </a:t>
            </a:r>
          </a:p>
        </p:txBody>
      </p:sp>
    </p:spTree>
    <p:extLst>
      <p:ext uri="{BB962C8B-B14F-4D97-AF65-F5344CB8AC3E}">
        <p14:creationId xmlns:p14="http://schemas.microsoft.com/office/powerpoint/2010/main" val="84695429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512BACF-A46C-4554-A652-C3EF7DBC1F41}"/>
              </a:ext>
            </a:extLst>
          </p:cNvPr>
          <p:cNvSpPr/>
          <p:nvPr/>
        </p:nvSpPr>
        <p:spPr>
          <a:xfrm>
            <a:off x="0" y="2387786"/>
            <a:ext cx="12191999" cy="1862048"/>
          </a:xfrm>
          <a:prstGeom prst="rect">
            <a:avLst/>
          </a:prstGeom>
        </p:spPr>
        <p:style>
          <a:lnRef idx="2">
            <a:schemeClr val="accent3"/>
          </a:lnRef>
          <a:fillRef idx="1">
            <a:schemeClr val="lt1"/>
          </a:fillRef>
          <a:effectRef idx="0">
            <a:schemeClr val="accent3"/>
          </a:effectRef>
          <a:fontRef idx="minor">
            <a:schemeClr val="dk1"/>
          </a:fontRef>
        </p:style>
        <p:txBody>
          <a:bodyPr wrap="square" lIns="91440" tIns="45720" rIns="91440" bIns="45720">
            <a:spAutoFit/>
          </a:bodyPr>
          <a:lstStyle/>
          <a:p>
            <a:pPr algn="ctr"/>
            <a:r>
              <a:rPr lang="en-US" sz="115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Thank You!! </a:t>
            </a:r>
          </a:p>
        </p:txBody>
      </p:sp>
    </p:spTree>
    <p:extLst>
      <p:ext uri="{BB962C8B-B14F-4D97-AF65-F5344CB8AC3E}">
        <p14:creationId xmlns:p14="http://schemas.microsoft.com/office/powerpoint/2010/main" val="41032503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6CE81B-C6C0-4F62-BDC8-4B3C1DC09663}"/>
              </a:ext>
            </a:extLst>
          </p:cNvPr>
          <p:cNvSpPr>
            <a:spLocks noGrp="1"/>
          </p:cNvSpPr>
          <p:nvPr>
            <p:ph type="title"/>
          </p:nvPr>
        </p:nvSpPr>
        <p:spPr>
          <a:xfrm>
            <a:off x="1484311" y="685800"/>
            <a:ext cx="10018713" cy="924059"/>
          </a:xfrm>
        </p:spPr>
        <p:txBody>
          <a:bodyPr/>
          <a:lstStyle/>
          <a:p>
            <a:r>
              <a:rPr lang="en-US" dirty="0"/>
              <a:t>Contd. </a:t>
            </a:r>
          </a:p>
        </p:txBody>
      </p:sp>
      <p:sp>
        <p:nvSpPr>
          <p:cNvPr id="3" name="Content Placeholder 2">
            <a:extLst>
              <a:ext uri="{FF2B5EF4-FFF2-40B4-BE49-F238E27FC236}">
                <a16:creationId xmlns:a16="http://schemas.microsoft.com/office/drawing/2014/main" id="{68500B74-5827-4219-AE1B-BFF8E43037A3}"/>
              </a:ext>
            </a:extLst>
          </p:cNvPr>
          <p:cNvSpPr>
            <a:spLocks noGrp="1"/>
          </p:cNvSpPr>
          <p:nvPr>
            <p:ph idx="1"/>
          </p:nvPr>
        </p:nvSpPr>
        <p:spPr>
          <a:xfrm>
            <a:off x="1484310" y="1751527"/>
            <a:ext cx="10441527" cy="4211391"/>
          </a:xfrm>
        </p:spPr>
        <p:txBody>
          <a:bodyPr>
            <a:normAutofit fontScale="92500" lnSpcReduction="10000"/>
          </a:bodyPr>
          <a:lstStyle/>
          <a:p>
            <a:pPr algn="just"/>
            <a:r>
              <a:rPr lang="en-US" sz="2600" dirty="0"/>
              <a:t>Most economists and African leaders at the dialogue mentioned the following as keys for development</a:t>
            </a:r>
          </a:p>
          <a:p>
            <a:pPr algn="just"/>
            <a:endParaRPr lang="en-US" dirty="0"/>
          </a:p>
          <a:p>
            <a:pPr lvl="3" algn="just"/>
            <a:r>
              <a:rPr lang="en-US" sz="2600" dirty="0"/>
              <a:t> Increases in GDP,</a:t>
            </a:r>
          </a:p>
          <a:p>
            <a:pPr lvl="3" algn="just"/>
            <a:r>
              <a:rPr lang="en-US" sz="2600" dirty="0"/>
              <a:t> Improved health, </a:t>
            </a:r>
          </a:p>
          <a:p>
            <a:pPr lvl="3" algn="just"/>
            <a:r>
              <a:rPr lang="en-US" sz="2600" dirty="0"/>
              <a:t>Housing, </a:t>
            </a:r>
          </a:p>
          <a:p>
            <a:pPr lvl="3" algn="just"/>
            <a:r>
              <a:rPr lang="en-US" sz="2600" dirty="0"/>
              <a:t>and employment opportunities as well as</a:t>
            </a:r>
          </a:p>
          <a:p>
            <a:pPr lvl="3" algn="just"/>
            <a:r>
              <a:rPr lang="en-US" sz="2600" dirty="0"/>
              <a:t> knowledge,</a:t>
            </a:r>
          </a:p>
          <a:p>
            <a:pPr lvl="3" algn="just"/>
            <a:r>
              <a:rPr lang="en-US" sz="2600" dirty="0"/>
              <a:t> Information and Technological creativity </a:t>
            </a:r>
          </a:p>
          <a:p>
            <a:pPr algn="just"/>
            <a:endParaRPr lang="en-US" dirty="0"/>
          </a:p>
          <a:p>
            <a:endParaRPr lang="en-US" dirty="0"/>
          </a:p>
        </p:txBody>
      </p:sp>
    </p:spTree>
    <p:extLst>
      <p:ext uri="{BB962C8B-B14F-4D97-AF65-F5344CB8AC3E}">
        <p14:creationId xmlns:p14="http://schemas.microsoft.com/office/powerpoint/2010/main" val="14276503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B67FC6-CB94-4D28-9A24-C739BAC322CD}"/>
              </a:ext>
            </a:extLst>
          </p:cNvPr>
          <p:cNvSpPr>
            <a:spLocks noGrp="1"/>
          </p:cNvSpPr>
          <p:nvPr>
            <p:ph type="title"/>
          </p:nvPr>
        </p:nvSpPr>
        <p:spPr>
          <a:xfrm>
            <a:off x="1484311" y="360609"/>
            <a:ext cx="10018713" cy="643944"/>
          </a:xfrm>
        </p:spPr>
        <p:txBody>
          <a:bodyPr>
            <a:normAutofit/>
          </a:bodyPr>
          <a:lstStyle/>
          <a:p>
            <a:r>
              <a:rPr lang="en-US" dirty="0"/>
              <a:t>Contd. </a:t>
            </a:r>
          </a:p>
        </p:txBody>
      </p:sp>
      <p:sp>
        <p:nvSpPr>
          <p:cNvPr id="3" name="Content Placeholder 2">
            <a:extLst>
              <a:ext uri="{FF2B5EF4-FFF2-40B4-BE49-F238E27FC236}">
                <a16:creationId xmlns:a16="http://schemas.microsoft.com/office/drawing/2014/main" id="{797DD1D9-AE59-4B2E-B25D-ADD477A0B7BD}"/>
              </a:ext>
            </a:extLst>
          </p:cNvPr>
          <p:cNvSpPr>
            <a:spLocks noGrp="1"/>
          </p:cNvSpPr>
          <p:nvPr>
            <p:ph idx="1"/>
          </p:nvPr>
        </p:nvSpPr>
        <p:spPr>
          <a:xfrm>
            <a:off x="1484310" y="1828801"/>
            <a:ext cx="10493042" cy="4134118"/>
          </a:xfrm>
        </p:spPr>
        <p:txBody>
          <a:bodyPr>
            <a:normAutofit fontScale="92500" lnSpcReduction="20000"/>
          </a:bodyPr>
          <a:lstStyle/>
          <a:p>
            <a:r>
              <a:rPr lang="en-US" sz="2400" dirty="0"/>
              <a:t>Todaro (1997) provides what we consider a concise description of development when he says that ‘development is not purely an economic phenomenon but rather a multi-dimensional process involving reorganization and reorientation of entire economic and social system’.</a:t>
            </a:r>
          </a:p>
          <a:p>
            <a:r>
              <a:rPr lang="en-US" sz="2400" dirty="0"/>
              <a:t>He also argues that development involves the process of improving the quality of all human lives. Hence, he offers three objectives of development</a:t>
            </a:r>
          </a:p>
          <a:p>
            <a:pPr marL="2171700" lvl="4" indent="-457200">
              <a:buFont typeface="+mj-lt"/>
              <a:buAutoNum type="arabicPeriod"/>
            </a:pPr>
            <a:r>
              <a:rPr lang="en-US" sz="2400" b="1" dirty="0"/>
              <a:t>Raising peoples living levels</a:t>
            </a:r>
          </a:p>
          <a:p>
            <a:pPr lvl="7"/>
            <a:r>
              <a:rPr lang="en-US" sz="2400" b="1" dirty="0"/>
              <a:t>incomes and consumption, </a:t>
            </a:r>
          </a:p>
          <a:p>
            <a:pPr lvl="7"/>
            <a:r>
              <a:rPr lang="en-US" sz="2400" b="1" dirty="0"/>
              <a:t>level of food, </a:t>
            </a:r>
          </a:p>
          <a:p>
            <a:pPr lvl="7"/>
            <a:r>
              <a:rPr lang="en-US" sz="2400" b="1" dirty="0"/>
              <a:t>medical services and education</a:t>
            </a:r>
          </a:p>
        </p:txBody>
      </p:sp>
    </p:spTree>
    <p:extLst>
      <p:ext uri="{BB962C8B-B14F-4D97-AF65-F5344CB8AC3E}">
        <p14:creationId xmlns:p14="http://schemas.microsoft.com/office/powerpoint/2010/main" val="28957967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630A69-1D7D-4A60-BE71-17EC72A0E9FB}"/>
              </a:ext>
            </a:extLst>
          </p:cNvPr>
          <p:cNvSpPr>
            <a:spLocks noGrp="1"/>
          </p:cNvSpPr>
          <p:nvPr>
            <p:ph type="title"/>
          </p:nvPr>
        </p:nvSpPr>
        <p:spPr>
          <a:xfrm>
            <a:off x="1484311" y="685801"/>
            <a:ext cx="10018713" cy="795269"/>
          </a:xfrm>
        </p:spPr>
        <p:txBody>
          <a:bodyPr/>
          <a:lstStyle/>
          <a:p>
            <a:r>
              <a:rPr lang="en-US" dirty="0"/>
              <a:t>Contd. </a:t>
            </a:r>
          </a:p>
        </p:txBody>
      </p:sp>
      <p:sp>
        <p:nvSpPr>
          <p:cNvPr id="3" name="Content Placeholder 2">
            <a:extLst>
              <a:ext uri="{FF2B5EF4-FFF2-40B4-BE49-F238E27FC236}">
                <a16:creationId xmlns:a16="http://schemas.microsoft.com/office/drawing/2014/main" id="{F1B5D203-3EE5-4CF3-83FB-8CA8055B2AAA}"/>
              </a:ext>
            </a:extLst>
          </p:cNvPr>
          <p:cNvSpPr>
            <a:spLocks noGrp="1"/>
          </p:cNvSpPr>
          <p:nvPr>
            <p:ph idx="1"/>
          </p:nvPr>
        </p:nvSpPr>
        <p:spPr>
          <a:xfrm>
            <a:off x="1484310" y="2009104"/>
            <a:ext cx="10428648" cy="4507605"/>
          </a:xfrm>
        </p:spPr>
        <p:txBody>
          <a:bodyPr/>
          <a:lstStyle/>
          <a:p>
            <a:pPr algn="just"/>
            <a:r>
              <a:rPr lang="en-US" sz="2400" b="1" dirty="0"/>
              <a:t>2. </a:t>
            </a:r>
            <a:r>
              <a:rPr lang="en-US" sz="2800" b="1" dirty="0"/>
              <a:t>Creating conditions conducive </a:t>
            </a:r>
            <a:r>
              <a:rPr lang="en-US" sz="2800" dirty="0"/>
              <a:t>to the growth of people’s self esteem through the establishment of social, political and economic systems and institutions which promotes human dignity and respect</a:t>
            </a:r>
          </a:p>
          <a:p>
            <a:endParaRPr lang="en-US" sz="2800" dirty="0"/>
          </a:p>
          <a:p>
            <a:r>
              <a:rPr lang="en-US" sz="2800" dirty="0"/>
              <a:t>3. </a:t>
            </a:r>
            <a:r>
              <a:rPr lang="en-US" sz="2800" b="1" dirty="0"/>
              <a:t>Increasing people’s freedom to choose </a:t>
            </a:r>
            <a:r>
              <a:rPr lang="en-US" sz="2800" dirty="0"/>
              <a:t>by enlarging the range of their choice variables, for instance varieties of goods and services.</a:t>
            </a:r>
          </a:p>
          <a:p>
            <a:endParaRPr lang="en-US" dirty="0"/>
          </a:p>
        </p:txBody>
      </p:sp>
    </p:spTree>
    <p:extLst>
      <p:ext uri="{BB962C8B-B14F-4D97-AF65-F5344CB8AC3E}">
        <p14:creationId xmlns:p14="http://schemas.microsoft.com/office/powerpoint/2010/main" val="28558732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A100F-AEE9-46FB-9DD6-6862F64C55DA}"/>
              </a:ext>
            </a:extLst>
          </p:cNvPr>
          <p:cNvSpPr>
            <a:spLocks noGrp="1"/>
          </p:cNvSpPr>
          <p:nvPr>
            <p:ph type="title"/>
          </p:nvPr>
        </p:nvSpPr>
        <p:spPr>
          <a:xfrm>
            <a:off x="1484311" y="685801"/>
            <a:ext cx="10018713" cy="473298"/>
          </a:xfrm>
        </p:spPr>
        <p:txBody>
          <a:bodyPr>
            <a:normAutofit fontScale="90000"/>
          </a:bodyPr>
          <a:lstStyle/>
          <a:p>
            <a:r>
              <a:rPr lang="en-US" dirty="0"/>
              <a:t>Contd. </a:t>
            </a:r>
          </a:p>
        </p:txBody>
      </p:sp>
      <p:sp>
        <p:nvSpPr>
          <p:cNvPr id="3" name="Content Placeholder 2">
            <a:extLst>
              <a:ext uri="{FF2B5EF4-FFF2-40B4-BE49-F238E27FC236}">
                <a16:creationId xmlns:a16="http://schemas.microsoft.com/office/drawing/2014/main" id="{489E9555-C2EC-47FC-8DE0-6BFAB4E48C65}"/>
              </a:ext>
            </a:extLst>
          </p:cNvPr>
          <p:cNvSpPr>
            <a:spLocks noGrp="1"/>
          </p:cNvSpPr>
          <p:nvPr>
            <p:ph idx="1"/>
          </p:nvPr>
        </p:nvSpPr>
        <p:spPr>
          <a:xfrm>
            <a:off x="1484310" y="1880315"/>
            <a:ext cx="10286980" cy="3910885"/>
          </a:xfrm>
        </p:spPr>
        <p:txBody>
          <a:bodyPr>
            <a:normAutofit fontScale="92500"/>
          </a:bodyPr>
          <a:lstStyle/>
          <a:p>
            <a:r>
              <a:rPr lang="en-US" sz="2800" dirty="0"/>
              <a:t>From the previous definitions we can pin down some common concepts </a:t>
            </a:r>
          </a:p>
          <a:p>
            <a:pPr marL="1257300" lvl="2" indent="-342900">
              <a:buFont typeface="+mj-lt"/>
              <a:buAutoNum type="arabicPeriod"/>
            </a:pPr>
            <a:r>
              <a:rPr lang="en-US" sz="2000" dirty="0"/>
              <a:t>The desire for changes that will affect citizens welfare positively. </a:t>
            </a:r>
          </a:p>
          <a:p>
            <a:pPr marL="1257300" lvl="2" indent="-342900">
              <a:buFont typeface="+mj-lt"/>
              <a:buAutoNum type="arabicPeriod"/>
            </a:pPr>
            <a:r>
              <a:rPr lang="en-US" sz="2000" dirty="0"/>
              <a:t> it liberates them from poverty and inequality.</a:t>
            </a:r>
          </a:p>
          <a:p>
            <a:pPr marL="0" indent="0">
              <a:buNone/>
            </a:pPr>
            <a:endParaRPr lang="en-US" sz="2800" dirty="0"/>
          </a:p>
          <a:p>
            <a:pPr>
              <a:buFont typeface="Wingdings" panose="05000000000000000000" pitchFamily="2" charset="2"/>
              <a:buChar char="Ø"/>
            </a:pPr>
            <a:r>
              <a:rPr lang="en-US" sz="2800" dirty="0"/>
              <a:t>development represents ideas and practices designed to bring about positive change in human societies, this makes development an act of freedom, just like the theatre.</a:t>
            </a:r>
          </a:p>
          <a:p>
            <a:endParaRPr lang="en-US" dirty="0"/>
          </a:p>
        </p:txBody>
      </p:sp>
    </p:spTree>
    <p:extLst>
      <p:ext uri="{BB962C8B-B14F-4D97-AF65-F5344CB8AC3E}">
        <p14:creationId xmlns:p14="http://schemas.microsoft.com/office/powerpoint/2010/main" val="4780494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3F5BC9-6628-4F25-998B-19846565483F}"/>
              </a:ext>
            </a:extLst>
          </p:cNvPr>
          <p:cNvSpPr>
            <a:spLocks noGrp="1"/>
          </p:cNvSpPr>
          <p:nvPr>
            <p:ph type="title"/>
          </p:nvPr>
        </p:nvSpPr>
        <p:spPr>
          <a:xfrm>
            <a:off x="1484311" y="685800"/>
            <a:ext cx="10018713" cy="769513"/>
          </a:xfrm>
        </p:spPr>
        <p:txBody>
          <a:bodyPr/>
          <a:lstStyle/>
          <a:p>
            <a:r>
              <a:rPr lang="en-US" dirty="0"/>
              <a:t>sustainable development </a:t>
            </a:r>
          </a:p>
        </p:txBody>
      </p:sp>
      <p:sp>
        <p:nvSpPr>
          <p:cNvPr id="3" name="Content Placeholder 2">
            <a:extLst>
              <a:ext uri="{FF2B5EF4-FFF2-40B4-BE49-F238E27FC236}">
                <a16:creationId xmlns:a16="http://schemas.microsoft.com/office/drawing/2014/main" id="{2FD8F4C3-AB25-46FE-88A9-7E4838EB03B1}"/>
              </a:ext>
            </a:extLst>
          </p:cNvPr>
          <p:cNvSpPr>
            <a:spLocks noGrp="1"/>
          </p:cNvSpPr>
          <p:nvPr>
            <p:ph idx="1"/>
          </p:nvPr>
        </p:nvSpPr>
        <p:spPr>
          <a:xfrm>
            <a:off x="1484310" y="1687133"/>
            <a:ext cx="10018713" cy="4104068"/>
          </a:xfrm>
        </p:spPr>
        <p:txBody>
          <a:bodyPr/>
          <a:lstStyle/>
          <a:p>
            <a:r>
              <a:rPr lang="en-US" sz="3200" dirty="0"/>
              <a:t>It prioritizes </a:t>
            </a:r>
          </a:p>
          <a:p>
            <a:pPr lvl="4"/>
            <a:r>
              <a:rPr lang="en-US" sz="2400" dirty="0"/>
              <a:t>1</a:t>
            </a:r>
            <a:r>
              <a:rPr lang="en-US" sz="3200" b="1" dirty="0"/>
              <a:t>. </a:t>
            </a:r>
            <a:r>
              <a:rPr lang="en-US" sz="2400" b="1" dirty="0"/>
              <a:t>Social justice </a:t>
            </a:r>
          </a:p>
          <a:p>
            <a:pPr lvl="6">
              <a:buFont typeface="Wingdings" panose="05000000000000000000" pitchFamily="2" charset="2"/>
              <a:buChar char="q"/>
            </a:pPr>
            <a:r>
              <a:rPr lang="en-US" sz="1800" dirty="0"/>
              <a:t>Empowerment</a:t>
            </a:r>
          </a:p>
          <a:p>
            <a:pPr lvl="6">
              <a:buFont typeface="Wingdings" panose="05000000000000000000" pitchFamily="2" charset="2"/>
              <a:buChar char="q"/>
            </a:pPr>
            <a:r>
              <a:rPr lang="en-US" sz="1800" dirty="0"/>
              <a:t>Participation</a:t>
            </a:r>
          </a:p>
          <a:p>
            <a:pPr lvl="6">
              <a:buFont typeface="Wingdings" panose="05000000000000000000" pitchFamily="2" charset="2"/>
              <a:buChar char="q"/>
            </a:pPr>
            <a:r>
              <a:rPr lang="en-US" sz="1800" dirty="0"/>
              <a:t>Social Mobility</a:t>
            </a:r>
          </a:p>
          <a:p>
            <a:pPr lvl="6">
              <a:buFont typeface="Wingdings" panose="05000000000000000000" pitchFamily="2" charset="2"/>
              <a:buChar char="q"/>
            </a:pPr>
            <a:r>
              <a:rPr lang="en-US" sz="1800" dirty="0"/>
              <a:t> Social Cohesion</a:t>
            </a:r>
          </a:p>
          <a:p>
            <a:pPr lvl="6">
              <a:buFont typeface="Wingdings" panose="05000000000000000000" pitchFamily="2" charset="2"/>
              <a:buChar char="q"/>
            </a:pPr>
            <a:r>
              <a:rPr lang="en-US" sz="1800" dirty="0"/>
              <a:t> Institutional Development</a:t>
            </a:r>
          </a:p>
          <a:p>
            <a:pPr lvl="4"/>
            <a:endParaRPr lang="en-US" dirty="0"/>
          </a:p>
        </p:txBody>
      </p:sp>
    </p:spTree>
    <p:extLst>
      <p:ext uri="{BB962C8B-B14F-4D97-AF65-F5344CB8AC3E}">
        <p14:creationId xmlns:p14="http://schemas.microsoft.com/office/powerpoint/2010/main" val="2576972991"/>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678</TotalTime>
  <Words>2680</Words>
  <Application>Microsoft Office PowerPoint</Application>
  <PresentationFormat>Widescreen</PresentationFormat>
  <Paragraphs>204</Paragraphs>
  <Slides>47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47</vt:i4>
      </vt:variant>
    </vt:vector>
  </HeadingPairs>
  <TitlesOfParts>
    <vt:vector size="52" baseType="lpstr">
      <vt:lpstr>Arial</vt:lpstr>
      <vt:lpstr>Book Antiqua</vt:lpstr>
      <vt:lpstr>Gill Sans MT</vt:lpstr>
      <vt:lpstr>Wingdings</vt:lpstr>
      <vt:lpstr>Gallery</vt:lpstr>
      <vt:lpstr>Theater for Development </vt:lpstr>
      <vt:lpstr>THE CONCEPT OF DEVELOPMENT</vt:lpstr>
      <vt:lpstr>Contd. </vt:lpstr>
      <vt:lpstr>Contd. </vt:lpstr>
      <vt:lpstr>Contd. </vt:lpstr>
      <vt:lpstr>Contd. </vt:lpstr>
      <vt:lpstr>Contd. </vt:lpstr>
      <vt:lpstr>Contd. </vt:lpstr>
      <vt:lpstr>sustainable development </vt:lpstr>
      <vt:lpstr>Contd. </vt:lpstr>
      <vt:lpstr>Contd. </vt:lpstr>
      <vt:lpstr>Why is Theater important in development?</vt:lpstr>
      <vt:lpstr>Contd. </vt:lpstr>
      <vt:lpstr>Contd. </vt:lpstr>
      <vt:lpstr>The effectiveness of Theatre as a tool of Development.</vt:lpstr>
      <vt:lpstr>Contd. </vt:lpstr>
      <vt:lpstr>Theatre for Development</vt:lpstr>
      <vt:lpstr>Cont. </vt:lpstr>
      <vt:lpstr>Contd. </vt:lpstr>
      <vt:lpstr>theatrical elements to TfD</vt:lpstr>
      <vt:lpstr>Contd. </vt:lpstr>
      <vt:lpstr>Contd. </vt:lpstr>
      <vt:lpstr>Contd. </vt:lpstr>
      <vt:lpstr>THEATRE OF THE OPPRESSED</vt:lpstr>
      <vt:lpstr>Contd. </vt:lpstr>
      <vt:lpstr>Contd. </vt:lpstr>
      <vt:lpstr>Tree of Theatre of the oppressed</vt:lpstr>
      <vt:lpstr>Forum Theatre</vt:lpstr>
      <vt:lpstr>Objectives of Forum Theatre </vt:lpstr>
      <vt:lpstr>Steps in Forum Theatre </vt:lpstr>
      <vt:lpstr>Contd. </vt:lpstr>
      <vt:lpstr>Joker </vt:lpstr>
      <vt:lpstr>Image Theatre</vt:lpstr>
      <vt:lpstr>Contd. </vt:lpstr>
      <vt:lpstr>Invisible Theatre</vt:lpstr>
      <vt:lpstr>Contd. </vt:lpstr>
      <vt:lpstr>Legislative theatre</vt:lpstr>
      <vt:lpstr>Contd. </vt:lpstr>
      <vt:lpstr>Rainbow of Desire</vt:lpstr>
      <vt:lpstr>Contd. </vt:lpstr>
      <vt:lpstr>Process of creating TfD</vt:lpstr>
      <vt:lpstr>Process of creating TfD</vt:lpstr>
      <vt:lpstr>Process of creating TfD</vt:lpstr>
      <vt:lpstr>Process of creating TfD</vt:lpstr>
      <vt:lpstr>Process of creating TfD</vt:lpstr>
      <vt:lpstr>Process of creating TfD</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Theater for Development </dc:title>
  <dc:creator>Teddy</dc:creator>
  <cp:lastModifiedBy>Teddy</cp:lastModifiedBy>
  <cp:revision>73</cp:revision>
  <dcterms:created xsi:type="dcterms:W3CDTF">2020-04-22T08:56:53Z</dcterms:created>
  <dcterms:modified xsi:type="dcterms:W3CDTF">2020-04-23T11:44:07Z</dcterms:modified>
</cp:coreProperties>
</file>