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65" r:id="rId5"/>
    <p:sldId id="266" r:id="rId6"/>
    <p:sldId id="261" r:id="rId7"/>
    <p:sldId id="267" r:id="rId8"/>
    <p:sldId id="268" r:id="rId9"/>
    <p:sldId id="269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90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35DF-2A79-47B6-BCED-96FB0DA6D892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703A-74DB-46F9-AA07-7B0403152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703A-74DB-46F9-AA07-7B04031528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F5D29-27D7-45EB-92D0-CC8FD3149CFB}" type="slidenum">
              <a:rPr lang="en-US"/>
              <a:pPr/>
              <a:t>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Chapter-1- MEAT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905000"/>
            <a:ext cx="396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Topics for Discussion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Structure and composition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Ageing of meat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Artificial tenderizing of meat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Curing of meat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Smoking of meat methods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" cy="4648200"/>
          </a:xfrm>
          <a:prstGeom prst="rect">
            <a:avLst/>
          </a:prstGeom>
        </p:spPr>
      </p:pic>
      <p:pic>
        <p:nvPicPr>
          <p:cNvPr id="5" name="Picture 4" descr="beefchuckro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676400"/>
            <a:ext cx="30861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Ageing of Meat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Ageing is nothing but a process of “</a:t>
            </a:r>
            <a:r>
              <a:rPr lang="en-US" sz="2200" b="1" dirty="0" smtClean="0">
                <a:solidFill>
                  <a:srgbClr val="FF0000"/>
                </a:solidFill>
              </a:rPr>
              <a:t>conditioning</a:t>
            </a:r>
            <a:r>
              <a:rPr lang="en-US" sz="2200" dirty="0" smtClean="0"/>
              <a:t>” or “</a:t>
            </a:r>
            <a:r>
              <a:rPr lang="en-US" sz="2200" b="1" dirty="0" smtClean="0">
                <a:solidFill>
                  <a:srgbClr val="FF0000"/>
                </a:solidFill>
              </a:rPr>
              <a:t>ripening</a:t>
            </a:r>
            <a:r>
              <a:rPr lang="en-US" sz="2200" dirty="0" smtClean="0"/>
              <a:t>” or “</a:t>
            </a:r>
            <a:r>
              <a:rPr lang="en-US" sz="2200" b="1" dirty="0" smtClean="0">
                <a:solidFill>
                  <a:srgbClr val="FF0000"/>
                </a:solidFill>
              </a:rPr>
              <a:t>Tenderizing</a:t>
            </a:r>
            <a:r>
              <a:rPr lang="en-US" sz="2200" dirty="0" smtClean="0"/>
              <a:t>” the meat after the animal has been slaughtered  in the refrigerated conditions after a few days between 3-7 days and for a period of 21-28 days. </a:t>
            </a:r>
          </a:p>
          <a:p>
            <a:r>
              <a:rPr lang="en-US" sz="2200" dirty="0" smtClean="0"/>
              <a:t>The word ageing can be always used in the other form as </a:t>
            </a:r>
            <a:r>
              <a:rPr lang="en-US" sz="2200" b="1" dirty="0" smtClean="0">
                <a:solidFill>
                  <a:srgbClr val="FF0000"/>
                </a:solidFill>
              </a:rPr>
              <a:t>postmortem ageing </a:t>
            </a:r>
            <a:r>
              <a:rPr lang="en-US" sz="2200" dirty="0" smtClean="0"/>
              <a:t>in the meat terminology and it is done normally with two important center cuts of beef especially “</a:t>
            </a:r>
            <a:r>
              <a:rPr lang="en-US" sz="2200" b="1" dirty="0" smtClean="0">
                <a:solidFill>
                  <a:srgbClr val="FF0000"/>
                </a:solidFill>
              </a:rPr>
              <a:t>loin</a:t>
            </a:r>
            <a:r>
              <a:rPr lang="en-US" sz="2200" b="1" dirty="0" smtClean="0"/>
              <a:t>” and “</a:t>
            </a:r>
            <a:r>
              <a:rPr lang="en-US" sz="2200" b="1" dirty="0" smtClean="0">
                <a:solidFill>
                  <a:srgbClr val="FF0000"/>
                </a:solidFill>
              </a:rPr>
              <a:t>rib</a:t>
            </a:r>
            <a:r>
              <a:rPr lang="en-US" sz="2200" b="1" dirty="0" smtClean="0"/>
              <a:t>”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There are two types of postmortem ageing such as </a:t>
            </a:r>
          </a:p>
          <a:p>
            <a:pPr lvl="4">
              <a:buFont typeface="Wingdings" pitchFamily="2" charset="2"/>
              <a:buChar char="§"/>
            </a:pPr>
            <a:r>
              <a:rPr lang="en-US" sz="2200" dirty="0" smtClean="0"/>
              <a:t>Dry ageing</a:t>
            </a:r>
          </a:p>
          <a:p>
            <a:pPr lvl="5">
              <a:buFont typeface="Wingdings" pitchFamily="2" charset="2"/>
              <a:buChar char="§"/>
            </a:pPr>
            <a:r>
              <a:rPr lang="en-US" sz="2200" dirty="0" smtClean="0"/>
              <a:t>Wet ageing</a:t>
            </a:r>
          </a:p>
          <a:p>
            <a:endParaRPr lang="en-US" sz="22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0400" y="2209800"/>
            <a:ext cx="1905000" cy="390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Dry ageing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Dry aging is the traditional process of placing an entire carcass or wholesale cut (without covering or packaging) in a refrigerated room for </a:t>
            </a:r>
            <a:r>
              <a:rPr lang="en-US" dirty="0" smtClean="0">
                <a:solidFill>
                  <a:srgbClr val="FF0000"/>
                </a:solidFill>
              </a:rPr>
              <a:t>21 to 28 days </a:t>
            </a:r>
            <a:r>
              <a:rPr lang="en-US" dirty="0" smtClean="0"/>
              <a:t>at</a:t>
            </a:r>
            <a:r>
              <a:rPr lang="en-US" dirty="0" smtClean="0">
                <a:solidFill>
                  <a:srgbClr val="FF0000"/>
                </a:solidFill>
              </a:rPr>
              <a:t> 32-34 degrees F</a:t>
            </a:r>
            <a:r>
              <a:rPr lang="en-US" dirty="0" smtClean="0"/>
              <a:t>. and </a:t>
            </a:r>
            <a:r>
              <a:rPr lang="en-US" dirty="0" smtClean="0">
                <a:solidFill>
                  <a:srgbClr val="FF0000"/>
                </a:solidFill>
              </a:rPr>
              <a:t>100-85% relative humidity</a:t>
            </a:r>
            <a:r>
              <a:rPr lang="en-US" dirty="0" smtClean="0"/>
              <a:t>, with an </a:t>
            </a:r>
            <a:r>
              <a:rPr lang="en-US" dirty="0" smtClean="0">
                <a:solidFill>
                  <a:srgbClr val="FF0000"/>
                </a:solidFill>
              </a:rPr>
              <a:t>air velocity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0000"/>
                </a:solidFill>
              </a:rPr>
              <a:t> 0.5 to 2.5 m/sec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msotw9_temp0"/>
          <p:cNvPicPr>
            <a:picLocks noChangeAspect="1" noChangeArrowheads="1"/>
          </p:cNvPicPr>
          <p:nvPr/>
        </p:nvPicPr>
        <p:blipFill>
          <a:blip r:embed="rId2"/>
          <a:srcRect l="1086"/>
          <a:stretch>
            <a:fillRect/>
          </a:stretch>
        </p:blipFill>
        <p:spPr bwMode="auto">
          <a:xfrm>
            <a:off x="5715000" y="1219200"/>
            <a:ext cx="31242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Wet ageing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Wet aging is the aging of meat in </a:t>
            </a:r>
            <a:r>
              <a:rPr lang="en-US" dirty="0" smtClean="0">
                <a:solidFill>
                  <a:srgbClr val="FF0000"/>
                </a:solidFill>
              </a:rPr>
              <a:t>vacuum bags </a:t>
            </a:r>
            <a:r>
              <a:rPr lang="en-US" dirty="0" smtClean="0"/>
              <a:t>(usually the middle meats) under refrigerated conditions of 32-34° F. Obviously, </a:t>
            </a:r>
            <a:r>
              <a:rPr lang="en-US" dirty="0" smtClean="0">
                <a:solidFill>
                  <a:srgbClr val="FF0000"/>
                </a:solidFill>
              </a:rPr>
              <a:t>humidity and air velocity are not necessary requirements </a:t>
            </a:r>
            <a:r>
              <a:rPr lang="en-US" dirty="0" smtClean="0"/>
              <a:t>for proper wet aging.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vac-packed cu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505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Accelerated ageing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also a third method, </a:t>
            </a:r>
            <a:r>
              <a:rPr lang="en-US" b="1" dirty="0" smtClean="0"/>
              <a:t>accelerated aging</a:t>
            </a:r>
            <a:r>
              <a:rPr lang="en-US" dirty="0" smtClean="0"/>
              <a:t> that uses a higher </a:t>
            </a:r>
            <a:r>
              <a:rPr lang="en-US" dirty="0" smtClean="0">
                <a:solidFill>
                  <a:srgbClr val="FF0000"/>
                </a:solidFill>
              </a:rPr>
              <a:t>holding temperature with ultraviolet light used</a:t>
            </a:r>
            <a:r>
              <a:rPr lang="en-US" dirty="0" smtClean="0"/>
              <a:t> to retard microbial growth which would normally occur at higher temperatures. </a:t>
            </a:r>
          </a:p>
          <a:p>
            <a:r>
              <a:rPr lang="en-US" dirty="0" smtClean="0"/>
              <a:t>This method, however, </a:t>
            </a:r>
            <a:r>
              <a:rPr lang="en-US" dirty="0" smtClean="0">
                <a:solidFill>
                  <a:srgbClr val="FF0000"/>
                </a:solidFill>
              </a:rPr>
              <a:t>has not been used commercially </a:t>
            </a:r>
            <a:r>
              <a:rPr lang="en-US" dirty="0" smtClean="0"/>
              <a:t>to a significant degree in recent years, due to the extent that vacuum packaged products are subjected to wet aging.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Artificial tenderizing of meat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cooking, tenderizing is </a:t>
            </a:r>
            <a:r>
              <a:rPr lang="en-US" dirty="0" smtClean="0">
                <a:solidFill>
                  <a:srgbClr val="FF0000"/>
                </a:solidFill>
              </a:rPr>
              <a:t>breaking down collagens in meat</a:t>
            </a:r>
            <a:r>
              <a:rPr lang="en-US" dirty="0" smtClean="0"/>
              <a:t> to make it more palatable.</a:t>
            </a:r>
          </a:p>
          <a:p>
            <a:r>
              <a:rPr lang="en-US" dirty="0" smtClean="0"/>
              <a:t>There are a number of ways to tenderize meat: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Mechanical tenderization</a:t>
            </a:r>
            <a:r>
              <a:rPr lang="en-US" dirty="0" smtClean="0"/>
              <a:t>, such as pounding and piercing.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The tenderization that occurs </a:t>
            </a:r>
            <a:r>
              <a:rPr lang="en-US" b="1" dirty="0" smtClean="0">
                <a:solidFill>
                  <a:srgbClr val="00B050"/>
                </a:solidFill>
              </a:rPr>
              <a:t>through cooking, such as braising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t\Desktop\Food and Beverage Preparation III\FP-III-Images\Pounding of m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1371600"/>
            <a:ext cx="2847975" cy="2362200"/>
          </a:xfrm>
          <a:prstGeom prst="rect">
            <a:avLst/>
          </a:prstGeom>
          <a:noFill/>
        </p:spPr>
      </p:pic>
      <p:pic>
        <p:nvPicPr>
          <p:cNvPr id="6" name="Picture 2" descr="Blade tenderizer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Contd</a:t>
            </a:r>
            <a:r>
              <a:rPr lang="en-US" b="1" dirty="0" smtClean="0">
                <a:solidFill>
                  <a:srgbClr val="FF0000"/>
                </a:solidFill>
              </a:rPr>
              <a:t>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4953000" cy="38862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Tenderizers in the form of naturally occurring </a:t>
            </a:r>
            <a:r>
              <a:rPr lang="en-US" b="1" dirty="0" smtClean="0">
                <a:solidFill>
                  <a:srgbClr val="00B050"/>
                </a:solidFill>
              </a:rPr>
              <a:t>enzymes, which can be added to food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before cooking. </a:t>
            </a:r>
            <a:r>
              <a:rPr lang="en-US" dirty="0" err="1" smtClean="0"/>
              <a:t>Eg</a:t>
            </a:r>
            <a:r>
              <a:rPr lang="en-US" dirty="0" smtClean="0"/>
              <a:t> (</a:t>
            </a:r>
            <a:r>
              <a:rPr lang="en-US" dirty="0" err="1" smtClean="0"/>
              <a:t>papain</a:t>
            </a:r>
            <a:r>
              <a:rPr lang="en-US" dirty="0" smtClean="0"/>
              <a:t> from papaya, </a:t>
            </a:r>
            <a:r>
              <a:rPr lang="en-US" dirty="0" err="1" smtClean="0"/>
              <a:t>bromelain</a:t>
            </a:r>
            <a:r>
              <a:rPr lang="en-US" dirty="0" smtClean="0"/>
              <a:t> from pineapple and Ficin extracted from figs</a:t>
            </a:r>
            <a:r>
              <a:rPr lang="en-US" b="1" dirty="0" smtClean="0"/>
              <a:t>)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Marinating</a:t>
            </a:r>
            <a:r>
              <a:rPr lang="en-US" dirty="0" smtClean="0"/>
              <a:t> the meat with vinegar, wine, lemon juice, buttermilk or yogurt.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MPj03878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Pj04068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Cj02461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2874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Enzyme is a substance produced by a living organism which acts as a catalyst to bring about a specific biochemical reaction.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Contd</a:t>
            </a:r>
            <a:r>
              <a:rPr lang="en-US" b="1" dirty="0" smtClean="0">
                <a:solidFill>
                  <a:srgbClr val="FF0000"/>
                </a:solidFill>
              </a:rPr>
              <a:t>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441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Brining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 meat in a salt solution. (Brine is a mixture of water and salt used to preserve or season vegetables, fruit, fish and meat in a process known as brining.)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Dry aging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meat at 0 to 2 °C (32 to 36 °F).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t\Desktop\Food and Beverage Preparation III\FP-III-Images\curing of mea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2362199" cy="3505200"/>
          </a:xfrm>
          <a:prstGeom prst="rect">
            <a:avLst/>
          </a:prstGeom>
          <a:noFill/>
        </p:spPr>
      </p:pic>
      <p:pic>
        <p:nvPicPr>
          <p:cNvPr id="5" name="Picture 2" descr="msotw9_temp0"/>
          <p:cNvPicPr>
            <a:picLocks noChangeAspect="1" noChangeArrowheads="1"/>
          </p:cNvPicPr>
          <p:nvPr/>
        </p:nvPicPr>
        <p:blipFill>
          <a:blip r:embed="rId3"/>
          <a:srcRect l="1086"/>
          <a:stretch>
            <a:fillRect/>
          </a:stretch>
        </p:blipFill>
        <p:spPr bwMode="auto">
          <a:xfrm>
            <a:off x="7239000" y="1219201"/>
            <a:ext cx="160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Play-Video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watch carefully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Curing of Meat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Curing</a:t>
            </a:r>
            <a:r>
              <a:rPr lang="en-US" dirty="0" smtClean="0"/>
              <a:t> is any of various food preservation and flavoring processes of foods by the </a:t>
            </a:r>
            <a:r>
              <a:rPr lang="en-US" b="1" dirty="0" smtClean="0">
                <a:solidFill>
                  <a:srgbClr val="00B050"/>
                </a:solidFill>
              </a:rPr>
              <a:t>addition of combinations of salt, nitrates, nitrites, and/or sugar</a:t>
            </a:r>
            <a:r>
              <a:rPr lang="en-US" dirty="0" smtClean="0"/>
              <a:t>, with the aim of </a:t>
            </a:r>
            <a:r>
              <a:rPr lang="en-US" b="1" dirty="0" smtClean="0">
                <a:solidFill>
                  <a:srgbClr val="00B050"/>
                </a:solidFill>
              </a:rPr>
              <a:t>drawing moisture out </a:t>
            </a:r>
            <a:r>
              <a:rPr lang="en-US" dirty="0" smtClean="0"/>
              <a:t>of the food by the process of </a:t>
            </a:r>
            <a:r>
              <a:rPr lang="en-US" b="1" dirty="0" smtClean="0">
                <a:solidFill>
                  <a:srgbClr val="00B050"/>
                </a:solidFill>
              </a:rPr>
              <a:t>osmosis. </a:t>
            </a:r>
          </a:p>
          <a:p>
            <a:endParaRPr lang="en-US" dirty="0" smtClean="0"/>
          </a:p>
          <a:p>
            <a:r>
              <a:rPr lang="en-US" dirty="0" smtClean="0"/>
              <a:t>Many curing processes also involve </a:t>
            </a:r>
            <a:r>
              <a:rPr lang="en-US" b="1" dirty="0" smtClean="0">
                <a:solidFill>
                  <a:srgbClr val="00B050"/>
                </a:solidFill>
              </a:rPr>
              <a:t>smoking, spicing, or cooking. 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Dehydration</a:t>
            </a:r>
            <a:r>
              <a:rPr lang="en-US" dirty="0" smtClean="0"/>
              <a:t> was the earliest form of food curing. Because curing increases the solute concentration in the food and hence decreases its water potential, the food becomes </a:t>
            </a:r>
            <a:r>
              <a:rPr lang="en-US" b="1" dirty="0" smtClean="0">
                <a:solidFill>
                  <a:srgbClr val="00B050"/>
                </a:solidFill>
              </a:rPr>
              <a:t>inhospitable for the microbe growth </a:t>
            </a:r>
            <a:r>
              <a:rPr lang="en-US" dirty="0" smtClean="0"/>
              <a:t>that causes food spoilage. </a:t>
            </a:r>
            <a:endParaRPr lang="en-US" dirty="0"/>
          </a:p>
        </p:txBody>
      </p:sp>
      <p:pic>
        <p:nvPicPr>
          <p:cNvPr id="3074" name="Picture 2" descr="C:\Users\t\Desktop\Food and Beverage Preparation III\FP-III-Images\curing of mea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628900" cy="3190875"/>
          </a:xfrm>
          <a:prstGeom prst="rect">
            <a:avLst/>
          </a:prstGeom>
          <a:noFill/>
        </p:spPr>
      </p:pic>
      <p:pic>
        <p:nvPicPr>
          <p:cNvPr id="3075" name="Picture 3" descr="C:\Users\t\Desktop\Food and Beverage Preparation III\FP-III-Images\curing of mea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0"/>
            <a:ext cx="2619375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Curing-Ingredients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Salt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Table salt (sodium chloride) </a:t>
            </a:r>
            <a:r>
              <a:rPr lang="en-US" dirty="0" smtClean="0"/>
              <a:t>is the primary ingredient used in meat curing. Removal of water and addition of salt to meat creates a </a:t>
            </a:r>
            <a:r>
              <a:rPr lang="en-US" dirty="0" smtClean="0">
                <a:solidFill>
                  <a:srgbClr val="FF0000"/>
                </a:solidFill>
              </a:rPr>
              <a:t>solute-rich environment where osmotic pressure draws water out of microorganisms</a:t>
            </a:r>
            <a:r>
              <a:rPr lang="en-US" dirty="0" smtClean="0"/>
              <a:t>, slowing down their growth. </a:t>
            </a:r>
            <a:endParaRPr lang="en-US" dirty="0"/>
          </a:p>
        </p:txBody>
      </p:sp>
      <p:pic>
        <p:nvPicPr>
          <p:cNvPr id="4" name="Picture 2" descr="C:\Users\t\Desktop\Food and Beverage Preparation III\FP-III-Images\curing of mea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6289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What is Meat</a:t>
            </a:r>
            <a:r>
              <a:rPr lang="en-US" sz="3200" dirty="0" smtClean="0"/>
              <a:t>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 smtClean="0"/>
              <a:t> </a:t>
            </a:r>
            <a:r>
              <a:rPr lang="en-US" sz="2800" b="0" dirty="0" smtClean="0"/>
              <a:t>Meat is considered to be the </a:t>
            </a:r>
            <a:r>
              <a:rPr lang="en-US" sz="2800" b="0" dirty="0" smtClean="0">
                <a:solidFill>
                  <a:srgbClr val="FF0000"/>
                </a:solidFill>
              </a:rPr>
              <a:t>flesh of an animal used as food</a:t>
            </a:r>
            <a:r>
              <a:rPr lang="en-US" sz="2800" b="0" dirty="0" smtClean="0"/>
              <a:t>; fish and poultry are not usually called meat.</a:t>
            </a:r>
            <a:endParaRPr lang="en-US" sz="2400" b="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400" b="0" dirty="0" smtClean="0"/>
              <a:t> </a:t>
            </a:r>
            <a:r>
              <a:rPr lang="en-US" sz="2800" b="0" dirty="0" smtClean="0">
                <a:solidFill>
                  <a:srgbClr val="FF0000"/>
                </a:solidFill>
              </a:rPr>
              <a:t>Red Meats: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b="0" dirty="0" smtClean="0"/>
              <a:t>		Beef		Pork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b="0" dirty="0" smtClean="0"/>
              <a:t>		Veal		Lamb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b="0" dirty="0" smtClean="0"/>
              <a:t> Fish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b="0" dirty="0" smtClean="0"/>
              <a:t> Poultry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81200"/>
            <a:ext cx="33480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Sugar</a:t>
            </a:r>
          </a:p>
          <a:p>
            <a:r>
              <a:rPr lang="en-US" dirty="0" smtClean="0"/>
              <a:t>The sugar added to meat for the purpose of curing it comes in </a:t>
            </a:r>
            <a:r>
              <a:rPr lang="en-US" dirty="0" smtClean="0">
                <a:solidFill>
                  <a:srgbClr val="FF0000"/>
                </a:solidFill>
              </a:rPr>
              <a:t>many forms, including honey, corn syrup solids, and maple syrup</a:t>
            </a:r>
            <a:r>
              <a:rPr lang="en-US" dirty="0" smtClean="0"/>
              <a:t>. However, with the </a:t>
            </a:r>
            <a:r>
              <a:rPr lang="en-US" dirty="0" smtClean="0">
                <a:solidFill>
                  <a:srgbClr val="FF0000"/>
                </a:solidFill>
              </a:rPr>
              <a:t>exception of bacon, it does not contribute much to the flavor</a:t>
            </a:r>
            <a:r>
              <a:rPr lang="en-US" dirty="0" smtClean="0"/>
              <a:t>, but it does </a:t>
            </a:r>
            <a:r>
              <a:rPr lang="en-US" dirty="0" smtClean="0">
                <a:solidFill>
                  <a:srgbClr val="FF0000"/>
                </a:solidFill>
              </a:rPr>
              <a:t>alleviate the harsh flavor of the salt</a:t>
            </a:r>
            <a:r>
              <a:rPr lang="en-US" dirty="0" smtClean="0"/>
              <a:t>. Sugar also contributes to the </a:t>
            </a:r>
            <a:r>
              <a:rPr lang="en-US" dirty="0" smtClean="0">
                <a:solidFill>
                  <a:srgbClr val="FF0000"/>
                </a:solidFill>
              </a:rPr>
              <a:t>growth of beneficial bacteria such as Lactobacillus by</a:t>
            </a:r>
            <a:r>
              <a:rPr lang="en-US" dirty="0" smtClean="0"/>
              <a:t> feeding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Nitrates and nitrites</a:t>
            </a:r>
          </a:p>
          <a:p>
            <a:r>
              <a:rPr lang="en-US" dirty="0" smtClean="0"/>
              <a:t>Nitrates and nitrites not only </a:t>
            </a:r>
            <a:r>
              <a:rPr lang="en-US" dirty="0" smtClean="0">
                <a:solidFill>
                  <a:srgbClr val="FF0000"/>
                </a:solidFill>
              </a:rPr>
              <a:t>help kill bacteria</a:t>
            </a:r>
            <a:r>
              <a:rPr lang="en-US" dirty="0" smtClean="0"/>
              <a:t>, but also </a:t>
            </a:r>
            <a:r>
              <a:rPr lang="en-US" dirty="0" smtClean="0">
                <a:solidFill>
                  <a:srgbClr val="FF0000"/>
                </a:solidFill>
              </a:rPr>
              <a:t>produce a characteristic flavor </a:t>
            </a:r>
            <a:r>
              <a:rPr lang="en-US" dirty="0" smtClean="0"/>
              <a:t>and give meat </a:t>
            </a:r>
            <a:r>
              <a:rPr lang="en-US" dirty="0" smtClean="0">
                <a:solidFill>
                  <a:srgbClr val="FF0000"/>
                </a:solidFill>
              </a:rPr>
              <a:t>a pink or red color.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\Desktop\Food and Beverage Preparation III\FP-III-Images\nitrates and nitr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514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Smoking of meat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Smoking is one of the </a:t>
            </a:r>
            <a:r>
              <a:rPr lang="en-US" dirty="0" smtClean="0">
                <a:solidFill>
                  <a:srgbClr val="00B050"/>
                </a:solidFill>
              </a:rPr>
              <a:t>oldest food preservation methods</a:t>
            </a:r>
            <a:r>
              <a:rPr lang="en-US" dirty="0" smtClean="0"/>
              <a:t>, probably having arisen shortly after the development of cooking with fire.</a:t>
            </a:r>
          </a:p>
          <a:p>
            <a:r>
              <a:rPr lang="en-US" dirty="0" smtClean="0"/>
              <a:t>Smoking,  in food processing, the exposure of cured meat and fish products to smoke for the purposes of </a:t>
            </a:r>
            <a:r>
              <a:rPr lang="en-US" dirty="0" smtClean="0">
                <a:solidFill>
                  <a:srgbClr val="00B050"/>
                </a:solidFill>
              </a:rPr>
              <a:t>preserving</a:t>
            </a:r>
            <a:r>
              <a:rPr lang="en-US" dirty="0" smtClean="0"/>
              <a:t> them and</a:t>
            </a:r>
            <a:r>
              <a:rPr lang="en-US" dirty="0" smtClean="0">
                <a:solidFill>
                  <a:srgbClr val="00B050"/>
                </a:solidFill>
              </a:rPr>
              <a:t> increasing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00B050"/>
                </a:solidFill>
              </a:rPr>
              <a:t>palatability</a:t>
            </a:r>
            <a:r>
              <a:rPr lang="en-US" dirty="0" smtClean="0"/>
              <a:t> by adding </a:t>
            </a:r>
            <a:r>
              <a:rPr lang="en-US" dirty="0" err="1" smtClean="0">
                <a:solidFill>
                  <a:srgbClr val="00B050"/>
                </a:solidFill>
              </a:rPr>
              <a:t>flavour</a:t>
            </a:r>
            <a:r>
              <a:rPr lang="en-US" dirty="0" smtClean="0"/>
              <a:t> and imparting a </a:t>
            </a:r>
            <a:r>
              <a:rPr lang="en-US" dirty="0" smtClean="0">
                <a:solidFill>
                  <a:srgbClr val="00B050"/>
                </a:solidFill>
              </a:rPr>
              <a:t>rich brown </a:t>
            </a:r>
            <a:r>
              <a:rPr lang="en-US" dirty="0" err="1" smtClean="0">
                <a:solidFill>
                  <a:srgbClr val="00B050"/>
                </a:solidFill>
              </a:rPr>
              <a:t>colour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t\Desktop\Food and Beverage Preparation III\FP-III-Images\smoking of mea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133600"/>
            <a:ext cx="22479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smoking technique involves </a:t>
            </a:r>
            <a:r>
              <a:rPr lang="en-US" dirty="0" smtClean="0">
                <a:solidFill>
                  <a:srgbClr val="00B050"/>
                </a:solidFill>
              </a:rPr>
              <a:t>hanging the meat or placing it on racks in a chamber </a:t>
            </a:r>
            <a:r>
              <a:rPr lang="en-US" dirty="0" smtClean="0"/>
              <a:t>designed to contain the smoke. Commercial </a:t>
            </a:r>
            <a:r>
              <a:rPr lang="en-US" dirty="0" smtClean="0">
                <a:solidFill>
                  <a:srgbClr val="00B050"/>
                </a:solidFill>
              </a:rPr>
              <a:t>smokehouses, </a:t>
            </a:r>
            <a:r>
              <a:rPr lang="en-US" dirty="0" smtClean="0"/>
              <a:t>usually several </a:t>
            </a:r>
            <a:r>
              <a:rPr lang="en-US" dirty="0" smtClean="0">
                <a:solidFill>
                  <a:srgbClr val="00B050"/>
                </a:solidFill>
              </a:rPr>
              <a:t>stories high</a:t>
            </a:r>
            <a:r>
              <a:rPr lang="en-US" dirty="0" smtClean="0"/>
              <a:t>, often use </a:t>
            </a:r>
            <a:r>
              <a:rPr lang="en-US" dirty="0" smtClean="0">
                <a:solidFill>
                  <a:srgbClr val="00B050"/>
                </a:solidFill>
              </a:rPr>
              <a:t>steam pipes </a:t>
            </a:r>
            <a:r>
              <a:rPr lang="en-US" dirty="0" smtClean="0"/>
              <a:t>to supplement the heat of a </a:t>
            </a:r>
            <a:r>
              <a:rPr lang="en-US" dirty="0" smtClean="0">
                <a:solidFill>
                  <a:srgbClr val="00B050"/>
                </a:solidFill>
              </a:rPr>
              <a:t>natural sawdust fire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Hickory sawdust </a:t>
            </a:r>
            <a:r>
              <a:rPr lang="en-US" dirty="0" smtClean="0"/>
              <a:t>is the preferred </a:t>
            </a:r>
            <a:r>
              <a:rPr lang="en-US" dirty="0" smtClean="0">
                <a:solidFill>
                  <a:srgbClr val="00B050"/>
                </a:solidFill>
              </a:rPr>
              <a:t>fuel</a:t>
            </a:r>
            <a:r>
              <a:rPr lang="en-US" dirty="0" smtClean="0"/>
              <a:t>. Whatever the size of the smoking operation, it is imperative that a </a:t>
            </a:r>
            <a:r>
              <a:rPr lang="en-US" dirty="0" smtClean="0">
                <a:solidFill>
                  <a:srgbClr val="00B050"/>
                </a:solidFill>
              </a:rPr>
              <a:t>hardwood fire </a:t>
            </a:r>
            <a:r>
              <a:rPr lang="en-US" dirty="0" smtClean="0"/>
              <a:t>be used.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softwood </a:t>
            </a:r>
            <a:r>
              <a:rPr lang="en-US" dirty="0" smtClean="0"/>
              <a:t>of conifers such as </a:t>
            </a:r>
            <a:r>
              <a:rPr lang="en-US" dirty="0" smtClean="0">
                <a:solidFill>
                  <a:srgbClr val="00B050"/>
                </a:solidFill>
              </a:rPr>
              <a:t>spruce and pine contains pitch</a:t>
            </a:r>
            <a:r>
              <a:rPr lang="en-US" dirty="0" smtClean="0"/>
              <a:t>, which produces a </a:t>
            </a:r>
            <a:r>
              <a:rPr lang="en-US" dirty="0" smtClean="0">
                <a:solidFill>
                  <a:srgbClr val="00B050"/>
                </a:solidFill>
              </a:rPr>
              <a:t>film</a:t>
            </a:r>
            <a:r>
              <a:rPr lang="en-US" dirty="0" smtClean="0"/>
              <a:t> on the meat and imparts a </a:t>
            </a:r>
            <a:r>
              <a:rPr lang="en-US" dirty="0" smtClean="0">
                <a:solidFill>
                  <a:srgbClr val="00B050"/>
                </a:solidFill>
              </a:rPr>
              <a:t>bitter taste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t\Desktop\Food and Beverage Preparation III\FP-III-Images\smoking of mea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00200"/>
            <a:ext cx="2286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smokehouse temperatures vary from </a:t>
            </a:r>
            <a:r>
              <a:rPr lang="en-US" dirty="0" smtClean="0">
                <a:solidFill>
                  <a:srgbClr val="FF0000"/>
                </a:solidFill>
              </a:rPr>
              <a:t>109° to 160° F (43° to 71° C), </a:t>
            </a:r>
            <a:r>
              <a:rPr lang="en-US" dirty="0" smtClean="0"/>
              <a:t>and smoking periods vary from as </a:t>
            </a:r>
            <a:r>
              <a:rPr lang="en-US" dirty="0" smtClean="0">
                <a:solidFill>
                  <a:srgbClr val="FF0000"/>
                </a:solidFill>
              </a:rPr>
              <a:t>short as a few hours to as long as several days</a:t>
            </a:r>
            <a:r>
              <a:rPr lang="en-US" dirty="0" smtClean="0"/>
              <a:t>, depending on the type of meat and its moisture content. After smoking, the </a:t>
            </a:r>
            <a:r>
              <a:rPr lang="en-US" dirty="0" smtClean="0">
                <a:solidFill>
                  <a:srgbClr val="FF0000"/>
                </a:solidFill>
              </a:rPr>
              <a:t>meat is chilled </a:t>
            </a:r>
            <a:r>
              <a:rPr lang="en-US" dirty="0" smtClean="0"/>
              <a:t>as rapidly as possible and cut and </a:t>
            </a:r>
            <a:r>
              <a:rPr lang="en-US" dirty="0" smtClean="0">
                <a:solidFill>
                  <a:srgbClr val="FF0000"/>
                </a:solidFill>
              </a:rPr>
              <a:t>wrapped for the retail trade.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Fuels for smoking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Wood</a:t>
            </a:r>
            <a:r>
              <a:rPr lang="en-US" dirty="0" smtClean="0"/>
              <a:t>-Hard wood is advisable</a:t>
            </a:r>
          </a:p>
          <a:p>
            <a:pPr>
              <a:buNone/>
            </a:pPr>
            <a:r>
              <a:rPr lang="en-US" dirty="0" smtClean="0"/>
              <a:t>		  - Soft woods which produces a film on the meat 	     and imparts a bitter taste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Sawdust</a:t>
            </a:r>
            <a:r>
              <a:rPr lang="en-US" dirty="0" smtClean="0"/>
              <a:t> will burn more slowly than wood chip but faster than wood pellets.  The cut also produces less heat than woodchip or smoking pellets. 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Woodchip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burns faster </a:t>
            </a:r>
            <a:r>
              <a:rPr lang="en-US" dirty="0" smtClean="0"/>
              <a:t>than Sawdust or smoking pellets. Because of their larger size, more air/oxygen surrounds the chips which in turns fuels the burn.  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Pellets </a:t>
            </a:r>
            <a:r>
              <a:rPr lang="en-US" dirty="0" smtClean="0"/>
              <a:t>are made by compacting fine, 100% natural hardwood sawdust under extreme pressure. pellets burn hotter and more slowly than sawdust or woodchip.  Pellets are arguably the most </a:t>
            </a:r>
            <a:r>
              <a:rPr lang="en-US" dirty="0" smtClean="0">
                <a:solidFill>
                  <a:srgbClr val="00B050"/>
                </a:solidFill>
              </a:rPr>
              <a:t>economical, cost effective "cut" </a:t>
            </a:r>
            <a:r>
              <a:rPr lang="en-US" dirty="0" smtClean="0"/>
              <a:t>for smoking food.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cdn.shopify.com/s/files/1/0155/2849/files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81000"/>
            <a:ext cx="1527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dn.shopify.com/s/files/1/0155/2849/files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362200"/>
            <a:ext cx="1527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cdn.shopify.com/s/files/1/0155/2849/files/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724400"/>
            <a:ext cx="1527175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Smoking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smoking-temperatures below </a:t>
            </a:r>
            <a:r>
              <a:rPr lang="en-US" dirty="0" smtClean="0">
                <a:solidFill>
                  <a:srgbClr val="FF0000"/>
                </a:solidFill>
              </a:rPr>
              <a:t>85°F </a:t>
            </a:r>
            <a:r>
              <a:rPr lang="en-US" dirty="0" smtClean="0"/>
              <a:t>(30°C).</a:t>
            </a:r>
          </a:p>
          <a:p>
            <a:r>
              <a:rPr lang="en-US" dirty="0" smtClean="0"/>
              <a:t>Hot smoking-</a:t>
            </a:r>
            <a:r>
              <a:rPr lang="en-US" dirty="0" smtClean="0">
                <a:solidFill>
                  <a:srgbClr val="FF0000"/>
                </a:solidFill>
              </a:rPr>
              <a:t>185 °F </a:t>
            </a:r>
            <a:r>
              <a:rPr lang="en-US" dirty="0" smtClean="0"/>
              <a:t>(85 °C), </a:t>
            </a:r>
          </a:p>
          <a:p>
            <a:r>
              <a:rPr lang="en-US" dirty="0" smtClean="0"/>
              <a:t>Smoke roasting or baking-above </a:t>
            </a:r>
            <a:r>
              <a:rPr lang="en-US" dirty="0" smtClean="0">
                <a:solidFill>
                  <a:srgbClr val="FF0000"/>
                </a:solidFill>
              </a:rPr>
              <a:t>250 °F </a:t>
            </a:r>
            <a:r>
              <a:rPr lang="en-US" dirty="0" smtClean="0"/>
              <a:t>(121 °C), or in a conventional oven by placing a pan filled with hardwood chips on the floor of the oven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Play-Video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watch keenly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you…!!!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your active listening</a:t>
            </a:r>
          </a:p>
          <a:p>
            <a:r>
              <a:rPr lang="en-US" dirty="0" smtClean="0"/>
              <a:t>Chapter-1 is completed</a:t>
            </a:r>
          </a:p>
          <a:p>
            <a:r>
              <a:rPr lang="en-US" dirty="0" smtClean="0"/>
              <a:t>Are you happy?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810000" y="2971800"/>
            <a:ext cx="2971800" cy="297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Structure &amp; Composition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				Composition of Meat.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Edible Meat/Muscle.………………………………………..………..75.0% to 77.0%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Water............................................................................ 0.8% to 1.8%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Mineral matter............................................................... 0.5% to 3.0%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Fat................................................................................. 13.0% to 18.0%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Muscle </a:t>
            </a:r>
            <a:r>
              <a:rPr lang="en-US" dirty="0" err="1" smtClean="0"/>
              <a:t>Fibre</a:t>
            </a:r>
            <a:r>
              <a:rPr lang="en-US" dirty="0" smtClean="0"/>
              <a:t> and Connective tissue............................. 2.0% to 5.0%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Extractives......................................................................0.5%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Muscles are of two types with two respective functions.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b="1" dirty="0" smtClean="0"/>
              <a:t>involuntary muscles</a:t>
            </a:r>
            <a:r>
              <a:rPr lang="en-US" dirty="0" smtClean="0"/>
              <a:t> are the </a:t>
            </a:r>
            <a:r>
              <a:rPr lang="en-US" dirty="0" smtClean="0">
                <a:solidFill>
                  <a:srgbClr val="FF0000"/>
                </a:solidFill>
              </a:rPr>
              <a:t>smooth muscles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blood vessels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digestive tract </a:t>
            </a:r>
            <a:r>
              <a:rPr lang="en-US" dirty="0" smtClean="0"/>
              <a:t>which do their jobs automatically and virtually continuously. These muscles are </a:t>
            </a:r>
            <a:r>
              <a:rPr lang="en-US" dirty="0" smtClean="0">
                <a:solidFill>
                  <a:srgbClr val="FF0000"/>
                </a:solidFill>
              </a:rPr>
              <a:t>lacking in interspersed fat </a:t>
            </a:r>
            <a:r>
              <a:rPr lang="en-US" dirty="0" smtClean="0"/>
              <a:t>and are, therefore, very tough.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b="1" dirty="0" smtClean="0"/>
              <a:t>voluntary muscles</a:t>
            </a:r>
            <a:r>
              <a:rPr lang="en-US" dirty="0" smtClean="0"/>
              <a:t> are composed of many </a:t>
            </a:r>
            <a:r>
              <a:rPr lang="en-US" dirty="0" smtClean="0">
                <a:solidFill>
                  <a:srgbClr val="FF0000"/>
                </a:solidFill>
              </a:rPr>
              <a:t>tiny fibers joined together by connective tissues</a:t>
            </a:r>
            <a:r>
              <a:rPr lang="en-US" dirty="0" smtClean="0"/>
              <a:t> in a fashion which is analogous to the wire cables used in building bridges. This type of formation is called </a:t>
            </a:r>
            <a:r>
              <a:rPr lang="en-US" u="sng" dirty="0" err="1" smtClean="0">
                <a:solidFill>
                  <a:srgbClr val="FF0000"/>
                </a:solidFill>
              </a:rPr>
              <a:t>straited</a:t>
            </a:r>
            <a:r>
              <a:rPr lang="en-US" u="sng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Muscles are composed of </a:t>
            </a:r>
            <a:r>
              <a:rPr lang="en-US" dirty="0" smtClean="0">
                <a:solidFill>
                  <a:srgbClr val="FF0000"/>
                </a:solidFill>
              </a:rPr>
              <a:t>cells of sizes and shapes </a:t>
            </a:r>
            <a:r>
              <a:rPr lang="en-US" dirty="0" smtClean="0"/>
              <a:t>which vary according to the feed, age, sex, and type of animal.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\Desktop\Structure of m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1377950"/>
            <a:ext cx="75565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/>
          <a:lstStyle/>
          <a:p>
            <a:r>
              <a:rPr lang="en-US" sz="1200" b="1" smtClean="0"/>
              <a:t>Figure 3.8</a:t>
            </a:r>
            <a:r>
              <a:rPr lang="en-US" sz="1200" smtClean="0"/>
              <a:t>     The fundamental structure of meat and muscle in the beef carcass.</a:t>
            </a:r>
            <a:endParaRPr lang="en-US" smtClean="0">
              <a:latin typeface="Helvetica" pitchFamily="34" charset="0"/>
            </a:endParaRPr>
          </a:p>
        </p:txBody>
      </p:sp>
      <p:pic>
        <p:nvPicPr>
          <p:cNvPr id="25603" name="Picture 3" descr="fg03_00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Connective Tissue Cells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connective tissue cells</a:t>
            </a:r>
            <a:r>
              <a:rPr lang="en-US" dirty="0" smtClean="0"/>
              <a:t> are joined together into bundles by </a:t>
            </a:r>
            <a:r>
              <a:rPr lang="en-US" b="1" dirty="0" smtClean="0"/>
              <a:t>two types of proteins, collagen and </a:t>
            </a:r>
            <a:r>
              <a:rPr lang="en-US" b="1" dirty="0" err="1" smtClean="0"/>
              <a:t>elastin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collagen</a:t>
            </a:r>
            <a:r>
              <a:rPr lang="en-US" b="1" dirty="0" smtClean="0"/>
              <a:t>,</a:t>
            </a:r>
            <a:r>
              <a:rPr lang="en-US" dirty="0" smtClean="0"/>
              <a:t> when boiled with water, forms </a:t>
            </a:r>
            <a:r>
              <a:rPr lang="en-US" dirty="0" err="1" smtClean="0"/>
              <a:t>gelatine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fibers are hollow with walls composed of the protein sub-stance called </a:t>
            </a:r>
            <a:r>
              <a:rPr lang="en-US" b="1" dirty="0" err="1" smtClean="0">
                <a:solidFill>
                  <a:srgbClr val="FF0000"/>
                </a:solidFill>
              </a:rPr>
              <a:t>elastin</a:t>
            </a:r>
            <a:r>
              <a:rPr lang="en-US" b="1" dirty="0" smtClean="0"/>
              <a:t>. </a:t>
            </a:r>
            <a:r>
              <a:rPr lang="en-US" dirty="0" smtClean="0"/>
              <a:t>This is like collagen in some of its properties, but it will not dissolve on boiling with water.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\Desktop\Meat mus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248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Muscle juice, fat &amp; extractives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content of the fibers is called </a:t>
            </a:r>
            <a:r>
              <a:rPr lang="en-US" b="1" dirty="0" smtClean="0"/>
              <a:t>muscle juice</a:t>
            </a:r>
            <a:r>
              <a:rPr lang="en-US" dirty="0" smtClean="0"/>
              <a:t>. It is composed of water in which are </a:t>
            </a:r>
            <a:r>
              <a:rPr lang="en-US" dirty="0" smtClean="0">
                <a:solidFill>
                  <a:srgbClr val="FF0000"/>
                </a:solidFill>
              </a:rPr>
              <a:t>proteins, coloring matter, salts, and extractives. </a:t>
            </a:r>
          </a:p>
          <a:p>
            <a:r>
              <a:rPr lang="en-US" b="1" dirty="0" smtClean="0"/>
              <a:t>fat</a:t>
            </a:r>
            <a:r>
              <a:rPr lang="en-US" dirty="0" smtClean="0"/>
              <a:t> deposited in varying amounts, mainly in the connective tissue.</a:t>
            </a:r>
          </a:p>
          <a:p>
            <a:r>
              <a:rPr lang="en-US" b="1" dirty="0" smtClean="0"/>
              <a:t>The proteins of the muscle juice are </a:t>
            </a:r>
            <a:r>
              <a:rPr lang="en-US" dirty="0" smtClean="0"/>
              <a:t>mainly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myosin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albumin</a:t>
            </a:r>
            <a:r>
              <a:rPr lang="en-US" dirty="0" smtClean="0"/>
              <a:t>, and both coagulate with heat. 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extractives</a:t>
            </a:r>
            <a:r>
              <a:rPr lang="en-US" dirty="0" smtClean="0"/>
              <a:t>, so named because they can be extracted from the meat by boiling it in water, are of value because they give the meat its flavor. </a:t>
            </a:r>
            <a:endParaRPr lang="en-US" dirty="0"/>
          </a:p>
        </p:txBody>
      </p:sp>
      <p:pic>
        <p:nvPicPr>
          <p:cNvPr id="4098" name="Picture 2" descr="C:\Users\t\Desktop\Fats in m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752600"/>
            <a:ext cx="2762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1242</Words>
  <Application>Microsoft Office PowerPoint</Application>
  <PresentationFormat>On-screen Show (4:3)</PresentationFormat>
  <Paragraphs>115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Chapter-1- MEAT</vt:lpstr>
      <vt:lpstr>What is Meat?</vt:lpstr>
      <vt:lpstr>Structure &amp; Composition</vt:lpstr>
      <vt:lpstr>Muscles</vt:lpstr>
      <vt:lpstr>Slide 5</vt:lpstr>
      <vt:lpstr>Figure 3.8     The fundamental structure of meat and muscle in the beef carcass.</vt:lpstr>
      <vt:lpstr>Connective Tissue Cells</vt:lpstr>
      <vt:lpstr>Slide 8</vt:lpstr>
      <vt:lpstr>Muscle juice, fat &amp; extractives</vt:lpstr>
      <vt:lpstr>Ageing of Meat</vt:lpstr>
      <vt:lpstr>Dry ageing</vt:lpstr>
      <vt:lpstr>Wet ageing</vt:lpstr>
      <vt:lpstr>Accelerated ageing</vt:lpstr>
      <vt:lpstr>Artificial tenderizing of meat</vt:lpstr>
      <vt:lpstr>Contd….</vt:lpstr>
      <vt:lpstr>Contd….</vt:lpstr>
      <vt:lpstr>Play-Video</vt:lpstr>
      <vt:lpstr> Curing of Meat </vt:lpstr>
      <vt:lpstr>Curing-Ingredients</vt:lpstr>
      <vt:lpstr>Contd…..</vt:lpstr>
      <vt:lpstr>Contd….</vt:lpstr>
      <vt:lpstr>Smoking of meat</vt:lpstr>
      <vt:lpstr>Contd…..</vt:lpstr>
      <vt:lpstr>Contd…..</vt:lpstr>
      <vt:lpstr>Fuels for smoking</vt:lpstr>
      <vt:lpstr>Smoking Methods</vt:lpstr>
      <vt:lpstr>Play-Video</vt:lpstr>
      <vt:lpstr>Thank you…!!!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Chapter-1- MEAT</dc:title>
  <dc:creator>t</dc:creator>
  <cp:lastModifiedBy>t</cp:lastModifiedBy>
  <cp:revision>48</cp:revision>
  <dcterms:created xsi:type="dcterms:W3CDTF">2006-08-16T00:00:00Z</dcterms:created>
  <dcterms:modified xsi:type="dcterms:W3CDTF">2016-03-10T12:58:45Z</dcterms:modified>
</cp:coreProperties>
</file>