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notesSlides/notesSlide105.xml" ContentType="application/vnd.openxmlformats-officedocument.presentationml.notesSlide+xml"/>
  <Override PartName="/ppt/notesSlides/notesSlide15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notesSlides/notesSlide96.xml" ContentType="application/vnd.openxmlformats-officedocument.presentationml.notesSlide+xml"/>
  <Override PartName="/ppt/notesSlides/notesSlide130.xml" ContentType="application/vnd.openxmlformats-officedocument.presentationml.notesSlide+xml"/>
  <Override PartName="/ppt/notesSlides/notesSlide141.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slides/slide169.xml" ContentType="application/vnd.openxmlformats-officedocument.presentationml.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slides/slide147.xml" ContentType="application/vnd.openxmlformats-officedocument.presentationml.slide+xml"/>
  <Override PartName="/ppt/slides/slide158.xml" ContentType="application/vnd.openxmlformats-officedocument.presentationml.slide+xml"/>
  <Override PartName="/ppt/notesSlides/notesSlide30.xml" ContentType="application/vnd.openxmlformats-officedocument.presentationml.notesSlide+xml"/>
  <Override PartName="/ppt/slides/slide99.xml" ContentType="application/vnd.openxmlformats-officedocument.presentationml.slide+xml"/>
  <Override PartName="/ppt/slides/slide136.xml" ContentType="application/vnd.openxmlformats-officedocument.presentationml.slide+xml"/>
  <Override PartName="/ppt/notesSlides/notesSlide7.xml" ContentType="application/vnd.openxmlformats-officedocument.presentationml.notesSlide+xml"/>
  <Override PartName="/ppt/notesSlides/notesSlide146.xml" ContentType="application/vnd.openxmlformats-officedocument.presentationml.notesSlide+xml"/>
  <Override PartName="/ppt/notesSlides/notesSlide15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notesSlides/notesSlide13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notesSlides/notesSlide68.xml" ContentType="application/vnd.openxmlformats-officedocument.presentationml.notesSlide+xml"/>
  <Override PartName="/ppt/notesSlides/notesSlide79.xml" ContentType="application/vnd.openxmlformats-officedocument.presentationml.notesSlide+xml"/>
  <Override PartName="/ppt/notesSlides/notesSlide124.xml" ContentType="application/vnd.openxmlformats-officedocument.presentationml.notesSlide+xml"/>
  <Override PartName="/ppt/slides/slide55.xml" ContentType="application/vnd.openxmlformats-officedocument.presentationml.slide+xml"/>
  <Override PartName="/ppt/theme/theme2.xml" ContentType="application/vnd.openxmlformats-officedocument.theme+xml"/>
  <Override PartName="/ppt/notesSlides/notesSlide57.xml" ContentType="application/vnd.openxmlformats-officedocument.presentationml.notesSlide+xml"/>
  <Override PartName="/ppt/notesSlides/notesSlide102.xml" ContentType="application/vnd.openxmlformats-officedocument.presentationml.notesSlide+xml"/>
  <Override PartName="/ppt/notesSlides/notesSlide113.xml" ContentType="application/vnd.openxmlformats-officedocument.presentationml.notesSlide+xml"/>
  <Override PartName="/ppt/notesSlides/notesSlide160.xml" ContentType="application/vnd.openxmlformats-officedocument.presentationml.notes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notesSlides/notesSlide46.xml" ContentType="application/vnd.openxmlformats-officedocument.presentationml.notesSlide+xml"/>
  <Override PartName="/ppt/notesSlides/notesSlide93.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60.xml" ContentType="application/vnd.openxmlformats-officedocument.presentationml.notesSlide+xml"/>
  <Override PartName="/ppt/slides/slide119.xml" ContentType="application/vnd.openxmlformats-officedocument.presentationml.slide+xml"/>
  <Override PartName="/ppt/slides/slide166.xml" ContentType="application/vnd.openxmlformats-officedocument.presentationml.slide+xml"/>
  <Override PartName="/ppt/slideLayouts/slideLayout10.xml" ContentType="application/vnd.openxmlformats-officedocument.presentationml.slideLayout+xml"/>
  <Override PartName="/ppt/notesSlides/notesSlide129.xml" ContentType="application/vnd.openxmlformats-officedocument.presentationml.notesSlide+xml"/>
  <Override PartName="/ppt/slides/slide108.xml" ContentType="application/vnd.openxmlformats-officedocument.presentationml.slide+xml"/>
  <Override PartName="/ppt/slides/slide155.xml" ContentType="application/vnd.openxmlformats-officedocument.presentationml.slide+xml"/>
  <Override PartName="/ppt/notesSlides/notesSlide118.xml" ContentType="application/vnd.openxmlformats-officedocument.presentationml.notes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notesSlides/notesSlide4.xml" ContentType="application/vnd.openxmlformats-officedocument.presentationml.notesSlide+xml"/>
  <Override PartName="/ppt/notesSlides/notesSlide107.xml" ContentType="application/vnd.openxmlformats-officedocument.presentationml.notesSlide+xml"/>
  <Override PartName="/ppt/notesSlides/notesSlide154.xml" ContentType="application/vnd.openxmlformats-officedocument.presentationml.notes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notesSlides/notesSlide87.xml" ContentType="application/vnd.openxmlformats-officedocument.presentationml.notesSlide+xml"/>
  <Override PartName="/ppt/notesSlides/notesSlide98.xml" ContentType="application/vnd.openxmlformats-officedocument.presentationml.notesSlide+xml"/>
  <Override PartName="/ppt/notesSlides/notesSlide132.xml" ContentType="application/vnd.openxmlformats-officedocument.presentationml.notesSlide+xml"/>
  <Override PartName="/ppt/notesSlides/notesSlide143.xml" ContentType="application/vnd.openxmlformats-officedocument.presentationml.notes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76.xml" ContentType="application/vnd.openxmlformats-officedocument.presentationml.notesSlide+xml"/>
  <Override PartName="/ppt/notesSlides/notesSlide121.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65.xml" ContentType="application/vnd.openxmlformats-officedocument.presentationml.notesSlide+xml"/>
  <Override PartName="/ppt/notesSlides/notesSlide110.xml" ContentType="application/vnd.openxmlformats-officedocument.presentationml.notesSlide+xml"/>
  <Override PartName="/ppt/slides/slide41.xml" ContentType="application/vnd.openxmlformats-officedocument.presentationml.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90.xml" ContentType="application/vnd.openxmlformats-officedocument.presentationml.notesSlide+xml"/>
  <Override PartName="/ppt/slides/slide30.xml" ContentType="application/vnd.openxmlformats-officedocument.presentationml.slide+xml"/>
  <Override PartName="/ppt/slides/slide149.xml" ContentType="application/vnd.openxmlformats-officedocument.presentationml.slide+xml"/>
  <Override PartName="/ppt/notesSlides/notesSlide32.xml" ContentType="application/vnd.openxmlformats-officedocument.presentationml.notesSlide+xml"/>
  <Override PartName="/ppt/slides/slide138.xml" ContentType="application/vnd.openxmlformats-officedocument.presentationml.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48.xml" ContentType="application/vnd.openxmlformats-officedocument.presentationml.notesSlide+xml"/>
  <Override PartName="/ppt/notesSlides/notesSlide159.xml" ContentType="application/vnd.openxmlformats-officedocument.presentationml.notesSlide+xml"/>
  <Override PartName="/ppt/slides/slide79.xml" ContentType="application/vnd.openxmlformats-officedocument.presentationml.slide+xml"/>
  <Override PartName="/ppt/slides/slide127.xml" ContentType="application/vnd.openxmlformats-officedocument.presentationml.slide+xml"/>
  <Override PartName="/ppt/notesSlides/notesSlide10.xml" ContentType="application/vnd.openxmlformats-officedocument.presentationml.notesSlide+xml"/>
  <Override PartName="/ppt/notesSlides/notesSlide137.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116.xml" ContentType="application/vnd.openxmlformats-officedocument.presentationml.slide+xml"/>
  <Override PartName="/ppt/slides/slide163.xml" ContentType="application/vnd.openxmlformats-officedocument.presentationml.slide+xml"/>
  <Override PartName="/ppt/slideLayouts/slideLayout9.xml" ContentType="application/vnd.openxmlformats-officedocument.presentationml.slideLayout+xml"/>
  <Override PartName="/ppt/notesSlides/notesSlide126.xml" ContentType="application/vnd.openxmlformats-officedocument.presentationml.notesSlide+xml"/>
  <Override PartName="/ppt/slides/slide57.xml" ContentType="application/vnd.openxmlformats-officedocument.presentationml.slide+xml"/>
  <Override PartName="/ppt/slides/slide105.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104.xml" ContentType="application/vnd.openxmlformats-officedocument.presentationml.notesSlide+xml"/>
  <Override PartName="/ppt/notesSlides/notesSlide115.xml" ContentType="application/vnd.openxmlformats-officedocument.presentationml.notesSlide+xml"/>
  <Override PartName="/ppt/notesSlides/notesSlide151.xml" ContentType="application/vnd.openxmlformats-officedocument.presentationml.notesSlide+xml"/>
  <Override PartName="/ppt/slides/slide46.xml" ContentType="application/vnd.openxmlformats-officedocument.presentationml.slide+xml"/>
  <Override PartName="/ppt/slides/slide93.xml" ContentType="application/vnd.openxmlformats-officedocument.presentationml.slide+xml"/>
  <Override PartName="/ppt/slides/slide130.xml" ContentType="application/vnd.openxmlformats-officedocument.presentationml.slide+xml"/>
  <Override PartName="/ppt/notesSlides/notesSlide48.xml" ContentType="application/vnd.openxmlformats-officedocument.presentationml.notesSlide+xml"/>
  <Override PartName="/ppt/notesSlides/notesSlide95.xml" ContentType="application/vnd.openxmlformats-officedocument.presentationml.notesSlide+xml"/>
  <Override PartName="/ppt/notesSlides/notesSlide140.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Override PartName="/ppt/notesSlides/notesSlide84.xml" ContentType="application/vnd.openxmlformats-officedocument.presentationml.notesSlide+xml"/>
  <Override PartName="/ppt/slides/slide13.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slides/slide168.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slides/slide139.xml" ContentType="application/vnd.openxmlformats-officedocument.presentationml.slide+xml"/>
  <Override PartName="/ppt/slides/slide157.xml" ContentType="application/vnd.openxmlformats-officedocument.presentationml.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149.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notesSlides/notesSlide6.xml" ContentType="application/vnd.openxmlformats-officedocument.presentationml.notesSlide+xml"/>
  <Override PartName="/ppt/notesSlides/notesSlide109.xml" ContentType="application/vnd.openxmlformats-officedocument.presentationml.notesSlide+xml"/>
  <Override PartName="/ppt/notesSlides/notesSlide127.xml" ContentType="application/vnd.openxmlformats-officedocument.presentationml.notesSlide+xml"/>
  <Override PartName="/ppt/notesSlides/notesSlide138.xml" ContentType="application/vnd.openxmlformats-officedocument.presentationml.notesSlide+xml"/>
  <Override PartName="/ppt/notesSlides/notesSlide15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notesSlides/notesSlide89.xml" ContentType="application/vnd.openxmlformats-officedocument.presentationml.notesSlide+xml"/>
  <Override PartName="/ppt/notesSlides/notesSlide116.xml" ContentType="application/vnd.openxmlformats-officedocument.presentationml.notesSlide+xml"/>
  <Override PartName="/ppt/notesSlides/notesSlide145.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notesSlides/notesSlide78.xml" ContentType="application/vnd.openxmlformats-officedocument.presentationml.notesSlide+xml"/>
  <Override PartName="/ppt/notesSlides/notesSlide123.xml" ContentType="application/vnd.openxmlformats-officedocument.presentationml.notesSlide+xml"/>
  <Override PartName="/ppt/notesSlides/notesSlide134.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notesSlides/notesSlide112.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92.xml" ContentType="application/vnd.openxmlformats-officedocument.presentationml.notesSlide+xml"/>
  <Override PartName="/ppt/notesSlides/notesSlide101.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ppt/slides/slide129.xml" ContentType="application/vnd.openxmlformats-officedocument.presentationml.slide+xml"/>
  <Override PartName="/ppt/notesSlides/notesSlide12.xml" ContentType="application/vnd.openxmlformats-officedocument.presentationml.notesSlide+xml"/>
  <Override PartName="/ppt/notesSlides/notesSlide139.xml" ContentType="application/vnd.openxmlformats-officedocument.presentationml.notesSlide+xml"/>
  <Override PartName="/ppt/slides/slide118.xml" ContentType="application/vnd.openxmlformats-officedocument.presentationml.slide+xml"/>
  <Override PartName="/ppt/slides/slide165.xml" ContentType="application/vnd.openxmlformats-officedocument.presentationml.slide+xml"/>
  <Override PartName="/ppt/notesSlides/notesSlide128.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notesSlides/notesSlide106.xml" ContentType="application/vnd.openxmlformats-officedocument.presentationml.notesSlide+xml"/>
  <Override PartName="/ppt/notesSlides/notesSlide117.xml" ContentType="application/vnd.openxmlformats-officedocument.presentationml.notesSlide+xml"/>
  <Override PartName="/ppt/notesSlides/notesSlide153.xml" ContentType="application/vnd.openxmlformats-officedocument.presentationml.notesSlide+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notesSlides/notesSlide97.xml" ContentType="application/vnd.openxmlformats-officedocument.presentationml.notesSlide+xml"/>
  <Override PartName="/ppt/notesSlides/notesSlide142.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notesSlides/notesSlide86.xml" ContentType="application/vnd.openxmlformats-officedocument.presentationml.notesSlide+xml"/>
  <Override PartName="/ppt/notesSlides/notesSlide131.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notesSlides/notesSlide120.xml" ContentType="application/vnd.openxmlformats-officedocument.presentationml.notesSlide+xml"/>
  <Override PartName="/ppt/slides/slide51.xml" ContentType="application/vnd.openxmlformats-officedocument.presentationml.slide+xml"/>
  <Override PartName="/ppt/notesSlides/notesSlide53.xml" ContentType="application/vnd.openxmlformats-officedocument.presentationml.notesSlide+xml"/>
  <Override PartName="/ppt/slides/slide40.xml" ContentType="application/vnd.openxmlformats-officedocument.presentationml.slide+xml"/>
  <Override PartName="/ppt/slides/slide159.xml" ContentType="application/vnd.openxmlformats-officedocument.presentationml.slide+xml"/>
  <Override PartName="/ppt/notesSlides/notesSlide42.xml" ContentType="application/vnd.openxmlformats-officedocument.presentationml.notesSlide+xml"/>
  <Override PartName="/ppt/slides/slide148.xml" ContentType="application/vnd.openxmlformats-officedocument.presentationml.slid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158.xml" ContentType="application/vnd.openxmlformats-officedocument.presentationml.notes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notesSlides/notesSlide147.xml" ContentType="application/vnd.openxmlformats-officedocument.presentationml.notes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notesSlides/notesSlide125.xml" ContentType="application/vnd.openxmlformats-officedocument.presentationml.notesSlide+xml"/>
  <Override PartName="/ppt/notesSlides/notesSlide136.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114.xml" ContentType="application/vnd.openxmlformats-officedocument.presentationml.notesSlide+xml"/>
  <Override PartName="/ppt/notesSlides/notesSlide161.xml" ContentType="application/vnd.openxmlformats-officedocument.presentationml.notesSlide+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94.xml" ContentType="application/vnd.openxmlformats-officedocument.presentationml.notesSlide+xml"/>
  <Override PartName="/ppt/notesSlides/notesSlide103.xml" ContentType="application/vnd.openxmlformats-officedocument.presentationml.notesSlide+xml"/>
  <Override PartName="/ppt/notesSlides/notesSlide150.xml" ContentType="application/vnd.openxmlformats-officedocument.presentationml.notesSlide+xml"/>
  <Override PartName="/ppt/slides/slide34.xml" ContentType="application/vnd.openxmlformats-officedocument.presentationml.slide+xml"/>
  <Override PartName="/ppt/slides/slide81.xml" ContentType="application/vnd.openxmlformats-officedocument.presentationml.slide+xml"/>
  <Override PartName="/ppt/notesSlides/notesSlide36.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61.xml" ContentType="application/vnd.openxmlformats-officedocument.presentationml.notesSlide+xml"/>
  <Override PartName="/ppt/slides/slide167.xml" ContentType="application/vnd.openxmlformats-officedocument.presentationml.slide+xml"/>
  <Override PartName="/ppt/notesSlides/notesSlide50.xml" ContentType="application/vnd.openxmlformats-officedocument.presentationml.notesSlide+xml"/>
  <Override PartName="/ppt/slides/slide109.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notesSlides/notesSlide108.xml" ContentType="application/vnd.openxmlformats-officedocument.presentationml.notesSlide+xml"/>
  <Override PartName="/ppt/notesSlides/notesSlide119.xml" ContentType="application/vnd.openxmlformats-officedocument.presentationml.notesSlide+xml"/>
  <Override PartName="/ppt/notesSlides/notesSlide155.xml" ContentType="application/vnd.openxmlformats-officedocument.presentationml.notesSlide+xml"/>
  <Override PartName="/ppt/slides/slide97.xml" ContentType="application/vnd.openxmlformats-officedocument.presentationml.slide+xml"/>
  <Override PartName="/ppt/slides/slide134.xml" ContentType="application/vnd.openxmlformats-officedocument.presentationml.slide+xml"/>
  <Override PartName="/ppt/notesSlides/notesSlide5.xml" ContentType="application/vnd.openxmlformats-officedocument.presentationml.notesSlide+xml"/>
  <Override PartName="/ppt/notesSlides/notesSlide99.xml" ContentType="application/vnd.openxmlformats-officedocument.presentationml.notesSlide+xml"/>
  <Override PartName="/ppt/notesSlides/notesSlide144.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23.xml" ContentType="application/vnd.openxmlformats-officedocument.presentationml.slide+xml"/>
  <Override PartName="/ppt/notesSlides/notesSlide88.xml" ContentType="application/vnd.openxmlformats-officedocument.presentationml.notesSlide+xml"/>
  <Override PartName="/ppt/notesSlides/notesSlide13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notesSlides/notesSlide122.xml" ContentType="application/vnd.openxmlformats-officedocument.presentationml.notesSlide+xml"/>
  <Override PartName="/ppt/slides/slide53.xml" ContentType="application/vnd.openxmlformats-officedocument.presentationml.slide+xml"/>
  <Override PartName="/ppt/notesSlides/notesSlide55.xml" ContentType="application/vnd.openxmlformats-officedocument.presentationml.notesSlide+xml"/>
  <Override PartName="/ppt/notesSlides/notesSlide100.xml" ContentType="application/vnd.openxmlformats-officedocument.presentationml.notesSlide+xml"/>
  <Override PartName="/ppt/notesSlides/notesSlide111.xml" ContentType="application/vnd.openxmlformats-officedocument.presentationml.notesSlide+xml"/>
  <Default Extension="jpeg" ContentType="image/jpeg"/>
  <Override PartName="/ppt/slides/slide31.xml" ContentType="application/vnd.openxmlformats-officedocument.presentationml.slide+xml"/>
  <Override PartName="/ppt/slides/slide42.xml" ContentType="application/vnd.openxmlformats-officedocument.presentationml.slide+xml"/>
  <Override PartName="/ppt/notesSlides/notesSlide44.xml" ContentType="application/vnd.openxmlformats-officedocument.presentationml.notesSlide+xml"/>
  <Override PartName="/ppt/notesSlides/notesSlide9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1"/>
  </p:notesMasterIdLst>
  <p:sldIdLst>
    <p:sldId id="260" r:id="rId2"/>
    <p:sldId id="261" r:id="rId3"/>
    <p:sldId id="262" r:id="rId4"/>
    <p:sldId id="263" r:id="rId5"/>
    <p:sldId id="265" r:id="rId6"/>
    <p:sldId id="266" r:id="rId7"/>
    <p:sldId id="506" r:id="rId8"/>
    <p:sldId id="443"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505" r:id="rId27"/>
    <p:sldId id="473" r:id="rId28"/>
    <p:sldId id="474" r:id="rId29"/>
    <p:sldId id="475" r:id="rId30"/>
    <p:sldId id="476" r:id="rId31"/>
    <p:sldId id="477" r:id="rId32"/>
    <p:sldId id="478" r:id="rId33"/>
    <p:sldId id="479" r:id="rId34"/>
    <p:sldId id="480" r:id="rId35"/>
    <p:sldId id="481" r:id="rId36"/>
    <p:sldId id="482" r:id="rId37"/>
    <p:sldId id="483" r:id="rId38"/>
    <p:sldId id="485" r:id="rId39"/>
    <p:sldId id="486" r:id="rId40"/>
    <p:sldId id="487" r:id="rId41"/>
    <p:sldId id="488" r:id="rId42"/>
    <p:sldId id="489" r:id="rId43"/>
    <p:sldId id="490" r:id="rId44"/>
    <p:sldId id="491" r:id="rId45"/>
    <p:sldId id="492" r:id="rId46"/>
    <p:sldId id="493" r:id="rId47"/>
    <p:sldId id="494" r:id="rId48"/>
    <p:sldId id="495" r:id="rId49"/>
    <p:sldId id="496" r:id="rId50"/>
    <p:sldId id="497" r:id="rId51"/>
    <p:sldId id="498" r:id="rId52"/>
    <p:sldId id="499" r:id="rId53"/>
    <p:sldId id="500" r:id="rId54"/>
    <p:sldId id="501" r:id="rId55"/>
    <p:sldId id="502" r:id="rId56"/>
    <p:sldId id="445" r:id="rId57"/>
    <p:sldId id="446" r:id="rId58"/>
    <p:sldId id="447" r:id="rId59"/>
    <p:sldId id="448" r:id="rId60"/>
    <p:sldId id="449" r:id="rId61"/>
    <p:sldId id="450" r:id="rId62"/>
    <p:sldId id="451" r:id="rId63"/>
    <p:sldId id="452" r:id="rId64"/>
    <p:sldId id="453" r:id="rId65"/>
    <p:sldId id="454" r:id="rId66"/>
    <p:sldId id="455" r:id="rId67"/>
    <p:sldId id="456" r:id="rId68"/>
    <p:sldId id="457" r:id="rId69"/>
    <p:sldId id="458" r:id="rId70"/>
    <p:sldId id="459" r:id="rId71"/>
    <p:sldId id="504" r:id="rId72"/>
    <p:sldId id="503" r:id="rId73"/>
    <p:sldId id="460" r:id="rId74"/>
    <p:sldId id="461" r:id="rId75"/>
    <p:sldId id="463" r:id="rId76"/>
    <p:sldId id="464" r:id="rId77"/>
    <p:sldId id="465" r:id="rId78"/>
    <p:sldId id="466" r:id="rId79"/>
    <p:sldId id="467" r:id="rId80"/>
    <p:sldId id="468" r:id="rId81"/>
    <p:sldId id="471" r:id="rId82"/>
    <p:sldId id="286" r:id="rId83"/>
    <p:sldId id="287" r:id="rId84"/>
    <p:sldId id="319" r:id="rId85"/>
    <p:sldId id="328" r:id="rId86"/>
    <p:sldId id="329" r:id="rId87"/>
    <p:sldId id="330" r:id="rId88"/>
    <p:sldId id="331" r:id="rId89"/>
    <p:sldId id="332" r:id="rId90"/>
    <p:sldId id="333" r:id="rId91"/>
    <p:sldId id="334" r:id="rId92"/>
    <p:sldId id="335" r:id="rId93"/>
    <p:sldId id="336" r:id="rId94"/>
    <p:sldId id="337" r:id="rId95"/>
    <p:sldId id="338" r:id="rId96"/>
    <p:sldId id="339" r:id="rId97"/>
    <p:sldId id="340" r:id="rId98"/>
    <p:sldId id="341" r:id="rId99"/>
    <p:sldId id="342" r:id="rId100"/>
    <p:sldId id="343" r:id="rId101"/>
    <p:sldId id="344" r:id="rId102"/>
    <p:sldId id="345" r:id="rId103"/>
    <p:sldId id="346" r:id="rId104"/>
    <p:sldId id="347" r:id="rId105"/>
    <p:sldId id="348" r:id="rId106"/>
    <p:sldId id="349" r:id="rId107"/>
    <p:sldId id="350" r:id="rId108"/>
    <p:sldId id="351" r:id="rId109"/>
    <p:sldId id="352" r:id="rId110"/>
    <p:sldId id="353" r:id="rId111"/>
    <p:sldId id="354" r:id="rId112"/>
    <p:sldId id="355" r:id="rId113"/>
    <p:sldId id="356" r:id="rId114"/>
    <p:sldId id="357" r:id="rId115"/>
    <p:sldId id="358" r:id="rId116"/>
    <p:sldId id="359" r:id="rId117"/>
    <p:sldId id="360" r:id="rId118"/>
    <p:sldId id="361" r:id="rId119"/>
    <p:sldId id="362" r:id="rId120"/>
    <p:sldId id="363" r:id="rId121"/>
    <p:sldId id="364" r:id="rId122"/>
    <p:sldId id="365" r:id="rId123"/>
    <p:sldId id="366" r:id="rId124"/>
    <p:sldId id="367" r:id="rId125"/>
    <p:sldId id="368" r:id="rId126"/>
    <p:sldId id="369" r:id="rId127"/>
    <p:sldId id="370" r:id="rId128"/>
    <p:sldId id="371" r:id="rId129"/>
    <p:sldId id="372" r:id="rId130"/>
    <p:sldId id="401" r:id="rId131"/>
    <p:sldId id="402" r:id="rId132"/>
    <p:sldId id="403" r:id="rId133"/>
    <p:sldId id="404" r:id="rId134"/>
    <p:sldId id="405" r:id="rId135"/>
    <p:sldId id="406" r:id="rId136"/>
    <p:sldId id="407" r:id="rId137"/>
    <p:sldId id="408" r:id="rId138"/>
    <p:sldId id="409" r:id="rId139"/>
    <p:sldId id="410" r:id="rId140"/>
    <p:sldId id="411" r:id="rId141"/>
    <p:sldId id="412" r:id="rId142"/>
    <p:sldId id="413" r:id="rId143"/>
    <p:sldId id="414" r:id="rId144"/>
    <p:sldId id="415" r:id="rId145"/>
    <p:sldId id="416" r:id="rId146"/>
    <p:sldId id="417" r:id="rId147"/>
    <p:sldId id="418" r:id="rId148"/>
    <p:sldId id="419" r:id="rId149"/>
    <p:sldId id="420" r:id="rId150"/>
    <p:sldId id="421" r:id="rId151"/>
    <p:sldId id="422" r:id="rId152"/>
    <p:sldId id="423" r:id="rId153"/>
    <p:sldId id="424" r:id="rId154"/>
    <p:sldId id="425" r:id="rId155"/>
    <p:sldId id="426" r:id="rId156"/>
    <p:sldId id="427" r:id="rId157"/>
    <p:sldId id="428" r:id="rId158"/>
    <p:sldId id="429" r:id="rId159"/>
    <p:sldId id="430" r:id="rId160"/>
    <p:sldId id="431" r:id="rId161"/>
    <p:sldId id="432" r:id="rId162"/>
    <p:sldId id="433" r:id="rId163"/>
    <p:sldId id="434" r:id="rId164"/>
    <p:sldId id="435" r:id="rId165"/>
    <p:sldId id="436" r:id="rId166"/>
    <p:sldId id="437" r:id="rId167"/>
    <p:sldId id="438" r:id="rId168"/>
    <p:sldId id="439" r:id="rId169"/>
    <p:sldId id="440" r:id="rId1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563" autoAdjust="0"/>
  </p:normalViewPr>
  <p:slideViewPr>
    <p:cSldViewPr>
      <p:cViewPr varScale="1">
        <p:scale>
          <a:sx n="47" d="100"/>
          <a:sy n="47" d="100"/>
        </p:scale>
        <p:origin x="-1286" y="-82"/>
      </p:cViewPr>
      <p:guideLst>
        <p:guide orient="horz" pos="2160"/>
        <p:guide pos="2880"/>
      </p:guideLst>
    </p:cSldViewPr>
  </p:slideViewPr>
  <p:outlineViewPr>
    <p:cViewPr>
      <p:scale>
        <a:sx n="33" d="100"/>
        <a:sy n="33" d="100"/>
      </p:scale>
      <p:origin x="0" y="2071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tableStyles" Target="tableStyles.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4CE2AA-A8B6-4D05-85D8-4690C8B87BFF}" type="datetimeFigureOut">
              <a:rPr lang="en-US" smtClean="0"/>
              <a:pPr/>
              <a:t>1/31/2015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E0EFFA-18D3-46F8-AB82-0519568C595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68A371-AA46-45C7-9839-090BBDDAA944}" type="slidenum">
              <a:rPr lang="en-US"/>
              <a:pPr/>
              <a:t>3</a:t>
            </a:fld>
            <a:endParaRPr lang="en-US"/>
          </a:p>
        </p:txBody>
      </p:sp>
      <p:sp>
        <p:nvSpPr>
          <p:cNvPr id="267266" name="Rectangle 2"/>
          <p:cNvSpPr>
            <a:spLocks noGrp="1" noRot="1" noChangeAspect="1" noChangeArrowheads="1" noTextEdit="1"/>
          </p:cNvSpPr>
          <p:nvPr>
            <p:ph type="sldImg"/>
          </p:nvPr>
        </p:nvSpPr>
        <p:spPr>
          <a:ln/>
        </p:spPr>
      </p:sp>
      <p:sp>
        <p:nvSpPr>
          <p:cNvPr id="267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4CD564-6B42-40B0-8BA2-265FC2A51D8B}" type="slidenum">
              <a:rPr lang="en-US"/>
              <a:pPr/>
              <a:t>14</a:t>
            </a:fld>
            <a:endParaRPr lang="en-US"/>
          </a:p>
        </p:txBody>
      </p:sp>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E393CD-E301-4E61-B4A0-40E809727EBC}" type="slidenum">
              <a:rPr lang="en-US"/>
              <a:pPr/>
              <a:t>108</a:t>
            </a:fld>
            <a:endParaRPr lang="en-US"/>
          </a:p>
        </p:txBody>
      </p:sp>
      <p:sp>
        <p:nvSpPr>
          <p:cNvPr id="1611778" name="Rectangle 2"/>
          <p:cNvSpPr>
            <a:spLocks noGrp="1" noRot="1" noChangeAspect="1" noChangeArrowheads="1" noTextEdit="1"/>
          </p:cNvSpPr>
          <p:nvPr>
            <p:ph type="sldImg"/>
          </p:nvPr>
        </p:nvSpPr>
        <p:spPr>
          <a:ln/>
        </p:spPr>
      </p:sp>
      <p:sp>
        <p:nvSpPr>
          <p:cNvPr id="1611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3BB96E-7DC6-4951-BEEE-26A2CA610083}" type="slidenum">
              <a:rPr lang="en-US"/>
              <a:pPr/>
              <a:t>109</a:t>
            </a:fld>
            <a:endParaRPr lang="en-US"/>
          </a:p>
        </p:txBody>
      </p:sp>
      <p:sp>
        <p:nvSpPr>
          <p:cNvPr id="479234" name="Rectangle 2"/>
          <p:cNvSpPr>
            <a:spLocks noGrp="1" noRot="1" noChangeAspect="1" noChangeArrowheads="1" noTextEdit="1"/>
          </p:cNvSpPr>
          <p:nvPr>
            <p:ph type="sldImg"/>
          </p:nvPr>
        </p:nvSpPr>
        <p:spPr>
          <a:ln/>
        </p:spPr>
      </p:sp>
      <p:sp>
        <p:nvSpPr>
          <p:cNvPr id="479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C96BA8-3491-4558-B69C-3C21AF1E04E5}" type="slidenum">
              <a:rPr lang="en-US"/>
              <a:pPr/>
              <a:t>110</a:t>
            </a:fld>
            <a:endParaRPr lang="en-US"/>
          </a:p>
        </p:txBody>
      </p:sp>
      <p:sp>
        <p:nvSpPr>
          <p:cNvPr id="482306" name="Rectangle 2"/>
          <p:cNvSpPr>
            <a:spLocks noGrp="1" noRot="1" noChangeAspect="1" noChangeArrowheads="1" noTextEdit="1"/>
          </p:cNvSpPr>
          <p:nvPr>
            <p:ph type="sldImg"/>
          </p:nvPr>
        </p:nvSpPr>
        <p:spPr>
          <a:ln/>
        </p:spPr>
      </p:sp>
      <p:sp>
        <p:nvSpPr>
          <p:cNvPr id="482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A77D5D-BADB-4F5D-82C3-760355D8254B}" type="slidenum">
              <a:rPr lang="en-US"/>
              <a:pPr/>
              <a:t>111</a:t>
            </a:fld>
            <a:endParaRPr lang="en-US"/>
          </a:p>
        </p:txBody>
      </p:sp>
      <p:sp>
        <p:nvSpPr>
          <p:cNvPr id="484354" name="Rectangle 2"/>
          <p:cNvSpPr>
            <a:spLocks noGrp="1" noRot="1" noChangeAspect="1" noChangeArrowheads="1" noTextEdit="1"/>
          </p:cNvSpPr>
          <p:nvPr>
            <p:ph type="sldImg"/>
          </p:nvPr>
        </p:nvSpPr>
        <p:spPr>
          <a:ln/>
        </p:spPr>
      </p:sp>
      <p:sp>
        <p:nvSpPr>
          <p:cNvPr id="484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94501D-1C39-4972-B2C6-6AD0D78D562F}" type="slidenum">
              <a:rPr lang="en-US"/>
              <a:pPr/>
              <a:t>112</a:t>
            </a:fld>
            <a:endParaRPr lang="en-US"/>
          </a:p>
        </p:txBody>
      </p:sp>
      <p:sp>
        <p:nvSpPr>
          <p:cNvPr id="486402" name="Rectangle 2"/>
          <p:cNvSpPr>
            <a:spLocks noGrp="1" noRot="1" noChangeAspect="1" noChangeArrowheads="1" noTextEdit="1"/>
          </p:cNvSpPr>
          <p:nvPr>
            <p:ph type="sldImg"/>
          </p:nvPr>
        </p:nvSpPr>
        <p:spPr>
          <a:ln/>
        </p:spPr>
      </p:sp>
      <p:sp>
        <p:nvSpPr>
          <p:cNvPr id="486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2C44B6-86AF-47A2-BB96-948CABF18026}" type="slidenum">
              <a:rPr lang="en-US"/>
              <a:pPr/>
              <a:t>113</a:t>
            </a:fld>
            <a:endParaRPr lang="en-US"/>
          </a:p>
        </p:txBody>
      </p:sp>
      <p:sp>
        <p:nvSpPr>
          <p:cNvPr id="488450" name="Rectangle 2"/>
          <p:cNvSpPr>
            <a:spLocks noGrp="1" noRot="1" noChangeAspect="1" noChangeArrowheads="1" noTextEdit="1"/>
          </p:cNvSpPr>
          <p:nvPr>
            <p:ph type="sldImg"/>
          </p:nvPr>
        </p:nvSpPr>
        <p:spPr>
          <a:ln/>
        </p:spPr>
      </p:sp>
      <p:sp>
        <p:nvSpPr>
          <p:cNvPr id="488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B43BBC-1142-4832-8444-B3B988991DB7}" type="slidenum">
              <a:rPr lang="en-US"/>
              <a:pPr/>
              <a:t>114</a:t>
            </a:fld>
            <a:endParaRPr lang="en-US"/>
          </a:p>
        </p:txBody>
      </p:sp>
      <p:sp>
        <p:nvSpPr>
          <p:cNvPr id="490498" name="Rectangle 2"/>
          <p:cNvSpPr>
            <a:spLocks noGrp="1" noRot="1" noChangeAspect="1" noChangeArrowheads="1" noTextEdit="1"/>
          </p:cNvSpPr>
          <p:nvPr>
            <p:ph type="sldImg"/>
          </p:nvPr>
        </p:nvSpPr>
        <p:spPr>
          <a:ln/>
        </p:spPr>
      </p:sp>
      <p:sp>
        <p:nvSpPr>
          <p:cNvPr id="490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8F382F-1359-4FBA-93E7-0D8991D9136A}" type="slidenum">
              <a:rPr lang="en-US"/>
              <a:pPr/>
              <a:t>115</a:t>
            </a:fld>
            <a:endParaRPr lang="en-US"/>
          </a:p>
        </p:txBody>
      </p:sp>
      <p:sp>
        <p:nvSpPr>
          <p:cNvPr id="1596418" name="Rectangle 2"/>
          <p:cNvSpPr>
            <a:spLocks noGrp="1" noRot="1" noChangeAspect="1" noChangeArrowheads="1" noTextEdit="1"/>
          </p:cNvSpPr>
          <p:nvPr>
            <p:ph type="sldImg"/>
          </p:nvPr>
        </p:nvSpPr>
        <p:spPr>
          <a:ln/>
        </p:spPr>
      </p:sp>
      <p:sp>
        <p:nvSpPr>
          <p:cNvPr id="1596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52F7F6-9F9F-4365-A055-7DBCD4D25BF0}" type="slidenum">
              <a:rPr lang="en-US"/>
              <a:pPr/>
              <a:t>116</a:t>
            </a:fld>
            <a:endParaRPr lang="en-US"/>
          </a:p>
        </p:txBody>
      </p:sp>
      <p:sp>
        <p:nvSpPr>
          <p:cNvPr id="1598466" name="Rectangle 2"/>
          <p:cNvSpPr>
            <a:spLocks noGrp="1" noRot="1" noChangeAspect="1" noChangeArrowheads="1" noTextEdit="1"/>
          </p:cNvSpPr>
          <p:nvPr>
            <p:ph type="sldImg"/>
          </p:nvPr>
        </p:nvSpPr>
        <p:spPr>
          <a:ln/>
        </p:spPr>
      </p:sp>
      <p:sp>
        <p:nvSpPr>
          <p:cNvPr id="1598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C1025D-D3C1-431C-827F-13844C1A0234}" type="slidenum">
              <a:rPr lang="en-US"/>
              <a:pPr/>
              <a:t>117</a:t>
            </a:fld>
            <a:endParaRPr lang="en-US"/>
          </a:p>
        </p:txBody>
      </p:sp>
      <p:sp>
        <p:nvSpPr>
          <p:cNvPr id="494594" name="Rectangle 2"/>
          <p:cNvSpPr>
            <a:spLocks noGrp="1" noRot="1" noChangeAspect="1" noChangeArrowheads="1" noTextEdit="1"/>
          </p:cNvSpPr>
          <p:nvPr>
            <p:ph type="sldImg"/>
          </p:nvPr>
        </p:nvSpPr>
        <p:spPr>
          <a:ln/>
        </p:spPr>
      </p:sp>
      <p:sp>
        <p:nvSpPr>
          <p:cNvPr id="494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097797-D764-4DCB-891F-3CDBF0A724D3}" type="slidenum">
              <a:rPr lang="en-US"/>
              <a:pPr/>
              <a:t>15</a:t>
            </a:fld>
            <a:endParaRPr lang="en-US"/>
          </a:p>
        </p:txBody>
      </p:sp>
      <p:sp>
        <p:nvSpPr>
          <p:cNvPr id="289794" name="Rectangle 2"/>
          <p:cNvSpPr>
            <a:spLocks noGrp="1" noRot="1" noChangeAspect="1" noChangeArrowheads="1" noTextEdit="1"/>
          </p:cNvSpPr>
          <p:nvPr>
            <p:ph type="sldImg"/>
          </p:nvPr>
        </p:nvSpPr>
        <p:spPr>
          <a:ln/>
        </p:spPr>
      </p:sp>
      <p:sp>
        <p:nvSpPr>
          <p:cNvPr id="289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9F7B9C-DA4D-4AC2-A512-AE0588082C55}" type="slidenum">
              <a:rPr lang="en-US"/>
              <a:pPr/>
              <a:t>118</a:t>
            </a:fld>
            <a:endParaRPr lang="en-US"/>
          </a:p>
        </p:txBody>
      </p:sp>
      <p:sp>
        <p:nvSpPr>
          <p:cNvPr id="496642" name="Rectangle 2"/>
          <p:cNvSpPr>
            <a:spLocks noGrp="1" noRot="1" noChangeAspect="1" noChangeArrowheads="1" noTextEdit="1"/>
          </p:cNvSpPr>
          <p:nvPr>
            <p:ph type="sldImg"/>
          </p:nvPr>
        </p:nvSpPr>
        <p:spPr>
          <a:ln/>
        </p:spPr>
      </p:sp>
      <p:sp>
        <p:nvSpPr>
          <p:cNvPr id="496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AE7676-6CBA-4E87-AF44-129521CAE353}" type="slidenum">
              <a:rPr lang="en-US"/>
              <a:pPr/>
              <a:t>119</a:t>
            </a:fld>
            <a:endParaRPr lang="en-US"/>
          </a:p>
        </p:txBody>
      </p:sp>
      <p:sp>
        <p:nvSpPr>
          <p:cNvPr id="498690" name="Rectangle 2"/>
          <p:cNvSpPr>
            <a:spLocks noGrp="1" noRot="1" noChangeAspect="1" noChangeArrowheads="1" noTextEdit="1"/>
          </p:cNvSpPr>
          <p:nvPr>
            <p:ph type="sldImg"/>
          </p:nvPr>
        </p:nvSpPr>
        <p:spPr>
          <a:ln/>
        </p:spPr>
      </p:sp>
      <p:sp>
        <p:nvSpPr>
          <p:cNvPr id="498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15E91-C5AF-49D8-B7DD-1880195EAE03}" type="slidenum">
              <a:rPr lang="en-US"/>
              <a:pPr/>
              <a:t>120</a:t>
            </a:fld>
            <a:endParaRPr lang="en-US"/>
          </a:p>
        </p:txBody>
      </p:sp>
      <p:sp>
        <p:nvSpPr>
          <p:cNvPr id="500738" name="Rectangle 2"/>
          <p:cNvSpPr>
            <a:spLocks noGrp="1" noRot="1" noChangeAspect="1" noChangeArrowheads="1" noTextEdit="1"/>
          </p:cNvSpPr>
          <p:nvPr>
            <p:ph type="sldImg"/>
          </p:nvPr>
        </p:nvSpPr>
        <p:spPr>
          <a:ln/>
        </p:spPr>
      </p:sp>
      <p:sp>
        <p:nvSpPr>
          <p:cNvPr id="500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219DEC-2300-4A63-BE25-2084C8C44AA5}" type="slidenum">
              <a:rPr lang="en-US"/>
              <a:pPr/>
              <a:t>121</a:t>
            </a:fld>
            <a:endParaRPr lang="en-US"/>
          </a:p>
        </p:txBody>
      </p:sp>
      <p:sp>
        <p:nvSpPr>
          <p:cNvPr id="504834" name="Rectangle 2"/>
          <p:cNvSpPr>
            <a:spLocks noGrp="1" noRot="1" noChangeAspect="1" noChangeArrowheads="1" noTextEdit="1"/>
          </p:cNvSpPr>
          <p:nvPr>
            <p:ph type="sldImg"/>
          </p:nvPr>
        </p:nvSpPr>
        <p:spPr>
          <a:ln/>
        </p:spPr>
      </p:sp>
      <p:sp>
        <p:nvSpPr>
          <p:cNvPr id="504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29868F-F5DD-4D6E-9FEB-966D8B9FD3BA}" type="slidenum">
              <a:rPr lang="en-US"/>
              <a:pPr/>
              <a:t>122</a:t>
            </a:fld>
            <a:endParaRPr lang="en-US"/>
          </a:p>
        </p:txBody>
      </p:sp>
      <p:sp>
        <p:nvSpPr>
          <p:cNvPr id="1254402" name="Rectangle 2"/>
          <p:cNvSpPr>
            <a:spLocks noGrp="1" noRot="1" noChangeAspect="1" noChangeArrowheads="1" noTextEdit="1"/>
          </p:cNvSpPr>
          <p:nvPr>
            <p:ph type="sldImg"/>
          </p:nvPr>
        </p:nvSpPr>
        <p:spPr>
          <a:ln/>
        </p:spPr>
      </p:sp>
      <p:sp>
        <p:nvSpPr>
          <p:cNvPr id="1254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7A2A5B-87D3-4900-A811-7D21A3071992}" type="slidenum">
              <a:rPr lang="en-US"/>
              <a:pPr/>
              <a:t>123</a:t>
            </a:fld>
            <a:endParaRPr lang="en-US"/>
          </a:p>
        </p:txBody>
      </p:sp>
      <p:sp>
        <p:nvSpPr>
          <p:cNvPr id="1600514" name="Rectangle 2"/>
          <p:cNvSpPr>
            <a:spLocks noGrp="1" noRot="1" noChangeAspect="1" noChangeArrowheads="1" noTextEdit="1"/>
          </p:cNvSpPr>
          <p:nvPr>
            <p:ph type="sldImg"/>
          </p:nvPr>
        </p:nvSpPr>
        <p:spPr>
          <a:ln/>
        </p:spPr>
      </p:sp>
      <p:sp>
        <p:nvSpPr>
          <p:cNvPr id="1600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2BBA30-E243-4728-9B1B-8E4D41DB0BB6}" type="slidenum">
              <a:rPr lang="en-US"/>
              <a:pPr/>
              <a:t>124</a:t>
            </a:fld>
            <a:endParaRPr lang="en-US"/>
          </a:p>
        </p:txBody>
      </p:sp>
      <p:sp>
        <p:nvSpPr>
          <p:cNvPr id="1256450" name="Rectangle 2"/>
          <p:cNvSpPr>
            <a:spLocks noGrp="1" noRot="1" noChangeAspect="1" noChangeArrowheads="1" noTextEdit="1"/>
          </p:cNvSpPr>
          <p:nvPr>
            <p:ph type="sldImg"/>
          </p:nvPr>
        </p:nvSpPr>
        <p:spPr>
          <a:ln/>
        </p:spPr>
      </p:sp>
      <p:sp>
        <p:nvSpPr>
          <p:cNvPr id="1256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A7B1BD-02BE-4233-B882-E1303648A4BC}" type="slidenum">
              <a:rPr lang="en-US"/>
              <a:pPr/>
              <a:t>125</a:t>
            </a:fld>
            <a:endParaRPr lang="en-US"/>
          </a:p>
        </p:txBody>
      </p:sp>
      <p:sp>
        <p:nvSpPr>
          <p:cNvPr id="1602562" name="Rectangle 2"/>
          <p:cNvSpPr>
            <a:spLocks noGrp="1" noRot="1" noChangeAspect="1" noChangeArrowheads="1" noTextEdit="1"/>
          </p:cNvSpPr>
          <p:nvPr>
            <p:ph type="sldImg"/>
          </p:nvPr>
        </p:nvSpPr>
        <p:spPr>
          <a:ln/>
        </p:spPr>
      </p:sp>
      <p:sp>
        <p:nvSpPr>
          <p:cNvPr id="1602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B3AAB0-19CE-4076-BA33-941FC51ECB35}" type="slidenum">
              <a:rPr lang="en-US"/>
              <a:pPr/>
              <a:t>126</a:t>
            </a:fld>
            <a:endParaRPr lang="en-US"/>
          </a:p>
        </p:txBody>
      </p:sp>
      <p:sp>
        <p:nvSpPr>
          <p:cNvPr id="1258498" name="Rectangle 2"/>
          <p:cNvSpPr>
            <a:spLocks noGrp="1" noRot="1" noChangeAspect="1" noChangeArrowheads="1" noTextEdit="1"/>
          </p:cNvSpPr>
          <p:nvPr>
            <p:ph type="sldImg"/>
          </p:nvPr>
        </p:nvSpPr>
        <p:spPr>
          <a:ln/>
        </p:spPr>
      </p:sp>
      <p:sp>
        <p:nvSpPr>
          <p:cNvPr id="1258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B81F30-F160-488A-ADA9-565693D525B3}" type="slidenum">
              <a:rPr lang="en-US"/>
              <a:pPr/>
              <a:t>127</a:t>
            </a:fld>
            <a:endParaRPr lang="en-US"/>
          </a:p>
        </p:txBody>
      </p:sp>
      <p:sp>
        <p:nvSpPr>
          <p:cNvPr id="1261570" name="Rectangle 2"/>
          <p:cNvSpPr>
            <a:spLocks noGrp="1" noRot="1" noChangeAspect="1" noChangeArrowheads="1" noTextEdit="1"/>
          </p:cNvSpPr>
          <p:nvPr>
            <p:ph type="sldImg"/>
          </p:nvPr>
        </p:nvSpPr>
        <p:spPr>
          <a:ln/>
        </p:spPr>
      </p:sp>
      <p:sp>
        <p:nvSpPr>
          <p:cNvPr id="1261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60F94C-0C59-42D1-A1CD-F55DC86FD40E}" type="slidenum">
              <a:rPr lang="en-US"/>
              <a:pPr/>
              <a:t>16</a:t>
            </a:fld>
            <a:endParaRPr lang="en-US"/>
          </a:p>
        </p:txBody>
      </p:sp>
      <p:sp>
        <p:nvSpPr>
          <p:cNvPr id="291842" name="Rectangle 2"/>
          <p:cNvSpPr>
            <a:spLocks noGrp="1" noRot="1" noChangeAspect="1" noChangeArrowheads="1" noTextEdit="1"/>
          </p:cNvSpPr>
          <p:nvPr>
            <p:ph type="sldImg"/>
          </p:nvPr>
        </p:nvSpPr>
        <p:spPr>
          <a:ln/>
        </p:spPr>
      </p:sp>
      <p:sp>
        <p:nvSpPr>
          <p:cNvPr id="291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F2DEBC-65CE-4183-AC6F-812BF9BF61AF}" type="slidenum">
              <a:rPr lang="en-US"/>
              <a:pPr/>
              <a:t>128</a:t>
            </a:fld>
            <a:endParaRPr lang="en-US"/>
          </a:p>
        </p:txBody>
      </p:sp>
      <p:sp>
        <p:nvSpPr>
          <p:cNvPr id="522242" name="Rectangle 2"/>
          <p:cNvSpPr>
            <a:spLocks noGrp="1" noRot="1" noChangeAspect="1" noChangeArrowheads="1" noTextEdit="1"/>
          </p:cNvSpPr>
          <p:nvPr>
            <p:ph type="sldImg"/>
          </p:nvPr>
        </p:nvSpPr>
        <p:spPr>
          <a:ln/>
        </p:spPr>
      </p:sp>
      <p:sp>
        <p:nvSpPr>
          <p:cNvPr id="522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BE3A66-4AB3-453D-93C1-1C536FBA4B69}" type="slidenum">
              <a:rPr lang="en-US"/>
              <a:pPr/>
              <a:t>129</a:t>
            </a:fld>
            <a:endParaRPr lang="en-US"/>
          </a:p>
        </p:txBody>
      </p:sp>
      <p:sp>
        <p:nvSpPr>
          <p:cNvPr id="524290" name="Rectangle 2"/>
          <p:cNvSpPr>
            <a:spLocks noGrp="1" noRot="1" noChangeAspect="1" noChangeArrowheads="1" noTextEdit="1"/>
          </p:cNvSpPr>
          <p:nvPr>
            <p:ph type="sldImg"/>
          </p:nvPr>
        </p:nvSpPr>
        <p:spPr>
          <a:ln/>
        </p:spPr>
      </p:sp>
      <p:sp>
        <p:nvSpPr>
          <p:cNvPr id="524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7A6EBE-C3DB-4D82-96DE-81400D446B5A}" type="slidenum">
              <a:rPr lang="en-US"/>
              <a:pPr/>
              <a:t>130</a:t>
            </a:fld>
            <a:endParaRPr lang="en-US"/>
          </a:p>
        </p:txBody>
      </p:sp>
      <p:sp>
        <p:nvSpPr>
          <p:cNvPr id="636930" name="Rectangle 2"/>
          <p:cNvSpPr>
            <a:spLocks noGrp="1" noRot="1" noChangeAspect="1" noChangeArrowheads="1" noTextEdit="1"/>
          </p:cNvSpPr>
          <p:nvPr>
            <p:ph type="sldImg"/>
          </p:nvPr>
        </p:nvSpPr>
        <p:spPr>
          <a:ln/>
        </p:spPr>
      </p:sp>
      <p:sp>
        <p:nvSpPr>
          <p:cNvPr id="636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8DC7FD-C5F3-4F7D-89A6-EAE4F78653CF}" type="slidenum">
              <a:rPr lang="en-US"/>
              <a:pPr/>
              <a:t>131</a:t>
            </a:fld>
            <a:endParaRPr lang="en-US"/>
          </a:p>
        </p:txBody>
      </p:sp>
      <p:sp>
        <p:nvSpPr>
          <p:cNvPr id="638978" name="Rectangle 2"/>
          <p:cNvSpPr>
            <a:spLocks noGrp="1" noRot="1" noChangeAspect="1" noChangeArrowheads="1" noTextEdit="1"/>
          </p:cNvSpPr>
          <p:nvPr>
            <p:ph type="sldImg"/>
          </p:nvPr>
        </p:nvSpPr>
        <p:spPr>
          <a:ln/>
        </p:spPr>
      </p:sp>
      <p:sp>
        <p:nvSpPr>
          <p:cNvPr id="638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5F0FA9-40EA-4FB2-93CF-5DDD37EE7A30}" type="slidenum">
              <a:rPr lang="en-US"/>
              <a:pPr/>
              <a:t>132</a:t>
            </a:fld>
            <a:endParaRPr lang="en-US"/>
          </a:p>
        </p:txBody>
      </p:sp>
      <p:sp>
        <p:nvSpPr>
          <p:cNvPr id="641026" name="Rectangle 2"/>
          <p:cNvSpPr>
            <a:spLocks noGrp="1" noRot="1" noChangeAspect="1" noChangeArrowheads="1" noTextEdit="1"/>
          </p:cNvSpPr>
          <p:nvPr>
            <p:ph type="sldImg"/>
          </p:nvPr>
        </p:nvSpPr>
        <p:spPr>
          <a:ln/>
        </p:spPr>
      </p:sp>
      <p:sp>
        <p:nvSpPr>
          <p:cNvPr id="641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437487-21D9-4C3E-9EBD-0378D9A57FFE}" type="slidenum">
              <a:rPr lang="en-US"/>
              <a:pPr/>
              <a:t>133</a:t>
            </a:fld>
            <a:endParaRPr lang="en-US"/>
          </a:p>
        </p:txBody>
      </p:sp>
      <p:sp>
        <p:nvSpPr>
          <p:cNvPr id="644098" name="Rectangle 2"/>
          <p:cNvSpPr>
            <a:spLocks noGrp="1" noRot="1" noChangeAspect="1" noChangeArrowheads="1" noTextEdit="1"/>
          </p:cNvSpPr>
          <p:nvPr>
            <p:ph type="sldImg"/>
          </p:nvPr>
        </p:nvSpPr>
        <p:spPr>
          <a:ln/>
        </p:spPr>
      </p:sp>
      <p:sp>
        <p:nvSpPr>
          <p:cNvPr id="644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A7E001-D7DB-42CF-AEA2-C817AB711FD2}" type="slidenum">
              <a:rPr lang="en-US"/>
              <a:pPr/>
              <a:t>134</a:t>
            </a:fld>
            <a:endParaRPr lang="en-US"/>
          </a:p>
        </p:txBody>
      </p:sp>
      <p:sp>
        <p:nvSpPr>
          <p:cNvPr id="647170" name="Rectangle 2"/>
          <p:cNvSpPr>
            <a:spLocks noGrp="1" noRot="1" noChangeAspect="1" noChangeArrowheads="1" noTextEdit="1"/>
          </p:cNvSpPr>
          <p:nvPr>
            <p:ph type="sldImg"/>
          </p:nvPr>
        </p:nvSpPr>
        <p:spPr>
          <a:ln/>
        </p:spPr>
      </p:sp>
      <p:sp>
        <p:nvSpPr>
          <p:cNvPr id="647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E33032-735F-43C3-8D6D-A8B1DEB3C702}" type="slidenum">
              <a:rPr lang="en-US"/>
              <a:pPr/>
              <a:t>135</a:t>
            </a:fld>
            <a:endParaRPr lang="en-US"/>
          </a:p>
        </p:txBody>
      </p:sp>
      <p:sp>
        <p:nvSpPr>
          <p:cNvPr id="1614850" name="Rectangle 2"/>
          <p:cNvSpPr>
            <a:spLocks noGrp="1" noRot="1" noChangeAspect="1" noChangeArrowheads="1" noTextEdit="1"/>
          </p:cNvSpPr>
          <p:nvPr>
            <p:ph type="sldImg"/>
          </p:nvPr>
        </p:nvSpPr>
        <p:spPr>
          <a:ln/>
        </p:spPr>
      </p:sp>
      <p:sp>
        <p:nvSpPr>
          <p:cNvPr id="1614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365041-3E42-4A56-B7AB-284876D8FF04}" type="slidenum">
              <a:rPr lang="en-US"/>
              <a:pPr/>
              <a:t>136</a:t>
            </a:fld>
            <a:endParaRPr lang="en-US"/>
          </a:p>
        </p:txBody>
      </p:sp>
      <p:sp>
        <p:nvSpPr>
          <p:cNvPr id="1617922" name="Rectangle 2"/>
          <p:cNvSpPr>
            <a:spLocks noGrp="1" noRot="1" noChangeAspect="1" noChangeArrowheads="1" noTextEdit="1"/>
          </p:cNvSpPr>
          <p:nvPr>
            <p:ph type="sldImg"/>
          </p:nvPr>
        </p:nvSpPr>
        <p:spPr>
          <a:ln/>
        </p:spPr>
      </p:sp>
      <p:sp>
        <p:nvSpPr>
          <p:cNvPr id="1617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4CD44C-88AC-4F80-A41B-2CE5D6A32C30}" type="slidenum">
              <a:rPr lang="en-US"/>
              <a:pPr/>
              <a:t>137</a:t>
            </a:fld>
            <a:endParaRPr lang="en-US"/>
          </a:p>
        </p:txBody>
      </p:sp>
      <p:sp>
        <p:nvSpPr>
          <p:cNvPr id="655362" name="Rectangle 2"/>
          <p:cNvSpPr>
            <a:spLocks noGrp="1" noRot="1" noChangeAspect="1" noChangeArrowheads="1" noTextEdit="1"/>
          </p:cNvSpPr>
          <p:nvPr>
            <p:ph type="sldImg"/>
          </p:nvPr>
        </p:nvSpPr>
        <p:spPr>
          <a:ln/>
        </p:spPr>
      </p:sp>
      <p:sp>
        <p:nvSpPr>
          <p:cNvPr id="65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6BBFA8-BF2B-4C6E-9E6A-52CFFDFC8F75}" type="slidenum">
              <a:rPr lang="en-US"/>
              <a:pPr/>
              <a:t>17</a:t>
            </a:fld>
            <a:endParaRPr lang="en-US"/>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31F454-4EF6-4B64-84F5-C2EFE177CCC3}" type="slidenum">
              <a:rPr lang="en-US"/>
              <a:pPr/>
              <a:t>138</a:t>
            </a:fld>
            <a:endParaRPr lang="en-US"/>
          </a:p>
        </p:txBody>
      </p:sp>
      <p:sp>
        <p:nvSpPr>
          <p:cNvPr id="664578" name="Rectangle 2"/>
          <p:cNvSpPr>
            <a:spLocks noGrp="1" noRot="1" noChangeAspect="1" noChangeArrowheads="1" noTextEdit="1"/>
          </p:cNvSpPr>
          <p:nvPr>
            <p:ph type="sldImg"/>
          </p:nvPr>
        </p:nvSpPr>
        <p:spPr>
          <a:ln/>
        </p:spPr>
      </p:sp>
      <p:sp>
        <p:nvSpPr>
          <p:cNvPr id="66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1294A9-3DE9-4196-B923-54935FBACA71}" type="slidenum">
              <a:rPr lang="en-US"/>
              <a:pPr/>
              <a:t>139</a:t>
            </a:fld>
            <a:endParaRPr lang="en-US"/>
          </a:p>
        </p:txBody>
      </p:sp>
      <p:sp>
        <p:nvSpPr>
          <p:cNvPr id="666626" name="Rectangle 2"/>
          <p:cNvSpPr>
            <a:spLocks noGrp="1" noRot="1" noChangeAspect="1" noChangeArrowheads="1" noTextEdit="1"/>
          </p:cNvSpPr>
          <p:nvPr>
            <p:ph type="sldImg"/>
          </p:nvPr>
        </p:nvSpPr>
        <p:spPr>
          <a:ln/>
        </p:spPr>
      </p:sp>
      <p:sp>
        <p:nvSpPr>
          <p:cNvPr id="66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8064B4-6E9C-4FD3-9C77-B1DF1E2C3A6E}" type="slidenum">
              <a:rPr lang="en-US"/>
              <a:pPr/>
              <a:t>140</a:t>
            </a:fld>
            <a:endParaRPr lang="en-US"/>
          </a:p>
        </p:txBody>
      </p:sp>
      <p:sp>
        <p:nvSpPr>
          <p:cNvPr id="668674" name="Rectangle 2"/>
          <p:cNvSpPr>
            <a:spLocks noGrp="1" noRot="1" noChangeAspect="1" noChangeArrowheads="1" noTextEdit="1"/>
          </p:cNvSpPr>
          <p:nvPr>
            <p:ph type="sldImg"/>
          </p:nvPr>
        </p:nvSpPr>
        <p:spPr>
          <a:ln/>
        </p:spPr>
      </p:sp>
      <p:sp>
        <p:nvSpPr>
          <p:cNvPr id="66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12388F-607A-4495-B242-8512B58B099F}" type="slidenum">
              <a:rPr lang="en-US"/>
              <a:pPr/>
              <a:t>141</a:t>
            </a:fld>
            <a:endParaRPr lang="en-US"/>
          </a:p>
        </p:txBody>
      </p:sp>
      <p:sp>
        <p:nvSpPr>
          <p:cNvPr id="1622018" name="Rectangle 2"/>
          <p:cNvSpPr>
            <a:spLocks noGrp="1" noRot="1" noChangeAspect="1" noChangeArrowheads="1" noTextEdit="1"/>
          </p:cNvSpPr>
          <p:nvPr>
            <p:ph type="sldImg"/>
          </p:nvPr>
        </p:nvSpPr>
        <p:spPr>
          <a:ln/>
        </p:spPr>
      </p:sp>
      <p:sp>
        <p:nvSpPr>
          <p:cNvPr id="1622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0D4470-F149-4887-9482-3D4039B5A3C8}" type="slidenum">
              <a:rPr lang="en-US"/>
              <a:pPr/>
              <a:t>142</a:t>
            </a:fld>
            <a:endParaRPr lang="en-US"/>
          </a:p>
        </p:txBody>
      </p:sp>
      <p:sp>
        <p:nvSpPr>
          <p:cNvPr id="670722" name="Rectangle 2"/>
          <p:cNvSpPr>
            <a:spLocks noGrp="1" noRot="1" noChangeAspect="1" noChangeArrowheads="1" noTextEdit="1"/>
          </p:cNvSpPr>
          <p:nvPr>
            <p:ph type="sldImg"/>
          </p:nvPr>
        </p:nvSpPr>
        <p:spPr>
          <a:ln/>
        </p:spPr>
      </p:sp>
      <p:sp>
        <p:nvSpPr>
          <p:cNvPr id="67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65ADE4-6FB8-400F-93FD-CAC4A8723BD2}" type="slidenum">
              <a:rPr lang="en-US"/>
              <a:pPr/>
              <a:t>143</a:t>
            </a:fld>
            <a:endParaRPr lang="en-US"/>
          </a:p>
        </p:txBody>
      </p:sp>
      <p:sp>
        <p:nvSpPr>
          <p:cNvPr id="672770" name="Rectangle 2"/>
          <p:cNvSpPr>
            <a:spLocks noGrp="1" noRot="1" noChangeAspect="1" noChangeArrowheads="1" noTextEdit="1"/>
          </p:cNvSpPr>
          <p:nvPr>
            <p:ph type="sldImg"/>
          </p:nvPr>
        </p:nvSpPr>
        <p:spPr>
          <a:ln/>
        </p:spPr>
      </p:sp>
      <p:sp>
        <p:nvSpPr>
          <p:cNvPr id="67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110272-7ED1-43AD-AC9E-CEE74156066C}" type="slidenum">
              <a:rPr lang="en-US"/>
              <a:pPr/>
              <a:t>144</a:t>
            </a:fld>
            <a:endParaRPr lang="en-US"/>
          </a:p>
        </p:txBody>
      </p:sp>
      <p:sp>
        <p:nvSpPr>
          <p:cNvPr id="675842" name="Rectangle 2"/>
          <p:cNvSpPr>
            <a:spLocks noGrp="1" noRot="1" noChangeAspect="1" noChangeArrowheads="1" noTextEdit="1"/>
          </p:cNvSpPr>
          <p:nvPr>
            <p:ph type="sldImg"/>
          </p:nvPr>
        </p:nvSpPr>
        <p:spPr>
          <a:ln/>
        </p:spPr>
      </p:sp>
      <p:sp>
        <p:nvSpPr>
          <p:cNvPr id="67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D16E2F-BA23-4303-929C-FA1BB19C4739}" type="slidenum">
              <a:rPr lang="en-US"/>
              <a:pPr/>
              <a:t>145</a:t>
            </a:fld>
            <a:endParaRPr lang="en-US"/>
          </a:p>
        </p:txBody>
      </p:sp>
      <p:sp>
        <p:nvSpPr>
          <p:cNvPr id="678914" name="Rectangle 2"/>
          <p:cNvSpPr>
            <a:spLocks noGrp="1" noRot="1" noChangeAspect="1" noChangeArrowheads="1" noTextEdit="1"/>
          </p:cNvSpPr>
          <p:nvPr>
            <p:ph type="sldImg"/>
          </p:nvPr>
        </p:nvSpPr>
        <p:spPr>
          <a:ln/>
        </p:spPr>
      </p:sp>
      <p:sp>
        <p:nvSpPr>
          <p:cNvPr id="67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4EBC19-BA0A-4A76-8EA9-03D95D401E51}" type="slidenum">
              <a:rPr lang="en-US"/>
              <a:pPr/>
              <a:t>146</a:t>
            </a:fld>
            <a:endParaRPr lang="en-US"/>
          </a:p>
        </p:txBody>
      </p:sp>
      <p:sp>
        <p:nvSpPr>
          <p:cNvPr id="681986" name="Rectangle 2"/>
          <p:cNvSpPr>
            <a:spLocks noGrp="1" noRot="1" noChangeAspect="1" noChangeArrowheads="1" noTextEdit="1"/>
          </p:cNvSpPr>
          <p:nvPr>
            <p:ph type="sldImg"/>
          </p:nvPr>
        </p:nvSpPr>
        <p:spPr>
          <a:ln/>
        </p:spPr>
      </p:sp>
      <p:sp>
        <p:nvSpPr>
          <p:cNvPr id="68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FDF7D2-97F7-42BC-8FAB-DDB55424CBC3}" type="slidenum">
              <a:rPr lang="en-US"/>
              <a:pPr/>
              <a:t>147</a:t>
            </a:fld>
            <a:endParaRPr lang="en-US"/>
          </a:p>
        </p:txBody>
      </p:sp>
      <p:sp>
        <p:nvSpPr>
          <p:cNvPr id="685058" name="Rectangle 2"/>
          <p:cNvSpPr>
            <a:spLocks noGrp="1" noRot="1" noChangeAspect="1" noChangeArrowheads="1" noTextEdit="1"/>
          </p:cNvSpPr>
          <p:nvPr>
            <p:ph type="sldImg"/>
          </p:nvPr>
        </p:nvSpPr>
        <p:spPr>
          <a:ln/>
        </p:spPr>
      </p:sp>
      <p:sp>
        <p:nvSpPr>
          <p:cNvPr id="68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43AAFE-73DB-4AE5-B299-B1979CBE07BA}" type="slidenum">
              <a:rPr lang="en-US"/>
              <a:pPr/>
              <a:t>18</a:t>
            </a:fld>
            <a:endParaRPr lang="en-US"/>
          </a:p>
        </p:txBody>
      </p:sp>
      <p:sp>
        <p:nvSpPr>
          <p:cNvPr id="586754" name="Rectangle 2"/>
          <p:cNvSpPr>
            <a:spLocks noGrp="1" noRot="1" noChangeAspect="1" noChangeArrowheads="1" noTextEdit="1"/>
          </p:cNvSpPr>
          <p:nvPr>
            <p:ph type="sldImg"/>
          </p:nvPr>
        </p:nvSpPr>
        <p:spPr>
          <a:ln/>
        </p:spPr>
      </p:sp>
      <p:sp>
        <p:nvSpPr>
          <p:cNvPr id="586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BF48C6-6FCC-4369-9DCA-DA9F343D5B77}" type="slidenum">
              <a:rPr lang="en-US"/>
              <a:pPr/>
              <a:t>148</a:t>
            </a:fld>
            <a:endParaRPr lang="en-US"/>
          </a:p>
        </p:txBody>
      </p:sp>
      <p:sp>
        <p:nvSpPr>
          <p:cNvPr id="688130" name="Rectangle 2"/>
          <p:cNvSpPr>
            <a:spLocks noGrp="1" noRot="1" noChangeAspect="1" noChangeArrowheads="1" noTextEdit="1"/>
          </p:cNvSpPr>
          <p:nvPr>
            <p:ph type="sldImg"/>
          </p:nvPr>
        </p:nvSpPr>
        <p:spPr>
          <a:ln/>
        </p:spPr>
      </p:sp>
      <p:sp>
        <p:nvSpPr>
          <p:cNvPr id="68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0D9EDA-166D-485B-9071-32364842ED9F}" type="slidenum">
              <a:rPr lang="en-US"/>
              <a:pPr/>
              <a:t>149</a:t>
            </a:fld>
            <a:endParaRPr lang="en-US"/>
          </a:p>
        </p:txBody>
      </p:sp>
      <p:sp>
        <p:nvSpPr>
          <p:cNvPr id="691202" name="Rectangle 2"/>
          <p:cNvSpPr>
            <a:spLocks noGrp="1" noRot="1" noChangeAspect="1" noChangeArrowheads="1" noTextEdit="1"/>
          </p:cNvSpPr>
          <p:nvPr>
            <p:ph type="sldImg"/>
          </p:nvPr>
        </p:nvSpPr>
        <p:spPr>
          <a:ln/>
        </p:spPr>
      </p:sp>
      <p:sp>
        <p:nvSpPr>
          <p:cNvPr id="69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76FB84-9738-465A-B5A4-3D7224734A7D}" type="slidenum">
              <a:rPr lang="en-US"/>
              <a:pPr/>
              <a:t>150</a:t>
            </a:fld>
            <a:endParaRPr lang="en-US"/>
          </a:p>
        </p:txBody>
      </p:sp>
      <p:sp>
        <p:nvSpPr>
          <p:cNvPr id="693250" name="Rectangle 2"/>
          <p:cNvSpPr>
            <a:spLocks noGrp="1" noRot="1" noChangeAspect="1" noChangeArrowheads="1" noTextEdit="1"/>
          </p:cNvSpPr>
          <p:nvPr>
            <p:ph type="sldImg"/>
          </p:nvPr>
        </p:nvSpPr>
        <p:spPr>
          <a:ln/>
        </p:spPr>
      </p:sp>
      <p:sp>
        <p:nvSpPr>
          <p:cNvPr id="69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105C61-D429-4F23-8699-6C146C3E32B3}" type="slidenum">
              <a:rPr lang="en-US"/>
              <a:pPr/>
              <a:t>151</a:t>
            </a:fld>
            <a:endParaRPr lang="en-US"/>
          </a:p>
        </p:txBody>
      </p:sp>
      <p:sp>
        <p:nvSpPr>
          <p:cNvPr id="699394" name="Rectangle 2"/>
          <p:cNvSpPr>
            <a:spLocks noGrp="1" noRot="1" noChangeAspect="1" noChangeArrowheads="1" noTextEdit="1"/>
          </p:cNvSpPr>
          <p:nvPr>
            <p:ph type="sldImg"/>
          </p:nvPr>
        </p:nvSpPr>
        <p:spPr>
          <a:ln/>
        </p:spPr>
      </p:sp>
      <p:sp>
        <p:nvSpPr>
          <p:cNvPr id="699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909505-86E7-4312-B184-98984E540EBA}" type="slidenum">
              <a:rPr lang="en-US"/>
              <a:pPr/>
              <a:t>152</a:t>
            </a:fld>
            <a:endParaRPr lang="en-US"/>
          </a:p>
        </p:txBody>
      </p:sp>
      <p:sp>
        <p:nvSpPr>
          <p:cNvPr id="701442" name="Rectangle 2"/>
          <p:cNvSpPr>
            <a:spLocks noGrp="1" noRot="1" noChangeAspect="1" noChangeArrowheads="1" noTextEdit="1"/>
          </p:cNvSpPr>
          <p:nvPr>
            <p:ph type="sldImg"/>
          </p:nvPr>
        </p:nvSpPr>
        <p:spPr>
          <a:ln/>
        </p:spPr>
      </p:sp>
      <p:sp>
        <p:nvSpPr>
          <p:cNvPr id="701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3B3A4B-4F24-44AE-AF71-52FF05B3BF83}" type="slidenum">
              <a:rPr lang="en-US"/>
              <a:pPr/>
              <a:t>153</a:t>
            </a:fld>
            <a:endParaRPr lang="en-US"/>
          </a:p>
        </p:txBody>
      </p:sp>
      <p:sp>
        <p:nvSpPr>
          <p:cNvPr id="704514" name="Rectangle 2"/>
          <p:cNvSpPr>
            <a:spLocks noGrp="1" noRot="1" noChangeAspect="1" noChangeArrowheads="1" noTextEdit="1"/>
          </p:cNvSpPr>
          <p:nvPr>
            <p:ph type="sldImg"/>
          </p:nvPr>
        </p:nvSpPr>
        <p:spPr>
          <a:ln/>
        </p:spPr>
      </p:sp>
      <p:sp>
        <p:nvSpPr>
          <p:cNvPr id="704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04B9D-158A-4BF9-89E2-CAAB9B5BDD0F}" type="slidenum">
              <a:rPr lang="en-US"/>
              <a:pPr/>
              <a:t>154</a:t>
            </a:fld>
            <a:endParaRPr lang="en-US"/>
          </a:p>
        </p:txBody>
      </p:sp>
      <p:sp>
        <p:nvSpPr>
          <p:cNvPr id="707586" name="Rectangle 2"/>
          <p:cNvSpPr>
            <a:spLocks noGrp="1" noRot="1" noChangeAspect="1" noChangeArrowheads="1" noTextEdit="1"/>
          </p:cNvSpPr>
          <p:nvPr>
            <p:ph type="sldImg"/>
          </p:nvPr>
        </p:nvSpPr>
        <p:spPr>
          <a:ln/>
        </p:spPr>
      </p:sp>
      <p:sp>
        <p:nvSpPr>
          <p:cNvPr id="70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EB576B-3E8E-4C24-8095-E7B9C2B863D5}" type="slidenum">
              <a:rPr lang="en-US"/>
              <a:pPr/>
              <a:t>155</a:t>
            </a:fld>
            <a:endParaRPr lang="en-US"/>
          </a:p>
        </p:txBody>
      </p:sp>
      <p:sp>
        <p:nvSpPr>
          <p:cNvPr id="710658" name="Rectangle 2"/>
          <p:cNvSpPr>
            <a:spLocks noGrp="1" noRot="1" noChangeAspect="1" noChangeArrowheads="1" noTextEdit="1"/>
          </p:cNvSpPr>
          <p:nvPr>
            <p:ph type="sldImg"/>
          </p:nvPr>
        </p:nvSpPr>
        <p:spPr>
          <a:ln/>
        </p:spPr>
      </p:sp>
      <p:sp>
        <p:nvSpPr>
          <p:cNvPr id="710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21B428-FD40-422B-831B-1B1499A42247}" type="slidenum">
              <a:rPr lang="en-US"/>
              <a:pPr/>
              <a:t>156</a:t>
            </a:fld>
            <a:endParaRPr lang="en-US"/>
          </a:p>
        </p:txBody>
      </p:sp>
      <p:sp>
        <p:nvSpPr>
          <p:cNvPr id="712706" name="Rectangle 2"/>
          <p:cNvSpPr>
            <a:spLocks noGrp="1" noRot="1" noChangeAspect="1" noChangeArrowheads="1" noTextEdit="1"/>
          </p:cNvSpPr>
          <p:nvPr>
            <p:ph type="sldImg"/>
          </p:nvPr>
        </p:nvSpPr>
        <p:spPr>
          <a:ln/>
        </p:spPr>
      </p:sp>
      <p:sp>
        <p:nvSpPr>
          <p:cNvPr id="712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6A6489-E7E5-4D55-BFAD-F964D7D970AC}" type="slidenum">
              <a:rPr lang="en-US"/>
              <a:pPr/>
              <a:t>157</a:t>
            </a:fld>
            <a:endParaRPr lang="en-US"/>
          </a:p>
        </p:txBody>
      </p:sp>
      <p:sp>
        <p:nvSpPr>
          <p:cNvPr id="714754" name="Rectangle 2"/>
          <p:cNvSpPr>
            <a:spLocks noGrp="1" noRot="1" noChangeAspect="1" noChangeArrowheads="1" noTextEdit="1"/>
          </p:cNvSpPr>
          <p:nvPr>
            <p:ph type="sldImg"/>
          </p:nvPr>
        </p:nvSpPr>
        <p:spPr>
          <a:ln/>
        </p:spPr>
      </p:sp>
      <p:sp>
        <p:nvSpPr>
          <p:cNvPr id="714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2BBDCB-9276-474A-9273-89042D22DC3B}" type="slidenum">
              <a:rPr lang="en-US"/>
              <a:pPr/>
              <a:t>19</a:t>
            </a:fld>
            <a:endParaRPr lang="en-US"/>
          </a:p>
        </p:txBody>
      </p:sp>
      <p:sp>
        <p:nvSpPr>
          <p:cNvPr id="594946" name="Rectangle 2"/>
          <p:cNvSpPr>
            <a:spLocks noGrp="1" noRot="1" noChangeAspect="1" noChangeArrowheads="1" noTextEdit="1"/>
          </p:cNvSpPr>
          <p:nvPr>
            <p:ph type="sldImg"/>
          </p:nvPr>
        </p:nvSpPr>
        <p:spPr>
          <a:ln/>
        </p:spPr>
      </p:sp>
      <p:sp>
        <p:nvSpPr>
          <p:cNvPr id="594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849838-3348-4FAB-AC2D-A333EE2B582D}" type="slidenum">
              <a:rPr lang="en-US"/>
              <a:pPr/>
              <a:t>158</a:t>
            </a:fld>
            <a:endParaRPr lang="en-US"/>
          </a:p>
        </p:txBody>
      </p:sp>
      <p:sp>
        <p:nvSpPr>
          <p:cNvPr id="716802" name="Rectangle 2"/>
          <p:cNvSpPr>
            <a:spLocks noGrp="1" noRot="1" noChangeAspect="1" noChangeArrowheads="1" noTextEdit="1"/>
          </p:cNvSpPr>
          <p:nvPr>
            <p:ph type="sldImg"/>
          </p:nvPr>
        </p:nvSpPr>
        <p:spPr>
          <a:ln/>
        </p:spPr>
      </p:sp>
      <p:sp>
        <p:nvSpPr>
          <p:cNvPr id="71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5C90E7-257C-4E50-B6B5-F57913299FF5}" type="slidenum">
              <a:rPr lang="en-US"/>
              <a:pPr/>
              <a:t>159</a:t>
            </a:fld>
            <a:endParaRPr lang="en-US"/>
          </a:p>
        </p:txBody>
      </p:sp>
      <p:sp>
        <p:nvSpPr>
          <p:cNvPr id="719874" name="Rectangle 2"/>
          <p:cNvSpPr>
            <a:spLocks noGrp="1" noRot="1" noChangeAspect="1" noChangeArrowheads="1" noTextEdit="1"/>
          </p:cNvSpPr>
          <p:nvPr>
            <p:ph type="sldImg"/>
          </p:nvPr>
        </p:nvSpPr>
        <p:spPr>
          <a:ln/>
        </p:spPr>
      </p:sp>
      <p:sp>
        <p:nvSpPr>
          <p:cNvPr id="71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AA7455-7F2D-4915-8DE6-BCBCE7C7D064}" type="slidenum">
              <a:rPr lang="en-US"/>
              <a:pPr/>
              <a:t>160</a:t>
            </a:fld>
            <a:endParaRPr lang="en-US"/>
          </a:p>
        </p:txBody>
      </p:sp>
      <p:sp>
        <p:nvSpPr>
          <p:cNvPr id="722946" name="Rectangle 2"/>
          <p:cNvSpPr>
            <a:spLocks noGrp="1" noRot="1" noChangeAspect="1" noChangeArrowheads="1" noTextEdit="1"/>
          </p:cNvSpPr>
          <p:nvPr>
            <p:ph type="sldImg"/>
          </p:nvPr>
        </p:nvSpPr>
        <p:spPr>
          <a:ln/>
        </p:spPr>
      </p:sp>
      <p:sp>
        <p:nvSpPr>
          <p:cNvPr id="72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0D17CA-1D75-4106-B912-9F3B5AEC3021}" type="slidenum">
              <a:rPr lang="en-US"/>
              <a:pPr/>
              <a:t>161</a:t>
            </a:fld>
            <a:endParaRPr lang="en-US"/>
          </a:p>
        </p:txBody>
      </p:sp>
      <p:sp>
        <p:nvSpPr>
          <p:cNvPr id="738306" name="Rectangle 2"/>
          <p:cNvSpPr>
            <a:spLocks noGrp="1" noRot="1" noChangeAspect="1" noChangeArrowheads="1" noTextEdit="1"/>
          </p:cNvSpPr>
          <p:nvPr>
            <p:ph type="sldImg"/>
          </p:nvPr>
        </p:nvSpPr>
        <p:spPr>
          <a:ln/>
        </p:spPr>
      </p:sp>
      <p:sp>
        <p:nvSpPr>
          <p:cNvPr id="738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3D089D-FE51-49DA-8C78-F39FF771F287}" type="slidenum">
              <a:rPr lang="en-US"/>
              <a:pPr/>
              <a:t>162</a:t>
            </a:fld>
            <a:endParaRPr lang="en-US"/>
          </a:p>
        </p:txBody>
      </p:sp>
      <p:sp>
        <p:nvSpPr>
          <p:cNvPr id="740354" name="Rectangle 2"/>
          <p:cNvSpPr>
            <a:spLocks noGrp="1" noRot="1" noChangeAspect="1" noChangeArrowheads="1" noTextEdit="1"/>
          </p:cNvSpPr>
          <p:nvPr>
            <p:ph type="sldImg"/>
          </p:nvPr>
        </p:nvSpPr>
        <p:spPr>
          <a:ln/>
        </p:spPr>
      </p:sp>
      <p:sp>
        <p:nvSpPr>
          <p:cNvPr id="740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2F70DF-F735-440D-B86E-BAD5F6A6C2E3}" type="slidenum">
              <a:rPr lang="en-US"/>
              <a:pPr/>
              <a:t>163</a:t>
            </a:fld>
            <a:endParaRPr lang="en-US"/>
          </a:p>
        </p:txBody>
      </p:sp>
      <p:sp>
        <p:nvSpPr>
          <p:cNvPr id="1292290" name="Rectangle 2"/>
          <p:cNvSpPr>
            <a:spLocks noGrp="1" noRot="1" noChangeAspect="1" noChangeArrowheads="1" noTextEdit="1"/>
          </p:cNvSpPr>
          <p:nvPr>
            <p:ph type="sldImg"/>
          </p:nvPr>
        </p:nvSpPr>
        <p:spPr>
          <a:ln/>
        </p:spPr>
      </p:sp>
      <p:sp>
        <p:nvSpPr>
          <p:cNvPr id="1292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B6A110-5E49-461A-AB92-48E6DE9C2AF7}" type="slidenum">
              <a:rPr lang="en-US"/>
              <a:pPr/>
              <a:t>164</a:t>
            </a:fld>
            <a:endParaRPr lang="en-US"/>
          </a:p>
        </p:txBody>
      </p:sp>
      <p:sp>
        <p:nvSpPr>
          <p:cNvPr id="747522" name="Rectangle 2"/>
          <p:cNvSpPr>
            <a:spLocks noGrp="1" noRot="1" noChangeAspect="1" noChangeArrowheads="1" noTextEdit="1"/>
          </p:cNvSpPr>
          <p:nvPr>
            <p:ph type="sldImg"/>
          </p:nvPr>
        </p:nvSpPr>
        <p:spPr>
          <a:ln/>
        </p:spPr>
      </p:sp>
      <p:sp>
        <p:nvSpPr>
          <p:cNvPr id="74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7C0777-DA41-42D5-BB9A-D38CE71F067D}" type="slidenum">
              <a:rPr lang="en-US"/>
              <a:pPr/>
              <a:t>165</a:t>
            </a:fld>
            <a:endParaRPr lang="en-US"/>
          </a:p>
        </p:txBody>
      </p:sp>
      <p:sp>
        <p:nvSpPr>
          <p:cNvPr id="750594" name="Rectangle 2"/>
          <p:cNvSpPr>
            <a:spLocks noGrp="1" noRot="1" noChangeAspect="1" noChangeArrowheads="1" noTextEdit="1"/>
          </p:cNvSpPr>
          <p:nvPr>
            <p:ph type="sldImg"/>
          </p:nvPr>
        </p:nvSpPr>
        <p:spPr>
          <a:ln/>
        </p:spPr>
      </p:sp>
      <p:sp>
        <p:nvSpPr>
          <p:cNvPr id="75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79C0C7-5AAB-4F07-8909-70D30E1670E4}" type="slidenum">
              <a:rPr lang="en-US"/>
              <a:pPr/>
              <a:t>166</a:t>
            </a:fld>
            <a:endParaRPr lang="en-US"/>
          </a:p>
        </p:txBody>
      </p:sp>
      <p:sp>
        <p:nvSpPr>
          <p:cNvPr id="752642" name="Rectangle 2"/>
          <p:cNvSpPr>
            <a:spLocks noGrp="1" noRot="1" noChangeAspect="1" noChangeArrowheads="1" noTextEdit="1"/>
          </p:cNvSpPr>
          <p:nvPr>
            <p:ph type="sldImg"/>
          </p:nvPr>
        </p:nvSpPr>
        <p:spPr>
          <a:ln/>
        </p:spPr>
      </p:sp>
      <p:sp>
        <p:nvSpPr>
          <p:cNvPr id="75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CAAB42-2809-4952-9179-443DB1F82F08}" type="slidenum">
              <a:rPr lang="en-US"/>
              <a:pPr/>
              <a:t>167</a:t>
            </a:fld>
            <a:endParaRPr lang="en-US"/>
          </a:p>
        </p:txBody>
      </p:sp>
      <p:sp>
        <p:nvSpPr>
          <p:cNvPr id="756738" name="Rectangle 2"/>
          <p:cNvSpPr>
            <a:spLocks noGrp="1" noRot="1" noChangeAspect="1" noChangeArrowheads="1" noTextEdit="1"/>
          </p:cNvSpPr>
          <p:nvPr>
            <p:ph type="sldImg"/>
          </p:nvPr>
        </p:nvSpPr>
        <p:spPr>
          <a:ln/>
        </p:spPr>
      </p:sp>
      <p:sp>
        <p:nvSpPr>
          <p:cNvPr id="756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DCD582-8D78-4269-BEC1-EE2D9BAC181E}" type="slidenum">
              <a:rPr lang="en-US"/>
              <a:pPr/>
              <a:t>20</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01F056-1BF8-4817-952E-9A2C99FDAD7A}" type="slidenum">
              <a:rPr lang="en-US"/>
              <a:pPr/>
              <a:t>168</a:t>
            </a:fld>
            <a:endParaRPr lang="en-US"/>
          </a:p>
        </p:txBody>
      </p:sp>
      <p:sp>
        <p:nvSpPr>
          <p:cNvPr id="758786" name="Rectangle 2"/>
          <p:cNvSpPr>
            <a:spLocks noGrp="1" noRot="1" noChangeAspect="1" noChangeArrowheads="1" noTextEdit="1"/>
          </p:cNvSpPr>
          <p:nvPr>
            <p:ph type="sldImg"/>
          </p:nvPr>
        </p:nvSpPr>
        <p:spPr>
          <a:ln/>
        </p:spPr>
      </p:sp>
      <p:sp>
        <p:nvSpPr>
          <p:cNvPr id="75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38F750-E6B2-4990-8C24-8F6109550779}" type="slidenum">
              <a:rPr lang="en-US"/>
              <a:pPr/>
              <a:t>169</a:t>
            </a:fld>
            <a:endParaRPr lang="en-US"/>
          </a:p>
        </p:txBody>
      </p:sp>
      <p:sp>
        <p:nvSpPr>
          <p:cNvPr id="1639426" name="Rectangle 2"/>
          <p:cNvSpPr>
            <a:spLocks noGrp="1" noRot="1" noChangeAspect="1" noChangeArrowheads="1" noTextEdit="1"/>
          </p:cNvSpPr>
          <p:nvPr>
            <p:ph type="sldImg"/>
          </p:nvPr>
        </p:nvSpPr>
        <p:spPr>
          <a:ln/>
        </p:spPr>
      </p:sp>
      <p:sp>
        <p:nvSpPr>
          <p:cNvPr id="1639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BC8DFD-8FBF-4706-B855-E3F712687863}" type="slidenum">
              <a:rPr lang="en-US"/>
              <a:pPr/>
              <a:t>21</a:t>
            </a:fld>
            <a:endParaRPr 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AA19D9-4DBB-40ED-A071-567FAE75FCAA}" type="slidenum">
              <a:rPr lang="en-US"/>
              <a:pPr/>
              <a:t>22</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524D18-74CE-44FA-8318-C5660948F353}" type="slidenum">
              <a:rPr lang="en-US"/>
              <a:pPr/>
              <a:t>23</a:t>
            </a:fld>
            <a:endParaRPr lang="en-US"/>
          </a:p>
        </p:txBody>
      </p:sp>
      <p:sp>
        <p:nvSpPr>
          <p:cNvPr id="1443842" name="Rectangle 2"/>
          <p:cNvSpPr>
            <a:spLocks noGrp="1" noRot="1" noChangeAspect="1" noChangeArrowheads="1" noTextEdit="1"/>
          </p:cNvSpPr>
          <p:nvPr>
            <p:ph type="sldImg"/>
          </p:nvPr>
        </p:nvSpPr>
        <p:spPr>
          <a:ln/>
        </p:spPr>
      </p:sp>
      <p:sp>
        <p:nvSpPr>
          <p:cNvPr id="144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F9E060-6169-4DC6-A2E9-8CB57BD65D9B}" type="slidenum">
              <a:rPr lang="en-US"/>
              <a:pPr/>
              <a:t>4</a:t>
            </a:fld>
            <a:endParaRPr lang="en-US"/>
          </a:p>
        </p:txBody>
      </p:sp>
      <p:sp>
        <p:nvSpPr>
          <p:cNvPr id="1418242" name="Rectangle 2"/>
          <p:cNvSpPr>
            <a:spLocks noGrp="1" noRot="1" noChangeAspect="1" noChangeArrowheads="1" noTextEdit="1"/>
          </p:cNvSpPr>
          <p:nvPr>
            <p:ph type="sldImg"/>
          </p:nvPr>
        </p:nvSpPr>
        <p:spPr>
          <a:ln/>
        </p:spPr>
      </p:sp>
      <p:sp>
        <p:nvSpPr>
          <p:cNvPr id="141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87569D-685C-47D2-8651-61FC35FD4441}" type="slidenum">
              <a:rPr lang="en-US"/>
              <a:pPr/>
              <a:t>24</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AD92B5-C835-4281-9E39-3A62C25D80E5}" type="slidenum">
              <a:rPr lang="en-US"/>
              <a:pPr/>
              <a:t>25</a:t>
            </a:fld>
            <a:endParaRPr lang="en-US"/>
          </a:p>
        </p:txBody>
      </p:sp>
      <p:sp>
        <p:nvSpPr>
          <p:cNvPr id="308226" name="Rectangle 2"/>
          <p:cNvSpPr>
            <a:spLocks noGrp="1" noRot="1" noChangeAspect="1" noChangeArrowheads="1" noTextEdit="1"/>
          </p:cNvSpPr>
          <p:nvPr>
            <p:ph type="sldImg"/>
          </p:nvPr>
        </p:nvSpPr>
        <p:spPr>
          <a:ln/>
        </p:spPr>
      </p:sp>
      <p:sp>
        <p:nvSpPr>
          <p:cNvPr id="308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A5E0D1-303D-4355-BAB4-6EAB95BCD1A5}" type="slidenum">
              <a:rPr lang="en-US"/>
              <a:pPr/>
              <a:t>26</a:t>
            </a:fld>
            <a:endParaRPr lang="en-US"/>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9B4655-DAE5-45BB-A899-B26812D38868}" type="slidenum">
              <a:rPr lang="en-US"/>
              <a:pPr/>
              <a:t>27</a:t>
            </a:fld>
            <a:endParaRPr lang="en-US"/>
          </a:p>
        </p:txBody>
      </p:sp>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634231-8A9C-4D64-BA6B-1A25A275F09C}" type="slidenum">
              <a:rPr lang="en-US"/>
              <a:pPr/>
              <a:t>28</a:t>
            </a:fld>
            <a:endParaRPr lang="en-US"/>
          </a:p>
        </p:txBody>
      </p:sp>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A8478D-436D-488F-9102-78DB304486D4}" type="slidenum">
              <a:rPr lang="en-US"/>
              <a:pPr/>
              <a:t>29</a:t>
            </a:fld>
            <a:endParaRPr lang="en-US"/>
          </a:p>
        </p:txBody>
      </p:sp>
      <p:sp>
        <p:nvSpPr>
          <p:cNvPr id="695298" name="Rectangle 2"/>
          <p:cNvSpPr>
            <a:spLocks noGrp="1" noRot="1" noChangeAspect="1" noChangeArrowheads="1" noTextEdit="1"/>
          </p:cNvSpPr>
          <p:nvPr>
            <p:ph type="sldImg"/>
          </p:nvPr>
        </p:nvSpPr>
        <p:spPr>
          <a:ln/>
        </p:spPr>
      </p:sp>
      <p:sp>
        <p:nvSpPr>
          <p:cNvPr id="69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E9DEE8-74B8-404F-BA34-B16AC24565AA}" type="slidenum">
              <a:rPr lang="en-US"/>
              <a:pPr/>
              <a:t>30</a:t>
            </a:fld>
            <a:endParaRPr lang="en-US"/>
          </a:p>
        </p:txBody>
      </p:sp>
      <p:sp>
        <p:nvSpPr>
          <p:cNvPr id="1540098" name="Rectangle 2"/>
          <p:cNvSpPr>
            <a:spLocks noGrp="1" noRot="1" noChangeAspect="1" noChangeArrowheads="1" noTextEdit="1"/>
          </p:cNvSpPr>
          <p:nvPr>
            <p:ph type="sldImg"/>
          </p:nvPr>
        </p:nvSpPr>
        <p:spPr>
          <a:ln/>
        </p:spPr>
      </p:sp>
      <p:sp>
        <p:nvSpPr>
          <p:cNvPr id="1540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F66719-D6EF-4742-9E1F-244765DD3A8E}" type="slidenum">
              <a:rPr lang="en-US"/>
              <a:pPr/>
              <a:t>31</a:t>
            </a:fld>
            <a:endParaRPr lang="en-US"/>
          </a:p>
        </p:txBody>
      </p:sp>
      <p:sp>
        <p:nvSpPr>
          <p:cNvPr id="604162" name="Rectangle 2"/>
          <p:cNvSpPr>
            <a:spLocks noGrp="1" noRot="1" noChangeAspect="1" noChangeArrowheads="1" noTextEdit="1"/>
          </p:cNvSpPr>
          <p:nvPr>
            <p:ph type="sldImg"/>
          </p:nvPr>
        </p:nvSpPr>
        <p:spPr>
          <a:ln/>
        </p:spPr>
      </p:sp>
      <p:sp>
        <p:nvSpPr>
          <p:cNvPr id="604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23BBD4-50E5-41BB-93AB-2F22E7250AEC}" type="slidenum">
              <a:rPr lang="en-US"/>
              <a:pPr/>
              <a:t>32</a:t>
            </a:fld>
            <a:endParaRPr lang="en-US"/>
          </a:p>
        </p:txBody>
      </p:sp>
      <p:sp>
        <p:nvSpPr>
          <p:cNvPr id="611330" name="Rectangle 2"/>
          <p:cNvSpPr>
            <a:spLocks noGrp="1" noRot="1" noChangeAspect="1" noChangeArrowheads="1" noTextEdit="1"/>
          </p:cNvSpPr>
          <p:nvPr>
            <p:ph type="sldImg"/>
          </p:nvPr>
        </p:nvSpPr>
        <p:spPr>
          <a:ln/>
        </p:spPr>
      </p:sp>
      <p:sp>
        <p:nvSpPr>
          <p:cNvPr id="611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893727-B86F-4216-BDC6-5F28ADF24160}" type="slidenum">
              <a:rPr lang="en-US"/>
              <a:pPr/>
              <a:t>33</a:t>
            </a:fld>
            <a:endParaRPr lang="en-US"/>
          </a:p>
        </p:txBody>
      </p:sp>
      <p:sp>
        <p:nvSpPr>
          <p:cNvPr id="614402" name="Rectangle 2"/>
          <p:cNvSpPr>
            <a:spLocks noGrp="1" noRot="1" noChangeAspect="1" noChangeArrowheads="1" noTextEdit="1"/>
          </p:cNvSpPr>
          <p:nvPr>
            <p:ph type="sldImg"/>
          </p:nvPr>
        </p:nvSpPr>
        <p:spPr>
          <a:ln/>
        </p:spPr>
      </p:sp>
      <p:sp>
        <p:nvSpPr>
          <p:cNvPr id="614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D1A4AB-84E1-4F46-9A16-0123D98F1A8D}" type="slidenum">
              <a:rPr lang="en-US"/>
              <a:pPr/>
              <a:t>5</a:t>
            </a:fld>
            <a:endParaRPr lang="en-US"/>
          </a:p>
        </p:txBody>
      </p:sp>
      <p:sp>
        <p:nvSpPr>
          <p:cNvPr id="271362" name="Rectangle 2"/>
          <p:cNvSpPr>
            <a:spLocks noGrp="1" noRot="1" noChangeAspect="1" noChangeArrowheads="1" noTextEdit="1"/>
          </p:cNvSpPr>
          <p:nvPr>
            <p:ph type="sldImg"/>
          </p:nvPr>
        </p:nvSpPr>
        <p:spPr>
          <a:ln/>
        </p:spPr>
      </p:sp>
      <p:sp>
        <p:nvSpPr>
          <p:cNvPr id="271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31474C-D1BC-4070-B855-47ED894298D6}" type="slidenum">
              <a:rPr lang="en-US"/>
              <a:pPr/>
              <a:t>34</a:t>
            </a:fld>
            <a:endParaRPr lang="en-US"/>
          </a:p>
        </p:txBody>
      </p:sp>
      <p:sp>
        <p:nvSpPr>
          <p:cNvPr id="617474" name="Rectangle 2"/>
          <p:cNvSpPr>
            <a:spLocks noGrp="1" noRot="1" noChangeAspect="1" noChangeArrowheads="1" noTextEdit="1"/>
          </p:cNvSpPr>
          <p:nvPr>
            <p:ph type="sldImg"/>
          </p:nvPr>
        </p:nvSpPr>
        <p:spPr>
          <a:ln/>
        </p:spPr>
      </p:sp>
      <p:sp>
        <p:nvSpPr>
          <p:cNvPr id="617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9234DB-06AA-4AD6-9FEE-00FC9A2DF98C}" type="slidenum">
              <a:rPr lang="en-US"/>
              <a:pPr/>
              <a:t>35</a:t>
            </a:fld>
            <a:endParaRPr lang="en-US"/>
          </a:p>
        </p:txBody>
      </p:sp>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85AF9D-5D88-4B74-ADA8-9D703E0B7892}" type="slidenum">
              <a:rPr lang="en-US"/>
              <a:pPr/>
              <a:t>36</a:t>
            </a:fld>
            <a:endParaRPr lang="en-US"/>
          </a:p>
        </p:txBody>
      </p:sp>
      <p:sp>
        <p:nvSpPr>
          <p:cNvPr id="365570" name="Rectangle 2"/>
          <p:cNvSpPr>
            <a:spLocks noGrp="1" noRot="1" noChangeAspect="1" noChangeArrowheads="1" noTextEdit="1"/>
          </p:cNvSpPr>
          <p:nvPr>
            <p:ph type="sldImg"/>
          </p:nvPr>
        </p:nvSpPr>
        <p:spPr>
          <a:ln/>
        </p:spPr>
      </p:sp>
      <p:sp>
        <p:nvSpPr>
          <p:cNvPr id="365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7D593D-FEE5-4C8A-B772-B0BEA381A31E}" type="slidenum">
              <a:rPr lang="en-US"/>
              <a:pPr/>
              <a:t>37</a:t>
            </a:fld>
            <a:endParaRPr lang="en-US"/>
          </a:p>
        </p:txBody>
      </p:sp>
      <p:sp>
        <p:nvSpPr>
          <p:cNvPr id="368642" name="Rectangle 2"/>
          <p:cNvSpPr>
            <a:spLocks noGrp="1" noRot="1" noChangeAspect="1" noChangeArrowheads="1" noTextEdit="1"/>
          </p:cNvSpPr>
          <p:nvPr>
            <p:ph type="sldImg"/>
          </p:nvPr>
        </p:nvSpPr>
        <p:spPr>
          <a:ln/>
        </p:spPr>
      </p:sp>
      <p:sp>
        <p:nvSpPr>
          <p:cNvPr id="368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ED8F91-45CA-4656-A15B-138016FE59F1}" type="slidenum">
              <a:rPr lang="en-US"/>
              <a:pPr/>
              <a:t>38</a:t>
            </a:fld>
            <a:endParaRPr lang="en-US"/>
          </a:p>
        </p:txBody>
      </p:sp>
      <p:sp>
        <p:nvSpPr>
          <p:cNvPr id="373762" name="Rectangle 2"/>
          <p:cNvSpPr>
            <a:spLocks noGrp="1" noRot="1" noChangeAspect="1" noChangeArrowheads="1" noTextEdit="1"/>
          </p:cNvSpPr>
          <p:nvPr>
            <p:ph type="sldImg"/>
          </p:nvPr>
        </p:nvSpPr>
        <p:spPr>
          <a:ln/>
        </p:spPr>
      </p:sp>
      <p:sp>
        <p:nvSpPr>
          <p:cNvPr id="373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0DECAB-608B-4DE3-8444-D06493DE9CA1}" type="slidenum">
              <a:rPr lang="en-US"/>
              <a:pPr/>
              <a:t>39</a:t>
            </a:fld>
            <a:endParaRPr lang="en-US"/>
          </a:p>
        </p:txBody>
      </p:sp>
      <p:sp>
        <p:nvSpPr>
          <p:cNvPr id="375810" name="Rectangle 2"/>
          <p:cNvSpPr>
            <a:spLocks noGrp="1" noRot="1" noChangeAspect="1" noChangeArrowheads="1" noTextEdit="1"/>
          </p:cNvSpPr>
          <p:nvPr>
            <p:ph type="sldImg"/>
          </p:nvPr>
        </p:nvSpPr>
        <p:spPr>
          <a:ln/>
        </p:spPr>
      </p:sp>
      <p:sp>
        <p:nvSpPr>
          <p:cNvPr id="375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CE33C5-13B8-4F4C-AE6C-A2CFA7D7A842}" type="slidenum">
              <a:rPr lang="en-US"/>
              <a:pPr/>
              <a:t>40</a:t>
            </a:fld>
            <a:endParaRPr lang="en-US"/>
          </a:p>
        </p:txBody>
      </p:sp>
      <p:sp>
        <p:nvSpPr>
          <p:cNvPr id="377858" name="Rectangle 2"/>
          <p:cNvSpPr>
            <a:spLocks noGrp="1" noRot="1" noChangeAspect="1" noChangeArrowheads="1" noTextEdit="1"/>
          </p:cNvSpPr>
          <p:nvPr>
            <p:ph type="sldImg"/>
          </p:nvPr>
        </p:nvSpPr>
        <p:spPr>
          <a:ln/>
        </p:spPr>
      </p:sp>
      <p:sp>
        <p:nvSpPr>
          <p:cNvPr id="377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35AFFC-E9B9-4CD3-9BD3-4A6097BBA9B1}" type="slidenum">
              <a:rPr lang="en-US"/>
              <a:pPr/>
              <a:t>43</a:t>
            </a:fld>
            <a:endParaRPr lang="en-US"/>
          </a:p>
        </p:txBody>
      </p:sp>
      <p:sp>
        <p:nvSpPr>
          <p:cNvPr id="381954" name="Rectangle 2"/>
          <p:cNvSpPr>
            <a:spLocks noGrp="1" noRot="1" noChangeAspect="1" noChangeArrowheads="1" noTextEdit="1"/>
          </p:cNvSpPr>
          <p:nvPr>
            <p:ph type="sldImg"/>
          </p:nvPr>
        </p:nvSpPr>
        <p:spPr>
          <a:ln/>
        </p:spPr>
      </p:sp>
      <p:sp>
        <p:nvSpPr>
          <p:cNvPr id="381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EBB89C-C59A-4D8E-8C91-9C59A456F662}" type="slidenum">
              <a:rPr lang="en-US"/>
              <a:pPr/>
              <a:t>44</a:t>
            </a:fld>
            <a:endParaRPr lang="en-US"/>
          </a:p>
        </p:txBody>
      </p:sp>
      <p:sp>
        <p:nvSpPr>
          <p:cNvPr id="1542146" name="Rectangle 2"/>
          <p:cNvSpPr>
            <a:spLocks noGrp="1" noRot="1" noChangeAspect="1" noChangeArrowheads="1" noTextEdit="1"/>
          </p:cNvSpPr>
          <p:nvPr>
            <p:ph type="sldImg"/>
          </p:nvPr>
        </p:nvSpPr>
        <p:spPr>
          <a:ln/>
        </p:spPr>
      </p:sp>
      <p:sp>
        <p:nvSpPr>
          <p:cNvPr id="1542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07FFC-10B2-4DB1-9315-8462F97ABA38}" type="slidenum">
              <a:rPr lang="en-US"/>
              <a:pPr/>
              <a:t>45</a:t>
            </a:fld>
            <a:endParaRPr lang="en-US"/>
          </a:p>
        </p:txBody>
      </p:sp>
      <p:sp>
        <p:nvSpPr>
          <p:cNvPr id="386050" name="Rectangle 2"/>
          <p:cNvSpPr>
            <a:spLocks noGrp="1" noRot="1" noChangeAspect="1" noChangeArrowheads="1" noTextEdit="1"/>
          </p:cNvSpPr>
          <p:nvPr>
            <p:ph type="sldImg"/>
          </p:nvPr>
        </p:nvSpPr>
        <p:spPr>
          <a:ln/>
        </p:spPr>
      </p:sp>
      <p:sp>
        <p:nvSpPr>
          <p:cNvPr id="386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7E15AA-B9E6-4595-93AD-F1164D23592E}" type="slidenum">
              <a:rPr lang="en-US"/>
              <a:pPr/>
              <a:t>6</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B409F3-6145-4EC2-AE3B-A403D0234D2A}" type="slidenum">
              <a:rPr lang="en-US"/>
              <a:pPr/>
              <a:t>46</a:t>
            </a:fld>
            <a:endParaRPr lang="en-US"/>
          </a:p>
        </p:txBody>
      </p:sp>
      <p:sp>
        <p:nvSpPr>
          <p:cNvPr id="1544194" name="Rectangle 2"/>
          <p:cNvSpPr>
            <a:spLocks noGrp="1" noRot="1" noChangeAspect="1" noChangeArrowheads="1" noTextEdit="1"/>
          </p:cNvSpPr>
          <p:nvPr>
            <p:ph type="sldImg"/>
          </p:nvPr>
        </p:nvSpPr>
        <p:spPr>
          <a:ln/>
        </p:spPr>
      </p:sp>
      <p:sp>
        <p:nvSpPr>
          <p:cNvPr id="1544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35AB8E-2D61-4DFA-B300-38961B6CA1C6}" type="slidenum">
              <a:rPr lang="en-US"/>
              <a:pPr/>
              <a:t>47</a:t>
            </a:fld>
            <a:endParaRPr lang="en-US"/>
          </a:p>
        </p:txBody>
      </p:sp>
      <p:sp>
        <p:nvSpPr>
          <p:cNvPr id="390146" name="Rectangle 2"/>
          <p:cNvSpPr>
            <a:spLocks noGrp="1" noRot="1" noChangeAspect="1" noChangeArrowheads="1" noTextEdit="1"/>
          </p:cNvSpPr>
          <p:nvPr>
            <p:ph type="sldImg"/>
          </p:nvPr>
        </p:nvSpPr>
        <p:spPr>
          <a:ln/>
        </p:spPr>
      </p:sp>
      <p:sp>
        <p:nvSpPr>
          <p:cNvPr id="390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8AFB6F-60C3-4140-B167-85818642591D}" type="slidenum">
              <a:rPr lang="en-US"/>
              <a:pPr/>
              <a:t>48</a:t>
            </a:fld>
            <a:endParaRPr lang="en-US"/>
          </a:p>
        </p:txBody>
      </p:sp>
      <p:sp>
        <p:nvSpPr>
          <p:cNvPr id="392194" name="Rectangle 2"/>
          <p:cNvSpPr>
            <a:spLocks noGrp="1" noRot="1" noChangeAspect="1" noChangeArrowheads="1" noTextEdit="1"/>
          </p:cNvSpPr>
          <p:nvPr>
            <p:ph type="sldImg"/>
          </p:nvPr>
        </p:nvSpPr>
        <p:spPr>
          <a:ln/>
        </p:spPr>
      </p:sp>
      <p:sp>
        <p:nvSpPr>
          <p:cNvPr id="392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B862F0-A940-4635-88C2-DEB8FA4C712F}" type="slidenum">
              <a:rPr lang="en-US"/>
              <a:pPr/>
              <a:t>49</a:t>
            </a:fld>
            <a:endParaRPr lang="en-US"/>
          </a:p>
        </p:txBody>
      </p:sp>
      <p:sp>
        <p:nvSpPr>
          <p:cNvPr id="395266" name="Rectangle 2"/>
          <p:cNvSpPr>
            <a:spLocks noGrp="1" noRot="1" noChangeAspect="1" noChangeArrowheads="1" noTextEdit="1"/>
          </p:cNvSpPr>
          <p:nvPr>
            <p:ph type="sldImg"/>
          </p:nvPr>
        </p:nvSpPr>
        <p:spPr>
          <a:ln/>
        </p:spPr>
      </p:sp>
      <p:sp>
        <p:nvSpPr>
          <p:cNvPr id="395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630EE0-0041-4524-A98C-0577CBBF9CF1}" type="slidenum">
              <a:rPr lang="en-US"/>
              <a:pPr/>
              <a:t>50</a:t>
            </a:fld>
            <a:endParaRPr lang="en-US"/>
          </a:p>
        </p:txBody>
      </p:sp>
      <p:sp>
        <p:nvSpPr>
          <p:cNvPr id="397314" name="Rectangle 2"/>
          <p:cNvSpPr>
            <a:spLocks noGrp="1" noRot="1" noChangeAspect="1" noChangeArrowheads="1" noTextEdit="1"/>
          </p:cNvSpPr>
          <p:nvPr>
            <p:ph type="sldImg"/>
          </p:nvPr>
        </p:nvSpPr>
        <p:spPr>
          <a:ln/>
        </p:spPr>
      </p:sp>
      <p:sp>
        <p:nvSpPr>
          <p:cNvPr id="397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0DEBF3-F976-447E-90F9-AB6317884DBA}" type="slidenum">
              <a:rPr lang="en-US"/>
              <a:pPr/>
              <a:t>51</a:t>
            </a:fld>
            <a:endParaRPr lang="en-US"/>
          </a:p>
        </p:txBody>
      </p:sp>
      <p:sp>
        <p:nvSpPr>
          <p:cNvPr id="1281026" name="Rectangle 2"/>
          <p:cNvSpPr>
            <a:spLocks noGrp="1" noRot="1" noChangeAspect="1" noChangeArrowheads="1" noTextEdit="1"/>
          </p:cNvSpPr>
          <p:nvPr>
            <p:ph type="sldImg"/>
          </p:nvPr>
        </p:nvSpPr>
        <p:spPr>
          <a:ln/>
        </p:spPr>
      </p:sp>
      <p:sp>
        <p:nvSpPr>
          <p:cNvPr id="1281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814C13-EC25-48DE-A496-9937B1C89A0F}" type="slidenum">
              <a:rPr lang="en-US"/>
              <a:pPr/>
              <a:t>52</a:t>
            </a:fld>
            <a:endParaRPr lang="en-US"/>
          </a:p>
        </p:txBody>
      </p:sp>
      <p:sp>
        <p:nvSpPr>
          <p:cNvPr id="1546242" name="Rectangle 2"/>
          <p:cNvSpPr>
            <a:spLocks noGrp="1" noRot="1" noChangeAspect="1" noChangeArrowheads="1" noTextEdit="1"/>
          </p:cNvSpPr>
          <p:nvPr>
            <p:ph type="sldImg"/>
          </p:nvPr>
        </p:nvSpPr>
        <p:spPr>
          <a:ln/>
        </p:spPr>
      </p:sp>
      <p:sp>
        <p:nvSpPr>
          <p:cNvPr id="1546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115EC2-D480-49D0-BC04-F3DA8310E681}" type="slidenum">
              <a:rPr lang="en-US"/>
              <a:pPr/>
              <a:t>53</a:t>
            </a:fld>
            <a:endParaRPr lang="en-US"/>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93578A-6E2D-497E-84CE-DB9E8C96A865}" type="slidenum">
              <a:rPr lang="en-US"/>
              <a:pPr/>
              <a:t>54</a:t>
            </a:fld>
            <a:endParaRPr lang="en-US"/>
          </a:p>
        </p:txBody>
      </p:sp>
      <p:sp>
        <p:nvSpPr>
          <p:cNvPr id="1250306" name="Rectangle 2"/>
          <p:cNvSpPr>
            <a:spLocks noGrp="1" noRot="1" noChangeAspect="1" noChangeArrowheads="1" noTextEdit="1"/>
          </p:cNvSpPr>
          <p:nvPr>
            <p:ph type="sldImg"/>
          </p:nvPr>
        </p:nvSpPr>
        <p:spPr>
          <a:ln/>
        </p:spPr>
      </p:sp>
      <p:sp>
        <p:nvSpPr>
          <p:cNvPr id="1250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13C644-2716-4BCC-9E72-069DDE8E37E2}" type="slidenum">
              <a:rPr lang="en-US"/>
              <a:pPr/>
              <a:t>55</a:t>
            </a:fld>
            <a:endParaRPr lang="en-US"/>
          </a:p>
        </p:txBody>
      </p:sp>
      <p:sp>
        <p:nvSpPr>
          <p:cNvPr id="1558530" name="Rectangle 2"/>
          <p:cNvSpPr>
            <a:spLocks noGrp="1" noRot="1" noChangeAspect="1" noChangeArrowheads="1" noTextEdit="1"/>
          </p:cNvSpPr>
          <p:nvPr>
            <p:ph type="sldImg"/>
          </p:nvPr>
        </p:nvSpPr>
        <p:spPr>
          <a:ln/>
        </p:spPr>
      </p:sp>
      <p:sp>
        <p:nvSpPr>
          <p:cNvPr id="1558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3383D7-47E1-436C-BBFA-E5AEA308557A}" type="slidenum">
              <a:rPr lang="en-US"/>
              <a:pPr/>
              <a:t>9</a:t>
            </a:fld>
            <a:endParaRPr lang="en-US"/>
          </a:p>
        </p:txBody>
      </p:sp>
      <p:sp>
        <p:nvSpPr>
          <p:cNvPr id="279554" name="Rectangle 2"/>
          <p:cNvSpPr>
            <a:spLocks noGrp="1" noRot="1" noChangeAspect="1" noChangeArrowheads="1" noTextEdit="1"/>
          </p:cNvSpPr>
          <p:nvPr>
            <p:ph type="sldImg"/>
          </p:nvPr>
        </p:nvSpPr>
        <p:spPr>
          <a:ln/>
        </p:spPr>
      </p:sp>
      <p:sp>
        <p:nvSpPr>
          <p:cNvPr id="279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A9E1C4-BE8E-4CA7-8D0C-7B0494DCE1E5}" type="slidenum">
              <a:rPr lang="en-US"/>
              <a:pPr/>
              <a:t>56</a:t>
            </a:fld>
            <a:endParaRPr lang="en-US"/>
          </a:p>
        </p:txBody>
      </p:sp>
      <p:sp>
        <p:nvSpPr>
          <p:cNvPr id="549890" name="Rectangle 2"/>
          <p:cNvSpPr>
            <a:spLocks noGrp="1" noRot="1" noChangeAspect="1" noChangeArrowheads="1" noTextEdit="1"/>
          </p:cNvSpPr>
          <p:nvPr>
            <p:ph type="sldImg"/>
          </p:nvPr>
        </p:nvSpPr>
        <p:spPr>
          <a:ln/>
        </p:spPr>
      </p:sp>
      <p:sp>
        <p:nvSpPr>
          <p:cNvPr id="549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BE5737-E689-440E-BDEF-CBCA8DAB03A7}" type="slidenum">
              <a:rPr lang="en-US"/>
              <a:pPr/>
              <a:t>57</a:t>
            </a:fld>
            <a:endParaRPr lang="en-US"/>
          </a:p>
        </p:txBody>
      </p:sp>
      <p:sp>
        <p:nvSpPr>
          <p:cNvPr id="551938" name="Rectangle 2"/>
          <p:cNvSpPr>
            <a:spLocks noGrp="1" noRot="1" noChangeAspect="1" noChangeArrowheads="1" noTextEdit="1"/>
          </p:cNvSpPr>
          <p:nvPr>
            <p:ph type="sldImg"/>
          </p:nvPr>
        </p:nvSpPr>
        <p:spPr>
          <a:ln/>
        </p:spPr>
      </p:sp>
      <p:sp>
        <p:nvSpPr>
          <p:cNvPr id="551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7BD287-6C7D-40A8-807A-10E96835EA7E}" type="slidenum">
              <a:rPr lang="en-US"/>
              <a:pPr/>
              <a:t>58</a:t>
            </a:fld>
            <a:endParaRPr lang="en-US"/>
          </a:p>
        </p:txBody>
      </p:sp>
      <p:sp>
        <p:nvSpPr>
          <p:cNvPr id="553986" name="Rectangle 2"/>
          <p:cNvSpPr>
            <a:spLocks noGrp="1" noRot="1" noChangeAspect="1" noChangeArrowheads="1" noTextEdit="1"/>
          </p:cNvSpPr>
          <p:nvPr>
            <p:ph type="sldImg"/>
          </p:nvPr>
        </p:nvSpPr>
        <p:spPr>
          <a:ln/>
        </p:spPr>
      </p:sp>
      <p:sp>
        <p:nvSpPr>
          <p:cNvPr id="553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D6F02C-68C1-41FA-A5FB-11EB5A783DB2}" type="slidenum">
              <a:rPr lang="en-US"/>
              <a:pPr/>
              <a:t>59</a:t>
            </a:fld>
            <a:endParaRPr lang="en-US"/>
          </a:p>
        </p:txBody>
      </p:sp>
      <p:sp>
        <p:nvSpPr>
          <p:cNvPr id="556034" name="Rectangle 2"/>
          <p:cNvSpPr>
            <a:spLocks noGrp="1" noRot="1" noChangeAspect="1" noChangeArrowheads="1" noTextEdit="1"/>
          </p:cNvSpPr>
          <p:nvPr>
            <p:ph type="sldImg"/>
          </p:nvPr>
        </p:nvSpPr>
        <p:spPr>
          <a:ln/>
        </p:spPr>
      </p:sp>
      <p:sp>
        <p:nvSpPr>
          <p:cNvPr id="556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60C85B-D0C1-4F4F-81F4-A6E037656DE7}" type="slidenum">
              <a:rPr lang="en-US"/>
              <a:pPr/>
              <a:t>60</a:t>
            </a:fld>
            <a:endParaRPr lang="en-US"/>
          </a:p>
        </p:txBody>
      </p:sp>
      <p:sp>
        <p:nvSpPr>
          <p:cNvPr id="558082" name="Rectangle 2"/>
          <p:cNvSpPr>
            <a:spLocks noGrp="1" noRot="1" noChangeAspect="1" noChangeArrowheads="1" noTextEdit="1"/>
          </p:cNvSpPr>
          <p:nvPr>
            <p:ph type="sldImg"/>
          </p:nvPr>
        </p:nvSpPr>
        <p:spPr>
          <a:ln/>
        </p:spPr>
      </p:sp>
      <p:sp>
        <p:nvSpPr>
          <p:cNvPr id="558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980B15-646A-435F-BF77-8E33A0A283F3}" type="slidenum">
              <a:rPr lang="en-US"/>
              <a:pPr/>
              <a:t>61</a:t>
            </a:fld>
            <a:endParaRPr lang="en-US"/>
          </a:p>
        </p:txBody>
      </p:sp>
      <p:sp>
        <p:nvSpPr>
          <p:cNvPr id="560130" name="Rectangle 2"/>
          <p:cNvSpPr>
            <a:spLocks noGrp="1" noRot="1" noChangeAspect="1" noChangeArrowheads="1" noTextEdit="1"/>
          </p:cNvSpPr>
          <p:nvPr>
            <p:ph type="sldImg"/>
          </p:nvPr>
        </p:nvSpPr>
        <p:spPr>
          <a:ln/>
        </p:spPr>
      </p:sp>
      <p:sp>
        <p:nvSpPr>
          <p:cNvPr id="560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57322B-682C-49AA-BF0C-9D08E91C01EC}" type="slidenum">
              <a:rPr lang="en-US"/>
              <a:pPr/>
              <a:t>62</a:t>
            </a:fld>
            <a:endParaRPr lang="en-US"/>
          </a:p>
        </p:txBody>
      </p:sp>
      <p:sp>
        <p:nvSpPr>
          <p:cNvPr id="562178" name="Rectangle 2"/>
          <p:cNvSpPr>
            <a:spLocks noGrp="1" noRot="1" noChangeAspect="1" noChangeArrowheads="1" noTextEdit="1"/>
          </p:cNvSpPr>
          <p:nvPr>
            <p:ph type="sldImg"/>
          </p:nvPr>
        </p:nvSpPr>
        <p:spPr>
          <a:ln/>
        </p:spPr>
      </p:sp>
      <p:sp>
        <p:nvSpPr>
          <p:cNvPr id="562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4BC819-CFDA-464F-A637-22D9CC366B70}" type="slidenum">
              <a:rPr lang="en-US"/>
              <a:pPr/>
              <a:t>63</a:t>
            </a:fld>
            <a:endParaRPr lang="en-US"/>
          </a:p>
        </p:txBody>
      </p:sp>
      <p:sp>
        <p:nvSpPr>
          <p:cNvPr id="566274" name="Rectangle 2"/>
          <p:cNvSpPr>
            <a:spLocks noGrp="1" noRot="1" noChangeAspect="1" noChangeArrowheads="1" noTextEdit="1"/>
          </p:cNvSpPr>
          <p:nvPr>
            <p:ph type="sldImg"/>
          </p:nvPr>
        </p:nvSpPr>
        <p:spPr>
          <a:ln/>
        </p:spPr>
      </p:sp>
      <p:sp>
        <p:nvSpPr>
          <p:cNvPr id="566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0F9262-B029-4BD4-8271-5BF8058C5F89}" type="slidenum">
              <a:rPr lang="en-US"/>
              <a:pPr/>
              <a:t>64</a:t>
            </a:fld>
            <a:endParaRPr lang="en-US"/>
          </a:p>
        </p:txBody>
      </p:sp>
      <p:sp>
        <p:nvSpPr>
          <p:cNvPr id="568322" name="Rectangle 2"/>
          <p:cNvSpPr>
            <a:spLocks noGrp="1" noRot="1" noChangeAspect="1" noChangeArrowheads="1" noTextEdit="1"/>
          </p:cNvSpPr>
          <p:nvPr>
            <p:ph type="sldImg"/>
          </p:nvPr>
        </p:nvSpPr>
        <p:spPr>
          <a:ln/>
        </p:spPr>
      </p:sp>
      <p:sp>
        <p:nvSpPr>
          <p:cNvPr id="568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381767-9686-4143-BC7E-2C4A60B12793}" type="slidenum">
              <a:rPr lang="en-US"/>
              <a:pPr/>
              <a:t>65</a:t>
            </a:fld>
            <a:endParaRPr lang="en-US"/>
          </a:p>
        </p:txBody>
      </p:sp>
      <p:sp>
        <p:nvSpPr>
          <p:cNvPr id="1658882" name="Rectangle 2"/>
          <p:cNvSpPr>
            <a:spLocks noGrp="1" noRot="1" noChangeAspect="1" noChangeArrowheads="1" noTextEdit="1"/>
          </p:cNvSpPr>
          <p:nvPr>
            <p:ph type="sldImg"/>
          </p:nvPr>
        </p:nvSpPr>
        <p:spPr>
          <a:ln/>
        </p:spPr>
      </p:sp>
      <p:sp>
        <p:nvSpPr>
          <p:cNvPr id="1658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B33A3A-2F8F-4A70-8F7B-C7DCA8787A66}" type="slidenum">
              <a:rPr lang="en-US"/>
              <a:pPr/>
              <a:t>10</a:t>
            </a:fld>
            <a:endParaRPr lang="en-US"/>
          </a:p>
        </p:txBody>
      </p:sp>
      <p:sp>
        <p:nvSpPr>
          <p:cNvPr id="634882" name="Rectangle 2"/>
          <p:cNvSpPr>
            <a:spLocks noGrp="1" noRot="1" noChangeAspect="1" noChangeArrowheads="1" noTextEdit="1"/>
          </p:cNvSpPr>
          <p:nvPr>
            <p:ph type="sldImg"/>
          </p:nvPr>
        </p:nvSpPr>
        <p:spPr>
          <a:ln/>
        </p:spPr>
      </p:sp>
      <p:sp>
        <p:nvSpPr>
          <p:cNvPr id="634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D64B99-11E1-4194-ADB6-D85617441F94}" type="slidenum">
              <a:rPr lang="en-US"/>
              <a:pPr/>
              <a:t>66</a:t>
            </a:fld>
            <a:endParaRPr lang="en-US"/>
          </a:p>
        </p:txBody>
      </p:sp>
      <p:sp>
        <p:nvSpPr>
          <p:cNvPr id="1655810" name="Rectangle 2"/>
          <p:cNvSpPr>
            <a:spLocks noGrp="1" noRot="1" noChangeAspect="1" noChangeArrowheads="1" noTextEdit="1"/>
          </p:cNvSpPr>
          <p:nvPr>
            <p:ph type="sldImg"/>
          </p:nvPr>
        </p:nvSpPr>
        <p:spPr>
          <a:ln/>
        </p:spPr>
      </p:sp>
      <p:sp>
        <p:nvSpPr>
          <p:cNvPr id="1655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4065F7-FD7A-411F-8951-F05BCE64E696}" type="slidenum">
              <a:rPr lang="en-US"/>
              <a:pPr/>
              <a:t>67</a:t>
            </a:fld>
            <a:endParaRPr lang="en-US"/>
          </a:p>
        </p:txBody>
      </p:sp>
      <p:sp>
        <p:nvSpPr>
          <p:cNvPr id="572418" name="Rectangle 2"/>
          <p:cNvSpPr>
            <a:spLocks noGrp="1" noRot="1" noChangeAspect="1" noChangeArrowheads="1" noTextEdit="1"/>
          </p:cNvSpPr>
          <p:nvPr>
            <p:ph type="sldImg"/>
          </p:nvPr>
        </p:nvSpPr>
        <p:spPr>
          <a:ln/>
        </p:spPr>
      </p:sp>
      <p:sp>
        <p:nvSpPr>
          <p:cNvPr id="572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372181-7320-402F-AD86-54620F3DA43D}" type="slidenum">
              <a:rPr lang="en-US"/>
              <a:pPr/>
              <a:t>68</a:t>
            </a:fld>
            <a:endParaRPr lang="en-US"/>
          </a:p>
        </p:txBody>
      </p:sp>
      <p:sp>
        <p:nvSpPr>
          <p:cNvPr id="574466" name="Rectangle 2"/>
          <p:cNvSpPr>
            <a:spLocks noGrp="1" noRot="1" noChangeAspect="1" noChangeArrowheads="1" noTextEdit="1"/>
          </p:cNvSpPr>
          <p:nvPr>
            <p:ph type="sldImg"/>
          </p:nvPr>
        </p:nvSpPr>
        <p:spPr>
          <a:ln/>
        </p:spPr>
      </p:sp>
      <p:sp>
        <p:nvSpPr>
          <p:cNvPr id="574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FFC754-076F-4805-AA2A-2150E0BE1359}" type="slidenum">
              <a:rPr lang="en-US"/>
              <a:pPr/>
              <a:t>69</a:t>
            </a:fld>
            <a:endParaRPr lang="en-US"/>
          </a:p>
        </p:txBody>
      </p:sp>
      <p:sp>
        <p:nvSpPr>
          <p:cNvPr id="576514" name="Rectangle 2"/>
          <p:cNvSpPr>
            <a:spLocks noGrp="1" noRot="1" noChangeAspect="1" noChangeArrowheads="1" noTextEdit="1"/>
          </p:cNvSpPr>
          <p:nvPr>
            <p:ph type="sldImg"/>
          </p:nvPr>
        </p:nvSpPr>
        <p:spPr>
          <a:ln/>
        </p:spPr>
      </p:sp>
      <p:sp>
        <p:nvSpPr>
          <p:cNvPr id="576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164795-CE4A-4141-9E2D-52055CB82618}" type="slidenum">
              <a:rPr lang="en-US"/>
              <a:pPr/>
              <a:t>70</a:t>
            </a:fld>
            <a:endParaRPr lang="en-US"/>
          </a:p>
        </p:txBody>
      </p:sp>
      <p:sp>
        <p:nvSpPr>
          <p:cNvPr id="580610" name="Rectangle 2"/>
          <p:cNvSpPr>
            <a:spLocks noGrp="1" noRot="1" noChangeAspect="1" noChangeArrowheads="1" noTextEdit="1"/>
          </p:cNvSpPr>
          <p:nvPr>
            <p:ph type="sldImg"/>
          </p:nvPr>
        </p:nvSpPr>
        <p:spPr>
          <a:ln/>
        </p:spPr>
      </p:sp>
      <p:sp>
        <p:nvSpPr>
          <p:cNvPr id="580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2C1E4F-77EE-4D04-AEF3-85F8B29057BC}" type="slidenum">
              <a:rPr lang="en-US"/>
              <a:pPr/>
              <a:t>73</a:t>
            </a:fld>
            <a:endParaRPr lang="en-US"/>
          </a:p>
        </p:txBody>
      </p:sp>
      <p:sp>
        <p:nvSpPr>
          <p:cNvPr id="582658" name="Rectangle 2"/>
          <p:cNvSpPr>
            <a:spLocks noGrp="1" noRot="1" noChangeAspect="1" noChangeArrowheads="1" noTextEdit="1"/>
          </p:cNvSpPr>
          <p:nvPr>
            <p:ph type="sldImg"/>
          </p:nvPr>
        </p:nvSpPr>
        <p:spPr>
          <a:ln/>
        </p:spPr>
      </p:sp>
      <p:sp>
        <p:nvSpPr>
          <p:cNvPr id="582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547CEB-4C4F-44C5-8F19-180F9F1A7774}" type="slidenum">
              <a:rPr lang="en-US"/>
              <a:pPr/>
              <a:t>74</a:t>
            </a:fld>
            <a:endParaRPr lang="en-US"/>
          </a:p>
        </p:txBody>
      </p:sp>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A9CFB5-70B8-48CB-9051-ADD33B74B440}" type="slidenum">
              <a:rPr lang="en-US"/>
              <a:pPr/>
              <a:t>75</a:t>
            </a:fld>
            <a:endParaRPr lang="en-US"/>
          </a:p>
        </p:txBody>
      </p:sp>
      <p:sp>
        <p:nvSpPr>
          <p:cNvPr id="619522" name="Rectangle 2"/>
          <p:cNvSpPr>
            <a:spLocks noGrp="1" noRot="1" noChangeAspect="1" noChangeArrowheads="1" noTextEdit="1"/>
          </p:cNvSpPr>
          <p:nvPr>
            <p:ph type="sldImg"/>
          </p:nvPr>
        </p:nvSpPr>
        <p:spPr>
          <a:ln/>
        </p:spPr>
      </p:sp>
      <p:sp>
        <p:nvSpPr>
          <p:cNvPr id="619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AA8F5F-5313-4E73-9859-B05345978BDE}" type="slidenum">
              <a:rPr lang="en-US"/>
              <a:pPr/>
              <a:t>76</a:t>
            </a:fld>
            <a:endParaRPr lang="en-US"/>
          </a:p>
        </p:txBody>
      </p:sp>
      <p:sp>
        <p:nvSpPr>
          <p:cNvPr id="623618" name="Rectangle 2"/>
          <p:cNvSpPr>
            <a:spLocks noGrp="1" noRot="1" noChangeAspect="1" noChangeArrowheads="1" noTextEdit="1"/>
          </p:cNvSpPr>
          <p:nvPr>
            <p:ph type="sldImg"/>
          </p:nvPr>
        </p:nvSpPr>
        <p:spPr>
          <a:ln/>
        </p:spPr>
      </p:sp>
      <p:sp>
        <p:nvSpPr>
          <p:cNvPr id="623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DB9844-1AB4-418C-953C-BB6D35523D1E}" type="slidenum">
              <a:rPr lang="en-US"/>
              <a:pPr/>
              <a:t>77</a:t>
            </a:fld>
            <a:endParaRPr lang="en-US"/>
          </a:p>
        </p:txBody>
      </p:sp>
      <p:sp>
        <p:nvSpPr>
          <p:cNvPr id="1608706" name="Rectangle 2"/>
          <p:cNvSpPr>
            <a:spLocks noGrp="1" noRot="1" noChangeAspect="1" noChangeArrowheads="1" noTextEdit="1"/>
          </p:cNvSpPr>
          <p:nvPr>
            <p:ph type="sldImg"/>
          </p:nvPr>
        </p:nvSpPr>
        <p:spPr>
          <a:ln/>
        </p:spPr>
      </p:sp>
      <p:sp>
        <p:nvSpPr>
          <p:cNvPr id="1608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C08D7C-4568-401A-B06C-BAF0A9A83500}" type="slidenum">
              <a:rPr lang="en-US"/>
              <a:pPr/>
              <a:t>11</a:t>
            </a:fld>
            <a:endParaRPr lang="en-US"/>
          </a:p>
        </p:txBody>
      </p:sp>
      <p:sp>
        <p:nvSpPr>
          <p:cNvPr id="1420290" name="Rectangle 2"/>
          <p:cNvSpPr>
            <a:spLocks noGrp="1" noRot="1" noChangeAspect="1" noChangeArrowheads="1" noTextEdit="1"/>
          </p:cNvSpPr>
          <p:nvPr>
            <p:ph type="sldImg"/>
          </p:nvPr>
        </p:nvSpPr>
        <p:spPr>
          <a:ln/>
        </p:spPr>
      </p:sp>
      <p:sp>
        <p:nvSpPr>
          <p:cNvPr id="1420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944FCD-B1C9-4816-8142-A67862FBBA0E}" type="slidenum">
              <a:rPr lang="en-US"/>
              <a:pPr/>
              <a:t>78</a:t>
            </a:fld>
            <a:endParaRPr lang="en-US"/>
          </a:p>
        </p:txBody>
      </p:sp>
      <p:sp>
        <p:nvSpPr>
          <p:cNvPr id="626690" name="Rectangle 2"/>
          <p:cNvSpPr>
            <a:spLocks noGrp="1" noRot="1" noChangeAspect="1" noChangeArrowheads="1" noTextEdit="1"/>
          </p:cNvSpPr>
          <p:nvPr>
            <p:ph type="sldImg"/>
          </p:nvPr>
        </p:nvSpPr>
        <p:spPr>
          <a:ln/>
        </p:spPr>
      </p:sp>
      <p:sp>
        <p:nvSpPr>
          <p:cNvPr id="626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168358-C918-4C34-B139-290447D974DD}" type="slidenum">
              <a:rPr lang="en-US"/>
              <a:pPr/>
              <a:t>79</a:t>
            </a:fld>
            <a:endParaRPr lang="en-US"/>
          </a:p>
        </p:txBody>
      </p:sp>
      <p:sp>
        <p:nvSpPr>
          <p:cNvPr id="629762" name="Rectangle 2"/>
          <p:cNvSpPr>
            <a:spLocks noGrp="1" noRot="1" noChangeAspect="1" noChangeArrowheads="1" noTextEdit="1"/>
          </p:cNvSpPr>
          <p:nvPr>
            <p:ph type="sldImg"/>
          </p:nvPr>
        </p:nvSpPr>
        <p:spPr>
          <a:ln/>
        </p:spPr>
      </p:sp>
      <p:sp>
        <p:nvSpPr>
          <p:cNvPr id="629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89BA1D-9B87-4223-9230-5E08DE661B92}" type="slidenum">
              <a:rPr lang="en-US"/>
              <a:pPr/>
              <a:t>80</a:t>
            </a:fld>
            <a:endParaRPr lang="en-US"/>
          </a:p>
        </p:txBody>
      </p:sp>
      <p:sp>
        <p:nvSpPr>
          <p:cNvPr id="632834" name="Rectangle 2"/>
          <p:cNvSpPr>
            <a:spLocks noGrp="1" noRot="1" noChangeAspect="1" noChangeArrowheads="1" noTextEdit="1"/>
          </p:cNvSpPr>
          <p:nvPr>
            <p:ph type="sldImg"/>
          </p:nvPr>
        </p:nvSpPr>
        <p:spPr>
          <a:ln/>
        </p:spPr>
      </p:sp>
      <p:sp>
        <p:nvSpPr>
          <p:cNvPr id="632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6885F-5C2B-4CB9-BCD0-3B62F9182DA2}" type="slidenum">
              <a:rPr lang="en-US"/>
              <a:pPr/>
              <a:t>81</a:t>
            </a:fld>
            <a:endParaRPr lang="en-US"/>
          </a:p>
        </p:txBody>
      </p:sp>
      <p:sp>
        <p:nvSpPr>
          <p:cNvPr id="1635330" name="Rectangle 2"/>
          <p:cNvSpPr>
            <a:spLocks noGrp="1" noRot="1" noChangeAspect="1" noChangeArrowheads="1" noTextEdit="1"/>
          </p:cNvSpPr>
          <p:nvPr>
            <p:ph type="sldImg"/>
          </p:nvPr>
        </p:nvSpPr>
        <p:spPr>
          <a:ln/>
        </p:spPr>
      </p:sp>
      <p:sp>
        <p:nvSpPr>
          <p:cNvPr id="1635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DF7C12-06E4-4913-B059-C233E9962F08}" type="slidenum">
              <a:rPr lang="en-US"/>
              <a:pPr/>
              <a:t>82</a:t>
            </a:fld>
            <a:endParaRPr lang="en-US"/>
          </a:p>
        </p:txBody>
      </p:sp>
      <p:sp>
        <p:nvSpPr>
          <p:cNvPr id="596994" name="Rectangle 2"/>
          <p:cNvSpPr>
            <a:spLocks noGrp="1" noRot="1" noChangeAspect="1" noChangeArrowheads="1" noTextEdit="1"/>
          </p:cNvSpPr>
          <p:nvPr>
            <p:ph type="sldImg"/>
          </p:nvPr>
        </p:nvSpPr>
        <p:spPr>
          <a:ln/>
        </p:spPr>
      </p:sp>
      <p:sp>
        <p:nvSpPr>
          <p:cNvPr id="596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40CA01-C7D0-42EA-A79A-349CFFC7FE43}" type="slidenum">
              <a:rPr lang="en-US"/>
              <a:pPr/>
              <a:t>83</a:t>
            </a:fld>
            <a:endParaRPr lang="en-US"/>
          </a:p>
        </p:txBody>
      </p:sp>
      <p:sp>
        <p:nvSpPr>
          <p:cNvPr id="600066" name="Rectangle 2"/>
          <p:cNvSpPr>
            <a:spLocks noGrp="1" noRot="1" noChangeAspect="1" noChangeArrowheads="1" noTextEdit="1"/>
          </p:cNvSpPr>
          <p:nvPr>
            <p:ph type="sldImg"/>
          </p:nvPr>
        </p:nvSpPr>
        <p:spPr>
          <a:ln/>
        </p:spPr>
      </p:sp>
      <p:sp>
        <p:nvSpPr>
          <p:cNvPr id="600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873390-95B4-4DE8-B616-988ED5E0E22A}" type="slidenum">
              <a:rPr lang="en-US"/>
              <a:pPr/>
              <a:t>84</a:t>
            </a:fld>
            <a:endParaRPr lang="en-US"/>
          </a:p>
        </p:txBody>
      </p:sp>
      <p:sp>
        <p:nvSpPr>
          <p:cNvPr id="1154050" name="Rectangle 2"/>
          <p:cNvSpPr>
            <a:spLocks noGrp="1" noRot="1" noChangeAspect="1" noChangeArrowheads="1" noTextEdit="1"/>
          </p:cNvSpPr>
          <p:nvPr>
            <p:ph type="sldImg"/>
          </p:nvPr>
        </p:nvSpPr>
        <p:spPr>
          <a:ln/>
        </p:spPr>
      </p:sp>
      <p:sp>
        <p:nvSpPr>
          <p:cNvPr id="1154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A1AF29-41EC-48D5-B389-A884580ACC62}" type="slidenum">
              <a:rPr lang="en-US"/>
              <a:pPr/>
              <a:t>85</a:t>
            </a:fld>
            <a:endParaRPr lang="en-US"/>
          </a:p>
        </p:txBody>
      </p:sp>
      <p:sp>
        <p:nvSpPr>
          <p:cNvPr id="1632258" name="Rectangle 2"/>
          <p:cNvSpPr>
            <a:spLocks noGrp="1" noRot="1" noChangeAspect="1" noChangeArrowheads="1" noTextEdit="1"/>
          </p:cNvSpPr>
          <p:nvPr>
            <p:ph type="sldImg"/>
          </p:nvPr>
        </p:nvSpPr>
        <p:spPr>
          <a:ln/>
        </p:spPr>
      </p:sp>
      <p:sp>
        <p:nvSpPr>
          <p:cNvPr id="1632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E1B472-88EE-4ECA-9EC2-016C65ECAA46}" type="slidenum">
              <a:rPr lang="en-US"/>
              <a:pPr/>
              <a:t>86</a:t>
            </a:fld>
            <a:endParaRPr lang="en-US"/>
          </a:p>
        </p:txBody>
      </p:sp>
      <p:sp>
        <p:nvSpPr>
          <p:cNvPr id="436226" name="Rectangle 2"/>
          <p:cNvSpPr>
            <a:spLocks noGrp="1" noRot="1" noChangeAspect="1" noChangeArrowheads="1" noTextEdit="1"/>
          </p:cNvSpPr>
          <p:nvPr>
            <p:ph type="sldImg"/>
          </p:nvPr>
        </p:nvSpPr>
        <p:spPr>
          <a:ln/>
        </p:spPr>
      </p:sp>
      <p:sp>
        <p:nvSpPr>
          <p:cNvPr id="436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FAFE7A-C5CF-4DCB-9C26-8A478C3BBBAF}" type="slidenum">
              <a:rPr lang="en-US"/>
              <a:pPr/>
              <a:t>87</a:t>
            </a:fld>
            <a:endParaRPr lang="en-US"/>
          </a:p>
        </p:txBody>
      </p:sp>
      <p:sp>
        <p:nvSpPr>
          <p:cNvPr id="438274" name="Rectangle 2"/>
          <p:cNvSpPr>
            <a:spLocks noGrp="1" noRot="1" noChangeAspect="1" noChangeArrowheads="1" noTextEdit="1"/>
          </p:cNvSpPr>
          <p:nvPr>
            <p:ph type="sldImg"/>
          </p:nvPr>
        </p:nvSpPr>
        <p:spPr>
          <a:ln/>
        </p:spPr>
      </p:sp>
      <p:sp>
        <p:nvSpPr>
          <p:cNvPr id="438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2BE03D-26E9-4CBF-A60A-86188E8009C2}" type="slidenum">
              <a:rPr lang="en-US"/>
              <a:pPr/>
              <a:t>12</a:t>
            </a:fld>
            <a:endParaRPr lang="en-US"/>
          </a:p>
        </p:txBody>
      </p:sp>
      <p:sp>
        <p:nvSpPr>
          <p:cNvPr id="281602" name="Rectangle 2"/>
          <p:cNvSpPr>
            <a:spLocks noGrp="1" noRot="1" noChangeAspect="1" noChangeArrowheads="1" noTextEdit="1"/>
          </p:cNvSpPr>
          <p:nvPr>
            <p:ph type="sldImg"/>
          </p:nvPr>
        </p:nvSpPr>
        <p:spPr>
          <a:ln/>
        </p:spPr>
      </p:sp>
      <p:sp>
        <p:nvSpPr>
          <p:cNvPr id="281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C2E4F7-D88E-4FF2-9530-DAC4E479E2EA}" type="slidenum">
              <a:rPr lang="en-US"/>
              <a:pPr/>
              <a:t>88</a:t>
            </a:fld>
            <a:endParaRPr lang="en-US"/>
          </a:p>
        </p:txBody>
      </p:sp>
      <p:sp>
        <p:nvSpPr>
          <p:cNvPr id="1568770" name="Rectangle 2"/>
          <p:cNvSpPr>
            <a:spLocks noGrp="1" noRot="1" noChangeAspect="1" noChangeArrowheads="1" noTextEdit="1"/>
          </p:cNvSpPr>
          <p:nvPr>
            <p:ph type="sldImg"/>
          </p:nvPr>
        </p:nvSpPr>
        <p:spPr>
          <a:ln/>
        </p:spPr>
      </p:sp>
      <p:sp>
        <p:nvSpPr>
          <p:cNvPr id="1568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73E07B-E9A4-4A9D-B16A-41DF2D3D7D5E}" type="slidenum">
              <a:rPr lang="en-US"/>
              <a:pPr/>
              <a:t>89</a:t>
            </a:fld>
            <a:endParaRPr lang="en-US"/>
          </a:p>
        </p:txBody>
      </p:sp>
      <p:sp>
        <p:nvSpPr>
          <p:cNvPr id="1571842" name="Rectangle 2"/>
          <p:cNvSpPr>
            <a:spLocks noGrp="1" noRot="1" noChangeAspect="1" noChangeArrowheads="1" noTextEdit="1"/>
          </p:cNvSpPr>
          <p:nvPr>
            <p:ph type="sldImg"/>
          </p:nvPr>
        </p:nvSpPr>
        <p:spPr>
          <a:ln/>
        </p:spPr>
      </p:sp>
      <p:sp>
        <p:nvSpPr>
          <p:cNvPr id="1571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1DCE5D-BD59-4AF5-A7E2-FEBE520D3B52}" type="slidenum">
              <a:rPr lang="en-US"/>
              <a:pPr/>
              <a:t>90</a:t>
            </a:fld>
            <a:endParaRPr lang="en-US"/>
          </a:p>
        </p:txBody>
      </p:sp>
      <p:sp>
        <p:nvSpPr>
          <p:cNvPr id="1574914" name="Rectangle 2"/>
          <p:cNvSpPr>
            <a:spLocks noGrp="1" noRot="1" noChangeAspect="1" noChangeArrowheads="1" noTextEdit="1"/>
          </p:cNvSpPr>
          <p:nvPr>
            <p:ph type="sldImg"/>
          </p:nvPr>
        </p:nvSpPr>
        <p:spPr>
          <a:ln/>
        </p:spPr>
      </p:sp>
      <p:sp>
        <p:nvSpPr>
          <p:cNvPr id="1574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994AF1-A066-4426-A4EF-7D8F6B240FB7}" type="slidenum">
              <a:rPr lang="en-US"/>
              <a:pPr/>
              <a:t>91</a:t>
            </a:fld>
            <a:endParaRPr lang="en-US"/>
          </a:p>
        </p:txBody>
      </p:sp>
      <p:sp>
        <p:nvSpPr>
          <p:cNvPr id="1577986" name="Rectangle 2"/>
          <p:cNvSpPr>
            <a:spLocks noGrp="1" noRot="1" noChangeAspect="1" noChangeArrowheads="1" noTextEdit="1"/>
          </p:cNvSpPr>
          <p:nvPr>
            <p:ph type="sldImg"/>
          </p:nvPr>
        </p:nvSpPr>
        <p:spPr>
          <a:ln/>
        </p:spPr>
      </p:sp>
      <p:sp>
        <p:nvSpPr>
          <p:cNvPr id="1577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864AE2-5364-43B9-B342-798E885B4D18}" type="slidenum">
              <a:rPr lang="en-US"/>
              <a:pPr/>
              <a:t>92</a:t>
            </a:fld>
            <a:endParaRPr lang="en-US"/>
          </a:p>
        </p:txBody>
      </p:sp>
      <p:sp>
        <p:nvSpPr>
          <p:cNvPr id="1581058" name="Rectangle 2"/>
          <p:cNvSpPr>
            <a:spLocks noGrp="1" noRot="1" noChangeAspect="1" noChangeArrowheads="1" noTextEdit="1"/>
          </p:cNvSpPr>
          <p:nvPr>
            <p:ph type="sldImg"/>
          </p:nvPr>
        </p:nvSpPr>
        <p:spPr>
          <a:ln/>
        </p:spPr>
      </p:sp>
      <p:sp>
        <p:nvSpPr>
          <p:cNvPr id="1581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AB7B97-06A3-415F-9C40-387A253F9897}" type="slidenum">
              <a:rPr lang="en-US"/>
              <a:pPr/>
              <a:t>93</a:t>
            </a:fld>
            <a:endParaRPr lang="en-US"/>
          </a:p>
        </p:txBody>
      </p:sp>
      <p:sp>
        <p:nvSpPr>
          <p:cNvPr id="451586" name="Rectangle 2"/>
          <p:cNvSpPr>
            <a:spLocks noGrp="1" noRot="1" noChangeAspect="1" noChangeArrowheads="1" noTextEdit="1"/>
          </p:cNvSpPr>
          <p:nvPr>
            <p:ph type="sldImg"/>
          </p:nvPr>
        </p:nvSpPr>
        <p:spPr>
          <a:ln/>
        </p:spPr>
      </p:sp>
      <p:sp>
        <p:nvSpPr>
          <p:cNvPr id="451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CF6D22-76D2-42AF-B28E-20470889C5B7}" type="slidenum">
              <a:rPr lang="en-US"/>
              <a:pPr/>
              <a:t>94</a:t>
            </a:fld>
            <a:endParaRPr lang="en-US"/>
          </a:p>
        </p:txBody>
      </p:sp>
      <p:sp>
        <p:nvSpPr>
          <p:cNvPr id="453634" name="Rectangle 2"/>
          <p:cNvSpPr>
            <a:spLocks noGrp="1" noRot="1" noChangeAspect="1" noChangeArrowheads="1" noTextEdit="1"/>
          </p:cNvSpPr>
          <p:nvPr>
            <p:ph type="sldImg"/>
          </p:nvPr>
        </p:nvSpPr>
        <p:spPr>
          <a:ln/>
        </p:spPr>
      </p:sp>
      <p:sp>
        <p:nvSpPr>
          <p:cNvPr id="453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3FFC26-9746-4CA8-A77E-5790EE45B93E}" type="slidenum">
              <a:rPr lang="en-US"/>
              <a:pPr/>
              <a:t>95</a:t>
            </a:fld>
            <a:endParaRPr lang="en-US"/>
          </a:p>
        </p:txBody>
      </p:sp>
      <p:sp>
        <p:nvSpPr>
          <p:cNvPr id="455682" name="Rectangle 2"/>
          <p:cNvSpPr>
            <a:spLocks noGrp="1" noRot="1" noChangeAspect="1" noChangeArrowheads="1" noTextEdit="1"/>
          </p:cNvSpPr>
          <p:nvPr>
            <p:ph type="sldImg"/>
          </p:nvPr>
        </p:nvSpPr>
        <p:spPr>
          <a:ln/>
        </p:spPr>
      </p:sp>
      <p:sp>
        <p:nvSpPr>
          <p:cNvPr id="455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4EE436-9212-42A3-B45A-11231441783D}" type="slidenum">
              <a:rPr lang="en-US"/>
              <a:pPr/>
              <a:t>96</a:t>
            </a:fld>
            <a:endParaRPr lang="en-US"/>
          </a:p>
        </p:txBody>
      </p:sp>
      <p:sp>
        <p:nvSpPr>
          <p:cNvPr id="457730" name="Rectangle 2"/>
          <p:cNvSpPr>
            <a:spLocks noGrp="1" noRot="1" noChangeAspect="1" noChangeArrowheads="1" noTextEdit="1"/>
          </p:cNvSpPr>
          <p:nvPr>
            <p:ph type="sldImg"/>
          </p:nvPr>
        </p:nvSpPr>
        <p:spPr>
          <a:ln/>
        </p:spPr>
      </p:sp>
      <p:sp>
        <p:nvSpPr>
          <p:cNvPr id="457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B0C358-0189-4226-8560-33ADA3772963}" type="slidenum">
              <a:rPr lang="en-US"/>
              <a:pPr/>
              <a:t>97</a:t>
            </a:fld>
            <a:endParaRPr lang="en-US"/>
          </a:p>
        </p:txBody>
      </p:sp>
      <p:sp>
        <p:nvSpPr>
          <p:cNvPr id="459778" name="Rectangle 2"/>
          <p:cNvSpPr>
            <a:spLocks noGrp="1" noRot="1" noChangeAspect="1" noChangeArrowheads="1" noTextEdit="1"/>
          </p:cNvSpPr>
          <p:nvPr>
            <p:ph type="sldImg"/>
          </p:nvPr>
        </p:nvSpPr>
        <p:spPr>
          <a:ln/>
        </p:spPr>
      </p:sp>
      <p:sp>
        <p:nvSpPr>
          <p:cNvPr id="459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02F857-20BB-4414-A60A-47C21F8D806B}" type="slidenum">
              <a:rPr lang="en-US"/>
              <a:pPr/>
              <a:t>13</a:t>
            </a:fld>
            <a:endParaRPr lang="en-US"/>
          </a:p>
        </p:txBody>
      </p:sp>
      <p:sp>
        <p:nvSpPr>
          <p:cNvPr id="283650" name="Rectangle 2"/>
          <p:cNvSpPr>
            <a:spLocks noGrp="1" noRot="1" noChangeAspect="1" noChangeArrowheads="1" noTextEdit="1"/>
          </p:cNvSpPr>
          <p:nvPr>
            <p:ph type="sldImg"/>
          </p:nvPr>
        </p:nvSpPr>
        <p:spPr>
          <a:ln/>
        </p:spPr>
      </p:sp>
      <p:sp>
        <p:nvSpPr>
          <p:cNvPr id="283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2F56F0-2998-42F8-97BE-5558A7B7764F}" type="slidenum">
              <a:rPr lang="en-US"/>
              <a:pPr/>
              <a:t>98</a:t>
            </a:fld>
            <a:endParaRPr lang="en-US"/>
          </a:p>
        </p:txBody>
      </p:sp>
      <p:sp>
        <p:nvSpPr>
          <p:cNvPr id="1584130" name="Rectangle 2"/>
          <p:cNvSpPr>
            <a:spLocks noGrp="1" noRot="1" noChangeAspect="1" noChangeArrowheads="1" noTextEdit="1"/>
          </p:cNvSpPr>
          <p:nvPr>
            <p:ph type="sldImg"/>
          </p:nvPr>
        </p:nvSpPr>
        <p:spPr>
          <a:ln/>
        </p:spPr>
      </p:sp>
      <p:sp>
        <p:nvSpPr>
          <p:cNvPr id="1584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8E1C67-901F-436A-96EF-2CC4C38F178D}" type="slidenum">
              <a:rPr lang="en-US"/>
              <a:pPr/>
              <a:t>99</a:t>
            </a:fld>
            <a:endParaRPr lang="en-US"/>
          </a:p>
        </p:txBody>
      </p:sp>
      <p:sp>
        <p:nvSpPr>
          <p:cNvPr id="1586178" name="Rectangle 2"/>
          <p:cNvSpPr>
            <a:spLocks noGrp="1" noRot="1" noChangeAspect="1" noChangeArrowheads="1" noTextEdit="1"/>
          </p:cNvSpPr>
          <p:nvPr>
            <p:ph type="sldImg"/>
          </p:nvPr>
        </p:nvSpPr>
        <p:spPr>
          <a:ln/>
        </p:spPr>
      </p:sp>
      <p:sp>
        <p:nvSpPr>
          <p:cNvPr id="1586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206E59-CA81-4AC4-9F2F-E58FF6968628}" type="slidenum">
              <a:rPr lang="en-US"/>
              <a:pPr/>
              <a:t>100</a:t>
            </a:fld>
            <a:endParaRPr lang="en-US"/>
          </a:p>
        </p:txBody>
      </p:sp>
      <p:sp>
        <p:nvSpPr>
          <p:cNvPr id="1592322" name="Rectangle 2"/>
          <p:cNvSpPr>
            <a:spLocks noGrp="1" noRot="1" noChangeAspect="1" noChangeArrowheads="1" noTextEdit="1"/>
          </p:cNvSpPr>
          <p:nvPr>
            <p:ph type="sldImg"/>
          </p:nvPr>
        </p:nvSpPr>
        <p:spPr>
          <a:ln/>
        </p:spPr>
      </p:sp>
      <p:sp>
        <p:nvSpPr>
          <p:cNvPr id="1592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259112-1B3C-4184-9216-0096A2899E1A}" type="slidenum">
              <a:rPr lang="en-US"/>
              <a:pPr/>
              <a:t>101</a:t>
            </a:fld>
            <a:endParaRPr lang="en-US"/>
          </a:p>
        </p:txBody>
      </p:sp>
      <p:sp>
        <p:nvSpPr>
          <p:cNvPr id="1590274" name="Rectangle 2"/>
          <p:cNvSpPr>
            <a:spLocks noGrp="1" noRot="1" noChangeAspect="1" noChangeArrowheads="1" noTextEdit="1"/>
          </p:cNvSpPr>
          <p:nvPr>
            <p:ph type="sldImg"/>
          </p:nvPr>
        </p:nvSpPr>
        <p:spPr>
          <a:ln/>
        </p:spPr>
      </p:sp>
      <p:sp>
        <p:nvSpPr>
          <p:cNvPr id="1590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5FB17A-CB3C-4D64-8B27-E58FA447EE99}" type="slidenum">
              <a:rPr lang="en-US"/>
              <a:pPr/>
              <a:t>102</a:t>
            </a:fld>
            <a:endParaRPr lang="en-US"/>
          </a:p>
        </p:txBody>
      </p:sp>
      <p:sp>
        <p:nvSpPr>
          <p:cNvPr id="1286146" name="Rectangle 2"/>
          <p:cNvSpPr>
            <a:spLocks noGrp="1" noRot="1" noChangeAspect="1" noChangeArrowheads="1" noTextEdit="1"/>
          </p:cNvSpPr>
          <p:nvPr>
            <p:ph type="sldImg"/>
          </p:nvPr>
        </p:nvSpPr>
        <p:spPr>
          <a:ln/>
        </p:spPr>
      </p:sp>
      <p:sp>
        <p:nvSpPr>
          <p:cNvPr id="1286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34C975-233E-44F3-8F44-717D4C272355}" type="slidenum">
              <a:rPr lang="en-US"/>
              <a:pPr/>
              <a:t>103</a:t>
            </a:fld>
            <a:endParaRPr lang="en-US"/>
          </a:p>
        </p:txBody>
      </p:sp>
      <p:sp>
        <p:nvSpPr>
          <p:cNvPr id="467970" name="Rectangle 2"/>
          <p:cNvSpPr>
            <a:spLocks noGrp="1" noRot="1" noChangeAspect="1" noChangeArrowheads="1" noTextEdit="1"/>
          </p:cNvSpPr>
          <p:nvPr>
            <p:ph type="sldImg"/>
          </p:nvPr>
        </p:nvSpPr>
        <p:spPr>
          <a:ln/>
        </p:spPr>
      </p:sp>
      <p:sp>
        <p:nvSpPr>
          <p:cNvPr id="467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47848D-A179-4147-8524-3D275BECD39F}" type="slidenum">
              <a:rPr lang="en-US"/>
              <a:pPr/>
              <a:t>104</a:t>
            </a:fld>
            <a:endParaRPr lang="en-US"/>
          </a:p>
        </p:txBody>
      </p:sp>
      <p:sp>
        <p:nvSpPr>
          <p:cNvPr id="470018" name="Rectangle 2"/>
          <p:cNvSpPr>
            <a:spLocks noGrp="1" noRot="1" noChangeAspect="1" noChangeArrowheads="1" noTextEdit="1"/>
          </p:cNvSpPr>
          <p:nvPr>
            <p:ph type="sldImg"/>
          </p:nvPr>
        </p:nvSpPr>
        <p:spPr>
          <a:ln/>
        </p:spPr>
      </p:sp>
      <p:sp>
        <p:nvSpPr>
          <p:cNvPr id="470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B6330A-E795-421B-B0E4-587DEC1F2F8C}" type="slidenum">
              <a:rPr lang="en-US"/>
              <a:pPr/>
              <a:t>105</a:t>
            </a:fld>
            <a:endParaRPr lang="en-US"/>
          </a:p>
        </p:txBody>
      </p:sp>
      <p:sp>
        <p:nvSpPr>
          <p:cNvPr id="1594370" name="Rectangle 2"/>
          <p:cNvSpPr>
            <a:spLocks noGrp="1" noRot="1" noChangeAspect="1" noChangeArrowheads="1" noTextEdit="1"/>
          </p:cNvSpPr>
          <p:nvPr>
            <p:ph type="sldImg"/>
          </p:nvPr>
        </p:nvSpPr>
        <p:spPr>
          <a:ln/>
        </p:spPr>
      </p:sp>
      <p:sp>
        <p:nvSpPr>
          <p:cNvPr id="1594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41572-4162-40DE-84D0-C113BBA72745}" type="slidenum">
              <a:rPr lang="en-US"/>
              <a:pPr/>
              <a:t>106</a:t>
            </a:fld>
            <a:endParaRPr lang="en-US"/>
          </a:p>
        </p:txBody>
      </p:sp>
      <p:sp>
        <p:nvSpPr>
          <p:cNvPr id="472066" name="Rectangle 2"/>
          <p:cNvSpPr>
            <a:spLocks noGrp="1" noRot="1" noChangeAspect="1" noChangeArrowheads="1" noTextEdit="1"/>
          </p:cNvSpPr>
          <p:nvPr>
            <p:ph type="sldImg"/>
          </p:nvPr>
        </p:nvSpPr>
        <p:spPr>
          <a:ln/>
        </p:spPr>
      </p:sp>
      <p:sp>
        <p:nvSpPr>
          <p:cNvPr id="472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38955E-E412-4CB6-B618-9152E6F8BEF9}" type="slidenum">
              <a:rPr lang="en-US"/>
              <a:pPr/>
              <a:t>107</a:t>
            </a:fld>
            <a:endParaRPr lang="en-US"/>
          </a:p>
        </p:txBody>
      </p:sp>
      <p:sp>
        <p:nvSpPr>
          <p:cNvPr id="474114" name="Rectangle 2"/>
          <p:cNvSpPr>
            <a:spLocks noGrp="1" noRot="1" noChangeAspect="1" noChangeArrowheads="1" noTextEdit="1"/>
          </p:cNvSpPr>
          <p:nvPr>
            <p:ph type="sldImg"/>
          </p:nvPr>
        </p:nvSpPr>
        <p:spPr>
          <a:ln/>
        </p:spPr>
      </p:sp>
      <p:sp>
        <p:nvSpPr>
          <p:cNvPr id="4741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D37F3B-F035-453C-91BC-86B542E00459}" type="datetimeFigureOut">
              <a:rPr lang="en-US" smtClean="0"/>
              <a:pPr/>
              <a:t>1/31/2015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C14E9C-3D4D-46F0-95D4-E72CD9818F6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37F3B-F035-453C-91BC-86B542E00459}" type="datetimeFigureOut">
              <a:rPr lang="en-US" smtClean="0"/>
              <a:pPr/>
              <a:t>1/31/2015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C14E9C-3D4D-46F0-95D4-E72CD9818F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37F3B-F035-453C-91BC-86B542E00459}" type="datetimeFigureOut">
              <a:rPr lang="en-US" smtClean="0"/>
              <a:pPr/>
              <a:t>1/31/2015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C14E9C-3D4D-46F0-95D4-E72CD9818F6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945D2B74-77AE-47FE-BC85-AE310483CAE7}"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37F3B-F035-453C-91BC-86B542E00459}" type="datetimeFigureOut">
              <a:rPr lang="en-US" smtClean="0"/>
              <a:pPr/>
              <a:t>1/31/2015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C14E9C-3D4D-46F0-95D4-E72CD9818F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D37F3B-F035-453C-91BC-86B542E00459}" type="datetimeFigureOut">
              <a:rPr lang="en-US" smtClean="0"/>
              <a:pPr/>
              <a:t>1/31/2015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C14E9C-3D4D-46F0-95D4-E72CD9818F6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D37F3B-F035-453C-91BC-86B542E00459}" type="datetimeFigureOut">
              <a:rPr lang="en-US" smtClean="0"/>
              <a:pPr/>
              <a:t>1/31/2015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C14E9C-3D4D-46F0-95D4-E72CD9818F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D37F3B-F035-453C-91BC-86B542E00459}" type="datetimeFigureOut">
              <a:rPr lang="en-US" smtClean="0"/>
              <a:pPr/>
              <a:t>1/31/2015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C14E9C-3D4D-46F0-95D4-E72CD9818F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D37F3B-F035-453C-91BC-86B542E00459}" type="datetimeFigureOut">
              <a:rPr lang="en-US" smtClean="0"/>
              <a:pPr/>
              <a:t>1/31/2015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C14E9C-3D4D-46F0-95D4-E72CD9818F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D37F3B-F035-453C-91BC-86B542E00459}" type="datetimeFigureOut">
              <a:rPr lang="en-US" smtClean="0"/>
              <a:pPr/>
              <a:t>1/31/2015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C14E9C-3D4D-46F0-95D4-E72CD9818F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D37F3B-F035-453C-91BC-86B542E00459}" type="datetimeFigureOut">
              <a:rPr lang="en-US" smtClean="0"/>
              <a:pPr/>
              <a:t>1/31/2015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C14E9C-3D4D-46F0-95D4-E72CD9818F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D37F3B-F035-453C-91BC-86B542E00459}" type="datetimeFigureOut">
              <a:rPr lang="en-US" smtClean="0"/>
              <a:pPr/>
              <a:t>1/31/2015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C14E9C-3D4D-46F0-95D4-E72CD9818F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D37F3B-F035-453C-91BC-86B542E00459}" type="datetimeFigureOut">
              <a:rPr lang="en-US" smtClean="0"/>
              <a:pPr/>
              <a:t>1/31/2015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C14E9C-3D4D-46F0-95D4-E72CD9818F6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4.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2.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743200"/>
          </a:xfrm>
        </p:spPr>
        <p:txBody>
          <a:bodyPr>
            <a:normAutofit fontScale="90000"/>
          </a:bodyPr>
          <a:lstStyle/>
          <a:p>
            <a:r>
              <a:rPr lang="en-US" sz="4400" b="1" dirty="0" smtClean="0">
                <a:solidFill>
                  <a:schemeClr val="tx2"/>
                </a:solidFill>
                <a:latin typeface="+mj-lt"/>
                <a:ea typeface="+mj-ea"/>
                <a:cs typeface="+mj-cs"/>
              </a:rPr>
              <a:t>Introduction to</a:t>
            </a:r>
            <a:br>
              <a:rPr lang="en-US" sz="4400" b="1" dirty="0" smtClean="0">
                <a:solidFill>
                  <a:schemeClr val="tx2"/>
                </a:solidFill>
                <a:latin typeface="+mj-lt"/>
                <a:ea typeface="+mj-ea"/>
                <a:cs typeface="+mj-cs"/>
              </a:rPr>
            </a:br>
            <a:r>
              <a:rPr lang="en-US" sz="4400" b="1" dirty="0" smtClean="0">
                <a:solidFill>
                  <a:schemeClr val="tx2"/>
                </a:solidFill>
                <a:latin typeface="+mj-lt"/>
                <a:ea typeface="+mj-ea"/>
                <a:cs typeface="+mj-cs"/>
              </a:rPr>
              <a:t> </a:t>
            </a:r>
            <a:r>
              <a:rPr lang="en-US" sz="4400" b="1" dirty="0" smtClean="0">
                <a:solidFill>
                  <a:srgbClr val="FF0000"/>
                </a:solidFill>
                <a:latin typeface="+mj-lt"/>
                <a:ea typeface="+mj-ea"/>
                <a:cs typeface="+mj-cs"/>
              </a:rPr>
              <a:t>I</a:t>
            </a:r>
            <a:r>
              <a:rPr lang="en-US" sz="4400" b="1" dirty="0" smtClean="0">
                <a:solidFill>
                  <a:schemeClr val="tx2"/>
                </a:solidFill>
                <a:latin typeface="+mj-lt"/>
                <a:ea typeface="+mj-ea"/>
                <a:cs typeface="+mj-cs"/>
              </a:rPr>
              <a:t>ntegrated </a:t>
            </a:r>
            <a:r>
              <a:rPr lang="en-US" sz="4400" b="1" dirty="0" smtClean="0">
                <a:solidFill>
                  <a:srgbClr val="FF0000"/>
                </a:solidFill>
                <a:latin typeface="+mj-lt"/>
                <a:ea typeface="+mj-ea"/>
                <a:cs typeface="+mj-cs"/>
              </a:rPr>
              <a:t>M</a:t>
            </a:r>
            <a:r>
              <a:rPr lang="en-US" sz="4400" b="1" dirty="0" smtClean="0">
                <a:solidFill>
                  <a:schemeClr val="tx2"/>
                </a:solidFill>
                <a:latin typeface="+mj-lt"/>
                <a:ea typeface="+mj-ea"/>
                <a:cs typeface="+mj-cs"/>
              </a:rPr>
              <a:t>anagement </a:t>
            </a:r>
            <a:r>
              <a:rPr lang="en-US" sz="4400" b="1" dirty="0" smtClean="0">
                <a:solidFill>
                  <a:srgbClr val="FF0000"/>
                </a:solidFill>
                <a:latin typeface="+mj-lt"/>
                <a:ea typeface="+mj-ea"/>
                <a:cs typeface="+mj-cs"/>
              </a:rPr>
              <a:t>N</a:t>
            </a:r>
            <a:r>
              <a:rPr lang="en-US" sz="4400" b="1" dirty="0" smtClean="0">
                <a:solidFill>
                  <a:schemeClr val="tx2"/>
                </a:solidFill>
                <a:latin typeface="+mj-lt"/>
                <a:ea typeface="+mj-ea"/>
                <a:cs typeface="+mj-cs"/>
              </a:rPr>
              <a:t>ew born and </a:t>
            </a:r>
            <a:r>
              <a:rPr lang="en-US" sz="4400" b="1" dirty="0" smtClean="0">
                <a:solidFill>
                  <a:srgbClr val="FF0000"/>
                </a:solidFill>
                <a:latin typeface="+mj-lt"/>
                <a:ea typeface="+mj-ea"/>
                <a:cs typeface="+mj-cs"/>
              </a:rPr>
              <a:t>C</a:t>
            </a:r>
            <a:r>
              <a:rPr lang="en-US" sz="4400" b="1" dirty="0" smtClean="0">
                <a:solidFill>
                  <a:schemeClr val="tx2"/>
                </a:solidFill>
                <a:latin typeface="+mj-lt"/>
                <a:ea typeface="+mj-ea"/>
                <a:cs typeface="+mj-cs"/>
              </a:rPr>
              <a:t>hild hood </a:t>
            </a:r>
            <a:r>
              <a:rPr lang="en-US" sz="4400" b="1" dirty="0" smtClean="0">
                <a:solidFill>
                  <a:srgbClr val="FF0000"/>
                </a:solidFill>
                <a:latin typeface="+mj-lt"/>
                <a:ea typeface="+mj-ea"/>
                <a:cs typeface="+mj-cs"/>
              </a:rPr>
              <a:t>I</a:t>
            </a:r>
            <a:r>
              <a:rPr lang="en-US" sz="4400" b="1" dirty="0" smtClean="0">
                <a:solidFill>
                  <a:schemeClr val="tx2"/>
                </a:solidFill>
                <a:latin typeface="+mj-lt"/>
                <a:ea typeface="+mj-ea"/>
                <a:cs typeface="+mj-cs"/>
              </a:rPr>
              <a:t>llnesses</a:t>
            </a:r>
            <a:br>
              <a:rPr lang="en-US" sz="4400" b="1" dirty="0" smtClean="0">
                <a:solidFill>
                  <a:schemeClr val="tx2"/>
                </a:solidFill>
                <a:latin typeface="+mj-lt"/>
                <a:ea typeface="+mj-ea"/>
                <a:cs typeface="+mj-cs"/>
              </a:rPr>
            </a:br>
            <a:r>
              <a:rPr lang="en-US" sz="4400" b="1" dirty="0" smtClean="0">
                <a:solidFill>
                  <a:schemeClr val="tx2"/>
                </a:solidFill>
                <a:latin typeface="+mj-lt"/>
                <a:ea typeface="+mj-ea"/>
                <a:cs typeface="+mj-cs"/>
              </a:rPr>
              <a:t>/</a:t>
            </a:r>
            <a:r>
              <a:rPr lang="en-US" sz="4400" b="1" dirty="0" smtClean="0">
                <a:solidFill>
                  <a:srgbClr val="FF0000"/>
                </a:solidFill>
                <a:latin typeface="+mj-lt"/>
                <a:ea typeface="+mj-ea"/>
                <a:cs typeface="+mj-cs"/>
              </a:rPr>
              <a:t>IMNCI</a:t>
            </a:r>
            <a:r>
              <a:rPr lang="en-US" sz="4400" b="1" dirty="0" smtClean="0">
                <a:solidFill>
                  <a:schemeClr val="tx2"/>
                </a:solidFill>
                <a:latin typeface="+mj-lt"/>
                <a:ea typeface="+mj-ea"/>
                <a:cs typeface="+mj-cs"/>
              </a:rPr>
              <a:t>/</a:t>
            </a:r>
            <a:r>
              <a:rPr lang="en-US" sz="4400" dirty="0" smtClean="0">
                <a:solidFill>
                  <a:schemeClr val="tx2"/>
                </a:solidFill>
                <a:latin typeface="+mj-lt"/>
                <a:ea typeface="+mj-ea"/>
                <a:cs typeface="+mj-cs"/>
              </a:rPr>
              <a:t/>
            </a:r>
            <a:br>
              <a:rPr lang="en-US" sz="4400" dirty="0" smtClean="0">
                <a:solidFill>
                  <a:schemeClr val="tx2"/>
                </a:solidFill>
                <a:latin typeface="+mj-lt"/>
                <a:ea typeface="+mj-ea"/>
                <a:cs typeface="+mj-cs"/>
              </a:rPr>
            </a:br>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Rectangle 2"/>
          <p:cNvSpPr>
            <a:spLocks noGrp="1" noChangeArrowheads="1"/>
          </p:cNvSpPr>
          <p:nvPr>
            <p:ph type="title"/>
          </p:nvPr>
        </p:nvSpPr>
        <p:spPr>
          <a:xfrm>
            <a:off x="457200" y="0"/>
            <a:ext cx="8229600" cy="1143000"/>
          </a:xfrm>
        </p:spPr>
        <p:txBody>
          <a:bodyPr/>
          <a:lstStyle/>
          <a:p>
            <a:r>
              <a:rPr lang="en-US" dirty="0"/>
              <a:t>Cont…</a:t>
            </a:r>
          </a:p>
        </p:txBody>
      </p:sp>
      <p:sp>
        <p:nvSpPr>
          <p:cNvPr id="633859" name="Rectangle 3"/>
          <p:cNvSpPr>
            <a:spLocks noGrp="1" noChangeArrowheads="1"/>
          </p:cNvSpPr>
          <p:nvPr>
            <p:ph type="body" idx="1"/>
          </p:nvPr>
        </p:nvSpPr>
        <p:spPr>
          <a:xfrm>
            <a:off x="457200" y="1066800"/>
            <a:ext cx="8229600" cy="4525963"/>
          </a:xfrm>
        </p:spPr>
        <p:txBody>
          <a:bodyPr/>
          <a:lstStyle/>
          <a:p>
            <a:pPr>
              <a:lnSpc>
                <a:spcPct val="110000"/>
              </a:lnSpc>
            </a:pPr>
            <a:r>
              <a:rPr lang="en-US" sz="2800" b="1" dirty="0">
                <a:solidFill>
                  <a:srgbClr val="FF0000"/>
                </a:solidFill>
              </a:rPr>
              <a:t>Not able to drink or breast feed</a:t>
            </a:r>
            <a:r>
              <a:rPr lang="en-US" sz="2800" b="1" dirty="0">
                <a:solidFill>
                  <a:srgbClr val="0000FF"/>
                </a:solidFill>
              </a:rPr>
              <a:t>: the child may be too  weak to drink or not suck or swallow when offered a fluid or breast milk.</a:t>
            </a:r>
          </a:p>
          <a:p>
            <a:pPr>
              <a:lnSpc>
                <a:spcPct val="110000"/>
              </a:lnSpc>
            </a:pPr>
            <a:r>
              <a:rPr lang="en-US" sz="2800" b="1" dirty="0">
                <a:solidFill>
                  <a:srgbClr val="FF0000"/>
                </a:solidFill>
              </a:rPr>
              <a:t>Vomiting every thing</a:t>
            </a:r>
            <a:r>
              <a:rPr lang="en-US" sz="2800" b="1" dirty="0">
                <a:solidFill>
                  <a:srgbClr val="0000FF"/>
                </a:solidFill>
              </a:rPr>
              <a:t>: the child is not able to keep any thing down at all.</a:t>
            </a:r>
          </a:p>
          <a:p>
            <a:pPr>
              <a:lnSpc>
                <a:spcPct val="110000"/>
              </a:lnSpc>
            </a:pPr>
            <a:r>
              <a:rPr lang="en-US" sz="2800" b="1" dirty="0">
                <a:solidFill>
                  <a:srgbClr val="FF0000"/>
                </a:solidFill>
              </a:rPr>
              <a:t>  convulsions</a:t>
            </a:r>
            <a:r>
              <a:rPr lang="en-US" sz="2800" b="1" dirty="0">
                <a:solidFill>
                  <a:srgbClr val="0000FF"/>
                </a:solidFill>
              </a:rPr>
              <a:t>:  the mother reports that the child has had 'fits' or 'spasms' or un controlled jerky movements with loss of consciousness.</a:t>
            </a:r>
          </a:p>
          <a:p>
            <a:pPr>
              <a:lnSpc>
                <a:spcPct val="110000"/>
              </a:lnSpc>
            </a:pPr>
            <a:endParaRPr lang="en-US" sz="2800" b="1" dirty="0">
              <a:solidFill>
                <a:srgbClr val="0000FF"/>
              </a:solidFill>
            </a:endParaRPr>
          </a:p>
          <a:p>
            <a:pPr>
              <a:lnSpc>
                <a:spcPct val="110000"/>
              </a:lnSpc>
            </a:pPr>
            <a:endParaRPr lang="en-US" sz="2800" b="1" dirty="0">
              <a:solidFill>
                <a:srgbClr val="0000FF"/>
              </a:solidFill>
            </a:endParaRPr>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1298" name="Rectangle 2"/>
          <p:cNvSpPr>
            <a:spLocks noGrp="1" noChangeArrowheads="1"/>
          </p:cNvSpPr>
          <p:nvPr>
            <p:ph type="title"/>
          </p:nvPr>
        </p:nvSpPr>
        <p:spPr/>
        <p:txBody>
          <a:bodyPr/>
          <a:lstStyle/>
          <a:p>
            <a:r>
              <a:rPr lang="en-US" sz="4000" b="1" dirty="0">
                <a:solidFill>
                  <a:srgbClr val="FF0066"/>
                </a:solidFill>
              </a:rPr>
              <a:t>Mgt  of </a:t>
            </a:r>
            <a:r>
              <a:rPr lang="en-US" sz="4000" b="1" dirty="0" err="1">
                <a:solidFill>
                  <a:srgbClr val="FF0066"/>
                </a:solidFill>
              </a:rPr>
              <a:t>Compl</a:t>
            </a:r>
            <a:r>
              <a:rPr lang="en-US" sz="4000" b="1" u="sng" dirty="0" err="1">
                <a:solidFill>
                  <a:srgbClr val="FF0066"/>
                </a:solidFill>
              </a:rPr>
              <a:t>n</a:t>
            </a:r>
            <a:r>
              <a:rPr lang="en-US" sz="4000" b="1" dirty="0">
                <a:solidFill>
                  <a:srgbClr val="FF0066"/>
                </a:solidFill>
              </a:rPr>
              <a:t> of mal…Cont…</a:t>
            </a:r>
          </a:p>
        </p:txBody>
      </p:sp>
      <p:sp>
        <p:nvSpPr>
          <p:cNvPr id="1591299" name="Rectangle 3"/>
          <p:cNvSpPr>
            <a:spLocks noGrp="1" noChangeArrowheads="1"/>
          </p:cNvSpPr>
          <p:nvPr>
            <p:ph type="body" idx="1"/>
          </p:nvPr>
        </p:nvSpPr>
        <p:spPr/>
        <p:txBody>
          <a:bodyPr/>
          <a:lstStyle/>
          <a:p>
            <a:pPr>
              <a:lnSpc>
                <a:spcPct val="80000"/>
              </a:lnSpc>
              <a:buFontTx/>
              <a:buNone/>
            </a:pPr>
            <a:r>
              <a:rPr lang="en-US" sz="2800" b="1" dirty="0">
                <a:solidFill>
                  <a:srgbClr val="FF0066"/>
                </a:solidFill>
              </a:rPr>
              <a:t>Complication</a:t>
            </a:r>
            <a:r>
              <a:rPr lang="en-US" sz="2800" b="1" dirty="0">
                <a:solidFill>
                  <a:srgbClr val="0000CC"/>
                </a:solidFill>
              </a:rPr>
              <a:t>                 </a:t>
            </a:r>
            <a:r>
              <a:rPr lang="en-US" sz="2800" b="1" dirty="0">
                <a:solidFill>
                  <a:srgbClr val="FF0066"/>
                </a:solidFill>
              </a:rPr>
              <a:t>Management</a:t>
            </a:r>
          </a:p>
          <a:p>
            <a:pPr>
              <a:lnSpc>
                <a:spcPct val="80000"/>
              </a:lnSpc>
            </a:pPr>
            <a:r>
              <a:rPr lang="en-US" sz="2800" b="1" dirty="0">
                <a:solidFill>
                  <a:srgbClr val="0000CC"/>
                </a:solidFill>
              </a:rPr>
              <a:t>Hypothermia          -use kangaroo care </a:t>
            </a:r>
          </a:p>
          <a:p>
            <a:pPr>
              <a:lnSpc>
                <a:spcPct val="80000"/>
              </a:lnSpc>
              <a:buFontTx/>
              <a:buNone/>
            </a:pPr>
            <a:r>
              <a:rPr lang="en-US" sz="2800" b="1" dirty="0">
                <a:solidFill>
                  <a:srgbClr val="0000CC"/>
                </a:solidFill>
              </a:rPr>
              <a:t>                                    technique with care taker                                                 </a:t>
            </a:r>
          </a:p>
          <a:p>
            <a:pPr>
              <a:lnSpc>
                <a:spcPct val="80000"/>
              </a:lnSpc>
              <a:buFontTx/>
              <a:buNone/>
            </a:pPr>
            <a:r>
              <a:rPr lang="en-US" sz="2800" b="1" dirty="0">
                <a:solidFill>
                  <a:srgbClr val="0000CC"/>
                </a:solidFill>
              </a:rPr>
              <a:t>  Rectal Temp. &lt; 35.5c</a:t>
            </a:r>
            <a:r>
              <a:rPr lang="en-US" sz="2800" b="1" baseline="26000" dirty="0">
                <a:solidFill>
                  <a:srgbClr val="0000CC"/>
                </a:solidFill>
              </a:rPr>
              <a:t>0</a:t>
            </a:r>
            <a:r>
              <a:rPr lang="en-US" sz="2800" b="1" dirty="0">
                <a:solidFill>
                  <a:srgbClr val="0000CC"/>
                </a:solidFill>
              </a:rPr>
              <a:t>    - put a hat on child </a:t>
            </a:r>
          </a:p>
          <a:p>
            <a:pPr>
              <a:lnSpc>
                <a:spcPct val="80000"/>
              </a:lnSpc>
              <a:buFontTx/>
              <a:buNone/>
            </a:pPr>
            <a:r>
              <a:rPr lang="en-US" sz="2800" b="1" dirty="0" err="1">
                <a:solidFill>
                  <a:srgbClr val="0000CC"/>
                </a:solidFill>
              </a:rPr>
              <a:t>Axillary</a:t>
            </a:r>
            <a:r>
              <a:rPr lang="en-US" sz="2800" b="1" dirty="0">
                <a:solidFill>
                  <a:srgbClr val="0000CC"/>
                </a:solidFill>
              </a:rPr>
              <a:t> Temp. &lt; 35.c</a:t>
            </a:r>
            <a:r>
              <a:rPr lang="en-US" sz="2800" b="1" baseline="30000" dirty="0">
                <a:solidFill>
                  <a:srgbClr val="0000CC"/>
                </a:solidFill>
              </a:rPr>
              <a:t>0</a:t>
            </a:r>
            <a:r>
              <a:rPr lang="en-US" sz="2800" b="1" dirty="0">
                <a:solidFill>
                  <a:srgbClr val="0000CC"/>
                </a:solidFill>
              </a:rPr>
              <a:t>      - wrap the mother  </a:t>
            </a:r>
          </a:p>
          <a:p>
            <a:pPr>
              <a:lnSpc>
                <a:spcPct val="80000"/>
              </a:lnSpc>
              <a:buFontTx/>
              <a:buNone/>
            </a:pPr>
            <a:r>
              <a:rPr lang="en-US" sz="2800" b="1" dirty="0">
                <a:solidFill>
                  <a:srgbClr val="0000CC"/>
                </a:solidFill>
              </a:rPr>
              <a:t>                                               &amp;child together. </a:t>
            </a:r>
          </a:p>
          <a:p>
            <a:pPr>
              <a:lnSpc>
                <a:spcPct val="80000"/>
              </a:lnSpc>
              <a:buFontTx/>
              <a:buNone/>
            </a:pPr>
            <a:r>
              <a:rPr lang="en-US" sz="2800" b="1" dirty="0">
                <a:solidFill>
                  <a:srgbClr val="0000CC"/>
                </a:solidFill>
              </a:rPr>
              <a:t>                                           - Keep the room</a:t>
            </a:r>
          </a:p>
          <a:p>
            <a:pPr>
              <a:lnSpc>
                <a:spcPct val="80000"/>
              </a:lnSpc>
              <a:buFontTx/>
              <a:buNone/>
            </a:pPr>
            <a:r>
              <a:rPr lang="en-US" sz="2800" b="1" dirty="0">
                <a:solidFill>
                  <a:srgbClr val="0000CC"/>
                </a:solidFill>
              </a:rPr>
              <a:t>                                               warm.</a:t>
            </a:r>
          </a:p>
          <a:p>
            <a:pPr>
              <a:lnSpc>
                <a:spcPct val="80000"/>
              </a:lnSpc>
              <a:buFontTx/>
              <a:buNone/>
            </a:pPr>
            <a:r>
              <a:rPr lang="en-US" sz="2800" b="1" dirty="0">
                <a:solidFill>
                  <a:srgbClr val="0000CC"/>
                </a:solidFill>
              </a:rPr>
              <a:t>                                           -  Treat  hypoglycemia               </a:t>
            </a:r>
          </a:p>
          <a:p>
            <a:pPr>
              <a:lnSpc>
                <a:spcPct val="80000"/>
              </a:lnSpc>
              <a:buFontTx/>
              <a:buNone/>
            </a:pPr>
            <a:r>
              <a:rPr lang="en-US" sz="2800" b="1" dirty="0">
                <a:solidFill>
                  <a:srgbClr val="0000CC"/>
                </a:solidFill>
              </a:rPr>
              <a:t>                                           -  Treat by antibiotic </a:t>
            </a:r>
          </a:p>
          <a:p>
            <a:pPr>
              <a:lnSpc>
                <a:spcPct val="80000"/>
              </a:lnSpc>
            </a:pPr>
            <a:endParaRPr lang="en-US" sz="2800" dirty="0"/>
          </a:p>
          <a:p>
            <a:pPr>
              <a:lnSpc>
                <a:spcPct val="80000"/>
              </a:lnSpc>
            </a:pPr>
            <a:endParaRPr lang="en-US" sz="2400" dirty="0"/>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9250" name="Rectangle 2"/>
          <p:cNvSpPr>
            <a:spLocks noGrp="1" noChangeArrowheads="1"/>
          </p:cNvSpPr>
          <p:nvPr>
            <p:ph type="title"/>
          </p:nvPr>
        </p:nvSpPr>
        <p:spPr>
          <a:xfrm>
            <a:off x="457200" y="152400"/>
            <a:ext cx="8229600" cy="1143000"/>
          </a:xfrm>
        </p:spPr>
        <p:txBody>
          <a:bodyPr/>
          <a:lstStyle/>
          <a:p>
            <a:r>
              <a:rPr lang="en-US" sz="4000" b="1" dirty="0">
                <a:solidFill>
                  <a:srgbClr val="FF0066"/>
                </a:solidFill>
              </a:rPr>
              <a:t>Mgt of complication mal…Cont…</a:t>
            </a:r>
          </a:p>
        </p:txBody>
      </p:sp>
      <p:sp>
        <p:nvSpPr>
          <p:cNvPr id="1589251" name="Rectangle 3"/>
          <p:cNvSpPr>
            <a:spLocks noGrp="1" noChangeArrowheads="1"/>
          </p:cNvSpPr>
          <p:nvPr>
            <p:ph type="body" idx="1"/>
          </p:nvPr>
        </p:nvSpPr>
        <p:spPr>
          <a:xfrm>
            <a:off x="457200" y="1143000"/>
            <a:ext cx="8229600" cy="4525963"/>
          </a:xfrm>
        </p:spPr>
        <p:txBody>
          <a:bodyPr>
            <a:normAutofit lnSpcReduction="10000"/>
          </a:bodyPr>
          <a:lstStyle/>
          <a:p>
            <a:pPr>
              <a:lnSpc>
                <a:spcPct val="80000"/>
              </a:lnSpc>
            </a:pPr>
            <a:r>
              <a:rPr lang="en-US" sz="2800" b="1" dirty="0">
                <a:solidFill>
                  <a:srgbClr val="0000CC"/>
                </a:solidFill>
              </a:rPr>
              <a:t>Dehydration (DHN)     -  Taker over load of</a:t>
            </a:r>
          </a:p>
          <a:p>
            <a:pPr>
              <a:lnSpc>
                <a:spcPct val="80000"/>
              </a:lnSpc>
              <a:buFontTx/>
              <a:buNone/>
            </a:pPr>
            <a:r>
              <a:rPr lang="en-US" sz="2800" b="1" dirty="0">
                <a:solidFill>
                  <a:srgbClr val="0000CC"/>
                </a:solidFill>
              </a:rPr>
              <a:t>&amp;septic shock.                fluid solutes</a:t>
            </a:r>
          </a:p>
          <a:p>
            <a:pPr>
              <a:lnSpc>
                <a:spcPct val="80000"/>
              </a:lnSpc>
              <a:buFontTx/>
              <a:buNone/>
            </a:pPr>
            <a:r>
              <a:rPr lang="en-US" sz="2800" b="1" dirty="0">
                <a:solidFill>
                  <a:srgbClr val="0000CC"/>
                </a:solidFill>
              </a:rPr>
              <a:t>                                        -  use </a:t>
            </a:r>
            <a:r>
              <a:rPr lang="en-US" sz="2800" b="1" dirty="0" err="1">
                <a:solidFill>
                  <a:srgbClr val="0000CC"/>
                </a:solidFill>
              </a:rPr>
              <a:t>resomal</a:t>
            </a:r>
            <a:r>
              <a:rPr lang="en-US" sz="2800" b="1" dirty="0">
                <a:solidFill>
                  <a:srgbClr val="0000CC"/>
                </a:solidFill>
              </a:rPr>
              <a:t> solution</a:t>
            </a:r>
          </a:p>
          <a:p>
            <a:pPr>
              <a:lnSpc>
                <a:spcPct val="80000"/>
              </a:lnSpc>
              <a:buFontTx/>
              <a:buNone/>
            </a:pPr>
            <a:r>
              <a:rPr lang="en-US" sz="2800" b="1" dirty="0">
                <a:solidFill>
                  <a:srgbClr val="0000CC"/>
                </a:solidFill>
              </a:rPr>
              <a:t>                                              to rehydrate  SAM.</a:t>
            </a:r>
          </a:p>
          <a:p>
            <a:pPr>
              <a:lnSpc>
                <a:spcPct val="80000"/>
              </a:lnSpc>
              <a:buFontTx/>
              <a:buNone/>
            </a:pPr>
            <a:r>
              <a:rPr lang="en-US" sz="2800" b="1" dirty="0">
                <a:solidFill>
                  <a:srgbClr val="0000CC"/>
                </a:solidFill>
              </a:rPr>
              <a:t>N.B  the </a:t>
            </a:r>
            <a:r>
              <a:rPr lang="en-US" sz="2800" b="1" dirty="0" err="1">
                <a:solidFill>
                  <a:srgbClr val="0000CC"/>
                </a:solidFill>
              </a:rPr>
              <a:t>rehyderation</a:t>
            </a:r>
            <a:r>
              <a:rPr lang="en-US" sz="2800" b="1" dirty="0">
                <a:solidFill>
                  <a:srgbClr val="0000CC"/>
                </a:solidFill>
              </a:rPr>
              <a:t> solution used in malnutrition is </a:t>
            </a:r>
            <a:r>
              <a:rPr lang="en-US" sz="2800" b="1" dirty="0" err="1">
                <a:solidFill>
                  <a:srgbClr val="FF0066"/>
                </a:solidFill>
              </a:rPr>
              <a:t>Resomal</a:t>
            </a:r>
            <a:r>
              <a:rPr lang="en-US" sz="2800" b="1" dirty="0">
                <a:solidFill>
                  <a:srgbClr val="FF0066"/>
                </a:solidFill>
              </a:rPr>
              <a:t>.</a:t>
            </a:r>
          </a:p>
          <a:p>
            <a:pPr>
              <a:lnSpc>
                <a:spcPct val="80000"/>
              </a:lnSpc>
              <a:buFontTx/>
              <a:buNone/>
            </a:pPr>
            <a:r>
              <a:rPr lang="en-US" sz="2800" b="1" dirty="0">
                <a:solidFill>
                  <a:srgbClr val="FF0066"/>
                </a:solidFill>
              </a:rPr>
              <a:t>1.2  </a:t>
            </a:r>
            <a:r>
              <a:rPr lang="en-US" sz="2800" b="1" u="sng" dirty="0">
                <a:solidFill>
                  <a:srgbClr val="FF0066"/>
                </a:solidFill>
              </a:rPr>
              <a:t>Dietary management </a:t>
            </a:r>
            <a:endParaRPr lang="en-US" sz="2800" b="1" dirty="0">
              <a:solidFill>
                <a:srgbClr val="FF0066"/>
              </a:solidFill>
            </a:endParaRPr>
          </a:p>
          <a:p>
            <a:pPr>
              <a:lnSpc>
                <a:spcPct val="80000"/>
              </a:lnSpc>
            </a:pPr>
            <a:r>
              <a:rPr lang="en-US" sz="2800" b="1" dirty="0">
                <a:solidFill>
                  <a:srgbClr val="0000CC"/>
                </a:solidFill>
              </a:rPr>
              <a:t>F-75(130 ml)=100 kcal/ should be given </a:t>
            </a:r>
          </a:p>
          <a:p>
            <a:pPr>
              <a:lnSpc>
                <a:spcPct val="80000"/>
              </a:lnSpc>
              <a:buFontTx/>
              <a:buNone/>
            </a:pPr>
            <a:r>
              <a:rPr lang="en-US" sz="2800" b="1" dirty="0">
                <a:solidFill>
                  <a:srgbClr val="0000CC"/>
                </a:solidFill>
              </a:rPr>
              <a:t>                    Preparation:</a:t>
            </a:r>
          </a:p>
          <a:p>
            <a:pPr>
              <a:lnSpc>
                <a:spcPct val="80000"/>
              </a:lnSpc>
            </a:pPr>
            <a:r>
              <a:rPr lang="en-US" sz="2800" b="1" dirty="0">
                <a:solidFill>
                  <a:srgbClr val="0000CC"/>
                </a:solidFill>
              </a:rPr>
              <a:t>Add1 packet of F75 to 2Lof water then given  small  &amp; frequency feeding  8 times / day.</a:t>
            </a:r>
          </a:p>
          <a:p>
            <a:pPr>
              <a:lnSpc>
                <a:spcPct val="80000"/>
              </a:lnSpc>
            </a:pPr>
            <a:r>
              <a:rPr lang="en-US" sz="2800" b="1" dirty="0">
                <a:solidFill>
                  <a:srgbClr val="0000CC"/>
                </a:solidFill>
              </a:rPr>
              <a:t>Vitamin - A </a:t>
            </a:r>
          </a:p>
          <a:p>
            <a:pPr>
              <a:lnSpc>
                <a:spcPct val="80000"/>
              </a:lnSpc>
            </a:pPr>
            <a:endParaRPr lang="en-US" sz="2800" dirty="0"/>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5122" name="Rectangle 2"/>
          <p:cNvSpPr>
            <a:spLocks noGrp="1" noChangeArrowheads="1"/>
          </p:cNvSpPr>
          <p:nvPr>
            <p:ph type="title"/>
          </p:nvPr>
        </p:nvSpPr>
        <p:spPr>
          <a:xfrm>
            <a:off x="457200" y="304800"/>
            <a:ext cx="8229600" cy="1143000"/>
          </a:xfrm>
        </p:spPr>
        <p:txBody>
          <a:bodyPr>
            <a:normAutofit fontScale="90000"/>
          </a:bodyPr>
          <a:lstStyle/>
          <a:p>
            <a:r>
              <a:rPr lang="en-US" sz="3600" b="1" dirty="0">
                <a:solidFill>
                  <a:srgbClr val="0000CC"/>
                </a:solidFill>
              </a:rPr>
              <a:t>2. Transitional</a:t>
            </a:r>
            <a:r>
              <a:rPr lang="en-US" sz="3600" b="1" u="sng" dirty="0">
                <a:solidFill>
                  <a:srgbClr val="0000CC"/>
                </a:solidFill>
              </a:rPr>
              <a:t> phase</a:t>
            </a:r>
            <a:r>
              <a:rPr lang="en-US" sz="3600" b="1" dirty="0">
                <a:solidFill>
                  <a:srgbClr val="0000CC"/>
                </a:solidFill>
              </a:rPr>
              <a:t> </a:t>
            </a:r>
            <a:r>
              <a:rPr lang="en-US" sz="3600" b="1" u="sng" dirty="0">
                <a:solidFill>
                  <a:srgbClr val="0000CC"/>
                </a:solidFill>
              </a:rPr>
              <a:t/>
            </a:r>
            <a:br>
              <a:rPr lang="en-US" sz="3600" b="1" u="sng" dirty="0">
                <a:solidFill>
                  <a:srgbClr val="0000CC"/>
                </a:solidFill>
              </a:rPr>
            </a:br>
            <a:endParaRPr lang="en-US" sz="3600" b="1" u="sng" dirty="0">
              <a:solidFill>
                <a:srgbClr val="0000CC"/>
              </a:solidFill>
            </a:endParaRPr>
          </a:p>
        </p:txBody>
      </p:sp>
      <p:sp>
        <p:nvSpPr>
          <p:cNvPr id="1285123" name="Rectangle 3"/>
          <p:cNvSpPr>
            <a:spLocks noGrp="1" noChangeArrowheads="1"/>
          </p:cNvSpPr>
          <p:nvPr>
            <p:ph type="body" idx="1"/>
          </p:nvPr>
        </p:nvSpPr>
        <p:spPr>
          <a:xfrm>
            <a:off x="457200" y="1066800"/>
            <a:ext cx="8229600" cy="4525963"/>
          </a:xfrm>
        </p:spPr>
        <p:txBody>
          <a:bodyPr/>
          <a:lstStyle/>
          <a:p>
            <a:pPr lvl="1">
              <a:buFontTx/>
              <a:buNone/>
            </a:pPr>
            <a:r>
              <a:rPr lang="en-US" b="1" u="sng" dirty="0">
                <a:solidFill>
                  <a:srgbClr val="0000CC"/>
                </a:solidFill>
              </a:rPr>
              <a:t>AIM</a:t>
            </a:r>
            <a:r>
              <a:rPr lang="en-US" b="1" dirty="0">
                <a:solidFill>
                  <a:srgbClr val="0000CC"/>
                </a:solidFill>
              </a:rPr>
              <a:t>  : This  phase focuses on the  restoration of the loss tissue &amp; promotion of catch up growth.</a:t>
            </a:r>
          </a:p>
          <a:p>
            <a:pPr lvl="1"/>
            <a:r>
              <a:rPr lang="en-US" b="1" dirty="0">
                <a:solidFill>
                  <a:srgbClr val="0000CC"/>
                </a:solidFill>
              </a:rPr>
              <a:t>A sign that a child is ready to progress to the next phase (transitional phase) </a:t>
            </a:r>
          </a:p>
          <a:p>
            <a:pPr lvl="2"/>
            <a:r>
              <a:rPr lang="en-US" sz="2800" b="1" dirty="0">
                <a:solidFill>
                  <a:srgbClr val="FF0066"/>
                </a:solidFill>
              </a:rPr>
              <a:t>Return a good appetite.</a:t>
            </a:r>
          </a:p>
          <a:p>
            <a:pPr lvl="2"/>
            <a:r>
              <a:rPr lang="en-US" sz="2800" b="1" dirty="0">
                <a:solidFill>
                  <a:srgbClr val="FF0066"/>
                </a:solidFill>
              </a:rPr>
              <a:t>If edema is disappeared (reduced )</a:t>
            </a:r>
          </a:p>
          <a:p>
            <a:pPr lvl="2"/>
            <a:r>
              <a:rPr lang="en-US" sz="2800" b="1" dirty="0">
                <a:solidFill>
                  <a:srgbClr val="FF0066"/>
                </a:solidFill>
              </a:rPr>
              <a:t>No sever medical problem.</a:t>
            </a:r>
          </a:p>
          <a:p>
            <a:pPr>
              <a:buFontTx/>
              <a:buNone/>
            </a:pPr>
            <a:r>
              <a:rPr lang="en-US" sz="2800" b="1" dirty="0">
                <a:solidFill>
                  <a:srgbClr val="FF0066"/>
                </a:solidFill>
              </a:rPr>
              <a:t> </a:t>
            </a:r>
          </a:p>
          <a:p>
            <a:endParaRPr lang="en-US" sz="2800" b="1" dirty="0">
              <a:solidFill>
                <a:srgbClr val="FF0066"/>
              </a:solidFill>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a:xfrm>
            <a:off x="457200" y="381000"/>
            <a:ext cx="8229600" cy="1173163"/>
          </a:xfrm>
        </p:spPr>
        <p:txBody>
          <a:bodyPr/>
          <a:lstStyle/>
          <a:p>
            <a:r>
              <a:rPr lang="en-US" sz="3600" b="1" dirty="0">
                <a:solidFill>
                  <a:srgbClr val="0000CC"/>
                </a:solidFill>
              </a:rPr>
              <a:t>Transitional</a:t>
            </a:r>
            <a:r>
              <a:rPr lang="en-US" sz="3600" b="1" u="sng" dirty="0">
                <a:solidFill>
                  <a:srgbClr val="0000CC"/>
                </a:solidFill>
              </a:rPr>
              <a:t> phase</a:t>
            </a:r>
            <a:r>
              <a:rPr lang="en-US" sz="3600" b="1" dirty="0">
                <a:solidFill>
                  <a:srgbClr val="0000CC"/>
                </a:solidFill>
              </a:rPr>
              <a:t> …Cont….</a:t>
            </a:r>
          </a:p>
        </p:txBody>
      </p:sp>
      <p:sp>
        <p:nvSpPr>
          <p:cNvPr id="466947" name="Rectangle 3"/>
          <p:cNvSpPr>
            <a:spLocks noGrp="1" noChangeArrowheads="1"/>
          </p:cNvSpPr>
          <p:nvPr>
            <p:ph type="body" idx="1"/>
          </p:nvPr>
        </p:nvSpPr>
        <p:spPr>
          <a:xfrm>
            <a:off x="381000" y="1295400"/>
            <a:ext cx="8229600" cy="4525963"/>
          </a:xfrm>
        </p:spPr>
        <p:txBody>
          <a:bodyPr>
            <a:normAutofit fontScale="92500" lnSpcReduction="10000"/>
          </a:bodyPr>
          <a:lstStyle/>
          <a:p>
            <a:pPr>
              <a:lnSpc>
                <a:spcPct val="80000"/>
              </a:lnSpc>
              <a:buFontTx/>
              <a:buNone/>
            </a:pPr>
            <a:endParaRPr lang="en-US" sz="800" dirty="0"/>
          </a:p>
          <a:p>
            <a:pPr>
              <a:lnSpc>
                <a:spcPct val="110000"/>
              </a:lnSpc>
            </a:pPr>
            <a:r>
              <a:rPr lang="en-US" sz="2800" b="1" dirty="0">
                <a:solidFill>
                  <a:srgbClr val="0000CC"/>
                </a:solidFill>
              </a:rPr>
              <a:t>The only change that is made compared to phase- 1 is changing  diet from  F75 to F 100.</a:t>
            </a:r>
            <a:endParaRPr lang="en-US" sz="2800" b="1" u="sng" dirty="0">
              <a:solidFill>
                <a:srgbClr val="0000CC"/>
              </a:solidFill>
            </a:endParaRPr>
          </a:p>
          <a:p>
            <a:pPr lvl="1">
              <a:lnSpc>
                <a:spcPct val="110000"/>
              </a:lnSpc>
              <a:buFontTx/>
              <a:buNone/>
            </a:pPr>
            <a:r>
              <a:rPr lang="en-US" b="1" u="sng" dirty="0">
                <a:solidFill>
                  <a:srgbClr val="FF0066"/>
                </a:solidFill>
              </a:rPr>
              <a:t>The criteria to move  back from  transitional phase to phase-1</a:t>
            </a:r>
            <a:endParaRPr lang="en-US" b="1" dirty="0">
              <a:solidFill>
                <a:srgbClr val="FF0066"/>
              </a:solidFill>
            </a:endParaRPr>
          </a:p>
          <a:p>
            <a:pPr>
              <a:lnSpc>
                <a:spcPct val="110000"/>
              </a:lnSpc>
            </a:pPr>
            <a:r>
              <a:rPr lang="en-US" sz="2800" b="1" dirty="0">
                <a:solidFill>
                  <a:srgbClr val="0000CC"/>
                </a:solidFill>
              </a:rPr>
              <a:t>Excessive weight gain (Wt. Gain 10g/ </a:t>
            </a:r>
            <a:r>
              <a:rPr lang="en-US" sz="2800" b="1" dirty="0" err="1">
                <a:solidFill>
                  <a:srgbClr val="0000CC"/>
                </a:solidFill>
              </a:rPr>
              <a:t>k.g</a:t>
            </a:r>
            <a:r>
              <a:rPr lang="en-US" sz="2800" b="1" dirty="0">
                <a:solidFill>
                  <a:srgbClr val="0000CC"/>
                </a:solidFill>
              </a:rPr>
              <a:t>/day).</a:t>
            </a:r>
          </a:p>
          <a:p>
            <a:pPr>
              <a:lnSpc>
                <a:spcPct val="110000"/>
              </a:lnSpc>
            </a:pPr>
            <a:r>
              <a:rPr lang="en-US" sz="2800" b="1" dirty="0">
                <a:solidFill>
                  <a:srgbClr val="0000CC"/>
                </a:solidFill>
              </a:rPr>
              <a:t>Re- feeding edema.</a:t>
            </a:r>
          </a:p>
          <a:p>
            <a:pPr>
              <a:lnSpc>
                <a:spcPct val="110000"/>
              </a:lnSpc>
            </a:pPr>
            <a:r>
              <a:rPr lang="en-US" sz="2800" b="1" dirty="0">
                <a:solidFill>
                  <a:srgbClr val="0000CC"/>
                </a:solidFill>
              </a:rPr>
              <a:t>If any sign of fluid over load develop </a:t>
            </a:r>
            <a:r>
              <a:rPr lang="en-US" sz="2800" b="1" dirty="0" err="1">
                <a:solidFill>
                  <a:srgbClr val="0000CC"/>
                </a:solidFill>
              </a:rPr>
              <a:t>e.g</a:t>
            </a:r>
            <a:r>
              <a:rPr lang="en-US" sz="2800" b="1" dirty="0">
                <a:solidFill>
                  <a:srgbClr val="0000CC"/>
                </a:solidFill>
              </a:rPr>
              <a:t> C.H.F</a:t>
            </a:r>
          </a:p>
          <a:p>
            <a:pPr>
              <a:lnSpc>
                <a:spcPct val="110000"/>
              </a:lnSpc>
            </a:pPr>
            <a:r>
              <a:rPr lang="en-US" sz="2800" b="1" dirty="0">
                <a:solidFill>
                  <a:srgbClr val="0000CC"/>
                </a:solidFill>
              </a:rPr>
              <a:t>Rapid increase the size of the liver.</a:t>
            </a:r>
          </a:p>
          <a:p>
            <a:pPr>
              <a:lnSpc>
                <a:spcPct val="110000"/>
              </a:lnSpc>
              <a:buFontTx/>
              <a:buNone/>
            </a:pPr>
            <a:r>
              <a:rPr lang="en-US" sz="2800" b="1" dirty="0">
                <a:solidFill>
                  <a:srgbClr val="0000CC"/>
                </a:solidFill>
              </a:rPr>
              <a:t> </a:t>
            </a: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5" name="Rectangle 3"/>
          <p:cNvSpPr>
            <a:spLocks noGrp="1" noChangeArrowheads="1"/>
          </p:cNvSpPr>
          <p:nvPr>
            <p:ph type="body" idx="1"/>
          </p:nvPr>
        </p:nvSpPr>
        <p:spPr>
          <a:xfrm>
            <a:off x="457200" y="609600"/>
            <a:ext cx="8686800" cy="5364163"/>
          </a:xfrm>
        </p:spPr>
        <p:txBody>
          <a:bodyPr/>
          <a:lstStyle/>
          <a:p>
            <a:pPr>
              <a:buFontTx/>
              <a:buNone/>
            </a:pPr>
            <a:r>
              <a:rPr lang="en-US" b="1" dirty="0">
                <a:solidFill>
                  <a:srgbClr val="0000CC"/>
                </a:solidFill>
              </a:rPr>
              <a:t>2.2 .</a:t>
            </a:r>
            <a:r>
              <a:rPr lang="en-US" b="1" u="sng" dirty="0">
                <a:solidFill>
                  <a:srgbClr val="0000CC"/>
                </a:solidFill>
              </a:rPr>
              <a:t>The criteria to progress from transitional phase to phase-2</a:t>
            </a:r>
          </a:p>
          <a:p>
            <a:pPr>
              <a:buFontTx/>
              <a:buNone/>
            </a:pPr>
            <a:r>
              <a:rPr lang="en-US" b="1" dirty="0">
                <a:solidFill>
                  <a:srgbClr val="0000CC"/>
                </a:solidFill>
              </a:rPr>
              <a:t>-</a:t>
            </a:r>
            <a:r>
              <a:rPr lang="en-US" b="1" dirty="0" err="1">
                <a:solidFill>
                  <a:srgbClr val="0000CC"/>
                </a:solidFill>
              </a:rPr>
              <a:t>Marasmic</a:t>
            </a:r>
            <a:r>
              <a:rPr lang="en-US" b="1" dirty="0">
                <a:solidFill>
                  <a:srgbClr val="0000CC"/>
                </a:solidFill>
              </a:rPr>
              <a:t> pt. spends a minimum of 2 days in this phase if tolerating the new diet with out complication.</a:t>
            </a:r>
          </a:p>
          <a:p>
            <a:pPr>
              <a:buFontTx/>
              <a:buNone/>
            </a:pPr>
            <a:r>
              <a:rPr lang="en-US" b="1" dirty="0">
                <a:solidFill>
                  <a:srgbClr val="0000CC"/>
                </a:solidFill>
              </a:rPr>
              <a:t>-When they are completing the diet with good appetite.</a:t>
            </a:r>
          </a:p>
          <a:p>
            <a:pPr>
              <a:buFontTx/>
              <a:buNone/>
            </a:pPr>
            <a:r>
              <a:rPr lang="en-US" b="1" dirty="0">
                <a:solidFill>
                  <a:srgbClr val="0000CC"/>
                </a:solidFill>
              </a:rPr>
              <a:t>-Complete loss of the edema (in kwashiorkor).</a:t>
            </a:r>
          </a:p>
          <a:p>
            <a:pPr>
              <a:buFontTx/>
              <a:buNone/>
            </a:pPr>
            <a:r>
              <a:rPr lang="en-US" sz="2800" b="1" dirty="0">
                <a:solidFill>
                  <a:srgbClr val="0000CC"/>
                </a:solidFill>
              </a:rPr>
              <a:t> </a:t>
            </a:r>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3346" name="Rectangle 2"/>
          <p:cNvSpPr>
            <a:spLocks noGrp="1" noChangeArrowheads="1"/>
          </p:cNvSpPr>
          <p:nvPr>
            <p:ph type="title"/>
          </p:nvPr>
        </p:nvSpPr>
        <p:spPr/>
        <p:txBody>
          <a:bodyPr/>
          <a:lstStyle/>
          <a:p>
            <a:r>
              <a:rPr lang="en-US" sz="4000" b="1" dirty="0">
                <a:solidFill>
                  <a:srgbClr val="0000CC"/>
                </a:solidFill>
              </a:rPr>
              <a:t>3</a:t>
            </a:r>
            <a:r>
              <a:rPr lang="en-US" sz="4000" b="1" u="sng" dirty="0">
                <a:solidFill>
                  <a:srgbClr val="0000CC"/>
                </a:solidFill>
              </a:rPr>
              <a:t>. Phase- two  (phase of recovery)</a:t>
            </a:r>
          </a:p>
        </p:txBody>
      </p:sp>
      <p:sp>
        <p:nvSpPr>
          <p:cNvPr id="1593347" name="Rectangle 3"/>
          <p:cNvSpPr>
            <a:spLocks noGrp="1" noChangeArrowheads="1"/>
          </p:cNvSpPr>
          <p:nvPr>
            <p:ph type="body" idx="1"/>
          </p:nvPr>
        </p:nvSpPr>
        <p:spPr/>
        <p:txBody>
          <a:bodyPr/>
          <a:lstStyle/>
          <a:p>
            <a:pPr>
              <a:lnSpc>
                <a:spcPct val="90000"/>
              </a:lnSpc>
              <a:buFontTx/>
              <a:buNone/>
            </a:pPr>
            <a:r>
              <a:rPr lang="en-US" b="1" dirty="0">
                <a:solidFill>
                  <a:srgbClr val="0000CC"/>
                </a:solidFill>
              </a:rPr>
              <a:t> - </a:t>
            </a:r>
            <a:r>
              <a:rPr lang="en-US" b="1" u="sng" dirty="0">
                <a:solidFill>
                  <a:srgbClr val="0000CC"/>
                </a:solidFill>
              </a:rPr>
              <a:t>Aim </a:t>
            </a:r>
            <a:r>
              <a:rPr lang="en-US" b="1" dirty="0">
                <a:solidFill>
                  <a:srgbClr val="0000CC"/>
                </a:solidFill>
              </a:rPr>
              <a:t>:The same as transitional phase.</a:t>
            </a:r>
          </a:p>
          <a:p>
            <a:pPr>
              <a:lnSpc>
                <a:spcPct val="90000"/>
              </a:lnSpc>
              <a:buFontTx/>
              <a:buNone/>
            </a:pPr>
            <a:r>
              <a:rPr lang="en-US" b="1" u="sng" dirty="0">
                <a:solidFill>
                  <a:srgbClr val="0000CC"/>
                </a:solidFill>
              </a:rPr>
              <a:t>Criteria</a:t>
            </a:r>
            <a:endParaRPr lang="en-US" b="1" dirty="0">
              <a:solidFill>
                <a:srgbClr val="0000CC"/>
              </a:solidFill>
            </a:endParaRPr>
          </a:p>
          <a:p>
            <a:pPr>
              <a:lnSpc>
                <a:spcPct val="90000"/>
              </a:lnSpc>
            </a:pPr>
            <a:r>
              <a:rPr lang="en-US" b="1" dirty="0">
                <a:solidFill>
                  <a:srgbClr val="0000CC"/>
                </a:solidFill>
              </a:rPr>
              <a:t>Have no edema </a:t>
            </a:r>
          </a:p>
          <a:p>
            <a:pPr>
              <a:lnSpc>
                <a:spcPct val="90000"/>
              </a:lnSpc>
            </a:pPr>
            <a:r>
              <a:rPr lang="en-US" b="1" dirty="0">
                <a:solidFill>
                  <a:srgbClr val="0000CC"/>
                </a:solidFill>
              </a:rPr>
              <a:t>Gain Wt.  Rapidly </a:t>
            </a:r>
            <a:endParaRPr lang="en-US" b="1" u="sng" dirty="0">
              <a:solidFill>
                <a:srgbClr val="0000CC"/>
              </a:solidFill>
            </a:endParaRPr>
          </a:p>
          <a:p>
            <a:pPr>
              <a:lnSpc>
                <a:spcPct val="90000"/>
              </a:lnSpc>
              <a:buFontTx/>
              <a:buNone/>
            </a:pPr>
            <a:r>
              <a:rPr lang="en-US" b="1" u="sng" dirty="0">
                <a:solidFill>
                  <a:srgbClr val="0000CC"/>
                </a:solidFill>
              </a:rPr>
              <a:t>Management of phase- two</a:t>
            </a:r>
            <a:endParaRPr lang="en-US" b="1" dirty="0">
              <a:solidFill>
                <a:srgbClr val="0000CC"/>
              </a:solidFill>
            </a:endParaRPr>
          </a:p>
          <a:p>
            <a:pPr>
              <a:lnSpc>
                <a:spcPct val="90000"/>
              </a:lnSpc>
            </a:pPr>
            <a:r>
              <a:rPr lang="en-US" b="1" dirty="0">
                <a:solidFill>
                  <a:srgbClr val="0000CC"/>
                </a:solidFill>
              </a:rPr>
              <a:t>Diet- F 100</a:t>
            </a:r>
          </a:p>
          <a:p>
            <a:pPr>
              <a:lnSpc>
                <a:spcPct val="90000"/>
              </a:lnSpc>
            </a:pPr>
            <a:r>
              <a:rPr lang="en-US" b="1" dirty="0">
                <a:solidFill>
                  <a:srgbClr val="0000CC"/>
                </a:solidFill>
              </a:rPr>
              <a:t>Five feeds of F100 or one  porridge may be given.</a:t>
            </a:r>
          </a:p>
          <a:p>
            <a:pPr>
              <a:lnSpc>
                <a:spcPct val="90000"/>
              </a:lnSpc>
            </a:pPr>
            <a:endParaRPr lang="en-US" b="1" dirty="0">
              <a:solidFill>
                <a:srgbClr val="0000CC"/>
              </a:solidFill>
            </a:endParaRPr>
          </a:p>
        </p:txBody>
      </p:sp>
    </p:spTree>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3" name="Rectangle 3"/>
          <p:cNvSpPr>
            <a:spLocks noGrp="1" noChangeArrowheads="1"/>
          </p:cNvSpPr>
          <p:nvPr>
            <p:ph type="body" idx="1"/>
          </p:nvPr>
        </p:nvSpPr>
        <p:spPr>
          <a:xfrm>
            <a:off x="457200" y="685800"/>
            <a:ext cx="8229600" cy="4525963"/>
          </a:xfrm>
        </p:spPr>
        <p:txBody>
          <a:bodyPr/>
          <a:lstStyle/>
          <a:p>
            <a:pPr>
              <a:lnSpc>
                <a:spcPct val="130000"/>
              </a:lnSpc>
              <a:buFontTx/>
              <a:buNone/>
            </a:pPr>
            <a:r>
              <a:rPr lang="en-US" sz="2800" b="1" u="sng" dirty="0">
                <a:solidFill>
                  <a:srgbClr val="0000CC"/>
                </a:solidFill>
              </a:rPr>
              <a:t>Assessing the progress</a:t>
            </a:r>
            <a:endParaRPr lang="en-US" sz="2800" b="1" dirty="0">
              <a:solidFill>
                <a:srgbClr val="0000CC"/>
              </a:solidFill>
            </a:endParaRPr>
          </a:p>
          <a:p>
            <a:pPr>
              <a:lnSpc>
                <a:spcPct val="130000"/>
              </a:lnSpc>
              <a:buClr>
                <a:schemeClr val="tx1"/>
              </a:buClr>
              <a:buFontTx/>
              <a:buNone/>
            </a:pPr>
            <a:r>
              <a:rPr lang="en-US" sz="2800" b="1" dirty="0">
                <a:solidFill>
                  <a:srgbClr val="0000CC"/>
                </a:solidFill>
              </a:rPr>
              <a:t>-Wt. &amp; ht. Measurement at least 3 times a week &amp; plotted in a chart. </a:t>
            </a:r>
          </a:p>
          <a:p>
            <a:pPr>
              <a:lnSpc>
                <a:spcPct val="130000"/>
              </a:lnSpc>
              <a:buClr>
                <a:schemeClr val="tx1"/>
              </a:buClr>
              <a:buFontTx/>
              <a:buNone/>
            </a:pPr>
            <a:r>
              <a:rPr lang="en-US" sz="2800" b="1" dirty="0">
                <a:solidFill>
                  <a:srgbClr val="0000CC"/>
                </a:solidFill>
              </a:rPr>
              <a:t>- MUAC measures each week. Plotted in a chart</a:t>
            </a:r>
          </a:p>
          <a:p>
            <a:pPr>
              <a:lnSpc>
                <a:spcPct val="130000"/>
              </a:lnSpc>
              <a:buClr>
                <a:schemeClr val="tx1"/>
              </a:buClr>
              <a:buFontTx/>
              <a:buNone/>
            </a:pPr>
            <a:r>
              <a:rPr lang="en-US" sz="2800" b="1" dirty="0">
                <a:solidFill>
                  <a:srgbClr val="0000CC"/>
                </a:solidFill>
              </a:rPr>
              <a:t>       N.B  failure to improve anthropometric assessment may signal  an un  </a:t>
            </a:r>
            <a:r>
              <a:rPr lang="en-US" sz="2800" b="1" dirty="0" err="1">
                <a:solidFill>
                  <a:srgbClr val="0000CC"/>
                </a:solidFill>
              </a:rPr>
              <a:t>Dx</a:t>
            </a:r>
            <a:r>
              <a:rPr lang="en-US" sz="2800" b="1" dirty="0">
                <a:solidFill>
                  <a:srgbClr val="0000CC"/>
                </a:solidFill>
              </a:rPr>
              <a:t> infection                    or in adequate intake of diet.</a:t>
            </a:r>
          </a:p>
        </p:txBody>
      </p:sp>
    </p:spTree>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1" name="Rectangle 3"/>
          <p:cNvSpPr>
            <a:spLocks noGrp="1" noChangeArrowheads="1"/>
          </p:cNvSpPr>
          <p:nvPr>
            <p:ph type="body" idx="1"/>
          </p:nvPr>
        </p:nvSpPr>
        <p:spPr>
          <a:xfrm>
            <a:off x="457200" y="533400"/>
            <a:ext cx="8229600" cy="5592763"/>
          </a:xfrm>
        </p:spPr>
        <p:txBody>
          <a:bodyPr/>
          <a:lstStyle/>
          <a:p>
            <a:pPr>
              <a:buFontTx/>
              <a:buNone/>
            </a:pPr>
            <a:r>
              <a:rPr lang="en-US" sz="2800" dirty="0"/>
              <a:t>  </a:t>
            </a:r>
            <a:r>
              <a:rPr lang="en-US" sz="2800" b="1" u="sng" dirty="0">
                <a:solidFill>
                  <a:srgbClr val="0000CC"/>
                </a:solidFill>
              </a:rPr>
              <a:t>Sign of failure to respond to Rx</a:t>
            </a:r>
            <a:endParaRPr lang="en-US" sz="2800" b="1" dirty="0">
              <a:solidFill>
                <a:srgbClr val="0000CC"/>
              </a:solidFill>
            </a:endParaRPr>
          </a:p>
          <a:p>
            <a:r>
              <a:rPr lang="en-US" sz="2800" b="1" dirty="0">
                <a:solidFill>
                  <a:srgbClr val="0000CC"/>
                </a:solidFill>
              </a:rPr>
              <a:t>Failure to gain appetite by the day 4.</a:t>
            </a:r>
          </a:p>
          <a:p>
            <a:r>
              <a:rPr lang="en-US" sz="2800" b="1" dirty="0">
                <a:solidFill>
                  <a:srgbClr val="0000CC"/>
                </a:solidFill>
              </a:rPr>
              <a:t>Failure to start to lose edema by the day –4. </a:t>
            </a:r>
          </a:p>
          <a:p>
            <a:r>
              <a:rPr lang="en-US" sz="2800" b="1" dirty="0">
                <a:solidFill>
                  <a:srgbClr val="0000CC"/>
                </a:solidFill>
              </a:rPr>
              <a:t> Failure to  regain Wt.</a:t>
            </a:r>
            <a:endParaRPr lang="en-US" sz="2800" b="1" u="sng" dirty="0">
              <a:solidFill>
                <a:srgbClr val="0000CC"/>
              </a:solidFill>
            </a:endParaRPr>
          </a:p>
          <a:p>
            <a:pPr>
              <a:buFontTx/>
              <a:buNone/>
            </a:pPr>
            <a:r>
              <a:rPr lang="en-US" sz="2800" b="1" dirty="0">
                <a:solidFill>
                  <a:srgbClr val="0000CC"/>
                </a:solidFill>
              </a:rPr>
              <a:t>  </a:t>
            </a:r>
            <a:r>
              <a:rPr lang="en-US" sz="2800" b="1" u="sng" dirty="0">
                <a:solidFill>
                  <a:srgbClr val="0000CC"/>
                </a:solidFill>
              </a:rPr>
              <a:t>Causes of  failure to  respond Rx</a:t>
            </a:r>
            <a:endParaRPr lang="en-US" sz="2800" b="1" dirty="0">
              <a:solidFill>
                <a:srgbClr val="0000CC"/>
              </a:solidFill>
            </a:endParaRPr>
          </a:p>
          <a:p>
            <a:pPr lvl="1"/>
            <a:r>
              <a:rPr lang="en-US" b="1" dirty="0">
                <a:solidFill>
                  <a:srgbClr val="0000CC"/>
                </a:solidFill>
              </a:rPr>
              <a:t>In accurate weighting machine.</a:t>
            </a:r>
          </a:p>
          <a:p>
            <a:pPr lvl="1"/>
            <a:r>
              <a:rPr lang="en-US" b="1" dirty="0">
                <a:solidFill>
                  <a:srgbClr val="0000CC"/>
                </a:solidFill>
              </a:rPr>
              <a:t>Insufficient food intake.</a:t>
            </a:r>
          </a:p>
          <a:p>
            <a:pPr lvl="1"/>
            <a:r>
              <a:rPr lang="en-US" b="1" dirty="0">
                <a:solidFill>
                  <a:srgbClr val="0000CC"/>
                </a:solidFill>
              </a:rPr>
              <a:t>Poorly trained staff.</a:t>
            </a:r>
          </a:p>
          <a:p>
            <a:pPr lvl="1"/>
            <a:r>
              <a:rPr lang="en-US" b="1" dirty="0">
                <a:solidFill>
                  <a:srgbClr val="0000CC"/>
                </a:solidFill>
              </a:rPr>
              <a:t>Infection &amp; mal absorption.</a:t>
            </a:r>
          </a:p>
          <a:p>
            <a:pPr lvl="1"/>
            <a:r>
              <a:rPr lang="en-US" b="1" dirty="0">
                <a:solidFill>
                  <a:srgbClr val="0000CC"/>
                </a:solidFill>
              </a:rPr>
              <a:t>Micronutrient deficiencies ( </a:t>
            </a:r>
            <a:r>
              <a:rPr lang="en-US" b="1" dirty="0" err="1">
                <a:solidFill>
                  <a:srgbClr val="0000CC"/>
                </a:solidFill>
              </a:rPr>
              <a:t>vit</a:t>
            </a:r>
            <a:r>
              <a:rPr lang="en-US" b="1" dirty="0">
                <a:solidFill>
                  <a:srgbClr val="0000CC"/>
                </a:solidFill>
              </a:rPr>
              <a:t>. &amp; mineral deficiency).</a:t>
            </a:r>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0788" name="Rectangle 36"/>
          <p:cNvSpPr>
            <a:spLocks noGrp="1" noChangeArrowheads="1"/>
          </p:cNvSpPr>
          <p:nvPr>
            <p:ph type="title"/>
          </p:nvPr>
        </p:nvSpPr>
        <p:spPr/>
        <p:txBody>
          <a:bodyPr>
            <a:normAutofit fontScale="90000"/>
          </a:bodyPr>
          <a:lstStyle/>
          <a:p>
            <a:r>
              <a:rPr lang="en-US" sz="4000" b="1" dirty="0">
                <a:solidFill>
                  <a:srgbClr val="0000CC"/>
                </a:solidFill>
              </a:rPr>
              <a:t>Admission and discharge criteria for severely malnourished</a:t>
            </a:r>
          </a:p>
        </p:txBody>
      </p:sp>
      <p:graphicFrame>
        <p:nvGraphicFramePr>
          <p:cNvPr id="1610787" name="Group 35"/>
          <p:cNvGraphicFramePr>
            <a:graphicFrameLocks noGrp="1"/>
          </p:cNvGraphicFramePr>
          <p:nvPr>
            <p:ph idx="1"/>
          </p:nvPr>
        </p:nvGraphicFramePr>
        <p:xfrm>
          <a:off x="457200" y="1600200"/>
          <a:ext cx="8229600" cy="4525963"/>
        </p:xfrm>
        <a:graphic>
          <a:graphicData uri="http://schemas.openxmlformats.org/drawingml/2006/table">
            <a:tbl>
              <a:tblPr/>
              <a:tblGrid>
                <a:gridCol w="1676400"/>
                <a:gridCol w="3810000"/>
                <a:gridCol w="2743200"/>
              </a:tblGrid>
              <a:tr h="968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Age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Admission criteria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Discharge criteria</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57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&lt;6  month old</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1"/>
                        </a:buClr>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Infants to weak to suck  effectively</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Wt. For ht. &lt; 70%.</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No wt. Gain at home.</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Mother does not have enough milk to feed her child.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Gaining wt.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If no medical problem</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8320" name="Group 112"/>
          <p:cNvGraphicFramePr>
            <a:graphicFrameLocks noGrp="1"/>
          </p:cNvGraphicFramePr>
          <p:nvPr>
            <p:ph idx="1"/>
          </p:nvPr>
        </p:nvGraphicFramePr>
        <p:xfrm>
          <a:off x="457200" y="304800"/>
          <a:ext cx="8229600" cy="6248400"/>
        </p:xfrm>
        <a:graphic>
          <a:graphicData uri="http://schemas.openxmlformats.org/drawingml/2006/table">
            <a:tbl>
              <a:tblPr/>
              <a:tblGrid>
                <a:gridCol w="1524000"/>
                <a:gridCol w="3276600"/>
                <a:gridCol w="3429000"/>
              </a:tblGrid>
              <a:tr h="4572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Age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Admission criteria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Discharge criteria</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318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6 month up to 18</a:t>
                      </a:r>
                    </a:p>
                    <a:p>
                      <a:pPr marL="342900" marR="0" lvl="0" indent="-342900" algn="l" defTabSz="914400" rtl="0" eaLnBrk="0" fontAlgn="base" latinLnBrk="0" hangingPunct="0">
                        <a:lnSpc>
                          <a:spcPct val="100000"/>
                        </a:lnSpc>
                        <a:spcBef>
                          <a:spcPct val="0"/>
                        </a:spcBef>
                        <a:spcAft>
                          <a:spcPct val="0"/>
                        </a:spcAft>
                        <a:buClrTx/>
                        <a:buSzTx/>
                        <a:buFontTx/>
                        <a:buNone/>
                        <a:tabLst>
                          <a:tab pos="457200" algn="r"/>
                          <a:tab pos="2743200" algn="ctr"/>
                          <a:tab pos="5486400" algn="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Years old.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Wt. /Ht. &lt;70% Ht &gt; 85 c.m</a:t>
                      </a: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Presence of bilateral edema.</a:t>
                      </a: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MUAC &lt; 11c.m</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Wt/ ht.&gt; 85% for two consecutive wts.</a:t>
                      </a: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No edema for 10 days.</a:t>
                      </a: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MUAC&gt;12 c.m</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303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smtClean="0">
                          <a:ln>
                            <a:noFill/>
                          </a:ln>
                          <a:solidFill>
                            <a:srgbClr val="0000CC"/>
                          </a:solidFill>
                          <a:effectLst/>
                          <a:latin typeface="Times New Roman" pitchFamily="18" charset="0"/>
                          <a:cs typeface="Times New Roman" pitchFamily="18" charset="0"/>
                        </a:rPr>
                        <a:t>&gt;</a:t>
                      </a: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18 year old</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tx1"/>
                        </a:buClr>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BMI&lt; 16 k.g / m</a:t>
                      </a:r>
                      <a:r>
                        <a:rPr kumimoji="0" lang="en-US" sz="2800" b="1" i="0" u="none" strike="noStrike" cap="none" normalizeH="0" baseline="24000" smtClean="0">
                          <a:ln>
                            <a:noFill/>
                          </a:ln>
                          <a:solidFill>
                            <a:srgbClr val="0000CC"/>
                          </a:solidFill>
                          <a:effectLst/>
                          <a:latin typeface="Times New Roman" pitchFamily="18" charset="0"/>
                          <a:cs typeface="Times New Roman" pitchFamily="18" charset="0"/>
                        </a:rPr>
                        <a:t>2</a:t>
                      </a: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The presence of bilateral edema</a:t>
                      </a:r>
                      <a:r>
                        <a:rPr kumimoji="0" lang="en-US" sz="2800" b="1" i="0" u="sng" strike="noStrike" cap="none" normalizeH="0" baseline="0" smtClean="0">
                          <a:ln>
                            <a:noFill/>
                          </a:ln>
                          <a:solidFill>
                            <a:srgbClr val="0000CC"/>
                          </a:solidFill>
                          <a:effectLst/>
                          <a:latin typeface="Times New Roman" pitchFamily="18" charset="0"/>
                          <a:cs typeface="Times New Roman" pitchFamily="18" charset="0"/>
                        </a:rPr>
                        <a:t> </a:t>
                      </a: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tx1"/>
                        </a:buClr>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Wt/ ht&gt; 85% for two consecutive wts. </a:t>
                      </a: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No edema for 10 days</a:t>
                      </a: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MUAC&gt; 12c.m</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9266" name="Rectangle 2"/>
          <p:cNvSpPr>
            <a:spLocks noGrp="1" noChangeArrowheads="1"/>
          </p:cNvSpPr>
          <p:nvPr>
            <p:ph type="title"/>
          </p:nvPr>
        </p:nvSpPr>
        <p:spPr/>
        <p:txBody>
          <a:bodyPr/>
          <a:lstStyle/>
          <a:p>
            <a:r>
              <a:rPr lang="en-US" dirty="0">
                <a:solidFill>
                  <a:srgbClr val="FF0000"/>
                </a:solidFill>
              </a:rPr>
              <a:t>Cont…</a:t>
            </a:r>
          </a:p>
        </p:txBody>
      </p:sp>
      <p:sp>
        <p:nvSpPr>
          <p:cNvPr id="1419267" name="Rectangle 3"/>
          <p:cNvSpPr>
            <a:spLocks noGrp="1" noChangeArrowheads="1"/>
          </p:cNvSpPr>
          <p:nvPr>
            <p:ph type="body" idx="1"/>
          </p:nvPr>
        </p:nvSpPr>
        <p:spPr>
          <a:xfrm>
            <a:off x="457200" y="1295400"/>
            <a:ext cx="8229600" cy="4525963"/>
          </a:xfrm>
        </p:spPr>
        <p:txBody>
          <a:bodyPr/>
          <a:lstStyle/>
          <a:p>
            <a:r>
              <a:rPr lang="en-US" b="1" dirty="0">
                <a:solidFill>
                  <a:srgbClr val="FF0000"/>
                </a:solidFill>
              </a:rPr>
              <a:t>lethargic</a:t>
            </a:r>
            <a:r>
              <a:rPr lang="en-US" b="1" dirty="0">
                <a:solidFill>
                  <a:srgbClr val="0000FF"/>
                </a:solidFill>
              </a:rPr>
              <a:t>: the child is sleepy w/n he should be awake &amp; not see what is going on around him.</a:t>
            </a:r>
          </a:p>
          <a:p>
            <a:r>
              <a:rPr lang="en-US" b="1" dirty="0">
                <a:solidFill>
                  <a:srgbClr val="FF0000"/>
                </a:solidFill>
              </a:rPr>
              <a:t>Unconscious</a:t>
            </a:r>
            <a:r>
              <a:rPr lang="en-US" b="1" dirty="0">
                <a:solidFill>
                  <a:srgbClr val="0000FF"/>
                </a:solidFill>
              </a:rPr>
              <a:t>: the unconscious child does not waken at all, he does not respond to touch or to loud noise.</a:t>
            </a:r>
          </a:p>
          <a:p>
            <a:endParaRPr lang="en-US" b="1" dirty="0">
              <a:solidFill>
                <a:srgbClr val="0000FF"/>
              </a:solidFill>
            </a:endParaRPr>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3" name="Rectangle 3"/>
          <p:cNvSpPr>
            <a:spLocks noGrp="1" noChangeArrowheads="1"/>
          </p:cNvSpPr>
          <p:nvPr>
            <p:ph type="body" idx="1"/>
          </p:nvPr>
        </p:nvSpPr>
        <p:spPr>
          <a:xfrm>
            <a:off x="381000" y="914400"/>
            <a:ext cx="8229600" cy="4525963"/>
          </a:xfrm>
        </p:spPr>
        <p:txBody>
          <a:bodyPr/>
          <a:lstStyle/>
          <a:p>
            <a:pPr>
              <a:lnSpc>
                <a:spcPct val="90000"/>
              </a:lnSpc>
              <a:buClr>
                <a:schemeClr val="tx1"/>
              </a:buClr>
              <a:buFontTx/>
              <a:buNone/>
            </a:pPr>
            <a:r>
              <a:rPr lang="en-US" b="1" u="sng" dirty="0">
                <a:solidFill>
                  <a:srgbClr val="0000CC"/>
                </a:solidFill>
              </a:rPr>
              <a:t>What is role of Nurse in managing SAM.?</a:t>
            </a:r>
          </a:p>
          <a:p>
            <a:pPr>
              <a:lnSpc>
                <a:spcPct val="90000"/>
              </a:lnSpc>
              <a:buClr>
                <a:schemeClr val="tx1"/>
              </a:buClr>
              <a:buFontTx/>
              <a:buNone/>
            </a:pPr>
            <a:r>
              <a:rPr lang="en-US" b="1" dirty="0">
                <a:solidFill>
                  <a:srgbClr val="0000CC"/>
                </a:solidFill>
              </a:rPr>
              <a:t>      -Record intake, out put &amp; daily wt.</a:t>
            </a:r>
          </a:p>
          <a:p>
            <a:pPr>
              <a:lnSpc>
                <a:spcPct val="90000"/>
              </a:lnSpc>
              <a:buClr>
                <a:schemeClr val="tx1"/>
              </a:buClr>
              <a:buFontTx/>
              <a:buNone/>
            </a:pPr>
            <a:r>
              <a:rPr lang="en-US" b="1" dirty="0">
                <a:solidFill>
                  <a:srgbClr val="0000CC"/>
                </a:solidFill>
              </a:rPr>
              <a:t>      -Turning position in abed frequently.</a:t>
            </a:r>
          </a:p>
          <a:p>
            <a:pPr>
              <a:lnSpc>
                <a:spcPct val="90000"/>
              </a:lnSpc>
              <a:buClr>
                <a:schemeClr val="tx1"/>
              </a:buClr>
              <a:buFontTx/>
              <a:buNone/>
            </a:pPr>
            <a:r>
              <a:rPr lang="en-US" b="1" dirty="0">
                <a:solidFill>
                  <a:srgbClr val="0000CC"/>
                </a:solidFill>
              </a:rPr>
              <a:t>       - Prevention of infection. </a:t>
            </a:r>
          </a:p>
          <a:p>
            <a:pPr>
              <a:lnSpc>
                <a:spcPct val="90000"/>
              </a:lnSpc>
              <a:buClr>
                <a:schemeClr val="tx1"/>
              </a:buClr>
              <a:buFontTx/>
              <a:buNone/>
            </a:pPr>
            <a:r>
              <a:rPr lang="en-US" b="1" dirty="0">
                <a:solidFill>
                  <a:srgbClr val="0000CC"/>
                </a:solidFill>
              </a:rPr>
              <a:t>       -Maintains temperature at normal range.</a:t>
            </a:r>
          </a:p>
          <a:p>
            <a:pPr>
              <a:lnSpc>
                <a:spcPct val="90000"/>
              </a:lnSpc>
              <a:buClr>
                <a:schemeClr val="tx1"/>
              </a:buClr>
              <a:buFontTx/>
              <a:buNone/>
            </a:pPr>
            <a:r>
              <a:rPr lang="en-US" b="1" dirty="0">
                <a:solidFill>
                  <a:srgbClr val="0000CC"/>
                </a:solidFill>
              </a:rPr>
              <a:t>        - A administer Fe &amp; folic acid to</a:t>
            </a:r>
          </a:p>
          <a:p>
            <a:pPr>
              <a:lnSpc>
                <a:spcPct val="90000"/>
              </a:lnSpc>
              <a:buClr>
                <a:schemeClr val="tx1"/>
              </a:buClr>
              <a:buFontTx/>
              <a:buNone/>
            </a:pPr>
            <a:r>
              <a:rPr lang="en-US" b="1" dirty="0">
                <a:solidFill>
                  <a:srgbClr val="0000CC"/>
                </a:solidFill>
              </a:rPr>
              <a:t>          prevent anemia. </a:t>
            </a: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1" name="Rectangle 3"/>
          <p:cNvSpPr>
            <a:spLocks noGrp="1" noChangeArrowheads="1"/>
          </p:cNvSpPr>
          <p:nvPr>
            <p:ph type="body" idx="1"/>
          </p:nvPr>
        </p:nvSpPr>
        <p:spPr>
          <a:xfrm>
            <a:off x="457200" y="914400"/>
            <a:ext cx="8229600" cy="4525963"/>
          </a:xfrm>
        </p:spPr>
        <p:txBody>
          <a:bodyPr>
            <a:normAutofit lnSpcReduction="10000"/>
          </a:bodyPr>
          <a:lstStyle/>
          <a:p>
            <a:pPr>
              <a:buFontTx/>
              <a:buNone/>
            </a:pPr>
            <a:r>
              <a:rPr lang="en-US" sz="2800" b="1" u="sng" dirty="0">
                <a:solidFill>
                  <a:srgbClr val="0000CC"/>
                </a:solidFill>
              </a:rPr>
              <a:t>Nutritional Rehabilitation center (NRC)</a:t>
            </a:r>
            <a:endParaRPr lang="en-US" sz="2800" b="1" dirty="0">
              <a:solidFill>
                <a:srgbClr val="0000CC"/>
              </a:solidFill>
            </a:endParaRPr>
          </a:p>
          <a:p>
            <a:r>
              <a:rPr lang="en-US" sz="2800" b="1" dirty="0">
                <a:solidFill>
                  <a:srgbClr val="0000CC"/>
                </a:solidFill>
              </a:rPr>
              <a:t>   Is provided Rx for un complicated SAM (moderately malnutrition children)</a:t>
            </a:r>
          </a:p>
          <a:p>
            <a:r>
              <a:rPr lang="en-US" sz="2800" b="1" dirty="0">
                <a:solidFill>
                  <a:srgbClr val="0000CC"/>
                </a:solidFill>
              </a:rPr>
              <a:t>  The building can be constructed by local materials near to the villages (community). </a:t>
            </a:r>
          </a:p>
          <a:p>
            <a:r>
              <a:rPr lang="en-US" sz="2800" b="1" dirty="0">
                <a:solidFill>
                  <a:srgbClr val="0000CC"/>
                </a:solidFill>
              </a:rPr>
              <a:t>The feeding should be low cost food mixtures (Multi-mixes)</a:t>
            </a:r>
          </a:p>
          <a:p>
            <a:r>
              <a:rPr lang="en-US" sz="2800" b="1" dirty="0">
                <a:solidFill>
                  <a:srgbClr val="0000CC"/>
                </a:solidFill>
              </a:rPr>
              <a:t>NRC in Ethiopia attached to H.C &amp; mother has brought to the center every 1-2 weeks</a:t>
            </a:r>
          </a:p>
          <a:p>
            <a:pPr>
              <a:buFontTx/>
              <a:buNone/>
            </a:pPr>
            <a:r>
              <a:rPr lang="en-US" sz="2800" b="1" dirty="0">
                <a:solidFill>
                  <a:srgbClr val="0000CC"/>
                </a:solidFill>
              </a:rPr>
              <a:t> </a:t>
            </a:r>
          </a:p>
        </p:txBody>
      </p:sp>
    </p:spTree>
  </p:cSld>
  <p:clrMapOvr>
    <a:masterClrMapping/>
  </p:clrMapOv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Rectangle 3"/>
          <p:cNvSpPr>
            <a:spLocks noGrp="1" noChangeArrowheads="1"/>
          </p:cNvSpPr>
          <p:nvPr>
            <p:ph type="body" idx="1"/>
          </p:nvPr>
        </p:nvSpPr>
        <p:spPr>
          <a:xfrm>
            <a:off x="533400" y="762000"/>
            <a:ext cx="8229600" cy="4525963"/>
          </a:xfrm>
        </p:spPr>
        <p:txBody>
          <a:bodyPr>
            <a:normAutofit fontScale="77500" lnSpcReduction="20000"/>
          </a:bodyPr>
          <a:lstStyle/>
          <a:p>
            <a:pPr lvl="1">
              <a:lnSpc>
                <a:spcPct val="90000"/>
              </a:lnSpc>
              <a:buFontTx/>
              <a:buNone/>
            </a:pPr>
            <a:r>
              <a:rPr lang="en-US" b="1" u="sng" dirty="0">
                <a:solidFill>
                  <a:srgbClr val="0000CC"/>
                </a:solidFill>
              </a:rPr>
              <a:t> Prevention of malnutrition </a:t>
            </a:r>
            <a:endParaRPr lang="en-US" b="1" dirty="0">
              <a:solidFill>
                <a:srgbClr val="0000CC"/>
              </a:solidFill>
            </a:endParaRPr>
          </a:p>
          <a:p>
            <a:pPr lvl="2">
              <a:lnSpc>
                <a:spcPct val="90000"/>
              </a:lnSpc>
            </a:pPr>
            <a:r>
              <a:rPr lang="en-US" sz="2800" b="1" dirty="0">
                <a:solidFill>
                  <a:srgbClr val="0000CC"/>
                </a:solidFill>
              </a:rPr>
              <a:t>exclusive B/F for the first 6 month </a:t>
            </a:r>
          </a:p>
          <a:p>
            <a:pPr lvl="2">
              <a:lnSpc>
                <a:spcPct val="90000"/>
              </a:lnSpc>
            </a:pPr>
            <a:r>
              <a:rPr lang="en-US" sz="2800" b="1" dirty="0">
                <a:solidFill>
                  <a:srgbClr val="0000CC"/>
                </a:solidFill>
              </a:rPr>
              <a:t>Proper weaning practice.</a:t>
            </a:r>
          </a:p>
          <a:p>
            <a:pPr lvl="2">
              <a:lnSpc>
                <a:spcPct val="90000"/>
              </a:lnSpc>
            </a:pPr>
            <a:r>
              <a:rPr lang="en-US" sz="2800" b="1" dirty="0">
                <a:solidFill>
                  <a:srgbClr val="0000CC"/>
                </a:solidFill>
              </a:rPr>
              <a:t> Screening by anthropometric measurement ( wt/Ht. ,Wt/age…)</a:t>
            </a:r>
          </a:p>
          <a:p>
            <a:pPr lvl="2">
              <a:lnSpc>
                <a:spcPct val="90000"/>
              </a:lnSpc>
            </a:pPr>
            <a:r>
              <a:rPr lang="en-US" b="1" dirty="0">
                <a:solidFill>
                  <a:srgbClr val="0000CC"/>
                </a:solidFill>
              </a:rPr>
              <a:t> </a:t>
            </a:r>
            <a:r>
              <a:rPr lang="en-US" sz="2800" b="1" dirty="0">
                <a:solidFill>
                  <a:srgbClr val="0000CC"/>
                </a:solidFill>
              </a:rPr>
              <a:t>Treatment of infection timely </a:t>
            </a:r>
            <a:r>
              <a:rPr lang="en-US" sz="2800" b="1" dirty="0" err="1">
                <a:solidFill>
                  <a:srgbClr val="0000CC"/>
                </a:solidFill>
              </a:rPr>
              <a:t>e.t.c</a:t>
            </a:r>
            <a:endParaRPr lang="en-US" sz="2800" b="1" dirty="0">
              <a:solidFill>
                <a:srgbClr val="0000CC"/>
              </a:solidFill>
            </a:endParaRPr>
          </a:p>
          <a:p>
            <a:pPr lvl="2">
              <a:lnSpc>
                <a:spcPct val="90000"/>
              </a:lnSpc>
            </a:pPr>
            <a:r>
              <a:rPr lang="en-US" sz="2800" b="1" dirty="0">
                <a:solidFill>
                  <a:srgbClr val="0000CC"/>
                </a:solidFill>
              </a:rPr>
              <a:t>Nutritional advice (  </a:t>
            </a:r>
            <a:r>
              <a:rPr lang="en-US" sz="2800" b="1" dirty="0">
                <a:solidFill>
                  <a:srgbClr val="0000CC"/>
                </a:solidFill>
                <a:sym typeface="Wingdings" pitchFamily="2" charset="2"/>
              </a:rPr>
              <a:t></a:t>
            </a:r>
            <a:r>
              <a:rPr lang="en-US" sz="2800" b="1" dirty="0">
                <a:solidFill>
                  <a:srgbClr val="0000CC"/>
                </a:solidFill>
              </a:rPr>
              <a:t> protein, </a:t>
            </a:r>
            <a:r>
              <a:rPr lang="en-US" sz="2800" b="1" dirty="0">
                <a:solidFill>
                  <a:srgbClr val="0000CC"/>
                </a:solidFill>
                <a:sym typeface="Wingdings" pitchFamily="2" charset="2"/>
              </a:rPr>
              <a:t></a:t>
            </a:r>
            <a:r>
              <a:rPr lang="en-US" sz="2800" b="1" dirty="0">
                <a:solidFill>
                  <a:srgbClr val="0000CC"/>
                </a:solidFill>
              </a:rPr>
              <a:t>  CHO &amp;</a:t>
            </a:r>
            <a:r>
              <a:rPr lang="en-US" sz="2800" b="1" dirty="0" err="1">
                <a:solidFill>
                  <a:srgbClr val="0000CC"/>
                </a:solidFill>
              </a:rPr>
              <a:t>Vit</a:t>
            </a:r>
            <a:r>
              <a:rPr lang="en-US" sz="2800" b="1" dirty="0">
                <a:solidFill>
                  <a:srgbClr val="0000CC"/>
                </a:solidFill>
              </a:rPr>
              <a:t> ,&amp; mineral  intake)</a:t>
            </a:r>
          </a:p>
          <a:p>
            <a:pPr lvl="2">
              <a:lnSpc>
                <a:spcPct val="90000"/>
              </a:lnSpc>
            </a:pPr>
            <a:r>
              <a:rPr lang="en-US" sz="2800" b="1" dirty="0">
                <a:solidFill>
                  <a:srgbClr val="0000CC"/>
                </a:solidFill>
              </a:rPr>
              <a:t>Providing nutrition rehabilitation.</a:t>
            </a:r>
          </a:p>
          <a:p>
            <a:pPr lvl="2">
              <a:lnSpc>
                <a:spcPct val="90000"/>
              </a:lnSpc>
              <a:buFontTx/>
              <a:buNone/>
            </a:pPr>
            <a:endParaRPr lang="en-US" sz="2800" b="1" dirty="0">
              <a:solidFill>
                <a:srgbClr val="0000CC"/>
              </a:solidFill>
            </a:endParaRPr>
          </a:p>
          <a:p>
            <a:pPr lvl="2">
              <a:lnSpc>
                <a:spcPct val="90000"/>
              </a:lnSpc>
            </a:pPr>
            <a:endParaRPr lang="en-US" sz="2800" b="1" dirty="0">
              <a:solidFill>
                <a:srgbClr val="0000CC"/>
              </a:solidFill>
            </a:endParaRPr>
          </a:p>
          <a:p>
            <a:pPr lvl="2">
              <a:lnSpc>
                <a:spcPct val="80000"/>
              </a:lnSpc>
            </a:pPr>
            <a:endParaRPr lang="en-US" sz="2800" b="1" dirty="0">
              <a:solidFill>
                <a:srgbClr val="0000CC"/>
              </a:solidFill>
            </a:endParaRPr>
          </a:p>
          <a:p>
            <a:pPr lvl="2">
              <a:lnSpc>
                <a:spcPct val="80000"/>
              </a:lnSpc>
            </a:pPr>
            <a:endParaRPr lang="en-US" sz="2800" b="1" dirty="0">
              <a:solidFill>
                <a:srgbClr val="0000CC"/>
              </a:solidFill>
            </a:endParaRPr>
          </a:p>
          <a:p>
            <a:pPr lvl="2">
              <a:lnSpc>
                <a:spcPct val="80000"/>
              </a:lnSpc>
              <a:buFontTx/>
              <a:buNone/>
            </a:pPr>
            <a:endParaRPr lang="en-US" sz="2800" b="1" dirty="0">
              <a:solidFill>
                <a:srgbClr val="0000CC"/>
              </a:solidFill>
            </a:endParaRPr>
          </a:p>
          <a:p>
            <a:pPr lvl="1">
              <a:lnSpc>
                <a:spcPct val="80000"/>
              </a:lnSpc>
              <a:buFontTx/>
              <a:buNone/>
            </a:pPr>
            <a:r>
              <a:rPr lang="en-US" b="1" dirty="0">
                <a:solidFill>
                  <a:srgbClr val="0000CC"/>
                </a:solidFill>
              </a:rPr>
              <a:t>   	 </a:t>
            </a:r>
          </a:p>
        </p:txBody>
      </p:sp>
    </p:spTree>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a:xfrm>
            <a:off x="457200" y="304800"/>
            <a:ext cx="8229600" cy="1143000"/>
          </a:xfrm>
        </p:spPr>
        <p:txBody>
          <a:bodyPr/>
          <a:lstStyle/>
          <a:p>
            <a:r>
              <a:rPr lang="en-US" sz="3200" b="1" u="sng" dirty="0">
                <a:solidFill>
                  <a:srgbClr val="FF0066"/>
                </a:solidFill>
              </a:rPr>
              <a:t>2. Micro –Nutrient/Vitamin/deficiencies</a:t>
            </a:r>
          </a:p>
        </p:txBody>
      </p:sp>
      <p:sp>
        <p:nvSpPr>
          <p:cNvPr id="487427" name="Rectangle 3"/>
          <p:cNvSpPr>
            <a:spLocks noGrp="1" noChangeArrowheads="1"/>
          </p:cNvSpPr>
          <p:nvPr>
            <p:ph type="body" idx="1"/>
          </p:nvPr>
        </p:nvSpPr>
        <p:spPr>
          <a:xfrm>
            <a:off x="457200" y="1447800"/>
            <a:ext cx="8229600" cy="4525963"/>
          </a:xfrm>
        </p:spPr>
        <p:txBody>
          <a:bodyPr/>
          <a:lstStyle/>
          <a:p>
            <a:pPr>
              <a:lnSpc>
                <a:spcPct val="80000"/>
              </a:lnSpc>
              <a:buFontTx/>
              <a:buNone/>
            </a:pPr>
            <a:r>
              <a:rPr lang="en-US" sz="2800" b="1" u="sng" dirty="0">
                <a:solidFill>
                  <a:srgbClr val="0000CC"/>
                </a:solidFill>
              </a:rPr>
              <a:t> Vitamin –A deficiency </a:t>
            </a:r>
            <a:endParaRPr lang="en-US" sz="2800" b="1" dirty="0">
              <a:solidFill>
                <a:srgbClr val="0000CC"/>
              </a:solidFill>
            </a:endParaRPr>
          </a:p>
          <a:p>
            <a:pPr>
              <a:lnSpc>
                <a:spcPct val="80000"/>
              </a:lnSpc>
            </a:pPr>
            <a:r>
              <a:rPr lang="en-US" sz="2800" b="1" dirty="0">
                <a:solidFill>
                  <a:srgbClr val="0000CC"/>
                </a:solidFill>
              </a:rPr>
              <a:t>Common among preschool age children.</a:t>
            </a:r>
          </a:p>
          <a:p>
            <a:pPr>
              <a:lnSpc>
                <a:spcPct val="80000"/>
              </a:lnSpc>
            </a:pPr>
            <a:r>
              <a:rPr lang="en-US" sz="2800" b="1" dirty="0">
                <a:solidFill>
                  <a:srgbClr val="0000CC"/>
                </a:solidFill>
              </a:rPr>
              <a:t>It is the leading case of blindness.</a:t>
            </a:r>
          </a:p>
          <a:p>
            <a:pPr>
              <a:lnSpc>
                <a:spcPct val="80000"/>
              </a:lnSpc>
              <a:buFontTx/>
              <a:buNone/>
            </a:pPr>
            <a:r>
              <a:rPr lang="en-US" sz="2800" b="1" dirty="0">
                <a:solidFill>
                  <a:srgbClr val="0000CC"/>
                </a:solidFill>
              </a:rPr>
              <a:t>    Cause:</a:t>
            </a:r>
          </a:p>
          <a:p>
            <a:pPr>
              <a:lnSpc>
                <a:spcPct val="80000"/>
              </a:lnSpc>
            </a:pPr>
            <a:r>
              <a:rPr lang="en-US" sz="2800" b="1" dirty="0">
                <a:solidFill>
                  <a:srgbClr val="0000CC"/>
                </a:solidFill>
              </a:rPr>
              <a:t>Inadequate intake (Retinol &amp;B-Carotene)</a:t>
            </a:r>
          </a:p>
          <a:p>
            <a:pPr>
              <a:lnSpc>
                <a:spcPct val="80000"/>
              </a:lnSpc>
            </a:pPr>
            <a:r>
              <a:rPr lang="en-US" sz="2800" b="1" dirty="0">
                <a:solidFill>
                  <a:srgbClr val="0000CC"/>
                </a:solidFill>
              </a:rPr>
              <a:t>Infection </a:t>
            </a:r>
          </a:p>
          <a:p>
            <a:pPr>
              <a:lnSpc>
                <a:spcPct val="80000"/>
              </a:lnSpc>
            </a:pPr>
            <a:r>
              <a:rPr lang="en-US" sz="2800" b="1" dirty="0">
                <a:solidFill>
                  <a:srgbClr val="0000CC"/>
                </a:solidFill>
              </a:rPr>
              <a:t>PEM </a:t>
            </a:r>
          </a:p>
          <a:p>
            <a:pPr>
              <a:lnSpc>
                <a:spcPct val="80000"/>
              </a:lnSpc>
              <a:buFontTx/>
              <a:buNone/>
            </a:pPr>
            <a:r>
              <a:rPr lang="en-US" sz="2800" b="1" dirty="0">
                <a:solidFill>
                  <a:srgbClr val="0000CC"/>
                </a:solidFill>
              </a:rPr>
              <a:t>           Who has the greatest risk?</a:t>
            </a:r>
          </a:p>
          <a:p>
            <a:pPr>
              <a:lnSpc>
                <a:spcPct val="80000"/>
              </a:lnSpc>
            </a:pPr>
            <a:r>
              <a:rPr lang="en-US" sz="2800" b="1" dirty="0">
                <a:solidFill>
                  <a:srgbClr val="0000CC"/>
                </a:solidFill>
              </a:rPr>
              <a:t>Children 6-59 month </a:t>
            </a:r>
          </a:p>
          <a:p>
            <a:pPr>
              <a:lnSpc>
                <a:spcPct val="80000"/>
              </a:lnSpc>
            </a:pPr>
            <a:r>
              <a:rPr lang="en-US" sz="2800" b="1" dirty="0">
                <a:solidFill>
                  <a:srgbClr val="0000CC"/>
                </a:solidFill>
              </a:rPr>
              <a:t>Women during pregnancy and lactation</a:t>
            </a:r>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5" name="Rectangle 3"/>
          <p:cNvSpPr>
            <a:spLocks noGrp="1" noChangeArrowheads="1"/>
          </p:cNvSpPr>
          <p:nvPr>
            <p:ph type="body" idx="1"/>
          </p:nvPr>
        </p:nvSpPr>
        <p:spPr>
          <a:xfrm>
            <a:off x="304800" y="457200"/>
            <a:ext cx="8229600" cy="4525963"/>
          </a:xfrm>
        </p:spPr>
        <p:txBody>
          <a:bodyPr>
            <a:normAutofit lnSpcReduction="10000"/>
          </a:bodyPr>
          <a:lstStyle/>
          <a:p>
            <a:pPr>
              <a:lnSpc>
                <a:spcPct val="80000"/>
              </a:lnSpc>
              <a:buFontTx/>
              <a:buNone/>
            </a:pPr>
            <a:r>
              <a:rPr lang="en-US" sz="2800" b="1" dirty="0"/>
              <a:t>                                                </a:t>
            </a:r>
            <a:r>
              <a:rPr lang="en-US" sz="2800" b="1" dirty="0">
                <a:solidFill>
                  <a:srgbClr val="0000CC"/>
                </a:solidFill>
              </a:rPr>
              <a:t>  </a:t>
            </a:r>
            <a:r>
              <a:rPr lang="en-US" sz="2800" b="1" dirty="0">
                <a:solidFill>
                  <a:srgbClr val="FF0066"/>
                </a:solidFill>
              </a:rPr>
              <a:t>Clinical manifestation of </a:t>
            </a:r>
            <a:r>
              <a:rPr lang="en-US" sz="2800" b="1" dirty="0" err="1">
                <a:solidFill>
                  <a:srgbClr val="FF0066"/>
                </a:solidFill>
              </a:rPr>
              <a:t>vit</a:t>
            </a:r>
            <a:r>
              <a:rPr lang="en-US" sz="2800" b="1" dirty="0">
                <a:solidFill>
                  <a:srgbClr val="FF0066"/>
                </a:solidFill>
              </a:rPr>
              <a:t>-A </a:t>
            </a:r>
          </a:p>
          <a:p>
            <a:pPr lvl="1">
              <a:lnSpc>
                <a:spcPct val="80000"/>
              </a:lnSpc>
            </a:pPr>
            <a:r>
              <a:rPr lang="en-US" b="1" dirty="0">
                <a:solidFill>
                  <a:srgbClr val="0000CC"/>
                </a:solidFill>
              </a:rPr>
              <a:t>Night blindness is earliest symptom         </a:t>
            </a:r>
          </a:p>
          <a:p>
            <a:pPr lvl="1">
              <a:lnSpc>
                <a:spcPct val="80000"/>
              </a:lnSpc>
            </a:pPr>
            <a:r>
              <a:rPr lang="en-US" b="1" dirty="0">
                <a:solidFill>
                  <a:srgbClr val="0000CC"/>
                </a:solidFill>
              </a:rPr>
              <a:t>Bulbar conjunctiva become dry(</a:t>
            </a:r>
            <a:r>
              <a:rPr lang="en-US" b="1" dirty="0" err="1">
                <a:solidFill>
                  <a:srgbClr val="0000CC"/>
                </a:solidFill>
              </a:rPr>
              <a:t>Xerosis</a:t>
            </a:r>
            <a:r>
              <a:rPr lang="en-US" b="1" dirty="0">
                <a:solidFill>
                  <a:srgbClr val="0000CC"/>
                </a:solidFill>
              </a:rPr>
              <a:t>)</a:t>
            </a:r>
          </a:p>
          <a:p>
            <a:pPr lvl="1">
              <a:lnSpc>
                <a:spcPct val="80000"/>
              </a:lnSpc>
            </a:pPr>
            <a:r>
              <a:rPr lang="en-US" b="1" dirty="0" err="1">
                <a:solidFill>
                  <a:srgbClr val="0000CC"/>
                </a:solidFill>
              </a:rPr>
              <a:t>Bitots</a:t>
            </a:r>
            <a:r>
              <a:rPr lang="en-US" b="1" dirty="0">
                <a:solidFill>
                  <a:srgbClr val="0000CC"/>
                </a:solidFill>
              </a:rPr>
              <a:t> spot.</a:t>
            </a:r>
          </a:p>
          <a:p>
            <a:pPr lvl="1">
              <a:lnSpc>
                <a:spcPct val="80000"/>
              </a:lnSpc>
            </a:pPr>
            <a:r>
              <a:rPr lang="en-US" b="1" dirty="0">
                <a:solidFill>
                  <a:srgbClr val="0000CC"/>
                </a:solidFill>
              </a:rPr>
              <a:t>Corneal ulceration (</a:t>
            </a:r>
            <a:r>
              <a:rPr lang="en-US" b="1" dirty="0" err="1">
                <a:solidFill>
                  <a:srgbClr val="0000CC"/>
                </a:solidFill>
              </a:rPr>
              <a:t>keratomalacia</a:t>
            </a:r>
            <a:r>
              <a:rPr lang="en-US" b="1" dirty="0">
                <a:solidFill>
                  <a:srgbClr val="0000CC"/>
                </a:solidFill>
              </a:rPr>
              <a:t>) in sever (series) deficiency .not </a:t>
            </a:r>
            <a:r>
              <a:rPr lang="en-US" b="1" dirty="0" err="1">
                <a:solidFill>
                  <a:srgbClr val="0000CC"/>
                </a:solidFill>
              </a:rPr>
              <a:t>reversable</a:t>
            </a:r>
            <a:r>
              <a:rPr lang="en-US" b="1" dirty="0">
                <a:solidFill>
                  <a:srgbClr val="0000CC"/>
                </a:solidFill>
              </a:rPr>
              <a:t>.</a:t>
            </a:r>
          </a:p>
          <a:p>
            <a:pPr lvl="1">
              <a:lnSpc>
                <a:spcPct val="80000"/>
              </a:lnSpc>
              <a:buFontTx/>
              <a:buNone/>
            </a:pPr>
            <a:r>
              <a:rPr lang="en-US" b="1" dirty="0" err="1">
                <a:solidFill>
                  <a:srgbClr val="0000CC"/>
                </a:solidFill>
              </a:rPr>
              <a:t>Dx</a:t>
            </a:r>
            <a:r>
              <a:rPr lang="en-US" b="1" dirty="0">
                <a:solidFill>
                  <a:srgbClr val="0000CC"/>
                </a:solidFill>
              </a:rPr>
              <a:t>;- Low plasma level of </a:t>
            </a:r>
            <a:r>
              <a:rPr lang="en-US" b="1" dirty="0" err="1">
                <a:solidFill>
                  <a:srgbClr val="0000CC"/>
                </a:solidFill>
              </a:rPr>
              <a:t>vit</a:t>
            </a:r>
            <a:r>
              <a:rPr lang="en-US" b="1" dirty="0">
                <a:solidFill>
                  <a:srgbClr val="0000CC"/>
                </a:solidFill>
              </a:rPr>
              <a:t> –A .</a:t>
            </a:r>
          </a:p>
          <a:p>
            <a:pPr>
              <a:lnSpc>
                <a:spcPct val="80000"/>
              </a:lnSpc>
              <a:buFontTx/>
              <a:buNone/>
            </a:pPr>
            <a:r>
              <a:rPr lang="en-US" sz="2800" b="1" dirty="0">
                <a:solidFill>
                  <a:srgbClr val="0000CC"/>
                </a:solidFill>
              </a:rPr>
              <a:t>              </a:t>
            </a:r>
            <a:r>
              <a:rPr lang="en-US" sz="2800" b="1" dirty="0">
                <a:solidFill>
                  <a:srgbClr val="FF0066"/>
                </a:solidFill>
              </a:rPr>
              <a:t> Rx</a:t>
            </a:r>
          </a:p>
          <a:p>
            <a:pPr>
              <a:lnSpc>
                <a:spcPct val="80000"/>
              </a:lnSpc>
            </a:pPr>
            <a:r>
              <a:rPr lang="en-US" sz="2800" b="1" dirty="0">
                <a:solidFill>
                  <a:srgbClr val="0000CC"/>
                </a:solidFill>
              </a:rPr>
              <a:t>Given </a:t>
            </a:r>
            <a:r>
              <a:rPr lang="en-US" sz="2800" b="1" dirty="0" err="1">
                <a:solidFill>
                  <a:srgbClr val="0000CC"/>
                </a:solidFill>
              </a:rPr>
              <a:t>vit</a:t>
            </a:r>
            <a:r>
              <a:rPr lang="en-US" sz="2800" b="1" dirty="0">
                <a:solidFill>
                  <a:srgbClr val="0000CC"/>
                </a:solidFill>
              </a:rPr>
              <a:t> –A in all stage of </a:t>
            </a:r>
            <a:r>
              <a:rPr lang="en-US" sz="2800" b="1" dirty="0" err="1">
                <a:solidFill>
                  <a:srgbClr val="0000CC"/>
                </a:solidFill>
              </a:rPr>
              <a:t>Vit</a:t>
            </a:r>
            <a:r>
              <a:rPr lang="en-US" sz="2800" b="1" dirty="0">
                <a:solidFill>
                  <a:srgbClr val="0000CC"/>
                </a:solidFill>
              </a:rPr>
              <a:t>. –A deficiency</a:t>
            </a:r>
          </a:p>
          <a:p>
            <a:pPr lvl="1">
              <a:lnSpc>
                <a:spcPct val="80000"/>
              </a:lnSpc>
            </a:pPr>
            <a:r>
              <a:rPr lang="en-US" b="1" dirty="0">
                <a:solidFill>
                  <a:srgbClr val="0000CC"/>
                </a:solidFill>
              </a:rPr>
              <a:t>&lt;1years 100.000 IU capsules </a:t>
            </a:r>
            <a:r>
              <a:rPr lang="en-US" b="1" dirty="0" err="1">
                <a:solidFill>
                  <a:srgbClr val="0000CC"/>
                </a:solidFill>
              </a:rPr>
              <a:t>po</a:t>
            </a:r>
            <a:r>
              <a:rPr lang="en-US" b="1" dirty="0">
                <a:solidFill>
                  <a:srgbClr val="0000CC"/>
                </a:solidFill>
              </a:rPr>
              <a:t> D1, D2,&amp;D8</a:t>
            </a:r>
          </a:p>
          <a:p>
            <a:pPr lvl="1">
              <a:lnSpc>
                <a:spcPct val="80000"/>
              </a:lnSpc>
            </a:pPr>
            <a:r>
              <a:rPr lang="en-US" b="1" dirty="0">
                <a:solidFill>
                  <a:srgbClr val="0000CC"/>
                </a:solidFill>
              </a:rPr>
              <a:t>&gt;1 years  200.000 IU capsules </a:t>
            </a:r>
            <a:r>
              <a:rPr lang="en-US" b="1" dirty="0" err="1">
                <a:solidFill>
                  <a:srgbClr val="0000CC"/>
                </a:solidFill>
              </a:rPr>
              <a:t>po</a:t>
            </a:r>
            <a:r>
              <a:rPr lang="en-US" b="1" dirty="0">
                <a:solidFill>
                  <a:srgbClr val="0000CC"/>
                </a:solidFill>
              </a:rPr>
              <a:t> D1, D2,&amp;D8 </a:t>
            </a:r>
          </a:p>
          <a:p>
            <a:pPr>
              <a:lnSpc>
                <a:spcPct val="80000"/>
              </a:lnSpc>
              <a:buFontTx/>
              <a:buNone/>
            </a:pPr>
            <a:endParaRPr lang="en-US" sz="2800" b="1" dirty="0">
              <a:solidFill>
                <a:srgbClr val="0000CC"/>
              </a:solidFill>
            </a:endParaRPr>
          </a:p>
        </p:txBody>
      </p:sp>
    </p:spTree>
  </p:cSld>
  <p:clrMapOvr>
    <a:masterClrMapping/>
  </p:clrMapOv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5394" name="Rectangle 2"/>
          <p:cNvSpPr>
            <a:spLocks noGrp="1" noChangeArrowheads="1"/>
          </p:cNvSpPr>
          <p:nvPr>
            <p:ph type="title"/>
          </p:nvPr>
        </p:nvSpPr>
        <p:spPr/>
        <p:txBody>
          <a:bodyPr/>
          <a:lstStyle/>
          <a:p>
            <a:r>
              <a:rPr lang="en-US" dirty="0">
                <a:solidFill>
                  <a:srgbClr val="FF0066"/>
                </a:solidFill>
              </a:rPr>
              <a:t>RX of </a:t>
            </a:r>
            <a:r>
              <a:rPr lang="en-US" dirty="0" err="1">
                <a:solidFill>
                  <a:srgbClr val="FF0066"/>
                </a:solidFill>
              </a:rPr>
              <a:t>Vit</a:t>
            </a:r>
            <a:r>
              <a:rPr lang="en-US" dirty="0">
                <a:solidFill>
                  <a:srgbClr val="FF0066"/>
                </a:solidFill>
              </a:rPr>
              <a:t>-A…Cont…</a:t>
            </a:r>
          </a:p>
        </p:txBody>
      </p:sp>
      <p:sp>
        <p:nvSpPr>
          <p:cNvPr id="1595395" name="Rectangle 3"/>
          <p:cNvSpPr>
            <a:spLocks noGrp="1" noChangeArrowheads="1"/>
          </p:cNvSpPr>
          <p:nvPr>
            <p:ph type="body" idx="1"/>
          </p:nvPr>
        </p:nvSpPr>
        <p:spPr/>
        <p:txBody>
          <a:bodyPr/>
          <a:lstStyle/>
          <a:p>
            <a:pPr>
              <a:lnSpc>
                <a:spcPct val="90000"/>
              </a:lnSpc>
            </a:pPr>
            <a:r>
              <a:rPr lang="en-US" b="1" dirty="0">
                <a:solidFill>
                  <a:srgbClr val="0000CC"/>
                </a:solidFill>
              </a:rPr>
              <a:t>In </a:t>
            </a:r>
            <a:r>
              <a:rPr lang="en-US" b="1" dirty="0" err="1">
                <a:solidFill>
                  <a:srgbClr val="0000CC"/>
                </a:solidFill>
              </a:rPr>
              <a:t>measle</a:t>
            </a:r>
            <a:r>
              <a:rPr lang="en-US" b="1" dirty="0">
                <a:solidFill>
                  <a:srgbClr val="0000CC"/>
                </a:solidFill>
              </a:rPr>
              <a:t>  infection D1,D2,&amp;day 30(d14)</a:t>
            </a:r>
            <a:endParaRPr lang="en-US" b="1" u="sng" dirty="0">
              <a:solidFill>
                <a:srgbClr val="0000CC"/>
              </a:solidFill>
            </a:endParaRPr>
          </a:p>
          <a:p>
            <a:pPr>
              <a:lnSpc>
                <a:spcPct val="90000"/>
              </a:lnSpc>
              <a:buFontTx/>
              <a:buNone/>
            </a:pPr>
            <a:r>
              <a:rPr lang="en-US" sz="2800" b="1" dirty="0">
                <a:solidFill>
                  <a:srgbClr val="0000CC"/>
                </a:solidFill>
              </a:rPr>
              <a:t>                      </a:t>
            </a:r>
            <a:r>
              <a:rPr lang="en-US" b="1" dirty="0">
                <a:solidFill>
                  <a:srgbClr val="FF0066"/>
                </a:solidFill>
              </a:rPr>
              <a:t> </a:t>
            </a:r>
            <a:r>
              <a:rPr lang="en-US" b="1" u="sng" dirty="0">
                <a:solidFill>
                  <a:srgbClr val="FF0066"/>
                </a:solidFill>
              </a:rPr>
              <a:t>Prevention </a:t>
            </a:r>
          </a:p>
          <a:p>
            <a:pPr>
              <a:lnSpc>
                <a:spcPct val="90000"/>
              </a:lnSpc>
              <a:buFontTx/>
              <a:buNone/>
            </a:pPr>
            <a:r>
              <a:rPr lang="en-US" b="1" dirty="0">
                <a:solidFill>
                  <a:srgbClr val="FF0066"/>
                </a:solidFill>
              </a:rPr>
              <a:t>                 </a:t>
            </a:r>
            <a:r>
              <a:rPr lang="en-US" b="1" u="sng" dirty="0">
                <a:solidFill>
                  <a:srgbClr val="FF0066"/>
                </a:solidFill>
              </a:rPr>
              <a:t>Strategy </a:t>
            </a:r>
            <a:endParaRPr lang="en-US" b="1" dirty="0">
              <a:solidFill>
                <a:srgbClr val="FF0066"/>
              </a:solidFill>
            </a:endParaRPr>
          </a:p>
          <a:p>
            <a:pPr>
              <a:lnSpc>
                <a:spcPct val="90000"/>
              </a:lnSpc>
              <a:buFontTx/>
              <a:buNone/>
            </a:pPr>
            <a:r>
              <a:rPr lang="en-US" b="1" dirty="0">
                <a:solidFill>
                  <a:srgbClr val="0000CC"/>
                </a:solidFill>
              </a:rPr>
              <a:t>1. </a:t>
            </a:r>
            <a:r>
              <a:rPr lang="en-US" b="1" dirty="0" err="1">
                <a:solidFill>
                  <a:srgbClr val="0000CC"/>
                </a:solidFill>
              </a:rPr>
              <a:t>Vit</a:t>
            </a:r>
            <a:r>
              <a:rPr lang="en-US" b="1" dirty="0">
                <a:solidFill>
                  <a:srgbClr val="0000CC"/>
                </a:solidFill>
              </a:rPr>
              <a:t> –A supplementations.</a:t>
            </a:r>
          </a:p>
          <a:p>
            <a:pPr>
              <a:lnSpc>
                <a:spcPct val="90000"/>
              </a:lnSpc>
            </a:pPr>
            <a:r>
              <a:rPr lang="en-US" sz="2800" b="1" dirty="0">
                <a:solidFill>
                  <a:srgbClr val="0000CC"/>
                </a:solidFill>
              </a:rPr>
              <a:t>Children 6 to 59 months 2 times a year</a:t>
            </a:r>
          </a:p>
          <a:p>
            <a:pPr>
              <a:lnSpc>
                <a:spcPct val="90000"/>
              </a:lnSpc>
              <a:buFont typeface="Wingdings" pitchFamily="2" charset="2"/>
              <a:buChar char="v"/>
            </a:pPr>
            <a:r>
              <a:rPr lang="en-US" sz="2800" b="1" dirty="0">
                <a:solidFill>
                  <a:srgbClr val="FF0066"/>
                </a:solidFill>
              </a:rPr>
              <a:t>&lt;12 months 100.000 </a:t>
            </a:r>
            <a:r>
              <a:rPr lang="en-US" sz="2800" b="1" dirty="0" err="1">
                <a:solidFill>
                  <a:srgbClr val="FF0066"/>
                </a:solidFill>
              </a:rPr>
              <a:t>Iu</a:t>
            </a:r>
            <a:r>
              <a:rPr lang="en-US" sz="2800" b="1" dirty="0">
                <a:solidFill>
                  <a:srgbClr val="FF0066"/>
                </a:solidFill>
              </a:rPr>
              <a:t> capsule</a:t>
            </a:r>
          </a:p>
          <a:p>
            <a:pPr>
              <a:lnSpc>
                <a:spcPct val="90000"/>
              </a:lnSpc>
              <a:buFont typeface="Wingdings" pitchFamily="2" charset="2"/>
              <a:buChar char="v"/>
            </a:pPr>
            <a:r>
              <a:rPr lang="en-US" sz="2800" b="1" dirty="0">
                <a:solidFill>
                  <a:srgbClr val="FF0066"/>
                </a:solidFill>
              </a:rPr>
              <a:t> &gt;12 months 200.000 </a:t>
            </a:r>
            <a:r>
              <a:rPr lang="en-US" sz="2800" b="1" dirty="0" err="1">
                <a:solidFill>
                  <a:srgbClr val="FF0066"/>
                </a:solidFill>
              </a:rPr>
              <a:t>Iu</a:t>
            </a:r>
            <a:r>
              <a:rPr lang="en-US" sz="2800" b="1" dirty="0">
                <a:solidFill>
                  <a:srgbClr val="FF0066"/>
                </a:solidFill>
              </a:rPr>
              <a:t> capsule</a:t>
            </a:r>
          </a:p>
          <a:p>
            <a:pPr>
              <a:lnSpc>
                <a:spcPct val="90000"/>
              </a:lnSpc>
              <a:buFontTx/>
              <a:buNone/>
            </a:pPr>
            <a:r>
              <a:rPr lang="en-US" sz="2800" b="1" dirty="0">
                <a:solidFill>
                  <a:srgbClr val="0000CC"/>
                </a:solidFill>
              </a:rPr>
              <a:t>2 Exclusive B/F up to 6 month &amp; continue up 2 yrs.</a:t>
            </a:r>
          </a:p>
          <a:p>
            <a:pPr>
              <a:lnSpc>
                <a:spcPct val="90000"/>
              </a:lnSpc>
            </a:pPr>
            <a:endParaRPr lang="en-US" sz="2800" dirty="0"/>
          </a:p>
        </p:txBody>
      </p:sp>
    </p:spTree>
  </p:cSld>
  <p:clrMapOvr>
    <a:masterClrMapping/>
  </p:clrMapOvr>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42" name="Rectangle 2"/>
          <p:cNvSpPr>
            <a:spLocks noGrp="1" noChangeArrowheads="1"/>
          </p:cNvSpPr>
          <p:nvPr>
            <p:ph type="title"/>
          </p:nvPr>
        </p:nvSpPr>
        <p:spPr/>
        <p:txBody>
          <a:bodyPr/>
          <a:lstStyle/>
          <a:p>
            <a:r>
              <a:rPr lang="en-US" dirty="0">
                <a:solidFill>
                  <a:srgbClr val="FF0066"/>
                </a:solidFill>
              </a:rPr>
              <a:t>RX of </a:t>
            </a:r>
            <a:r>
              <a:rPr lang="en-US" dirty="0" err="1">
                <a:solidFill>
                  <a:srgbClr val="FF0066"/>
                </a:solidFill>
              </a:rPr>
              <a:t>Vit</a:t>
            </a:r>
            <a:r>
              <a:rPr lang="en-US" dirty="0">
                <a:solidFill>
                  <a:srgbClr val="FF0066"/>
                </a:solidFill>
              </a:rPr>
              <a:t>-A…Cont…</a:t>
            </a:r>
          </a:p>
        </p:txBody>
      </p:sp>
      <p:sp>
        <p:nvSpPr>
          <p:cNvPr id="1597443" name="Rectangle 3"/>
          <p:cNvSpPr>
            <a:spLocks noGrp="1" noChangeArrowheads="1"/>
          </p:cNvSpPr>
          <p:nvPr>
            <p:ph type="body" idx="1"/>
          </p:nvPr>
        </p:nvSpPr>
        <p:spPr>
          <a:xfrm>
            <a:off x="457200" y="1295400"/>
            <a:ext cx="8229600" cy="4525963"/>
          </a:xfrm>
        </p:spPr>
        <p:txBody>
          <a:bodyPr/>
          <a:lstStyle/>
          <a:p>
            <a:pPr>
              <a:buFontTx/>
              <a:buNone/>
            </a:pPr>
            <a:r>
              <a:rPr lang="en-US" b="1" dirty="0">
                <a:solidFill>
                  <a:srgbClr val="0000CC"/>
                </a:solidFill>
              </a:rPr>
              <a:t>3. Food fortification  </a:t>
            </a:r>
            <a:r>
              <a:rPr lang="en-US" b="1" dirty="0" err="1">
                <a:solidFill>
                  <a:srgbClr val="0000CC"/>
                </a:solidFill>
              </a:rPr>
              <a:t>e.g</a:t>
            </a:r>
            <a:r>
              <a:rPr lang="en-US" b="1" dirty="0">
                <a:solidFill>
                  <a:srgbClr val="0000CC"/>
                </a:solidFill>
              </a:rPr>
              <a:t>  sugar, oil.</a:t>
            </a:r>
          </a:p>
          <a:p>
            <a:pPr>
              <a:buFontTx/>
              <a:buNone/>
            </a:pPr>
            <a:r>
              <a:rPr lang="en-US" b="1" dirty="0">
                <a:solidFill>
                  <a:srgbClr val="0000CC"/>
                </a:solidFill>
              </a:rPr>
              <a:t>4.  Diet good source of vitamin – A (food diversification vitamin –A rich foods)</a:t>
            </a:r>
          </a:p>
          <a:p>
            <a:endParaRPr lang="en-US" dirty="0"/>
          </a:p>
        </p:txBody>
      </p:sp>
      <p:sp>
        <p:nvSpPr>
          <p:cNvPr id="1597444" name="Rectangle 4"/>
          <p:cNvSpPr>
            <a:spLocks noChangeArrowheads="1"/>
          </p:cNvSpPr>
          <p:nvPr/>
        </p:nvSpPr>
        <p:spPr bwMode="auto">
          <a:xfrm>
            <a:off x="1143000" y="3227388"/>
            <a:ext cx="6272213" cy="1066800"/>
          </a:xfrm>
          <a:prstGeom prst="rect">
            <a:avLst/>
          </a:prstGeom>
          <a:noFill/>
          <a:ln w="9525">
            <a:noFill/>
            <a:miter lim="800000"/>
            <a:headEnd/>
            <a:tailEnd/>
          </a:ln>
          <a:effectLst/>
        </p:spPr>
        <p:txBody>
          <a:bodyPr wrap="none">
            <a:spAutoFit/>
          </a:bodyPr>
          <a:lstStyle/>
          <a:p>
            <a:r>
              <a:rPr lang="en-US" sz="3200" b="1" baseline="0">
                <a:solidFill>
                  <a:srgbClr val="FF0000"/>
                </a:solidFill>
              </a:rPr>
              <a:t>Problems of vitamin deficiency.</a:t>
            </a:r>
            <a:br>
              <a:rPr lang="en-US" sz="3200" b="1" baseline="0">
                <a:solidFill>
                  <a:srgbClr val="FF0000"/>
                </a:solidFill>
              </a:rPr>
            </a:br>
            <a:endParaRPr lang="en-US" sz="3200" b="1" baseline="0">
              <a:solidFill>
                <a:srgbClr val="FF0000"/>
              </a:solidFill>
            </a:endParaRPr>
          </a:p>
        </p:txBody>
      </p:sp>
      <p:sp>
        <p:nvSpPr>
          <p:cNvPr id="1597445" name="Rectangle 5"/>
          <p:cNvSpPr>
            <a:spLocks noChangeArrowheads="1"/>
          </p:cNvSpPr>
          <p:nvPr/>
        </p:nvSpPr>
        <p:spPr bwMode="auto">
          <a:xfrm>
            <a:off x="533400" y="3962400"/>
            <a:ext cx="7696200" cy="1800225"/>
          </a:xfrm>
          <a:prstGeom prst="rect">
            <a:avLst/>
          </a:prstGeom>
          <a:noFill/>
          <a:ln w="9525">
            <a:noFill/>
            <a:miter lim="800000"/>
            <a:headEnd/>
            <a:tailEnd/>
          </a:ln>
          <a:effectLst/>
        </p:spPr>
        <p:txBody>
          <a:bodyPr>
            <a:spAutoFit/>
          </a:bodyPr>
          <a:lstStyle/>
          <a:p>
            <a:r>
              <a:rPr lang="en-US" baseline="0"/>
              <a:t>-</a:t>
            </a:r>
            <a:r>
              <a:rPr lang="en-US" b="1" baseline="0">
                <a:solidFill>
                  <a:srgbClr val="0000CC"/>
                </a:solidFill>
              </a:rPr>
              <a:t>Is  not synthesized by the body.</a:t>
            </a:r>
          </a:p>
          <a:p>
            <a:r>
              <a:rPr lang="en-US" b="1" baseline="0">
                <a:solidFill>
                  <a:srgbClr val="0000CC"/>
                </a:solidFill>
              </a:rPr>
              <a:t>-Has to come from food or it’s supplements.</a:t>
            </a:r>
          </a:p>
          <a:p>
            <a:r>
              <a:rPr lang="en-US" b="1" baseline="0">
                <a:solidFill>
                  <a:srgbClr val="0000CC"/>
                </a:solidFill>
              </a:rPr>
              <a:t>-Builds the epithelial cells.</a:t>
            </a:r>
          </a:p>
          <a:p>
            <a:r>
              <a:rPr lang="en-US" b="1" baseline="0">
                <a:solidFill>
                  <a:srgbClr val="0000CC"/>
                </a:solidFill>
              </a:rPr>
              <a:t>-Important immune system.</a:t>
            </a: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p:txBody>
          <a:bodyPr>
            <a:normAutofit fontScale="90000"/>
          </a:bodyPr>
          <a:lstStyle/>
          <a:p>
            <a:r>
              <a:rPr lang="en-US" sz="3600" b="1" dirty="0">
                <a:solidFill>
                  <a:srgbClr val="0000CC"/>
                </a:solidFill>
              </a:rPr>
              <a:t>2 </a:t>
            </a:r>
            <a:r>
              <a:rPr lang="en-US" sz="3600" b="1" u="sng" dirty="0" err="1">
                <a:solidFill>
                  <a:srgbClr val="0000CC"/>
                </a:solidFill>
              </a:rPr>
              <a:t>Vit</a:t>
            </a:r>
            <a:r>
              <a:rPr lang="en-US" sz="3600" b="1" u="sng" dirty="0">
                <a:solidFill>
                  <a:srgbClr val="0000CC"/>
                </a:solidFill>
              </a:rPr>
              <a:t> –C deficiency (scurvy</a:t>
            </a:r>
            <a:r>
              <a:rPr lang="en-US" sz="3600" b="1" dirty="0">
                <a:solidFill>
                  <a:srgbClr val="0000CC"/>
                </a:solidFill>
              </a:rPr>
              <a:t>)</a:t>
            </a:r>
            <a:br>
              <a:rPr lang="en-US" sz="3600" b="1" dirty="0">
                <a:solidFill>
                  <a:srgbClr val="0000CC"/>
                </a:solidFill>
              </a:rPr>
            </a:br>
            <a:endParaRPr lang="en-US" sz="3600" b="1" dirty="0">
              <a:solidFill>
                <a:srgbClr val="0000CC"/>
              </a:solidFill>
            </a:endParaRPr>
          </a:p>
        </p:txBody>
      </p:sp>
      <p:sp>
        <p:nvSpPr>
          <p:cNvPr id="493571" name="Rectangle 3"/>
          <p:cNvSpPr>
            <a:spLocks noGrp="1" noChangeArrowheads="1"/>
          </p:cNvSpPr>
          <p:nvPr>
            <p:ph type="body" idx="1"/>
          </p:nvPr>
        </p:nvSpPr>
        <p:spPr>
          <a:xfrm>
            <a:off x="381000" y="1066800"/>
            <a:ext cx="8229600" cy="4525963"/>
          </a:xfrm>
        </p:spPr>
        <p:txBody>
          <a:bodyPr>
            <a:normAutofit lnSpcReduction="10000"/>
          </a:bodyPr>
          <a:lstStyle/>
          <a:p>
            <a:pPr>
              <a:lnSpc>
                <a:spcPct val="80000"/>
              </a:lnSpc>
              <a:buClr>
                <a:schemeClr val="tx1"/>
              </a:buClr>
            </a:pPr>
            <a:r>
              <a:rPr lang="en-US" sz="800" dirty="0"/>
              <a:t>I</a:t>
            </a:r>
            <a:r>
              <a:rPr lang="en-US" sz="2800" b="1" dirty="0">
                <a:solidFill>
                  <a:srgbClr val="0000CC"/>
                </a:solidFill>
              </a:rPr>
              <a:t>ncidence- high 6-12 months </a:t>
            </a:r>
          </a:p>
          <a:p>
            <a:pPr>
              <a:lnSpc>
                <a:spcPct val="80000"/>
              </a:lnSpc>
              <a:buFontTx/>
              <a:buNone/>
            </a:pPr>
            <a:r>
              <a:rPr lang="en-US" sz="2800" b="1" dirty="0">
                <a:solidFill>
                  <a:srgbClr val="0000CC"/>
                </a:solidFill>
              </a:rPr>
              <a:t>       Cause;-  dietary </a:t>
            </a:r>
            <a:r>
              <a:rPr lang="en-US" sz="2800" b="1" dirty="0" err="1">
                <a:solidFill>
                  <a:srgbClr val="0000CC"/>
                </a:solidFill>
              </a:rPr>
              <a:t>vit</a:t>
            </a:r>
            <a:r>
              <a:rPr lang="en-US" sz="2800" b="1" dirty="0">
                <a:solidFill>
                  <a:srgbClr val="0000CC"/>
                </a:solidFill>
              </a:rPr>
              <a:t> –c deficiency             </a:t>
            </a:r>
          </a:p>
          <a:p>
            <a:pPr>
              <a:lnSpc>
                <a:spcPct val="80000"/>
              </a:lnSpc>
              <a:buFontTx/>
              <a:buNone/>
            </a:pPr>
            <a:r>
              <a:rPr lang="en-US" sz="2800" b="1" dirty="0">
                <a:solidFill>
                  <a:srgbClr val="0000CC"/>
                </a:solidFill>
              </a:rPr>
              <a:t>            C/M</a:t>
            </a:r>
          </a:p>
          <a:p>
            <a:pPr>
              <a:lnSpc>
                <a:spcPct val="80000"/>
              </a:lnSpc>
            </a:pPr>
            <a:r>
              <a:rPr lang="en-US" sz="2800" b="1" dirty="0">
                <a:solidFill>
                  <a:srgbClr val="0000CC"/>
                </a:solidFill>
              </a:rPr>
              <a:t>Bleeding gums.</a:t>
            </a:r>
          </a:p>
          <a:p>
            <a:pPr>
              <a:lnSpc>
                <a:spcPct val="80000"/>
              </a:lnSpc>
            </a:pPr>
            <a:r>
              <a:rPr lang="en-US" sz="2800" b="1" dirty="0">
                <a:solidFill>
                  <a:srgbClr val="0000CC"/>
                </a:solidFill>
              </a:rPr>
              <a:t>Bleeding under the skin</a:t>
            </a:r>
          </a:p>
          <a:p>
            <a:pPr>
              <a:lnSpc>
                <a:spcPct val="80000"/>
              </a:lnSpc>
            </a:pPr>
            <a:r>
              <a:rPr lang="en-US" sz="2800" b="1" dirty="0">
                <a:solidFill>
                  <a:srgbClr val="0000CC"/>
                </a:solidFill>
              </a:rPr>
              <a:t>Anemia </a:t>
            </a:r>
          </a:p>
          <a:p>
            <a:pPr>
              <a:lnSpc>
                <a:spcPct val="80000"/>
              </a:lnSpc>
            </a:pPr>
            <a:r>
              <a:rPr lang="en-US" sz="2800" b="1" dirty="0">
                <a:solidFill>
                  <a:srgbClr val="0000CC"/>
                </a:solidFill>
              </a:rPr>
              <a:t>Slow wound healing </a:t>
            </a:r>
          </a:p>
          <a:p>
            <a:pPr>
              <a:lnSpc>
                <a:spcPct val="80000"/>
              </a:lnSpc>
            </a:pPr>
            <a:r>
              <a:rPr lang="en-US" sz="2800" b="1" dirty="0">
                <a:solidFill>
                  <a:srgbClr val="0000CC"/>
                </a:solidFill>
              </a:rPr>
              <a:t>The child assumes frog position</a:t>
            </a:r>
          </a:p>
          <a:p>
            <a:pPr>
              <a:lnSpc>
                <a:spcPct val="80000"/>
              </a:lnSpc>
            </a:pPr>
            <a:r>
              <a:rPr lang="en-US" sz="2800" b="1" dirty="0">
                <a:solidFill>
                  <a:srgbClr val="0000CC"/>
                </a:solidFill>
              </a:rPr>
              <a:t>Anorexia &amp; irritability </a:t>
            </a:r>
          </a:p>
          <a:p>
            <a:pPr>
              <a:lnSpc>
                <a:spcPct val="80000"/>
              </a:lnSpc>
            </a:pPr>
            <a:r>
              <a:rPr lang="en-US" sz="2800" b="1" dirty="0">
                <a:solidFill>
                  <a:srgbClr val="0000CC"/>
                </a:solidFill>
              </a:rPr>
              <a:t>Joint pain in the lower limbs</a:t>
            </a:r>
          </a:p>
          <a:p>
            <a:pPr>
              <a:lnSpc>
                <a:spcPct val="80000"/>
              </a:lnSpc>
            </a:pPr>
            <a:r>
              <a:rPr lang="en-US" sz="2800" b="1" dirty="0">
                <a:solidFill>
                  <a:srgbClr val="0000CC"/>
                </a:solidFill>
              </a:rPr>
              <a:t>Pseudo paralysis </a:t>
            </a:r>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9" name="Rectangle 3"/>
          <p:cNvSpPr>
            <a:spLocks noGrp="1" noChangeArrowheads="1"/>
          </p:cNvSpPr>
          <p:nvPr>
            <p:ph type="body" idx="1"/>
          </p:nvPr>
        </p:nvSpPr>
        <p:spPr>
          <a:xfrm>
            <a:off x="304800" y="457200"/>
            <a:ext cx="8229600" cy="4525963"/>
          </a:xfrm>
        </p:spPr>
        <p:txBody>
          <a:bodyPr/>
          <a:lstStyle/>
          <a:p>
            <a:pPr>
              <a:lnSpc>
                <a:spcPct val="90000"/>
              </a:lnSpc>
              <a:buFontTx/>
              <a:buNone/>
            </a:pPr>
            <a:r>
              <a:rPr lang="en-US" sz="2800" dirty="0"/>
              <a:t>                 </a:t>
            </a:r>
            <a:r>
              <a:rPr lang="en-US" u="sng" dirty="0">
                <a:solidFill>
                  <a:srgbClr val="0000CC"/>
                </a:solidFill>
              </a:rPr>
              <a:t>Rx</a:t>
            </a:r>
            <a:endParaRPr lang="en-US" dirty="0">
              <a:solidFill>
                <a:srgbClr val="0000CC"/>
              </a:solidFill>
            </a:endParaRPr>
          </a:p>
          <a:p>
            <a:pPr>
              <a:lnSpc>
                <a:spcPct val="90000"/>
              </a:lnSpc>
            </a:pPr>
            <a:r>
              <a:rPr lang="en-US" dirty="0">
                <a:solidFill>
                  <a:srgbClr val="0000CC"/>
                </a:solidFill>
              </a:rPr>
              <a:t>Vitamin –C –for two weeks.</a:t>
            </a:r>
            <a:endParaRPr lang="en-US" b="1" dirty="0">
              <a:solidFill>
                <a:srgbClr val="0000CC"/>
              </a:solidFill>
            </a:endParaRPr>
          </a:p>
          <a:p>
            <a:pPr>
              <a:lnSpc>
                <a:spcPct val="90000"/>
              </a:lnSpc>
            </a:pPr>
            <a:r>
              <a:rPr lang="en-US" b="1" dirty="0">
                <a:solidFill>
                  <a:srgbClr val="0000CC"/>
                </a:solidFill>
              </a:rPr>
              <a:t>Preventive measure </a:t>
            </a:r>
            <a:endParaRPr lang="en-US" dirty="0">
              <a:solidFill>
                <a:srgbClr val="0000CC"/>
              </a:solidFill>
            </a:endParaRPr>
          </a:p>
          <a:p>
            <a:pPr lvl="1">
              <a:lnSpc>
                <a:spcPct val="90000"/>
              </a:lnSpc>
            </a:pPr>
            <a:r>
              <a:rPr lang="en-US" sz="3200" dirty="0" err="1">
                <a:solidFill>
                  <a:srgbClr val="0000CC"/>
                </a:solidFill>
              </a:rPr>
              <a:t>Vit</a:t>
            </a:r>
            <a:r>
              <a:rPr lang="en-US" sz="3200" dirty="0">
                <a:solidFill>
                  <a:srgbClr val="0000CC"/>
                </a:solidFill>
              </a:rPr>
              <a:t> –C prophylaxis</a:t>
            </a:r>
            <a:endParaRPr lang="en-US" sz="3200" b="1" u="sng" dirty="0">
              <a:solidFill>
                <a:srgbClr val="0000CC"/>
              </a:solidFill>
            </a:endParaRPr>
          </a:p>
          <a:p>
            <a:pPr>
              <a:lnSpc>
                <a:spcPct val="90000"/>
              </a:lnSpc>
              <a:buFontTx/>
              <a:buNone/>
            </a:pPr>
            <a:r>
              <a:rPr lang="en-US" b="1" u="sng" dirty="0">
                <a:solidFill>
                  <a:srgbClr val="0000CC"/>
                </a:solidFill>
              </a:rPr>
              <a:t>N/care </a:t>
            </a:r>
            <a:endParaRPr lang="en-US" dirty="0">
              <a:solidFill>
                <a:srgbClr val="0000CC"/>
              </a:solidFill>
            </a:endParaRPr>
          </a:p>
          <a:p>
            <a:pPr lvl="1">
              <a:lnSpc>
                <a:spcPct val="90000"/>
              </a:lnSpc>
            </a:pPr>
            <a:r>
              <a:rPr lang="en-US" sz="3200" dirty="0">
                <a:solidFill>
                  <a:srgbClr val="0000CC"/>
                </a:solidFill>
              </a:rPr>
              <a:t>prevention of infection.</a:t>
            </a:r>
          </a:p>
          <a:p>
            <a:pPr lvl="1">
              <a:lnSpc>
                <a:spcPct val="90000"/>
              </a:lnSpc>
            </a:pPr>
            <a:r>
              <a:rPr lang="en-US" sz="3200" dirty="0">
                <a:solidFill>
                  <a:srgbClr val="0000CC"/>
                </a:solidFill>
              </a:rPr>
              <a:t>oral hygiene </a:t>
            </a:r>
          </a:p>
          <a:p>
            <a:pPr>
              <a:lnSpc>
                <a:spcPct val="90000"/>
              </a:lnSpc>
              <a:buFontTx/>
              <a:buNone/>
            </a:pPr>
            <a:r>
              <a:rPr lang="en-US" dirty="0">
                <a:solidFill>
                  <a:srgbClr val="0000CC"/>
                </a:solidFill>
              </a:rPr>
              <a:t>    _Frequent change position</a:t>
            </a: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p:cNvSpPr>
            <a:spLocks noGrp="1" noChangeArrowheads="1"/>
          </p:cNvSpPr>
          <p:nvPr>
            <p:ph type="title"/>
          </p:nvPr>
        </p:nvSpPr>
        <p:spPr>
          <a:xfrm>
            <a:off x="457200" y="304800"/>
            <a:ext cx="8229600" cy="1143000"/>
          </a:xfrm>
        </p:spPr>
        <p:txBody>
          <a:bodyPr>
            <a:normAutofit fontScale="90000"/>
          </a:bodyPr>
          <a:lstStyle/>
          <a:p>
            <a:r>
              <a:rPr lang="en-US" sz="2800" b="1" dirty="0"/>
              <a:t/>
            </a:r>
            <a:br>
              <a:rPr lang="en-US" sz="2800" b="1" dirty="0"/>
            </a:br>
            <a:r>
              <a:rPr lang="en-US" sz="3200" b="1" dirty="0">
                <a:solidFill>
                  <a:srgbClr val="FF0066"/>
                </a:solidFill>
              </a:rPr>
              <a:t>2.3 </a:t>
            </a:r>
            <a:r>
              <a:rPr lang="en-US" sz="3200" b="1" u="sng" dirty="0" err="1">
                <a:solidFill>
                  <a:srgbClr val="FF0066"/>
                </a:solidFill>
              </a:rPr>
              <a:t>Vit</a:t>
            </a:r>
            <a:r>
              <a:rPr lang="en-US" sz="3200" b="1" u="sng" dirty="0">
                <a:solidFill>
                  <a:srgbClr val="FF0066"/>
                </a:solidFill>
              </a:rPr>
              <a:t>-D deficiency</a:t>
            </a:r>
            <a:r>
              <a:rPr lang="en-US" sz="3200" dirty="0">
                <a:solidFill>
                  <a:srgbClr val="FF0066"/>
                </a:solidFill>
              </a:rPr>
              <a:t/>
            </a:r>
            <a:br>
              <a:rPr lang="en-US" sz="3200" dirty="0">
                <a:solidFill>
                  <a:srgbClr val="FF0066"/>
                </a:solidFill>
              </a:rPr>
            </a:br>
            <a:endParaRPr lang="en-US" sz="3200" dirty="0">
              <a:solidFill>
                <a:srgbClr val="FF0066"/>
              </a:solidFill>
            </a:endParaRPr>
          </a:p>
        </p:txBody>
      </p:sp>
      <p:sp>
        <p:nvSpPr>
          <p:cNvPr id="497667" name="Rectangle 3"/>
          <p:cNvSpPr>
            <a:spLocks noGrp="1" noChangeArrowheads="1"/>
          </p:cNvSpPr>
          <p:nvPr>
            <p:ph type="body" idx="1"/>
          </p:nvPr>
        </p:nvSpPr>
        <p:spPr>
          <a:xfrm>
            <a:off x="457200" y="1371600"/>
            <a:ext cx="8229600" cy="4525963"/>
          </a:xfrm>
        </p:spPr>
        <p:txBody>
          <a:bodyPr>
            <a:normAutofit lnSpcReduction="10000"/>
          </a:bodyPr>
          <a:lstStyle/>
          <a:p>
            <a:pPr>
              <a:lnSpc>
                <a:spcPct val="90000"/>
              </a:lnSpc>
            </a:pPr>
            <a:r>
              <a:rPr lang="en-US" sz="2800" b="1" dirty="0">
                <a:solidFill>
                  <a:srgbClr val="0000CC"/>
                </a:solidFill>
              </a:rPr>
              <a:t>Rickets ;-is caused by lack of </a:t>
            </a:r>
            <a:r>
              <a:rPr lang="en-US" sz="2800" b="1" dirty="0" err="1">
                <a:solidFill>
                  <a:srgbClr val="0000CC"/>
                </a:solidFill>
              </a:rPr>
              <a:t>vit</a:t>
            </a:r>
            <a:r>
              <a:rPr lang="en-US" sz="2800" b="1" dirty="0">
                <a:solidFill>
                  <a:srgbClr val="0000CC"/>
                </a:solidFill>
              </a:rPr>
              <a:t> – D. rickets in adults called </a:t>
            </a:r>
            <a:r>
              <a:rPr lang="en-US" sz="2800" b="1" dirty="0" err="1">
                <a:solidFill>
                  <a:srgbClr val="0000CC"/>
                </a:solidFill>
              </a:rPr>
              <a:t>osteomlacia</a:t>
            </a:r>
            <a:r>
              <a:rPr lang="en-US" sz="2800" b="1" dirty="0">
                <a:solidFill>
                  <a:srgbClr val="0000CC"/>
                </a:solidFill>
              </a:rPr>
              <a:t> </a:t>
            </a:r>
          </a:p>
          <a:p>
            <a:pPr>
              <a:lnSpc>
                <a:spcPct val="90000"/>
              </a:lnSpc>
              <a:buFontTx/>
              <a:buNone/>
            </a:pPr>
            <a:r>
              <a:rPr lang="en-US" sz="2800" b="1" dirty="0">
                <a:solidFill>
                  <a:srgbClr val="0000CC"/>
                </a:solidFill>
              </a:rPr>
              <a:t>Cause:      -lack of sunshine</a:t>
            </a:r>
          </a:p>
          <a:p>
            <a:pPr>
              <a:lnSpc>
                <a:spcPct val="90000"/>
              </a:lnSpc>
              <a:buFontTx/>
              <a:buNone/>
            </a:pPr>
            <a:r>
              <a:rPr lang="en-US" sz="2800" b="1" dirty="0">
                <a:solidFill>
                  <a:srgbClr val="0000CC"/>
                </a:solidFill>
              </a:rPr>
              <a:t>                  -In adequate diet in </a:t>
            </a:r>
            <a:r>
              <a:rPr lang="en-US" sz="2800" b="1" dirty="0" err="1">
                <a:solidFill>
                  <a:srgbClr val="0000CC"/>
                </a:solidFill>
              </a:rPr>
              <a:t>vit</a:t>
            </a:r>
            <a:r>
              <a:rPr lang="en-US" sz="2800" b="1" dirty="0">
                <a:solidFill>
                  <a:srgbClr val="0000CC"/>
                </a:solidFill>
              </a:rPr>
              <a:t> –D</a:t>
            </a:r>
            <a:br>
              <a:rPr lang="en-US" sz="2800" b="1" dirty="0">
                <a:solidFill>
                  <a:srgbClr val="0000CC"/>
                </a:solidFill>
              </a:rPr>
            </a:br>
            <a:r>
              <a:rPr lang="en-US" sz="2800" b="1" dirty="0">
                <a:solidFill>
                  <a:srgbClr val="0000CC"/>
                </a:solidFill>
              </a:rPr>
              <a:t>Incidence –common from 3 month to 3yrs.</a:t>
            </a:r>
          </a:p>
          <a:p>
            <a:pPr>
              <a:lnSpc>
                <a:spcPct val="90000"/>
              </a:lnSpc>
              <a:buFontTx/>
              <a:buNone/>
            </a:pPr>
            <a:r>
              <a:rPr lang="en-US" sz="2800" b="1" dirty="0">
                <a:solidFill>
                  <a:srgbClr val="0000CC"/>
                </a:solidFill>
              </a:rPr>
              <a:t>      Clinical manifestation</a:t>
            </a:r>
          </a:p>
          <a:p>
            <a:pPr>
              <a:lnSpc>
                <a:spcPct val="90000"/>
              </a:lnSpc>
            </a:pPr>
            <a:r>
              <a:rPr lang="en-US" sz="2800" b="1" dirty="0" err="1">
                <a:solidFill>
                  <a:srgbClr val="FF0066"/>
                </a:solidFill>
              </a:rPr>
              <a:t>Craniotabes</a:t>
            </a:r>
            <a:r>
              <a:rPr lang="en-US" sz="2800" b="1" dirty="0">
                <a:solidFill>
                  <a:srgbClr val="FF0066"/>
                </a:solidFill>
              </a:rPr>
              <a:t> </a:t>
            </a:r>
          </a:p>
          <a:p>
            <a:pPr>
              <a:lnSpc>
                <a:spcPct val="90000"/>
              </a:lnSpc>
            </a:pPr>
            <a:r>
              <a:rPr lang="en-US" sz="2800" b="1" dirty="0">
                <a:solidFill>
                  <a:srgbClr val="FF0066"/>
                </a:solidFill>
              </a:rPr>
              <a:t>Delayed closure of the fontanels</a:t>
            </a:r>
          </a:p>
          <a:p>
            <a:pPr>
              <a:lnSpc>
                <a:spcPct val="90000"/>
              </a:lnSpc>
            </a:pPr>
            <a:r>
              <a:rPr lang="en-US" sz="2800" b="1" dirty="0">
                <a:solidFill>
                  <a:srgbClr val="FF0066"/>
                </a:solidFill>
              </a:rPr>
              <a:t>Delayed Dentition</a:t>
            </a:r>
          </a:p>
          <a:p>
            <a:pPr>
              <a:lnSpc>
                <a:spcPct val="90000"/>
              </a:lnSpc>
            </a:pPr>
            <a:r>
              <a:rPr lang="en-US" sz="2800" b="1" dirty="0">
                <a:solidFill>
                  <a:srgbClr val="FF0066"/>
                </a:solidFill>
              </a:rPr>
              <a:t>Bowed legs &amp; knocked knees.</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9" name="Rectangle 3"/>
          <p:cNvSpPr>
            <a:spLocks noGrp="1" noChangeArrowheads="1"/>
          </p:cNvSpPr>
          <p:nvPr>
            <p:ph type="body" idx="1"/>
          </p:nvPr>
        </p:nvSpPr>
        <p:spPr>
          <a:xfrm>
            <a:off x="533400" y="1219200"/>
            <a:ext cx="8229600" cy="4525963"/>
          </a:xfrm>
        </p:spPr>
        <p:txBody>
          <a:bodyPr/>
          <a:lstStyle/>
          <a:p>
            <a:pPr>
              <a:lnSpc>
                <a:spcPct val="90000"/>
              </a:lnSpc>
              <a:buNone/>
            </a:pPr>
            <a:r>
              <a:rPr lang="en-US" b="1" dirty="0">
                <a:solidFill>
                  <a:srgbClr val="FF0066"/>
                </a:solidFill>
              </a:rPr>
              <a:t>Steps</a:t>
            </a:r>
          </a:p>
          <a:p>
            <a:pPr>
              <a:lnSpc>
                <a:spcPct val="90000"/>
              </a:lnSpc>
              <a:buFontTx/>
              <a:buNone/>
            </a:pPr>
            <a:r>
              <a:rPr lang="en-US" b="1" dirty="0">
                <a:solidFill>
                  <a:srgbClr val="FF0066"/>
                </a:solidFill>
              </a:rPr>
              <a:t>   a. ASK THE MOTHER WHAT THE CHILD’S PROBLEMS ARE</a:t>
            </a:r>
            <a:endParaRPr lang="en-US" dirty="0">
              <a:solidFill>
                <a:srgbClr val="FF0066"/>
              </a:solidFill>
            </a:endParaRPr>
          </a:p>
          <a:p>
            <a:pPr>
              <a:lnSpc>
                <a:spcPct val="90000"/>
              </a:lnSpc>
              <a:buFontTx/>
              <a:buNone/>
            </a:pPr>
            <a:r>
              <a:rPr lang="en-US" dirty="0">
                <a:solidFill>
                  <a:srgbClr val="FF0066"/>
                </a:solidFill>
              </a:rPr>
              <a:t>   </a:t>
            </a:r>
            <a:r>
              <a:rPr lang="en-US" b="1" dirty="0">
                <a:solidFill>
                  <a:srgbClr val="0000FF"/>
                </a:solidFill>
              </a:rPr>
              <a:t>- Determine if this is an initial or follow up visit for this problem.</a:t>
            </a:r>
          </a:p>
          <a:p>
            <a:pPr>
              <a:lnSpc>
                <a:spcPct val="90000"/>
              </a:lnSpc>
            </a:pPr>
            <a:r>
              <a:rPr lang="en-US" b="1" dirty="0">
                <a:solidFill>
                  <a:srgbClr val="0000FF"/>
                </a:solidFill>
              </a:rPr>
              <a:t>If follow up </a:t>
            </a:r>
            <a:r>
              <a:rPr lang="en-US" b="1" dirty="0" smtClean="0">
                <a:solidFill>
                  <a:srgbClr val="0000FF"/>
                </a:solidFill>
              </a:rPr>
              <a:t>visit </a:t>
            </a:r>
            <a:r>
              <a:rPr lang="en-US" b="1" dirty="0" smtClean="0">
                <a:solidFill>
                  <a:srgbClr val="0000FF"/>
                </a:solidFill>
                <a:sym typeface="Wingdings" pitchFamily="2" charset="2"/>
              </a:rPr>
              <a:t> </a:t>
            </a:r>
            <a:r>
              <a:rPr lang="en-US" b="1" dirty="0" smtClean="0">
                <a:solidFill>
                  <a:srgbClr val="0000FF"/>
                </a:solidFill>
              </a:rPr>
              <a:t>use </a:t>
            </a:r>
            <a:r>
              <a:rPr lang="en-US" b="1" dirty="0">
                <a:solidFill>
                  <a:srgbClr val="0000FF"/>
                </a:solidFill>
              </a:rPr>
              <a:t>the follow up instruction on the child chart.</a:t>
            </a:r>
          </a:p>
          <a:p>
            <a:pPr>
              <a:lnSpc>
                <a:spcPct val="90000"/>
              </a:lnSpc>
            </a:pPr>
            <a:r>
              <a:rPr lang="en-US" b="1" dirty="0">
                <a:solidFill>
                  <a:srgbClr val="0000FF"/>
                </a:solidFill>
              </a:rPr>
              <a:t>If initial </a:t>
            </a:r>
            <a:r>
              <a:rPr lang="en-US" b="1" dirty="0" smtClean="0">
                <a:solidFill>
                  <a:srgbClr val="0000FF"/>
                </a:solidFill>
              </a:rPr>
              <a:t>visit</a:t>
            </a:r>
            <a:r>
              <a:rPr lang="en-US" b="1" dirty="0" smtClean="0">
                <a:solidFill>
                  <a:srgbClr val="0000FF"/>
                </a:solidFill>
                <a:sym typeface="Wingdings" pitchFamily="2" charset="2"/>
              </a:rPr>
              <a:t></a:t>
            </a:r>
            <a:r>
              <a:rPr lang="en-US" b="1" dirty="0" smtClean="0">
                <a:solidFill>
                  <a:srgbClr val="0000FF"/>
                </a:solidFill>
              </a:rPr>
              <a:t> </a:t>
            </a:r>
            <a:r>
              <a:rPr lang="en-US" b="1" dirty="0">
                <a:solidFill>
                  <a:srgbClr val="0000FF"/>
                </a:solidFill>
              </a:rPr>
              <a:t>assess the child as follows.</a:t>
            </a:r>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Rectangle 2"/>
          <p:cNvSpPr>
            <a:spLocks noGrp="1" noChangeArrowheads="1"/>
          </p:cNvSpPr>
          <p:nvPr>
            <p:ph type="title"/>
          </p:nvPr>
        </p:nvSpPr>
        <p:spPr/>
        <p:txBody>
          <a:bodyPr/>
          <a:lstStyle/>
          <a:p>
            <a:r>
              <a:rPr lang="en-US" dirty="0">
                <a:solidFill>
                  <a:srgbClr val="FF0066"/>
                </a:solidFill>
              </a:rPr>
              <a:t>Cont…</a:t>
            </a:r>
          </a:p>
        </p:txBody>
      </p:sp>
      <p:sp>
        <p:nvSpPr>
          <p:cNvPr id="499715" name="Rectangle 3"/>
          <p:cNvSpPr>
            <a:spLocks noGrp="1" noChangeArrowheads="1"/>
          </p:cNvSpPr>
          <p:nvPr>
            <p:ph type="body" idx="1"/>
          </p:nvPr>
        </p:nvSpPr>
        <p:spPr>
          <a:xfrm>
            <a:off x="381000" y="1295400"/>
            <a:ext cx="8229600" cy="4525963"/>
          </a:xfrm>
        </p:spPr>
        <p:txBody>
          <a:bodyPr/>
          <a:lstStyle/>
          <a:p>
            <a:pPr>
              <a:lnSpc>
                <a:spcPct val="80000"/>
              </a:lnSpc>
            </a:pPr>
            <a:r>
              <a:rPr lang="en-US" sz="2800" b="1" dirty="0">
                <a:solidFill>
                  <a:srgbClr val="0000CC"/>
                </a:solidFill>
              </a:rPr>
              <a:t>As the disease advances: Thoracic deformities</a:t>
            </a:r>
          </a:p>
          <a:p>
            <a:pPr lvl="1">
              <a:lnSpc>
                <a:spcPct val="80000"/>
              </a:lnSpc>
            </a:pPr>
            <a:r>
              <a:rPr lang="en-US" b="1" dirty="0">
                <a:solidFill>
                  <a:srgbClr val="0000CC"/>
                </a:solidFill>
              </a:rPr>
              <a:t>Lord sis                     _ Scoliosis</a:t>
            </a:r>
          </a:p>
          <a:p>
            <a:pPr lvl="1">
              <a:lnSpc>
                <a:spcPct val="80000"/>
              </a:lnSpc>
            </a:pPr>
            <a:r>
              <a:rPr lang="en-US" b="1" dirty="0" err="1">
                <a:solidFill>
                  <a:srgbClr val="0000CC"/>
                </a:solidFill>
              </a:rPr>
              <a:t>Kyphosis</a:t>
            </a:r>
            <a:endParaRPr lang="en-US" b="1" dirty="0">
              <a:solidFill>
                <a:srgbClr val="0000CC"/>
              </a:solidFill>
            </a:endParaRPr>
          </a:p>
          <a:p>
            <a:pPr>
              <a:lnSpc>
                <a:spcPct val="80000"/>
              </a:lnSpc>
            </a:pPr>
            <a:r>
              <a:rPr lang="en-US" sz="2800" b="1" dirty="0">
                <a:solidFill>
                  <a:srgbClr val="0000CC"/>
                </a:solidFill>
              </a:rPr>
              <a:t>Softening of the shaft of long bone</a:t>
            </a:r>
          </a:p>
          <a:p>
            <a:pPr>
              <a:lnSpc>
                <a:spcPct val="80000"/>
              </a:lnSpc>
            </a:pPr>
            <a:r>
              <a:rPr lang="en-US" sz="2800" b="1" dirty="0">
                <a:solidFill>
                  <a:srgbClr val="0000CC"/>
                </a:solidFill>
              </a:rPr>
              <a:t>Pelvic deformities</a:t>
            </a:r>
          </a:p>
          <a:p>
            <a:pPr>
              <a:lnSpc>
                <a:spcPct val="80000"/>
              </a:lnSpc>
            </a:pPr>
            <a:r>
              <a:rPr lang="en-US" sz="2800" b="1" dirty="0">
                <a:solidFill>
                  <a:srgbClr val="0000CC"/>
                </a:solidFill>
              </a:rPr>
              <a:t>Delayed standing &amp; walking</a:t>
            </a:r>
          </a:p>
          <a:p>
            <a:pPr>
              <a:lnSpc>
                <a:spcPct val="80000"/>
              </a:lnSpc>
            </a:pPr>
            <a:r>
              <a:rPr lang="en-US" sz="2800" b="1" dirty="0">
                <a:solidFill>
                  <a:srgbClr val="0000CC"/>
                </a:solidFill>
              </a:rPr>
              <a:t>Anemia </a:t>
            </a:r>
          </a:p>
          <a:p>
            <a:pPr>
              <a:lnSpc>
                <a:spcPct val="80000"/>
              </a:lnSpc>
            </a:pPr>
            <a:r>
              <a:rPr lang="en-US" sz="2800" b="1" dirty="0">
                <a:solidFill>
                  <a:srgbClr val="0000CC"/>
                </a:solidFill>
              </a:rPr>
              <a:t>Pot belly</a:t>
            </a:r>
          </a:p>
          <a:p>
            <a:pPr>
              <a:lnSpc>
                <a:spcPct val="80000"/>
              </a:lnSpc>
            </a:pPr>
            <a:r>
              <a:rPr lang="en-US" sz="2800" b="1" dirty="0">
                <a:solidFill>
                  <a:srgbClr val="0000CC"/>
                </a:solidFill>
              </a:rPr>
              <a:t>Rachitic rosary (rounded knobs of the ribs)</a:t>
            </a: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p:cNvSpPr>
            <a:spLocks noGrp="1" noChangeArrowheads="1"/>
          </p:cNvSpPr>
          <p:nvPr>
            <p:ph type="title"/>
          </p:nvPr>
        </p:nvSpPr>
        <p:spPr>
          <a:xfrm>
            <a:off x="381000" y="0"/>
            <a:ext cx="8229600" cy="1143000"/>
          </a:xfrm>
        </p:spPr>
        <p:txBody>
          <a:bodyPr/>
          <a:lstStyle/>
          <a:p>
            <a:r>
              <a:rPr lang="en-US" dirty="0">
                <a:solidFill>
                  <a:srgbClr val="FF0066"/>
                </a:solidFill>
              </a:rPr>
              <a:t>Cont…</a:t>
            </a:r>
          </a:p>
        </p:txBody>
      </p:sp>
      <p:sp>
        <p:nvSpPr>
          <p:cNvPr id="503811" name="Rectangle 3"/>
          <p:cNvSpPr>
            <a:spLocks noGrp="1" noChangeArrowheads="1"/>
          </p:cNvSpPr>
          <p:nvPr>
            <p:ph type="body" idx="1"/>
          </p:nvPr>
        </p:nvSpPr>
        <p:spPr>
          <a:xfrm>
            <a:off x="228600" y="990600"/>
            <a:ext cx="8229600" cy="4525963"/>
          </a:xfrm>
        </p:spPr>
        <p:txBody>
          <a:bodyPr>
            <a:normAutofit fontScale="85000" lnSpcReduction="20000"/>
          </a:bodyPr>
          <a:lstStyle/>
          <a:p>
            <a:pPr>
              <a:lnSpc>
                <a:spcPct val="80000"/>
              </a:lnSpc>
              <a:buFontTx/>
              <a:buNone/>
            </a:pPr>
            <a:r>
              <a:rPr lang="en-US" sz="2800" b="1" dirty="0"/>
              <a:t>    </a:t>
            </a:r>
            <a:r>
              <a:rPr lang="en-US" sz="2800" b="1" dirty="0">
                <a:solidFill>
                  <a:srgbClr val="0000CC"/>
                </a:solidFill>
              </a:rPr>
              <a:t>Complication </a:t>
            </a:r>
          </a:p>
          <a:p>
            <a:pPr>
              <a:lnSpc>
                <a:spcPct val="80000"/>
              </a:lnSpc>
              <a:buFontTx/>
              <a:buNone/>
            </a:pPr>
            <a:r>
              <a:rPr lang="en-US" sz="2800" b="1" dirty="0">
                <a:solidFill>
                  <a:srgbClr val="0000CC"/>
                </a:solidFill>
              </a:rPr>
              <a:t>     -</a:t>
            </a:r>
            <a:r>
              <a:rPr lang="en-US" sz="2800" b="1" dirty="0" err="1">
                <a:solidFill>
                  <a:srgbClr val="0000CC"/>
                </a:solidFill>
              </a:rPr>
              <a:t>Tetany</a:t>
            </a:r>
            <a:r>
              <a:rPr lang="en-US" sz="2800" b="1" dirty="0">
                <a:solidFill>
                  <a:srgbClr val="0000CC"/>
                </a:solidFill>
              </a:rPr>
              <a:t>                      - Pneumonia </a:t>
            </a:r>
          </a:p>
          <a:p>
            <a:pPr>
              <a:lnSpc>
                <a:spcPct val="80000"/>
              </a:lnSpc>
              <a:buFontTx/>
              <a:buNone/>
            </a:pPr>
            <a:r>
              <a:rPr lang="en-US" sz="2800" b="1" dirty="0">
                <a:solidFill>
                  <a:srgbClr val="0000CC"/>
                </a:solidFill>
              </a:rPr>
              <a:t>            </a:t>
            </a:r>
          </a:p>
          <a:p>
            <a:pPr>
              <a:lnSpc>
                <a:spcPct val="80000"/>
              </a:lnSpc>
              <a:buFontTx/>
              <a:buNone/>
            </a:pPr>
            <a:r>
              <a:rPr lang="en-US" sz="2800" b="1" dirty="0">
                <a:solidFill>
                  <a:srgbClr val="0000CC"/>
                </a:solidFill>
              </a:rPr>
              <a:t>                              </a:t>
            </a:r>
            <a:r>
              <a:rPr lang="en-US" sz="2800" b="1" dirty="0" err="1">
                <a:solidFill>
                  <a:srgbClr val="0000CC"/>
                </a:solidFill>
              </a:rPr>
              <a:t>Dx</a:t>
            </a:r>
            <a:endParaRPr lang="en-US" sz="2800" b="1" dirty="0">
              <a:solidFill>
                <a:srgbClr val="0000CC"/>
              </a:solidFill>
            </a:endParaRPr>
          </a:p>
          <a:p>
            <a:pPr>
              <a:lnSpc>
                <a:spcPct val="80000"/>
              </a:lnSpc>
              <a:buFontTx/>
              <a:buNone/>
            </a:pPr>
            <a:r>
              <a:rPr lang="en-US" sz="2800" b="1" dirty="0">
                <a:solidFill>
                  <a:srgbClr val="0000CC"/>
                </a:solidFill>
              </a:rPr>
              <a:t>          -X-ray                     -Based on c/m &amp; </a:t>
            </a:r>
            <a:r>
              <a:rPr lang="en-US" sz="2800" b="1" dirty="0" err="1">
                <a:solidFill>
                  <a:srgbClr val="0000CC"/>
                </a:solidFill>
              </a:rPr>
              <a:t>Hx</a:t>
            </a:r>
            <a:r>
              <a:rPr lang="en-US" sz="2800" b="1" dirty="0">
                <a:solidFill>
                  <a:srgbClr val="0000CC"/>
                </a:solidFill>
              </a:rPr>
              <a:t>.</a:t>
            </a:r>
          </a:p>
          <a:p>
            <a:pPr>
              <a:lnSpc>
                <a:spcPct val="110000"/>
              </a:lnSpc>
              <a:buFontTx/>
              <a:buNone/>
            </a:pPr>
            <a:r>
              <a:rPr lang="en-US" sz="2800" b="1" dirty="0">
                <a:solidFill>
                  <a:srgbClr val="0000CC"/>
                </a:solidFill>
              </a:rPr>
              <a:t>                            </a:t>
            </a:r>
            <a:r>
              <a:rPr lang="en-US" sz="2800" b="1" u="sng" dirty="0">
                <a:solidFill>
                  <a:srgbClr val="0000CC"/>
                </a:solidFill>
              </a:rPr>
              <a:t>Rx </a:t>
            </a:r>
            <a:endParaRPr lang="en-US" sz="2800" b="1" dirty="0">
              <a:solidFill>
                <a:srgbClr val="0000CC"/>
              </a:solidFill>
            </a:endParaRPr>
          </a:p>
          <a:p>
            <a:pPr>
              <a:lnSpc>
                <a:spcPct val="110000"/>
              </a:lnSpc>
            </a:pPr>
            <a:r>
              <a:rPr lang="en-US" sz="2800" b="1" dirty="0">
                <a:solidFill>
                  <a:srgbClr val="0000CC"/>
                </a:solidFill>
              </a:rPr>
              <a:t>-</a:t>
            </a:r>
            <a:r>
              <a:rPr lang="en-US" sz="2800" b="1" dirty="0" err="1">
                <a:solidFill>
                  <a:srgbClr val="0000CC"/>
                </a:solidFill>
              </a:rPr>
              <a:t>Vit</a:t>
            </a:r>
            <a:r>
              <a:rPr lang="en-US" sz="2800" b="1" dirty="0">
                <a:solidFill>
                  <a:srgbClr val="0000CC"/>
                </a:solidFill>
              </a:rPr>
              <a:t> –D 2000- 6000 </a:t>
            </a:r>
            <a:r>
              <a:rPr lang="en-US" sz="2800" b="1" dirty="0" err="1">
                <a:solidFill>
                  <a:srgbClr val="0000CC"/>
                </a:solidFill>
              </a:rPr>
              <a:t>Iu</a:t>
            </a:r>
            <a:r>
              <a:rPr lang="en-US" sz="2800" b="1" dirty="0">
                <a:solidFill>
                  <a:srgbClr val="0000CC"/>
                </a:solidFill>
              </a:rPr>
              <a:t> of daily for 1 month or  50.000 </a:t>
            </a:r>
            <a:r>
              <a:rPr lang="en-US" sz="2800" b="1" dirty="0" err="1">
                <a:solidFill>
                  <a:srgbClr val="0000CC"/>
                </a:solidFill>
              </a:rPr>
              <a:t>Iu</a:t>
            </a:r>
            <a:r>
              <a:rPr lang="en-US" sz="2800" b="1" dirty="0">
                <a:solidFill>
                  <a:srgbClr val="0000CC"/>
                </a:solidFill>
              </a:rPr>
              <a:t> once a week for 8wks</a:t>
            </a:r>
            <a:endParaRPr lang="en-US" sz="2800" b="1" u="sng" dirty="0">
              <a:solidFill>
                <a:srgbClr val="0000CC"/>
              </a:solidFill>
            </a:endParaRPr>
          </a:p>
          <a:p>
            <a:pPr>
              <a:lnSpc>
                <a:spcPct val="110000"/>
              </a:lnSpc>
              <a:buFontTx/>
              <a:buNone/>
            </a:pPr>
            <a:r>
              <a:rPr lang="en-US" sz="2800" b="1" dirty="0">
                <a:solidFill>
                  <a:srgbClr val="0000CC"/>
                </a:solidFill>
              </a:rPr>
              <a:t>              </a:t>
            </a:r>
            <a:r>
              <a:rPr lang="en-US" sz="2800" b="1" u="sng" dirty="0">
                <a:solidFill>
                  <a:srgbClr val="0000CC"/>
                </a:solidFill>
              </a:rPr>
              <a:t>Prevention </a:t>
            </a:r>
            <a:endParaRPr lang="en-US" sz="2800" b="1" dirty="0">
              <a:solidFill>
                <a:srgbClr val="0000CC"/>
              </a:solidFill>
            </a:endParaRPr>
          </a:p>
          <a:p>
            <a:pPr>
              <a:lnSpc>
                <a:spcPct val="110000"/>
              </a:lnSpc>
            </a:pPr>
            <a:r>
              <a:rPr lang="en-US" sz="2800" b="1" dirty="0">
                <a:solidFill>
                  <a:srgbClr val="0000CC"/>
                </a:solidFill>
              </a:rPr>
              <a:t>H.E about proper nutrition.</a:t>
            </a:r>
          </a:p>
          <a:p>
            <a:pPr>
              <a:lnSpc>
                <a:spcPct val="110000"/>
              </a:lnSpc>
            </a:pPr>
            <a:r>
              <a:rPr lang="en-US" sz="2800" b="1" dirty="0">
                <a:solidFill>
                  <a:srgbClr val="0000CC"/>
                </a:solidFill>
              </a:rPr>
              <a:t> exposure to sunlight for 15 minutes daily</a:t>
            </a:r>
          </a:p>
          <a:p>
            <a:pPr>
              <a:lnSpc>
                <a:spcPct val="110000"/>
              </a:lnSpc>
              <a:buFontTx/>
              <a:buNone/>
            </a:pPr>
            <a:r>
              <a:rPr lang="en-US" sz="2800" dirty="0"/>
              <a:t> </a:t>
            </a:r>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3378" name="Rectangle 2"/>
          <p:cNvSpPr>
            <a:spLocks noGrp="1" noChangeArrowheads="1"/>
          </p:cNvSpPr>
          <p:nvPr>
            <p:ph type="title"/>
          </p:nvPr>
        </p:nvSpPr>
        <p:spPr>
          <a:xfrm>
            <a:off x="457200" y="152400"/>
            <a:ext cx="8229600" cy="1143000"/>
          </a:xfrm>
        </p:spPr>
        <p:txBody>
          <a:bodyPr/>
          <a:lstStyle/>
          <a:p>
            <a:r>
              <a:rPr lang="en-US" dirty="0">
                <a:solidFill>
                  <a:srgbClr val="FF0000"/>
                </a:solidFill>
              </a:rPr>
              <a:t>Quiz-4 (10 min.)</a:t>
            </a:r>
          </a:p>
        </p:txBody>
      </p:sp>
      <p:sp>
        <p:nvSpPr>
          <p:cNvPr id="1253379" name="Rectangle 3"/>
          <p:cNvSpPr>
            <a:spLocks noGrp="1" noChangeArrowheads="1"/>
          </p:cNvSpPr>
          <p:nvPr>
            <p:ph type="body" idx="1"/>
          </p:nvPr>
        </p:nvSpPr>
        <p:spPr>
          <a:xfrm>
            <a:off x="381000" y="1447800"/>
            <a:ext cx="8610600" cy="4525963"/>
          </a:xfrm>
        </p:spPr>
        <p:txBody>
          <a:bodyPr/>
          <a:lstStyle/>
          <a:p>
            <a:pPr marL="609600" indent="-609600">
              <a:buFontTx/>
              <a:buAutoNum type="arabicPeriod"/>
            </a:pPr>
            <a:r>
              <a:rPr lang="en-US" b="1" dirty="0">
                <a:solidFill>
                  <a:srgbClr val="0000CC"/>
                </a:solidFill>
              </a:rPr>
              <a:t>Fill the blank space based on well come classification.</a:t>
            </a:r>
          </a:p>
          <a:p>
            <a:pPr marL="609600" indent="-609600">
              <a:buFontTx/>
              <a:buNone/>
            </a:pPr>
            <a:r>
              <a:rPr lang="en-US" b="1" dirty="0">
                <a:solidFill>
                  <a:srgbClr val="0000CC"/>
                </a:solidFill>
              </a:rPr>
              <a:t>a. Wt. for age &lt;60% without edema______</a:t>
            </a:r>
          </a:p>
          <a:p>
            <a:pPr marL="609600" indent="-609600">
              <a:buFontTx/>
              <a:buNone/>
            </a:pPr>
            <a:r>
              <a:rPr lang="en-US" b="1" dirty="0">
                <a:solidFill>
                  <a:srgbClr val="0000CC"/>
                </a:solidFill>
              </a:rPr>
              <a:t>b. Wt. for age &lt;60% with edema_________</a:t>
            </a:r>
          </a:p>
          <a:p>
            <a:pPr marL="609600" indent="-609600">
              <a:buFontTx/>
              <a:buNone/>
            </a:pPr>
            <a:r>
              <a:rPr lang="en-US" b="1" dirty="0">
                <a:solidFill>
                  <a:srgbClr val="0000CC"/>
                </a:solidFill>
              </a:rPr>
              <a:t>c. Wt. for age 60-79% without edema______</a:t>
            </a:r>
          </a:p>
          <a:p>
            <a:pPr marL="609600" indent="-609600">
              <a:buFontTx/>
              <a:buNone/>
            </a:pPr>
            <a:r>
              <a:rPr lang="en-US" b="1" dirty="0">
                <a:solidFill>
                  <a:srgbClr val="0000CC"/>
                </a:solidFill>
              </a:rPr>
              <a:t>d. Wt. for age 60-79% with edema______</a:t>
            </a:r>
          </a:p>
          <a:p>
            <a:pPr marL="609600" indent="-609600">
              <a:buFontTx/>
              <a:buNone/>
            </a:pPr>
            <a:endParaRPr lang="en-US" b="1" dirty="0">
              <a:solidFill>
                <a:srgbClr val="0000CC"/>
              </a:solidFill>
            </a:endParaRPr>
          </a:p>
          <a:p>
            <a:pPr marL="609600" indent="-609600">
              <a:buFontTx/>
              <a:buNone/>
            </a:pPr>
            <a:endParaRPr lang="en-US" b="1" dirty="0">
              <a:solidFill>
                <a:srgbClr val="0000CC"/>
              </a:solidFill>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9490" name="Rectangle 2"/>
          <p:cNvSpPr>
            <a:spLocks noGrp="1" noChangeArrowheads="1"/>
          </p:cNvSpPr>
          <p:nvPr>
            <p:ph type="title"/>
          </p:nvPr>
        </p:nvSpPr>
        <p:spPr/>
        <p:txBody>
          <a:bodyPr/>
          <a:lstStyle/>
          <a:p>
            <a:r>
              <a:rPr lang="en-US" b="1" dirty="0">
                <a:solidFill>
                  <a:srgbClr val="FF0066"/>
                </a:solidFill>
              </a:rPr>
              <a:t>Cont…answer</a:t>
            </a:r>
          </a:p>
        </p:txBody>
      </p:sp>
      <p:sp>
        <p:nvSpPr>
          <p:cNvPr id="1599491" name="Rectangle 3"/>
          <p:cNvSpPr>
            <a:spLocks noGrp="1" noChangeArrowheads="1"/>
          </p:cNvSpPr>
          <p:nvPr>
            <p:ph type="body" idx="1"/>
          </p:nvPr>
        </p:nvSpPr>
        <p:spPr/>
        <p:txBody>
          <a:bodyPr/>
          <a:lstStyle/>
          <a:p>
            <a:pPr>
              <a:buFontTx/>
              <a:buNone/>
            </a:pPr>
            <a:r>
              <a:rPr lang="en-US" b="1" dirty="0">
                <a:solidFill>
                  <a:srgbClr val="0000CC"/>
                </a:solidFill>
              </a:rPr>
              <a:t>a. </a:t>
            </a:r>
            <a:r>
              <a:rPr lang="en-US" b="1" dirty="0" err="1">
                <a:solidFill>
                  <a:srgbClr val="0000CC"/>
                </a:solidFill>
              </a:rPr>
              <a:t>Marasmus</a:t>
            </a:r>
            <a:endParaRPr lang="en-US" b="1" dirty="0">
              <a:solidFill>
                <a:srgbClr val="0000CC"/>
              </a:solidFill>
            </a:endParaRPr>
          </a:p>
          <a:p>
            <a:pPr>
              <a:buFontTx/>
              <a:buNone/>
            </a:pPr>
            <a:r>
              <a:rPr lang="en-US" b="1" dirty="0">
                <a:solidFill>
                  <a:srgbClr val="0000CC"/>
                </a:solidFill>
              </a:rPr>
              <a:t>b. </a:t>
            </a:r>
            <a:r>
              <a:rPr lang="en-US" b="1" dirty="0" err="1">
                <a:solidFill>
                  <a:srgbClr val="0000CC"/>
                </a:solidFill>
              </a:rPr>
              <a:t>Marasmic</a:t>
            </a:r>
            <a:r>
              <a:rPr lang="en-US" b="1" dirty="0">
                <a:solidFill>
                  <a:srgbClr val="0000CC"/>
                </a:solidFill>
              </a:rPr>
              <a:t> </a:t>
            </a:r>
            <a:r>
              <a:rPr lang="en-US" b="1" dirty="0" err="1">
                <a:solidFill>
                  <a:srgbClr val="0000CC"/>
                </a:solidFill>
              </a:rPr>
              <a:t>kawashiorker</a:t>
            </a:r>
            <a:endParaRPr lang="en-US" b="1" dirty="0">
              <a:solidFill>
                <a:srgbClr val="0000CC"/>
              </a:solidFill>
            </a:endParaRPr>
          </a:p>
          <a:p>
            <a:pPr>
              <a:buFontTx/>
              <a:buNone/>
            </a:pPr>
            <a:r>
              <a:rPr lang="en-US" b="1" dirty="0">
                <a:solidFill>
                  <a:srgbClr val="0000CC"/>
                </a:solidFill>
              </a:rPr>
              <a:t>c. Under weight.</a:t>
            </a:r>
          </a:p>
          <a:p>
            <a:pPr>
              <a:buFontTx/>
              <a:buNone/>
            </a:pPr>
            <a:r>
              <a:rPr lang="en-US" b="1" dirty="0">
                <a:solidFill>
                  <a:srgbClr val="0000CC"/>
                </a:solidFill>
              </a:rPr>
              <a:t>d. Kwashiorkor.</a:t>
            </a:r>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5426" name="Rectangle 2"/>
          <p:cNvSpPr>
            <a:spLocks noGrp="1" noChangeArrowheads="1"/>
          </p:cNvSpPr>
          <p:nvPr>
            <p:ph type="title"/>
          </p:nvPr>
        </p:nvSpPr>
        <p:spPr>
          <a:xfrm>
            <a:off x="381000" y="0"/>
            <a:ext cx="8229600" cy="1143000"/>
          </a:xfrm>
        </p:spPr>
        <p:txBody>
          <a:bodyPr/>
          <a:lstStyle/>
          <a:p>
            <a:r>
              <a:rPr lang="en-US" dirty="0">
                <a:solidFill>
                  <a:srgbClr val="FF0066"/>
                </a:solidFill>
              </a:rPr>
              <a:t>Cont…</a:t>
            </a:r>
          </a:p>
        </p:txBody>
      </p:sp>
      <p:sp>
        <p:nvSpPr>
          <p:cNvPr id="1255427" name="Rectangle 3"/>
          <p:cNvSpPr>
            <a:spLocks noGrp="1" noChangeArrowheads="1"/>
          </p:cNvSpPr>
          <p:nvPr>
            <p:ph type="body" idx="1"/>
          </p:nvPr>
        </p:nvSpPr>
        <p:spPr>
          <a:xfrm>
            <a:off x="381000" y="914400"/>
            <a:ext cx="8229600" cy="4525963"/>
          </a:xfrm>
        </p:spPr>
        <p:txBody>
          <a:bodyPr>
            <a:normAutofit fontScale="92500" lnSpcReduction="10000"/>
          </a:bodyPr>
          <a:lstStyle/>
          <a:p>
            <a:pPr>
              <a:lnSpc>
                <a:spcPct val="80000"/>
              </a:lnSpc>
              <a:buFontTx/>
              <a:buNone/>
            </a:pPr>
            <a:r>
              <a:rPr lang="en-US" sz="2800" b="1" dirty="0">
                <a:solidFill>
                  <a:srgbClr val="0000CC"/>
                </a:solidFill>
              </a:rPr>
              <a:t>2. </a:t>
            </a:r>
            <a:r>
              <a:rPr lang="en-US" sz="2800" b="1" dirty="0" err="1">
                <a:solidFill>
                  <a:srgbClr val="0000CC"/>
                </a:solidFill>
              </a:rPr>
              <a:t>Gizaw</a:t>
            </a:r>
            <a:r>
              <a:rPr lang="en-US" sz="2800" b="1" dirty="0">
                <a:solidFill>
                  <a:srgbClr val="0000CC"/>
                </a:solidFill>
              </a:rPr>
              <a:t> is  3 years old and his length 80c.m . She weights 7 </a:t>
            </a:r>
            <a:r>
              <a:rPr lang="en-US" sz="2800" b="1" dirty="0" err="1">
                <a:solidFill>
                  <a:srgbClr val="0000CC"/>
                </a:solidFill>
              </a:rPr>
              <a:t>K.g</a:t>
            </a:r>
            <a:r>
              <a:rPr lang="en-US" sz="2800" b="1" dirty="0">
                <a:solidFill>
                  <a:srgbClr val="0000CC"/>
                </a:solidFill>
              </a:rPr>
              <a:t>. His mother brought him today because the child has diarrhea for 16 days. He has no general danger sign. W/h the </a:t>
            </a:r>
            <a:r>
              <a:rPr lang="en-US" sz="2800" b="1" dirty="0" err="1">
                <a:solidFill>
                  <a:srgbClr val="0000CC"/>
                </a:solidFill>
              </a:rPr>
              <a:t>H.w</a:t>
            </a:r>
            <a:r>
              <a:rPr lang="en-US" sz="2800" b="1" dirty="0">
                <a:solidFill>
                  <a:srgbClr val="0000CC"/>
                </a:solidFill>
              </a:rPr>
              <a:t> assessed him. He has visible wasting and poor appetite. He has also irritable .His eyes are not sunken and he drinks eagerly.</a:t>
            </a:r>
          </a:p>
          <a:p>
            <a:pPr>
              <a:lnSpc>
                <a:spcPct val="80000"/>
              </a:lnSpc>
              <a:buFontTx/>
              <a:buNone/>
            </a:pPr>
            <a:r>
              <a:rPr lang="en-US" sz="2800" b="1" dirty="0">
                <a:solidFill>
                  <a:srgbClr val="0000CC"/>
                </a:solidFill>
              </a:rPr>
              <a:t>2.1. Calculate  the percentage of </a:t>
            </a:r>
            <a:r>
              <a:rPr lang="en-US" sz="2800" b="1" dirty="0" err="1">
                <a:solidFill>
                  <a:srgbClr val="0000CC"/>
                </a:solidFill>
              </a:rPr>
              <a:t>Gizaw’s</a:t>
            </a:r>
            <a:r>
              <a:rPr lang="en-US" sz="2800" b="1" dirty="0">
                <a:solidFill>
                  <a:srgbClr val="0000CC"/>
                </a:solidFill>
              </a:rPr>
              <a:t> malnutrition according to wt./ht.</a:t>
            </a:r>
          </a:p>
          <a:p>
            <a:pPr>
              <a:lnSpc>
                <a:spcPct val="80000"/>
              </a:lnSpc>
              <a:buFontTx/>
              <a:buNone/>
            </a:pPr>
            <a:r>
              <a:rPr lang="en-US" sz="2800" b="1" dirty="0">
                <a:solidFill>
                  <a:srgbClr val="0000CC"/>
                </a:solidFill>
              </a:rPr>
              <a:t>2.2 Classify </a:t>
            </a:r>
            <a:r>
              <a:rPr lang="en-US" sz="2800" b="1" dirty="0" err="1">
                <a:solidFill>
                  <a:srgbClr val="0000CC"/>
                </a:solidFill>
              </a:rPr>
              <a:t>Gizaw’s</a:t>
            </a:r>
            <a:r>
              <a:rPr lang="en-US" sz="2800" b="1" dirty="0">
                <a:solidFill>
                  <a:srgbClr val="0000CC"/>
                </a:solidFill>
              </a:rPr>
              <a:t> for malnutrition according to wt./ht.</a:t>
            </a:r>
          </a:p>
          <a:p>
            <a:pPr>
              <a:lnSpc>
                <a:spcPct val="80000"/>
              </a:lnSpc>
              <a:buFontTx/>
              <a:buNone/>
            </a:pPr>
            <a:r>
              <a:rPr lang="en-US" sz="2800" b="1" dirty="0">
                <a:solidFill>
                  <a:srgbClr val="0000CC"/>
                </a:solidFill>
              </a:rPr>
              <a:t>2.3. Classify </a:t>
            </a:r>
            <a:r>
              <a:rPr lang="en-US" sz="2800" b="1" dirty="0" err="1">
                <a:solidFill>
                  <a:srgbClr val="0000CC"/>
                </a:solidFill>
              </a:rPr>
              <a:t>Gizaw</a:t>
            </a:r>
            <a:r>
              <a:rPr lang="en-US" sz="2800" b="1" dirty="0">
                <a:solidFill>
                  <a:srgbClr val="0000CC"/>
                </a:solidFill>
              </a:rPr>
              <a:t> for malnutrition &amp; diarrhea according to IMNCI.</a:t>
            </a:r>
          </a:p>
          <a:p>
            <a:pPr>
              <a:lnSpc>
                <a:spcPct val="80000"/>
              </a:lnSpc>
              <a:buFontTx/>
              <a:buNone/>
            </a:pPr>
            <a:r>
              <a:rPr lang="en-US" sz="2800" b="1" dirty="0">
                <a:solidFill>
                  <a:srgbClr val="0000CC"/>
                </a:solidFill>
              </a:rPr>
              <a:t>2.4. What is your mgt for question n</a:t>
            </a:r>
            <a:r>
              <a:rPr lang="en-US" sz="2800" b="1" u="sng" dirty="0">
                <a:solidFill>
                  <a:srgbClr val="0000CC"/>
                </a:solidFill>
              </a:rPr>
              <a:t>o</a:t>
            </a:r>
            <a:r>
              <a:rPr lang="en-US" sz="2800" b="1" dirty="0">
                <a:solidFill>
                  <a:srgbClr val="0000CC"/>
                </a:solidFill>
              </a:rPr>
              <a:t> 2.2, 2.3 according to IMNCI.  </a:t>
            </a:r>
          </a:p>
          <a:p>
            <a:pPr>
              <a:lnSpc>
                <a:spcPct val="80000"/>
              </a:lnSpc>
              <a:buFontTx/>
              <a:buNone/>
            </a:pPr>
            <a:endParaRPr lang="en-US" sz="2800" b="1" dirty="0">
              <a:solidFill>
                <a:srgbClr val="0000CC"/>
              </a:solidFill>
            </a:endParaRPr>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1538" name="Rectangle 2"/>
          <p:cNvSpPr>
            <a:spLocks noGrp="1" noChangeArrowheads="1"/>
          </p:cNvSpPr>
          <p:nvPr>
            <p:ph type="title"/>
          </p:nvPr>
        </p:nvSpPr>
        <p:spPr/>
        <p:txBody>
          <a:bodyPr/>
          <a:lstStyle/>
          <a:p>
            <a:r>
              <a:rPr lang="en-US" b="1" dirty="0">
                <a:solidFill>
                  <a:srgbClr val="FF0066"/>
                </a:solidFill>
              </a:rPr>
              <a:t>Cont…</a:t>
            </a:r>
          </a:p>
        </p:txBody>
      </p:sp>
      <p:sp>
        <p:nvSpPr>
          <p:cNvPr id="1601539" name="Rectangle 3"/>
          <p:cNvSpPr>
            <a:spLocks noGrp="1" noChangeArrowheads="1"/>
          </p:cNvSpPr>
          <p:nvPr>
            <p:ph type="body" idx="1"/>
          </p:nvPr>
        </p:nvSpPr>
        <p:spPr>
          <a:xfrm>
            <a:off x="457200" y="1143000"/>
            <a:ext cx="8229600" cy="4525963"/>
          </a:xfrm>
        </p:spPr>
        <p:txBody>
          <a:bodyPr>
            <a:normAutofit lnSpcReduction="10000"/>
          </a:bodyPr>
          <a:lstStyle/>
          <a:p>
            <a:pPr>
              <a:lnSpc>
                <a:spcPct val="80000"/>
              </a:lnSpc>
              <a:buFontTx/>
              <a:buNone/>
            </a:pPr>
            <a:r>
              <a:rPr lang="en-US" sz="2800" b="1" dirty="0">
                <a:solidFill>
                  <a:srgbClr val="0000CC"/>
                </a:solidFill>
              </a:rPr>
              <a:t>2.1. 70%</a:t>
            </a:r>
          </a:p>
          <a:p>
            <a:pPr>
              <a:lnSpc>
                <a:spcPct val="80000"/>
              </a:lnSpc>
              <a:buFontTx/>
              <a:buNone/>
            </a:pPr>
            <a:r>
              <a:rPr lang="en-US" sz="2800" b="1" dirty="0">
                <a:solidFill>
                  <a:srgbClr val="0000CC"/>
                </a:solidFill>
              </a:rPr>
              <a:t>2.2. Sever acute malnutrition</a:t>
            </a:r>
          </a:p>
          <a:p>
            <a:pPr>
              <a:lnSpc>
                <a:spcPct val="80000"/>
              </a:lnSpc>
              <a:buFontTx/>
              <a:buNone/>
            </a:pPr>
            <a:r>
              <a:rPr lang="en-US" sz="2800" b="1" dirty="0">
                <a:solidFill>
                  <a:srgbClr val="0000CC"/>
                </a:solidFill>
              </a:rPr>
              <a:t>2.3. Sever complicated malnutrition and sever persistent diarrhea.</a:t>
            </a:r>
          </a:p>
          <a:p>
            <a:pPr>
              <a:lnSpc>
                <a:spcPct val="80000"/>
              </a:lnSpc>
              <a:buFontTx/>
              <a:buNone/>
            </a:pPr>
            <a:r>
              <a:rPr lang="en-US" sz="2800" b="1" dirty="0">
                <a:solidFill>
                  <a:srgbClr val="0000CC"/>
                </a:solidFill>
              </a:rPr>
              <a:t>2.4. </a:t>
            </a:r>
            <a:r>
              <a:rPr lang="en-US" sz="2800" b="1" dirty="0">
                <a:solidFill>
                  <a:srgbClr val="FF0066"/>
                </a:solidFill>
              </a:rPr>
              <a:t>Mgt of SAM Q 22</a:t>
            </a:r>
          </a:p>
          <a:p>
            <a:pPr>
              <a:lnSpc>
                <a:spcPct val="80000"/>
              </a:lnSpc>
              <a:buFontTx/>
              <a:buNone/>
            </a:pPr>
            <a:r>
              <a:rPr lang="en-US" sz="2800" b="1" dirty="0">
                <a:solidFill>
                  <a:srgbClr val="0000CC"/>
                </a:solidFill>
              </a:rPr>
              <a:t>-Give first dose of antibiotic</a:t>
            </a:r>
          </a:p>
          <a:p>
            <a:pPr>
              <a:lnSpc>
                <a:spcPct val="80000"/>
              </a:lnSpc>
              <a:buFontTx/>
              <a:buNone/>
            </a:pPr>
            <a:r>
              <a:rPr lang="en-US" sz="2800" b="1" dirty="0">
                <a:solidFill>
                  <a:srgbClr val="0000CC"/>
                </a:solidFill>
              </a:rPr>
              <a:t>-Refer urgently to the hospital</a:t>
            </a:r>
          </a:p>
          <a:p>
            <a:pPr>
              <a:lnSpc>
                <a:spcPct val="80000"/>
              </a:lnSpc>
              <a:buFontTx/>
              <a:buNone/>
            </a:pPr>
            <a:r>
              <a:rPr lang="en-US" sz="2800" b="1" dirty="0">
                <a:solidFill>
                  <a:srgbClr val="FF0066"/>
                </a:solidFill>
              </a:rPr>
              <a:t>Mgt of persistent diarrhea</a:t>
            </a:r>
            <a:r>
              <a:rPr lang="en-US" sz="2800" b="1" dirty="0">
                <a:solidFill>
                  <a:srgbClr val="0000CC"/>
                </a:solidFill>
              </a:rPr>
              <a:t> Q.2.3</a:t>
            </a:r>
          </a:p>
          <a:p>
            <a:pPr>
              <a:lnSpc>
                <a:spcPct val="80000"/>
              </a:lnSpc>
              <a:buFontTx/>
              <a:buNone/>
            </a:pPr>
            <a:r>
              <a:rPr lang="en-US" sz="2800" dirty="0"/>
              <a:t> </a:t>
            </a:r>
            <a:r>
              <a:rPr lang="en-US" sz="2800" b="1" dirty="0">
                <a:solidFill>
                  <a:srgbClr val="0000CC"/>
                </a:solidFill>
              </a:rPr>
              <a:t>Treat DHN before referral if the child no sever disease classification </a:t>
            </a:r>
          </a:p>
          <a:p>
            <a:pPr>
              <a:lnSpc>
                <a:spcPct val="80000"/>
              </a:lnSpc>
              <a:buClr>
                <a:schemeClr val="tx1"/>
              </a:buClr>
              <a:buFont typeface="Wingdings" pitchFamily="2" charset="2"/>
              <a:buChar char="Ø"/>
            </a:pPr>
            <a:r>
              <a:rPr lang="en-US" sz="2800" b="1" dirty="0">
                <a:solidFill>
                  <a:srgbClr val="0000CC"/>
                </a:solidFill>
              </a:rPr>
              <a:t>-Refer to hospital </a:t>
            </a:r>
          </a:p>
          <a:p>
            <a:pPr>
              <a:lnSpc>
                <a:spcPct val="80000"/>
              </a:lnSpc>
              <a:buClr>
                <a:schemeClr val="tx1"/>
              </a:buClr>
              <a:buFont typeface="Wingdings" pitchFamily="2" charset="2"/>
              <a:buChar char="Ø"/>
            </a:pPr>
            <a:r>
              <a:rPr lang="en-US" sz="2800" b="1" dirty="0">
                <a:solidFill>
                  <a:srgbClr val="0000CC"/>
                </a:solidFill>
              </a:rPr>
              <a:t>-</a:t>
            </a:r>
            <a:r>
              <a:rPr lang="en-US" sz="2800" b="1" dirty="0" err="1">
                <a:solidFill>
                  <a:srgbClr val="0000CC"/>
                </a:solidFill>
              </a:rPr>
              <a:t>Vit</a:t>
            </a:r>
            <a:r>
              <a:rPr lang="en-US" sz="2800" b="1" dirty="0">
                <a:solidFill>
                  <a:srgbClr val="0000CC"/>
                </a:solidFill>
              </a:rPr>
              <a:t> – A supplementation</a:t>
            </a:r>
            <a:endParaRPr lang="en-US" sz="2800" dirty="0"/>
          </a:p>
          <a:p>
            <a:pPr>
              <a:lnSpc>
                <a:spcPct val="80000"/>
              </a:lnSpc>
              <a:buFontTx/>
              <a:buNone/>
            </a:pPr>
            <a:endParaRPr lang="en-US" sz="2800" dirty="0"/>
          </a:p>
          <a:p>
            <a:pPr>
              <a:lnSpc>
                <a:spcPct val="80000"/>
              </a:lnSpc>
              <a:buFontTx/>
              <a:buNone/>
            </a:pPr>
            <a:endParaRPr lang="en-US" sz="2800" dirty="0"/>
          </a:p>
          <a:p>
            <a:pPr>
              <a:lnSpc>
                <a:spcPct val="80000"/>
              </a:lnSpc>
              <a:buFontTx/>
              <a:buNone/>
            </a:pPr>
            <a:endParaRPr lang="en-US" sz="2800" dirty="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7474" name="Rectangle 2"/>
          <p:cNvSpPr>
            <a:spLocks noGrp="1" noChangeArrowheads="1"/>
          </p:cNvSpPr>
          <p:nvPr>
            <p:ph type="title"/>
          </p:nvPr>
        </p:nvSpPr>
        <p:spPr/>
        <p:txBody>
          <a:bodyPr/>
          <a:lstStyle/>
          <a:p>
            <a:r>
              <a:rPr lang="en-US" dirty="0">
                <a:solidFill>
                  <a:srgbClr val="FF0000"/>
                </a:solidFill>
              </a:rPr>
              <a:t>Matching</a:t>
            </a:r>
          </a:p>
        </p:txBody>
      </p:sp>
      <p:sp>
        <p:nvSpPr>
          <p:cNvPr id="1257475" name="Rectangle 3"/>
          <p:cNvSpPr>
            <a:spLocks noGrp="1" noChangeArrowheads="1"/>
          </p:cNvSpPr>
          <p:nvPr>
            <p:ph type="body" sz="half" idx="1"/>
          </p:nvPr>
        </p:nvSpPr>
        <p:spPr>
          <a:xfrm>
            <a:off x="457200" y="1295400"/>
            <a:ext cx="4038600" cy="4525963"/>
          </a:xfrm>
        </p:spPr>
        <p:txBody>
          <a:bodyPr/>
          <a:lstStyle/>
          <a:p>
            <a:pPr>
              <a:lnSpc>
                <a:spcPct val="90000"/>
              </a:lnSpc>
              <a:buFontTx/>
              <a:buNone/>
            </a:pPr>
            <a:r>
              <a:rPr lang="en-US" dirty="0">
                <a:solidFill>
                  <a:srgbClr val="FF0000"/>
                </a:solidFill>
              </a:rPr>
              <a:t>       </a:t>
            </a:r>
            <a:r>
              <a:rPr lang="en-US" u="sng" dirty="0">
                <a:solidFill>
                  <a:srgbClr val="FF0000"/>
                </a:solidFill>
              </a:rPr>
              <a:t>Column-A</a:t>
            </a:r>
          </a:p>
          <a:p>
            <a:pPr>
              <a:lnSpc>
                <a:spcPct val="90000"/>
              </a:lnSpc>
              <a:buFontTx/>
              <a:buNone/>
            </a:pPr>
            <a:r>
              <a:rPr lang="en-US" u="sng" dirty="0"/>
              <a:t>___</a:t>
            </a:r>
            <a:r>
              <a:rPr lang="en-US" b="1" u="sng" dirty="0">
                <a:solidFill>
                  <a:srgbClr val="0000CC"/>
                </a:solidFill>
              </a:rPr>
              <a:t>1.</a:t>
            </a:r>
            <a:r>
              <a:rPr lang="en-US" b="1" dirty="0">
                <a:solidFill>
                  <a:srgbClr val="0000CC"/>
                </a:solidFill>
              </a:rPr>
              <a:t>Animal source of </a:t>
            </a:r>
            <a:r>
              <a:rPr lang="en-US" b="1" dirty="0" err="1">
                <a:solidFill>
                  <a:srgbClr val="0000CC"/>
                </a:solidFill>
              </a:rPr>
              <a:t>vit</a:t>
            </a:r>
            <a:r>
              <a:rPr lang="en-US" b="1" dirty="0">
                <a:solidFill>
                  <a:srgbClr val="0000CC"/>
                </a:solidFill>
              </a:rPr>
              <a:t>.-A</a:t>
            </a:r>
          </a:p>
          <a:p>
            <a:pPr>
              <a:lnSpc>
                <a:spcPct val="90000"/>
              </a:lnSpc>
              <a:buFontTx/>
              <a:buNone/>
            </a:pPr>
            <a:r>
              <a:rPr lang="en-US" b="1" dirty="0">
                <a:solidFill>
                  <a:srgbClr val="0000CC"/>
                </a:solidFill>
              </a:rPr>
              <a:t>____2. Earliest symptom of </a:t>
            </a:r>
            <a:r>
              <a:rPr lang="en-US" b="1" dirty="0" err="1">
                <a:solidFill>
                  <a:srgbClr val="0000CC"/>
                </a:solidFill>
              </a:rPr>
              <a:t>Vit</a:t>
            </a:r>
            <a:r>
              <a:rPr lang="en-US" b="1" dirty="0">
                <a:solidFill>
                  <a:srgbClr val="0000CC"/>
                </a:solidFill>
              </a:rPr>
              <a:t>.-A.</a:t>
            </a:r>
          </a:p>
          <a:p>
            <a:pPr>
              <a:lnSpc>
                <a:spcPct val="90000"/>
              </a:lnSpc>
              <a:buFontTx/>
              <a:buNone/>
            </a:pPr>
            <a:r>
              <a:rPr lang="en-US" b="1" dirty="0">
                <a:solidFill>
                  <a:srgbClr val="0000CC"/>
                </a:solidFill>
              </a:rPr>
              <a:t>___3. </a:t>
            </a:r>
            <a:r>
              <a:rPr lang="en-US" b="1" dirty="0" err="1">
                <a:solidFill>
                  <a:srgbClr val="0000CC"/>
                </a:solidFill>
              </a:rPr>
              <a:t>Bitots</a:t>
            </a:r>
            <a:r>
              <a:rPr lang="en-US" b="1" dirty="0">
                <a:solidFill>
                  <a:srgbClr val="0000CC"/>
                </a:solidFill>
              </a:rPr>
              <a:t> spot</a:t>
            </a:r>
          </a:p>
          <a:p>
            <a:pPr>
              <a:lnSpc>
                <a:spcPct val="90000"/>
              </a:lnSpc>
              <a:buFontTx/>
              <a:buNone/>
            </a:pPr>
            <a:r>
              <a:rPr lang="en-US" b="1" dirty="0">
                <a:solidFill>
                  <a:srgbClr val="0000CC"/>
                </a:solidFill>
              </a:rPr>
              <a:t>___4.Vit.-D deficiency.</a:t>
            </a:r>
          </a:p>
          <a:p>
            <a:pPr>
              <a:lnSpc>
                <a:spcPct val="90000"/>
              </a:lnSpc>
              <a:buFontTx/>
              <a:buNone/>
            </a:pPr>
            <a:r>
              <a:rPr lang="en-US" b="1" dirty="0">
                <a:solidFill>
                  <a:srgbClr val="0000CC"/>
                </a:solidFill>
              </a:rPr>
              <a:t>___5. Scurvy.</a:t>
            </a:r>
          </a:p>
          <a:p>
            <a:pPr>
              <a:lnSpc>
                <a:spcPct val="90000"/>
              </a:lnSpc>
              <a:buFontTx/>
              <a:buNone/>
            </a:pPr>
            <a:r>
              <a:rPr lang="en-US" b="1" dirty="0">
                <a:solidFill>
                  <a:srgbClr val="0000CC"/>
                </a:solidFill>
              </a:rPr>
              <a:t>___6. Non reversible sign of </a:t>
            </a:r>
            <a:r>
              <a:rPr lang="en-US" b="1" dirty="0" err="1">
                <a:solidFill>
                  <a:srgbClr val="0000CC"/>
                </a:solidFill>
              </a:rPr>
              <a:t>Vit</a:t>
            </a:r>
            <a:r>
              <a:rPr lang="en-US" b="1" dirty="0">
                <a:solidFill>
                  <a:srgbClr val="0000CC"/>
                </a:solidFill>
              </a:rPr>
              <a:t>.-A.</a:t>
            </a:r>
          </a:p>
        </p:txBody>
      </p:sp>
      <p:sp>
        <p:nvSpPr>
          <p:cNvPr id="1257476" name="Rectangle 4"/>
          <p:cNvSpPr>
            <a:spLocks noGrp="1" noChangeArrowheads="1"/>
          </p:cNvSpPr>
          <p:nvPr>
            <p:ph type="body" sz="half" idx="2"/>
          </p:nvPr>
        </p:nvSpPr>
        <p:spPr>
          <a:xfrm>
            <a:off x="4572000" y="1600200"/>
            <a:ext cx="4038600" cy="4525963"/>
          </a:xfrm>
        </p:spPr>
        <p:txBody>
          <a:bodyPr/>
          <a:lstStyle/>
          <a:p>
            <a:pPr>
              <a:buFontTx/>
              <a:buNone/>
            </a:pPr>
            <a:r>
              <a:rPr lang="en-US" sz="2400" dirty="0">
                <a:solidFill>
                  <a:srgbClr val="FF0000"/>
                </a:solidFill>
              </a:rPr>
              <a:t>Column-B </a:t>
            </a:r>
          </a:p>
          <a:p>
            <a:pPr>
              <a:buFontTx/>
              <a:buNone/>
            </a:pPr>
            <a:r>
              <a:rPr lang="en-US" sz="2400" b="1" dirty="0">
                <a:solidFill>
                  <a:srgbClr val="0000CC"/>
                </a:solidFill>
              </a:rPr>
              <a:t>A.</a:t>
            </a:r>
            <a:r>
              <a:rPr lang="el-GR" sz="2400" b="1" dirty="0">
                <a:solidFill>
                  <a:srgbClr val="0000CC"/>
                </a:solidFill>
              </a:rPr>
              <a:t>β</a:t>
            </a:r>
            <a:r>
              <a:rPr lang="en-US" sz="2400" b="1" dirty="0">
                <a:solidFill>
                  <a:srgbClr val="0000CC"/>
                </a:solidFill>
              </a:rPr>
              <a:t> –Carotene</a:t>
            </a:r>
          </a:p>
          <a:p>
            <a:pPr>
              <a:buFontTx/>
              <a:buNone/>
            </a:pPr>
            <a:r>
              <a:rPr lang="en-US" sz="2400" b="1" dirty="0">
                <a:solidFill>
                  <a:srgbClr val="0000CC"/>
                </a:solidFill>
              </a:rPr>
              <a:t>B. Retinol</a:t>
            </a:r>
          </a:p>
          <a:p>
            <a:pPr>
              <a:buFontTx/>
              <a:buNone/>
            </a:pPr>
            <a:r>
              <a:rPr lang="en-US" sz="2400" b="1" dirty="0">
                <a:solidFill>
                  <a:srgbClr val="0000CC"/>
                </a:solidFill>
              </a:rPr>
              <a:t>C. Night blindness.</a:t>
            </a:r>
          </a:p>
          <a:p>
            <a:pPr>
              <a:buFontTx/>
              <a:buNone/>
            </a:pPr>
            <a:r>
              <a:rPr lang="en-US" sz="2400" b="1" dirty="0">
                <a:solidFill>
                  <a:srgbClr val="0000CC"/>
                </a:solidFill>
              </a:rPr>
              <a:t>D. White lesion of the conjunctiva.</a:t>
            </a:r>
          </a:p>
          <a:p>
            <a:pPr>
              <a:buFontTx/>
              <a:buNone/>
            </a:pPr>
            <a:r>
              <a:rPr lang="en-US" sz="2400" b="1" dirty="0">
                <a:solidFill>
                  <a:srgbClr val="0000CC"/>
                </a:solidFill>
              </a:rPr>
              <a:t>E. </a:t>
            </a:r>
            <a:r>
              <a:rPr lang="en-US" sz="2400" b="1" dirty="0" err="1">
                <a:solidFill>
                  <a:srgbClr val="0000CC"/>
                </a:solidFill>
              </a:rPr>
              <a:t>Gam</a:t>
            </a:r>
            <a:r>
              <a:rPr lang="en-US" sz="2400" b="1" dirty="0">
                <a:solidFill>
                  <a:srgbClr val="0000CC"/>
                </a:solidFill>
              </a:rPr>
              <a:t> bleeding.</a:t>
            </a:r>
          </a:p>
          <a:p>
            <a:pPr>
              <a:buFontTx/>
              <a:buNone/>
            </a:pPr>
            <a:r>
              <a:rPr lang="en-US" sz="2400" b="1" dirty="0">
                <a:solidFill>
                  <a:srgbClr val="0000CC"/>
                </a:solidFill>
              </a:rPr>
              <a:t>F. </a:t>
            </a:r>
            <a:r>
              <a:rPr lang="en-US" sz="2400" b="1" dirty="0" err="1">
                <a:solidFill>
                  <a:srgbClr val="0000CC"/>
                </a:solidFill>
              </a:rPr>
              <a:t>Craniotabes</a:t>
            </a:r>
            <a:endParaRPr lang="en-US" sz="2400" b="1" dirty="0">
              <a:solidFill>
                <a:srgbClr val="0000CC"/>
              </a:solidFill>
            </a:endParaRPr>
          </a:p>
          <a:p>
            <a:pPr>
              <a:buFontTx/>
              <a:buNone/>
            </a:pPr>
            <a:r>
              <a:rPr lang="en-US" sz="2400" b="1" dirty="0">
                <a:solidFill>
                  <a:srgbClr val="0000CC"/>
                </a:solidFill>
              </a:rPr>
              <a:t>G. </a:t>
            </a:r>
            <a:r>
              <a:rPr lang="en-US" sz="2400" b="1" dirty="0" err="1">
                <a:solidFill>
                  <a:srgbClr val="0000CC"/>
                </a:solidFill>
              </a:rPr>
              <a:t>Keratomalacia</a:t>
            </a:r>
            <a:endParaRPr lang="en-US" sz="2400" b="1" dirty="0">
              <a:solidFill>
                <a:srgbClr val="0000CC"/>
              </a:solidFill>
            </a:endParaRPr>
          </a:p>
          <a:p>
            <a:pPr>
              <a:buFontTx/>
              <a:buNone/>
            </a:pPr>
            <a:endParaRPr lang="en-US" sz="2400" b="1" dirty="0">
              <a:solidFill>
                <a:srgbClr val="0000CC"/>
              </a:solidFill>
            </a:endParaRPr>
          </a:p>
          <a:p>
            <a:pPr>
              <a:buFontTx/>
              <a:buNone/>
            </a:pPr>
            <a:endParaRPr lang="el-GR" sz="2400" b="1" dirty="0">
              <a:solidFill>
                <a:srgbClr val="0000CC"/>
              </a:solidFill>
            </a:endParaRPr>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0546" name="Rectangle 2"/>
          <p:cNvSpPr>
            <a:spLocks noGrp="1" noChangeArrowheads="1"/>
          </p:cNvSpPr>
          <p:nvPr>
            <p:ph type="title"/>
          </p:nvPr>
        </p:nvSpPr>
        <p:spPr/>
        <p:txBody>
          <a:bodyPr/>
          <a:lstStyle/>
          <a:p>
            <a:r>
              <a:rPr lang="en-US" dirty="0">
                <a:solidFill>
                  <a:srgbClr val="FF0000"/>
                </a:solidFill>
              </a:rPr>
              <a:t>Cont…</a:t>
            </a:r>
          </a:p>
        </p:txBody>
      </p:sp>
      <p:sp>
        <p:nvSpPr>
          <p:cNvPr id="1260547" name="Rectangle 3"/>
          <p:cNvSpPr>
            <a:spLocks noGrp="1" noChangeArrowheads="1"/>
          </p:cNvSpPr>
          <p:nvPr>
            <p:ph type="body" idx="1"/>
          </p:nvPr>
        </p:nvSpPr>
        <p:spPr/>
        <p:txBody>
          <a:bodyPr/>
          <a:lstStyle/>
          <a:p>
            <a:pPr>
              <a:buFontTx/>
              <a:buNone/>
            </a:pPr>
            <a:r>
              <a:rPr lang="en-US" b="1" dirty="0">
                <a:solidFill>
                  <a:srgbClr val="0000CC"/>
                </a:solidFill>
              </a:rPr>
              <a:t>1. Prevention of </a:t>
            </a:r>
            <a:r>
              <a:rPr lang="en-US" b="1" dirty="0" err="1">
                <a:solidFill>
                  <a:srgbClr val="0000CC"/>
                </a:solidFill>
              </a:rPr>
              <a:t>vit</a:t>
            </a:r>
            <a:r>
              <a:rPr lang="en-US" b="1" dirty="0">
                <a:solidFill>
                  <a:srgbClr val="0000CC"/>
                </a:solidFill>
              </a:rPr>
              <a:t>.-A for &lt;1 years________   IU capsule.</a:t>
            </a:r>
          </a:p>
          <a:p>
            <a:pPr>
              <a:buFontTx/>
              <a:buNone/>
            </a:pPr>
            <a:r>
              <a:rPr lang="en-US" b="1" dirty="0">
                <a:solidFill>
                  <a:srgbClr val="0000CC"/>
                </a:solidFill>
              </a:rPr>
              <a:t>2. Prevention of </a:t>
            </a:r>
            <a:r>
              <a:rPr lang="en-US" b="1" dirty="0" err="1">
                <a:solidFill>
                  <a:srgbClr val="0000CC"/>
                </a:solidFill>
              </a:rPr>
              <a:t>vit</a:t>
            </a:r>
            <a:r>
              <a:rPr lang="en-US" b="1" dirty="0">
                <a:solidFill>
                  <a:srgbClr val="0000CC"/>
                </a:solidFill>
              </a:rPr>
              <a:t>.-A for &gt;1 years_______   IU capsule.</a:t>
            </a:r>
          </a:p>
          <a:p>
            <a:pPr>
              <a:buFontTx/>
              <a:buNone/>
            </a:pPr>
            <a:endParaRPr lang="en-US" b="1" dirty="0">
              <a:solidFill>
                <a:srgbClr val="0000CC"/>
              </a:solidFill>
            </a:endParaRPr>
          </a:p>
        </p:txBody>
      </p:sp>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20" name="Rectangle 4"/>
          <p:cNvSpPr>
            <a:spLocks noChangeArrowheads="1"/>
          </p:cNvSpPr>
          <p:nvPr/>
        </p:nvSpPr>
        <p:spPr bwMode="auto">
          <a:xfrm>
            <a:off x="381000" y="92075"/>
            <a:ext cx="8534400" cy="6427788"/>
          </a:xfrm>
          <a:prstGeom prst="rect">
            <a:avLst/>
          </a:prstGeom>
          <a:noFill/>
          <a:ln w="9525">
            <a:noFill/>
            <a:miter lim="800000"/>
            <a:headEnd/>
            <a:tailEnd/>
          </a:ln>
          <a:effectLst/>
        </p:spPr>
        <p:txBody>
          <a:bodyPr anchor="ctr">
            <a:spAutoFit/>
          </a:bodyPr>
          <a:lstStyle/>
          <a:p>
            <a:pPr marL="342900" indent="-342900" algn="ctr">
              <a:tabLst>
                <a:tab pos="609600" algn="l"/>
              </a:tabLst>
            </a:pPr>
            <a:r>
              <a:rPr lang="en-US" sz="3200" u="sng" baseline="0">
                <a:solidFill>
                  <a:srgbClr val="FF0000"/>
                </a:solidFill>
              </a:rPr>
              <a:t>Dose of coarthem by age/Wt.</a:t>
            </a:r>
          </a:p>
          <a:p>
            <a:pPr marL="342900" indent="-342900" algn="ctr">
              <a:tabLst>
                <a:tab pos="609600" algn="l"/>
              </a:tabLst>
            </a:pPr>
            <a:r>
              <a:rPr lang="en-US" sz="2400" b="1" u="sng" baseline="0">
                <a:solidFill>
                  <a:srgbClr val="0000CC"/>
                </a:solidFill>
              </a:rPr>
              <a:t>Wt  </a:t>
            </a:r>
            <a:r>
              <a:rPr lang="en-US" sz="2400" b="1" baseline="0">
                <a:solidFill>
                  <a:srgbClr val="0000CC"/>
                </a:solidFill>
              </a:rPr>
              <a:t>                  </a:t>
            </a:r>
            <a:r>
              <a:rPr lang="en-US" sz="2400" b="1" u="sng" baseline="0">
                <a:solidFill>
                  <a:srgbClr val="0000CC"/>
                </a:solidFill>
              </a:rPr>
              <a:t>Age</a:t>
            </a:r>
            <a:r>
              <a:rPr lang="en-US" sz="2400" b="1" baseline="0">
                <a:solidFill>
                  <a:srgbClr val="0000CC"/>
                </a:solidFill>
              </a:rPr>
              <a:t>       		</a:t>
            </a:r>
            <a:r>
              <a:rPr lang="en-US" sz="2400" b="1" u="sng" baseline="0">
                <a:solidFill>
                  <a:srgbClr val="0000CC"/>
                </a:solidFill>
              </a:rPr>
              <a:t>Coarthem</a:t>
            </a:r>
            <a:endParaRPr lang="en-US" sz="2400" b="1" baseline="0">
              <a:solidFill>
                <a:srgbClr val="0000CC"/>
              </a:solidFill>
            </a:endParaRPr>
          </a:p>
          <a:p>
            <a:pPr marL="342900" indent="-342900" algn="ctr">
              <a:tabLst>
                <a:tab pos="609600" algn="l"/>
              </a:tabLst>
            </a:pPr>
            <a:r>
              <a:rPr lang="en-US" sz="2400" b="1" baseline="0">
                <a:solidFill>
                  <a:srgbClr val="0000CC"/>
                </a:solidFill>
              </a:rPr>
              <a:t>1. 5-14kg	   3 month-2years----------1 tab po BID for 03 </a:t>
            </a:r>
          </a:p>
          <a:p>
            <a:pPr marL="342900" indent="-342900" algn="ctr">
              <a:tabLst>
                <a:tab pos="609600" algn="l"/>
              </a:tabLst>
            </a:pPr>
            <a:r>
              <a:rPr lang="en-US" sz="2400" b="1" baseline="0">
                <a:solidFill>
                  <a:srgbClr val="0000CC"/>
                </a:solidFill>
              </a:rPr>
              <a:t>                                                         days</a:t>
            </a:r>
          </a:p>
          <a:p>
            <a:pPr marL="342900" indent="-342900" algn="ctr">
              <a:tabLst>
                <a:tab pos="609600" algn="l"/>
              </a:tabLst>
            </a:pPr>
            <a:r>
              <a:rPr lang="en-US" sz="2400" b="1" baseline="0">
                <a:solidFill>
                  <a:srgbClr val="0000CC"/>
                </a:solidFill>
              </a:rPr>
              <a:t>   2.  15-24kg		3-7 years-------------2 tab po BID for 03</a:t>
            </a:r>
          </a:p>
          <a:p>
            <a:pPr marL="342900" indent="-342900" algn="ctr">
              <a:tabLst>
                <a:tab pos="609600" algn="l"/>
              </a:tabLst>
            </a:pPr>
            <a:r>
              <a:rPr lang="en-US" sz="2400" b="1" baseline="0">
                <a:solidFill>
                  <a:srgbClr val="0000CC"/>
                </a:solidFill>
              </a:rPr>
              <a:t>                                           days</a:t>
            </a:r>
          </a:p>
          <a:p>
            <a:pPr marL="342900" indent="-342900" algn="ctr">
              <a:buFontTx/>
              <a:buAutoNum type="arabicPeriod" startAt="3"/>
              <a:tabLst>
                <a:tab pos="609600" algn="l"/>
              </a:tabLst>
            </a:pPr>
            <a:r>
              <a:rPr lang="en-US" sz="2400" b="1" baseline="0">
                <a:solidFill>
                  <a:srgbClr val="0000CC"/>
                </a:solidFill>
              </a:rPr>
              <a:t>25-34kg	     8-10years--------------3 tab po BID for</a:t>
            </a:r>
          </a:p>
          <a:p>
            <a:pPr marL="342900" indent="-342900" algn="ctr">
              <a:tabLst>
                <a:tab pos="609600" algn="l"/>
              </a:tabLst>
            </a:pPr>
            <a:r>
              <a:rPr lang="en-US" sz="2400" b="1" baseline="0">
                <a:solidFill>
                  <a:srgbClr val="0000CC"/>
                </a:solidFill>
              </a:rPr>
              <a:t>                                                           03days</a:t>
            </a:r>
          </a:p>
          <a:p>
            <a:pPr marL="342900" indent="-342900" algn="ctr">
              <a:tabLst>
                <a:tab pos="609600" algn="l"/>
              </a:tabLst>
            </a:pPr>
            <a:r>
              <a:rPr lang="en-US" sz="2400" b="1" baseline="0">
                <a:solidFill>
                  <a:srgbClr val="0000CC"/>
                </a:solidFill>
              </a:rPr>
              <a:t>4,    35kg +                      &gt;10 years ------4 tab po BID for 03 </a:t>
            </a:r>
          </a:p>
          <a:p>
            <a:pPr marL="342900" indent="-342900" algn="ctr">
              <a:tabLst>
                <a:tab pos="609600" algn="l"/>
              </a:tabLst>
            </a:pPr>
            <a:r>
              <a:rPr lang="en-US" sz="2400" b="1" baseline="0">
                <a:solidFill>
                  <a:srgbClr val="0000CC"/>
                </a:solidFill>
              </a:rPr>
              <a:t>                                                        days</a:t>
            </a:r>
          </a:p>
          <a:p>
            <a:pPr marL="342900" indent="-342900" algn="ctr">
              <a:tabLst>
                <a:tab pos="609600" algn="l"/>
              </a:tabLst>
            </a:pPr>
            <a:r>
              <a:rPr lang="en-US" b="1" baseline="0">
                <a:solidFill>
                  <a:srgbClr val="FF0066"/>
                </a:solidFill>
              </a:rPr>
              <a:t>Contraindication</a:t>
            </a:r>
          </a:p>
          <a:p>
            <a:pPr marL="342900" indent="-342900" algn="ctr">
              <a:tabLst>
                <a:tab pos="609600" algn="l"/>
              </a:tabLst>
            </a:pPr>
            <a:r>
              <a:rPr lang="en-US" b="1" baseline="0">
                <a:solidFill>
                  <a:srgbClr val="FF0066"/>
                </a:solidFill>
              </a:rPr>
              <a:t>                           -</a:t>
            </a:r>
            <a:r>
              <a:rPr lang="en-US" b="1" baseline="0">
                <a:solidFill>
                  <a:srgbClr val="0000CC"/>
                </a:solidFill>
              </a:rPr>
              <a:t>Infant &lt; 5k.g or less than 3 month</a:t>
            </a:r>
          </a:p>
          <a:p>
            <a:pPr marL="342900" indent="-342900" algn="ctr">
              <a:tabLst>
                <a:tab pos="609600" algn="l"/>
              </a:tabLst>
            </a:pPr>
            <a:r>
              <a:rPr lang="en-US" b="1" baseline="0">
                <a:solidFill>
                  <a:srgbClr val="0000CC"/>
                </a:solidFill>
              </a:rPr>
              <a:t>         -Pregnant women </a:t>
            </a:r>
          </a:p>
          <a:p>
            <a:pPr marL="342900" indent="-342900" algn="ctr">
              <a:tabLst>
                <a:tab pos="609600" algn="l"/>
              </a:tabLst>
            </a:pPr>
            <a:r>
              <a:rPr lang="en-US" b="1" baseline="0">
                <a:solidFill>
                  <a:srgbClr val="0000CC"/>
                </a:solidFill>
              </a:rPr>
              <a:t>Coarthem = Artemether 20 mg  + 120  lumefantrine.</a:t>
            </a:r>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p:cNvSpPr>
            <a:spLocks noGrp="1" noChangeArrowheads="1"/>
          </p:cNvSpPr>
          <p:nvPr>
            <p:ph type="title"/>
          </p:nvPr>
        </p:nvSpPr>
        <p:spPr>
          <a:xfrm>
            <a:off x="457200" y="0"/>
            <a:ext cx="8229600" cy="1143000"/>
          </a:xfrm>
        </p:spPr>
        <p:txBody>
          <a:bodyPr/>
          <a:lstStyle/>
          <a:p>
            <a:r>
              <a:rPr lang="en-US" b="1" dirty="0">
                <a:solidFill>
                  <a:srgbClr val="FF0066"/>
                </a:solidFill>
              </a:rPr>
              <a:t>Rx of malaria…Cont…</a:t>
            </a:r>
          </a:p>
        </p:txBody>
      </p:sp>
      <p:sp>
        <p:nvSpPr>
          <p:cNvPr id="523267" name="Rectangle 3"/>
          <p:cNvSpPr>
            <a:spLocks noGrp="1" noChangeArrowheads="1"/>
          </p:cNvSpPr>
          <p:nvPr>
            <p:ph type="body" idx="1"/>
          </p:nvPr>
        </p:nvSpPr>
        <p:spPr>
          <a:xfrm>
            <a:off x="381000" y="838200"/>
            <a:ext cx="8229600" cy="4525963"/>
          </a:xfrm>
        </p:spPr>
        <p:txBody>
          <a:bodyPr>
            <a:normAutofit/>
          </a:bodyPr>
          <a:lstStyle/>
          <a:p>
            <a:pPr>
              <a:lnSpc>
                <a:spcPct val="110000"/>
              </a:lnSpc>
              <a:buFontTx/>
              <a:buNone/>
            </a:pPr>
            <a:r>
              <a:rPr lang="en-US" sz="2800" b="1" dirty="0" smtClean="0">
                <a:solidFill>
                  <a:srgbClr val="0000CC"/>
                </a:solidFill>
              </a:rPr>
              <a:t>II</a:t>
            </a:r>
            <a:endParaRPr lang="en-US" sz="2800" b="1" u="sng" dirty="0">
              <a:solidFill>
                <a:srgbClr val="0000CC"/>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r>
              <a:rPr lang="en-US" sz="3200" b="1" dirty="0">
                <a:solidFill>
                  <a:srgbClr val="FF0066"/>
                </a:solidFill>
              </a:rPr>
              <a:t>b. CHECK FOR GENERAL DANGER SIGN</a:t>
            </a:r>
            <a:r>
              <a:rPr lang="en-US" sz="3200" dirty="0">
                <a:solidFill>
                  <a:srgbClr val="FF0066"/>
                </a:solidFill>
              </a:rPr>
              <a:t/>
            </a:r>
            <a:br>
              <a:rPr lang="en-US" sz="3200" dirty="0">
                <a:solidFill>
                  <a:srgbClr val="FF0066"/>
                </a:solidFill>
              </a:rPr>
            </a:br>
            <a:endParaRPr lang="en-US" sz="3200" dirty="0">
              <a:solidFill>
                <a:srgbClr val="FF0066"/>
              </a:solidFill>
            </a:endParaRPr>
          </a:p>
        </p:txBody>
      </p:sp>
      <p:sp>
        <p:nvSpPr>
          <p:cNvPr id="282627" name="Rectangle 3"/>
          <p:cNvSpPr>
            <a:spLocks noGrp="1" noChangeArrowheads="1"/>
          </p:cNvSpPr>
          <p:nvPr>
            <p:ph type="body" idx="1"/>
          </p:nvPr>
        </p:nvSpPr>
        <p:spPr>
          <a:xfrm>
            <a:off x="381000" y="1036638"/>
            <a:ext cx="8229600" cy="4525962"/>
          </a:xfrm>
        </p:spPr>
        <p:txBody>
          <a:bodyPr/>
          <a:lstStyle/>
          <a:p>
            <a:pPr>
              <a:lnSpc>
                <a:spcPct val="80000"/>
              </a:lnSpc>
            </a:pPr>
            <a:r>
              <a:rPr lang="en-US" sz="2400" b="1" dirty="0">
                <a:solidFill>
                  <a:srgbClr val="0000FF"/>
                </a:solidFill>
              </a:rPr>
              <a:t>Ask:				 Look: </a:t>
            </a:r>
          </a:p>
          <a:p>
            <a:pPr>
              <a:lnSpc>
                <a:spcPct val="80000"/>
              </a:lnSpc>
              <a:buClr>
                <a:schemeClr val="tx1"/>
              </a:buClr>
              <a:buFontTx/>
              <a:buNone/>
            </a:pPr>
            <a:r>
              <a:rPr lang="en-US" sz="2400" b="1" dirty="0">
                <a:solidFill>
                  <a:srgbClr val="0000FF"/>
                </a:solidFill>
              </a:rPr>
              <a:t>- Is the child </a:t>
            </a:r>
            <a:r>
              <a:rPr lang="en-US" sz="2400" b="1" dirty="0">
                <a:solidFill>
                  <a:srgbClr val="FF0000"/>
                </a:solidFill>
              </a:rPr>
              <a:t>able to                           </a:t>
            </a:r>
          </a:p>
          <a:p>
            <a:pPr>
              <a:lnSpc>
                <a:spcPct val="80000"/>
              </a:lnSpc>
              <a:buClr>
                <a:schemeClr val="tx1"/>
              </a:buClr>
              <a:buFontTx/>
              <a:buNone/>
            </a:pPr>
            <a:r>
              <a:rPr lang="en-US" sz="2400" b="1" dirty="0">
                <a:solidFill>
                  <a:srgbClr val="FF0000"/>
                </a:solidFill>
              </a:rPr>
              <a:t>  drink or breast feed</a:t>
            </a:r>
            <a:r>
              <a:rPr lang="en-US" sz="2400" b="1" dirty="0" smtClean="0">
                <a:solidFill>
                  <a:srgbClr val="0000FF"/>
                </a:solidFill>
              </a:rPr>
              <a:t>?</a:t>
            </a:r>
            <a:r>
              <a:rPr lang="en-US" sz="2400" b="1" dirty="0">
                <a:solidFill>
                  <a:srgbClr val="0000FF"/>
                </a:solidFill>
              </a:rPr>
              <a:t> </a:t>
            </a:r>
            <a:r>
              <a:rPr lang="en-US" sz="2400" b="1" dirty="0" smtClean="0">
                <a:solidFill>
                  <a:srgbClr val="0000FF"/>
                </a:solidFill>
              </a:rPr>
              <a:t>       -See </a:t>
            </a:r>
            <a:r>
              <a:rPr lang="en-US" sz="2400" b="1" dirty="0">
                <a:solidFill>
                  <a:srgbClr val="0000FF"/>
                </a:solidFill>
              </a:rPr>
              <a:t>if the child is </a:t>
            </a:r>
          </a:p>
          <a:p>
            <a:pPr>
              <a:lnSpc>
                <a:spcPct val="80000"/>
              </a:lnSpc>
              <a:buClr>
                <a:schemeClr val="tx1"/>
              </a:buClr>
              <a:buFontTx/>
              <a:buChar char="-"/>
            </a:pPr>
            <a:r>
              <a:rPr lang="en-US" sz="2400" b="1" dirty="0">
                <a:solidFill>
                  <a:srgbClr val="0000FF"/>
                </a:solidFill>
              </a:rPr>
              <a:t>Does the child </a:t>
            </a:r>
            <a:r>
              <a:rPr lang="en-US" sz="2400" b="1" dirty="0">
                <a:solidFill>
                  <a:srgbClr val="FF0000"/>
                </a:solidFill>
              </a:rPr>
              <a:t>vomit            </a:t>
            </a:r>
            <a:r>
              <a:rPr lang="en-US" sz="2400" b="1" dirty="0" smtClean="0">
                <a:solidFill>
                  <a:srgbClr val="FF0000"/>
                </a:solidFill>
              </a:rPr>
              <a:t>    :Lethargic or unconscious</a:t>
            </a:r>
            <a:r>
              <a:rPr lang="en-US" sz="2400" b="1" dirty="0" smtClean="0">
                <a:solidFill>
                  <a:srgbClr val="0000FF"/>
                </a:solidFill>
              </a:rPr>
              <a:t> </a:t>
            </a:r>
            <a:endParaRPr lang="en-US" sz="2400" b="1" dirty="0">
              <a:solidFill>
                <a:srgbClr val="FF0000"/>
              </a:solidFill>
            </a:endParaRPr>
          </a:p>
          <a:p>
            <a:pPr>
              <a:lnSpc>
                <a:spcPct val="80000"/>
              </a:lnSpc>
              <a:buClr>
                <a:schemeClr val="tx1"/>
              </a:buClr>
              <a:buFontTx/>
              <a:buChar char="-"/>
            </a:pPr>
            <a:r>
              <a:rPr lang="en-US" sz="2400" b="1" dirty="0">
                <a:solidFill>
                  <a:srgbClr val="FF0000"/>
                </a:solidFill>
              </a:rPr>
              <a:t> every thing</a:t>
            </a:r>
            <a:r>
              <a:rPr lang="en-US" sz="2400" b="1" dirty="0">
                <a:solidFill>
                  <a:srgbClr val="0000FF"/>
                </a:solidFill>
              </a:rPr>
              <a:t>?                     </a:t>
            </a:r>
          </a:p>
          <a:p>
            <a:pPr>
              <a:lnSpc>
                <a:spcPct val="80000"/>
              </a:lnSpc>
              <a:buClr>
                <a:schemeClr val="tx1"/>
              </a:buClr>
              <a:buFontTx/>
              <a:buNone/>
            </a:pPr>
            <a:r>
              <a:rPr lang="en-US" sz="2400" b="1" dirty="0">
                <a:solidFill>
                  <a:srgbClr val="0000FF"/>
                </a:solidFill>
              </a:rPr>
              <a:t>-  Has the child </a:t>
            </a:r>
            <a:r>
              <a:rPr lang="en-US" sz="2400" b="1" dirty="0" smtClean="0">
                <a:solidFill>
                  <a:srgbClr val="FF0000"/>
                </a:solidFill>
              </a:rPr>
              <a:t>had            </a:t>
            </a:r>
            <a:r>
              <a:rPr lang="en-US" sz="2400" b="1" dirty="0" smtClean="0">
                <a:solidFill>
                  <a:srgbClr val="0070C0"/>
                </a:solidFill>
              </a:rPr>
              <a:t>            :</a:t>
            </a:r>
            <a:r>
              <a:rPr lang="en-US" sz="2400" b="1" dirty="0" smtClean="0">
                <a:solidFill>
                  <a:srgbClr val="FF0000"/>
                </a:solidFill>
              </a:rPr>
              <a:t>convulsing now</a:t>
            </a:r>
            <a:r>
              <a:rPr lang="en-US" sz="2400" b="1" dirty="0" smtClean="0">
                <a:solidFill>
                  <a:srgbClr val="0000FF"/>
                </a:solidFill>
              </a:rPr>
              <a:t>.</a:t>
            </a:r>
            <a:endParaRPr lang="en-US" sz="2400" b="1" dirty="0" smtClean="0">
              <a:solidFill>
                <a:srgbClr val="FF0000"/>
              </a:solidFill>
            </a:endParaRPr>
          </a:p>
          <a:p>
            <a:pPr>
              <a:lnSpc>
                <a:spcPct val="80000"/>
              </a:lnSpc>
              <a:buClr>
                <a:schemeClr val="tx1"/>
              </a:buClr>
              <a:buFontTx/>
              <a:buNone/>
            </a:pPr>
            <a:r>
              <a:rPr lang="en-US" sz="2400" b="1" dirty="0" smtClean="0">
                <a:solidFill>
                  <a:srgbClr val="FF0000"/>
                </a:solidFill>
              </a:rPr>
              <a:t>     convulsion.                          </a:t>
            </a:r>
            <a:r>
              <a:rPr lang="en-US" sz="2400" b="1" dirty="0" smtClean="0">
                <a:solidFill>
                  <a:srgbClr val="0000FF"/>
                </a:solidFill>
              </a:rPr>
              <a:t> </a:t>
            </a:r>
          </a:p>
          <a:p>
            <a:pPr>
              <a:buClr>
                <a:schemeClr val="tx1"/>
              </a:buClr>
              <a:buFontTx/>
              <a:buNone/>
            </a:pPr>
            <a:r>
              <a:rPr lang="en-US" sz="2400" b="1" dirty="0" smtClean="0">
                <a:solidFill>
                  <a:srgbClr val="0000FF"/>
                </a:solidFill>
              </a:rPr>
              <a:t>-If the child is convulsing now, manage the air way &amp; treat the child with</a:t>
            </a:r>
            <a:r>
              <a:rPr lang="en-US" sz="2400" b="1" u="sng" dirty="0" smtClean="0">
                <a:solidFill>
                  <a:srgbClr val="0000FF"/>
                </a:solidFill>
              </a:rPr>
              <a:t> </a:t>
            </a:r>
            <a:r>
              <a:rPr lang="en-US" sz="2400" b="1" dirty="0" smtClean="0">
                <a:solidFill>
                  <a:srgbClr val="0000FF"/>
                </a:solidFill>
              </a:rPr>
              <a:t>diazepam.</a:t>
            </a:r>
          </a:p>
          <a:p>
            <a:r>
              <a:rPr lang="en-US" sz="2400" b="1" dirty="0" smtClean="0">
                <a:solidFill>
                  <a:srgbClr val="0000FF"/>
                </a:solidFill>
              </a:rPr>
              <a:t>A </a:t>
            </a:r>
            <a:r>
              <a:rPr lang="en-US" sz="2400" b="1" dirty="0">
                <a:solidFill>
                  <a:srgbClr val="0000FF"/>
                </a:solidFill>
              </a:rPr>
              <a:t>child with any </a:t>
            </a:r>
            <a:r>
              <a:rPr lang="en-US" sz="2400" b="1" dirty="0">
                <a:solidFill>
                  <a:srgbClr val="FF0000"/>
                </a:solidFill>
              </a:rPr>
              <a:t>general danger sign </a:t>
            </a:r>
            <a:r>
              <a:rPr lang="en-US" sz="2400" b="1" dirty="0">
                <a:solidFill>
                  <a:srgbClr val="0000FF"/>
                </a:solidFill>
              </a:rPr>
              <a:t>needs urgent attention; like </a:t>
            </a:r>
            <a:r>
              <a:rPr lang="en-US" sz="2400" b="1" dirty="0">
                <a:solidFill>
                  <a:srgbClr val="FF0000"/>
                </a:solidFill>
              </a:rPr>
              <a:t>immediate referral</a:t>
            </a:r>
            <a:r>
              <a:rPr lang="en-US" sz="2400" b="1" dirty="0">
                <a:solidFill>
                  <a:srgbClr val="0000FF"/>
                </a:solidFill>
              </a:rPr>
              <a:t>.</a:t>
            </a:r>
          </a:p>
          <a:p>
            <a:pPr>
              <a:lnSpc>
                <a:spcPct val="90000"/>
              </a:lnSpc>
              <a:buClr>
                <a:schemeClr val="tx1"/>
              </a:buClr>
              <a:buFont typeface="Wingdings" pitchFamily="2" charset="2"/>
              <a:buChar char="ü"/>
            </a:pPr>
            <a:endParaRPr lang="en-US" sz="2400" b="1" dirty="0">
              <a:solidFill>
                <a:srgbClr val="0000FF"/>
              </a:solidFill>
            </a:endParaRPr>
          </a:p>
          <a:p>
            <a:pPr>
              <a:lnSpc>
                <a:spcPct val="90000"/>
              </a:lnSpc>
              <a:buClr>
                <a:schemeClr val="tx1"/>
              </a:buClr>
              <a:buFont typeface="Wingdings" pitchFamily="2" charset="2"/>
              <a:buChar char="ü"/>
            </a:pPr>
            <a:endParaRPr lang="en-US" sz="2400" b="1" dirty="0">
              <a:solidFill>
                <a:srgbClr val="0000FF"/>
              </a:solidFill>
            </a:endParaRPr>
          </a:p>
          <a:p>
            <a:pPr>
              <a:lnSpc>
                <a:spcPct val="90000"/>
              </a:lnSpc>
            </a:pPr>
            <a:endParaRPr lang="en-US" sz="2400" b="1" dirty="0">
              <a:solidFill>
                <a:srgbClr val="0000FF"/>
              </a:solidFill>
            </a:endParaRPr>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2"/>
          <p:cNvSpPr>
            <a:spLocks noGrp="1" noChangeArrowheads="1"/>
          </p:cNvSpPr>
          <p:nvPr>
            <p:ph type="title"/>
          </p:nvPr>
        </p:nvSpPr>
        <p:spPr/>
        <p:txBody>
          <a:bodyPr>
            <a:normAutofit fontScale="90000"/>
          </a:bodyPr>
          <a:lstStyle/>
          <a:p>
            <a:r>
              <a:rPr lang="en-US" sz="3200" b="1" dirty="0">
                <a:solidFill>
                  <a:srgbClr val="D60093"/>
                </a:solidFill>
              </a:rPr>
              <a:t/>
            </a:r>
            <a:br>
              <a:rPr lang="en-US" sz="3200" b="1" dirty="0">
                <a:solidFill>
                  <a:srgbClr val="D60093"/>
                </a:solidFill>
              </a:rPr>
            </a:br>
            <a:r>
              <a:rPr lang="en-US" sz="3200" b="1" dirty="0">
                <a:solidFill>
                  <a:srgbClr val="D60093"/>
                </a:solidFill>
              </a:rPr>
              <a:t>Assess and classify young infant(&lt; 2 months) Using IMNCI</a:t>
            </a:r>
            <a:br>
              <a:rPr lang="en-US" sz="3200" b="1" dirty="0">
                <a:solidFill>
                  <a:srgbClr val="D60093"/>
                </a:solidFill>
              </a:rPr>
            </a:br>
            <a:endParaRPr lang="en-US" sz="3200" b="1" dirty="0">
              <a:solidFill>
                <a:srgbClr val="D60093"/>
              </a:solidFill>
            </a:endParaRPr>
          </a:p>
        </p:txBody>
      </p:sp>
      <p:sp>
        <p:nvSpPr>
          <p:cNvPr id="635907" name="Rectangle 3"/>
          <p:cNvSpPr>
            <a:spLocks noGrp="1" noChangeArrowheads="1"/>
          </p:cNvSpPr>
          <p:nvPr>
            <p:ph type="body" idx="1"/>
          </p:nvPr>
        </p:nvSpPr>
        <p:spPr>
          <a:xfrm>
            <a:off x="457200" y="1524000"/>
            <a:ext cx="8229600" cy="4525963"/>
          </a:xfrm>
        </p:spPr>
        <p:txBody>
          <a:bodyPr/>
          <a:lstStyle/>
          <a:p>
            <a:pPr>
              <a:lnSpc>
                <a:spcPct val="90000"/>
              </a:lnSpc>
              <a:buFontTx/>
              <a:buNone/>
            </a:pPr>
            <a:r>
              <a:rPr lang="en-US" b="1" dirty="0">
                <a:solidFill>
                  <a:srgbClr val="0000CC"/>
                </a:solidFill>
              </a:rPr>
              <a:t>- IMNCI is a strategy to reduce morbidity &amp; mortality associated with the major causes of deaths in children of the developing countries.</a:t>
            </a:r>
          </a:p>
          <a:p>
            <a:pPr>
              <a:lnSpc>
                <a:spcPct val="90000"/>
              </a:lnSpc>
              <a:buFontTx/>
              <a:buNone/>
            </a:pPr>
            <a:r>
              <a:rPr lang="en-US" b="1" dirty="0">
                <a:solidFill>
                  <a:srgbClr val="0000CC"/>
                </a:solidFill>
              </a:rPr>
              <a:t>- MNCI case Mgt charts &amp; recording forms guide are the same as old infant. </a:t>
            </a:r>
          </a:p>
          <a:p>
            <a:pPr>
              <a:lnSpc>
                <a:spcPct val="90000"/>
              </a:lnSpc>
              <a:buFontTx/>
              <a:buNone/>
            </a:pPr>
            <a:r>
              <a:rPr lang="en-US" b="1" dirty="0">
                <a:solidFill>
                  <a:srgbClr val="0000CC"/>
                </a:solidFill>
              </a:rPr>
              <a:t>Asses, classify &amp; treat young infant from birth up to 2 months</a:t>
            </a:r>
          </a:p>
          <a:p>
            <a:pPr>
              <a:lnSpc>
                <a:spcPct val="90000"/>
              </a:lnSpc>
              <a:buFontTx/>
              <a:buNone/>
            </a:pPr>
            <a:r>
              <a:rPr lang="en-US" b="1" dirty="0">
                <a:solidFill>
                  <a:srgbClr val="0000CC"/>
                </a:solidFill>
              </a:rPr>
              <a:t>- It excludes those infants 2 month age.</a:t>
            </a:r>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p:cNvSpPr>
            <a:spLocks noGrp="1" noChangeArrowheads="1"/>
          </p:cNvSpPr>
          <p:nvPr>
            <p:ph type="title"/>
          </p:nvPr>
        </p:nvSpPr>
        <p:spPr>
          <a:xfrm>
            <a:off x="304800" y="304800"/>
            <a:ext cx="8229600" cy="1143000"/>
          </a:xfrm>
        </p:spPr>
        <p:txBody>
          <a:bodyPr>
            <a:normAutofit fontScale="90000"/>
          </a:bodyPr>
          <a:lstStyle/>
          <a:p>
            <a:r>
              <a:rPr lang="en-US" sz="3600" b="1" dirty="0">
                <a:solidFill>
                  <a:srgbClr val="FF0000"/>
                </a:solidFill>
              </a:rPr>
              <a:t>A) Assess &amp; classify for birth asphyxia.</a:t>
            </a:r>
            <a:br>
              <a:rPr lang="en-US" sz="3600" b="1" dirty="0">
                <a:solidFill>
                  <a:srgbClr val="FF0000"/>
                </a:solidFill>
              </a:rPr>
            </a:br>
            <a:endParaRPr lang="en-US" sz="3600" b="1" dirty="0">
              <a:solidFill>
                <a:srgbClr val="FF0000"/>
              </a:solidFill>
            </a:endParaRPr>
          </a:p>
        </p:txBody>
      </p:sp>
      <p:sp>
        <p:nvSpPr>
          <p:cNvPr id="637955" name="Rectangle 3"/>
          <p:cNvSpPr>
            <a:spLocks noGrp="1" noChangeArrowheads="1"/>
          </p:cNvSpPr>
          <p:nvPr>
            <p:ph type="body" idx="1"/>
          </p:nvPr>
        </p:nvSpPr>
        <p:spPr>
          <a:xfrm>
            <a:off x="457200" y="1143000"/>
            <a:ext cx="8229600" cy="4525963"/>
          </a:xfrm>
        </p:spPr>
        <p:txBody>
          <a:bodyPr/>
          <a:lstStyle/>
          <a:p>
            <a:pPr>
              <a:lnSpc>
                <a:spcPct val="80000"/>
              </a:lnSpc>
              <a:buFontTx/>
              <a:buNone/>
            </a:pPr>
            <a:r>
              <a:rPr lang="en-US" sz="2800" b="1" dirty="0">
                <a:solidFill>
                  <a:srgbClr val="0000CC"/>
                </a:solidFill>
              </a:rPr>
              <a:t>-Asses for birth asphyxia if you are attending delivery or if baby is brought immediately after birth.</a:t>
            </a:r>
          </a:p>
          <a:p>
            <a:pPr>
              <a:lnSpc>
                <a:spcPct val="80000"/>
              </a:lnSpc>
              <a:buFontTx/>
              <a:buNone/>
            </a:pPr>
            <a:r>
              <a:rPr lang="en-US" sz="2800" b="1" dirty="0">
                <a:solidFill>
                  <a:srgbClr val="0000CC"/>
                </a:solidFill>
              </a:rPr>
              <a:t>            </a:t>
            </a:r>
            <a:r>
              <a:rPr lang="en-US" b="1" dirty="0">
                <a:solidFill>
                  <a:srgbClr val="0000CC"/>
                </a:solidFill>
              </a:rPr>
              <a:t>Assess</a:t>
            </a:r>
          </a:p>
          <a:p>
            <a:pPr>
              <a:lnSpc>
                <a:spcPct val="80000"/>
              </a:lnSpc>
              <a:buFontTx/>
              <a:buNone/>
            </a:pPr>
            <a:r>
              <a:rPr lang="en-US" sz="2800" b="1" dirty="0">
                <a:solidFill>
                  <a:srgbClr val="0000CC"/>
                </a:solidFill>
              </a:rPr>
              <a:t>-If not breathing: </a:t>
            </a:r>
          </a:p>
          <a:p>
            <a:pPr>
              <a:lnSpc>
                <a:spcPct val="80000"/>
              </a:lnSpc>
              <a:buFontTx/>
              <a:buNone/>
            </a:pPr>
            <a:r>
              <a:rPr lang="en-US" sz="2800" b="1" dirty="0">
                <a:solidFill>
                  <a:srgbClr val="0000CC"/>
                </a:solidFill>
              </a:rPr>
              <a:t>- Gasping: </a:t>
            </a:r>
            <a:r>
              <a:rPr lang="en-US" sz="2800" b="1" dirty="0">
                <a:solidFill>
                  <a:srgbClr val="FF0066"/>
                </a:solidFill>
              </a:rPr>
              <a:t>the attempts to make some effort to breath with irregular &amp; slow breathing movements.</a:t>
            </a:r>
          </a:p>
          <a:p>
            <a:pPr>
              <a:lnSpc>
                <a:spcPct val="80000"/>
              </a:lnSpc>
              <a:buFontTx/>
              <a:buNone/>
            </a:pPr>
            <a:r>
              <a:rPr lang="en-US" sz="2800" b="1" dirty="0">
                <a:solidFill>
                  <a:srgbClr val="0000CC"/>
                </a:solidFill>
              </a:rPr>
              <a:t>- Count breathing: normal breathing rate of the new born is from 30-60b/m.</a:t>
            </a:r>
          </a:p>
          <a:p>
            <a:pPr>
              <a:lnSpc>
                <a:spcPct val="80000"/>
              </a:lnSpc>
              <a:buFontTx/>
              <a:buNone/>
            </a:pPr>
            <a:r>
              <a:rPr lang="en-US" sz="2800" b="1" dirty="0">
                <a:solidFill>
                  <a:srgbClr val="0000CC"/>
                </a:solidFill>
              </a:rPr>
              <a:t> Classify:  there are two possible classifications </a:t>
            </a:r>
          </a:p>
          <a:p>
            <a:pPr>
              <a:lnSpc>
                <a:spcPct val="80000"/>
              </a:lnSpc>
              <a:buFontTx/>
              <a:buNone/>
            </a:pPr>
            <a:r>
              <a:rPr lang="en-US" sz="2800" b="1" dirty="0">
                <a:solidFill>
                  <a:srgbClr val="0000CC"/>
                </a:solidFill>
              </a:rPr>
              <a:t>                               - Birth asphyxia</a:t>
            </a:r>
          </a:p>
          <a:p>
            <a:pPr>
              <a:lnSpc>
                <a:spcPct val="80000"/>
              </a:lnSpc>
              <a:buFontTx/>
              <a:buNone/>
            </a:pPr>
            <a:r>
              <a:rPr lang="en-US" sz="2800" b="1" dirty="0">
                <a:solidFill>
                  <a:srgbClr val="0000CC"/>
                </a:solidFill>
              </a:rPr>
              <a:t>                               - No birth asphyxia</a:t>
            </a:r>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0090" name="Group 90"/>
          <p:cNvGraphicFramePr>
            <a:graphicFrameLocks noGrp="1"/>
          </p:cNvGraphicFramePr>
          <p:nvPr>
            <p:ph idx="1"/>
          </p:nvPr>
        </p:nvGraphicFramePr>
        <p:xfrm>
          <a:off x="152400" y="152400"/>
          <a:ext cx="8839200" cy="6526213"/>
        </p:xfrm>
        <a:graphic>
          <a:graphicData uri="http://schemas.openxmlformats.org/drawingml/2006/table">
            <a:tbl>
              <a:tblPr/>
              <a:tblGrid>
                <a:gridCol w="1817688"/>
                <a:gridCol w="1839912"/>
                <a:gridCol w="5181600"/>
              </a:tblGrid>
              <a:tr h="3317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Signs</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Classify as</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Treatment</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690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If any of the following sign:</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not breathing</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gasping</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breathing  less than 30 per minute</a:t>
                      </a:r>
                    </a:p>
                    <a:p>
                      <a:pPr marL="342900" marR="0" lvl="0" indent="-342900" algn="l" defTabSz="914400" rtl="0" eaLnBrk="0" fontAlgn="base" latinLnBrk="0" hangingPunct="0">
                        <a:lnSpc>
                          <a:spcPct val="100000"/>
                        </a:lnSpc>
                        <a:spcBef>
                          <a:spcPct val="0"/>
                        </a:spcBef>
                        <a:spcAft>
                          <a:spcPct val="0"/>
                        </a:spcAft>
                        <a:buClrTx/>
                        <a:buSzTx/>
                        <a:buFontTx/>
                        <a:buNone/>
                        <a:tabLst>
                          <a:tab pos="228600" algn="l"/>
                        </a:tabLst>
                      </a:pPr>
                      <a:endParaRPr kumimoji="0" lang="en-US" sz="2400" b="1" i="0" u="none" strike="noStrike" cap="none" normalizeH="0" baseline="0" smtClean="0">
                        <a:ln>
                          <a:noFill/>
                        </a:ln>
                        <a:solidFill>
                          <a:srgbClr val="0000CC"/>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228600" algn="l"/>
                        </a:tabLst>
                      </a:pPr>
                      <a:endParaRPr kumimoji="0" lang="en-US" sz="2400" b="1" i="0" u="none" strike="noStrike" cap="none" normalizeH="0" baseline="0" smtClean="0">
                        <a:ln>
                          <a:noFill/>
                        </a:ln>
                        <a:solidFill>
                          <a:srgbClr val="0000CC"/>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228600" algn="l"/>
                        </a:tabLst>
                      </a:pPr>
                      <a:r>
                        <a:rPr kumimoji="0" lang="en-US" sz="3600" b="1" i="0" u="none" strike="noStrike" cap="none" normalizeH="0" baseline="0" smtClean="0">
                          <a:ln>
                            <a:noFill/>
                          </a:ln>
                          <a:solidFill>
                            <a:srgbClr val="FF0000"/>
                          </a:solidFill>
                          <a:effectLst/>
                          <a:latin typeface="Arial" pitchFamily="34" charset="0"/>
                          <a:cs typeface="Arial" pitchFamily="34" charset="0"/>
                        </a:rPr>
                        <a:t>P</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BIRTH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ASPHYXIA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Start resuscitation</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position the new born supine with neck slightly extend.</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clear the mouth &amp; nose with gauze or clean cloth. </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ventilate with appropriate size mask &amp; self inflating bag</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if the resuscitation is successful continue giving essential new born care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if the baby  is having irregular breathing after 20 minutes resuscitation; refer urgently to hospital.</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monitor continuously for 6 hrs.</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follow after 12hrs, 3days &amp; 6weeks</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3099" name="Group 27"/>
          <p:cNvGraphicFramePr>
            <a:graphicFrameLocks noGrp="1"/>
          </p:cNvGraphicFramePr>
          <p:nvPr>
            <p:ph idx="1"/>
          </p:nvPr>
        </p:nvGraphicFramePr>
        <p:xfrm>
          <a:off x="457200" y="685800"/>
          <a:ext cx="8229600" cy="5440363"/>
        </p:xfrm>
        <a:graphic>
          <a:graphicData uri="http://schemas.openxmlformats.org/drawingml/2006/table">
            <a:tbl>
              <a:tblPr/>
              <a:tblGrid>
                <a:gridCol w="2286000"/>
                <a:gridCol w="2259013"/>
                <a:gridCol w="3684587"/>
              </a:tblGrid>
              <a:tr h="5440363">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strong cry</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breathing more than 30b/m</a:t>
                      </a:r>
                    </a:p>
                    <a:p>
                      <a:pPr marL="342900" marR="0" lvl="0" indent="-342900" algn="l" defTabSz="914400" rtl="0" eaLnBrk="0" fontAlgn="base" latinLnBrk="0" hangingPunct="0">
                        <a:lnSpc>
                          <a:spcPct val="100000"/>
                        </a:lnSpc>
                        <a:spcBef>
                          <a:spcPct val="0"/>
                        </a:spcBef>
                        <a:spcAft>
                          <a:spcPct val="0"/>
                        </a:spcAft>
                        <a:buClrTx/>
                        <a:buSzTx/>
                        <a:buFontTx/>
                        <a:buNone/>
                        <a:tabLst>
                          <a:tab pos="228600" algn="l"/>
                        </a:tabLst>
                      </a:pPr>
                      <a:r>
                        <a:rPr kumimoji="0" lang="en-US" sz="2800" b="1" i="0" u="none" strike="noStrike" cap="none" normalizeH="0" baseline="0" smtClean="0">
                          <a:ln>
                            <a:noFill/>
                          </a:ln>
                          <a:solidFill>
                            <a:srgbClr val="006600"/>
                          </a:solidFill>
                          <a:effectLst/>
                          <a:latin typeface="Times New Roman" pitchFamily="18" charset="0"/>
                          <a:cs typeface="Times New Roman" pitchFamily="18" charset="0"/>
                        </a:rPr>
                        <a:t>G</a:t>
                      </a:r>
                      <a:endParaRPr kumimoji="0" lang="en-US" sz="2800" b="1" i="0" u="none" strike="noStrike" cap="none" normalizeH="0" baseline="0" smtClean="0">
                        <a:ln>
                          <a:noFill/>
                        </a:ln>
                        <a:solidFill>
                          <a:srgbClr val="0066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NO BIRTH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ASPHYXIA</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cord care </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eye care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vitamin K</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initiate skin to skin contact</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initiate exclusive breast feeding</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advice the mother when to return</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follow after 6hrs; 3days, &amp; 6 weeks</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Rectangle 2"/>
          <p:cNvSpPr>
            <a:spLocks noGrp="1" noChangeArrowheads="1"/>
          </p:cNvSpPr>
          <p:nvPr>
            <p:ph type="title"/>
          </p:nvPr>
        </p:nvSpPr>
        <p:spPr/>
        <p:txBody>
          <a:bodyPr/>
          <a:lstStyle/>
          <a:p>
            <a:r>
              <a:rPr lang="en-US" sz="3200" b="1" dirty="0">
                <a:solidFill>
                  <a:srgbClr val="FF0066"/>
                </a:solidFill>
              </a:rPr>
              <a:t>B) Assess &amp; classify for birth weight &amp; Gestational age/G.A</a:t>
            </a:r>
            <a:r>
              <a:rPr lang="en-US" sz="3200" dirty="0">
                <a:solidFill>
                  <a:srgbClr val="FF0066"/>
                </a:solidFill>
              </a:rPr>
              <a:t/>
            </a:r>
            <a:br>
              <a:rPr lang="en-US" sz="3200" dirty="0">
                <a:solidFill>
                  <a:srgbClr val="FF0066"/>
                </a:solidFill>
              </a:rPr>
            </a:br>
            <a:endParaRPr lang="en-US" sz="3200" dirty="0">
              <a:solidFill>
                <a:srgbClr val="FF0066"/>
              </a:solidFill>
            </a:endParaRPr>
          </a:p>
        </p:txBody>
      </p:sp>
      <p:sp>
        <p:nvSpPr>
          <p:cNvPr id="646147" name="Rectangle 3"/>
          <p:cNvSpPr>
            <a:spLocks noGrp="1" noChangeArrowheads="1"/>
          </p:cNvSpPr>
          <p:nvPr>
            <p:ph type="body" idx="1"/>
          </p:nvPr>
        </p:nvSpPr>
        <p:spPr>
          <a:xfrm>
            <a:off x="381000" y="1219200"/>
            <a:ext cx="8229600" cy="4525963"/>
          </a:xfrm>
        </p:spPr>
        <p:txBody>
          <a:bodyPr/>
          <a:lstStyle/>
          <a:p>
            <a:pPr>
              <a:lnSpc>
                <a:spcPct val="90000"/>
              </a:lnSpc>
              <a:buFontTx/>
              <a:buChar char="-"/>
            </a:pPr>
            <a:r>
              <a:rPr lang="en-US" sz="2800" b="1" dirty="0">
                <a:solidFill>
                  <a:srgbClr val="0033CC"/>
                </a:solidFill>
              </a:rPr>
              <a:t>Assess for Birth weight &amp; Gestational age :</a:t>
            </a:r>
          </a:p>
          <a:p>
            <a:pPr>
              <a:lnSpc>
                <a:spcPct val="90000"/>
              </a:lnSpc>
              <a:buFontTx/>
              <a:buNone/>
            </a:pPr>
            <a:r>
              <a:rPr lang="en-US" sz="2800" b="1" dirty="0">
                <a:solidFill>
                  <a:srgbClr val="0000CC"/>
                </a:solidFill>
              </a:rPr>
              <a:t>if you are attending delivery or brought to you with in 7 days after birth.</a:t>
            </a:r>
          </a:p>
          <a:p>
            <a:pPr>
              <a:lnSpc>
                <a:spcPct val="90000"/>
              </a:lnSpc>
              <a:buFontTx/>
              <a:buNone/>
            </a:pPr>
            <a:r>
              <a:rPr lang="en-US" sz="2800" b="1" dirty="0">
                <a:solidFill>
                  <a:srgbClr val="0000CC"/>
                </a:solidFill>
              </a:rPr>
              <a:t>                       </a:t>
            </a:r>
            <a:r>
              <a:rPr lang="en-US" b="1" dirty="0">
                <a:solidFill>
                  <a:srgbClr val="0000CC"/>
                </a:solidFill>
              </a:rPr>
              <a:t>Assess</a:t>
            </a:r>
          </a:p>
          <a:p>
            <a:pPr>
              <a:lnSpc>
                <a:spcPct val="90000"/>
              </a:lnSpc>
              <a:buClr>
                <a:schemeClr val="tx1"/>
              </a:buClr>
              <a:buFontTx/>
              <a:buNone/>
            </a:pPr>
            <a:r>
              <a:rPr lang="en-US" sz="2800" b="1" dirty="0">
                <a:solidFill>
                  <a:srgbClr val="0000CC"/>
                </a:solidFill>
              </a:rPr>
              <a:t>- Ask the Gestational age /duration of pregnancy in wks, if not possible use weight to classify the new born.</a:t>
            </a:r>
          </a:p>
          <a:p>
            <a:pPr>
              <a:lnSpc>
                <a:spcPct val="90000"/>
              </a:lnSpc>
              <a:buClr>
                <a:schemeClr val="tx1"/>
              </a:buClr>
              <a:buFontTx/>
              <a:buNone/>
            </a:pPr>
            <a:r>
              <a:rPr lang="en-US" sz="2800" b="1" dirty="0">
                <a:solidFill>
                  <a:srgbClr val="FF0066"/>
                </a:solidFill>
              </a:rPr>
              <a:t>Classify</a:t>
            </a:r>
          </a:p>
          <a:p>
            <a:pPr>
              <a:lnSpc>
                <a:spcPct val="90000"/>
              </a:lnSpc>
              <a:buClr>
                <a:schemeClr val="tx1"/>
              </a:buClr>
              <a:buFontTx/>
              <a:buNone/>
            </a:pPr>
            <a:r>
              <a:rPr lang="en-US" sz="2800" b="1" dirty="0">
                <a:solidFill>
                  <a:srgbClr val="FF0066"/>
                </a:solidFill>
              </a:rPr>
              <a:t>There are 3 possible classifications</a:t>
            </a:r>
          </a:p>
          <a:p>
            <a:pPr>
              <a:lnSpc>
                <a:spcPct val="90000"/>
              </a:lnSpc>
              <a:buClr>
                <a:schemeClr val="tx1"/>
              </a:buClr>
              <a:buFontTx/>
              <a:buNone/>
            </a:pPr>
            <a:r>
              <a:rPr lang="en-US" sz="2800" b="1" dirty="0">
                <a:solidFill>
                  <a:srgbClr val="0000CC"/>
                </a:solidFill>
              </a:rPr>
              <a:t>          </a:t>
            </a:r>
            <a:r>
              <a:rPr lang="en-US" sz="2800" b="1" dirty="0">
                <a:solidFill>
                  <a:srgbClr val="D60093"/>
                </a:solidFill>
              </a:rPr>
              <a:t>- Very low birth weight &amp; or very preterm</a:t>
            </a:r>
          </a:p>
          <a:p>
            <a:pPr>
              <a:lnSpc>
                <a:spcPct val="90000"/>
              </a:lnSpc>
              <a:buClr>
                <a:schemeClr val="tx1"/>
              </a:buClr>
              <a:buFontTx/>
              <a:buNone/>
            </a:pPr>
            <a:r>
              <a:rPr lang="en-US" sz="2800" b="1" dirty="0">
                <a:solidFill>
                  <a:srgbClr val="D60093"/>
                </a:solidFill>
              </a:rPr>
              <a:t>          - Low birth weight &amp; or pre term</a:t>
            </a:r>
          </a:p>
          <a:p>
            <a:pPr>
              <a:lnSpc>
                <a:spcPct val="90000"/>
              </a:lnSpc>
              <a:buClr>
                <a:schemeClr val="tx1"/>
              </a:buClr>
              <a:buFontTx/>
              <a:buNone/>
            </a:pPr>
            <a:r>
              <a:rPr lang="en-US" sz="2800" b="1" dirty="0">
                <a:solidFill>
                  <a:srgbClr val="D60093"/>
                </a:solidFill>
              </a:rPr>
              <a:t>          - Normal weight &amp; or term.</a:t>
            </a:r>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3860" name="Rectangle 36"/>
          <p:cNvSpPr>
            <a:spLocks noGrp="1" noChangeArrowheads="1"/>
          </p:cNvSpPr>
          <p:nvPr>
            <p:ph type="title"/>
          </p:nvPr>
        </p:nvSpPr>
        <p:spPr>
          <a:xfrm>
            <a:off x="457200" y="228600"/>
            <a:ext cx="8229600" cy="1143000"/>
          </a:xfrm>
        </p:spPr>
        <p:txBody>
          <a:bodyPr/>
          <a:lstStyle/>
          <a:p>
            <a:r>
              <a:rPr lang="en-US" sz="3200" b="1" dirty="0">
                <a:solidFill>
                  <a:srgbClr val="FF0066"/>
                </a:solidFill>
              </a:rPr>
              <a:t>Classify for birth weight &amp; Gestational age…cont…</a:t>
            </a:r>
            <a:endParaRPr lang="en-US" sz="4000" dirty="0"/>
          </a:p>
        </p:txBody>
      </p:sp>
      <p:graphicFrame>
        <p:nvGraphicFramePr>
          <p:cNvPr id="1613863" name="Group 39"/>
          <p:cNvGraphicFramePr>
            <a:graphicFrameLocks noGrp="1"/>
          </p:cNvGraphicFramePr>
          <p:nvPr>
            <p:ph idx="1"/>
          </p:nvPr>
        </p:nvGraphicFramePr>
        <p:xfrm>
          <a:off x="457200" y="1358900"/>
          <a:ext cx="8229600" cy="5341366"/>
        </p:xfrm>
        <a:graphic>
          <a:graphicData uri="http://schemas.openxmlformats.org/drawingml/2006/table">
            <a:tbl>
              <a:tblPr/>
              <a:tblGrid>
                <a:gridCol w="1931988"/>
                <a:gridCol w="2043112"/>
                <a:gridCol w="4254500"/>
              </a:tblGrid>
              <a:tr h="641350">
                <a:tc>
                  <a:txBody>
                    <a:bodyPr/>
                    <a:lstStyle/>
                    <a:p>
                      <a:pPr marL="0" marR="0" lvl="0" indent="0" algn="l" defTabSz="914400" rtl="0" eaLnBrk="1" fontAlgn="base" latinLnBrk="0" hangingPunct="1">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Signs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Classify as</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Treatment</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37013">
                <a:tc>
                  <a:txBody>
                    <a:bodyPr/>
                    <a:lstStyle/>
                    <a:p>
                      <a:pPr marL="0" marR="0" lvl="0" indent="0" algn="l" defTabSz="914400" rtl="0" eaLnBrk="1" fontAlgn="base" latinLnBrk="0" hangingPunct="1">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Weight &lt; 1500gm or </a:t>
                      </a:r>
                    </a:p>
                    <a:p>
                      <a:pPr marL="0" marR="0" lvl="0" indent="0" algn="l" defTabSz="914400" rtl="0" eaLnBrk="0" fontAlgn="base" latinLnBrk="0" hangingPunct="0">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Gestational age &lt; 32 wks</a:t>
                      </a:r>
                    </a:p>
                    <a:p>
                      <a:pPr marL="0" marR="0" lvl="0" indent="0" algn="l" defTabSz="914400" rtl="0" eaLnBrk="0" fontAlgn="base" latinLnBrk="0" hangingPunct="0">
                        <a:lnSpc>
                          <a:spcPct val="120000"/>
                        </a:lnSpc>
                        <a:spcBef>
                          <a:spcPct val="0"/>
                        </a:spcBef>
                        <a:spcAft>
                          <a:spcPct val="0"/>
                        </a:spcAft>
                        <a:buClrTx/>
                        <a:buSzTx/>
                        <a:buFontTx/>
                        <a:buNone/>
                        <a:tabLst/>
                      </a:pPr>
                      <a:r>
                        <a:rPr kumimoji="0" lang="en-US" sz="3200" b="1" i="0" u="none" strike="noStrike" cap="none" normalizeH="0" baseline="0" smtClean="0">
                          <a:ln>
                            <a:noFill/>
                          </a:ln>
                          <a:solidFill>
                            <a:srgbClr val="FF0000"/>
                          </a:solidFill>
                          <a:effectLst/>
                          <a:latin typeface="Times New Roman" pitchFamily="18" charset="0"/>
                          <a:cs typeface="Times New Roman" pitchFamily="18" charset="0"/>
                        </a:rPr>
                        <a:t>P</a:t>
                      </a:r>
                      <a:endParaRPr kumimoji="0" lang="en-US" sz="3200" b="1" i="0" u="none" strike="noStrike" cap="none" normalizeH="0" baseline="0" smtClean="0">
                        <a:ln>
                          <a:noFill/>
                        </a:ln>
                        <a:solidFill>
                          <a:srgbClr val="FF00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a:t>
                      </a:r>
                    </a:p>
                    <a:p>
                      <a:pPr marL="0" marR="0" lvl="0" indent="0" algn="l" defTabSz="914400" rtl="0" eaLnBrk="0" fontAlgn="base" latinLnBrk="0" hangingPunct="0">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VERY LOW BIRTH WEIGHT AND /OR</a:t>
                      </a:r>
                    </a:p>
                    <a:p>
                      <a:pPr marL="0" marR="0" lvl="0" indent="0" algn="l" defTabSz="914400" rtl="0" eaLnBrk="0" fontAlgn="base" latinLnBrk="0" hangingPunct="0">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VERY PRETERM</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-Give first dose of IM Ampicillin &amp; Gentamycin</a:t>
                      </a:r>
                    </a:p>
                    <a:p>
                      <a:pPr marL="0" marR="0" lvl="0" indent="0" algn="l" defTabSz="914400" rtl="0" eaLnBrk="0" fontAlgn="base" latinLnBrk="0" hangingPunct="0">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continue feeding with expressed breast milk</a:t>
                      </a:r>
                    </a:p>
                    <a:p>
                      <a:pPr marL="0" marR="0" lvl="0" indent="0" algn="l" defTabSz="914400" rtl="0" eaLnBrk="0" fontAlgn="base" latinLnBrk="0" hangingPunct="0">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continue Kangaroo mother Care</a:t>
                      </a:r>
                    </a:p>
                    <a:p>
                      <a:pPr marL="0" marR="0" lvl="0" indent="0" algn="l" defTabSz="914400" rtl="0" eaLnBrk="0" fontAlgn="base" latinLnBrk="0" hangingPunct="0">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Give vitamin K 1mg I.M on anterior mid thigh</a:t>
                      </a:r>
                    </a:p>
                    <a:p>
                      <a:pPr marL="0" marR="0" lvl="0" indent="0" algn="l" defTabSz="914400" rtl="0" eaLnBrk="0" fontAlgn="base" latinLnBrk="0" hangingPunct="0">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refer urgently to hospital</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6898" name="Rectangle 2"/>
          <p:cNvSpPr>
            <a:spLocks noGrp="1" noChangeArrowheads="1"/>
          </p:cNvSpPr>
          <p:nvPr>
            <p:ph type="title"/>
          </p:nvPr>
        </p:nvSpPr>
        <p:spPr>
          <a:xfrm>
            <a:off x="457200" y="304800"/>
            <a:ext cx="8229600" cy="1143000"/>
          </a:xfrm>
        </p:spPr>
        <p:txBody>
          <a:bodyPr/>
          <a:lstStyle/>
          <a:p>
            <a:r>
              <a:rPr lang="en-US" sz="3200" b="1" dirty="0">
                <a:solidFill>
                  <a:srgbClr val="FF0066"/>
                </a:solidFill>
              </a:rPr>
              <a:t>Classify for birth weight &amp; Gestational age cont…</a:t>
            </a:r>
          </a:p>
        </p:txBody>
      </p:sp>
      <p:graphicFrame>
        <p:nvGraphicFramePr>
          <p:cNvPr id="1616915" name="Group 19"/>
          <p:cNvGraphicFramePr>
            <a:graphicFrameLocks noGrp="1"/>
          </p:cNvGraphicFramePr>
          <p:nvPr>
            <p:ph type="body" idx="1"/>
          </p:nvPr>
        </p:nvGraphicFramePr>
        <p:xfrm>
          <a:off x="457200" y="1447800"/>
          <a:ext cx="8229600" cy="5151120"/>
        </p:xfrm>
        <a:graphic>
          <a:graphicData uri="http://schemas.openxmlformats.org/drawingml/2006/table">
            <a:tbl>
              <a:tblPr/>
              <a:tblGrid>
                <a:gridCol w="1820863"/>
                <a:gridCol w="2038350"/>
                <a:gridCol w="4370387"/>
              </a:tblGrid>
              <a:tr h="4678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Weight 1500 to &lt;2500gm or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Gestational age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32-37 wks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00"/>
                          </a:solidFill>
                          <a:effectLst/>
                          <a:latin typeface="Times New Roman" pitchFamily="18" charset="0"/>
                          <a:cs typeface="Times New Roman" pitchFamily="18" charset="0"/>
                        </a:rPr>
                        <a:t>Y</a:t>
                      </a:r>
                      <a:endParaRPr kumimoji="0" lang="en-US" sz="2800" b="1" i="0" u="none" strike="noStrike" cap="none" normalizeH="0" baseline="0" smtClean="0">
                        <a:ln>
                          <a:noFill/>
                        </a:ln>
                        <a:solidFill>
                          <a:srgbClr val="FFFF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LOW BIRTH WEIGHT AND/OR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PRETERM</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kangaroo mother care</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counsel on optimal breast feeding</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counsel mother/family on prevention of infection </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give vitamin K 1mg IM</a:t>
                      </a: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on anterior mid thigh</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provide follow up visits at age 6 hrs 2 days &amp; then every week for 6weeks</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advice the mother when to return immediately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4375" name="Group 39"/>
          <p:cNvGraphicFramePr>
            <a:graphicFrameLocks noGrp="1"/>
          </p:cNvGraphicFramePr>
          <p:nvPr>
            <p:ph idx="1"/>
          </p:nvPr>
        </p:nvGraphicFramePr>
        <p:xfrm>
          <a:off x="228600" y="1524000"/>
          <a:ext cx="8686800" cy="4785360"/>
        </p:xfrm>
        <a:graphic>
          <a:graphicData uri="http://schemas.openxmlformats.org/drawingml/2006/table">
            <a:tbl>
              <a:tblPr/>
              <a:tblGrid>
                <a:gridCol w="2057400"/>
                <a:gridCol w="2057400"/>
                <a:gridCol w="4572000"/>
              </a:tblGrid>
              <a:tr h="36115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Weight </a:t>
                      </a:r>
                      <a:r>
                        <a:rPr kumimoji="0" lang="en-US" sz="2800" b="1" i="0" u="sng" strike="noStrike" cap="none" normalizeH="0" baseline="0" smtClean="0">
                          <a:ln>
                            <a:noFill/>
                          </a:ln>
                          <a:solidFill>
                            <a:srgbClr val="0000CC"/>
                          </a:solidFill>
                          <a:effectLst/>
                          <a:latin typeface="Times New Roman" pitchFamily="18" charset="0"/>
                          <a:cs typeface="Times New Roman" pitchFamily="18" charset="0"/>
                        </a:rPr>
                        <a:t>&gt;</a:t>
                      </a: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2500gm or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Gestational age</a:t>
                      </a:r>
                      <a:r>
                        <a:rPr kumimoji="0" lang="en-US" sz="2800" b="1" i="0" u="sng" strike="noStrike" cap="none" normalizeH="0" baseline="0" smtClean="0">
                          <a:ln>
                            <a:noFill/>
                          </a:ln>
                          <a:solidFill>
                            <a:srgbClr val="0000CC"/>
                          </a:solidFill>
                          <a:effectLst/>
                          <a:latin typeface="Times New Roman" pitchFamily="18" charset="0"/>
                          <a:cs typeface="Times New Roman" pitchFamily="18" charset="0"/>
                        </a:rPr>
                        <a:t> &gt;</a:t>
                      </a: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37 wks</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6600"/>
                          </a:solidFill>
                          <a:effectLst/>
                          <a:latin typeface="Times New Roman" pitchFamily="18" charset="0"/>
                          <a:cs typeface="Times New Roman" pitchFamily="18" charset="0"/>
                        </a:rPr>
                        <a:t>G</a:t>
                      </a:r>
                      <a:endParaRPr kumimoji="0" lang="en-US" sz="2800" b="1" i="0" u="none" strike="noStrike" cap="none" normalizeH="0" baseline="0" smtClean="0">
                        <a:ln>
                          <a:noFill/>
                        </a:ln>
                        <a:solidFill>
                          <a:srgbClr val="0066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NORMAL WEIGHT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AND/OR</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TERM</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counsel on optimal breast feeding</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counsel mother/family on prevention of infection </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provide three follow up visits at the age 6- 24hrs, 3days &amp; 6weeks.</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Give vitamin K 1mg I.M on anterior mid thigh</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advice the mother when to return immediately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4" name="Rectangle 2"/>
          <p:cNvSpPr>
            <a:spLocks noGrp="1" noChangeArrowheads="1"/>
          </p:cNvSpPr>
          <p:nvPr>
            <p:ph type="title"/>
          </p:nvPr>
        </p:nvSpPr>
        <p:spPr>
          <a:xfrm>
            <a:off x="457200" y="304800"/>
            <a:ext cx="8229600" cy="1143000"/>
          </a:xfrm>
        </p:spPr>
        <p:txBody>
          <a:bodyPr/>
          <a:lstStyle/>
          <a:p>
            <a:r>
              <a:rPr lang="en-US" sz="4000" b="1" dirty="0">
                <a:solidFill>
                  <a:srgbClr val="0000CC"/>
                </a:solidFill>
              </a:rPr>
              <a:t/>
            </a:r>
            <a:br>
              <a:rPr lang="en-US" sz="4000" b="1" dirty="0">
                <a:solidFill>
                  <a:srgbClr val="0000CC"/>
                </a:solidFill>
              </a:rPr>
            </a:br>
            <a:r>
              <a:rPr lang="en-US" sz="3200" b="1" dirty="0">
                <a:solidFill>
                  <a:srgbClr val="FF0000"/>
                </a:solidFill>
              </a:rPr>
              <a:t>C). Assess &amp; classify the sick young infant for possible bacterial infection &amp; jaundice.</a:t>
            </a:r>
            <a:br>
              <a:rPr lang="en-US" sz="3200" b="1" dirty="0">
                <a:solidFill>
                  <a:srgbClr val="FF0000"/>
                </a:solidFill>
              </a:rPr>
            </a:br>
            <a:endParaRPr lang="en-US" sz="3200" b="1" dirty="0">
              <a:solidFill>
                <a:srgbClr val="FF0000"/>
              </a:solidFill>
            </a:endParaRPr>
          </a:p>
        </p:txBody>
      </p:sp>
      <p:sp>
        <p:nvSpPr>
          <p:cNvPr id="663555" name="Rectangle 3"/>
          <p:cNvSpPr>
            <a:spLocks noGrp="1" noChangeArrowheads="1"/>
          </p:cNvSpPr>
          <p:nvPr>
            <p:ph type="body" idx="1"/>
          </p:nvPr>
        </p:nvSpPr>
        <p:spPr>
          <a:xfrm>
            <a:off x="228600" y="1752600"/>
            <a:ext cx="8229600" cy="4525963"/>
          </a:xfrm>
        </p:spPr>
        <p:txBody>
          <a:bodyPr/>
          <a:lstStyle/>
          <a:p>
            <a:pPr>
              <a:buClr>
                <a:schemeClr val="tx1"/>
              </a:buClr>
              <a:buFontTx/>
              <a:buNone/>
            </a:pPr>
            <a:r>
              <a:rPr lang="en-US" sz="2800" b="1" dirty="0">
                <a:solidFill>
                  <a:srgbClr val="0000CC"/>
                </a:solidFill>
              </a:rPr>
              <a:t>- Young infant can be come </a:t>
            </a:r>
            <a:r>
              <a:rPr lang="en-US" sz="2800" b="1" dirty="0">
                <a:solidFill>
                  <a:srgbClr val="FF0066"/>
                </a:solidFill>
              </a:rPr>
              <a:t>sick</a:t>
            </a:r>
            <a:r>
              <a:rPr lang="en-US" sz="2800" b="1" dirty="0">
                <a:solidFill>
                  <a:srgbClr val="0000CC"/>
                </a:solidFill>
              </a:rPr>
              <a:t> &amp; </a:t>
            </a:r>
            <a:r>
              <a:rPr lang="en-US" sz="2800" b="1" dirty="0">
                <a:solidFill>
                  <a:srgbClr val="FF0066"/>
                </a:solidFill>
              </a:rPr>
              <a:t>die</a:t>
            </a:r>
            <a:r>
              <a:rPr lang="en-US" sz="2800" b="1" dirty="0">
                <a:solidFill>
                  <a:srgbClr val="0000CC"/>
                </a:solidFill>
              </a:rPr>
              <a:t> very quickly from</a:t>
            </a:r>
            <a:r>
              <a:rPr lang="en-US" sz="2800" b="1" dirty="0">
                <a:solidFill>
                  <a:srgbClr val="FF0066"/>
                </a:solidFill>
              </a:rPr>
              <a:t> serious bacterial infection</a:t>
            </a:r>
            <a:r>
              <a:rPr lang="en-US" sz="2800" b="1" dirty="0">
                <a:solidFill>
                  <a:srgbClr val="0000CC"/>
                </a:solidFill>
              </a:rPr>
              <a:t> such as </a:t>
            </a:r>
            <a:r>
              <a:rPr lang="en-US" sz="2800" b="1" dirty="0">
                <a:solidFill>
                  <a:srgbClr val="FF0066"/>
                </a:solidFill>
              </a:rPr>
              <a:t>pneumonia,</a:t>
            </a:r>
            <a:r>
              <a:rPr lang="en-US" sz="2800" b="1" dirty="0">
                <a:solidFill>
                  <a:srgbClr val="0000CC"/>
                </a:solidFill>
              </a:rPr>
              <a:t> </a:t>
            </a:r>
            <a:r>
              <a:rPr lang="en-US" sz="2800" b="1" dirty="0">
                <a:solidFill>
                  <a:srgbClr val="FF0066"/>
                </a:solidFill>
              </a:rPr>
              <a:t>sepsis </a:t>
            </a:r>
            <a:r>
              <a:rPr lang="en-US" sz="2800" b="1" dirty="0">
                <a:solidFill>
                  <a:srgbClr val="0000CC"/>
                </a:solidFill>
              </a:rPr>
              <a:t>&amp; </a:t>
            </a:r>
            <a:r>
              <a:rPr lang="en-US" sz="2800" b="1" dirty="0">
                <a:solidFill>
                  <a:srgbClr val="FF0066"/>
                </a:solidFill>
              </a:rPr>
              <a:t>meningitis.</a:t>
            </a:r>
          </a:p>
          <a:p>
            <a:pPr>
              <a:buClr>
                <a:schemeClr val="tx1"/>
              </a:buClr>
              <a:buFontTx/>
              <a:buNone/>
            </a:pPr>
            <a:r>
              <a:rPr lang="en-US" sz="2800" b="1" dirty="0">
                <a:solidFill>
                  <a:srgbClr val="0000CC"/>
                </a:solidFill>
              </a:rPr>
              <a:t>  - The young infant must be </a:t>
            </a:r>
            <a:r>
              <a:rPr lang="en-US" sz="2800" b="1" dirty="0">
                <a:solidFill>
                  <a:srgbClr val="FF0066"/>
                </a:solidFill>
              </a:rPr>
              <a:t>calm </a:t>
            </a:r>
            <a:r>
              <a:rPr lang="en-US" sz="2800" b="1" dirty="0">
                <a:solidFill>
                  <a:srgbClr val="0000CC"/>
                </a:solidFill>
              </a:rPr>
              <a:t>&amp; may be </a:t>
            </a:r>
            <a:r>
              <a:rPr lang="en-US" sz="2800" b="1" dirty="0">
                <a:solidFill>
                  <a:srgbClr val="FF0066"/>
                </a:solidFill>
              </a:rPr>
              <a:t>sleep </a:t>
            </a:r>
            <a:r>
              <a:rPr lang="en-US" sz="2800" b="1" dirty="0">
                <a:solidFill>
                  <a:srgbClr val="0000CC"/>
                </a:solidFill>
              </a:rPr>
              <a:t>while you assess the </a:t>
            </a:r>
            <a:r>
              <a:rPr lang="en-US" sz="2800" b="1" dirty="0">
                <a:solidFill>
                  <a:srgbClr val="FF0066"/>
                </a:solidFill>
              </a:rPr>
              <a:t>1</a:t>
            </a:r>
            <a:r>
              <a:rPr lang="en-US" sz="2800" b="1" baseline="26000" dirty="0">
                <a:solidFill>
                  <a:srgbClr val="FF0066"/>
                </a:solidFill>
              </a:rPr>
              <a:t>st</a:t>
            </a:r>
            <a:r>
              <a:rPr lang="en-US" sz="2800" b="1" dirty="0">
                <a:solidFill>
                  <a:srgbClr val="FF0066"/>
                </a:solidFill>
              </a:rPr>
              <a:t> 3 signs,</a:t>
            </a:r>
            <a:r>
              <a:rPr lang="en-US" sz="2800" b="1" dirty="0">
                <a:solidFill>
                  <a:srgbClr val="0000CC"/>
                </a:solidFill>
              </a:rPr>
              <a:t> i.e. </a:t>
            </a:r>
            <a:r>
              <a:rPr lang="en-US" sz="2800" b="1" dirty="0">
                <a:solidFill>
                  <a:srgbClr val="FF0066"/>
                </a:solidFill>
              </a:rPr>
              <a:t>count breathing,</a:t>
            </a:r>
            <a:r>
              <a:rPr lang="en-US" sz="2800" b="1" dirty="0">
                <a:solidFill>
                  <a:srgbClr val="0000CC"/>
                </a:solidFill>
              </a:rPr>
              <a:t> </a:t>
            </a:r>
            <a:r>
              <a:rPr lang="en-US" sz="2800" b="1" dirty="0">
                <a:solidFill>
                  <a:srgbClr val="FF0066"/>
                </a:solidFill>
              </a:rPr>
              <a:t>chest in drawing </a:t>
            </a:r>
            <a:r>
              <a:rPr lang="en-US" sz="2800" b="1" dirty="0">
                <a:solidFill>
                  <a:srgbClr val="0000CC"/>
                </a:solidFill>
              </a:rPr>
              <a:t>&amp; </a:t>
            </a:r>
            <a:r>
              <a:rPr lang="en-US" sz="2800" b="1" dirty="0">
                <a:solidFill>
                  <a:srgbClr val="FF0066"/>
                </a:solidFill>
              </a:rPr>
              <a:t>grunting. </a:t>
            </a:r>
          </a:p>
          <a:p>
            <a:r>
              <a:rPr lang="en-US" sz="2800" b="1" dirty="0">
                <a:solidFill>
                  <a:srgbClr val="FF0000"/>
                </a:solidFill>
              </a:rPr>
              <a:t>Ask the infant what the young infant’s problems are.</a:t>
            </a:r>
          </a:p>
          <a:p>
            <a:pPr>
              <a:buFontTx/>
              <a:buNone/>
            </a:pPr>
            <a:r>
              <a:rPr lang="en-US" sz="2800" b="1" dirty="0">
                <a:solidFill>
                  <a:srgbClr val="FF0000"/>
                </a:solidFill>
              </a:rPr>
              <a:t> </a:t>
            </a:r>
            <a:r>
              <a:rPr lang="en-US" sz="2800" b="1" dirty="0">
                <a:solidFill>
                  <a:srgbClr val="0000CC"/>
                </a:solidFill>
              </a:rPr>
              <a:t>-  determine if this is an initial or follow up visits for this problem. </a:t>
            </a:r>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02" name="Rectangle 2"/>
          <p:cNvSpPr>
            <a:spLocks noGrp="1" noChangeArrowheads="1"/>
          </p:cNvSpPr>
          <p:nvPr>
            <p:ph type="title"/>
          </p:nvPr>
        </p:nvSpPr>
        <p:spPr/>
        <p:txBody>
          <a:bodyPr/>
          <a:lstStyle/>
          <a:p>
            <a:r>
              <a:rPr lang="en-US" sz="3200" b="1" dirty="0">
                <a:solidFill>
                  <a:srgbClr val="FF0000"/>
                </a:solidFill>
              </a:rPr>
              <a:t/>
            </a:r>
            <a:br>
              <a:rPr lang="en-US" sz="3200" b="1" dirty="0">
                <a:solidFill>
                  <a:srgbClr val="FF0000"/>
                </a:solidFill>
              </a:rPr>
            </a:br>
            <a:r>
              <a:rPr lang="en-US" sz="3200" b="1" dirty="0">
                <a:solidFill>
                  <a:srgbClr val="FF0000"/>
                </a:solidFill>
              </a:rPr>
              <a:t>Check for possible bacterial infection &amp; jaundice.</a:t>
            </a:r>
            <a:r>
              <a:rPr lang="en-US" sz="3200" dirty="0">
                <a:solidFill>
                  <a:srgbClr val="FF0000"/>
                </a:solidFill>
              </a:rPr>
              <a:t/>
            </a:r>
            <a:br>
              <a:rPr lang="en-US" sz="3200" dirty="0">
                <a:solidFill>
                  <a:srgbClr val="FF0000"/>
                </a:solidFill>
              </a:rPr>
            </a:br>
            <a:endParaRPr lang="en-US" sz="3200" dirty="0">
              <a:solidFill>
                <a:srgbClr val="FF0000"/>
              </a:solidFill>
            </a:endParaRPr>
          </a:p>
        </p:txBody>
      </p:sp>
      <p:sp>
        <p:nvSpPr>
          <p:cNvPr id="665603" name="Rectangle 3"/>
          <p:cNvSpPr>
            <a:spLocks noGrp="1" noChangeArrowheads="1"/>
          </p:cNvSpPr>
          <p:nvPr>
            <p:ph type="body" idx="1"/>
          </p:nvPr>
        </p:nvSpPr>
        <p:spPr>
          <a:xfrm>
            <a:off x="152400" y="1371600"/>
            <a:ext cx="8229600" cy="4525963"/>
          </a:xfrm>
        </p:spPr>
        <p:txBody>
          <a:bodyPr/>
          <a:lstStyle/>
          <a:p>
            <a:pPr>
              <a:lnSpc>
                <a:spcPct val="80000"/>
              </a:lnSpc>
              <a:buClr>
                <a:schemeClr val="tx1"/>
              </a:buClr>
              <a:buFontTx/>
              <a:buNone/>
            </a:pPr>
            <a:r>
              <a:rPr lang="en-US" sz="800" b="1" dirty="0">
                <a:solidFill>
                  <a:srgbClr val="FF0066"/>
                </a:solidFill>
              </a:rPr>
              <a:t>                                      </a:t>
            </a:r>
            <a:r>
              <a:rPr lang="en-US" sz="2800" b="1" dirty="0">
                <a:solidFill>
                  <a:srgbClr val="FF0066"/>
                </a:solidFill>
              </a:rPr>
              <a:t>Ask:</a:t>
            </a:r>
          </a:p>
          <a:p>
            <a:pPr>
              <a:lnSpc>
                <a:spcPct val="80000"/>
              </a:lnSpc>
              <a:buClr>
                <a:schemeClr val="tx1"/>
              </a:buClr>
            </a:pPr>
            <a:r>
              <a:rPr lang="en-US" sz="800" b="1" dirty="0">
                <a:solidFill>
                  <a:srgbClr val="FF0066"/>
                </a:solidFill>
              </a:rPr>
              <a:t> </a:t>
            </a:r>
            <a:r>
              <a:rPr lang="en-US" sz="2800" b="1" dirty="0">
                <a:solidFill>
                  <a:srgbClr val="FF0066"/>
                </a:solidFill>
              </a:rPr>
              <a:t>has the infant had convulsion? </a:t>
            </a:r>
          </a:p>
          <a:p>
            <a:pPr>
              <a:lnSpc>
                <a:spcPct val="80000"/>
              </a:lnSpc>
              <a:buClr>
                <a:schemeClr val="tx1"/>
              </a:buClr>
            </a:pPr>
            <a:r>
              <a:rPr lang="en-US" sz="2800" b="1" dirty="0">
                <a:solidFill>
                  <a:srgbClr val="FF0066"/>
                </a:solidFill>
              </a:rPr>
              <a:t> is there any difficulty of feeding?/ check by offering B/F</a:t>
            </a:r>
          </a:p>
          <a:p>
            <a:pPr>
              <a:lnSpc>
                <a:spcPct val="80000"/>
              </a:lnSpc>
              <a:buClr>
                <a:schemeClr val="tx1"/>
              </a:buClr>
              <a:buFontTx/>
              <a:buNone/>
            </a:pPr>
            <a:r>
              <a:rPr lang="en-US" sz="2800" b="1" dirty="0">
                <a:solidFill>
                  <a:srgbClr val="0000CC"/>
                </a:solidFill>
              </a:rPr>
              <a:t>-  </a:t>
            </a:r>
            <a:r>
              <a:rPr lang="en-US" sz="2800" b="1" dirty="0">
                <a:solidFill>
                  <a:srgbClr val="FF0066"/>
                </a:solidFill>
              </a:rPr>
              <a:t>Look </a:t>
            </a:r>
            <a:r>
              <a:rPr lang="en-US" sz="2800" b="1" dirty="0">
                <a:solidFill>
                  <a:srgbClr val="0000CC"/>
                </a:solidFill>
              </a:rPr>
              <a:t> : count the breaths in one minute.</a:t>
            </a:r>
          </a:p>
          <a:p>
            <a:pPr>
              <a:lnSpc>
                <a:spcPct val="80000"/>
              </a:lnSpc>
              <a:buFontTx/>
              <a:buNone/>
            </a:pPr>
            <a:r>
              <a:rPr lang="en-US" sz="2800" b="1" dirty="0">
                <a:solidFill>
                  <a:srgbClr val="0000CC"/>
                </a:solidFill>
              </a:rPr>
              <a:t> .If the 1</a:t>
            </a:r>
            <a:r>
              <a:rPr lang="en-US" sz="2800" b="1" baseline="26000" dirty="0">
                <a:solidFill>
                  <a:srgbClr val="0000CC"/>
                </a:solidFill>
              </a:rPr>
              <a:t>st</a:t>
            </a:r>
            <a:r>
              <a:rPr lang="en-US" sz="2800" b="1" dirty="0">
                <a:solidFill>
                  <a:srgbClr val="0000CC"/>
                </a:solidFill>
              </a:rPr>
              <a:t> count is 60 breaths or more repeat count; </a:t>
            </a:r>
          </a:p>
          <a:p>
            <a:pPr>
              <a:lnSpc>
                <a:spcPct val="80000"/>
              </a:lnSpc>
              <a:buFontTx/>
              <a:buNone/>
            </a:pPr>
            <a:r>
              <a:rPr lang="en-US" sz="2800" b="1" dirty="0">
                <a:solidFill>
                  <a:srgbClr val="0000CC"/>
                </a:solidFill>
              </a:rPr>
              <a:t>- </a:t>
            </a:r>
            <a:r>
              <a:rPr lang="en-US" sz="2800" b="1" dirty="0">
                <a:solidFill>
                  <a:srgbClr val="FF0066"/>
                </a:solidFill>
              </a:rPr>
              <a:t>Look </a:t>
            </a:r>
            <a:r>
              <a:rPr lang="en-US" sz="2800" b="1" dirty="0">
                <a:solidFill>
                  <a:srgbClr val="0000CC"/>
                </a:solidFill>
              </a:rPr>
              <a:t> for chest in drawing: look for chest in drawing when the infant breath in.</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r>
              <a:rPr lang="en-US" sz="3200" b="1" dirty="0" smtClean="0">
                <a:solidFill>
                  <a:srgbClr val="FF0066"/>
                </a:solidFill>
              </a:rPr>
              <a:t>I-Assess </a:t>
            </a:r>
            <a:r>
              <a:rPr lang="en-US" sz="3200" b="1" dirty="0">
                <a:solidFill>
                  <a:srgbClr val="FF0066"/>
                </a:solidFill>
              </a:rPr>
              <a:t>&amp; classify cough or difficult breathing</a:t>
            </a:r>
            <a:r>
              <a:rPr lang="en-US" sz="3200" dirty="0">
                <a:solidFill>
                  <a:srgbClr val="FF0066"/>
                </a:solidFill>
              </a:rPr>
              <a:t/>
            </a:r>
            <a:br>
              <a:rPr lang="en-US" sz="3200" dirty="0">
                <a:solidFill>
                  <a:srgbClr val="FF0066"/>
                </a:solidFill>
              </a:rPr>
            </a:br>
            <a:endParaRPr lang="en-US" sz="3200" dirty="0">
              <a:solidFill>
                <a:srgbClr val="FF0066"/>
              </a:solidFill>
            </a:endParaRPr>
          </a:p>
        </p:txBody>
      </p:sp>
      <p:sp>
        <p:nvSpPr>
          <p:cNvPr id="286723" name="Rectangle 3"/>
          <p:cNvSpPr>
            <a:spLocks noGrp="1" noChangeArrowheads="1"/>
          </p:cNvSpPr>
          <p:nvPr>
            <p:ph type="body" idx="1"/>
          </p:nvPr>
        </p:nvSpPr>
        <p:spPr>
          <a:xfrm>
            <a:off x="457200" y="1066800"/>
            <a:ext cx="8229600" cy="4525963"/>
          </a:xfrm>
        </p:spPr>
        <p:txBody>
          <a:bodyPr/>
          <a:lstStyle/>
          <a:p>
            <a:r>
              <a:rPr lang="en-US" sz="2800" b="1" dirty="0">
                <a:solidFill>
                  <a:srgbClr val="000099"/>
                </a:solidFill>
              </a:rPr>
              <a:t>A child with cough or difficult breathing may have pneumonia or another sever respiratory infection</a:t>
            </a:r>
            <a:r>
              <a:rPr lang="en-US" sz="2800" b="1" dirty="0" smtClean="0">
                <a:solidFill>
                  <a:srgbClr val="000099"/>
                </a:solidFill>
              </a:rPr>
              <a:t>.</a:t>
            </a:r>
            <a:endParaRPr lang="en-US" sz="2800" b="1" dirty="0">
              <a:solidFill>
                <a:srgbClr val="000099"/>
              </a:solidFill>
            </a:endParaRPr>
          </a:p>
        </p:txBody>
      </p:sp>
      <p:sp>
        <p:nvSpPr>
          <p:cNvPr id="286724" name="Rectangle 4"/>
          <p:cNvSpPr>
            <a:spLocks noChangeArrowheads="1"/>
          </p:cNvSpPr>
          <p:nvPr/>
        </p:nvSpPr>
        <p:spPr bwMode="auto">
          <a:xfrm>
            <a:off x="0" y="0"/>
            <a:ext cx="1130300" cy="274638"/>
          </a:xfrm>
          <a:prstGeom prst="rect">
            <a:avLst/>
          </a:prstGeom>
          <a:noFill/>
          <a:ln w="9525">
            <a:noFill/>
            <a:miter lim="800000"/>
            <a:headEnd/>
            <a:tailEnd/>
          </a:ln>
          <a:effectLst/>
        </p:spPr>
        <p:txBody>
          <a:bodyPr wrap="none" anchor="ctr">
            <a:spAutoFit/>
          </a:bodyPr>
          <a:lstStyle/>
          <a:p>
            <a:r>
              <a:rPr lang="en-US" sz="1200" baseline="0">
                <a:cs typeface="Times New Roman" pitchFamily="18" charset="0"/>
              </a:rPr>
              <a:t>  	</a:t>
            </a:r>
            <a:r>
              <a:rPr lang="en-US" sz="900" baseline="0"/>
              <a:t> </a:t>
            </a:r>
            <a:endParaRPr lang="en-US" sz="1800" baseline="0"/>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7651" name="Rectangle 3"/>
          <p:cNvSpPr>
            <a:spLocks noGrp="1" noChangeArrowheads="1"/>
          </p:cNvSpPr>
          <p:nvPr>
            <p:ph type="body" idx="1"/>
          </p:nvPr>
        </p:nvSpPr>
        <p:spPr>
          <a:xfrm>
            <a:off x="914400" y="609600"/>
            <a:ext cx="8229600" cy="4525963"/>
          </a:xfrm>
        </p:spPr>
        <p:txBody>
          <a:bodyPr/>
          <a:lstStyle/>
          <a:p>
            <a:pPr>
              <a:buFontTx/>
              <a:buNone/>
            </a:pPr>
            <a:r>
              <a:rPr lang="en-US" b="1" dirty="0">
                <a:solidFill>
                  <a:srgbClr val="FF0066"/>
                </a:solidFill>
              </a:rPr>
              <a:t>Look &amp; Listen for grunting.</a:t>
            </a:r>
          </a:p>
          <a:p>
            <a:pPr>
              <a:buFontTx/>
              <a:buNone/>
            </a:pPr>
            <a:r>
              <a:rPr lang="en-US" sz="2800" b="1" dirty="0">
                <a:solidFill>
                  <a:srgbClr val="0000CC"/>
                </a:solidFill>
              </a:rPr>
              <a:t>- </a:t>
            </a:r>
            <a:r>
              <a:rPr lang="en-US" sz="2800" b="1" dirty="0">
                <a:solidFill>
                  <a:srgbClr val="FF0066"/>
                </a:solidFill>
              </a:rPr>
              <a:t>Grunting is the soft,</a:t>
            </a:r>
            <a:r>
              <a:rPr lang="en-US" sz="2800" b="1" dirty="0">
                <a:solidFill>
                  <a:srgbClr val="0000CC"/>
                </a:solidFill>
              </a:rPr>
              <a:t> short sounds a young infant makes when breathing out.</a:t>
            </a:r>
          </a:p>
          <a:p>
            <a:pPr>
              <a:buFontTx/>
              <a:buNone/>
            </a:pPr>
            <a:r>
              <a:rPr lang="en-US" sz="2800" b="1" dirty="0">
                <a:solidFill>
                  <a:srgbClr val="FF0066"/>
                </a:solidFill>
              </a:rPr>
              <a:t>Look at the umbilicus:</a:t>
            </a:r>
            <a:r>
              <a:rPr lang="en-US" sz="2800" b="1" dirty="0">
                <a:solidFill>
                  <a:srgbClr val="0000CC"/>
                </a:solidFill>
              </a:rPr>
              <a:t> is red or draining pus?</a:t>
            </a:r>
          </a:p>
          <a:p>
            <a:pPr>
              <a:buFontTx/>
              <a:buNone/>
            </a:pPr>
            <a:r>
              <a:rPr lang="en-US" sz="2800" b="1" dirty="0">
                <a:solidFill>
                  <a:srgbClr val="0000CC"/>
                </a:solidFill>
              </a:rPr>
              <a:t>- There may be some redness around the umbilicus or the umbilicus may be draining pus.</a:t>
            </a:r>
          </a:p>
          <a:p>
            <a:pPr>
              <a:buFontTx/>
              <a:buNone/>
            </a:pPr>
            <a:r>
              <a:rPr lang="en-US" sz="2800" b="1" dirty="0">
                <a:solidFill>
                  <a:srgbClr val="0000CC"/>
                </a:solidFill>
              </a:rPr>
              <a:t>- </a:t>
            </a:r>
            <a:r>
              <a:rPr lang="en-US" sz="2800" b="1" dirty="0">
                <a:solidFill>
                  <a:srgbClr val="FF0066"/>
                </a:solidFill>
              </a:rPr>
              <a:t>Measure  temperature</a:t>
            </a:r>
            <a:r>
              <a:rPr lang="en-US" sz="2800" b="1" dirty="0">
                <a:solidFill>
                  <a:srgbClr val="0000CC"/>
                </a:solidFill>
              </a:rPr>
              <a:t>/ or feel for fever or low body temperature. </a:t>
            </a:r>
          </a:p>
          <a:p>
            <a:pPr>
              <a:buFontTx/>
              <a:buNone/>
            </a:pPr>
            <a:r>
              <a:rPr lang="en-US" sz="2800" b="1" dirty="0">
                <a:solidFill>
                  <a:srgbClr val="0000CC"/>
                </a:solidFill>
              </a:rPr>
              <a:t> - Fever - </a:t>
            </a:r>
            <a:r>
              <a:rPr lang="en-US" sz="2800" b="1" dirty="0" err="1">
                <a:solidFill>
                  <a:srgbClr val="0000CC"/>
                </a:solidFill>
              </a:rPr>
              <a:t>axillary</a:t>
            </a:r>
            <a:r>
              <a:rPr lang="en-US" sz="2800" b="1" dirty="0">
                <a:solidFill>
                  <a:srgbClr val="0000CC"/>
                </a:solidFill>
              </a:rPr>
              <a:t> T</a:t>
            </a:r>
            <a:r>
              <a:rPr lang="en-US" sz="2800" b="1" baseline="26000" dirty="0">
                <a:solidFill>
                  <a:srgbClr val="0000CC"/>
                </a:solidFill>
              </a:rPr>
              <a:t>0</a:t>
            </a:r>
            <a:r>
              <a:rPr lang="en-US" sz="2800" b="1" dirty="0">
                <a:solidFill>
                  <a:srgbClr val="0000CC"/>
                </a:solidFill>
              </a:rPr>
              <a:t>  greater or equal to 37.5 c</a:t>
            </a:r>
            <a:r>
              <a:rPr lang="en-US" sz="2800" b="1" baseline="26000" dirty="0">
                <a:solidFill>
                  <a:srgbClr val="0000CC"/>
                </a:solidFill>
              </a:rPr>
              <a:t>0</a:t>
            </a:r>
            <a:r>
              <a:rPr lang="en-US" sz="2800" b="1" dirty="0">
                <a:solidFill>
                  <a:srgbClr val="0000CC"/>
                </a:solidFill>
              </a:rPr>
              <a:t>       - Low body T</a:t>
            </a:r>
            <a:r>
              <a:rPr lang="en-US" sz="2800" b="1" baseline="26000" dirty="0">
                <a:solidFill>
                  <a:srgbClr val="0000CC"/>
                </a:solidFill>
              </a:rPr>
              <a:t>0</a:t>
            </a:r>
            <a:r>
              <a:rPr lang="en-US" sz="2800" b="1" dirty="0">
                <a:solidFill>
                  <a:srgbClr val="0000CC"/>
                </a:solidFill>
              </a:rPr>
              <a:t> - b/n 35.5 &amp; 36.4c</a:t>
            </a:r>
            <a:r>
              <a:rPr lang="en-US" sz="2800" b="1" baseline="26000" dirty="0">
                <a:solidFill>
                  <a:srgbClr val="0000CC"/>
                </a:solidFill>
              </a:rPr>
              <a:t>0</a:t>
            </a:r>
            <a:r>
              <a:rPr lang="en-US" sz="2800" b="1" dirty="0">
                <a:solidFill>
                  <a:srgbClr val="0000CC"/>
                </a:solidFill>
              </a:rPr>
              <a:t> </a:t>
            </a:r>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0994" name="Rectangle 2"/>
          <p:cNvSpPr>
            <a:spLocks noGrp="1" noChangeArrowheads="1"/>
          </p:cNvSpPr>
          <p:nvPr>
            <p:ph type="title"/>
          </p:nvPr>
        </p:nvSpPr>
        <p:spPr/>
        <p:txBody>
          <a:bodyPr/>
          <a:lstStyle/>
          <a:p>
            <a:r>
              <a:rPr lang="en-US" sz="3600" b="1" dirty="0">
                <a:solidFill>
                  <a:srgbClr val="FF0000"/>
                </a:solidFill>
              </a:rPr>
              <a:t>possible bacterial infection …Cont…</a:t>
            </a:r>
          </a:p>
        </p:txBody>
      </p:sp>
      <p:sp>
        <p:nvSpPr>
          <p:cNvPr id="1620995" name="Rectangle 3"/>
          <p:cNvSpPr>
            <a:spLocks noGrp="1" noChangeArrowheads="1"/>
          </p:cNvSpPr>
          <p:nvPr>
            <p:ph type="body" idx="1"/>
          </p:nvPr>
        </p:nvSpPr>
        <p:spPr/>
        <p:txBody>
          <a:bodyPr/>
          <a:lstStyle/>
          <a:p>
            <a:pPr>
              <a:buFontTx/>
              <a:buNone/>
            </a:pPr>
            <a:r>
              <a:rPr lang="en-US" b="1" dirty="0">
                <a:solidFill>
                  <a:srgbClr val="FF0066"/>
                </a:solidFill>
              </a:rPr>
              <a:t>Look for skin pustules:</a:t>
            </a:r>
          </a:p>
          <a:p>
            <a:pPr>
              <a:buFontTx/>
              <a:buNone/>
            </a:pPr>
            <a:r>
              <a:rPr lang="en-US" b="1" dirty="0">
                <a:solidFill>
                  <a:srgbClr val="0000CC"/>
                </a:solidFill>
              </a:rPr>
              <a:t>    - examine the skin on the entire body</a:t>
            </a:r>
          </a:p>
          <a:p>
            <a:pPr>
              <a:buFontTx/>
              <a:buNone/>
            </a:pPr>
            <a:r>
              <a:rPr lang="en-US" b="1" dirty="0">
                <a:solidFill>
                  <a:srgbClr val="0000CC"/>
                </a:solidFill>
              </a:rPr>
              <a:t> Skin pustules are red spots or blisters when contains pus.</a:t>
            </a:r>
          </a:p>
          <a:p>
            <a:endParaRPr lang="en-US" dirty="0"/>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698" name="Rectangle 2"/>
          <p:cNvSpPr>
            <a:spLocks noGrp="1" noChangeArrowheads="1"/>
          </p:cNvSpPr>
          <p:nvPr>
            <p:ph type="title"/>
          </p:nvPr>
        </p:nvSpPr>
        <p:spPr>
          <a:xfrm>
            <a:off x="609600" y="0"/>
            <a:ext cx="8229600" cy="1143000"/>
          </a:xfrm>
        </p:spPr>
        <p:txBody>
          <a:bodyPr/>
          <a:lstStyle/>
          <a:p>
            <a:r>
              <a:rPr lang="en-US" sz="3600" b="1" dirty="0">
                <a:solidFill>
                  <a:srgbClr val="FF0000"/>
                </a:solidFill>
              </a:rPr>
              <a:t>possible bacterial infection …Cont…</a:t>
            </a:r>
            <a:r>
              <a:rPr lang="en-US" dirty="0"/>
              <a:t> </a:t>
            </a:r>
          </a:p>
        </p:txBody>
      </p:sp>
      <p:sp>
        <p:nvSpPr>
          <p:cNvPr id="669699" name="Rectangle 3"/>
          <p:cNvSpPr>
            <a:spLocks noGrp="1" noChangeArrowheads="1"/>
          </p:cNvSpPr>
          <p:nvPr>
            <p:ph type="body" idx="1"/>
          </p:nvPr>
        </p:nvSpPr>
        <p:spPr>
          <a:xfrm>
            <a:off x="609600" y="990600"/>
            <a:ext cx="8229600" cy="4525963"/>
          </a:xfrm>
        </p:spPr>
        <p:txBody>
          <a:bodyPr/>
          <a:lstStyle/>
          <a:p>
            <a:pPr>
              <a:lnSpc>
                <a:spcPct val="90000"/>
              </a:lnSpc>
            </a:pPr>
            <a:r>
              <a:rPr lang="en-US" b="1" dirty="0">
                <a:solidFill>
                  <a:srgbClr val="FF0066"/>
                </a:solidFill>
              </a:rPr>
              <a:t>Look at the young infant’s movements; are they less than normal?</a:t>
            </a:r>
          </a:p>
          <a:p>
            <a:pPr>
              <a:lnSpc>
                <a:spcPct val="90000"/>
              </a:lnSpc>
              <a:buFontTx/>
              <a:buNone/>
            </a:pPr>
            <a:r>
              <a:rPr lang="en-US" b="1" dirty="0">
                <a:solidFill>
                  <a:srgbClr val="FF0066"/>
                </a:solidFill>
              </a:rPr>
              <a:t>   </a:t>
            </a:r>
            <a:r>
              <a:rPr lang="en-US" b="1" dirty="0">
                <a:solidFill>
                  <a:srgbClr val="0000CC"/>
                </a:solidFill>
              </a:rPr>
              <a:t>   -  A wake young infant will normally move his arms or legs or turns his head several times in a minute.</a:t>
            </a:r>
          </a:p>
          <a:p>
            <a:pPr>
              <a:lnSpc>
                <a:spcPct val="90000"/>
              </a:lnSpc>
              <a:buFontTx/>
              <a:buNone/>
            </a:pPr>
            <a:r>
              <a:rPr lang="en-US" b="1" dirty="0">
                <a:solidFill>
                  <a:srgbClr val="0000CC"/>
                </a:solidFill>
              </a:rPr>
              <a:t>    - Does the infant moves only when stimulated?</a:t>
            </a:r>
          </a:p>
          <a:p>
            <a:pPr>
              <a:lnSpc>
                <a:spcPct val="90000"/>
              </a:lnSpc>
              <a:buFontTx/>
              <a:buNone/>
            </a:pPr>
            <a:r>
              <a:rPr lang="en-US" b="1" dirty="0">
                <a:solidFill>
                  <a:srgbClr val="0000CC"/>
                </a:solidFill>
              </a:rPr>
              <a:t>  - Does not move even when stimulated.</a:t>
            </a:r>
          </a:p>
          <a:p>
            <a:pPr>
              <a:lnSpc>
                <a:spcPct val="90000"/>
              </a:lnSpc>
            </a:pPr>
            <a:r>
              <a:rPr lang="en-US" b="1" dirty="0">
                <a:solidFill>
                  <a:srgbClr val="FF0066"/>
                </a:solidFill>
              </a:rPr>
              <a:t>Look for jaundice: yellow discoloration of the skin.</a:t>
            </a:r>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Rectangle 2"/>
          <p:cNvSpPr>
            <a:spLocks noGrp="1" noChangeArrowheads="1"/>
          </p:cNvSpPr>
          <p:nvPr>
            <p:ph type="title"/>
          </p:nvPr>
        </p:nvSpPr>
        <p:spPr/>
        <p:txBody>
          <a:bodyPr/>
          <a:lstStyle/>
          <a:p>
            <a:r>
              <a:rPr lang="en-US" sz="2800" b="1" dirty="0">
                <a:solidFill>
                  <a:srgbClr val="FF0066"/>
                </a:solidFill>
              </a:rPr>
              <a:t>Assess &amp; classify the sick young infant for possible bacterial infection &amp; jaundice.</a:t>
            </a:r>
          </a:p>
        </p:txBody>
      </p:sp>
      <p:graphicFrame>
        <p:nvGraphicFramePr>
          <p:cNvPr id="671889" name="Group 145"/>
          <p:cNvGraphicFramePr>
            <a:graphicFrameLocks noGrp="1"/>
          </p:cNvGraphicFramePr>
          <p:nvPr>
            <p:ph idx="1"/>
          </p:nvPr>
        </p:nvGraphicFramePr>
        <p:xfrm>
          <a:off x="228600" y="1600200"/>
          <a:ext cx="8839200" cy="4876800"/>
        </p:xfrm>
        <a:graphic>
          <a:graphicData uri="http://schemas.openxmlformats.org/drawingml/2006/table">
            <a:tbl>
              <a:tblPr/>
              <a:tblGrid>
                <a:gridCol w="2581275"/>
                <a:gridCol w="2676525"/>
                <a:gridCol w="3581400"/>
              </a:tblGrid>
              <a:tr h="4572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Signs</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Classify as</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Treatment</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75113">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not feeding well or</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convulsion/convulsing now</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fast breathing/60b/m or</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sever chest in drawing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POSSIBLE SERIOUS BACTERIAL INFECTION</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-Give first dose of I.M Ampicillin &amp; Gentamycin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warm the young infant by skin to skin contact if T</a:t>
                      </a:r>
                      <a:r>
                        <a:rPr kumimoji="0" lang="en-US" sz="2800" b="1" i="0" u="none" strike="noStrike" cap="none" normalizeH="0" baseline="30000" smtClean="0">
                          <a:ln>
                            <a:noFill/>
                          </a:ln>
                          <a:solidFill>
                            <a:srgbClr val="0000CC"/>
                          </a:solidFill>
                          <a:effectLst/>
                          <a:latin typeface="Times New Roman" pitchFamily="18" charset="0"/>
                          <a:cs typeface="Times New Roman" pitchFamily="18" charset="0"/>
                        </a:rPr>
                        <a:t>o</a:t>
                      </a: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less than 36.5</a:t>
                      </a:r>
                      <a:r>
                        <a:rPr kumimoji="0" lang="en-US" sz="2800" b="1" i="0" u="none" strike="noStrike" cap="none" normalizeH="0" baseline="30000" smtClean="0">
                          <a:ln>
                            <a:noFill/>
                          </a:ln>
                          <a:solidFill>
                            <a:srgbClr val="0000CC"/>
                          </a:solidFill>
                          <a:effectLst/>
                          <a:latin typeface="Times New Roman" pitchFamily="18" charset="0"/>
                          <a:cs typeface="Times New Roman" pitchFamily="18" charset="0"/>
                        </a:rPr>
                        <a:t>o</a:t>
                      </a: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 ( or feels cold touch) while arranging referral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835" name="Rectangle 19"/>
          <p:cNvSpPr>
            <a:spLocks noGrp="1" noChangeArrowheads="1"/>
          </p:cNvSpPr>
          <p:nvPr>
            <p:ph type="title"/>
          </p:nvPr>
        </p:nvSpPr>
        <p:spPr>
          <a:xfrm>
            <a:off x="457200" y="0"/>
            <a:ext cx="8229600" cy="1143000"/>
          </a:xfrm>
        </p:spPr>
        <p:txBody>
          <a:bodyPr/>
          <a:lstStyle/>
          <a:p>
            <a:r>
              <a:rPr lang="en-US" sz="3200" b="1" dirty="0">
                <a:solidFill>
                  <a:srgbClr val="FF0000"/>
                </a:solidFill>
              </a:rPr>
              <a:t>Classify  possible bacterial infection &amp; jaundice…Con…</a:t>
            </a:r>
          </a:p>
        </p:txBody>
      </p:sp>
      <p:graphicFrame>
        <p:nvGraphicFramePr>
          <p:cNvPr id="674855" name="Group 39"/>
          <p:cNvGraphicFramePr>
            <a:graphicFrameLocks noGrp="1"/>
          </p:cNvGraphicFramePr>
          <p:nvPr>
            <p:ph idx="1"/>
          </p:nvPr>
        </p:nvGraphicFramePr>
        <p:xfrm>
          <a:off x="304800" y="1066800"/>
          <a:ext cx="8229600" cy="5638800"/>
        </p:xfrm>
        <a:graphic>
          <a:graphicData uri="http://schemas.openxmlformats.org/drawingml/2006/table">
            <a:tbl>
              <a:tblPr/>
              <a:tblGrid>
                <a:gridCol w="3200400"/>
                <a:gridCol w="2590800"/>
                <a:gridCol w="2438400"/>
              </a:tblGrid>
              <a:tr h="4953000">
                <a:tc>
                  <a:txBody>
                    <a:bodyPr/>
                    <a:lstStyle/>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grunting or</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fever( 38</a:t>
                      </a:r>
                      <a:r>
                        <a:rPr kumimoji="0" lang="en-US" sz="2800" b="1" i="0" u="none" strike="noStrike" cap="none" normalizeH="0" baseline="30000" smtClean="0">
                          <a:ln>
                            <a:noFill/>
                          </a:ln>
                          <a:solidFill>
                            <a:srgbClr val="0000CC"/>
                          </a:solidFill>
                          <a:effectLst/>
                          <a:latin typeface="Times New Roman" pitchFamily="18" charset="0"/>
                          <a:cs typeface="Times New Roman" pitchFamily="18" charset="0"/>
                        </a:rPr>
                        <a:t>o</a:t>
                      </a: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 or above or feels hot) or</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low body temperature ( less than 35.5</a:t>
                      </a:r>
                      <a:r>
                        <a:rPr kumimoji="0" lang="en-US" sz="2800" b="1" i="0" u="none" strike="noStrike" cap="none" normalizeH="0" baseline="30000" smtClean="0">
                          <a:ln>
                            <a:noFill/>
                          </a:ln>
                          <a:solidFill>
                            <a:srgbClr val="0000CC"/>
                          </a:solidFill>
                          <a:effectLst/>
                          <a:latin typeface="Times New Roman" pitchFamily="18" charset="0"/>
                          <a:cs typeface="Times New Roman" pitchFamily="18" charset="0"/>
                        </a:rPr>
                        <a:t>o</a:t>
                      </a: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 or feels cold) or</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movement only when stimulated or no movement even stimulated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00"/>
                          </a:solidFill>
                          <a:effectLst/>
                          <a:latin typeface="Times New Roman" pitchFamily="18" charset="0"/>
                          <a:cs typeface="Times New Roman" pitchFamily="18" charset="0"/>
                        </a:rPr>
                        <a:t>P</a:t>
                      </a:r>
                      <a:endParaRPr kumimoji="0" lang="en-US" sz="2800" b="1" i="0" u="none" strike="noStrike" cap="none" normalizeH="0" baseline="0" smtClean="0">
                        <a:ln>
                          <a:noFill/>
                        </a:ln>
                        <a:solidFill>
                          <a:srgbClr val="FF0000"/>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POSSIBLE SERIOUS BACTERIAL INFECTION</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advice the mother how to keep the young infant warm on the way to hospital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refer urgently to hospital</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31" name="Rectangle 43"/>
          <p:cNvSpPr>
            <a:spLocks noGrp="1" noChangeArrowheads="1"/>
          </p:cNvSpPr>
          <p:nvPr>
            <p:ph type="title"/>
          </p:nvPr>
        </p:nvSpPr>
        <p:spPr>
          <a:xfrm>
            <a:off x="457200" y="0"/>
            <a:ext cx="8229600" cy="1143000"/>
          </a:xfrm>
        </p:spPr>
        <p:txBody>
          <a:bodyPr/>
          <a:lstStyle/>
          <a:p>
            <a:r>
              <a:rPr lang="en-US" sz="3200" b="1" dirty="0">
                <a:solidFill>
                  <a:srgbClr val="FF0000"/>
                </a:solidFill>
              </a:rPr>
              <a:t>Classify  possible bacterial infection &amp; jaundice…Con…</a:t>
            </a:r>
            <a:endParaRPr lang="en-US" sz="4000" dirty="0"/>
          </a:p>
        </p:txBody>
      </p:sp>
      <p:graphicFrame>
        <p:nvGraphicFramePr>
          <p:cNvPr id="677946" name="Group 58"/>
          <p:cNvGraphicFramePr>
            <a:graphicFrameLocks noGrp="1"/>
          </p:cNvGraphicFramePr>
          <p:nvPr>
            <p:ph idx="1"/>
          </p:nvPr>
        </p:nvGraphicFramePr>
        <p:xfrm>
          <a:off x="457200" y="1524000"/>
          <a:ext cx="8229600" cy="3675888"/>
        </p:xfrm>
        <a:graphic>
          <a:graphicData uri="http://schemas.openxmlformats.org/drawingml/2006/table">
            <a:tbl>
              <a:tblPr/>
              <a:tblGrid>
                <a:gridCol w="3124200"/>
                <a:gridCol w="2590800"/>
                <a:gridCol w="2514600"/>
              </a:tblGrid>
              <a:tr h="2106613">
                <a:tc>
                  <a:txBody>
                    <a:bodyPr/>
                    <a:lstStyle/>
                    <a:p>
                      <a:pPr marL="342900" marR="0" lvl="0" indent="-342900" algn="l" defTabSz="914400" rtl="0" eaLnBrk="1" fontAlgn="base" latinLnBrk="0" hangingPunct="1">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None of the signs of possible serious bacterial infection or local bacterial infection</a:t>
                      </a:r>
                    </a:p>
                    <a:p>
                      <a:pPr marL="342900" marR="0" lvl="0" indent="-342900" algn="l" defTabSz="914400" rtl="0" eaLnBrk="0" fontAlgn="base" latinLnBrk="0" hangingPunct="0">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6600"/>
                          </a:solidFill>
                          <a:effectLst/>
                          <a:latin typeface="Times New Roman" pitchFamily="18" charset="0"/>
                          <a:cs typeface="Times New Roman" pitchFamily="18" charset="0"/>
                        </a:rPr>
                        <a:t>G</a:t>
                      </a:r>
                      <a:endParaRPr kumimoji="0" lang="en-US" sz="2800" b="1" i="0" u="none" strike="noStrike" cap="none" normalizeH="0" baseline="0" smtClean="0">
                        <a:ln>
                          <a:noFill/>
                        </a:ln>
                        <a:solidFill>
                          <a:srgbClr val="0066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2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BACTERIAL INFECTION UNLIKELY</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2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Advice the mother to give home care for the young infant.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84" name="Rectangle 24"/>
          <p:cNvSpPr>
            <a:spLocks noGrp="1" noChangeArrowheads="1"/>
          </p:cNvSpPr>
          <p:nvPr>
            <p:ph type="title"/>
          </p:nvPr>
        </p:nvSpPr>
        <p:spPr/>
        <p:txBody>
          <a:bodyPr/>
          <a:lstStyle/>
          <a:p>
            <a:r>
              <a:rPr lang="en-US" sz="3200" b="1" dirty="0">
                <a:solidFill>
                  <a:srgbClr val="FF0000"/>
                </a:solidFill>
              </a:rPr>
              <a:t>Classify  possible bacterial infection &amp; jaundice…Con…</a:t>
            </a:r>
            <a:r>
              <a:rPr lang="en-US" sz="4000" dirty="0"/>
              <a:t> </a:t>
            </a:r>
          </a:p>
        </p:txBody>
      </p:sp>
      <p:graphicFrame>
        <p:nvGraphicFramePr>
          <p:cNvPr id="680994" name="Group 34"/>
          <p:cNvGraphicFramePr>
            <a:graphicFrameLocks noGrp="1"/>
          </p:cNvGraphicFramePr>
          <p:nvPr>
            <p:ph idx="1"/>
          </p:nvPr>
        </p:nvGraphicFramePr>
        <p:xfrm>
          <a:off x="457200" y="1371600"/>
          <a:ext cx="8229600" cy="5212080"/>
        </p:xfrm>
        <a:graphic>
          <a:graphicData uri="http://schemas.openxmlformats.org/drawingml/2006/table">
            <a:tbl>
              <a:tblPr/>
              <a:tblGrid>
                <a:gridCol w="2362200"/>
                <a:gridCol w="2028825"/>
                <a:gridCol w="3838575"/>
              </a:tblGrid>
              <a:tr h="47545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Temperature b/n 35.5-36.4c</a:t>
                      </a:r>
                      <a:r>
                        <a:rPr kumimoji="0" lang="en-US" sz="2800" b="1" i="0" u="none" strike="noStrike" cap="none" normalizeH="0" baseline="26000" smtClean="0">
                          <a:ln>
                            <a:noFill/>
                          </a:ln>
                          <a:solidFill>
                            <a:srgbClr val="0000CC"/>
                          </a:solidFill>
                          <a:effectLst/>
                          <a:latin typeface="Times New Roman" pitchFamily="18" charset="0"/>
                          <a:cs typeface="Times New Roman" pitchFamily="18" charset="0"/>
                        </a:rPr>
                        <a:t>0</a:t>
                      </a: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(both values inclusive)</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00"/>
                          </a:solidFill>
                          <a:effectLst/>
                          <a:latin typeface="Times New Roman" pitchFamily="18" charset="0"/>
                          <a:cs typeface="Times New Roman" pitchFamily="18" charset="0"/>
                        </a:rPr>
                        <a:t>Y</a:t>
                      </a:r>
                      <a:endParaRPr kumimoji="0" lang="en-US" sz="2800" b="1" i="0" u="none" strike="noStrike" cap="none" normalizeH="0" baseline="0" smtClean="0">
                        <a:ln>
                          <a:noFill/>
                        </a:ln>
                        <a:solidFill>
                          <a:srgbClr val="FFFF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LOW BODY TEMPRATURE</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Treat to prevent low  body T</a:t>
                      </a:r>
                      <a:r>
                        <a:rPr kumimoji="0" lang="en-US" sz="2800" b="1" i="0" u="none" strike="noStrike" cap="none" normalizeH="0" baseline="30000" smtClean="0">
                          <a:ln>
                            <a:noFill/>
                          </a:ln>
                          <a:solidFill>
                            <a:srgbClr val="0000CC"/>
                          </a:solidFill>
                          <a:effectLst/>
                          <a:latin typeface="Times New Roman" pitchFamily="18" charset="0"/>
                          <a:cs typeface="Times New Roman" pitchFamily="18" charset="0"/>
                        </a:rPr>
                        <a:t>o  </a:t>
                      </a: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Warm the young infant using skin- to skin contact for 1hr &amp; re-assess. If T</a:t>
                      </a:r>
                      <a:r>
                        <a:rPr kumimoji="0" lang="en-US" sz="2800" b="1" i="0" u="none" strike="noStrike" cap="none" normalizeH="0" baseline="30000" smtClean="0">
                          <a:ln>
                            <a:noFill/>
                          </a:ln>
                          <a:solidFill>
                            <a:srgbClr val="0000CC"/>
                          </a:solidFill>
                          <a:effectLst/>
                          <a:latin typeface="Times New Roman" pitchFamily="18" charset="0"/>
                          <a:cs typeface="Times New Roman" pitchFamily="18" charset="0"/>
                        </a:rPr>
                        <a:t>o </a:t>
                      </a: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remains the same or worse, refer </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advice mother when to return immediately</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follow up in 2days</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056" name="Rectangle 24"/>
          <p:cNvSpPr>
            <a:spLocks noGrp="1" noChangeArrowheads="1"/>
          </p:cNvSpPr>
          <p:nvPr>
            <p:ph type="title"/>
          </p:nvPr>
        </p:nvSpPr>
        <p:spPr>
          <a:xfrm>
            <a:off x="457200" y="0"/>
            <a:ext cx="8229600" cy="1143000"/>
          </a:xfrm>
        </p:spPr>
        <p:txBody>
          <a:bodyPr/>
          <a:lstStyle/>
          <a:p>
            <a:r>
              <a:rPr lang="en-US" dirty="0">
                <a:solidFill>
                  <a:srgbClr val="FF0000"/>
                </a:solidFill>
              </a:rPr>
              <a:t>Con…</a:t>
            </a:r>
          </a:p>
        </p:txBody>
      </p:sp>
      <p:graphicFrame>
        <p:nvGraphicFramePr>
          <p:cNvPr id="684072" name="Group 40"/>
          <p:cNvGraphicFramePr>
            <a:graphicFrameLocks noGrp="1"/>
          </p:cNvGraphicFramePr>
          <p:nvPr>
            <p:ph idx="1"/>
          </p:nvPr>
        </p:nvGraphicFramePr>
        <p:xfrm>
          <a:off x="228600" y="990600"/>
          <a:ext cx="8763000" cy="4830763"/>
        </p:xfrm>
        <a:graphic>
          <a:graphicData uri="http://schemas.openxmlformats.org/drawingml/2006/table">
            <a:tbl>
              <a:tblPr/>
              <a:tblGrid>
                <a:gridCol w="2133600"/>
                <a:gridCol w="2036763"/>
                <a:gridCol w="4592637"/>
              </a:tblGrid>
              <a:tr h="4830763">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66"/>
                          </a:solidFill>
                          <a:effectLst/>
                          <a:latin typeface="Times New Roman" pitchFamily="18" charset="0"/>
                          <a:cs typeface="Times New Roman" pitchFamily="18" charset="0"/>
                        </a:rPr>
                        <a:t>palms and Or soles yellow or </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66"/>
                          </a:solidFill>
                          <a:effectLst/>
                          <a:latin typeface="Times New Roman" pitchFamily="18" charset="0"/>
                          <a:cs typeface="Times New Roman" pitchFamily="18" charset="0"/>
                        </a:rPr>
                        <a:t>age &lt;24hrs or</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66"/>
                          </a:solidFill>
                          <a:effectLst/>
                          <a:latin typeface="Times New Roman" pitchFamily="18" charset="0"/>
                          <a:cs typeface="Times New Roman" pitchFamily="18" charset="0"/>
                        </a:rPr>
                        <a:t>age 14days or more</a:t>
                      </a:r>
                    </a:p>
                    <a:p>
                      <a:pPr marL="342900" marR="0" lvl="0" indent="-342900" algn="l" defTabSz="914400" rtl="0" eaLnBrk="0" fontAlgn="base" latinLnBrk="0" hangingPunct="0">
                        <a:lnSpc>
                          <a:spcPct val="100000"/>
                        </a:lnSpc>
                        <a:spcBef>
                          <a:spcPct val="0"/>
                        </a:spcBef>
                        <a:spcAft>
                          <a:spcPct val="0"/>
                        </a:spcAft>
                        <a:buClrTx/>
                        <a:buSzTx/>
                        <a:buFontTx/>
                        <a:buNone/>
                        <a:tabLst>
                          <a:tab pos="228600" algn="l"/>
                        </a:tabLst>
                      </a:pPr>
                      <a:r>
                        <a:rPr kumimoji="0" lang="en-US" sz="2800" b="1" i="0" u="none" strike="noStrike" cap="none" normalizeH="0" baseline="0" smtClean="0">
                          <a:ln>
                            <a:noFill/>
                          </a:ln>
                          <a:solidFill>
                            <a:srgbClr val="FF0000"/>
                          </a:solidFill>
                          <a:effectLst/>
                          <a:latin typeface="Times New Roman" pitchFamily="18" charset="0"/>
                          <a:cs typeface="Times New Roman" pitchFamily="18" charset="0"/>
                        </a:rPr>
                        <a:t>P</a:t>
                      </a:r>
                      <a:endParaRPr kumimoji="0" lang="en-US" sz="2800" b="1" i="0" u="none" strike="noStrike" cap="none" normalizeH="0" baseline="0" smtClean="0">
                        <a:ln>
                          <a:noFill/>
                        </a:ln>
                        <a:solidFill>
                          <a:srgbClr val="FF00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66"/>
                          </a:solidFill>
                          <a:effectLst/>
                          <a:latin typeface="Times New Roman" pitchFamily="18" charset="0"/>
                          <a:cs typeface="Times New Roman" pitchFamily="18" charset="0"/>
                        </a:rPr>
                        <a:t>SEVER</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66"/>
                          </a:solidFill>
                          <a:effectLst/>
                          <a:latin typeface="Times New Roman" pitchFamily="18" charset="0"/>
                          <a:cs typeface="Times New Roman" pitchFamily="18" charset="0"/>
                        </a:rPr>
                        <a:t>JAUNDICE</a:t>
                      </a:r>
                      <a:endParaRPr kumimoji="0" lang="en-US" sz="2800" b="1" i="0" u="none" strike="noStrike" cap="none" normalizeH="0" baseline="0" smtClean="0">
                        <a:ln>
                          <a:noFill/>
                        </a:ln>
                        <a:solidFill>
                          <a:srgbClr val="00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66"/>
                          </a:solidFill>
                          <a:effectLst/>
                          <a:latin typeface="Times New Roman" pitchFamily="18" charset="0"/>
                          <a:cs typeface="Times New Roman" pitchFamily="18" charset="0"/>
                        </a:rPr>
                        <a:t>Treat to prevent low blood sugar</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66"/>
                          </a:solidFill>
                          <a:effectLst/>
                          <a:latin typeface="Times New Roman" pitchFamily="18" charset="0"/>
                          <a:cs typeface="Times New Roman" pitchFamily="18" charset="0"/>
                        </a:rPr>
                        <a:t> warm the young infant by skin to skin contact if T</a:t>
                      </a:r>
                      <a:r>
                        <a:rPr kumimoji="0" lang="en-US" sz="2800" b="1" i="0" u="none" strike="noStrike" cap="none" normalizeH="0" baseline="30000" smtClean="0">
                          <a:ln>
                            <a:noFill/>
                          </a:ln>
                          <a:solidFill>
                            <a:srgbClr val="000066"/>
                          </a:solidFill>
                          <a:effectLst/>
                          <a:latin typeface="Times New Roman" pitchFamily="18" charset="0"/>
                          <a:cs typeface="Times New Roman" pitchFamily="18" charset="0"/>
                        </a:rPr>
                        <a:t>o</a:t>
                      </a:r>
                      <a:r>
                        <a:rPr kumimoji="0" lang="en-US" sz="2800" b="1" i="0" u="none" strike="noStrike" cap="none" normalizeH="0" baseline="0" smtClean="0">
                          <a:ln>
                            <a:noFill/>
                          </a:ln>
                          <a:solidFill>
                            <a:srgbClr val="000066"/>
                          </a:solidFill>
                          <a:effectLst/>
                          <a:latin typeface="Times New Roman" pitchFamily="18" charset="0"/>
                          <a:cs typeface="Times New Roman" pitchFamily="18" charset="0"/>
                        </a:rPr>
                        <a:t> less than 36.5</a:t>
                      </a:r>
                      <a:r>
                        <a:rPr kumimoji="0" lang="en-US" sz="2800" b="1" i="0" u="none" strike="noStrike" cap="none" normalizeH="0" baseline="30000" smtClean="0">
                          <a:ln>
                            <a:noFill/>
                          </a:ln>
                          <a:solidFill>
                            <a:srgbClr val="000066"/>
                          </a:solidFill>
                          <a:effectLst/>
                          <a:latin typeface="Times New Roman" pitchFamily="18" charset="0"/>
                          <a:cs typeface="Times New Roman" pitchFamily="18" charset="0"/>
                        </a:rPr>
                        <a:t>o</a:t>
                      </a:r>
                      <a:r>
                        <a:rPr kumimoji="0" lang="en-US" sz="2800" b="1" i="0" u="none" strike="noStrike" cap="none" normalizeH="0" baseline="0" smtClean="0">
                          <a:ln>
                            <a:noFill/>
                          </a:ln>
                          <a:solidFill>
                            <a:srgbClr val="000066"/>
                          </a:solidFill>
                          <a:effectLst/>
                          <a:latin typeface="Times New Roman" pitchFamily="18" charset="0"/>
                          <a:cs typeface="Times New Roman" pitchFamily="18" charset="0"/>
                        </a:rPr>
                        <a:t>c ( or feels cold touch) while arranging referral</a:t>
                      </a:r>
                    </a:p>
                    <a:p>
                      <a:pPr marL="342900" marR="0" lvl="0" indent="-342900" algn="l" defTabSz="914400" rtl="0" eaLnBrk="0" fontAlgn="base" latinLnBrk="0" hangingPunct="0">
                        <a:lnSpc>
                          <a:spcPct val="100000"/>
                        </a:lnSpc>
                        <a:spcBef>
                          <a:spcPct val="0"/>
                        </a:spcBef>
                        <a:spcAft>
                          <a:spcPct val="0"/>
                        </a:spcAft>
                        <a:buClrTx/>
                        <a:buSzTx/>
                        <a:buFontTx/>
                        <a:buNone/>
                        <a:tabLst>
                          <a:tab pos="228600" algn="l"/>
                        </a:tabLst>
                      </a:pPr>
                      <a:r>
                        <a:rPr kumimoji="0" lang="en-US" sz="2800" b="1" i="0" u="none" strike="noStrike" cap="none" normalizeH="0" baseline="0" smtClean="0">
                          <a:ln>
                            <a:noFill/>
                          </a:ln>
                          <a:solidFill>
                            <a:srgbClr val="000066"/>
                          </a:solidFill>
                          <a:effectLst/>
                          <a:latin typeface="Times New Roman" pitchFamily="18" charset="0"/>
                          <a:cs typeface="Times New Roman" pitchFamily="18" charset="0"/>
                        </a:rPr>
                        <a:t>-  advice the mother how to keep the young infant warm on the </a:t>
                      </a:r>
                      <a:r>
                        <a:rPr kumimoji="0" lang="en-US" sz="2400" b="1" i="0" u="none" strike="noStrike" cap="none" normalizeH="0" baseline="0" smtClean="0">
                          <a:ln>
                            <a:noFill/>
                          </a:ln>
                          <a:solidFill>
                            <a:srgbClr val="000066"/>
                          </a:solidFill>
                          <a:effectLst/>
                          <a:latin typeface="Times New Roman" pitchFamily="18" charset="0"/>
                          <a:cs typeface="Times New Roman" pitchFamily="18" charset="0"/>
                        </a:rPr>
                        <a:t>way to hospital</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66"/>
                          </a:solidFill>
                          <a:effectLst/>
                          <a:latin typeface="Times New Roman" pitchFamily="18" charset="0"/>
                          <a:cs typeface="Times New Roman" pitchFamily="18" charset="0"/>
                        </a:rPr>
                        <a:t> refer urgently to hospital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27" name="Rectangle 23"/>
          <p:cNvSpPr>
            <a:spLocks noGrp="1" noChangeArrowheads="1"/>
          </p:cNvSpPr>
          <p:nvPr>
            <p:ph type="title"/>
          </p:nvPr>
        </p:nvSpPr>
        <p:spPr>
          <a:xfrm>
            <a:off x="457200" y="304800"/>
            <a:ext cx="8229600" cy="1143000"/>
          </a:xfrm>
        </p:spPr>
        <p:txBody>
          <a:bodyPr/>
          <a:lstStyle/>
          <a:p>
            <a:r>
              <a:rPr lang="en-US" b="1" dirty="0">
                <a:solidFill>
                  <a:srgbClr val="FF0000"/>
                </a:solidFill>
              </a:rPr>
              <a:t>Con…</a:t>
            </a:r>
          </a:p>
        </p:txBody>
      </p:sp>
      <p:graphicFrame>
        <p:nvGraphicFramePr>
          <p:cNvPr id="687131" name="Group 27"/>
          <p:cNvGraphicFramePr>
            <a:graphicFrameLocks noGrp="1"/>
          </p:cNvGraphicFramePr>
          <p:nvPr>
            <p:ph idx="1"/>
          </p:nvPr>
        </p:nvGraphicFramePr>
        <p:xfrm>
          <a:off x="457200" y="1600200"/>
          <a:ext cx="8229600" cy="4525963"/>
        </p:xfrm>
        <a:graphic>
          <a:graphicData uri="http://schemas.openxmlformats.org/drawingml/2006/table">
            <a:tbl>
              <a:tblPr/>
              <a:tblGrid>
                <a:gridCol w="2209800"/>
                <a:gridCol w="2438400"/>
                <a:gridCol w="3581400"/>
              </a:tblGrid>
              <a:tr h="4525963">
                <a:tc>
                  <a:txBody>
                    <a:bodyPr/>
                    <a:lstStyle/>
                    <a:p>
                      <a:pPr marL="342900" marR="0" lvl="0" indent="-342900" algn="l" defTabSz="914400" rtl="0" eaLnBrk="1" fontAlgn="base" latinLnBrk="0" hangingPunct="1">
                        <a:lnSpc>
                          <a:spcPct val="100000"/>
                        </a:lnSpc>
                        <a:spcBef>
                          <a:spcPct val="0"/>
                        </a:spcBef>
                        <a:spcAft>
                          <a:spcPct val="0"/>
                        </a:spcAft>
                        <a:buClr>
                          <a:schemeClr val="tx1"/>
                        </a:buClr>
                        <a:buSzTx/>
                        <a:buFont typeface="Wingdings" pitchFamily="2" charset="2"/>
                        <a:buChar char="ü"/>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Only skin or eyes yellow.</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  </a:t>
                      </a:r>
                      <a:r>
                        <a:rPr kumimoji="0" lang="en-US" sz="3200" b="1" i="0" u="none" strike="noStrike" cap="none" normalizeH="0" baseline="0" smtClean="0">
                          <a:ln>
                            <a:noFill/>
                          </a:ln>
                          <a:solidFill>
                            <a:srgbClr val="FFFF00"/>
                          </a:solidFill>
                          <a:effectLst/>
                          <a:latin typeface="Times New Roman" pitchFamily="18" charset="0"/>
                          <a:cs typeface="Times New Roman" pitchFamily="18" charset="0"/>
                        </a:rPr>
                        <a:t>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JAUNDICE</a:t>
                      </a:r>
                      <a:endParaRPr kumimoji="0" lang="en-US" sz="32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Advice the mother to give home care </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Advise the mother when to return</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Follow up in 2 days </a:t>
                      </a:r>
                      <a:endParaRPr kumimoji="0" lang="en-US" sz="32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Rectangle 2"/>
          <p:cNvSpPr>
            <a:spLocks noGrp="1" noChangeArrowheads="1"/>
          </p:cNvSpPr>
          <p:nvPr>
            <p:ph type="title"/>
          </p:nvPr>
        </p:nvSpPr>
        <p:spPr/>
        <p:txBody>
          <a:bodyPr/>
          <a:lstStyle/>
          <a:p>
            <a:r>
              <a:rPr lang="en-US" sz="3600" b="1" dirty="0">
                <a:solidFill>
                  <a:srgbClr val="FF0000"/>
                </a:solidFill>
              </a:rPr>
              <a:t>D) Assess Diarrhea</a:t>
            </a:r>
          </a:p>
        </p:txBody>
      </p:sp>
      <p:sp>
        <p:nvSpPr>
          <p:cNvPr id="690179" name="Rectangle 3"/>
          <p:cNvSpPr>
            <a:spLocks noGrp="1" noChangeArrowheads="1"/>
          </p:cNvSpPr>
          <p:nvPr>
            <p:ph type="body" idx="1"/>
          </p:nvPr>
        </p:nvSpPr>
        <p:spPr>
          <a:xfrm>
            <a:off x="381000" y="1219200"/>
            <a:ext cx="8229600" cy="4525963"/>
          </a:xfrm>
        </p:spPr>
        <p:txBody>
          <a:bodyPr/>
          <a:lstStyle/>
          <a:p>
            <a:pPr>
              <a:lnSpc>
                <a:spcPct val="80000"/>
              </a:lnSpc>
            </a:pPr>
            <a:endParaRPr lang="en-US" sz="500" dirty="0"/>
          </a:p>
          <a:p>
            <a:pPr>
              <a:lnSpc>
                <a:spcPct val="90000"/>
              </a:lnSpc>
              <a:buClr>
                <a:schemeClr val="tx1"/>
              </a:buClr>
              <a:buFontTx/>
              <a:buNone/>
            </a:pPr>
            <a:r>
              <a:rPr lang="en-US" sz="800" dirty="0"/>
              <a:t> </a:t>
            </a:r>
            <a:r>
              <a:rPr lang="en-US" sz="2800" b="1" dirty="0">
                <a:solidFill>
                  <a:srgbClr val="FF0066"/>
                </a:solidFill>
              </a:rPr>
              <a:t>Young infant with diarrhea is assessed for:</a:t>
            </a:r>
          </a:p>
          <a:p>
            <a:pPr>
              <a:lnSpc>
                <a:spcPct val="90000"/>
              </a:lnSpc>
              <a:buClr>
                <a:schemeClr val="tx1"/>
              </a:buClr>
              <a:buFontTx/>
              <a:buNone/>
            </a:pPr>
            <a:r>
              <a:rPr lang="en-US" sz="2800" b="1" dirty="0">
                <a:solidFill>
                  <a:srgbClr val="0000CC"/>
                </a:solidFill>
              </a:rPr>
              <a:t>     - How long the child has had diarrhea</a:t>
            </a:r>
          </a:p>
          <a:p>
            <a:pPr>
              <a:lnSpc>
                <a:spcPct val="90000"/>
              </a:lnSpc>
              <a:buClr>
                <a:schemeClr val="tx1"/>
              </a:buClr>
              <a:buFontTx/>
              <a:buNone/>
            </a:pPr>
            <a:r>
              <a:rPr lang="en-US" sz="2800" b="1" dirty="0">
                <a:solidFill>
                  <a:srgbClr val="0000CC"/>
                </a:solidFill>
              </a:rPr>
              <a:t>     - Blood in the stool to determine if the young infant has dysentery</a:t>
            </a:r>
          </a:p>
          <a:p>
            <a:pPr>
              <a:lnSpc>
                <a:spcPct val="90000"/>
              </a:lnSpc>
              <a:buClr>
                <a:schemeClr val="tx1"/>
              </a:buClr>
              <a:buFontTx/>
              <a:buNone/>
            </a:pPr>
            <a:r>
              <a:rPr lang="en-US" sz="2800" b="1" dirty="0">
                <a:solidFill>
                  <a:srgbClr val="0000CC"/>
                </a:solidFill>
              </a:rPr>
              <a:t>      - Signs of dehydration.</a:t>
            </a:r>
          </a:p>
          <a:p>
            <a:pPr>
              <a:lnSpc>
                <a:spcPct val="90000"/>
              </a:lnSpc>
              <a:buClr>
                <a:schemeClr val="tx1"/>
              </a:buClr>
              <a:buFontTx/>
              <a:buNone/>
            </a:pPr>
            <a:r>
              <a:rPr lang="en-US" sz="2800" b="1" dirty="0">
                <a:solidFill>
                  <a:srgbClr val="FF0066"/>
                </a:solidFill>
              </a:rPr>
              <a:t>Ask: does the young infant have diarrhea?</a:t>
            </a:r>
          </a:p>
          <a:p>
            <a:pPr>
              <a:lnSpc>
                <a:spcPct val="90000"/>
              </a:lnSpc>
              <a:buClr>
                <a:schemeClr val="tx1"/>
              </a:buClr>
              <a:buFontTx/>
              <a:buNone/>
            </a:pPr>
            <a:r>
              <a:rPr lang="en-US" sz="2800" b="1" dirty="0">
                <a:solidFill>
                  <a:srgbClr val="0000CC"/>
                </a:solidFill>
              </a:rPr>
              <a:t>- If the answer is </a:t>
            </a:r>
            <a:r>
              <a:rPr lang="en-US" sz="2800" b="1" dirty="0">
                <a:solidFill>
                  <a:srgbClr val="FF0000"/>
                </a:solidFill>
              </a:rPr>
              <a:t>no</a:t>
            </a:r>
            <a:r>
              <a:rPr lang="en-US" sz="2800" b="1" dirty="0">
                <a:solidFill>
                  <a:srgbClr val="0000CC"/>
                </a:solidFill>
              </a:rPr>
              <a:t>, you do not </a:t>
            </a:r>
            <a:r>
              <a:rPr lang="en-US" sz="2800" b="1" dirty="0">
                <a:solidFill>
                  <a:srgbClr val="FF0000"/>
                </a:solidFill>
              </a:rPr>
              <a:t>need to assess</a:t>
            </a:r>
            <a:r>
              <a:rPr lang="en-US" sz="2800" b="1" dirty="0">
                <a:solidFill>
                  <a:srgbClr val="0000CC"/>
                </a:solidFill>
              </a:rPr>
              <a:t> the child further for signs to diarrhea.</a:t>
            </a:r>
          </a:p>
          <a:p>
            <a:pPr>
              <a:lnSpc>
                <a:spcPct val="90000"/>
              </a:lnSpc>
              <a:buClr>
                <a:schemeClr val="tx1"/>
              </a:buClr>
              <a:buFontTx/>
              <a:buNone/>
            </a:pPr>
            <a:r>
              <a:rPr lang="en-US" sz="2800" b="1" dirty="0">
                <a:solidFill>
                  <a:srgbClr val="0000CC"/>
                </a:solidFill>
              </a:rPr>
              <a:t>   - If yes; assess the child for signs of </a:t>
            </a:r>
            <a:r>
              <a:rPr lang="en-US" sz="2800" b="1" dirty="0">
                <a:solidFill>
                  <a:srgbClr val="FF0066"/>
                </a:solidFill>
              </a:rPr>
              <a:t>DHN, dysentery &amp; persistent diarrhea.</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1" name="Rectangle 3"/>
          <p:cNvSpPr>
            <a:spLocks noGrp="1" noChangeArrowheads="1"/>
          </p:cNvSpPr>
          <p:nvPr>
            <p:ph type="body" idx="1"/>
          </p:nvPr>
        </p:nvSpPr>
        <p:spPr>
          <a:xfrm>
            <a:off x="457200" y="533400"/>
            <a:ext cx="8229600" cy="4525963"/>
          </a:xfrm>
        </p:spPr>
        <p:txBody>
          <a:bodyPr/>
          <a:lstStyle/>
          <a:p>
            <a:pPr marL="812800" indent="-812800">
              <a:lnSpc>
                <a:spcPct val="80000"/>
              </a:lnSpc>
              <a:buFontTx/>
              <a:buNone/>
            </a:pPr>
            <a:r>
              <a:rPr lang="en-US" b="1" dirty="0" smtClean="0">
                <a:solidFill>
                  <a:srgbClr val="FF0066"/>
                </a:solidFill>
              </a:rPr>
              <a:t> </a:t>
            </a:r>
            <a:endParaRPr lang="en-US" b="1" dirty="0">
              <a:solidFill>
                <a:srgbClr val="FF0066"/>
              </a:solidFill>
            </a:endParaRPr>
          </a:p>
          <a:p>
            <a:pPr marL="812800" indent="-812800">
              <a:lnSpc>
                <a:spcPct val="80000"/>
              </a:lnSpc>
              <a:buFontTx/>
              <a:buNone/>
            </a:pPr>
            <a:r>
              <a:rPr lang="en-US" sz="2800" b="1" dirty="0">
                <a:solidFill>
                  <a:srgbClr val="0000FF"/>
                </a:solidFill>
              </a:rPr>
              <a:t>A child  with cough or difficult breathing assess for:-</a:t>
            </a:r>
          </a:p>
          <a:p>
            <a:pPr marL="812800" indent="-812800">
              <a:lnSpc>
                <a:spcPct val="80000"/>
              </a:lnSpc>
            </a:pPr>
            <a:r>
              <a:rPr lang="en-US" sz="2800" b="1" dirty="0">
                <a:solidFill>
                  <a:srgbClr val="7030A0"/>
                </a:solidFill>
              </a:rPr>
              <a:t>How long </a:t>
            </a:r>
            <a:r>
              <a:rPr lang="en-US" sz="2800" b="1" dirty="0">
                <a:solidFill>
                  <a:srgbClr val="0000FF"/>
                </a:solidFill>
              </a:rPr>
              <a:t>the child has had cough or difficult </a:t>
            </a:r>
            <a:r>
              <a:rPr lang="en-US" sz="2800" b="1" dirty="0" smtClean="0">
                <a:solidFill>
                  <a:srgbClr val="0000FF"/>
                </a:solidFill>
              </a:rPr>
              <a:t>breathing(</a:t>
            </a:r>
            <a:r>
              <a:rPr lang="en-US" sz="2800" b="1" dirty="0" smtClean="0">
                <a:solidFill>
                  <a:srgbClr val="7030A0"/>
                </a:solidFill>
              </a:rPr>
              <a:t>duration</a:t>
            </a:r>
            <a:r>
              <a:rPr lang="en-US" sz="2800" b="1" dirty="0" smtClean="0">
                <a:solidFill>
                  <a:srgbClr val="0000FF"/>
                </a:solidFill>
              </a:rPr>
              <a:t>)</a:t>
            </a:r>
            <a:endParaRPr lang="en-US" sz="2800" b="1" dirty="0">
              <a:solidFill>
                <a:srgbClr val="0000FF"/>
              </a:solidFill>
            </a:endParaRPr>
          </a:p>
          <a:p>
            <a:pPr marL="812800" indent="-812800">
              <a:lnSpc>
                <a:spcPct val="80000"/>
              </a:lnSpc>
            </a:pPr>
            <a:r>
              <a:rPr lang="en-US" sz="2800" b="1" dirty="0">
                <a:solidFill>
                  <a:srgbClr val="7030A0"/>
                </a:solidFill>
              </a:rPr>
              <a:t>Fast breathing</a:t>
            </a:r>
          </a:p>
          <a:p>
            <a:pPr marL="812800" indent="-812800">
              <a:lnSpc>
                <a:spcPct val="80000"/>
              </a:lnSpc>
            </a:pPr>
            <a:r>
              <a:rPr lang="en-US" sz="2800" b="1" dirty="0">
                <a:solidFill>
                  <a:srgbClr val="7030A0"/>
                </a:solidFill>
              </a:rPr>
              <a:t>Chest in drawing </a:t>
            </a:r>
          </a:p>
          <a:p>
            <a:pPr marL="812800" indent="-812800">
              <a:lnSpc>
                <a:spcPct val="80000"/>
              </a:lnSpc>
            </a:pPr>
            <a:r>
              <a:rPr lang="en-US" sz="2800" b="1" dirty="0">
                <a:solidFill>
                  <a:srgbClr val="7030A0"/>
                </a:solidFill>
              </a:rPr>
              <a:t>Strider in calm child</a:t>
            </a:r>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26" name="Rectangle 2"/>
          <p:cNvSpPr>
            <a:spLocks noGrp="1" noChangeArrowheads="1"/>
          </p:cNvSpPr>
          <p:nvPr>
            <p:ph type="title"/>
          </p:nvPr>
        </p:nvSpPr>
        <p:spPr/>
        <p:txBody>
          <a:bodyPr/>
          <a:lstStyle/>
          <a:p>
            <a:r>
              <a:rPr lang="en-US" dirty="0">
                <a:solidFill>
                  <a:srgbClr val="FF0066"/>
                </a:solidFill>
              </a:rPr>
              <a:t>Con…</a:t>
            </a:r>
          </a:p>
        </p:txBody>
      </p:sp>
      <p:sp>
        <p:nvSpPr>
          <p:cNvPr id="692227" name="Rectangle 3"/>
          <p:cNvSpPr>
            <a:spLocks noGrp="1" noChangeArrowheads="1"/>
          </p:cNvSpPr>
          <p:nvPr>
            <p:ph type="body" idx="1"/>
          </p:nvPr>
        </p:nvSpPr>
        <p:spPr>
          <a:xfrm>
            <a:off x="533400" y="1371600"/>
            <a:ext cx="8229600" cy="4525963"/>
          </a:xfrm>
        </p:spPr>
        <p:txBody>
          <a:bodyPr/>
          <a:lstStyle/>
          <a:p>
            <a:pPr>
              <a:lnSpc>
                <a:spcPct val="80000"/>
              </a:lnSpc>
              <a:buFontTx/>
              <a:buNone/>
            </a:pPr>
            <a:r>
              <a:rPr lang="en-US" sz="2800" b="1" dirty="0">
                <a:solidFill>
                  <a:srgbClr val="0000CC"/>
                </a:solidFill>
              </a:rPr>
              <a:t>Ask: for how long?</a:t>
            </a:r>
          </a:p>
          <a:p>
            <a:pPr>
              <a:lnSpc>
                <a:spcPct val="80000"/>
              </a:lnSpc>
              <a:buClr>
                <a:schemeClr val="tx1"/>
              </a:buClr>
              <a:buFontTx/>
              <a:buNone/>
            </a:pPr>
            <a:r>
              <a:rPr lang="en-US" sz="2800" b="1" dirty="0">
                <a:solidFill>
                  <a:srgbClr val="0000CC"/>
                </a:solidFill>
              </a:rPr>
              <a:t>Ask: is there blood in the stool?</a:t>
            </a:r>
          </a:p>
          <a:p>
            <a:pPr>
              <a:lnSpc>
                <a:spcPct val="80000"/>
              </a:lnSpc>
              <a:buClr>
                <a:schemeClr val="tx1"/>
              </a:buClr>
              <a:buFontTx/>
              <a:buNone/>
            </a:pPr>
            <a:r>
              <a:rPr lang="en-US" sz="2800" b="1" dirty="0">
                <a:solidFill>
                  <a:srgbClr val="0000CC"/>
                </a:solidFill>
              </a:rPr>
              <a:t>Check for signs of DHN:</a:t>
            </a:r>
          </a:p>
          <a:p>
            <a:pPr>
              <a:lnSpc>
                <a:spcPct val="80000"/>
              </a:lnSpc>
              <a:buClr>
                <a:schemeClr val="tx1"/>
              </a:buClr>
              <a:buFontTx/>
              <a:buNone/>
            </a:pPr>
            <a:r>
              <a:rPr lang="en-US" sz="2800" b="1" dirty="0">
                <a:solidFill>
                  <a:srgbClr val="0000CC"/>
                </a:solidFill>
              </a:rPr>
              <a:t>         - Restless &amp; irritable </a:t>
            </a:r>
          </a:p>
          <a:p>
            <a:pPr>
              <a:lnSpc>
                <a:spcPct val="80000"/>
              </a:lnSpc>
              <a:buClr>
                <a:schemeClr val="tx1"/>
              </a:buClr>
              <a:buFontTx/>
              <a:buNone/>
            </a:pPr>
            <a:r>
              <a:rPr lang="en-US" sz="2800" b="1" dirty="0">
                <a:solidFill>
                  <a:srgbClr val="0000CC"/>
                </a:solidFill>
              </a:rPr>
              <a:t>         - If DHN continues the infants spontaneous &amp; stimulated movement will decreased.</a:t>
            </a:r>
          </a:p>
          <a:p>
            <a:pPr>
              <a:lnSpc>
                <a:spcPct val="80000"/>
              </a:lnSpc>
              <a:buClr>
                <a:schemeClr val="tx1"/>
              </a:buClr>
              <a:buFontTx/>
              <a:buNone/>
            </a:pPr>
            <a:r>
              <a:rPr lang="en-US" sz="2800" b="1" dirty="0">
                <a:solidFill>
                  <a:srgbClr val="0000CC"/>
                </a:solidFill>
              </a:rPr>
              <a:t>         - As the child's body loses fluids, the</a:t>
            </a:r>
            <a:r>
              <a:rPr lang="en-US" sz="2800" b="1" dirty="0">
                <a:solidFill>
                  <a:srgbClr val="FF0000"/>
                </a:solidFill>
              </a:rPr>
              <a:t> eyes may be look sunken.</a:t>
            </a:r>
          </a:p>
          <a:p>
            <a:pPr>
              <a:lnSpc>
                <a:spcPct val="80000"/>
              </a:lnSpc>
              <a:buClr>
                <a:schemeClr val="tx1"/>
              </a:buClr>
              <a:buFontTx/>
              <a:buNone/>
            </a:pPr>
            <a:r>
              <a:rPr lang="en-US" sz="2800" b="1" dirty="0">
                <a:solidFill>
                  <a:srgbClr val="FF0000"/>
                </a:solidFill>
              </a:rPr>
              <a:t> </a:t>
            </a:r>
            <a:r>
              <a:rPr lang="en-US" sz="2800" b="1" dirty="0">
                <a:solidFill>
                  <a:srgbClr val="0000CC"/>
                </a:solidFill>
              </a:rPr>
              <a:t>        - When pinched, the skin will go back slowly or very slowly.</a:t>
            </a:r>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370" name="Rectangle 2"/>
          <p:cNvSpPr>
            <a:spLocks noGrp="1" noChangeArrowheads="1"/>
          </p:cNvSpPr>
          <p:nvPr>
            <p:ph type="title"/>
          </p:nvPr>
        </p:nvSpPr>
        <p:spPr/>
        <p:txBody>
          <a:bodyPr/>
          <a:lstStyle/>
          <a:p>
            <a:r>
              <a:rPr lang="en-US" dirty="0">
                <a:solidFill>
                  <a:srgbClr val="FF0000"/>
                </a:solidFill>
              </a:rPr>
              <a:t>Cont…</a:t>
            </a:r>
          </a:p>
        </p:txBody>
      </p:sp>
      <p:sp>
        <p:nvSpPr>
          <p:cNvPr id="698371" name="Rectangle 3"/>
          <p:cNvSpPr>
            <a:spLocks noGrp="1" noChangeArrowheads="1"/>
          </p:cNvSpPr>
          <p:nvPr>
            <p:ph type="body" idx="1"/>
          </p:nvPr>
        </p:nvSpPr>
        <p:spPr/>
        <p:txBody>
          <a:bodyPr/>
          <a:lstStyle/>
          <a:p>
            <a:pPr>
              <a:buClr>
                <a:schemeClr val="tx1"/>
              </a:buClr>
              <a:buFontTx/>
              <a:buNone/>
            </a:pPr>
            <a:r>
              <a:rPr lang="en-US" b="1" dirty="0">
                <a:solidFill>
                  <a:srgbClr val="0000CC"/>
                </a:solidFill>
              </a:rPr>
              <a:t>Classify Diarrhea</a:t>
            </a:r>
          </a:p>
          <a:p>
            <a:pPr>
              <a:buClr>
                <a:schemeClr val="tx1"/>
              </a:buClr>
              <a:buFontTx/>
              <a:buNone/>
            </a:pPr>
            <a:r>
              <a:rPr lang="en-US" b="1" dirty="0">
                <a:solidFill>
                  <a:srgbClr val="0000CC"/>
                </a:solidFill>
              </a:rPr>
              <a:t>      - Sever DHN         - Persistent diarrhea</a:t>
            </a:r>
          </a:p>
          <a:p>
            <a:pPr>
              <a:buClr>
                <a:schemeClr val="tx1"/>
              </a:buClr>
              <a:buFontTx/>
              <a:buNone/>
            </a:pPr>
            <a:r>
              <a:rPr lang="en-US" b="1" dirty="0">
                <a:solidFill>
                  <a:srgbClr val="0000CC"/>
                </a:solidFill>
              </a:rPr>
              <a:t>      - Some DHN         - Dysentery</a:t>
            </a:r>
          </a:p>
          <a:p>
            <a:pPr>
              <a:buClr>
                <a:schemeClr val="tx1"/>
              </a:buClr>
              <a:buFontTx/>
              <a:buNone/>
            </a:pPr>
            <a:r>
              <a:rPr lang="en-US" b="1" dirty="0">
                <a:solidFill>
                  <a:srgbClr val="0000CC"/>
                </a:solidFill>
              </a:rPr>
              <a:t>      - No DHN</a:t>
            </a:r>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458" name="Rectangle 42"/>
          <p:cNvSpPr>
            <a:spLocks noGrp="1" noChangeArrowheads="1"/>
          </p:cNvSpPr>
          <p:nvPr>
            <p:ph type="title"/>
          </p:nvPr>
        </p:nvSpPr>
        <p:spPr>
          <a:xfrm>
            <a:off x="381000" y="0"/>
            <a:ext cx="8229600" cy="1143000"/>
          </a:xfrm>
        </p:spPr>
        <p:txBody>
          <a:bodyPr/>
          <a:lstStyle/>
          <a:p>
            <a:r>
              <a:rPr lang="en-US" dirty="0">
                <a:solidFill>
                  <a:srgbClr val="FF0000"/>
                </a:solidFill>
              </a:rPr>
              <a:t>Con…</a:t>
            </a:r>
          </a:p>
        </p:txBody>
      </p:sp>
      <p:graphicFrame>
        <p:nvGraphicFramePr>
          <p:cNvPr id="700469" name="Group 53"/>
          <p:cNvGraphicFramePr>
            <a:graphicFrameLocks noGrp="1"/>
          </p:cNvGraphicFramePr>
          <p:nvPr>
            <p:ph idx="1"/>
          </p:nvPr>
        </p:nvGraphicFramePr>
        <p:xfrm>
          <a:off x="304800" y="914400"/>
          <a:ext cx="8610600" cy="5730240"/>
        </p:xfrm>
        <a:graphic>
          <a:graphicData uri="http://schemas.openxmlformats.org/drawingml/2006/table">
            <a:tbl>
              <a:tblPr/>
              <a:tblGrid>
                <a:gridCol w="3581400"/>
                <a:gridCol w="1524000"/>
                <a:gridCol w="3505200"/>
              </a:tblGrid>
              <a:tr h="4524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Signs</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Classify as</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Treatment</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211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Two of the following signs</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movement only when stimulated or no movement even stimulated</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sunken eyes</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skin pinch goes back very slowly</a:t>
                      </a:r>
                    </a:p>
                    <a:p>
                      <a:pPr marL="342900" marR="0" lvl="0" indent="-342900" algn="l" defTabSz="914400" rtl="0" eaLnBrk="0" fontAlgn="base" latinLnBrk="0" hangingPunct="0">
                        <a:lnSpc>
                          <a:spcPct val="100000"/>
                        </a:lnSpc>
                        <a:spcBef>
                          <a:spcPct val="0"/>
                        </a:spcBef>
                        <a:spcAft>
                          <a:spcPct val="0"/>
                        </a:spcAft>
                        <a:buClrTx/>
                        <a:buSzTx/>
                        <a:buFontTx/>
                        <a:buNone/>
                        <a:tabLst>
                          <a:tab pos="228600" algn="l"/>
                        </a:tabLst>
                      </a:pPr>
                      <a:r>
                        <a:rPr kumimoji="0" lang="en-US" sz="2800" b="1" i="0" u="none" strike="noStrike" cap="none" normalizeH="0" baseline="0" smtClean="0">
                          <a:ln>
                            <a:noFill/>
                          </a:ln>
                          <a:solidFill>
                            <a:srgbClr val="FF0000"/>
                          </a:solidFill>
                          <a:effectLst/>
                          <a:latin typeface="Times New Roman" pitchFamily="18" charset="0"/>
                          <a:cs typeface="Times New Roman" pitchFamily="18" charset="0"/>
                        </a:rPr>
                        <a:t>P</a:t>
                      </a:r>
                      <a:endParaRPr kumimoji="0" lang="en-US" sz="2800" b="1" i="0" u="none" strike="noStrike" cap="none" normalizeH="0" baseline="0" smtClean="0">
                        <a:ln>
                          <a:noFill/>
                        </a:ln>
                        <a:solidFill>
                          <a:srgbClr val="FF00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SEVER DHN</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The same as old infant.</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None/>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plus</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Give the first dose of I.M Ampicillin or Gentamycin</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Advice mother how to keep the young infant warm on the way to hospital </a:t>
                      </a:r>
                    </a:p>
                    <a:p>
                      <a:pPr marL="342900" marR="0" lvl="0" indent="-342900" algn="l" defTabSz="914400" rtl="0" eaLnBrk="0" fontAlgn="base" latinLnBrk="0" hangingPunct="0">
                        <a:lnSpc>
                          <a:spcPct val="100000"/>
                        </a:lnSpc>
                        <a:spcBef>
                          <a:spcPct val="0"/>
                        </a:spcBef>
                        <a:spcAft>
                          <a:spcPct val="0"/>
                        </a:spcAft>
                        <a:buClrTx/>
                        <a:buSzTx/>
                        <a:buFontTx/>
                        <a:buNone/>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3531" name="Rectangle 43"/>
          <p:cNvSpPr>
            <a:spLocks noGrp="1" noChangeArrowheads="1"/>
          </p:cNvSpPr>
          <p:nvPr>
            <p:ph type="title"/>
          </p:nvPr>
        </p:nvSpPr>
        <p:spPr>
          <a:xfrm>
            <a:off x="381000" y="0"/>
            <a:ext cx="8229600" cy="1143000"/>
          </a:xfrm>
        </p:spPr>
        <p:txBody>
          <a:bodyPr/>
          <a:lstStyle/>
          <a:p>
            <a:r>
              <a:rPr lang="en-US" b="1" dirty="0">
                <a:solidFill>
                  <a:srgbClr val="FF0000"/>
                </a:solidFill>
              </a:rPr>
              <a:t>Con…</a:t>
            </a:r>
          </a:p>
        </p:txBody>
      </p:sp>
      <p:graphicFrame>
        <p:nvGraphicFramePr>
          <p:cNvPr id="703543" name="Group 55"/>
          <p:cNvGraphicFramePr>
            <a:graphicFrameLocks noGrp="1"/>
          </p:cNvGraphicFramePr>
          <p:nvPr>
            <p:ph idx="1"/>
          </p:nvPr>
        </p:nvGraphicFramePr>
        <p:xfrm>
          <a:off x="457200" y="838200"/>
          <a:ext cx="8534400" cy="6754368"/>
        </p:xfrm>
        <a:graphic>
          <a:graphicData uri="http://schemas.openxmlformats.org/drawingml/2006/table">
            <a:tbl>
              <a:tblPr/>
              <a:tblGrid>
                <a:gridCol w="3048000"/>
                <a:gridCol w="1524000"/>
                <a:gridCol w="3962400"/>
              </a:tblGrid>
              <a:tr h="2768600">
                <a:tc>
                  <a:txBody>
                    <a:bodyPr/>
                    <a:lstStyle/>
                    <a:p>
                      <a:pPr marL="342900" marR="0" lvl="0" indent="-342900" algn="l" defTabSz="914400" rtl="0" eaLnBrk="1" fontAlgn="base" latinLnBrk="0" hangingPunct="1">
                        <a:lnSpc>
                          <a:spcPct val="110000"/>
                        </a:lnSpc>
                        <a:spcBef>
                          <a:spcPct val="0"/>
                        </a:spcBef>
                        <a:spcAft>
                          <a:spcPct val="0"/>
                        </a:spcAft>
                        <a:buClrTx/>
                        <a:buSzTx/>
                        <a:buFontTx/>
                        <a:buNone/>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Two of the following signs</a:t>
                      </a:r>
                    </a:p>
                    <a:p>
                      <a:pPr marL="342900" marR="0" lvl="0" indent="-342900" algn="l" defTabSz="914400" rtl="0" eaLnBrk="0" fontAlgn="base" latinLnBrk="0" hangingPunct="0">
                        <a:lnSpc>
                          <a:spcPct val="11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Restless, irritable</a:t>
                      </a:r>
                    </a:p>
                    <a:p>
                      <a:pPr marL="342900" marR="0" lvl="0" indent="-342900" algn="l" defTabSz="914400" rtl="0" eaLnBrk="0" fontAlgn="base" latinLnBrk="0" hangingPunct="0">
                        <a:lnSpc>
                          <a:spcPct val="11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sunken eyes</a:t>
                      </a:r>
                    </a:p>
                    <a:p>
                      <a:pPr marL="342900" marR="0" lvl="0" indent="-342900" algn="l" defTabSz="914400" rtl="0" eaLnBrk="0" fontAlgn="base" latinLnBrk="0" hangingPunct="0">
                        <a:lnSpc>
                          <a:spcPct val="11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skin pinch goes back slowly</a:t>
                      </a:r>
                    </a:p>
                    <a:p>
                      <a:pPr marL="342900" marR="0" lvl="0" indent="-342900" algn="l" defTabSz="914400" rtl="0" eaLnBrk="0" fontAlgn="base" latinLnBrk="0" hangingPunct="0">
                        <a:lnSpc>
                          <a:spcPct val="110000"/>
                        </a:lnSpc>
                        <a:spcBef>
                          <a:spcPct val="0"/>
                        </a:spcBef>
                        <a:spcAft>
                          <a:spcPct val="0"/>
                        </a:spcAft>
                        <a:buClrTx/>
                        <a:buSzTx/>
                        <a:buFontTx/>
                        <a:buNone/>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Y</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1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SOME DHN</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1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The same as old infant.</a:t>
                      </a:r>
                    </a:p>
                    <a:p>
                      <a:pPr marL="342900" marR="0" lvl="0" indent="-342900" algn="l" defTabSz="914400" rtl="0" eaLnBrk="0" fontAlgn="base" latinLnBrk="0" hangingPunct="0">
                        <a:lnSpc>
                          <a:spcPct val="11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Advice mother how to keep the young infant warm on the way to hospital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57363">
                <a:tc>
                  <a:txBody>
                    <a:bodyPr/>
                    <a:lstStyle/>
                    <a:p>
                      <a:pPr marL="342900" marR="0" lvl="0" indent="-342900" algn="l" defTabSz="914400" rtl="0" eaLnBrk="1" fontAlgn="base" latinLnBrk="0" hangingPunct="1">
                        <a:lnSpc>
                          <a:spcPct val="11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No enough sign to classify as some or sever dehydration</a:t>
                      </a:r>
                    </a:p>
                    <a:p>
                      <a:pPr marL="342900" marR="0" lvl="0" indent="-342900" algn="l" defTabSz="914400" rtl="0" eaLnBrk="1" fontAlgn="base" latinLnBrk="0" hangingPunct="1">
                        <a:lnSpc>
                          <a:spcPct val="110000"/>
                        </a:lnSpc>
                        <a:spcBef>
                          <a:spcPct val="0"/>
                        </a:spcBef>
                        <a:spcAft>
                          <a:spcPct val="0"/>
                        </a:spcAft>
                        <a:buClrTx/>
                        <a:buSzTx/>
                        <a:buFontTx/>
                        <a:buNone/>
                        <a:tabLst/>
                      </a:pP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p>
                      <a:pPr marL="342900" marR="0" lvl="0" indent="-342900" algn="l" defTabSz="914400" rtl="0" eaLnBrk="0" fontAlgn="base" latinLnBrk="0" hangingPunct="0">
                        <a:lnSpc>
                          <a:spcPct val="11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G</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1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NO</a:t>
                      </a:r>
                    </a:p>
                    <a:p>
                      <a:pPr marL="342900" marR="0" lvl="0" indent="-342900" algn="l" defTabSz="914400" rtl="0" eaLnBrk="1" fontAlgn="base" latinLnBrk="0" hangingPunct="1">
                        <a:lnSpc>
                          <a:spcPct val="11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DHN</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1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The same as old infant.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3" name="Rectangle 43"/>
          <p:cNvSpPr>
            <a:spLocks noGrp="1" noChangeArrowheads="1"/>
          </p:cNvSpPr>
          <p:nvPr>
            <p:ph type="title"/>
          </p:nvPr>
        </p:nvSpPr>
        <p:spPr/>
        <p:txBody>
          <a:bodyPr/>
          <a:lstStyle/>
          <a:p>
            <a:r>
              <a:rPr lang="en-US" b="1" dirty="0">
                <a:solidFill>
                  <a:srgbClr val="FF0000"/>
                </a:solidFill>
              </a:rPr>
              <a:t>Con…</a:t>
            </a:r>
          </a:p>
        </p:txBody>
      </p:sp>
      <p:graphicFrame>
        <p:nvGraphicFramePr>
          <p:cNvPr id="706621" name="Group 61"/>
          <p:cNvGraphicFramePr>
            <a:graphicFrameLocks noGrp="1"/>
          </p:cNvGraphicFramePr>
          <p:nvPr>
            <p:ph idx="1"/>
          </p:nvPr>
        </p:nvGraphicFramePr>
        <p:xfrm>
          <a:off x="457200" y="1371600"/>
          <a:ext cx="8229600" cy="4589463"/>
        </p:xfrm>
        <a:graphic>
          <a:graphicData uri="http://schemas.openxmlformats.org/drawingml/2006/table">
            <a:tbl>
              <a:tblPr/>
              <a:tblGrid>
                <a:gridCol w="1828800"/>
                <a:gridCol w="2743200"/>
                <a:gridCol w="3657600"/>
              </a:tblGrid>
              <a:tr h="45894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Diarrhea lasting 14 days or more</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P</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SEVER PERSISTENT DIARRHEA</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Give the first dose of IM Ampcilline Or Gentamycin</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Treat to prevent low blood sugar</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Advice how to keep infant warm on the way to the hospital</a:t>
                      </a:r>
                    </a:p>
                    <a:p>
                      <a:pPr marL="342900" marR="0" lvl="0" indent="-342900" algn="l" defTabSz="914400" rtl="0" eaLnBrk="0" fontAlgn="base" latinLnBrk="0" hangingPunct="0">
                        <a:lnSpc>
                          <a:spcPct val="100000"/>
                        </a:lnSpc>
                        <a:spcBef>
                          <a:spcPct val="0"/>
                        </a:spcBef>
                        <a:spcAft>
                          <a:spcPct val="0"/>
                        </a:spcAft>
                        <a:buClrTx/>
                        <a:buSzTx/>
                        <a:buFontTx/>
                        <a:buNone/>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Refer to hospital</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9634" name="Rectangle 2"/>
          <p:cNvSpPr>
            <a:spLocks noGrp="1" noChangeArrowheads="1"/>
          </p:cNvSpPr>
          <p:nvPr>
            <p:ph type="title"/>
          </p:nvPr>
        </p:nvSpPr>
        <p:spPr>
          <a:xfrm>
            <a:off x="457200" y="228600"/>
            <a:ext cx="8229600" cy="1143000"/>
          </a:xfrm>
        </p:spPr>
        <p:txBody>
          <a:bodyPr/>
          <a:lstStyle/>
          <a:p>
            <a:r>
              <a:rPr lang="en-US" b="1" dirty="0">
                <a:solidFill>
                  <a:srgbClr val="FF0000"/>
                </a:solidFill>
              </a:rPr>
              <a:t>Con…</a:t>
            </a:r>
          </a:p>
        </p:txBody>
      </p:sp>
      <p:graphicFrame>
        <p:nvGraphicFramePr>
          <p:cNvPr id="709662" name="Group 30"/>
          <p:cNvGraphicFramePr>
            <a:graphicFrameLocks noGrp="1"/>
          </p:cNvGraphicFramePr>
          <p:nvPr/>
        </p:nvGraphicFramePr>
        <p:xfrm>
          <a:off x="685800" y="1219200"/>
          <a:ext cx="8229600" cy="4480560"/>
        </p:xfrm>
        <a:graphic>
          <a:graphicData uri="http://schemas.openxmlformats.org/drawingml/2006/table">
            <a:tbl>
              <a:tblPr/>
              <a:tblGrid>
                <a:gridCol w="1462088"/>
                <a:gridCol w="2076450"/>
                <a:gridCol w="4691062"/>
              </a:tblGrid>
              <a:tr h="822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Blood in  the stool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0000CC"/>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smtClean="0">
                          <a:ln>
                            <a:noFill/>
                          </a:ln>
                          <a:solidFill>
                            <a:srgbClr val="FF0000"/>
                          </a:solidFill>
                          <a:effectLst/>
                          <a:latin typeface="Times New Roman" pitchFamily="18" charset="0"/>
                          <a:cs typeface="Times New Roman" pitchFamily="18" charset="0"/>
                        </a:rPr>
                        <a:t>P</a:t>
                      </a:r>
                      <a:endParaRPr kumimoji="0" lang="en-US" sz="3200" b="1" i="0" u="none" strike="noStrike" cap="none" normalizeH="0" baseline="0" smtClean="0">
                        <a:ln>
                          <a:noFill/>
                        </a:ln>
                        <a:solidFill>
                          <a:srgbClr val="FF00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dysentery</a:t>
                      </a:r>
                      <a:endParaRPr kumimoji="0" lang="en-US" sz="32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Give the first dose of      I.M Ampicillin or Gentamycin</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Treat to prevent low blood sugar.</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Advice how to keep infant warm on the way to the hospital</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Refer to hospital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09656" name="Rectangle 24"/>
          <p:cNvSpPr>
            <a:spLocks noChangeArrowheads="1"/>
          </p:cNvSpPr>
          <p:nvPr/>
        </p:nvSpPr>
        <p:spPr bwMode="auto">
          <a:xfrm>
            <a:off x="0" y="4021138"/>
            <a:ext cx="9144000" cy="0"/>
          </a:xfrm>
          <a:prstGeom prst="rect">
            <a:avLst/>
          </a:prstGeom>
          <a:noFill/>
          <a:ln w="9525">
            <a:noFill/>
            <a:miter lim="800000"/>
            <a:headEnd/>
            <a:tailEnd/>
          </a:ln>
          <a:effectLst/>
        </p:spPr>
        <p:txBody>
          <a:bodyPr wrap="none" anchor="ctr">
            <a:spAutoFit/>
          </a:bodyPr>
          <a:lstStyle/>
          <a:p>
            <a:endParaRPr lang="en-US" sz="1800" baseline="0"/>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1682" name="Rectangle 2"/>
          <p:cNvSpPr>
            <a:spLocks noGrp="1" noChangeArrowheads="1"/>
          </p:cNvSpPr>
          <p:nvPr>
            <p:ph type="title"/>
          </p:nvPr>
        </p:nvSpPr>
        <p:spPr>
          <a:xfrm>
            <a:off x="457200" y="304800"/>
            <a:ext cx="8229600" cy="1143000"/>
          </a:xfrm>
        </p:spPr>
        <p:txBody>
          <a:bodyPr/>
          <a:lstStyle/>
          <a:p>
            <a:r>
              <a:rPr lang="en-US" sz="3200" b="1" dirty="0">
                <a:solidFill>
                  <a:srgbClr val="FF0000"/>
                </a:solidFill>
              </a:rPr>
              <a:t>E) Assess for HIV infection</a:t>
            </a:r>
            <a:br>
              <a:rPr lang="en-US" sz="3200" b="1" dirty="0">
                <a:solidFill>
                  <a:srgbClr val="FF0000"/>
                </a:solidFill>
              </a:rPr>
            </a:br>
            <a:endParaRPr lang="en-US" sz="3200" b="1" dirty="0">
              <a:solidFill>
                <a:srgbClr val="FF0000"/>
              </a:solidFill>
            </a:endParaRPr>
          </a:p>
        </p:txBody>
      </p:sp>
      <p:sp>
        <p:nvSpPr>
          <p:cNvPr id="711683" name="Rectangle 3"/>
          <p:cNvSpPr>
            <a:spLocks noGrp="1" noChangeArrowheads="1"/>
          </p:cNvSpPr>
          <p:nvPr>
            <p:ph type="body" idx="1"/>
          </p:nvPr>
        </p:nvSpPr>
        <p:spPr>
          <a:xfrm>
            <a:off x="457200" y="990600"/>
            <a:ext cx="8229600" cy="4525963"/>
          </a:xfrm>
        </p:spPr>
        <p:txBody>
          <a:bodyPr/>
          <a:lstStyle/>
          <a:p>
            <a:pPr>
              <a:lnSpc>
                <a:spcPct val="90000"/>
              </a:lnSpc>
              <a:buClr>
                <a:schemeClr val="tx1"/>
              </a:buClr>
              <a:buFontTx/>
              <a:buNone/>
            </a:pPr>
            <a:r>
              <a:rPr lang="en-US" sz="2800" b="1" dirty="0">
                <a:solidFill>
                  <a:srgbClr val="FF0000"/>
                </a:solidFill>
              </a:rPr>
              <a:t>Ask: - has the mother or the child have positive HIV test?</a:t>
            </a:r>
          </a:p>
          <a:p>
            <a:pPr>
              <a:buClr>
                <a:schemeClr val="tx1"/>
              </a:buClr>
              <a:buFontTx/>
              <a:buNone/>
            </a:pPr>
            <a:r>
              <a:rPr lang="en-US" b="1" dirty="0">
                <a:solidFill>
                  <a:srgbClr val="0000CC"/>
                </a:solidFill>
              </a:rPr>
              <a:t>-</a:t>
            </a:r>
            <a:r>
              <a:rPr lang="en-US" sz="2800" b="1" dirty="0">
                <a:solidFill>
                  <a:srgbClr val="0000CC"/>
                </a:solidFill>
              </a:rPr>
              <a:t> If the child has had an HIV test, determine whether the test was an Antibody  test or a PCR test.</a:t>
            </a:r>
          </a:p>
          <a:p>
            <a:pPr>
              <a:buClr>
                <a:schemeClr val="tx1"/>
              </a:buClr>
              <a:buFontTx/>
              <a:buNone/>
            </a:pPr>
            <a:r>
              <a:rPr lang="en-US" sz="2800" b="1" dirty="0">
                <a:solidFill>
                  <a:srgbClr val="FF0000"/>
                </a:solidFill>
              </a:rPr>
              <a:t>Positive HIV test </a:t>
            </a:r>
          </a:p>
          <a:p>
            <a:pPr>
              <a:buClr>
                <a:schemeClr val="tx1"/>
              </a:buClr>
            </a:pPr>
            <a:r>
              <a:rPr lang="en-US" sz="2800" b="1" dirty="0">
                <a:solidFill>
                  <a:srgbClr val="0000CC"/>
                </a:solidFill>
              </a:rPr>
              <a:t>HIV infection diagnosed by serological &amp; </a:t>
            </a:r>
            <a:r>
              <a:rPr lang="en-US" sz="2800" b="1" dirty="0" err="1">
                <a:solidFill>
                  <a:srgbClr val="0000CC"/>
                </a:solidFill>
              </a:rPr>
              <a:t>virological</a:t>
            </a:r>
            <a:r>
              <a:rPr lang="en-US" sz="2800" b="1" dirty="0">
                <a:solidFill>
                  <a:srgbClr val="0000CC"/>
                </a:solidFill>
              </a:rPr>
              <a:t> tests. </a:t>
            </a:r>
          </a:p>
          <a:p>
            <a:pPr>
              <a:buClr>
                <a:schemeClr val="tx1"/>
              </a:buClr>
            </a:pPr>
            <a:r>
              <a:rPr lang="en-US" sz="2800" b="1" dirty="0">
                <a:solidFill>
                  <a:srgbClr val="0000CC"/>
                </a:solidFill>
              </a:rPr>
              <a:t>Serological is anti body test,  from the mother pass on to the child &amp; in some instances does not disappear until the child is 18 months of age. </a:t>
            </a:r>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Rectangle 2"/>
          <p:cNvSpPr>
            <a:spLocks noGrp="1" noChangeArrowheads="1"/>
          </p:cNvSpPr>
          <p:nvPr>
            <p:ph type="title"/>
          </p:nvPr>
        </p:nvSpPr>
        <p:spPr/>
        <p:txBody>
          <a:bodyPr/>
          <a:lstStyle/>
          <a:p>
            <a:r>
              <a:rPr lang="en-US" b="1" dirty="0">
                <a:solidFill>
                  <a:srgbClr val="FF0000"/>
                </a:solidFill>
              </a:rPr>
              <a:t>Con…</a:t>
            </a:r>
          </a:p>
        </p:txBody>
      </p:sp>
      <p:sp>
        <p:nvSpPr>
          <p:cNvPr id="713731" name="Rectangle 3"/>
          <p:cNvSpPr>
            <a:spLocks noGrp="1" noChangeArrowheads="1"/>
          </p:cNvSpPr>
          <p:nvPr>
            <p:ph type="body" idx="1"/>
          </p:nvPr>
        </p:nvSpPr>
        <p:spPr>
          <a:xfrm>
            <a:off x="457200" y="1295400"/>
            <a:ext cx="8229600" cy="4525963"/>
          </a:xfrm>
        </p:spPr>
        <p:txBody>
          <a:bodyPr/>
          <a:lstStyle/>
          <a:p>
            <a:pPr>
              <a:lnSpc>
                <a:spcPct val="110000"/>
              </a:lnSpc>
              <a:buClr>
                <a:schemeClr val="tx1"/>
              </a:buClr>
              <a:buFont typeface="Wingdings" pitchFamily="2" charset="2"/>
              <a:buChar char="Ø"/>
            </a:pPr>
            <a:r>
              <a:rPr lang="en-US" sz="2800" b="1" dirty="0">
                <a:solidFill>
                  <a:srgbClr val="0000CC"/>
                </a:solidFill>
              </a:rPr>
              <a:t>This means that a positive antibody test in children under the age of 18 months is not reliable &amp; does not confirm that the child is truly HIV infected.</a:t>
            </a:r>
          </a:p>
          <a:p>
            <a:pPr>
              <a:lnSpc>
                <a:spcPct val="110000"/>
              </a:lnSpc>
              <a:buClr>
                <a:schemeClr val="tx1"/>
              </a:buClr>
              <a:buFont typeface="Wingdings" pitchFamily="2" charset="2"/>
              <a:buChar char="Ø"/>
            </a:pPr>
            <a:r>
              <a:rPr lang="en-US" sz="2800" b="1" dirty="0">
                <a:solidFill>
                  <a:srgbClr val="0000CC"/>
                </a:solidFill>
              </a:rPr>
              <a:t> On the other hand, </a:t>
            </a:r>
            <a:r>
              <a:rPr lang="en-US" sz="2800" b="1" dirty="0" err="1">
                <a:solidFill>
                  <a:srgbClr val="0000CC"/>
                </a:solidFill>
              </a:rPr>
              <a:t>virological</a:t>
            </a:r>
            <a:r>
              <a:rPr lang="en-US" sz="2800" b="1" dirty="0">
                <a:solidFill>
                  <a:srgbClr val="0000CC"/>
                </a:solidFill>
              </a:rPr>
              <a:t> tests, such as PCR test directly detect HIV in the blood; </a:t>
            </a:r>
          </a:p>
          <a:p>
            <a:pPr>
              <a:lnSpc>
                <a:spcPct val="110000"/>
              </a:lnSpc>
              <a:buClr>
                <a:schemeClr val="tx1"/>
              </a:buClr>
              <a:buFont typeface="Wingdings" pitchFamily="2" charset="2"/>
              <a:buChar char="Ø"/>
            </a:pPr>
            <a:r>
              <a:rPr lang="en-US" sz="2800" b="1" dirty="0">
                <a:solidFill>
                  <a:srgbClr val="0000CC"/>
                </a:solidFill>
              </a:rPr>
              <a:t>PCR tests can there fore detect HIV infection in the child before the child is 18 months old.</a:t>
            </a:r>
          </a:p>
          <a:p>
            <a:pPr>
              <a:lnSpc>
                <a:spcPct val="110000"/>
              </a:lnSpc>
            </a:pPr>
            <a:endParaRPr lang="en-US" sz="2800" b="1" dirty="0">
              <a:solidFill>
                <a:srgbClr val="0000CC"/>
              </a:solidFill>
            </a:endParaRPr>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819" name="Rectangle 43"/>
          <p:cNvSpPr>
            <a:spLocks noGrp="1" noChangeArrowheads="1"/>
          </p:cNvSpPr>
          <p:nvPr>
            <p:ph type="title"/>
          </p:nvPr>
        </p:nvSpPr>
        <p:spPr/>
        <p:txBody>
          <a:bodyPr/>
          <a:lstStyle/>
          <a:p>
            <a:r>
              <a:rPr lang="en-US" b="1" dirty="0">
                <a:solidFill>
                  <a:srgbClr val="FF0000"/>
                </a:solidFill>
              </a:rPr>
              <a:t>Con…</a:t>
            </a:r>
          </a:p>
        </p:txBody>
      </p:sp>
      <p:graphicFrame>
        <p:nvGraphicFramePr>
          <p:cNvPr id="715829" name="Group 53"/>
          <p:cNvGraphicFramePr>
            <a:graphicFrameLocks noGrp="1"/>
          </p:cNvGraphicFramePr>
          <p:nvPr>
            <p:ph idx="1"/>
          </p:nvPr>
        </p:nvGraphicFramePr>
        <p:xfrm>
          <a:off x="457200" y="1219200"/>
          <a:ext cx="8458200" cy="4876800"/>
        </p:xfrm>
        <a:graphic>
          <a:graphicData uri="http://schemas.openxmlformats.org/drawingml/2006/table">
            <a:tbl>
              <a:tblPr/>
              <a:tblGrid>
                <a:gridCol w="2209800"/>
                <a:gridCol w="2438400"/>
                <a:gridCol w="3810000"/>
              </a:tblGrid>
              <a:tr h="8509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SIGN</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CLASSIFY AS</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TREATMENT</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750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Positive PCR test in the young infant</a:t>
                      </a:r>
                    </a:p>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00"/>
                          </a:solidFill>
                          <a:effectLst/>
                          <a:latin typeface="Times New Roman" pitchFamily="18" charset="0"/>
                          <a:cs typeface="Times New Roman" pitchFamily="18" charset="0"/>
                        </a:rPr>
                        <a:t>Y</a:t>
                      </a:r>
                    </a:p>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CONFIRMED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HIV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INFECTION</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dirty="0" smtClean="0">
                          <a:ln>
                            <a:noFill/>
                          </a:ln>
                          <a:solidFill>
                            <a:srgbClr val="0000CC"/>
                          </a:solidFill>
                          <a:effectLst/>
                          <a:latin typeface="Times New Roman" pitchFamily="18" charset="0"/>
                          <a:cs typeface="Times New Roman" pitchFamily="18" charset="0"/>
                        </a:rPr>
                        <a:t>Give </a:t>
                      </a:r>
                      <a:r>
                        <a:rPr kumimoji="0" lang="en-US" sz="2800" b="1" i="0" u="none" strike="noStrike" cap="none" normalizeH="0" baseline="0" dirty="0" err="1" smtClean="0">
                          <a:ln>
                            <a:noFill/>
                          </a:ln>
                          <a:solidFill>
                            <a:srgbClr val="0000CC"/>
                          </a:solidFill>
                          <a:effectLst/>
                          <a:latin typeface="Times New Roman" pitchFamily="18" charset="0"/>
                          <a:cs typeface="Times New Roman" pitchFamily="18" charset="0"/>
                        </a:rPr>
                        <a:t>cotrimoxazole</a:t>
                      </a:r>
                      <a:r>
                        <a:rPr kumimoji="0" lang="en-US" sz="2800" b="1" i="0" u="none" strike="noStrike" cap="none" normalizeH="0" baseline="0" dirty="0" smtClean="0">
                          <a:ln>
                            <a:noFill/>
                          </a:ln>
                          <a:solidFill>
                            <a:srgbClr val="0000CC"/>
                          </a:solidFill>
                          <a:effectLst/>
                          <a:latin typeface="Times New Roman" pitchFamily="18" charset="0"/>
                          <a:cs typeface="Times New Roman" pitchFamily="18" charset="0"/>
                        </a:rPr>
                        <a:t> prophylaxis from 6wks of age.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dirty="0" smtClean="0">
                          <a:ln>
                            <a:noFill/>
                          </a:ln>
                          <a:solidFill>
                            <a:srgbClr val="0000CC"/>
                          </a:solidFill>
                          <a:effectLst/>
                          <a:latin typeface="Times New Roman" pitchFamily="18" charset="0"/>
                          <a:cs typeface="Times New Roman" pitchFamily="18" charset="0"/>
                        </a:rPr>
                        <a:t>Refer for ARV</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dirty="0" smtClean="0">
                          <a:ln>
                            <a:noFill/>
                          </a:ln>
                          <a:solidFill>
                            <a:srgbClr val="0000CC"/>
                          </a:solidFill>
                          <a:effectLst/>
                          <a:latin typeface="Times New Roman" pitchFamily="18" charset="0"/>
                          <a:cs typeface="Times New Roman" pitchFamily="18" charset="0"/>
                        </a:rPr>
                        <a:t>Assess feeding &amp; counsel as necessary</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dirty="0" smtClean="0">
                          <a:ln>
                            <a:noFill/>
                          </a:ln>
                          <a:solidFill>
                            <a:srgbClr val="0000CC"/>
                          </a:solidFill>
                          <a:effectLst/>
                          <a:latin typeface="Times New Roman" pitchFamily="18" charset="0"/>
                          <a:cs typeface="Times New Roman" pitchFamily="18" charset="0"/>
                        </a:rPr>
                        <a:t>Advice the mother on home care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dirty="0" smtClean="0">
                          <a:ln>
                            <a:noFill/>
                          </a:ln>
                          <a:solidFill>
                            <a:srgbClr val="0000CC"/>
                          </a:solidFill>
                          <a:effectLst/>
                          <a:latin typeface="Times New Roman" pitchFamily="18" charset="0"/>
                          <a:cs typeface="Times New Roman" pitchFamily="18" charset="0"/>
                        </a:rPr>
                        <a:t>Follow up in 14dys</a:t>
                      </a:r>
                      <a:endParaRPr kumimoji="0" lang="en-US" sz="2800" b="1" i="0" u="none" strike="noStrike" cap="none" normalizeH="0" baseline="0" dirty="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891" name="Rectangle 43"/>
          <p:cNvSpPr>
            <a:spLocks noGrp="1" noChangeArrowheads="1"/>
          </p:cNvSpPr>
          <p:nvPr>
            <p:ph type="title"/>
          </p:nvPr>
        </p:nvSpPr>
        <p:spPr>
          <a:xfrm>
            <a:off x="457200" y="-381000"/>
            <a:ext cx="8229600" cy="1143000"/>
          </a:xfrm>
        </p:spPr>
        <p:txBody>
          <a:bodyPr/>
          <a:lstStyle/>
          <a:p>
            <a:r>
              <a:rPr lang="en-US" b="1" dirty="0">
                <a:solidFill>
                  <a:srgbClr val="FF0000"/>
                </a:solidFill>
              </a:rPr>
              <a:t>Con…</a:t>
            </a:r>
          </a:p>
        </p:txBody>
      </p:sp>
      <p:graphicFrame>
        <p:nvGraphicFramePr>
          <p:cNvPr id="718915" name="Group 67"/>
          <p:cNvGraphicFramePr>
            <a:graphicFrameLocks noGrp="1"/>
          </p:cNvGraphicFramePr>
          <p:nvPr>
            <p:ph idx="1"/>
          </p:nvPr>
        </p:nvGraphicFramePr>
        <p:xfrm>
          <a:off x="457200" y="533400"/>
          <a:ext cx="8229600" cy="6156960"/>
        </p:xfrm>
        <a:graphic>
          <a:graphicData uri="http://schemas.openxmlformats.org/drawingml/2006/table">
            <a:tbl>
              <a:tblPr/>
              <a:tblGrid>
                <a:gridCol w="2362200"/>
                <a:gridCol w="2286000"/>
                <a:gridCol w="3581400"/>
              </a:tblGrid>
              <a:tr h="3733800">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Mother HIV positive OR</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child has positive HIV antibody test</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None/>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POSSIBLE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HIV</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INFECTION</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(HIV EXPOSED)</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dirty="0" smtClean="0">
                          <a:ln>
                            <a:noFill/>
                          </a:ln>
                          <a:solidFill>
                            <a:srgbClr val="0000CC"/>
                          </a:solidFill>
                          <a:effectLst/>
                          <a:latin typeface="Times New Roman" pitchFamily="18" charset="0"/>
                          <a:cs typeface="Times New Roman" pitchFamily="18" charset="0"/>
                        </a:rPr>
                        <a:t>Assess feeding &amp; counsel as necessary</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dirty="0" smtClean="0">
                          <a:ln>
                            <a:noFill/>
                          </a:ln>
                          <a:solidFill>
                            <a:srgbClr val="0000CC"/>
                          </a:solidFill>
                          <a:effectLst/>
                          <a:latin typeface="Times New Roman" pitchFamily="18" charset="0"/>
                          <a:cs typeface="Times New Roman" pitchFamily="18" charset="0"/>
                        </a:rPr>
                        <a:t>Give </a:t>
                      </a:r>
                      <a:r>
                        <a:rPr kumimoji="0" lang="en-US" sz="2400" b="1" i="0" u="none" strike="noStrike" cap="none" normalizeH="0" baseline="0" dirty="0" err="1" smtClean="0">
                          <a:ln>
                            <a:noFill/>
                          </a:ln>
                          <a:solidFill>
                            <a:srgbClr val="0000CC"/>
                          </a:solidFill>
                          <a:effectLst/>
                          <a:latin typeface="Times New Roman" pitchFamily="18" charset="0"/>
                          <a:cs typeface="Times New Roman" pitchFamily="18" charset="0"/>
                        </a:rPr>
                        <a:t>cotrimoxazole</a:t>
                      </a:r>
                      <a:r>
                        <a:rPr kumimoji="0" lang="en-US" sz="2400" b="1" i="0" u="none" strike="noStrike" cap="none" normalizeH="0" baseline="0" dirty="0" smtClean="0">
                          <a:ln>
                            <a:noFill/>
                          </a:ln>
                          <a:solidFill>
                            <a:srgbClr val="0000CC"/>
                          </a:solidFill>
                          <a:effectLst/>
                          <a:latin typeface="Times New Roman" pitchFamily="18" charset="0"/>
                          <a:cs typeface="Times New Roman" pitchFamily="18" charset="0"/>
                        </a:rPr>
                        <a:t> prophylaxis from 6wks of age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dirty="0" smtClean="0">
                          <a:ln>
                            <a:noFill/>
                          </a:ln>
                          <a:solidFill>
                            <a:srgbClr val="0000CC"/>
                          </a:solidFill>
                          <a:effectLst/>
                          <a:latin typeface="Times New Roman" pitchFamily="18" charset="0"/>
                          <a:cs typeface="Times New Roman" pitchFamily="18" charset="0"/>
                        </a:rPr>
                        <a:t>Confirm HIV status as soon as possible using PCR</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dirty="0" smtClean="0">
                          <a:ln>
                            <a:noFill/>
                          </a:ln>
                          <a:solidFill>
                            <a:srgbClr val="0000CC"/>
                          </a:solidFill>
                          <a:effectLst/>
                          <a:latin typeface="Times New Roman" pitchFamily="18" charset="0"/>
                          <a:cs typeface="Times New Roman" pitchFamily="18" charset="0"/>
                        </a:rPr>
                        <a:t>Follow up in 14dys</a:t>
                      </a:r>
                      <a:endParaRPr kumimoji="0" lang="en-US" sz="2400" b="1" i="0" u="none" strike="noStrike" cap="none" normalizeH="0" baseline="0" dirty="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335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Negative HIV test in the mother or the child</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9900"/>
                          </a:solidFill>
                          <a:effectLst/>
                          <a:latin typeface="Times New Roman" pitchFamily="18" charset="0"/>
                          <a:cs typeface="Times New Roman" pitchFamily="18" charset="0"/>
                        </a:rPr>
                        <a:t>G</a:t>
                      </a:r>
                      <a:endParaRPr kumimoji="0" lang="en-US" sz="2800" b="1" i="0" u="none" strike="noStrike" cap="none" normalizeH="0" baseline="0" smtClean="0">
                        <a:ln>
                          <a:noFill/>
                        </a:ln>
                        <a:solidFill>
                          <a:srgbClr val="0099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HIV INFECTION UNLIKELY</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Advice the mother to give home care for the young infant</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32" name="Rectangle 16"/>
          <p:cNvSpPr>
            <a:spLocks noGrp="1" noChangeArrowheads="1"/>
          </p:cNvSpPr>
          <p:nvPr>
            <p:ph type="title"/>
          </p:nvPr>
        </p:nvSpPr>
        <p:spPr/>
        <p:txBody>
          <a:bodyPr>
            <a:normAutofit fontScale="90000"/>
          </a:bodyPr>
          <a:lstStyle/>
          <a:p>
            <a:r>
              <a:rPr lang="en-US" sz="3200" dirty="0"/>
              <a:t/>
            </a:r>
            <a:br>
              <a:rPr lang="en-US" sz="3200" dirty="0"/>
            </a:br>
            <a:r>
              <a:rPr lang="en-US" sz="3200" b="1" dirty="0">
                <a:solidFill>
                  <a:srgbClr val="0000FF"/>
                </a:solidFill>
              </a:rPr>
              <a:t>Here is the box contains the steps for assessing a child for cough or difficult breathing.</a:t>
            </a:r>
            <a:br>
              <a:rPr lang="en-US" sz="3200" b="1" dirty="0">
                <a:solidFill>
                  <a:srgbClr val="0000FF"/>
                </a:solidFill>
              </a:rPr>
            </a:br>
            <a:endParaRPr lang="en-US" sz="3200" b="1" dirty="0">
              <a:solidFill>
                <a:srgbClr val="0000FF"/>
              </a:solidFill>
            </a:endParaRPr>
          </a:p>
        </p:txBody>
      </p:sp>
      <p:graphicFrame>
        <p:nvGraphicFramePr>
          <p:cNvPr id="290868" name="Group 52"/>
          <p:cNvGraphicFramePr>
            <a:graphicFrameLocks noGrp="1"/>
          </p:cNvGraphicFramePr>
          <p:nvPr>
            <p:ph idx="1"/>
          </p:nvPr>
        </p:nvGraphicFramePr>
        <p:xfrm>
          <a:off x="304800" y="1600200"/>
          <a:ext cx="8839200" cy="4343400"/>
        </p:xfrm>
        <a:graphic>
          <a:graphicData uri="http://schemas.openxmlformats.org/drawingml/2006/table">
            <a:tbl>
              <a:tblPr/>
              <a:tblGrid>
                <a:gridCol w="8839200"/>
              </a:tblGrid>
              <a:tr h="1219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CC"/>
                          </a:solidFill>
                          <a:effectLst/>
                          <a:latin typeface="Arial" pitchFamily="34" charset="0"/>
                          <a:cs typeface="Arial" pitchFamily="34" charset="0"/>
                        </a:rPr>
                        <a:t>THEN ASK ABOUT THE MAIN SYMPTOMS </a:t>
                      </a:r>
                    </a:p>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Char char="ü"/>
                        <a:tabLst/>
                      </a:pPr>
                      <a:r>
                        <a:rPr kumimoji="0" lang="en-US" sz="2400" b="1" i="0" u="none" strike="noStrike" cap="none" normalizeH="0" baseline="0" dirty="0" smtClean="0">
                          <a:ln>
                            <a:noFill/>
                          </a:ln>
                          <a:solidFill>
                            <a:srgbClr val="0000CC"/>
                          </a:solidFill>
                          <a:effectLst/>
                          <a:latin typeface="Arial" pitchFamily="34" charset="0"/>
                          <a:cs typeface="Arial" pitchFamily="34" charset="0"/>
                        </a:rPr>
                        <a:t>Does the child have cough or difficult breathing?</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4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CC"/>
                          </a:solidFill>
                          <a:effectLst/>
                          <a:latin typeface="Arial" pitchFamily="34" charset="0"/>
                          <a:cs typeface="Arial" pitchFamily="34" charset="0"/>
                        </a:rPr>
                        <a:t>IF YES, ASK		 LOOK, LISTEN, FEEL: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CC"/>
                          </a:solidFill>
                          <a:effectLst/>
                          <a:latin typeface="Arial" pitchFamily="34" charset="0"/>
                          <a:cs typeface="Arial" pitchFamily="34" charset="0"/>
                        </a:rPr>
                        <a:t>-For how long?   _Count </a:t>
                      </a:r>
                      <a:r>
                        <a:rPr kumimoji="0" lang="en-US" sz="2400" b="1" i="0" u="none" strike="noStrike" cap="none" normalizeH="0" baseline="0" dirty="0" smtClean="0">
                          <a:ln>
                            <a:noFill/>
                          </a:ln>
                          <a:solidFill>
                            <a:srgbClr val="FF0000"/>
                          </a:solidFill>
                          <a:effectLst/>
                          <a:latin typeface="Arial" pitchFamily="34" charset="0"/>
                          <a:cs typeface="Arial" pitchFamily="34" charset="0"/>
                        </a:rPr>
                        <a:t>breaths in one minute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CC"/>
                          </a:solidFill>
                          <a:effectLst/>
                          <a:latin typeface="Arial" pitchFamily="34" charset="0"/>
                          <a:cs typeface="Arial" pitchFamily="34" charset="0"/>
                        </a:rPr>
                        <a:t>                               _Look For </a:t>
                      </a:r>
                      <a:r>
                        <a:rPr kumimoji="0" lang="en-US" sz="2400" b="1" i="0" u="none" strike="noStrike" cap="none" normalizeH="0" baseline="0" dirty="0" smtClean="0">
                          <a:ln>
                            <a:noFill/>
                          </a:ln>
                          <a:solidFill>
                            <a:srgbClr val="FF0000"/>
                          </a:solidFill>
                          <a:effectLst/>
                          <a:latin typeface="Arial" pitchFamily="34" charset="0"/>
                          <a:cs typeface="Arial" pitchFamily="34" charset="0"/>
                        </a:rPr>
                        <a:t>chest in drawing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CC"/>
                          </a:solidFill>
                          <a:effectLst/>
                          <a:latin typeface="Arial" pitchFamily="34" charset="0"/>
                          <a:cs typeface="Arial" pitchFamily="34" charset="0"/>
                        </a:rPr>
                        <a:t>                                _Look &amp; listen for </a:t>
                      </a:r>
                      <a:r>
                        <a:rPr kumimoji="0" lang="en-US" sz="2400" b="1" i="0" u="none" strike="noStrike" cap="none" normalizeH="0" baseline="0" dirty="0" err="1" smtClean="0">
                          <a:ln>
                            <a:noFill/>
                          </a:ln>
                          <a:solidFill>
                            <a:srgbClr val="FF0000"/>
                          </a:solidFill>
                          <a:effectLst/>
                          <a:latin typeface="Arial" pitchFamily="34" charset="0"/>
                          <a:cs typeface="Arial" pitchFamily="34" charset="0"/>
                        </a:rPr>
                        <a:t>stridor</a:t>
                      </a:r>
                      <a:r>
                        <a:rPr kumimoji="0" lang="en-US" sz="2400" b="1" i="0" u="none" strike="noStrike" cap="none" normalizeH="0" baseline="0" dirty="0" smtClean="0">
                          <a:ln>
                            <a:noFill/>
                          </a:ln>
                          <a:solidFill>
                            <a:srgbClr val="0000CC"/>
                          </a:solidFill>
                          <a:effectLst/>
                          <a:latin typeface="Arial" pitchFamily="34" charset="0"/>
                          <a:cs typeface="Arial" pitchFamily="34" charset="0"/>
                        </a:rPr>
                        <a: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0862" name="AutoShape 46"/>
          <p:cNvSpPr>
            <a:spLocks noChangeArrowheads="1"/>
          </p:cNvSpPr>
          <p:nvPr/>
        </p:nvSpPr>
        <p:spPr bwMode="auto">
          <a:xfrm>
            <a:off x="8153400" y="3733800"/>
            <a:ext cx="76200" cy="76200"/>
          </a:xfrm>
          <a:prstGeom prst="bracePair">
            <a:avLst>
              <a:gd name="adj" fmla="val 8333"/>
            </a:avLst>
          </a:prstGeom>
          <a:noFill/>
          <a:ln w="9525">
            <a:solidFill>
              <a:schemeClr val="tx1"/>
            </a:solidFill>
            <a:round/>
            <a:headEnd/>
            <a:tailEnd/>
          </a:ln>
          <a:effectLst/>
        </p:spPr>
        <p:txBody>
          <a:bodyPr wrap="none" anchor="ctr"/>
          <a:lstStyle/>
          <a:p>
            <a:endParaRPr lang="en-US"/>
          </a:p>
        </p:txBody>
      </p:sp>
      <p:sp>
        <p:nvSpPr>
          <p:cNvPr id="290864" name="AutoShape 48"/>
          <p:cNvSpPr>
            <a:spLocks/>
          </p:cNvSpPr>
          <p:nvPr/>
        </p:nvSpPr>
        <p:spPr bwMode="auto">
          <a:xfrm>
            <a:off x="8153400" y="3429000"/>
            <a:ext cx="76200" cy="76200"/>
          </a:xfrm>
          <a:prstGeom prst="rightBrace">
            <a:avLst>
              <a:gd name="adj1" fmla="val 8333"/>
              <a:gd name="adj2" fmla="val 50000"/>
            </a:avLst>
          </a:prstGeom>
          <a:noFill/>
          <a:ln w="9525">
            <a:solidFill>
              <a:schemeClr val="tx1"/>
            </a:solidFill>
            <a:round/>
            <a:headEnd/>
            <a:tailEnd/>
          </a:ln>
          <a:effectLst/>
        </p:spPr>
        <p:txBody>
          <a:bodyPr wrap="none" anchor="ctr"/>
          <a:lstStyle/>
          <a:p>
            <a:endParaRPr lang="en-US"/>
          </a:p>
        </p:txBody>
      </p:sp>
      <p:sp>
        <p:nvSpPr>
          <p:cNvPr id="290866" name="AutoShape 50"/>
          <p:cNvSpPr>
            <a:spLocks/>
          </p:cNvSpPr>
          <p:nvPr/>
        </p:nvSpPr>
        <p:spPr bwMode="auto">
          <a:xfrm>
            <a:off x="7924800" y="3962400"/>
            <a:ext cx="76200" cy="76200"/>
          </a:xfrm>
          <a:prstGeom prst="rightBrace">
            <a:avLst>
              <a:gd name="adj1" fmla="val 8333"/>
              <a:gd name="adj2" fmla="val 50000"/>
            </a:avLst>
          </a:prstGeom>
          <a:noFill/>
          <a:ln w="9525">
            <a:solidFill>
              <a:schemeClr val="tx1"/>
            </a:solidFill>
            <a:round/>
            <a:headEnd/>
            <a:tailEnd/>
          </a:ln>
          <a:effectLst/>
        </p:spPr>
        <p:txBody>
          <a:bodyPr wrap="none" anchor="ctr"/>
          <a:lstStyle/>
          <a:p>
            <a:pPr algn="ctr">
              <a:spcBef>
                <a:spcPct val="20000"/>
              </a:spcBef>
            </a:pPr>
            <a:r>
              <a:rPr lang="en-US" sz="2400" b="1" baseline="0">
                <a:solidFill>
                  <a:srgbClr val="0000FF"/>
                </a:solidFill>
              </a:rPr>
              <a:t>     child must</a:t>
            </a:r>
          </a:p>
          <a:p>
            <a:pPr algn="ctr">
              <a:spcBef>
                <a:spcPct val="20000"/>
              </a:spcBef>
            </a:pPr>
            <a:r>
              <a:rPr lang="en-US" sz="2400" b="1" baseline="0">
                <a:solidFill>
                  <a:srgbClr val="0000FF"/>
                </a:solidFill>
              </a:rPr>
              <a:t>    be calm</a:t>
            </a:r>
          </a:p>
          <a:p>
            <a:pPr algn="ctr"/>
            <a:endParaRPr lang="en-US" sz="2400" u="sng" baseline="0"/>
          </a:p>
        </p:txBody>
      </p:sp>
      <p:sp>
        <p:nvSpPr>
          <p:cNvPr id="290867" name="AutoShape 51"/>
          <p:cNvSpPr>
            <a:spLocks/>
          </p:cNvSpPr>
          <p:nvPr/>
        </p:nvSpPr>
        <p:spPr bwMode="auto">
          <a:xfrm>
            <a:off x="7162800" y="3429000"/>
            <a:ext cx="152400" cy="914400"/>
          </a:xfrm>
          <a:prstGeom prst="rightBrace">
            <a:avLst>
              <a:gd name="adj1" fmla="val 50000"/>
              <a:gd name="adj2" fmla="val 50000"/>
            </a:avLst>
          </a:prstGeom>
          <a:noFill/>
          <a:ln w="9525">
            <a:solidFill>
              <a:schemeClr val="tx1"/>
            </a:solidFill>
            <a:round/>
            <a:headEnd/>
            <a:tailEnd/>
          </a:ln>
          <a:effectLst/>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Grp="1" noChangeArrowheads="1"/>
          </p:cNvSpPr>
          <p:nvPr>
            <p:ph type="title"/>
          </p:nvPr>
        </p:nvSpPr>
        <p:spPr/>
        <p:txBody>
          <a:bodyPr/>
          <a:lstStyle/>
          <a:p>
            <a:r>
              <a:rPr lang="en-US" sz="3200" b="1" dirty="0">
                <a:solidFill>
                  <a:srgbClr val="FF0000"/>
                </a:solidFill>
              </a:rPr>
              <a:t>F) Check for feeding problem or low weight</a:t>
            </a:r>
          </a:p>
        </p:txBody>
      </p:sp>
      <p:sp>
        <p:nvSpPr>
          <p:cNvPr id="721923" name="Rectangle 3"/>
          <p:cNvSpPr>
            <a:spLocks noGrp="1" noChangeArrowheads="1"/>
          </p:cNvSpPr>
          <p:nvPr>
            <p:ph type="body" idx="1"/>
          </p:nvPr>
        </p:nvSpPr>
        <p:spPr/>
        <p:txBody>
          <a:bodyPr/>
          <a:lstStyle/>
          <a:p>
            <a:pPr>
              <a:lnSpc>
                <a:spcPct val="80000"/>
              </a:lnSpc>
              <a:buFontTx/>
              <a:buNone/>
            </a:pPr>
            <a:r>
              <a:rPr lang="en-US" sz="2800" b="1" dirty="0">
                <a:solidFill>
                  <a:srgbClr val="0000CC"/>
                </a:solidFill>
              </a:rPr>
              <a:t>Ask about feeding &amp; determine wt. for age.</a:t>
            </a:r>
          </a:p>
          <a:p>
            <a:pPr>
              <a:lnSpc>
                <a:spcPct val="80000"/>
              </a:lnSpc>
              <a:buFontTx/>
              <a:buNone/>
            </a:pPr>
            <a:r>
              <a:rPr lang="en-US" sz="2800" b="1" dirty="0">
                <a:solidFill>
                  <a:srgbClr val="0000CC"/>
                </a:solidFill>
              </a:rPr>
              <a:t>Ask if there is any difficulty of feeding.</a:t>
            </a:r>
          </a:p>
          <a:p>
            <a:pPr>
              <a:lnSpc>
                <a:spcPct val="80000"/>
              </a:lnSpc>
              <a:buClr>
                <a:schemeClr val="tx1"/>
              </a:buClr>
              <a:buFontTx/>
              <a:buNone/>
            </a:pPr>
            <a:r>
              <a:rPr lang="en-US" sz="2800" b="1" dirty="0">
                <a:solidFill>
                  <a:srgbClr val="0000CC"/>
                </a:solidFill>
              </a:rPr>
              <a:t>      - is the infant B/F, if yes for how long.</a:t>
            </a:r>
          </a:p>
          <a:p>
            <a:pPr>
              <a:lnSpc>
                <a:spcPct val="80000"/>
              </a:lnSpc>
              <a:buClr>
                <a:schemeClr val="tx1"/>
              </a:buClr>
              <a:buFontTx/>
              <a:buNone/>
            </a:pPr>
            <a:r>
              <a:rPr lang="en-US" sz="2800" b="1" dirty="0">
                <a:solidFill>
                  <a:srgbClr val="0000CC"/>
                </a:solidFill>
              </a:rPr>
              <a:t>       - Do you empty one breast before switching to the other?</a:t>
            </a:r>
          </a:p>
          <a:p>
            <a:pPr>
              <a:lnSpc>
                <a:spcPct val="80000"/>
              </a:lnSpc>
              <a:buClr>
                <a:schemeClr val="tx1"/>
              </a:buClr>
              <a:buFontTx/>
              <a:buNone/>
            </a:pPr>
            <a:r>
              <a:rPr lang="en-US" sz="2800" b="1" dirty="0">
                <a:solidFill>
                  <a:srgbClr val="0000CC"/>
                </a:solidFill>
              </a:rPr>
              <a:t>       - Do you increase frequency of B/F during illness?</a:t>
            </a:r>
          </a:p>
          <a:p>
            <a:pPr>
              <a:lnSpc>
                <a:spcPct val="80000"/>
              </a:lnSpc>
              <a:buClr>
                <a:schemeClr val="tx1"/>
              </a:buClr>
              <a:buFontTx/>
              <a:buNone/>
            </a:pPr>
            <a:r>
              <a:rPr lang="en-US" sz="2800" b="1" dirty="0">
                <a:solidFill>
                  <a:srgbClr val="0000CC"/>
                </a:solidFill>
              </a:rPr>
              <a:t>       - Does the infant receive any other foods or drinks?</a:t>
            </a:r>
          </a:p>
          <a:p>
            <a:pPr>
              <a:lnSpc>
                <a:spcPct val="80000"/>
              </a:lnSpc>
              <a:buClr>
                <a:schemeClr val="tx1"/>
              </a:buClr>
              <a:buFontTx/>
              <a:buNone/>
            </a:pPr>
            <a:r>
              <a:rPr lang="en-US" sz="2800" b="1" dirty="0">
                <a:solidFill>
                  <a:srgbClr val="0000CC"/>
                </a:solidFill>
              </a:rPr>
              <a:t>       - What do you use to feed the infant? / Cup, bottle or other.</a:t>
            </a:r>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82" name="Rectangle 2"/>
          <p:cNvSpPr>
            <a:spLocks noGrp="1" noChangeArrowheads="1"/>
          </p:cNvSpPr>
          <p:nvPr>
            <p:ph type="title"/>
          </p:nvPr>
        </p:nvSpPr>
        <p:spPr>
          <a:xfrm>
            <a:off x="457200" y="0"/>
            <a:ext cx="8229600" cy="1143000"/>
          </a:xfrm>
        </p:spPr>
        <p:txBody>
          <a:bodyPr/>
          <a:lstStyle/>
          <a:p>
            <a:r>
              <a:rPr lang="en-US" sz="3600" b="1" dirty="0">
                <a:solidFill>
                  <a:srgbClr val="FF0000"/>
                </a:solidFill>
              </a:rPr>
              <a:t>Check for feeding problem</a:t>
            </a:r>
            <a:r>
              <a:rPr lang="en-US" b="1" dirty="0">
                <a:solidFill>
                  <a:srgbClr val="FF0000"/>
                </a:solidFill>
              </a:rPr>
              <a:t> Con…</a:t>
            </a:r>
          </a:p>
        </p:txBody>
      </p:sp>
      <p:sp>
        <p:nvSpPr>
          <p:cNvPr id="737283" name="Rectangle 3"/>
          <p:cNvSpPr>
            <a:spLocks noGrp="1" noChangeArrowheads="1"/>
          </p:cNvSpPr>
          <p:nvPr>
            <p:ph type="body" idx="1"/>
          </p:nvPr>
        </p:nvSpPr>
        <p:spPr>
          <a:xfrm>
            <a:off x="457200" y="838200"/>
            <a:ext cx="8229600" cy="4525963"/>
          </a:xfrm>
        </p:spPr>
        <p:txBody>
          <a:bodyPr/>
          <a:lstStyle/>
          <a:p>
            <a:pPr>
              <a:buClr>
                <a:schemeClr val="tx1"/>
              </a:buClr>
              <a:buFontTx/>
              <a:buNone/>
            </a:pPr>
            <a:r>
              <a:rPr lang="en-US" sz="2800" b="1" dirty="0">
                <a:solidFill>
                  <a:srgbClr val="FF0000"/>
                </a:solidFill>
              </a:rPr>
              <a:t>Determine weight for age</a:t>
            </a:r>
          </a:p>
          <a:p>
            <a:pPr>
              <a:buClr>
                <a:schemeClr val="tx1"/>
              </a:buClr>
              <a:buFontTx/>
              <a:buNone/>
            </a:pPr>
            <a:r>
              <a:rPr lang="en-US" sz="2800" b="1" dirty="0">
                <a:solidFill>
                  <a:srgbClr val="0000CC"/>
                </a:solidFill>
              </a:rPr>
              <a:t>use wt. for age chart to determine if the young infant is low wt. for age.</a:t>
            </a:r>
          </a:p>
          <a:p>
            <a:pPr>
              <a:buClr>
                <a:schemeClr val="tx1"/>
              </a:buClr>
              <a:buFontTx/>
              <a:buNone/>
            </a:pPr>
            <a:r>
              <a:rPr lang="en-US" sz="2800" b="1" dirty="0">
                <a:solidFill>
                  <a:srgbClr val="0000CC"/>
                </a:solidFill>
              </a:rPr>
              <a:t>   - For young infant you should use the low wt. for age line, instead of very low wt. for age </a:t>
            </a:r>
          </a:p>
          <a:p>
            <a:pPr>
              <a:buClr>
                <a:schemeClr val="tx1"/>
              </a:buClr>
              <a:buFontTx/>
              <a:buNone/>
            </a:pPr>
            <a:r>
              <a:rPr lang="en-US" sz="2800" b="1" dirty="0">
                <a:solidFill>
                  <a:srgbClr val="FF0000"/>
                </a:solidFill>
              </a:rPr>
              <a:t>Assess breast feeding</a:t>
            </a:r>
          </a:p>
          <a:p>
            <a:pPr>
              <a:buClr>
                <a:schemeClr val="tx1"/>
              </a:buClr>
              <a:buFontTx/>
              <a:buNone/>
            </a:pPr>
            <a:r>
              <a:rPr lang="en-US" sz="2800" b="1" dirty="0">
                <a:solidFill>
                  <a:srgbClr val="0000CC"/>
                </a:solidFill>
              </a:rPr>
              <a:t>- If the infant is </a:t>
            </a:r>
            <a:r>
              <a:rPr lang="en-US" sz="2800" b="1" dirty="0">
                <a:solidFill>
                  <a:srgbClr val="FF0000"/>
                </a:solidFill>
              </a:rPr>
              <a:t>exclusively breast feed</a:t>
            </a:r>
            <a:r>
              <a:rPr lang="en-US" sz="2800" b="1" dirty="0">
                <a:solidFill>
                  <a:srgbClr val="0000CC"/>
                </a:solidFill>
              </a:rPr>
              <a:t> with out difficulty &amp; is </a:t>
            </a:r>
            <a:r>
              <a:rPr lang="en-US" sz="2800" b="1" dirty="0">
                <a:solidFill>
                  <a:srgbClr val="FF0000"/>
                </a:solidFill>
              </a:rPr>
              <a:t>not low wt. for age,</a:t>
            </a:r>
            <a:r>
              <a:rPr lang="en-US" sz="2800" b="1" dirty="0">
                <a:solidFill>
                  <a:srgbClr val="0000CC"/>
                </a:solidFill>
              </a:rPr>
              <a:t> there is</a:t>
            </a:r>
            <a:r>
              <a:rPr lang="en-US" sz="2800" b="1" dirty="0">
                <a:solidFill>
                  <a:srgbClr val="FF0000"/>
                </a:solidFill>
              </a:rPr>
              <a:t> no need to assess B/F.</a:t>
            </a:r>
          </a:p>
          <a:p>
            <a:pPr>
              <a:buClr>
                <a:schemeClr val="tx1"/>
              </a:buClr>
              <a:buFontTx/>
              <a:buChar char="-"/>
            </a:pPr>
            <a:r>
              <a:rPr lang="en-US" sz="2800" b="1" dirty="0">
                <a:solidFill>
                  <a:srgbClr val="0000CC"/>
                </a:solidFill>
              </a:rPr>
              <a:t>If the infant is </a:t>
            </a:r>
            <a:r>
              <a:rPr lang="en-US" sz="2800" b="1" dirty="0">
                <a:solidFill>
                  <a:srgbClr val="FF0000"/>
                </a:solidFill>
              </a:rPr>
              <a:t>not breast feed at all,</a:t>
            </a:r>
            <a:r>
              <a:rPr lang="en-US" sz="2800" b="1" dirty="0">
                <a:solidFill>
                  <a:srgbClr val="0000CC"/>
                </a:solidFill>
              </a:rPr>
              <a:t> </a:t>
            </a:r>
            <a:r>
              <a:rPr lang="en-US" sz="2800" b="1" dirty="0">
                <a:solidFill>
                  <a:srgbClr val="FF0000"/>
                </a:solidFill>
              </a:rPr>
              <a:t>do not assess B/F.</a:t>
            </a:r>
          </a:p>
          <a:p>
            <a:pPr>
              <a:lnSpc>
                <a:spcPct val="80000"/>
              </a:lnSpc>
            </a:pPr>
            <a:endParaRPr lang="en-US" sz="800" b="1" dirty="0">
              <a:solidFill>
                <a:srgbClr val="FF0000"/>
              </a:solidFill>
            </a:endParaRPr>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p:txBody>
          <a:bodyPr/>
          <a:lstStyle/>
          <a:p>
            <a:r>
              <a:rPr lang="en-US" sz="3600" b="1" dirty="0">
                <a:solidFill>
                  <a:srgbClr val="FF0000"/>
                </a:solidFill>
              </a:rPr>
              <a:t>Check for feeding problem</a:t>
            </a:r>
            <a:r>
              <a:rPr lang="en-US" b="1" dirty="0">
                <a:solidFill>
                  <a:srgbClr val="FF0000"/>
                </a:solidFill>
              </a:rPr>
              <a:t> Con…</a:t>
            </a:r>
          </a:p>
        </p:txBody>
      </p:sp>
      <p:sp>
        <p:nvSpPr>
          <p:cNvPr id="739331" name="Rectangle 3"/>
          <p:cNvSpPr>
            <a:spLocks noGrp="1" noChangeArrowheads="1"/>
          </p:cNvSpPr>
          <p:nvPr>
            <p:ph type="body" idx="1"/>
          </p:nvPr>
        </p:nvSpPr>
        <p:spPr>
          <a:xfrm>
            <a:off x="457200" y="1143000"/>
            <a:ext cx="8229600" cy="4525963"/>
          </a:xfrm>
        </p:spPr>
        <p:txBody>
          <a:bodyPr/>
          <a:lstStyle/>
          <a:p>
            <a:pPr>
              <a:buFontTx/>
              <a:buChar char="-"/>
            </a:pPr>
            <a:r>
              <a:rPr lang="en-US" sz="2800" b="1" dirty="0">
                <a:solidFill>
                  <a:srgbClr val="0000CC"/>
                </a:solidFill>
              </a:rPr>
              <a:t>If the infant has serious problem requiring urgent referral to hospital </a:t>
            </a:r>
            <a:r>
              <a:rPr lang="en-US" sz="2800" b="1" dirty="0">
                <a:solidFill>
                  <a:srgbClr val="FF0000"/>
                </a:solidFill>
              </a:rPr>
              <a:t>do not assess B/F.</a:t>
            </a:r>
          </a:p>
          <a:p>
            <a:pPr>
              <a:buClr>
                <a:schemeClr val="tx1"/>
              </a:buClr>
              <a:buFontTx/>
              <a:buNone/>
            </a:pPr>
            <a:r>
              <a:rPr lang="en-US" sz="2800" b="1" dirty="0">
                <a:solidFill>
                  <a:srgbClr val="FF0000"/>
                </a:solidFill>
              </a:rPr>
              <a:t>If an infant </a:t>
            </a:r>
          </a:p>
          <a:p>
            <a:pPr>
              <a:buClr>
                <a:schemeClr val="tx1"/>
              </a:buClr>
              <a:buFontTx/>
              <a:buNone/>
            </a:pPr>
            <a:r>
              <a:rPr lang="en-US" sz="2800" b="1" dirty="0">
                <a:solidFill>
                  <a:srgbClr val="0000CC"/>
                </a:solidFill>
              </a:rPr>
              <a:t>- has any difficulty of feeding </a:t>
            </a:r>
          </a:p>
          <a:p>
            <a:pPr>
              <a:buClr>
                <a:schemeClr val="tx1"/>
              </a:buClr>
              <a:buFontTx/>
              <a:buNone/>
            </a:pPr>
            <a:r>
              <a:rPr lang="en-US" sz="2800" b="1" dirty="0">
                <a:solidFill>
                  <a:srgbClr val="0000CC"/>
                </a:solidFill>
              </a:rPr>
              <a:t>- is breast feeding less than 8 times in 24hrs</a:t>
            </a:r>
          </a:p>
          <a:p>
            <a:pPr>
              <a:buClr>
                <a:schemeClr val="tx1"/>
              </a:buClr>
              <a:buFontTx/>
              <a:buNone/>
            </a:pPr>
            <a:r>
              <a:rPr lang="en-US" sz="2800" b="1" dirty="0">
                <a:solidFill>
                  <a:srgbClr val="0000CC"/>
                </a:solidFill>
              </a:rPr>
              <a:t> - is the mother switching the breast frequently</a:t>
            </a:r>
          </a:p>
          <a:p>
            <a:pPr>
              <a:buClr>
                <a:schemeClr val="tx1"/>
              </a:buClr>
              <a:buFontTx/>
              <a:buNone/>
            </a:pPr>
            <a:r>
              <a:rPr lang="en-US" sz="2800" b="1" dirty="0">
                <a:solidFill>
                  <a:srgbClr val="0000CC"/>
                </a:solidFill>
              </a:rPr>
              <a:t> - Breast feeding not increased during illness</a:t>
            </a:r>
          </a:p>
          <a:p>
            <a:pPr>
              <a:buClr>
                <a:schemeClr val="tx1"/>
              </a:buClr>
              <a:buFontTx/>
              <a:buNone/>
            </a:pPr>
            <a:r>
              <a:rPr lang="en-US" sz="2800" b="1" dirty="0">
                <a:solidFill>
                  <a:srgbClr val="0000CC"/>
                </a:solidFill>
              </a:rPr>
              <a:t> - is taking any other foods or drinks, or</a:t>
            </a:r>
          </a:p>
          <a:p>
            <a:pPr>
              <a:buClr>
                <a:schemeClr val="tx1"/>
              </a:buClr>
              <a:buFontTx/>
              <a:buNone/>
            </a:pPr>
            <a:r>
              <a:rPr lang="en-US" sz="2800" b="1" dirty="0">
                <a:solidFill>
                  <a:srgbClr val="0000CC"/>
                </a:solidFill>
              </a:rPr>
              <a:t> - is low wt. for age &amp; </a:t>
            </a:r>
          </a:p>
          <a:p>
            <a:pPr>
              <a:buClr>
                <a:schemeClr val="tx1"/>
              </a:buClr>
              <a:buFontTx/>
              <a:buNone/>
            </a:pPr>
            <a:r>
              <a:rPr lang="en-US" sz="2800" b="1" dirty="0">
                <a:solidFill>
                  <a:srgbClr val="0000CC"/>
                </a:solidFill>
              </a:rPr>
              <a:t> - has no indications to refer urgently to hospital assess breast feeding.</a:t>
            </a:r>
          </a:p>
          <a:p>
            <a:pPr>
              <a:lnSpc>
                <a:spcPct val="80000"/>
              </a:lnSpc>
            </a:pPr>
            <a:endParaRPr lang="en-US" sz="800" b="1" dirty="0">
              <a:solidFill>
                <a:srgbClr val="0000CC"/>
              </a:solidFill>
            </a:endParaRPr>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1266" name="Rectangle 2"/>
          <p:cNvSpPr>
            <a:spLocks noGrp="1" noChangeArrowheads="1"/>
          </p:cNvSpPr>
          <p:nvPr>
            <p:ph type="title"/>
          </p:nvPr>
        </p:nvSpPr>
        <p:spPr>
          <a:xfrm>
            <a:off x="457200" y="304800"/>
            <a:ext cx="8229600" cy="1143000"/>
          </a:xfrm>
        </p:spPr>
        <p:txBody>
          <a:bodyPr/>
          <a:lstStyle/>
          <a:p>
            <a:r>
              <a:rPr lang="en-US" sz="4000" b="1" dirty="0">
                <a:solidFill>
                  <a:srgbClr val="FF0000"/>
                </a:solidFill>
              </a:rPr>
              <a:t>Cont….</a:t>
            </a:r>
            <a:br>
              <a:rPr lang="en-US" sz="4000" b="1" dirty="0">
                <a:solidFill>
                  <a:srgbClr val="FF0000"/>
                </a:solidFill>
              </a:rPr>
            </a:br>
            <a:r>
              <a:rPr lang="en-US" sz="3200" b="1" dirty="0">
                <a:solidFill>
                  <a:srgbClr val="FF0000"/>
                </a:solidFill>
              </a:rPr>
              <a:t>Assess breast feeding</a:t>
            </a:r>
            <a:br>
              <a:rPr lang="en-US" sz="3200" b="1" dirty="0">
                <a:solidFill>
                  <a:srgbClr val="FF0000"/>
                </a:solidFill>
              </a:rPr>
            </a:br>
            <a:endParaRPr lang="en-US" sz="3200" b="1" dirty="0">
              <a:solidFill>
                <a:srgbClr val="FF0000"/>
              </a:solidFill>
            </a:endParaRPr>
          </a:p>
        </p:txBody>
      </p:sp>
      <p:sp>
        <p:nvSpPr>
          <p:cNvPr id="1291267" name="Rectangle 3"/>
          <p:cNvSpPr>
            <a:spLocks noGrp="1" noChangeArrowheads="1"/>
          </p:cNvSpPr>
          <p:nvPr>
            <p:ph type="body" idx="1"/>
          </p:nvPr>
        </p:nvSpPr>
        <p:spPr>
          <a:xfrm>
            <a:off x="457200" y="1295400"/>
            <a:ext cx="8229600" cy="4525963"/>
          </a:xfrm>
        </p:spPr>
        <p:txBody>
          <a:bodyPr/>
          <a:lstStyle/>
          <a:p>
            <a:pPr>
              <a:buClr>
                <a:schemeClr val="tx1"/>
              </a:buClr>
              <a:buFontTx/>
              <a:buChar char="-"/>
            </a:pPr>
            <a:r>
              <a:rPr lang="en-US" sz="2800" b="1" dirty="0">
                <a:solidFill>
                  <a:srgbClr val="0000CC"/>
                </a:solidFill>
              </a:rPr>
              <a:t>has the infant B/F in the previous hr?</a:t>
            </a:r>
          </a:p>
          <a:p>
            <a:pPr>
              <a:buClr>
                <a:schemeClr val="tx1"/>
              </a:buClr>
              <a:buFontTx/>
              <a:buChar char="-"/>
            </a:pPr>
            <a:r>
              <a:rPr lang="en-US" sz="2800" b="1" dirty="0">
                <a:solidFill>
                  <a:srgbClr val="0000CC"/>
                </a:solidFill>
              </a:rPr>
              <a:t> If the infant has not feed in the previous hr ask the mother to put her infant to breast, observe the breast feeding for 4 minutes.</a:t>
            </a:r>
          </a:p>
          <a:p>
            <a:pPr>
              <a:buClr>
                <a:schemeClr val="tx1"/>
              </a:buClr>
              <a:buFontTx/>
              <a:buNone/>
            </a:pPr>
            <a:r>
              <a:rPr lang="en-US" sz="2800" b="1" dirty="0">
                <a:solidFill>
                  <a:srgbClr val="0000CC"/>
                </a:solidFill>
              </a:rPr>
              <a:t>          - is the infant well positioned?</a:t>
            </a:r>
          </a:p>
          <a:p>
            <a:pPr>
              <a:buClr>
                <a:schemeClr val="tx1"/>
              </a:buClr>
              <a:buFontTx/>
              <a:buNone/>
            </a:pPr>
            <a:r>
              <a:rPr lang="en-US" sz="2800" b="1" dirty="0">
                <a:solidFill>
                  <a:srgbClr val="0000CC"/>
                </a:solidFill>
              </a:rPr>
              <a:t>          looks for the sign of good positioning</a:t>
            </a:r>
          </a:p>
          <a:p>
            <a:pPr>
              <a:buClr>
                <a:schemeClr val="tx1"/>
              </a:buClr>
              <a:buFontTx/>
              <a:buNone/>
            </a:pPr>
            <a:r>
              <a:rPr lang="en-US" sz="2800" b="1" dirty="0">
                <a:solidFill>
                  <a:srgbClr val="0000CC"/>
                </a:solidFill>
              </a:rPr>
              <a:t>          - is the infant able to attach? (No attach at all, not well attached, good attachment)</a:t>
            </a:r>
          </a:p>
          <a:p>
            <a:pPr>
              <a:buClr>
                <a:schemeClr val="tx1"/>
              </a:buClr>
              <a:buFontTx/>
              <a:buNone/>
            </a:pPr>
            <a:r>
              <a:rPr lang="en-US" sz="2800" b="1" dirty="0">
                <a:solidFill>
                  <a:srgbClr val="0000CC"/>
                </a:solidFill>
              </a:rPr>
              <a:t>      look for the sign of good attachment.</a:t>
            </a:r>
          </a:p>
          <a:p>
            <a:endParaRPr lang="en-US" sz="2800" b="1" dirty="0">
              <a:solidFill>
                <a:srgbClr val="0000CC"/>
              </a:solidFill>
            </a:endParaRPr>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6538" name="Rectangle 42"/>
          <p:cNvSpPr>
            <a:spLocks noGrp="1" noChangeArrowheads="1"/>
          </p:cNvSpPr>
          <p:nvPr>
            <p:ph type="title"/>
          </p:nvPr>
        </p:nvSpPr>
        <p:spPr>
          <a:xfrm>
            <a:off x="457200" y="0"/>
            <a:ext cx="8229600" cy="1143000"/>
          </a:xfrm>
        </p:spPr>
        <p:txBody>
          <a:bodyPr/>
          <a:lstStyle/>
          <a:p>
            <a:r>
              <a:rPr lang="en-US" sz="3200" b="1" dirty="0">
                <a:solidFill>
                  <a:srgbClr val="FF0000"/>
                </a:solidFill>
              </a:rPr>
              <a:t>Classification of feeding problem</a:t>
            </a:r>
          </a:p>
        </p:txBody>
      </p:sp>
      <p:graphicFrame>
        <p:nvGraphicFramePr>
          <p:cNvPr id="746559" name="Group 63"/>
          <p:cNvGraphicFramePr>
            <a:graphicFrameLocks noGrp="1"/>
          </p:cNvGraphicFramePr>
          <p:nvPr>
            <p:ph idx="1"/>
          </p:nvPr>
        </p:nvGraphicFramePr>
        <p:xfrm>
          <a:off x="457200" y="838200"/>
          <a:ext cx="8458200" cy="6400800"/>
        </p:xfrm>
        <a:graphic>
          <a:graphicData uri="http://schemas.openxmlformats.org/drawingml/2006/table">
            <a:tbl>
              <a:tblPr/>
              <a:tblGrid>
                <a:gridCol w="2133600"/>
                <a:gridCol w="2133600"/>
                <a:gridCol w="4191000"/>
              </a:tblGrid>
              <a:tr h="3333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SIGN</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CASSIFY AS</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TREATMENT</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434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If any f the following </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Not well positioned or</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Not well attached to breast or</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Not suckling effectively or</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Less than 8 breast feeds in 24hrs or</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None/>
                        <a:tabLst>
                          <a:tab pos="228600" algn="l"/>
                        </a:tabLst>
                      </a:pPr>
                      <a:r>
                        <a:rPr kumimoji="0" lang="en-US" sz="2400" b="1" i="0" u="none" strike="noStrike" cap="none" normalizeH="0" baseline="0" smtClean="0">
                          <a:ln>
                            <a:noFill/>
                          </a:ln>
                          <a:solidFill>
                            <a:srgbClr val="FFFF00"/>
                          </a:solidFill>
                          <a:effectLst/>
                          <a:latin typeface="Times New Roman" pitchFamily="18" charset="0"/>
                          <a:cs typeface="Times New Roman" pitchFamily="18" charset="0"/>
                        </a:rPr>
                        <a:t>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FEEDING PROBLEM OR</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LOW WEIGHT</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-Advise the mother to breast feed as often &amp; for as long as the infant wants, day &amp; night</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if not well attached or not suckling effectively, teach correct positioning  &amp; attachment</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If breast feeding less than 8 times in 24hrs, advise to increase frequency of feeding</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empty one breast completely before switching to the other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9583" name="Rectangle 15"/>
          <p:cNvSpPr>
            <a:spLocks noGrp="1" noChangeArrowheads="1"/>
          </p:cNvSpPr>
          <p:nvPr>
            <p:ph type="title"/>
          </p:nvPr>
        </p:nvSpPr>
        <p:spPr>
          <a:xfrm>
            <a:off x="457200" y="0"/>
            <a:ext cx="8229600" cy="1143000"/>
          </a:xfrm>
        </p:spPr>
        <p:txBody>
          <a:bodyPr/>
          <a:lstStyle/>
          <a:p>
            <a:r>
              <a:rPr lang="en-US" sz="3200" b="1" dirty="0">
                <a:solidFill>
                  <a:srgbClr val="FF0000"/>
                </a:solidFill>
              </a:rPr>
              <a:t>Classification of feeding problem</a:t>
            </a:r>
            <a:r>
              <a:rPr lang="en-US" sz="4000" dirty="0"/>
              <a:t> </a:t>
            </a:r>
            <a:r>
              <a:rPr lang="en-US" sz="3200" b="1" dirty="0">
                <a:solidFill>
                  <a:srgbClr val="FF0000"/>
                </a:solidFill>
              </a:rPr>
              <a:t>Con</a:t>
            </a:r>
            <a:r>
              <a:rPr lang="en-US" sz="4000" dirty="0">
                <a:solidFill>
                  <a:srgbClr val="FF0000"/>
                </a:solidFill>
              </a:rPr>
              <a:t>…</a:t>
            </a:r>
          </a:p>
        </p:txBody>
      </p:sp>
      <p:graphicFrame>
        <p:nvGraphicFramePr>
          <p:cNvPr id="749597" name="Group 29"/>
          <p:cNvGraphicFramePr>
            <a:graphicFrameLocks noGrp="1"/>
          </p:cNvGraphicFramePr>
          <p:nvPr>
            <p:ph idx="1"/>
          </p:nvPr>
        </p:nvGraphicFramePr>
        <p:xfrm>
          <a:off x="762000" y="1219200"/>
          <a:ext cx="8229600" cy="5797296"/>
        </p:xfrm>
        <a:graphic>
          <a:graphicData uri="http://schemas.openxmlformats.org/drawingml/2006/table">
            <a:tbl>
              <a:tblPr/>
              <a:tblGrid>
                <a:gridCol w="2286000"/>
                <a:gridCol w="2590800"/>
                <a:gridCol w="3352800"/>
              </a:tblGrid>
              <a:tr h="4525963">
                <a:tc>
                  <a:txBody>
                    <a:bodyPr/>
                    <a:lstStyle/>
                    <a:p>
                      <a:pPr marL="0" marR="0" lvl="0" indent="0" algn="l" defTabSz="914400" rtl="0" eaLnBrk="0" fontAlgn="base" latinLnBrk="0" hangingPunct="0">
                        <a:lnSpc>
                          <a:spcPct val="11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Switching the breast frequently or</a:t>
                      </a:r>
                    </a:p>
                    <a:p>
                      <a:pPr marL="0" marR="0" lvl="0" indent="0" algn="l" defTabSz="914400" rtl="0" eaLnBrk="0" fontAlgn="base" latinLnBrk="0" hangingPunct="0">
                        <a:lnSpc>
                          <a:spcPct val="11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Not increasing frequency of breast feeding during illness or</a:t>
                      </a:r>
                    </a:p>
                    <a:p>
                      <a:pPr marL="0" marR="0" lvl="0" indent="0" algn="l" defTabSz="914400" rtl="0" eaLnBrk="1" fontAlgn="base" latinLnBrk="0" hangingPunct="1">
                        <a:lnSpc>
                          <a:spcPct val="110000"/>
                        </a:lnSpc>
                        <a:spcBef>
                          <a:spcPct val="20000"/>
                        </a:spcBef>
                        <a:spcAft>
                          <a:spcPct val="0"/>
                        </a:spcAft>
                        <a:buClrTx/>
                        <a:buSzTx/>
                        <a:buFontTx/>
                        <a:buNone/>
                        <a:tabLst/>
                      </a:pPr>
                      <a:r>
                        <a:rPr kumimoji="0" lang="en-US" sz="2400" b="1" i="0" u="none" strike="noStrike" cap="none" normalizeH="0" baseline="0" smtClean="0">
                          <a:ln>
                            <a:noFill/>
                          </a:ln>
                          <a:solidFill>
                            <a:srgbClr val="FFFF00"/>
                          </a:solidFill>
                          <a:effectLst/>
                          <a:latin typeface="Arial" pitchFamily="34" charset="0"/>
                          <a:cs typeface="Arial" pitchFamily="34" charset="0"/>
                        </a:rPr>
                        <a: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FEEDING PROBLEM OR</a:t>
                      </a:r>
                    </a:p>
                    <a:p>
                      <a:pPr marL="0" marR="0" lvl="0" indent="0" algn="l" defTabSz="914400" rtl="0" eaLnBrk="0" fontAlgn="base" latinLnBrk="0" hangingPunct="0">
                        <a:lnSpc>
                          <a:spcPct val="11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LOW WEIGHT</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p>
                      <a:pPr marL="0" marR="0" lvl="0" indent="0" algn="l" defTabSz="914400" rtl="0" eaLnBrk="1" fontAlgn="base" latinLnBrk="0" hangingPunct="1">
                        <a:lnSpc>
                          <a:spcPct val="110000"/>
                        </a:lnSpc>
                        <a:spcBef>
                          <a:spcPct val="20000"/>
                        </a:spcBef>
                        <a:spcAft>
                          <a:spcPct val="0"/>
                        </a:spcAft>
                        <a:buClrTx/>
                        <a:buSzTx/>
                        <a:buFontTx/>
                        <a:buNone/>
                        <a:tabLst/>
                      </a:pP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1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increase the frequency of breast feeding during &amp; after illness</a:t>
                      </a:r>
                    </a:p>
                    <a:p>
                      <a:pPr marL="0" marR="0" lvl="0" indent="0" algn="l" defTabSz="914400" rtl="0" eaLnBrk="0" fontAlgn="base" latinLnBrk="0" hangingPunct="0">
                        <a:lnSpc>
                          <a:spcPct val="11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If receiving other foods or drinks counsel mother about breast feeding more, reducing other foods or drinks &amp; using a cup</a:t>
                      </a:r>
                    </a:p>
                    <a:p>
                      <a:pPr marL="0" marR="0" lvl="0" indent="0" algn="l" defTabSz="914400" rtl="0" eaLnBrk="0" fontAlgn="base" latinLnBrk="0" hangingPunct="0">
                        <a:lnSpc>
                          <a:spcPct val="11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If not breast feed at all </a:t>
                      </a:r>
                    </a:p>
                    <a:p>
                      <a:pPr marL="0" marR="0" lvl="0" indent="0" algn="l" defTabSz="914400" rtl="0" eaLnBrk="0" fontAlgn="base" latinLnBrk="0" hangingPunct="0">
                        <a:lnSpc>
                          <a:spcPct val="11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.Refer for breast feeding counseling &amp; possible relactation.</a:t>
                      </a:r>
                    </a:p>
                    <a:p>
                      <a:pPr marL="0" marR="0" lvl="0" indent="0" algn="l" defTabSz="914400" rtl="0" eaLnBrk="1" fontAlgn="base" latinLnBrk="0" hangingPunct="1">
                        <a:lnSpc>
                          <a:spcPct val="110000"/>
                        </a:lnSpc>
                        <a:spcBef>
                          <a:spcPct val="20000"/>
                        </a:spcBef>
                        <a:spcAft>
                          <a:spcPct val="0"/>
                        </a:spcAft>
                        <a:buClrTx/>
                        <a:buSzTx/>
                        <a:buFontTx/>
                        <a:buNone/>
                        <a:tabLst/>
                      </a:pP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631" name="Rectangle 15"/>
          <p:cNvSpPr>
            <a:spLocks noGrp="1" noChangeArrowheads="1"/>
          </p:cNvSpPr>
          <p:nvPr>
            <p:ph type="title"/>
          </p:nvPr>
        </p:nvSpPr>
        <p:spPr>
          <a:xfrm>
            <a:off x="457200" y="0"/>
            <a:ext cx="8229600" cy="1143000"/>
          </a:xfrm>
        </p:spPr>
        <p:txBody>
          <a:bodyPr/>
          <a:lstStyle/>
          <a:p>
            <a:r>
              <a:rPr lang="en-US" sz="3200" b="1" dirty="0">
                <a:solidFill>
                  <a:srgbClr val="FF0000"/>
                </a:solidFill>
              </a:rPr>
              <a:t>Classification of feeding problem</a:t>
            </a:r>
            <a:r>
              <a:rPr lang="en-US" sz="4000" dirty="0"/>
              <a:t> </a:t>
            </a:r>
            <a:r>
              <a:rPr lang="en-US" sz="3200" dirty="0">
                <a:solidFill>
                  <a:srgbClr val="FF0000"/>
                </a:solidFill>
              </a:rPr>
              <a:t>Con…</a:t>
            </a:r>
          </a:p>
        </p:txBody>
      </p:sp>
      <p:graphicFrame>
        <p:nvGraphicFramePr>
          <p:cNvPr id="751636" name="Group 20"/>
          <p:cNvGraphicFramePr>
            <a:graphicFrameLocks noGrp="1"/>
          </p:cNvGraphicFramePr>
          <p:nvPr>
            <p:ph idx="1"/>
          </p:nvPr>
        </p:nvGraphicFramePr>
        <p:xfrm>
          <a:off x="457200" y="990600"/>
          <a:ext cx="8229600" cy="6016752"/>
        </p:xfrm>
        <a:graphic>
          <a:graphicData uri="http://schemas.openxmlformats.org/drawingml/2006/table">
            <a:tbl>
              <a:tblPr/>
              <a:tblGrid>
                <a:gridCol w="2743200"/>
                <a:gridCol w="2362200"/>
                <a:gridCol w="3124200"/>
              </a:tblGrid>
              <a:tr h="4678363">
                <a:tc>
                  <a:txBody>
                    <a:bodyPr/>
                    <a:lstStyle/>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Receive other foods or drinks or</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The mother not breast feeding at all or</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Low weight for age or</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Thrush( ulcers or white patches in mouth)</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00"/>
                          </a:solidFill>
                          <a:effectLst/>
                          <a:latin typeface="Times New Roman" pitchFamily="18" charset="0"/>
                          <a:cs typeface="Times New Roman" pitchFamily="18" charset="0"/>
                        </a:rPr>
                        <a:t>Y</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FEEDING PROBLEM OR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LOW WEIGHT</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Advice about correctly preparing breast milk substitutes &amp; using a cup</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If thrush, teach the mother to treat thrush at home</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Advise the mother to give home care </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Follow up any feeding problem or thrush in 2 days.</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Follow up low weight for age in 14days.</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714" name="Rectangle 2"/>
          <p:cNvSpPr>
            <a:spLocks noGrp="1" noChangeArrowheads="1"/>
          </p:cNvSpPr>
          <p:nvPr>
            <p:ph type="title"/>
          </p:nvPr>
        </p:nvSpPr>
        <p:spPr/>
        <p:txBody>
          <a:bodyPr/>
          <a:lstStyle/>
          <a:p>
            <a:r>
              <a:rPr lang="en-US" sz="3200" b="1" dirty="0">
                <a:solidFill>
                  <a:srgbClr val="FF0000"/>
                </a:solidFill>
              </a:rPr>
              <a:t>Classification of feeding problem</a:t>
            </a:r>
            <a:r>
              <a:rPr lang="en-US" sz="4000" b="1" dirty="0">
                <a:solidFill>
                  <a:srgbClr val="FF0000"/>
                </a:solidFill>
              </a:rPr>
              <a:t> </a:t>
            </a:r>
            <a:r>
              <a:rPr lang="en-US" sz="3200" b="1" dirty="0">
                <a:solidFill>
                  <a:srgbClr val="FF0000"/>
                </a:solidFill>
              </a:rPr>
              <a:t>Con…</a:t>
            </a:r>
          </a:p>
        </p:txBody>
      </p:sp>
      <p:graphicFrame>
        <p:nvGraphicFramePr>
          <p:cNvPr id="755795" name="Group 83"/>
          <p:cNvGraphicFramePr>
            <a:graphicFrameLocks noGrp="1"/>
          </p:cNvGraphicFramePr>
          <p:nvPr/>
        </p:nvGraphicFramePr>
        <p:xfrm>
          <a:off x="304800" y="1295400"/>
          <a:ext cx="8382000" cy="4724400"/>
        </p:xfrm>
        <a:graphic>
          <a:graphicData uri="http://schemas.openxmlformats.org/drawingml/2006/table">
            <a:tbl>
              <a:tblPr/>
              <a:tblGrid>
                <a:gridCol w="2362200"/>
                <a:gridCol w="2414588"/>
                <a:gridCol w="3605212"/>
              </a:tblGrid>
              <a:tr h="4724400">
                <a:tc>
                  <a:txBody>
                    <a:bodyPr/>
                    <a:lstStyle/>
                    <a:p>
                      <a:pPr marL="0" marR="0" lvl="0" indent="0" algn="l" defTabSz="914400" rtl="0" eaLnBrk="1" fontAlgn="base" latinLnBrk="0" hangingPunct="1">
                        <a:lnSpc>
                          <a:spcPct val="120000"/>
                        </a:lnSpc>
                        <a:spcBef>
                          <a:spcPct val="0"/>
                        </a:spcBef>
                        <a:spcAft>
                          <a:spcPct val="0"/>
                        </a:spcAft>
                        <a:buClrTx/>
                        <a:buSzTx/>
                        <a:buFontTx/>
                        <a:buNone/>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Not low weight for age &amp; no other sign of in adequate feeding</a:t>
                      </a:r>
                    </a:p>
                    <a:p>
                      <a:pPr marL="0" marR="0" lvl="0" indent="0" algn="l" defTabSz="914400" rtl="0" eaLnBrk="0" fontAlgn="base" latinLnBrk="0" hangingPunct="0">
                        <a:lnSpc>
                          <a:spcPct val="120000"/>
                        </a:lnSpc>
                        <a:spcBef>
                          <a:spcPct val="0"/>
                        </a:spcBef>
                        <a:spcAft>
                          <a:spcPct val="0"/>
                        </a:spcAft>
                        <a:buClrTx/>
                        <a:buSzTx/>
                        <a:buFontTx/>
                        <a:buNone/>
                        <a:tabLst/>
                      </a:pPr>
                      <a:r>
                        <a:rPr kumimoji="0" lang="en-US" sz="3200" b="1" i="0" u="none" strike="noStrike" cap="none" normalizeH="0" baseline="0" smtClean="0">
                          <a:ln>
                            <a:noFill/>
                          </a:ln>
                          <a:solidFill>
                            <a:srgbClr val="009900"/>
                          </a:solidFill>
                          <a:effectLst/>
                          <a:latin typeface="Times New Roman" pitchFamily="18" charset="0"/>
                          <a:cs typeface="Times New Roman" pitchFamily="18" charset="0"/>
                        </a:rPr>
                        <a:t>G</a:t>
                      </a:r>
                      <a:endParaRPr kumimoji="0" lang="en-US" sz="3200" b="1" i="0" u="none" strike="noStrike" cap="none" normalizeH="0" baseline="0" smtClean="0">
                        <a:ln>
                          <a:noFill/>
                        </a:ln>
                        <a:solidFill>
                          <a:srgbClr val="0099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0"/>
                        </a:spcBef>
                        <a:spcAft>
                          <a:spcPct val="0"/>
                        </a:spcAft>
                        <a:buClrTx/>
                        <a:buSzTx/>
                        <a:buFontTx/>
                        <a:buNone/>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NO FEEDING PROBLEM</a:t>
                      </a:r>
                      <a:endParaRPr kumimoji="0" lang="en-US" sz="32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0"/>
                        </a:spcBef>
                        <a:spcAft>
                          <a:spcPct val="0"/>
                        </a:spcAft>
                        <a:buClrTx/>
                        <a:buSzTx/>
                        <a:buFont typeface="Times New Roman" pitchFamily="18" charset="0"/>
                        <a:buChar char="-"/>
                        <a:tabLst>
                          <a:tab pos="228600" algn="l"/>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Advise mother to give home care </a:t>
                      </a:r>
                    </a:p>
                    <a:p>
                      <a:pPr marL="0" marR="0" lvl="0" indent="0" algn="l" defTabSz="914400" rtl="0" eaLnBrk="0" fontAlgn="base" latinLnBrk="0" hangingPunct="0">
                        <a:lnSpc>
                          <a:spcPct val="120000"/>
                        </a:lnSpc>
                        <a:spcBef>
                          <a:spcPct val="0"/>
                        </a:spcBef>
                        <a:spcAft>
                          <a:spcPct val="0"/>
                        </a:spcAft>
                        <a:buClrTx/>
                        <a:buSzTx/>
                        <a:buFont typeface="Times New Roman" pitchFamily="18" charset="0"/>
                        <a:buChar char="-"/>
                        <a:tabLst>
                          <a:tab pos="228600" algn="l"/>
                        </a:tabLst>
                      </a:pPr>
                      <a:r>
                        <a:rPr kumimoji="0" lang="en-US" sz="3200" b="1" i="0" u="none" strike="noStrike" cap="none" normalizeH="0" baseline="0" smtClean="0">
                          <a:ln>
                            <a:noFill/>
                          </a:ln>
                          <a:solidFill>
                            <a:srgbClr val="0000CC"/>
                          </a:solidFill>
                          <a:effectLst/>
                          <a:latin typeface="Times New Roman" pitchFamily="18" charset="0"/>
                          <a:cs typeface="Times New Roman" pitchFamily="18" charset="0"/>
                        </a:rPr>
                        <a:t>Praise the mother for feeding the infant well</a:t>
                      </a:r>
                      <a:endParaRPr kumimoji="0" lang="en-US" sz="32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55778" name="Rectangle 66"/>
          <p:cNvSpPr>
            <a:spLocks noChangeArrowheads="1"/>
          </p:cNvSpPr>
          <p:nvPr/>
        </p:nvSpPr>
        <p:spPr bwMode="auto">
          <a:xfrm>
            <a:off x="685800" y="3779838"/>
            <a:ext cx="184150" cy="366712"/>
          </a:xfrm>
          <a:prstGeom prst="rect">
            <a:avLst/>
          </a:prstGeom>
          <a:noFill/>
          <a:ln w="9525">
            <a:noFill/>
            <a:miter lim="800000"/>
            <a:headEnd/>
            <a:tailEnd/>
          </a:ln>
          <a:effectLst/>
        </p:spPr>
        <p:txBody>
          <a:bodyPr wrap="none" anchor="ctr">
            <a:spAutoFit/>
          </a:bodyPr>
          <a:lstStyle/>
          <a:p>
            <a:endParaRPr lang="en-US" sz="1800" baseline="0"/>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p:txBody>
          <a:bodyPr/>
          <a:lstStyle/>
          <a:p>
            <a:r>
              <a:rPr lang="en-US" sz="2800" b="1" dirty="0"/>
              <a:t/>
            </a:r>
            <a:br>
              <a:rPr lang="en-US" sz="2800" b="1" dirty="0"/>
            </a:br>
            <a:r>
              <a:rPr lang="en-US" sz="2800" b="1" dirty="0"/>
              <a:t/>
            </a:r>
            <a:br>
              <a:rPr lang="en-US" sz="2800" b="1" dirty="0"/>
            </a:br>
            <a:r>
              <a:rPr lang="en-US" sz="2800" b="1" dirty="0"/>
              <a:t/>
            </a:r>
            <a:br>
              <a:rPr lang="en-US" sz="2800" b="1" dirty="0"/>
            </a:br>
            <a:r>
              <a:rPr lang="en-US" sz="3200" b="1" dirty="0">
                <a:solidFill>
                  <a:srgbClr val="FF0000"/>
                </a:solidFill>
              </a:rPr>
              <a:t>G) Assess feeding w/n HIV positive mother has decided not to feed/ infants receiving no</a:t>
            </a:r>
            <a:r>
              <a:rPr lang="en-US" sz="3200" dirty="0">
                <a:solidFill>
                  <a:srgbClr val="FF0000"/>
                </a:solidFill>
              </a:rPr>
              <a:t> </a:t>
            </a:r>
            <a:r>
              <a:rPr lang="en-US" sz="3200" b="1" dirty="0">
                <a:solidFill>
                  <a:srgbClr val="FF0000"/>
                </a:solidFill>
              </a:rPr>
              <a:t>breast milk.</a:t>
            </a:r>
            <a:r>
              <a:rPr lang="en-US" sz="3200" dirty="0">
                <a:solidFill>
                  <a:srgbClr val="FF0000"/>
                </a:solidFill>
              </a:rPr>
              <a:t/>
            </a:r>
            <a:br>
              <a:rPr lang="en-US" sz="3200" dirty="0">
                <a:solidFill>
                  <a:srgbClr val="FF0000"/>
                </a:solidFill>
              </a:rPr>
            </a:br>
            <a:endParaRPr lang="en-US" sz="3200" dirty="0">
              <a:solidFill>
                <a:srgbClr val="FF0000"/>
              </a:solidFill>
            </a:endParaRPr>
          </a:p>
        </p:txBody>
      </p:sp>
      <p:sp>
        <p:nvSpPr>
          <p:cNvPr id="757763" name="Rectangle 3"/>
          <p:cNvSpPr>
            <a:spLocks noGrp="1" noChangeArrowheads="1"/>
          </p:cNvSpPr>
          <p:nvPr>
            <p:ph type="body" idx="1"/>
          </p:nvPr>
        </p:nvSpPr>
        <p:spPr>
          <a:xfrm>
            <a:off x="381000" y="1905000"/>
            <a:ext cx="8229600" cy="2971800"/>
          </a:xfrm>
        </p:spPr>
        <p:txBody>
          <a:bodyPr/>
          <a:lstStyle/>
          <a:p>
            <a:pPr>
              <a:lnSpc>
                <a:spcPct val="80000"/>
              </a:lnSpc>
              <a:buClr>
                <a:schemeClr val="tx1"/>
              </a:buClr>
              <a:buFontTx/>
              <a:buNone/>
            </a:pPr>
            <a:r>
              <a:rPr lang="en-US" sz="800" dirty="0"/>
              <a:t>-</a:t>
            </a:r>
            <a:r>
              <a:rPr lang="en-US" b="1" dirty="0">
                <a:solidFill>
                  <a:srgbClr val="0000CC"/>
                </a:solidFill>
              </a:rPr>
              <a:t>The same as normal infant.</a:t>
            </a:r>
          </a:p>
          <a:p>
            <a:pPr>
              <a:lnSpc>
                <a:spcPct val="120000"/>
              </a:lnSpc>
              <a:buClr>
                <a:schemeClr val="tx1"/>
              </a:buClr>
              <a:buFontTx/>
              <a:buNone/>
            </a:pPr>
            <a:r>
              <a:rPr lang="en-US" b="1" dirty="0">
                <a:solidFill>
                  <a:srgbClr val="0000CC"/>
                </a:solidFill>
              </a:rPr>
              <a:t>Plus</a:t>
            </a:r>
          </a:p>
          <a:p>
            <a:pPr>
              <a:lnSpc>
                <a:spcPct val="120000"/>
              </a:lnSpc>
              <a:buClr>
                <a:schemeClr val="tx1"/>
              </a:buClr>
              <a:buFontTx/>
              <a:buNone/>
            </a:pPr>
            <a:r>
              <a:rPr lang="en-US" b="1" dirty="0">
                <a:solidFill>
                  <a:srgbClr val="0000CC"/>
                </a:solidFill>
              </a:rPr>
              <a:t>-Avoid practicing mixed feeding which is a risk of  mother to child HIV </a:t>
            </a:r>
            <a:r>
              <a:rPr lang="en-US" b="1" dirty="0" smtClean="0">
                <a:solidFill>
                  <a:srgbClr val="0000CC"/>
                </a:solidFill>
              </a:rPr>
              <a:t>transmission .</a:t>
            </a:r>
          </a:p>
          <a:p>
            <a:pPr>
              <a:lnSpc>
                <a:spcPct val="120000"/>
              </a:lnSpc>
              <a:buClr>
                <a:schemeClr val="tx1"/>
              </a:buClr>
              <a:buNone/>
            </a:pPr>
            <a:endParaRPr lang="en-US" b="1" dirty="0">
              <a:solidFill>
                <a:srgbClr val="FF0000"/>
              </a:solidFill>
            </a:endParaRPr>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03" name="Rectangle 3"/>
          <p:cNvSpPr>
            <a:spLocks noGrp="1" noChangeArrowheads="1"/>
          </p:cNvSpPr>
          <p:nvPr>
            <p:ph type="body" idx="1"/>
          </p:nvPr>
        </p:nvSpPr>
        <p:spPr/>
        <p:txBody>
          <a:bodyPr/>
          <a:lstStyle/>
          <a:p>
            <a:endParaRPr lang="en-US" sz="8000" dirty="0"/>
          </a:p>
          <a:p>
            <a:pPr>
              <a:buFontTx/>
              <a:buNone/>
            </a:pPr>
            <a:r>
              <a:rPr lang="en-US" sz="8000" b="1" dirty="0">
                <a:solidFill>
                  <a:srgbClr val="0000CC"/>
                </a:solidFill>
              </a:rPr>
              <a:t>Thank you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a:xfrm>
            <a:off x="457200" y="304800"/>
            <a:ext cx="8229600" cy="1143000"/>
          </a:xfrm>
        </p:spPr>
        <p:txBody>
          <a:bodyPr/>
          <a:lstStyle/>
          <a:p>
            <a:r>
              <a:rPr lang="en-US" sz="3200" b="1" dirty="0">
                <a:solidFill>
                  <a:srgbClr val="FF0000"/>
                </a:solidFill>
              </a:rPr>
              <a:t>The cut off point for fast breathing.</a:t>
            </a:r>
            <a:r>
              <a:rPr lang="en-US" sz="3200" dirty="0">
                <a:solidFill>
                  <a:srgbClr val="FF0000"/>
                </a:solidFill>
              </a:rPr>
              <a:t/>
            </a:r>
            <a:br>
              <a:rPr lang="en-US" sz="3200" dirty="0">
                <a:solidFill>
                  <a:srgbClr val="FF0000"/>
                </a:solidFill>
              </a:rPr>
            </a:br>
            <a:endParaRPr lang="en-US" sz="3200" dirty="0">
              <a:solidFill>
                <a:srgbClr val="FF0000"/>
              </a:solidFill>
            </a:endParaRPr>
          </a:p>
        </p:txBody>
      </p:sp>
      <p:sp>
        <p:nvSpPr>
          <p:cNvPr id="293891" name="Rectangle 3"/>
          <p:cNvSpPr>
            <a:spLocks noGrp="1" noChangeArrowheads="1"/>
          </p:cNvSpPr>
          <p:nvPr>
            <p:ph type="body" idx="1"/>
          </p:nvPr>
        </p:nvSpPr>
        <p:spPr>
          <a:xfrm>
            <a:off x="381000" y="914400"/>
            <a:ext cx="8229600" cy="4525963"/>
          </a:xfrm>
        </p:spPr>
        <p:txBody>
          <a:bodyPr>
            <a:normAutofit fontScale="92500" lnSpcReduction="10000"/>
          </a:bodyPr>
          <a:lstStyle/>
          <a:p>
            <a:pPr>
              <a:lnSpc>
                <a:spcPct val="80000"/>
              </a:lnSpc>
            </a:pPr>
            <a:r>
              <a:rPr lang="en-US" sz="2800" b="1" dirty="0">
                <a:solidFill>
                  <a:srgbClr val="FF0066"/>
                </a:solidFill>
              </a:rPr>
              <a:t>&lt; 2 month   	     60 or more b/m</a:t>
            </a:r>
          </a:p>
          <a:p>
            <a:pPr>
              <a:lnSpc>
                <a:spcPct val="80000"/>
              </a:lnSpc>
            </a:pPr>
            <a:r>
              <a:rPr lang="en-US" sz="2800" b="1" dirty="0">
                <a:solidFill>
                  <a:srgbClr val="FF0066"/>
                </a:solidFill>
              </a:rPr>
              <a:t>  2-12 month         50 or more b/m</a:t>
            </a:r>
          </a:p>
          <a:p>
            <a:pPr>
              <a:lnSpc>
                <a:spcPct val="80000"/>
              </a:lnSpc>
            </a:pPr>
            <a:r>
              <a:rPr lang="en-US" sz="2800" b="1" dirty="0">
                <a:solidFill>
                  <a:srgbClr val="FF0066"/>
                </a:solidFill>
              </a:rPr>
              <a:t>  1  – 5 years 	     40 or more b/m</a:t>
            </a:r>
          </a:p>
          <a:p>
            <a:pPr>
              <a:lnSpc>
                <a:spcPct val="90000"/>
              </a:lnSpc>
            </a:pPr>
            <a:r>
              <a:rPr lang="en-US" sz="2800" b="1" dirty="0">
                <a:solidFill>
                  <a:srgbClr val="0000FF"/>
                </a:solidFill>
              </a:rPr>
              <a:t>For young infant (y/I) if the 2nd count is 60 or more b/m, the infant fast breathing.</a:t>
            </a:r>
          </a:p>
          <a:p>
            <a:pPr>
              <a:lnSpc>
                <a:spcPct val="90000"/>
              </a:lnSpc>
              <a:buFontTx/>
              <a:buNone/>
            </a:pPr>
            <a:r>
              <a:rPr lang="en-US" sz="2800" b="1" dirty="0">
                <a:solidFill>
                  <a:srgbClr val="FF0066"/>
                </a:solidFill>
              </a:rPr>
              <a:t>d.  </a:t>
            </a:r>
            <a:r>
              <a:rPr lang="en-US" sz="2800" b="1" u="sng" dirty="0">
                <a:solidFill>
                  <a:srgbClr val="FF0066"/>
                </a:solidFill>
              </a:rPr>
              <a:t>Classify cough or difficult breathing for a child 2 month – 5 years.</a:t>
            </a:r>
            <a:r>
              <a:rPr lang="en-US" sz="2800" b="1" dirty="0">
                <a:solidFill>
                  <a:srgbClr val="FF0066"/>
                </a:solidFill>
              </a:rPr>
              <a:t>  </a:t>
            </a:r>
          </a:p>
          <a:p>
            <a:pPr>
              <a:lnSpc>
                <a:spcPct val="90000"/>
              </a:lnSpc>
            </a:pPr>
            <a:r>
              <a:rPr lang="en-US" sz="2800" b="1" dirty="0">
                <a:solidFill>
                  <a:srgbClr val="0000FF"/>
                </a:solidFill>
              </a:rPr>
              <a:t>There are “3” possible classification for a child with cough or difficult breathing </a:t>
            </a:r>
          </a:p>
          <a:p>
            <a:pPr>
              <a:lnSpc>
                <a:spcPct val="90000"/>
              </a:lnSpc>
            </a:pPr>
            <a:r>
              <a:rPr lang="en-US" sz="2800" b="1" dirty="0">
                <a:solidFill>
                  <a:srgbClr val="0000FF"/>
                </a:solidFill>
              </a:rPr>
              <a:t>SEVERE PNEUMONIA </a:t>
            </a:r>
            <a:r>
              <a:rPr lang="en-US" sz="2800" b="1" dirty="0" smtClean="0">
                <a:solidFill>
                  <a:srgbClr val="0000FF"/>
                </a:solidFill>
              </a:rPr>
              <a:t>OR VERY </a:t>
            </a:r>
            <a:r>
              <a:rPr lang="en-US" sz="2800" b="1" dirty="0">
                <a:solidFill>
                  <a:srgbClr val="0000FF"/>
                </a:solidFill>
              </a:rPr>
              <a:t>SEVERE DISEASE </a:t>
            </a:r>
          </a:p>
          <a:p>
            <a:pPr>
              <a:lnSpc>
                <a:spcPct val="80000"/>
              </a:lnSpc>
            </a:pPr>
            <a:r>
              <a:rPr lang="en-US" sz="2800" b="1" dirty="0">
                <a:solidFill>
                  <a:srgbClr val="0000FF"/>
                </a:solidFill>
              </a:rPr>
              <a:t>PNEUMONIA</a:t>
            </a:r>
          </a:p>
          <a:p>
            <a:pPr>
              <a:lnSpc>
                <a:spcPct val="80000"/>
              </a:lnSpc>
            </a:pPr>
            <a:r>
              <a:rPr lang="en-US" sz="2800" b="1" dirty="0">
                <a:solidFill>
                  <a:srgbClr val="0000FF"/>
                </a:solidFill>
              </a:rPr>
              <a:t>NO PNEUMONIA: COUGH OR COLD</a:t>
            </a:r>
          </a:p>
        </p:txBody>
      </p:sp>
      <p:sp>
        <p:nvSpPr>
          <p:cNvPr id="293892" name="Rectangle 4"/>
          <p:cNvSpPr>
            <a:spLocks noChangeArrowheads="1"/>
          </p:cNvSpPr>
          <p:nvPr/>
        </p:nvSpPr>
        <p:spPr bwMode="auto">
          <a:xfrm>
            <a:off x="0" y="0"/>
            <a:ext cx="1130300" cy="274638"/>
          </a:xfrm>
          <a:prstGeom prst="rect">
            <a:avLst/>
          </a:prstGeom>
          <a:noFill/>
          <a:ln w="9525">
            <a:noFill/>
            <a:miter lim="800000"/>
            <a:headEnd/>
            <a:tailEnd/>
          </a:ln>
          <a:effectLst/>
        </p:spPr>
        <p:txBody>
          <a:bodyPr wrap="none" anchor="ctr">
            <a:spAutoFit/>
          </a:bodyPr>
          <a:lstStyle/>
          <a:p>
            <a:r>
              <a:rPr lang="en-US" sz="1200" baseline="0">
                <a:cs typeface="Times New Roman" pitchFamily="18" charset="0"/>
              </a:rPr>
              <a:t>	</a:t>
            </a:r>
            <a:r>
              <a:rPr lang="en-US" sz="900" baseline="0"/>
              <a:t> </a:t>
            </a:r>
            <a:endParaRPr lang="en-US" sz="1800" baseline="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ChangeArrowheads="1"/>
          </p:cNvSpPr>
          <p:nvPr>
            <p:ph type="title"/>
          </p:nvPr>
        </p:nvSpPr>
        <p:spPr>
          <a:xfrm>
            <a:off x="304800" y="-304800"/>
            <a:ext cx="8229600" cy="1143000"/>
          </a:xfrm>
        </p:spPr>
        <p:txBody>
          <a:bodyPr/>
          <a:lstStyle/>
          <a:p>
            <a:r>
              <a:rPr lang="en-US" dirty="0">
                <a:solidFill>
                  <a:srgbClr val="FF0066"/>
                </a:solidFill>
              </a:rPr>
              <a:t>Cont…</a:t>
            </a:r>
          </a:p>
        </p:txBody>
      </p:sp>
      <p:graphicFrame>
        <p:nvGraphicFramePr>
          <p:cNvPr id="585836" name="Group 108"/>
          <p:cNvGraphicFramePr>
            <a:graphicFrameLocks noGrp="1"/>
          </p:cNvGraphicFramePr>
          <p:nvPr>
            <p:ph idx="1"/>
          </p:nvPr>
        </p:nvGraphicFramePr>
        <p:xfrm>
          <a:off x="152400" y="533400"/>
          <a:ext cx="8763000" cy="6248400"/>
        </p:xfrm>
        <a:graphic>
          <a:graphicData uri="http://schemas.openxmlformats.org/drawingml/2006/table">
            <a:tbl>
              <a:tblPr/>
              <a:tblGrid>
                <a:gridCol w="2667000"/>
                <a:gridCol w="2133600"/>
                <a:gridCol w="3962400"/>
              </a:tblGrid>
              <a:tr h="3810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600200" algn="l"/>
                          <a:tab pos="1924050" algn="l"/>
                        </a:tabLst>
                      </a:pPr>
                      <a:r>
                        <a:rPr kumimoji="0" lang="en-US" sz="2800" b="1" i="0" u="none" strike="noStrike" cap="none" normalizeH="0" baseline="0" dirty="0" smtClean="0">
                          <a:ln>
                            <a:noFill/>
                          </a:ln>
                          <a:solidFill>
                            <a:srgbClr val="0000FF"/>
                          </a:solidFill>
                          <a:effectLst/>
                          <a:latin typeface="Times New Roman" pitchFamily="18" charset="0"/>
                          <a:cs typeface="Times New Roman" pitchFamily="18" charset="0"/>
                        </a:rPr>
                        <a:t>Sign </a:t>
                      </a:r>
                      <a:endParaRPr kumimoji="0" lang="en-US" sz="2800" b="1" i="0" u="none" strike="noStrike" cap="none" normalizeH="0" baseline="0" dirty="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600200" algn="l"/>
                          <a:tab pos="1924050" algn="l"/>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Classify</a:t>
                      </a:r>
                      <a:endParaRPr kumimoji="0" lang="en-US" sz="2800" b="1" i="0" u="none" strike="noStrike" cap="none" normalizeH="0" baseline="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600200" algn="l"/>
                          <a:tab pos="1924050" algn="l"/>
                        </a:tabLst>
                      </a:pPr>
                      <a:r>
                        <a:rPr kumimoji="0" lang="en-US" sz="2800" b="1" i="0" u="none" strike="noStrike" cap="none" normalizeH="0" baseline="0" smtClean="0">
                          <a:ln>
                            <a:noFill/>
                          </a:ln>
                          <a:solidFill>
                            <a:srgbClr val="0000FF"/>
                          </a:solidFill>
                          <a:effectLst/>
                          <a:latin typeface="Arial" pitchFamily="34" charset="0"/>
                          <a:cs typeface="Arial" pitchFamily="34" charset="0"/>
                        </a:rPr>
                        <a:t>management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732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114300" algn="l"/>
                          <a:tab pos="1600200" algn="l"/>
                          <a:tab pos="1924050" algn="l"/>
                        </a:tabLst>
                      </a:pP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Any general danger sign.</a:t>
                      </a: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tab pos="114300" algn="l"/>
                          <a:tab pos="1600200" algn="l"/>
                          <a:tab pos="1924050" algn="l"/>
                        </a:tabLst>
                      </a:pP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Chest in drawing </a:t>
                      </a: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tab pos="114300" algn="l"/>
                          <a:tab pos="1600200" algn="l"/>
                          <a:tab pos="1924050" algn="l"/>
                        </a:tabLst>
                      </a:pPr>
                      <a:r>
                        <a:rPr kumimoji="0" lang="en-US" sz="2400" b="1" i="0" u="none" strike="noStrike" cap="none" normalizeH="0" baseline="0" dirty="0" err="1" smtClean="0">
                          <a:ln>
                            <a:noFill/>
                          </a:ln>
                          <a:solidFill>
                            <a:srgbClr val="0000FF"/>
                          </a:solidFill>
                          <a:effectLst/>
                          <a:latin typeface="Times New Roman" pitchFamily="18" charset="0"/>
                          <a:cs typeface="Times New Roman" pitchFamily="18" charset="0"/>
                        </a:rPr>
                        <a:t>Stridor</a:t>
                      </a: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 in calm child.          </a:t>
                      </a:r>
                      <a:r>
                        <a:rPr kumimoji="0" lang="en-US" sz="2800" b="1" i="0" u="none" strike="noStrike" cap="none" normalizeH="0" baseline="0" dirty="0" smtClean="0">
                          <a:ln>
                            <a:noFill/>
                          </a:ln>
                          <a:solidFill>
                            <a:srgbClr val="FF0066"/>
                          </a:solidFill>
                          <a:effectLst/>
                          <a:latin typeface="Times New Roman" pitchFamily="18" charset="0"/>
                          <a:cs typeface="Times New Roman" pitchFamily="18" charset="0"/>
                        </a:rPr>
                        <a:t>Red</a:t>
                      </a:r>
                      <a:endParaRPr kumimoji="0" lang="en-US" sz="2800" b="1" i="0" u="none" strike="noStrike" cap="none" normalizeH="0" baseline="0" dirty="0" smtClean="0">
                        <a:ln>
                          <a:noFill/>
                        </a:ln>
                        <a:solidFill>
                          <a:srgbClr val="FF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160338" algn="l"/>
                        </a:tabLst>
                      </a:pP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Sever Pneumonia or very Sever Disease.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74638" algn="l"/>
                        </a:tabLst>
                      </a:pP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Give first dose of an appropriate antibiotic.</a:t>
                      </a: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tab pos="274638" algn="l"/>
                        </a:tabLst>
                      </a:pP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Treat fever</a:t>
                      </a: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tab pos="274638" algn="l"/>
                        </a:tabLst>
                      </a:pP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Refer urgently to hospital. </a:t>
                      </a:r>
                      <a:endParaRPr kumimoji="0" lang="en-US" sz="2400" b="1" i="0" u="none" strike="noStrike" cap="none" normalizeH="0" baseline="0" dirty="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r>
              <a:tr h="3213100">
                <a:tc>
                  <a:txBody>
                    <a:bodyPr/>
                    <a:lstStyle/>
                    <a:p>
                      <a:pPr marL="742950" marR="0" lvl="1" indent="-285750" algn="l" defTabSz="914400" rtl="0" eaLnBrk="1" fontAlgn="base" latinLnBrk="0" hangingPunct="1">
                        <a:lnSpc>
                          <a:spcPct val="100000"/>
                        </a:lnSpc>
                        <a:spcBef>
                          <a:spcPct val="0"/>
                        </a:spcBef>
                        <a:spcAft>
                          <a:spcPct val="0"/>
                        </a:spcAft>
                        <a:buClrTx/>
                        <a:buSzTx/>
                        <a:buFont typeface="Wingdings" pitchFamily="2" charset="2"/>
                        <a:buChar char=""/>
                        <a:tabLst>
                          <a:tab pos="1600200" algn="l"/>
                          <a:tab pos="1924050" algn="l"/>
                        </a:tabLst>
                      </a:pP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Fast</a:t>
                      </a:r>
                    </a:p>
                    <a:p>
                      <a:pPr marL="342900" marR="0" lvl="0" indent="-342900" algn="l" defTabSz="914400" rtl="0" eaLnBrk="0" fontAlgn="base" latinLnBrk="0" hangingPunct="0">
                        <a:lnSpc>
                          <a:spcPct val="100000"/>
                        </a:lnSpc>
                        <a:spcBef>
                          <a:spcPct val="0"/>
                        </a:spcBef>
                        <a:spcAft>
                          <a:spcPct val="0"/>
                        </a:spcAft>
                        <a:buClrTx/>
                        <a:buSzTx/>
                        <a:buFontTx/>
                        <a:buNone/>
                        <a:tabLst>
                          <a:tab pos="1600200" algn="l"/>
                          <a:tab pos="1924050" algn="l"/>
                        </a:tabLst>
                      </a:pP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Breathing</a:t>
                      </a:r>
                    </a:p>
                    <a:p>
                      <a:pPr marL="342900" marR="0" lvl="0" indent="-342900" algn="l" defTabSz="914400" rtl="0" eaLnBrk="0" fontAlgn="base" latinLnBrk="0" hangingPunct="0">
                        <a:lnSpc>
                          <a:spcPct val="100000"/>
                        </a:lnSpc>
                        <a:spcBef>
                          <a:spcPct val="0"/>
                        </a:spcBef>
                        <a:spcAft>
                          <a:spcPct val="0"/>
                        </a:spcAft>
                        <a:buClrTx/>
                        <a:buSzTx/>
                        <a:buFontTx/>
                        <a:buNone/>
                        <a:tabLst>
                          <a:tab pos="1600200" algn="l"/>
                          <a:tab pos="1924050" algn="l"/>
                        </a:tabLst>
                      </a:pPr>
                      <a:endParaRPr kumimoji="0" lang="en-US" sz="2400" b="1" i="0" u="none" strike="noStrike" cap="none" normalizeH="0" baseline="0" dirty="0" smtClean="0">
                        <a:ln>
                          <a:noFill/>
                        </a:ln>
                        <a:solidFill>
                          <a:srgbClr val="0000FF"/>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600200" algn="l"/>
                          <a:tab pos="1924050" algn="l"/>
                        </a:tabLst>
                      </a:pPr>
                      <a:endParaRPr kumimoji="0" lang="en-US" sz="2400" b="1" i="0" u="none" strike="noStrike" cap="none" normalizeH="0" baseline="0" dirty="0" smtClean="0">
                        <a:ln>
                          <a:noFill/>
                        </a:ln>
                        <a:solidFill>
                          <a:srgbClr val="0000FF"/>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600200" algn="l"/>
                          <a:tab pos="1924050" algn="l"/>
                        </a:tabLst>
                      </a:pPr>
                      <a:endParaRPr kumimoji="0" lang="en-US" sz="2400" b="1" i="0" u="none" strike="noStrike" cap="none" normalizeH="0" baseline="0" dirty="0" smtClean="0">
                        <a:ln>
                          <a:noFill/>
                        </a:ln>
                        <a:solidFill>
                          <a:srgbClr val="0000FF"/>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tab pos="1600200" algn="l"/>
                          <a:tab pos="1924050" algn="l"/>
                        </a:tabLst>
                      </a:pPr>
                      <a:r>
                        <a:rPr kumimoji="0" lang="en-US" sz="3200" b="1" i="0" u="none" strike="noStrike" cap="none" normalizeH="0" baseline="0" dirty="0" smtClean="0">
                          <a:ln>
                            <a:noFill/>
                          </a:ln>
                          <a:solidFill>
                            <a:srgbClr val="FF0066"/>
                          </a:solidFill>
                          <a:effectLst/>
                          <a:latin typeface="Times New Roman" pitchFamily="18" charset="0"/>
                          <a:cs typeface="Times New Roman" pitchFamily="18" charset="0"/>
                        </a:rPr>
                        <a:t>              </a:t>
                      </a:r>
                      <a:r>
                        <a:rPr kumimoji="0" lang="en-US" sz="3200" b="1" i="0" u="none" strike="noStrike" cap="none" normalizeH="0" baseline="0" dirty="0" smtClean="0">
                          <a:ln>
                            <a:noFill/>
                          </a:ln>
                          <a:solidFill>
                            <a:srgbClr val="FFFF00"/>
                          </a:solidFill>
                          <a:effectLst/>
                          <a:latin typeface="Times New Roman" pitchFamily="18" charset="0"/>
                          <a:cs typeface="Times New Roman" pitchFamily="18" charset="0"/>
                        </a:rPr>
                        <a:t>Yellow</a:t>
                      </a:r>
                      <a:endParaRPr kumimoji="0" lang="en-US" sz="3200" b="1" i="0" u="none" strike="noStrike" cap="none" normalizeH="0" baseline="0" dirty="0" smtClean="0">
                        <a:ln>
                          <a:noFill/>
                        </a:ln>
                        <a:solidFill>
                          <a:srgbClr val="FFFF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600200" algn="l"/>
                          <a:tab pos="1924050" algn="l"/>
                        </a:tabLst>
                      </a:pP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Pneumonia</a:t>
                      </a:r>
                      <a:endParaRPr kumimoji="0" lang="en-US" sz="2400" b="1" i="0" u="none" strike="noStrike" cap="none" normalizeH="0" baseline="0" dirty="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742950" marR="0" lvl="1" indent="-285750" algn="l" defTabSz="914400" rtl="0" eaLnBrk="1" fontAlgn="base" latinLnBrk="0" hangingPunct="1">
                        <a:lnSpc>
                          <a:spcPct val="100000"/>
                        </a:lnSpc>
                        <a:spcBef>
                          <a:spcPct val="0"/>
                        </a:spcBef>
                        <a:spcAft>
                          <a:spcPct val="0"/>
                        </a:spcAft>
                        <a:buClrTx/>
                        <a:buSzTx/>
                        <a:buFont typeface="Wingdings" pitchFamily="2" charset="2"/>
                        <a:buChar char=""/>
                        <a:tabLst>
                          <a:tab pos="160338" algn="l"/>
                          <a:tab pos="1600200" algn="l"/>
                          <a:tab pos="1924050" algn="l"/>
                        </a:tabLst>
                      </a:pP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Treat fever if present.</a:t>
                      </a:r>
                    </a:p>
                    <a:p>
                      <a:pPr marL="742950" marR="0" lvl="1" indent="-285750" algn="l" defTabSz="914400" rtl="0" eaLnBrk="0" fontAlgn="base" latinLnBrk="0" hangingPunct="0">
                        <a:lnSpc>
                          <a:spcPct val="100000"/>
                        </a:lnSpc>
                        <a:spcBef>
                          <a:spcPct val="0"/>
                        </a:spcBef>
                        <a:spcAft>
                          <a:spcPct val="0"/>
                        </a:spcAft>
                        <a:buClrTx/>
                        <a:buSzTx/>
                        <a:buFont typeface="Wingdings" pitchFamily="2" charset="2"/>
                        <a:buChar char=""/>
                        <a:tabLst>
                          <a:tab pos="160338" algn="l"/>
                          <a:tab pos="1600200" algn="l"/>
                          <a:tab pos="1924050" algn="l"/>
                        </a:tabLst>
                      </a:pP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Give antibiotic </a:t>
                      </a:r>
                      <a:r>
                        <a:rPr kumimoji="0" lang="en-US" sz="2200" b="1" i="0" u="none" strike="noStrike" cap="none" normalizeH="0" baseline="0" dirty="0" smtClean="0">
                          <a:ln>
                            <a:noFill/>
                          </a:ln>
                          <a:solidFill>
                            <a:srgbClr val="0000FF"/>
                          </a:solidFill>
                          <a:effectLst/>
                          <a:latin typeface="Times New Roman" pitchFamily="18" charset="0"/>
                          <a:cs typeface="Times New Roman" pitchFamily="18" charset="0"/>
                        </a:rPr>
                        <a:t>for </a:t>
                      </a: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5 days.</a:t>
                      </a:r>
                    </a:p>
                    <a:p>
                      <a:pPr marL="742950" marR="0" lvl="1" indent="-285750" algn="l" defTabSz="914400" rtl="0" eaLnBrk="0" fontAlgn="base" latinLnBrk="0" hangingPunct="0">
                        <a:lnSpc>
                          <a:spcPct val="100000"/>
                        </a:lnSpc>
                        <a:spcBef>
                          <a:spcPct val="0"/>
                        </a:spcBef>
                        <a:spcAft>
                          <a:spcPct val="0"/>
                        </a:spcAft>
                        <a:buClrTx/>
                        <a:buSzTx/>
                        <a:buFont typeface="Wingdings" pitchFamily="2" charset="2"/>
                        <a:buChar char=""/>
                        <a:tabLst>
                          <a:tab pos="160338" algn="l"/>
                          <a:tab pos="1600200" algn="l"/>
                          <a:tab pos="1924050" algn="l"/>
                        </a:tabLst>
                      </a:pP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Safe remedy to soothe the throat (</a:t>
                      </a:r>
                      <a:r>
                        <a:rPr kumimoji="0" lang="en-US" sz="2400" b="1" i="0" u="none" strike="noStrike" cap="none" normalizeH="0" baseline="0" dirty="0" err="1" smtClean="0">
                          <a:ln>
                            <a:noFill/>
                          </a:ln>
                          <a:solidFill>
                            <a:srgbClr val="0000FF"/>
                          </a:solidFill>
                          <a:effectLst/>
                          <a:latin typeface="Times New Roman" pitchFamily="18" charset="0"/>
                          <a:cs typeface="Times New Roman" pitchFamily="18" charset="0"/>
                        </a:rPr>
                        <a:t>e.g</a:t>
                      </a: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 Tea).</a:t>
                      </a:r>
                    </a:p>
                    <a:p>
                      <a:pPr marL="742950" marR="0" lvl="1" indent="-285750" algn="l" defTabSz="914400" rtl="0" eaLnBrk="0" fontAlgn="base" latinLnBrk="0" hangingPunct="0">
                        <a:lnSpc>
                          <a:spcPct val="100000"/>
                        </a:lnSpc>
                        <a:spcBef>
                          <a:spcPct val="0"/>
                        </a:spcBef>
                        <a:spcAft>
                          <a:spcPct val="0"/>
                        </a:spcAft>
                        <a:buClrTx/>
                        <a:buSzTx/>
                        <a:buFont typeface="Wingdings" pitchFamily="2" charset="2"/>
                        <a:buChar char=""/>
                        <a:tabLst>
                          <a:tab pos="160338" algn="l"/>
                          <a:tab pos="1600200" algn="l"/>
                          <a:tab pos="1924050" algn="l"/>
                        </a:tabLst>
                      </a:pP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Advise the mother when to return immediately.</a:t>
                      </a:r>
                    </a:p>
                    <a:p>
                      <a:pPr marL="742950" marR="0" lvl="1" indent="-285750" algn="l" defTabSz="914400" rtl="0" eaLnBrk="0" fontAlgn="base" latinLnBrk="0" hangingPunct="0">
                        <a:lnSpc>
                          <a:spcPct val="100000"/>
                        </a:lnSpc>
                        <a:spcBef>
                          <a:spcPct val="0"/>
                        </a:spcBef>
                        <a:spcAft>
                          <a:spcPct val="0"/>
                        </a:spcAft>
                        <a:buClrTx/>
                        <a:buSzTx/>
                        <a:buFont typeface="Wingdings" pitchFamily="2" charset="2"/>
                        <a:buChar char=""/>
                        <a:tabLst>
                          <a:tab pos="160338" algn="l"/>
                          <a:tab pos="1600200" algn="l"/>
                          <a:tab pos="1924050" algn="l"/>
                        </a:tabLst>
                      </a:pPr>
                      <a:r>
                        <a:rPr kumimoji="0" lang="en-US" sz="2400" b="1" i="0" u="none" strike="noStrike" cap="none" normalizeH="0" baseline="0" dirty="0" smtClean="0">
                          <a:ln>
                            <a:noFill/>
                          </a:ln>
                          <a:solidFill>
                            <a:srgbClr val="0000FF"/>
                          </a:solidFill>
                          <a:effectLst/>
                          <a:latin typeface="Times New Roman" pitchFamily="18" charset="0"/>
                          <a:cs typeface="Times New Roman" pitchFamily="18" charset="0"/>
                        </a:rPr>
                        <a:t>Follow up for 2 days</a:t>
                      </a:r>
                      <a:endParaRPr kumimoji="0" lang="en-US" sz="2400" b="1" i="0" u="none" strike="noStrike" cap="none" normalizeH="0" baseline="0" dirty="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304800" y="152400"/>
            <a:ext cx="8229600" cy="1143000"/>
          </a:xfrm>
        </p:spPr>
        <p:txBody>
          <a:bodyPr/>
          <a:lstStyle/>
          <a:p>
            <a:r>
              <a:rPr lang="en-US" b="1" dirty="0">
                <a:solidFill>
                  <a:srgbClr val="0000FF"/>
                </a:solidFill>
              </a:rPr>
              <a:t>Cont…</a:t>
            </a:r>
          </a:p>
        </p:txBody>
      </p:sp>
      <p:graphicFrame>
        <p:nvGraphicFramePr>
          <p:cNvPr id="593923" name="Group 3"/>
          <p:cNvGraphicFramePr>
            <a:graphicFrameLocks noGrp="1"/>
          </p:cNvGraphicFramePr>
          <p:nvPr>
            <p:ph idx="1"/>
          </p:nvPr>
        </p:nvGraphicFramePr>
        <p:xfrm>
          <a:off x="457200" y="1219200"/>
          <a:ext cx="8382000" cy="4754563"/>
        </p:xfrm>
        <a:graphic>
          <a:graphicData uri="http://schemas.openxmlformats.org/drawingml/2006/table">
            <a:tbl>
              <a:tblPr/>
              <a:tblGrid>
                <a:gridCol w="2209800"/>
                <a:gridCol w="2293938"/>
                <a:gridCol w="3878262"/>
              </a:tblGrid>
              <a:tr h="4754563">
                <a:tc>
                  <a:txBody>
                    <a:bodyPr/>
                    <a:lstStyle/>
                    <a:p>
                      <a:pPr marL="457200" marR="0" lvl="1" indent="0" algn="l" defTabSz="914400" rtl="0" eaLnBrk="1" fontAlgn="base" latinLnBrk="0" hangingPunct="1">
                        <a:lnSpc>
                          <a:spcPct val="100000"/>
                        </a:lnSpc>
                        <a:spcBef>
                          <a:spcPct val="0"/>
                        </a:spcBef>
                        <a:spcAft>
                          <a:spcPct val="0"/>
                        </a:spcAft>
                        <a:buClrTx/>
                        <a:buSzTx/>
                        <a:buFont typeface="Wingdings" pitchFamily="2" charset="2"/>
                        <a:buChar char=""/>
                        <a:tabLst>
                          <a:tab pos="274638" algn="l"/>
                          <a:tab pos="1600200" algn="l"/>
                          <a:tab pos="1924050" algn="l"/>
                        </a:tabLst>
                      </a:pPr>
                      <a:r>
                        <a:rPr kumimoji="0" lang="en-US" sz="2800" b="1" i="0" u="none" strike="noStrike" cap="none" normalizeH="0" baseline="0" dirty="0" smtClean="0">
                          <a:ln>
                            <a:noFill/>
                          </a:ln>
                          <a:solidFill>
                            <a:srgbClr val="0000FF"/>
                          </a:solidFill>
                          <a:effectLst/>
                          <a:latin typeface="Times New Roman" pitchFamily="18" charset="0"/>
                          <a:cs typeface="Times New Roman" pitchFamily="18" charset="0"/>
                        </a:rPr>
                        <a:t>No sign of             pneumonia or very severe Disease.</a:t>
                      </a:r>
                    </a:p>
                    <a:p>
                      <a:pPr marL="457200" marR="0" lvl="1" indent="0" algn="l" defTabSz="914400" rtl="0" eaLnBrk="1" fontAlgn="base" latinLnBrk="0" hangingPunct="1">
                        <a:lnSpc>
                          <a:spcPct val="100000"/>
                        </a:lnSpc>
                        <a:spcBef>
                          <a:spcPct val="0"/>
                        </a:spcBef>
                        <a:spcAft>
                          <a:spcPct val="0"/>
                        </a:spcAft>
                        <a:buClrTx/>
                        <a:buSzTx/>
                        <a:buFont typeface="Wingdings" pitchFamily="2" charset="2"/>
                        <a:buChar char=""/>
                        <a:tabLst>
                          <a:tab pos="274638" algn="l"/>
                          <a:tab pos="1600200" algn="l"/>
                          <a:tab pos="1924050" algn="l"/>
                        </a:tabLst>
                      </a:pPr>
                      <a:endParaRPr kumimoji="0" lang="en-US" sz="2800" b="1" i="0" u="none" strike="noStrike" cap="none" normalizeH="0" baseline="0" dirty="0" smtClean="0">
                        <a:ln>
                          <a:noFill/>
                        </a:ln>
                        <a:solidFill>
                          <a:srgbClr val="0000FF"/>
                        </a:solidFill>
                        <a:effectLst/>
                        <a:latin typeface="Times New Roman" pitchFamily="18" charset="0"/>
                        <a:cs typeface="Times New Roman" pitchFamily="18" charset="0"/>
                      </a:endParaRPr>
                    </a:p>
                    <a:p>
                      <a:pPr marL="457200" marR="0" lvl="1" indent="0" algn="l" defTabSz="914400" rtl="0" eaLnBrk="1" fontAlgn="base" latinLnBrk="0" hangingPunct="1">
                        <a:lnSpc>
                          <a:spcPct val="100000"/>
                        </a:lnSpc>
                        <a:spcBef>
                          <a:spcPct val="0"/>
                        </a:spcBef>
                        <a:spcAft>
                          <a:spcPct val="0"/>
                        </a:spcAft>
                        <a:buClrTx/>
                        <a:buSzTx/>
                        <a:buFont typeface="Wingdings" pitchFamily="2" charset="2"/>
                        <a:buChar char=""/>
                        <a:tabLst>
                          <a:tab pos="274638" algn="l"/>
                          <a:tab pos="1600200" algn="l"/>
                          <a:tab pos="1924050" algn="l"/>
                        </a:tabLst>
                      </a:pPr>
                      <a:endParaRPr kumimoji="0" lang="en-US" sz="2800" b="1" i="0" u="none" strike="noStrike" cap="none" normalizeH="0" baseline="0" dirty="0" smtClean="0">
                        <a:ln>
                          <a:noFill/>
                        </a:ln>
                        <a:solidFill>
                          <a:srgbClr val="0000FF"/>
                        </a:solidFill>
                        <a:effectLst/>
                        <a:latin typeface="Times New Roman" pitchFamily="18" charset="0"/>
                        <a:cs typeface="Times New Roman" pitchFamily="18" charset="0"/>
                      </a:endParaRPr>
                    </a:p>
                    <a:p>
                      <a:pPr marL="457200" marR="0" lvl="1" indent="0" algn="l" defTabSz="914400" rtl="0" eaLnBrk="1" fontAlgn="base" latinLnBrk="0" hangingPunct="1">
                        <a:lnSpc>
                          <a:spcPct val="100000"/>
                        </a:lnSpc>
                        <a:spcBef>
                          <a:spcPct val="0"/>
                        </a:spcBef>
                        <a:spcAft>
                          <a:spcPct val="0"/>
                        </a:spcAft>
                        <a:buClrTx/>
                        <a:buSzTx/>
                        <a:buFont typeface="Wingdings" pitchFamily="2" charset="2"/>
                        <a:buNone/>
                        <a:tabLst>
                          <a:tab pos="274638" algn="l"/>
                          <a:tab pos="1600200" algn="l"/>
                          <a:tab pos="1924050" algn="l"/>
                        </a:tabLst>
                      </a:pPr>
                      <a:endParaRPr kumimoji="0" lang="en-US" sz="2800" b="1" i="0" u="none" strike="noStrike" cap="none" normalizeH="0" baseline="0" dirty="0" smtClean="0">
                        <a:ln>
                          <a:noFill/>
                        </a:ln>
                        <a:solidFill>
                          <a:srgbClr val="0000FF"/>
                        </a:solidFill>
                        <a:effectLst/>
                        <a:latin typeface="Arial" pitchFamily="34" charset="0"/>
                        <a:cs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Wingdings" pitchFamily="2" charset="2"/>
                        <a:buNone/>
                        <a:tabLst>
                          <a:tab pos="274638" algn="l"/>
                          <a:tab pos="1600200" algn="l"/>
                          <a:tab pos="1924050" algn="l"/>
                        </a:tabLst>
                      </a:pPr>
                      <a:r>
                        <a:rPr kumimoji="0" lang="en-US" sz="3200" b="1" i="0" u="none" strike="noStrike" cap="none" normalizeH="0" baseline="0" dirty="0" smtClean="0">
                          <a:ln>
                            <a:noFill/>
                          </a:ln>
                          <a:solidFill>
                            <a:srgbClr val="006600"/>
                          </a:solidFill>
                          <a:effectLst/>
                          <a:latin typeface="Arial" pitchFamily="34" charset="0"/>
                          <a:cs typeface="Arial" pitchFamily="34" charset="0"/>
                        </a:rPr>
                        <a:t>Green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600200" algn="l"/>
                          <a:tab pos="1924050" algn="l"/>
                        </a:tabLst>
                      </a:pPr>
                      <a:r>
                        <a:rPr kumimoji="0" lang="en-US" sz="3200" b="1" i="0" u="none" strike="noStrike" cap="none" normalizeH="0" baseline="0" dirty="0" smtClean="0">
                          <a:ln>
                            <a:noFill/>
                          </a:ln>
                          <a:solidFill>
                            <a:srgbClr val="0000FF"/>
                          </a:solidFill>
                          <a:effectLst/>
                          <a:latin typeface="Times New Roman" pitchFamily="18" charset="0"/>
                          <a:cs typeface="Times New Roman" pitchFamily="18" charset="0"/>
                        </a:rPr>
                        <a:t>No  pneumonia</a:t>
                      </a:r>
                    </a:p>
                    <a:p>
                      <a:pPr marL="0" marR="0" lvl="0" indent="0" algn="l" defTabSz="914400" rtl="0" eaLnBrk="0" fontAlgn="base" latinLnBrk="0" hangingPunct="0">
                        <a:lnSpc>
                          <a:spcPct val="100000"/>
                        </a:lnSpc>
                        <a:spcBef>
                          <a:spcPct val="0"/>
                        </a:spcBef>
                        <a:spcAft>
                          <a:spcPct val="0"/>
                        </a:spcAft>
                        <a:buClrTx/>
                        <a:buSzTx/>
                        <a:buFontTx/>
                        <a:buNone/>
                        <a:tabLst>
                          <a:tab pos="1600200" algn="l"/>
                          <a:tab pos="1924050" algn="l"/>
                        </a:tabLst>
                      </a:pPr>
                      <a:r>
                        <a:rPr kumimoji="0" lang="en-US" sz="3200" b="1" i="0" u="none" strike="noStrike" cap="none" normalizeH="0" baseline="0" dirty="0" smtClean="0">
                          <a:ln>
                            <a:noFill/>
                          </a:ln>
                          <a:solidFill>
                            <a:srgbClr val="0000FF"/>
                          </a:solidFill>
                          <a:effectLst/>
                          <a:latin typeface="Times New Roman" pitchFamily="18" charset="0"/>
                          <a:cs typeface="Times New Roman" pitchFamily="18" charset="0"/>
                        </a:rPr>
                        <a:t>Cough or </a:t>
                      </a:r>
                    </a:p>
                    <a:p>
                      <a:pPr marL="0" marR="0" lvl="0" indent="0" algn="l" defTabSz="914400" rtl="0" eaLnBrk="0" fontAlgn="base" latinLnBrk="0" hangingPunct="0">
                        <a:lnSpc>
                          <a:spcPct val="100000"/>
                        </a:lnSpc>
                        <a:spcBef>
                          <a:spcPct val="0"/>
                        </a:spcBef>
                        <a:spcAft>
                          <a:spcPct val="0"/>
                        </a:spcAft>
                        <a:buClrTx/>
                        <a:buSzTx/>
                        <a:buFontTx/>
                        <a:buNone/>
                        <a:tabLst>
                          <a:tab pos="1600200" algn="l"/>
                          <a:tab pos="1924050" algn="l"/>
                        </a:tabLst>
                      </a:pPr>
                      <a:r>
                        <a:rPr kumimoji="0" lang="en-US" sz="3200" b="1" i="0" u="none" strike="noStrike" cap="none" normalizeH="0" baseline="0" dirty="0" smtClean="0">
                          <a:ln>
                            <a:noFill/>
                          </a:ln>
                          <a:solidFill>
                            <a:srgbClr val="0000FF"/>
                          </a:solidFill>
                          <a:effectLst/>
                          <a:latin typeface="Times New Roman" pitchFamily="18" charset="0"/>
                          <a:cs typeface="Times New Roman" pitchFamily="18" charset="0"/>
                        </a:rPr>
                        <a:t>Cold.</a:t>
                      </a:r>
                      <a:endParaRPr kumimoji="0" lang="en-US" sz="3200" b="1" i="0" u="none" strike="noStrike" cap="none" normalizeH="0" baseline="0" dirty="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274638" algn="l"/>
                          <a:tab pos="1600200" algn="l"/>
                          <a:tab pos="1924050" algn="l"/>
                        </a:tabLst>
                      </a:pPr>
                      <a:r>
                        <a:rPr kumimoji="0" lang="en-US" sz="2800" b="1" i="0" u="none" strike="noStrike" cap="none" normalizeH="0" baseline="0" dirty="0" smtClean="0">
                          <a:ln>
                            <a:noFill/>
                          </a:ln>
                          <a:solidFill>
                            <a:srgbClr val="0000FF"/>
                          </a:solidFill>
                          <a:effectLst/>
                          <a:latin typeface="Times New Roman" pitchFamily="18" charset="0"/>
                          <a:cs typeface="Times New Roman" pitchFamily="18" charset="0"/>
                        </a:rPr>
                        <a:t>If cough more than 21days refer for assessment.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274638" algn="l"/>
                          <a:tab pos="1600200" algn="l"/>
                          <a:tab pos="1924050" algn="l"/>
                        </a:tabLst>
                      </a:pPr>
                      <a:r>
                        <a:rPr kumimoji="0" lang="en-US" sz="2800" b="1" i="0" u="none" strike="noStrike" cap="none" normalizeH="0" baseline="0" dirty="0" smtClean="0">
                          <a:ln>
                            <a:noFill/>
                          </a:ln>
                          <a:solidFill>
                            <a:srgbClr val="0000FF"/>
                          </a:solidFill>
                          <a:effectLst/>
                          <a:latin typeface="Times New Roman" pitchFamily="18" charset="0"/>
                          <a:cs typeface="Times New Roman" pitchFamily="18" charset="0"/>
                        </a:rPr>
                        <a:t>Advise the mother to give come care.</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274638" algn="l"/>
                          <a:tab pos="1600200" algn="l"/>
                          <a:tab pos="1924050" algn="l"/>
                        </a:tabLst>
                      </a:pPr>
                      <a:r>
                        <a:rPr kumimoji="0" lang="en-US" sz="2800" b="1" i="0" u="none" strike="noStrike" cap="none" normalizeH="0" baseline="0" dirty="0" smtClean="0">
                          <a:ln>
                            <a:noFill/>
                          </a:ln>
                          <a:solidFill>
                            <a:srgbClr val="0000FF"/>
                          </a:solidFill>
                          <a:effectLst/>
                          <a:latin typeface="Times New Roman" pitchFamily="18" charset="0"/>
                          <a:cs typeface="Times New Roman" pitchFamily="18" charset="0"/>
                        </a:rPr>
                        <a:t>Advise the mother when to return.</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274638" algn="l"/>
                          <a:tab pos="1600200" algn="l"/>
                          <a:tab pos="1924050" algn="l"/>
                        </a:tabLst>
                      </a:pPr>
                      <a:r>
                        <a:rPr kumimoji="0" lang="en-US" sz="2800" b="1" i="0" u="none" strike="noStrike" cap="none" normalizeH="0" baseline="0" dirty="0" smtClean="0">
                          <a:ln>
                            <a:noFill/>
                          </a:ln>
                          <a:solidFill>
                            <a:srgbClr val="0000FF"/>
                          </a:solidFill>
                          <a:effectLst/>
                          <a:latin typeface="Times New Roman" pitchFamily="18" charset="0"/>
                          <a:cs typeface="Times New Roman" pitchFamily="18" charset="0"/>
                        </a:rPr>
                        <a:t>Follow up for 5 days if not improving.</a:t>
                      </a:r>
                      <a:endParaRPr kumimoji="0" lang="en-US" sz="2800" b="1" i="0" u="none" strike="noStrike" cap="none" normalizeH="0" baseline="0" dirty="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bl>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solidFill>
                  <a:srgbClr val="FF0000"/>
                </a:solidFill>
              </a:rPr>
              <a:t/>
            </a:r>
            <a:br>
              <a:rPr lang="en-US" sz="3200" b="1" dirty="0" smtClean="0">
                <a:solidFill>
                  <a:srgbClr val="FF0000"/>
                </a:solidFill>
              </a:rPr>
            </a:br>
            <a:r>
              <a:rPr lang="en-US" sz="3200" b="1" dirty="0" smtClean="0">
                <a:solidFill>
                  <a:srgbClr val="FF0000"/>
                </a:solidFill>
              </a:rPr>
              <a:t>Objective</a:t>
            </a:r>
            <a:br>
              <a:rPr lang="en-US" sz="3200" b="1" dirty="0" smtClean="0">
                <a:solidFill>
                  <a:srgbClr val="FF0000"/>
                </a:solidFill>
              </a:rPr>
            </a:br>
            <a:endParaRPr lang="en-US" dirty="0"/>
          </a:p>
        </p:txBody>
      </p:sp>
      <p:sp>
        <p:nvSpPr>
          <p:cNvPr id="3" name="Content Placeholder 2"/>
          <p:cNvSpPr>
            <a:spLocks noGrp="1"/>
          </p:cNvSpPr>
          <p:nvPr>
            <p:ph idx="1"/>
          </p:nvPr>
        </p:nvSpPr>
        <p:spPr/>
        <p:txBody>
          <a:bodyPr/>
          <a:lstStyle/>
          <a:p>
            <a:pPr>
              <a:lnSpc>
                <a:spcPct val="90000"/>
              </a:lnSpc>
              <a:buFontTx/>
              <a:buNone/>
            </a:pPr>
            <a:endParaRPr lang="en-US" sz="1400" b="1" dirty="0" smtClean="0"/>
          </a:p>
          <a:p>
            <a:pPr>
              <a:lnSpc>
                <a:spcPct val="90000"/>
              </a:lnSpc>
              <a:buClr>
                <a:schemeClr val="tx1"/>
              </a:buClr>
              <a:buFontTx/>
              <a:buNone/>
            </a:pPr>
            <a:r>
              <a:rPr lang="en-US" sz="2800" b="1" dirty="0" smtClean="0">
                <a:solidFill>
                  <a:srgbClr val="000099"/>
                </a:solidFill>
              </a:rPr>
              <a:t>At </a:t>
            </a:r>
            <a:r>
              <a:rPr lang="en-US" sz="2800" b="1" dirty="0" smtClean="0">
                <a:solidFill>
                  <a:srgbClr val="000099"/>
                </a:solidFill>
              </a:rPr>
              <a:t>the end of this lesson the students will be able to</a:t>
            </a:r>
          </a:p>
          <a:p>
            <a:pPr marL="514350" indent="-514350">
              <a:lnSpc>
                <a:spcPct val="90000"/>
              </a:lnSpc>
              <a:buClr>
                <a:schemeClr val="tx1"/>
              </a:buClr>
              <a:buFontTx/>
              <a:buAutoNum type="arabicPeriod"/>
            </a:pPr>
            <a:r>
              <a:rPr lang="en-US" sz="2800" b="1" dirty="0" smtClean="0">
                <a:solidFill>
                  <a:srgbClr val="000099"/>
                </a:solidFill>
              </a:rPr>
              <a:t>Identify </a:t>
            </a:r>
            <a:r>
              <a:rPr lang="en-US" sz="2800" b="1" dirty="0" smtClean="0">
                <a:solidFill>
                  <a:srgbClr val="000099"/>
                </a:solidFill>
              </a:rPr>
              <a:t>the general danger sign </a:t>
            </a:r>
            <a:endParaRPr lang="en-US" sz="2800" b="1" dirty="0" smtClean="0">
              <a:solidFill>
                <a:srgbClr val="000099"/>
              </a:solidFill>
            </a:endParaRPr>
          </a:p>
          <a:p>
            <a:pPr marL="514350" indent="-514350">
              <a:lnSpc>
                <a:spcPct val="90000"/>
              </a:lnSpc>
              <a:buClr>
                <a:schemeClr val="tx1"/>
              </a:buClr>
              <a:buFontTx/>
              <a:buAutoNum type="arabicPeriod"/>
            </a:pPr>
            <a:r>
              <a:rPr lang="en-US" sz="2800" b="1" dirty="0" smtClean="0">
                <a:solidFill>
                  <a:srgbClr val="000099"/>
                </a:solidFill>
              </a:rPr>
              <a:t>List common childhood diseases managed by IMNCI </a:t>
            </a:r>
          </a:p>
          <a:p>
            <a:pPr marL="514350" indent="-514350">
              <a:lnSpc>
                <a:spcPct val="90000"/>
              </a:lnSpc>
              <a:buClr>
                <a:schemeClr val="tx1"/>
              </a:buClr>
              <a:buFontTx/>
              <a:buAutoNum type="arabicPeriod"/>
            </a:pPr>
            <a:r>
              <a:rPr lang="en-US" sz="2800" b="1" dirty="0" smtClean="0">
                <a:solidFill>
                  <a:srgbClr val="000099"/>
                </a:solidFill>
              </a:rPr>
              <a:t> </a:t>
            </a:r>
            <a:r>
              <a:rPr lang="en-US" sz="2800" b="1" dirty="0" smtClean="0">
                <a:solidFill>
                  <a:srgbClr val="000099"/>
                </a:solidFill>
              </a:rPr>
              <a:t>Assess, classify &amp; treat a child with symptom of  cough, diarrhea, ear </a:t>
            </a:r>
            <a:r>
              <a:rPr lang="en-US" sz="2800" b="1" dirty="0" err="1" smtClean="0">
                <a:solidFill>
                  <a:srgbClr val="000099"/>
                </a:solidFill>
              </a:rPr>
              <a:t>problem,fever,malnutrition</a:t>
            </a:r>
            <a:endParaRPr lang="en-US" sz="2800" b="1" dirty="0" smtClean="0">
              <a:solidFill>
                <a:srgbClr val="000099"/>
              </a:solidFill>
            </a:endParaRPr>
          </a:p>
          <a:p>
            <a:pPr>
              <a:lnSpc>
                <a:spcPct val="90000"/>
              </a:lnSpc>
              <a:buClr>
                <a:schemeClr val="tx1"/>
              </a:buClr>
              <a:buFontTx/>
              <a:buNone/>
            </a:pPr>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a:xfrm>
            <a:off x="457200" y="0"/>
            <a:ext cx="8229600" cy="1143000"/>
          </a:xfrm>
        </p:spPr>
        <p:txBody>
          <a:bodyPr/>
          <a:lstStyle/>
          <a:p>
            <a:r>
              <a:rPr lang="en-US" sz="3200" b="1" u="sng" dirty="0" smtClean="0">
                <a:solidFill>
                  <a:srgbClr val="FF0066"/>
                </a:solidFill>
              </a:rPr>
              <a:t>Classify </a:t>
            </a:r>
            <a:r>
              <a:rPr lang="en-US" sz="3200" b="1" u="sng" dirty="0">
                <a:solidFill>
                  <a:srgbClr val="FF0066"/>
                </a:solidFill>
              </a:rPr>
              <a:t>the illness of young infant (&lt;2 months).</a:t>
            </a:r>
          </a:p>
        </p:txBody>
      </p:sp>
      <p:sp>
        <p:nvSpPr>
          <p:cNvPr id="295939" name="Rectangle 3"/>
          <p:cNvSpPr>
            <a:spLocks noGrp="1" noChangeArrowheads="1"/>
          </p:cNvSpPr>
          <p:nvPr>
            <p:ph type="body" idx="1"/>
          </p:nvPr>
        </p:nvSpPr>
        <p:spPr>
          <a:xfrm>
            <a:off x="457200" y="1219200"/>
            <a:ext cx="8229600" cy="4525963"/>
          </a:xfrm>
        </p:spPr>
        <p:txBody>
          <a:bodyPr/>
          <a:lstStyle/>
          <a:p>
            <a:pPr>
              <a:buFontTx/>
              <a:buNone/>
            </a:pPr>
            <a:r>
              <a:rPr lang="en-US" sz="2800" b="1" dirty="0">
                <a:solidFill>
                  <a:srgbClr val="0000FF"/>
                </a:solidFill>
              </a:rPr>
              <a:t>In this classification consider special characteristics. </a:t>
            </a:r>
          </a:p>
          <a:p>
            <a:r>
              <a:rPr lang="en-US" sz="2800" b="1" dirty="0">
                <a:solidFill>
                  <a:srgbClr val="0000FF"/>
                </a:solidFill>
              </a:rPr>
              <a:t>Because young infant (y/I) can become sick &amp; die very quickly.</a:t>
            </a:r>
          </a:p>
          <a:p>
            <a:r>
              <a:rPr lang="en-US" sz="2800" b="1" dirty="0">
                <a:solidFill>
                  <a:srgbClr val="0000FF"/>
                </a:solidFill>
              </a:rPr>
              <a:t>* N.B Any sign of pneumonia in Y/I is consider to be sever pneumonia; can not treated at home.</a:t>
            </a:r>
          </a:p>
          <a:p>
            <a:r>
              <a:rPr lang="en-US" sz="2800" b="1" dirty="0">
                <a:solidFill>
                  <a:srgbClr val="0000FF"/>
                </a:solidFill>
              </a:rPr>
              <a:t>Danger sign: - the same as old child plus </a:t>
            </a:r>
          </a:p>
          <a:p>
            <a:pPr>
              <a:buFontTx/>
              <a:buNone/>
            </a:pPr>
            <a:r>
              <a:rPr lang="en-US" sz="2800" b="1" dirty="0">
                <a:solidFill>
                  <a:srgbClr val="0000FF"/>
                </a:solidFill>
              </a:rPr>
              <a:t>                           - Low or high body Temp.</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8033" name="Group 49"/>
          <p:cNvGraphicFramePr>
            <a:graphicFrameLocks noGrp="1"/>
          </p:cNvGraphicFramePr>
          <p:nvPr>
            <p:ph idx="1"/>
          </p:nvPr>
        </p:nvGraphicFramePr>
        <p:xfrm>
          <a:off x="457200" y="228600"/>
          <a:ext cx="8229600" cy="6177979"/>
        </p:xfrm>
        <a:graphic>
          <a:graphicData uri="http://schemas.openxmlformats.org/drawingml/2006/table">
            <a:tbl>
              <a:tblPr/>
              <a:tblGrid>
                <a:gridCol w="2057400"/>
                <a:gridCol w="2057400"/>
                <a:gridCol w="4114800"/>
              </a:tblGrid>
              <a:tr h="838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Sign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Classify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Mgt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971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Char char="•"/>
                        <a:tabLst/>
                      </a:pPr>
                      <a:r>
                        <a:rPr kumimoji="0" lang="en-US" sz="2400" b="1" i="0" u="none" strike="noStrike" cap="none" normalizeH="0" baseline="0" smtClean="0">
                          <a:ln>
                            <a:noFill/>
                          </a:ln>
                          <a:solidFill>
                            <a:srgbClr val="0000FF"/>
                          </a:solidFill>
                          <a:effectLst/>
                          <a:latin typeface="Arial" pitchFamily="34" charset="0"/>
                          <a:cs typeface="Arial" pitchFamily="34" charset="0"/>
                        </a:rPr>
                        <a:t>Any general danger sign </a:t>
                      </a:r>
                    </a:p>
                    <a:p>
                      <a:pPr marL="0" marR="0" lvl="0" indent="0" algn="l" defTabSz="914400" rtl="0" eaLnBrk="1" fontAlgn="base" latinLnBrk="0" hangingPunct="1">
                        <a:lnSpc>
                          <a:spcPct val="100000"/>
                        </a:lnSpc>
                        <a:spcBef>
                          <a:spcPct val="20000"/>
                        </a:spcBef>
                        <a:spcAft>
                          <a:spcPct val="0"/>
                        </a:spcAft>
                        <a:buClr>
                          <a:schemeClr val="tx1"/>
                        </a:buClr>
                        <a:buSzTx/>
                        <a:buFontTx/>
                        <a:buChar char="•"/>
                        <a:tabLst/>
                      </a:pPr>
                      <a:r>
                        <a:rPr kumimoji="0" lang="en-US" sz="2400" b="1" i="0" u="none" strike="noStrike" cap="none" normalizeH="0" baseline="0" smtClean="0">
                          <a:ln>
                            <a:noFill/>
                          </a:ln>
                          <a:solidFill>
                            <a:srgbClr val="0000FF"/>
                          </a:solidFill>
                          <a:effectLst/>
                          <a:latin typeface="Arial" pitchFamily="34" charset="0"/>
                          <a:cs typeface="Arial" pitchFamily="34" charset="0"/>
                        </a:rPr>
                        <a:t>Chest in drawing or fast breathing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Sever Pneumonia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The same as old infant.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-Give 1st dose of I.M antibiotic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-Advise the mother to keep warm on the way to the hospital.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-Refer urgently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856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Char char="•"/>
                        <a:tabLst/>
                      </a:pPr>
                      <a:r>
                        <a:rPr kumimoji="0" lang="en-US" sz="2400" b="1" i="0" u="none" strike="noStrike" cap="none" normalizeH="0" baseline="0" smtClean="0">
                          <a:ln>
                            <a:noFill/>
                          </a:ln>
                          <a:solidFill>
                            <a:srgbClr val="0000FF"/>
                          </a:solidFill>
                          <a:effectLst/>
                          <a:latin typeface="Arial" pitchFamily="34" charset="0"/>
                          <a:cs typeface="Arial" pitchFamily="34" charset="0"/>
                        </a:rPr>
                        <a:t>If no sign of  pneumonia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     No pneumonia cough or cold.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-Keep the Y/I warm.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-Continue Breast /Feed.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-Clear the nose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-Advise when to return.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-Follow up for 5 days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p:txBody>
          <a:bodyPr/>
          <a:lstStyle/>
          <a:p>
            <a:r>
              <a:rPr lang="en-US" sz="3200" b="1" u="sng" dirty="0">
                <a:solidFill>
                  <a:srgbClr val="0000FF"/>
                </a:solidFill>
              </a:rPr>
              <a:t>RX of sever pneumonia in hospital.</a:t>
            </a:r>
            <a:r>
              <a:rPr lang="en-US" sz="3200" dirty="0">
                <a:solidFill>
                  <a:srgbClr val="0000FF"/>
                </a:solidFill>
              </a:rPr>
              <a:t/>
            </a:r>
            <a:br>
              <a:rPr lang="en-US" sz="3200" dirty="0">
                <a:solidFill>
                  <a:srgbClr val="0000FF"/>
                </a:solidFill>
              </a:rPr>
            </a:br>
            <a:endParaRPr lang="en-US" sz="3200" dirty="0">
              <a:solidFill>
                <a:srgbClr val="0000FF"/>
              </a:solidFill>
            </a:endParaRPr>
          </a:p>
        </p:txBody>
      </p:sp>
      <p:sp>
        <p:nvSpPr>
          <p:cNvPr id="301059" name="Rectangle 3"/>
          <p:cNvSpPr>
            <a:spLocks noGrp="1" noChangeArrowheads="1"/>
          </p:cNvSpPr>
          <p:nvPr>
            <p:ph type="body" idx="1"/>
          </p:nvPr>
        </p:nvSpPr>
        <p:spPr>
          <a:xfrm>
            <a:off x="457200" y="1066800"/>
            <a:ext cx="8229600" cy="5059363"/>
          </a:xfrm>
        </p:spPr>
        <p:txBody>
          <a:bodyPr/>
          <a:lstStyle/>
          <a:p>
            <a:pPr>
              <a:lnSpc>
                <a:spcPct val="80000"/>
              </a:lnSpc>
              <a:buClr>
                <a:schemeClr val="tx1"/>
              </a:buClr>
              <a:buFontTx/>
              <a:buNone/>
            </a:pPr>
            <a:r>
              <a:rPr lang="en-US" sz="2800" b="1" dirty="0">
                <a:solidFill>
                  <a:srgbClr val="0000FF"/>
                </a:solidFill>
              </a:rPr>
              <a:t>1. I.V Antibiotics</a:t>
            </a:r>
          </a:p>
          <a:p>
            <a:pPr>
              <a:lnSpc>
                <a:spcPct val="80000"/>
              </a:lnSpc>
              <a:buClr>
                <a:schemeClr val="tx1"/>
              </a:buClr>
              <a:buFontTx/>
              <a:buNone/>
            </a:pPr>
            <a:r>
              <a:rPr lang="en-US" sz="2800" b="1" dirty="0">
                <a:solidFill>
                  <a:srgbClr val="0000FF"/>
                </a:solidFill>
              </a:rPr>
              <a:t>Crystalline </a:t>
            </a:r>
            <a:r>
              <a:rPr lang="en-US" sz="2800" b="1" dirty="0" err="1">
                <a:solidFill>
                  <a:srgbClr val="0000FF"/>
                </a:solidFill>
              </a:rPr>
              <a:t>pencilline</a:t>
            </a:r>
            <a:r>
              <a:rPr lang="en-US" sz="2800" b="1" dirty="0">
                <a:solidFill>
                  <a:srgbClr val="0000FF"/>
                </a:solidFill>
              </a:rPr>
              <a:t> 100,000 </a:t>
            </a:r>
            <a:r>
              <a:rPr lang="en-US" sz="2800" b="1" dirty="0" err="1">
                <a:solidFill>
                  <a:srgbClr val="0000FF"/>
                </a:solidFill>
              </a:rPr>
              <a:t>Iu</a:t>
            </a:r>
            <a:r>
              <a:rPr lang="en-US" sz="2800" b="1" dirty="0">
                <a:solidFill>
                  <a:srgbClr val="0000FF"/>
                </a:solidFill>
              </a:rPr>
              <a:t> /Kg/24 hrs.</a:t>
            </a:r>
          </a:p>
          <a:p>
            <a:pPr>
              <a:lnSpc>
                <a:spcPct val="80000"/>
              </a:lnSpc>
              <a:buClr>
                <a:schemeClr val="tx1"/>
              </a:buClr>
              <a:buFontTx/>
              <a:buNone/>
            </a:pPr>
            <a:r>
              <a:rPr lang="en-US" sz="2800" b="1" dirty="0">
                <a:solidFill>
                  <a:srgbClr val="0000FF"/>
                </a:solidFill>
              </a:rPr>
              <a:t>2. Supplementation of 0</a:t>
            </a:r>
            <a:r>
              <a:rPr lang="en-US" sz="2800" b="1" baseline="-25000" dirty="0">
                <a:solidFill>
                  <a:srgbClr val="0000FF"/>
                </a:solidFill>
              </a:rPr>
              <a:t>2</a:t>
            </a:r>
            <a:r>
              <a:rPr lang="en-US" sz="2800" b="1" dirty="0">
                <a:solidFill>
                  <a:srgbClr val="0000FF"/>
                </a:solidFill>
              </a:rPr>
              <a:t>. </a:t>
            </a:r>
          </a:p>
          <a:p>
            <a:pPr>
              <a:lnSpc>
                <a:spcPct val="80000"/>
              </a:lnSpc>
              <a:buClr>
                <a:schemeClr val="tx1"/>
              </a:buClr>
              <a:buFontTx/>
              <a:buNone/>
            </a:pPr>
            <a:r>
              <a:rPr lang="en-US" sz="2800" b="1" dirty="0">
                <a:solidFill>
                  <a:srgbClr val="0000FF"/>
                </a:solidFill>
              </a:rPr>
              <a:t>3. Maintenance of adequate fluid intake.</a:t>
            </a:r>
            <a:endParaRPr lang="en-US" sz="2800" b="1" u="sng" dirty="0">
              <a:solidFill>
                <a:srgbClr val="0000FF"/>
              </a:solidFill>
            </a:endParaRPr>
          </a:p>
          <a:p>
            <a:pPr>
              <a:lnSpc>
                <a:spcPct val="80000"/>
              </a:lnSpc>
              <a:buClr>
                <a:schemeClr val="tx1"/>
              </a:buClr>
              <a:buFontTx/>
              <a:buNone/>
            </a:pPr>
            <a:r>
              <a:rPr lang="en-US" sz="2800" b="1" u="sng" dirty="0">
                <a:solidFill>
                  <a:srgbClr val="0000FF"/>
                </a:solidFill>
              </a:rPr>
              <a:t>Prevention &amp; control of ARI.</a:t>
            </a:r>
            <a:endParaRPr lang="en-US" sz="2800" b="1" dirty="0">
              <a:solidFill>
                <a:srgbClr val="0000FF"/>
              </a:solidFill>
            </a:endParaRPr>
          </a:p>
          <a:p>
            <a:pPr>
              <a:lnSpc>
                <a:spcPct val="80000"/>
              </a:lnSpc>
            </a:pPr>
            <a:r>
              <a:rPr lang="en-US" sz="2800" b="1" dirty="0">
                <a:solidFill>
                  <a:srgbClr val="0000FF"/>
                </a:solidFill>
              </a:rPr>
              <a:t>B/F</a:t>
            </a:r>
          </a:p>
          <a:p>
            <a:pPr>
              <a:lnSpc>
                <a:spcPct val="80000"/>
              </a:lnSpc>
            </a:pPr>
            <a:r>
              <a:rPr lang="en-US" sz="2800" b="1" dirty="0">
                <a:solidFill>
                  <a:srgbClr val="0000FF"/>
                </a:solidFill>
              </a:rPr>
              <a:t>Early diagnosis &amp; Rx (case mgt).</a:t>
            </a:r>
          </a:p>
          <a:p>
            <a:pPr>
              <a:lnSpc>
                <a:spcPct val="80000"/>
              </a:lnSpc>
            </a:pPr>
            <a:r>
              <a:rPr lang="en-US" sz="2800" b="1" dirty="0">
                <a:solidFill>
                  <a:srgbClr val="0000FF"/>
                </a:solidFill>
              </a:rPr>
              <a:t>Weaning</a:t>
            </a:r>
          </a:p>
          <a:p>
            <a:pPr>
              <a:lnSpc>
                <a:spcPct val="80000"/>
              </a:lnSpc>
            </a:pPr>
            <a:r>
              <a:rPr lang="en-US" sz="2800" b="1" dirty="0">
                <a:solidFill>
                  <a:srgbClr val="0000FF"/>
                </a:solidFill>
              </a:rPr>
              <a:t>Immunization </a:t>
            </a:r>
          </a:p>
          <a:p>
            <a:pPr>
              <a:lnSpc>
                <a:spcPct val="80000"/>
              </a:lnSpc>
            </a:pPr>
            <a:r>
              <a:rPr lang="en-US" sz="2800" b="1" dirty="0" err="1">
                <a:solidFill>
                  <a:srgbClr val="0000FF"/>
                </a:solidFill>
              </a:rPr>
              <a:t>Vit</a:t>
            </a:r>
            <a:r>
              <a:rPr lang="en-US" sz="2800" b="1" dirty="0">
                <a:solidFill>
                  <a:srgbClr val="0000FF"/>
                </a:solidFill>
              </a:rPr>
              <a:t>- A supplementation </a:t>
            </a:r>
          </a:p>
          <a:p>
            <a:pPr>
              <a:lnSpc>
                <a:spcPct val="80000"/>
              </a:lnSpc>
            </a:pPr>
            <a:r>
              <a:rPr lang="en-US" sz="2800" b="1" dirty="0">
                <a:solidFill>
                  <a:srgbClr val="0000FF"/>
                </a:solidFill>
              </a:rPr>
              <a:t>Health Education.</a:t>
            </a:r>
          </a:p>
          <a:p>
            <a:pPr>
              <a:lnSpc>
                <a:spcPct val="80000"/>
              </a:lnSpc>
            </a:pPr>
            <a:endParaRPr lang="en-US" sz="2800" b="1" dirty="0">
              <a:solidFill>
                <a:srgbClr val="0000FF"/>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2818" name="Rectangle 2"/>
          <p:cNvSpPr>
            <a:spLocks noGrp="1" noChangeArrowheads="1"/>
          </p:cNvSpPr>
          <p:nvPr>
            <p:ph type="title"/>
          </p:nvPr>
        </p:nvSpPr>
        <p:spPr/>
        <p:txBody>
          <a:bodyPr/>
          <a:lstStyle/>
          <a:p>
            <a:r>
              <a:rPr lang="en-US" dirty="0">
                <a:solidFill>
                  <a:srgbClr val="FF0066"/>
                </a:solidFill>
              </a:rPr>
              <a:t>Cont…</a:t>
            </a:r>
          </a:p>
        </p:txBody>
      </p:sp>
      <p:sp>
        <p:nvSpPr>
          <p:cNvPr id="1442819" name="Rectangle 3"/>
          <p:cNvSpPr>
            <a:spLocks noGrp="1" noChangeArrowheads="1"/>
          </p:cNvSpPr>
          <p:nvPr>
            <p:ph type="body" idx="1"/>
          </p:nvPr>
        </p:nvSpPr>
        <p:spPr>
          <a:xfrm>
            <a:off x="457200" y="1295400"/>
            <a:ext cx="8229600" cy="4525963"/>
          </a:xfrm>
        </p:spPr>
        <p:txBody>
          <a:bodyPr/>
          <a:lstStyle/>
          <a:p>
            <a:r>
              <a:rPr lang="en-US" b="1" dirty="0">
                <a:solidFill>
                  <a:srgbClr val="0000FF"/>
                </a:solidFill>
              </a:rPr>
              <a:t>Avoid over crowding.</a:t>
            </a:r>
          </a:p>
          <a:p>
            <a:r>
              <a:rPr lang="en-US" b="1" dirty="0">
                <a:solidFill>
                  <a:srgbClr val="0000FF"/>
                </a:solidFill>
              </a:rPr>
              <a:t>Minimize exposure to smoking</a:t>
            </a:r>
          </a:p>
          <a:p>
            <a:r>
              <a:rPr lang="en-US" b="1" dirty="0">
                <a:solidFill>
                  <a:srgbClr val="0000FF"/>
                </a:solidFill>
              </a:rPr>
              <a:t> Prevention of malnutrition . </a:t>
            </a:r>
          </a:p>
          <a:p>
            <a:r>
              <a:rPr lang="en-US" b="1" dirty="0">
                <a:solidFill>
                  <a:srgbClr val="0000FF"/>
                </a:solidFill>
              </a:rPr>
              <a:t>Early diagnosis and Rx (case management).</a:t>
            </a:r>
          </a:p>
          <a:p>
            <a:pPr>
              <a:buFontTx/>
              <a:buNone/>
            </a:pPr>
            <a:r>
              <a:rPr lang="en-US" b="1" dirty="0">
                <a:solidFill>
                  <a:srgbClr val="0000FF"/>
                </a:solidFill>
              </a:rPr>
              <a:t>N.B Immunization against measles, streptococcus pneumonia &amp; </a:t>
            </a:r>
            <a:r>
              <a:rPr lang="en-US" b="1" dirty="0" err="1">
                <a:solidFill>
                  <a:srgbClr val="0000FF"/>
                </a:solidFill>
              </a:rPr>
              <a:t>Hemophilus</a:t>
            </a:r>
            <a:r>
              <a:rPr lang="en-US" b="1" dirty="0">
                <a:solidFill>
                  <a:srgbClr val="0000FF"/>
                </a:solidFill>
              </a:rPr>
              <a:t> influenza </a:t>
            </a:r>
            <a:r>
              <a:rPr lang="en-US" b="1" dirty="0" err="1">
                <a:solidFill>
                  <a:srgbClr val="0000FF"/>
                </a:solidFill>
              </a:rPr>
              <a:t>typ</a:t>
            </a:r>
            <a:r>
              <a:rPr lang="en-US" b="1" dirty="0">
                <a:solidFill>
                  <a:srgbClr val="0000FF"/>
                </a:solidFill>
              </a:rPr>
              <a:t> b </a:t>
            </a:r>
            <a:r>
              <a:rPr lang="en-US" b="1" dirty="0" err="1">
                <a:solidFill>
                  <a:srgbClr val="0000FF"/>
                </a:solidFill>
              </a:rPr>
              <a:t>e.t.c</a:t>
            </a:r>
            <a:r>
              <a:rPr lang="en-US" b="1" dirty="0">
                <a:solidFill>
                  <a:srgbClr val="0000FF"/>
                </a:solidFill>
              </a:rPr>
              <a:t> </a:t>
            </a:r>
          </a:p>
          <a:p>
            <a:pPr>
              <a:buFontTx/>
              <a:buNone/>
            </a:pPr>
            <a:endParaRPr lang="en-US" b="1" dirty="0">
              <a:solidFill>
                <a:srgbClr val="0000FF"/>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457200" y="304800"/>
            <a:ext cx="8229600" cy="1143000"/>
          </a:xfrm>
        </p:spPr>
        <p:txBody>
          <a:bodyPr/>
          <a:lstStyle/>
          <a:p>
            <a:r>
              <a:rPr lang="en-US" sz="3200" b="1" dirty="0"/>
              <a:t> </a:t>
            </a:r>
            <a:r>
              <a:rPr lang="en-US" sz="3200" b="1" u="sng" dirty="0">
                <a:solidFill>
                  <a:srgbClr val="0000FF"/>
                </a:solidFill>
              </a:rPr>
              <a:t>Referral Criteria</a:t>
            </a:r>
            <a:r>
              <a:rPr lang="en-US" sz="3200" b="1" dirty="0">
                <a:solidFill>
                  <a:srgbClr val="0000FF"/>
                </a:solidFill>
              </a:rPr>
              <a:t/>
            </a:r>
            <a:br>
              <a:rPr lang="en-US" sz="3200" b="1" dirty="0">
                <a:solidFill>
                  <a:srgbClr val="0000FF"/>
                </a:solidFill>
              </a:rPr>
            </a:br>
            <a:endParaRPr lang="en-US" sz="3200" b="1" dirty="0">
              <a:solidFill>
                <a:srgbClr val="0000FF"/>
              </a:solidFill>
            </a:endParaRPr>
          </a:p>
        </p:txBody>
      </p:sp>
      <p:sp>
        <p:nvSpPr>
          <p:cNvPr id="305155" name="Rectangle 3"/>
          <p:cNvSpPr>
            <a:spLocks noGrp="1" noChangeArrowheads="1"/>
          </p:cNvSpPr>
          <p:nvPr>
            <p:ph type="body" idx="1"/>
          </p:nvPr>
        </p:nvSpPr>
        <p:spPr>
          <a:xfrm>
            <a:off x="457200" y="1143000"/>
            <a:ext cx="8229600" cy="4525963"/>
          </a:xfrm>
        </p:spPr>
        <p:txBody>
          <a:bodyPr/>
          <a:lstStyle/>
          <a:p>
            <a:pPr>
              <a:lnSpc>
                <a:spcPct val="90000"/>
              </a:lnSpc>
              <a:buFontTx/>
              <a:buNone/>
            </a:pPr>
            <a:r>
              <a:rPr lang="en-US" sz="2800" b="1" dirty="0">
                <a:solidFill>
                  <a:srgbClr val="0000FF"/>
                </a:solidFill>
              </a:rPr>
              <a:t>- Refer only if expected that the pt will receive better care. If this is not possible needless referral avoided, instead treat with available antibiotic.</a:t>
            </a:r>
          </a:p>
          <a:p>
            <a:pPr>
              <a:lnSpc>
                <a:spcPct val="90000"/>
              </a:lnSpc>
              <a:buFontTx/>
              <a:buNone/>
            </a:pPr>
            <a:r>
              <a:rPr lang="en-US" sz="2800" b="1" dirty="0">
                <a:solidFill>
                  <a:srgbClr val="0000FF"/>
                </a:solidFill>
              </a:rPr>
              <a:t>- If you think the mother will not take the child to hospital or delay, or what ever the reason; you should take the following steps. </a:t>
            </a:r>
          </a:p>
          <a:p>
            <a:pPr>
              <a:lnSpc>
                <a:spcPct val="90000"/>
              </a:lnSpc>
              <a:buFont typeface="Wingdings" pitchFamily="2" charset="2"/>
              <a:buChar char="v"/>
            </a:pPr>
            <a:r>
              <a:rPr lang="en-US" sz="2800" b="1" dirty="0">
                <a:solidFill>
                  <a:srgbClr val="FF0000"/>
                </a:solidFill>
              </a:rPr>
              <a:t>If timely referral is likely, give first dose of </a:t>
            </a:r>
            <a:r>
              <a:rPr lang="en-US" sz="2800" b="1" dirty="0" smtClean="0">
                <a:solidFill>
                  <a:srgbClr val="FF0000"/>
                </a:solidFill>
              </a:rPr>
              <a:t>antibiotic.</a:t>
            </a:r>
          </a:p>
          <a:p>
            <a:pPr>
              <a:lnSpc>
                <a:spcPct val="90000"/>
              </a:lnSpc>
              <a:buFont typeface="Wingdings" pitchFamily="2" charset="2"/>
              <a:buChar char="v"/>
            </a:pPr>
            <a:r>
              <a:rPr lang="en-US" sz="2800" b="1" dirty="0" smtClean="0">
                <a:solidFill>
                  <a:srgbClr val="FF0000"/>
                </a:solidFill>
              </a:rPr>
              <a:t>If </a:t>
            </a:r>
            <a:r>
              <a:rPr lang="en-US" sz="2800" b="1" dirty="0">
                <a:solidFill>
                  <a:srgbClr val="FF0000"/>
                </a:solidFill>
              </a:rPr>
              <a:t>there is long referral time, give additional </a:t>
            </a:r>
            <a:r>
              <a:rPr lang="en-US" sz="2800" b="1" dirty="0" smtClean="0">
                <a:solidFill>
                  <a:srgbClr val="FF0000"/>
                </a:solidFill>
              </a:rPr>
              <a:t>doses.</a:t>
            </a:r>
          </a:p>
          <a:p>
            <a:pPr>
              <a:lnSpc>
                <a:spcPct val="90000"/>
              </a:lnSpc>
              <a:buFont typeface="Wingdings" pitchFamily="2" charset="2"/>
              <a:buChar char="v"/>
            </a:pPr>
            <a:r>
              <a:rPr lang="en-US" sz="2800" b="1" dirty="0" smtClean="0">
                <a:solidFill>
                  <a:srgbClr val="FF0000"/>
                </a:solidFill>
              </a:rPr>
              <a:t>If </a:t>
            </a:r>
            <a:r>
              <a:rPr lang="en-US" sz="2800" b="1" dirty="0">
                <a:solidFill>
                  <a:srgbClr val="FF0000"/>
                </a:solidFill>
              </a:rPr>
              <a:t>referral is un certain, give full course.</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3" name="Rectangle 3"/>
          <p:cNvSpPr>
            <a:spLocks noGrp="1" noChangeArrowheads="1"/>
          </p:cNvSpPr>
          <p:nvPr>
            <p:ph type="body" idx="1"/>
          </p:nvPr>
        </p:nvSpPr>
        <p:spPr>
          <a:xfrm>
            <a:off x="381000" y="533400"/>
            <a:ext cx="8229600" cy="4525963"/>
          </a:xfrm>
        </p:spPr>
        <p:txBody>
          <a:bodyPr/>
          <a:lstStyle/>
          <a:p>
            <a:pPr>
              <a:buFontTx/>
              <a:buNone/>
            </a:pPr>
            <a:r>
              <a:rPr lang="en-US" b="1" u="sng" dirty="0">
                <a:solidFill>
                  <a:srgbClr val="0000FF"/>
                </a:solidFill>
              </a:rPr>
              <a:t>Standard case mgt of </a:t>
            </a:r>
            <a:r>
              <a:rPr lang="en-US" b="1" u="sng" dirty="0" smtClean="0">
                <a:solidFill>
                  <a:srgbClr val="0000FF"/>
                </a:solidFill>
              </a:rPr>
              <a:t> Pneumonia</a:t>
            </a:r>
            <a:endParaRPr lang="en-US" b="1" dirty="0">
              <a:solidFill>
                <a:srgbClr val="0000FF"/>
              </a:solidFill>
            </a:endParaRPr>
          </a:p>
          <a:p>
            <a:pPr>
              <a:lnSpc>
                <a:spcPct val="110000"/>
              </a:lnSpc>
              <a:buNone/>
            </a:pPr>
            <a:r>
              <a:rPr lang="en-US" b="1" dirty="0" smtClean="0">
                <a:solidFill>
                  <a:srgbClr val="0000FF"/>
                </a:solidFill>
              </a:rPr>
              <a:t>1st line antibiotic </a:t>
            </a:r>
            <a:r>
              <a:rPr lang="en-US" b="1" dirty="0">
                <a:solidFill>
                  <a:srgbClr val="0000FF"/>
                </a:solidFill>
              </a:rPr>
              <a:t>– Cotrimoxazole</a:t>
            </a:r>
          </a:p>
          <a:p>
            <a:pPr>
              <a:lnSpc>
                <a:spcPct val="110000"/>
              </a:lnSpc>
              <a:buNone/>
            </a:pPr>
            <a:r>
              <a:rPr lang="en-US" b="1" dirty="0">
                <a:solidFill>
                  <a:srgbClr val="0000FF"/>
                </a:solidFill>
              </a:rPr>
              <a:t>2nd </a:t>
            </a:r>
            <a:r>
              <a:rPr lang="en-US" b="1" dirty="0" smtClean="0">
                <a:solidFill>
                  <a:srgbClr val="0000FF"/>
                </a:solidFill>
              </a:rPr>
              <a:t>line antibiotic </a:t>
            </a:r>
            <a:r>
              <a:rPr lang="en-US" b="1" dirty="0">
                <a:solidFill>
                  <a:srgbClr val="0000FF"/>
                </a:solidFill>
              </a:rPr>
              <a:t>_Amoxicillin</a:t>
            </a:r>
            <a:r>
              <a:rPr lang="en-US" b="1" dirty="0" smtClean="0">
                <a:solidFill>
                  <a:srgbClr val="0000FF"/>
                </a:solidFill>
              </a:rPr>
              <a:t>.</a:t>
            </a:r>
          </a:p>
          <a:p>
            <a:pPr>
              <a:lnSpc>
                <a:spcPct val="110000"/>
              </a:lnSpc>
            </a:pPr>
            <a:endParaRPr lang="en-US" b="1" dirty="0" smtClean="0">
              <a:solidFill>
                <a:srgbClr val="0000FF"/>
              </a:solidFill>
            </a:endParaRPr>
          </a:p>
          <a:p>
            <a:pPr>
              <a:lnSpc>
                <a:spcPct val="110000"/>
              </a:lnSpc>
            </a:pPr>
            <a:endParaRPr lang="en-US" b="1" dirty="0" smtClean="0">
              <a:solidFill>
                <a:srgbClr val="0000FF"/>
              </a:solidFill>
            </a:endParaRPr>
          </a:p>
          <a:p>
            <a:pPr>
              <a:lnSpc>
                <a:spcPct val="110000"/>
              </a:lnSpc>
            </a:pPr>
            <a:endParaRPr lang="en-US" b="1" dirty="0">
              <a:solidFill>
                <a:srgbClr val="0000FF"/>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9358" name="Group 110"/>
          <p:cNvGraphicFramePr>
            <a:graphicFrameLocks noGrp="1"/>
          </p:cNvGraphicFramePr>
          <p:nvPr>
            <p:ph idx="1"/>
          </p:nvPr>
        </p:nvGraphicFramePr>
        <p:xfrm>
          <a:off x="457200" y="609600"/>
          <a:ext cx="8229600" cy="6110859"/>
        </p:xfrm>
        <a:graphic>
          <a:graphicData uri="http://schemas.openxmlformats.org/drawingml/2006/table">
            <a:tbl>
              <a:tblPr/>
              <a:tblGrid>
                <a:gridCol w="1600200"/>
                <a:gridCol w="1371600"/>
                <a:gridCol w="1219200"/>
                <a:gridCol w="1066800"/>
                <a:gridCol w="1600200"/>
                <a:gridCol w="1371600"/>
              </a:tblGrid>
              <a:tr h="1676400">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FF"/>
                          </a:solidFill>
                          <a:effectLst/>
                          <a:latin typeface="Arial" pitchFamily="34" charset="0"/>
                          <a:cs typeface="Arial" pitchFamily="34" charset="0"/>
                        </a:rPr>
                        <a:t> Cotrimoxazole BID for 5 days                                            syrup 240 mg/5ml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FF"/>
                          </a:solidFill>
                          <a:effectLst/>
                          <a:latin typeface="Arial" pitchFamily="34" charset="0"/>
                          <a:cs typeface="Arial" pitchFamily="34" charset="0"/>
                        </a:rPr>
                        <a:t>Amoxicillin TID for 5 days  syrup</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FF"/>
                          </a:solidFill>
                          <a:effectLst/>
                          <a:latin typeface="Arial" pitchFamily="34" charset="0"/>
                          <a:cs typeface="Arial" pitchFamily="34" charset="0"/>
                        </a:rPr>
                        <a:t>125mg/5ml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904875">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   Adult tablet 480 mg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FF"/>
                          </a:solidFill>
                          <a:effectLst/>
                          <a:latin typeface="Arial" pitchFamily="34" charset="0"/>
                          <a:cs typeface="Arial" pitchFamily="34" charset="0"/>
                        </a:rPr>
                        <a:t>120mg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syrup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tablet  250 mg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syrup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1-2 month    &lt; 4kg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FF"/>
                          </a:solidFill>
                          <a:effectLst/>
                          <a:latin typeface="Arial" pitchFamily="34" charset="0"/>
                          <a:cs typeface="Arial"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FF"/>
                          </a:solidFill>
                          <a:effectLst/>
                          <a:latin typeface="Arial" pitchFamily="34" charset="0"/>
                          <a:cs typeface="Arial" pitchFamily="34"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2.5 ml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2-12 month/4-10 kg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FF"/>
                          </a:solidFill>
                          <a:effectLst/>
                          <a:latin typeface="Arial" pitchFamily="34" charset="0"/>
                          <a:cs typeface="Arial" pitchFamily="34" charset="0"/>
                        </a:rPr>
                        <a:t>5 ml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FF"/>
                          </a:solidFill>
                          <a:effectLst/>
                          <a:latin typeface="Arial" pitchFamily="34" charset="0"/>
                          <a:cs typeface="Arial"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5 ml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9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12-5yrs /10-19 kg/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FF"/>
                          </a:solidFill>
                          <a:effectLst/>
                          <a:latin typeface="Arial" pitchFamily="34" charset="0"/>
                          <a:cs typeface="Arial" pitchFamily="34" charset="0"/>
                        </a:rPr>
                        <a:t>7.5 ml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FF"/>
                          </a:solidFill>
                          <a:effectLst/>
                          <a:latin typeface="Arial" pitchFamily="34" charset="0"/>
                          <a:cs typeface="Arial"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FF"/>
                          </a:solidFill>
                          <a:effectLst/>
                          <a:latin typeface="Arial" pitchFamily="34" charset="0"/>
                          <a:cs typeface="Arial" pitchFamily="34" charset="0"/>
                        </a:rPr>
                        <a:t>10 ml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a:xfrm>
            <a:off x="457200" y="228600"/>
            <a:ext cx="8077200" cy="1219200"/>
          </a:xfrm>
        </p:spPr>
        <p:txBody>
          <a:bodyPr/>
          <a:lstStyle/>
          <a:p>
            <a:r>
              <a:rPr lang="en-US" sz="3600" b="1" dirty="0" err="1" smtClean="0">
                <a:solidFill>
                  <a:srgbClr val="FF0000"/>
                </a:solidFill>
              </a:rPr>
              <a:t>II.Assess</a:t>
            </a:r>
            <a:r>
              <a:rPr lang="en-US" sz="3600" b="1" dirty="0" smtClean="0">
                <a:solidFill>
                  <a:srgbClr val="FF0000"/>
                </a:solidFill>
              </a:rPr>
              <a:t> </a:t>
            </a:r>
            <a:r>
              <a:rPr lang="en-US" sz="3600" b="1" dirty="0">
                <a:solidFill>
                  <a:srgbClr val="FF0000"/>
                </a:solidFill>
              </a:rPr>
              <a:t>&amp; classify diarrhea </a:t>
            </a:r>
            <a:br>
              <a:rPr lang="en-US" sz="3600" b="1" dirty="0">
                <a:solidFill>
                  <a:srgbClr val="FF0000"/>
                </a:solidFill>
              </a:rPr>
            </a:br>
            <a:endParaRPr lang="en-US" sz="3600" b="1" dirty="0">
              <a:solidFill>
                <a:srgbClr val="FF0000"/>
              </a:solidFill>
            </a:endParaRPr>
          </a:p>
        </p:txBody>
      </p:sp>
      <p:sp>
        <p:nvSpPr>
          <p:cNvPr id="357379" name="Rectangle 3"/>
          <p:cNvSpPr>
            <a:spLocks noGrp="1" noChangeArrowheads="1"/>
          </p:cNvSpPr>
          <p:nvPr>
            <p:ph type="body" idx="1"/>
          </p:nvPr>
        </p:nvSpPr>
        <p:spPr>
          <a:xfrm>
            <a:off x="381000" y="1219200"/>
            <a:ext cx="8229600" cy="4525963"/>
          </a:xfrm>
        </p:spPr>
        <p:txBody>
          <a:bodyPr/>
          <a:lstStyle/>
          <a:p>
            <a:pPr marL="609600" indent="-609600">
              <a:lnSpc>
                <a:spcPct val="90000"/>
              </a:lnSpc>
              <a:buFontTx/>
              <a:buNone/>
            </a:pPr>
            <a:r>
              <a:rPr lang="en-US" sz="2800" b="1" dirty="0" smtClean="0">
                <a:solidFill>
                  <a:srgbClr val="000099"/>
                </a:solidFill>
              </a:rPr>
              <a:t> </a:t>
            </a:r>
            <a:r>
              <a:rPr lang="en-US" sz="2800" b="1" dirty="0">
                <a:solidFill>
                  <a:srgbClr val="7030A0"/>
                </a:solidFill>
              </a:rPr>
              <a:t>Type of diarrhea</a:t>
            </a:r>
            <a:r>
              <a:rPr lang="en-US" sz="2800" b="1" dirty="0">
                <a:solidFill>
                  <a:srgbClr val="000099"/>
                </a:solidFill>
              </a:rPr>
              <a:t>. </a:t>
            </a:r>
          </a:p>
          <a:p>
            <a:pPr marL="609600" indent="-609600">
              <a:lnSpc>
                <a:spcPct val="90000"/>
              </a:lnSpc>
              <a:buClr>
                <a:schemeClr val="tx1"/>
              </a:buClr>
              <a:buFontTx/>
              <a:buNone/>
            </a:pPr>
            <a:r>
              <a:rPr lang="en-US" sz="2800" b="1" dirty="0">
                <a:solidFill>
                  <a:srgbClr val="000099"/>
                </a:solidFill>
              </a:rPr>
              <a:t>I.  Acute diarrhea: - diarrhea lasts less than 14 days. It is usually death of child due to DHN. </a:t>
            </a:r>
          </a:p>
          <a:p>
            <a:pPr marL="609600" indent="-609600">
              <a:lnSpc>
                <a:spcPct val="90000"/>
              </a:lnSpc>
              <a:buClr>
                <a:schemeClr val="tx1"/>
              </a:buClr>
              <a:buFontTx/>
              <a:buNone/>
            </a:pPr>
            <a:r>
              <a:rPr lang="en-US" sz="2800" b="1" dirty="0">
                <a:solidFill>
                  <a:srgbClr val="000099"/>
                </a:solidFill>
              </a:rPr>
              <a:t>II. Persistent diarrhea- diarrhea lasts 14 days or more. </a:t>
            </a:r>
          </a:p>
          <a:p>
            <a:pPr marL="609600" indent="-609600">
              <a:lnSpc>
                <a:spcPct val="90000"/>
              </a:lnSpc>
              <a:buClr>
                <a:schemeClr val="tx1"/>
              </a:buClr>
              <a:buFontTx/>
              <a:buNone/>
            </a:pPr>
            <a:r>
              <a:rPr lang="en-US" sz="2800" b="1" dirty="0" smtClean="0">
                <a:solidFill>
                  <a:srgbClr val="000099"/>
                </a:solidFill>
              </a:rPr>
              <a:t> </a:t>
            </a:r>
            <a:r>
              <a:rPr lang="en-US" sz="2800" b="1" dirty="0">
                <a:solidFill>
                  <a:srgbClr val="7030A0"/>
                </a:solidFill>
              </a:rPr>
              <a:t>Assess diarrhea </a:t>
            </a:r>
          </a:p>
          <a:p>
            <a:pPr marL="609600" indent="-609600">
              <a:lnSpc>
                <a:spcPct val="90000"/>
              </a:lnSpc>
            </a:pPr>
            <a:r>
              <a:rPr lang="en-US" sz="2800" b="1" dirty="0">
                <a:solidFill>
                  <a:srgbClr val="000099"/>
                </a:solidFill>
              </a:rPr>
              <a:t>A child with diarrhea is assessing for:- </a:t>
            </a:r>
          </a:p>
          <a:p>
            <a:pPr marL="990600" lvl="1" indent="-533400">
              <a:lnSpc>
                <a:spcPct val="90000"/>
              </a:lnSpc>
            </a:pPr>
            <a:r>
              <a:rPr lang="en-US" b="1" dirty="0">
                <a:solidFill>
                  <a:srgbClr val="FF0000"/>
                </a:solidFill>
              </a:rPr>
              <a:t>How long </a:t>
            </a:r>
            <a:r>
              <a:rPr lang="en-US" b="1" dirty="0">
                <a:solidFill>
                  <a:srgbClr val="000099"/>
                </a:solidFill>
              </a:rPr>
              <a:t>the child has bad diarrhea? </a:t>
            </a:r>
          </a:p>
          <a:p>
            <a:pPr marL="990600" lvl="1" indent="-533400">
              <a:lnSpc>
                <a:spcPct val="90000"/>
              </a:lnSpc>
            </a:pPr>
            <a:r>
              <a:rPr lang="en-US" b="1" dirty="0">
                <a:solidFill>
                  <a:srgbClr val="FF0000"/>
                </a:solidFill>
              </a:rPr>
              <a:t>Bloody</a:t>
            </a:r>
            <a:r>
              <a:rPr lang="en-US" b="1" dirty="0">
                <a:solidFill>
                  <a:srgbClr val="000099"/>
                </a:solidFill>
              </a:rPr>
              <a:t> in the stool </a:t>
            </a:r>
            <a:r>
              <a:rPr lang="en-US" b="1" dirty="0">
                <a:solidFill>
                  <a:srgbClr val="000099"/>
                </a:solidFill>
              </a:rPr>
              <a:t>stool</a:t>
            </a:r>
            <a:r>
              <a:rPr lang="en-US" b="1" dirty="0">
                <a:solidFill>
                  <a:srgbClr val="000099"/>
                </a:solidFill>
              </a:rPr>
              <a:t> ( dysentery ) </a:t>
            </a:r>
          </a:p>
          <a:p>
            <a:pPr marL="990600" lvl="1" indent="-533400">
              <a:lnSpc>
                <a:spcPct val="90000"/>
              </a:lnSpc>
            </a:pPr>
            <a:r>
              <a:rPr lang="en-US" b="1" dirty="0">
                <a:solidFill>
                  <a:srgbClr val="000099"/>
                </a:solidFill>
              </a:rPr>
              <a:t>Signs of </a:t>
            </a:r>
            <a:r>
              <a:rPr lang="en-US" b="1" dirty="0">
                <a:solidFill>
                  <a:srgbClr val="FF0000"/>
                </a:solidFill>
              </a:rPr>
              <a:t>dehydration</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35" name="Rectangle 11"/>
          <p:cNvSpPr>
            <a:spLocks noGrp="1" noChangeArrowheads="1"/>
          </p:cNvSpPr>
          <p:nvPr>
            <p:ph type="title"/>
          </p:nvPr>
        </p:nvSpPr>
        <p:spPr>
          <a:xfrm>
            <a:off x="457200" y="0"/>
            <a:ext cx="8229600" cy="1143000"/>
          </a:xfrm>
        </p:spPr>
        <p:txBody>
          <a:bodyPr/>
          <a:lstStyle/>
          <a:p>
            <a:r>
              <a:rPr lang="en-US" sz="2800" b="1" dirty="0"/>
              <a:t>Look at the following steps to assess DHN</a:t>
            </a:r>
            <a:r>
              <a:rPr lang="en-US" sz="2800" dirty="0"/>
              <a:t> </a:t>
            </a:r>
          </a:p>
        </p:txBody>
      </p:sp>
      <p:graphicFrame>
        <p:nvGraphicFramePr>
          <p:cNvPr id="359476" name="Group 52"/>
          <p:cNvGraphicFramePr>
            <a:graphicFrameLocks noGrp="1"/>
          </p:cNvGraphicFramePr>
          <p:nvPr>
            <p:ph idx="1"/>
          </p:nvPr>
        </p:nvGraphicFramePr>
        <p:xfrm>
          <a:off x="0" y="1066800"/>
          <a:ext cx="9144000" cy="6601968"/>
        </p:xfrm>
        <a:graphic>
          <a:graphicData uri="http://schemas.openxmlformats.org/drawingml/2006/table">
            <a:tbl>
              <a:tblPr/>
              <a:tblGrid>
                <a:gridCol w="9144000"/>
              </a:tblGrid>
              <a:tr h="541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FF0066"/>
                          </a:solidFill>
                          <a:effectLst/>
                          <a:latin typeface="Arial" pitchFamily="34" charset="0"/>
                          <a:cs typeface="Arial" pitchFamily="34" charset="0"/>
                        </a:rPr>
                        <a:t>Does the child have diarrhea?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FF0066"/>
                          </a:solidFill>
                          <a:effectLst/>
                          <a:latin typeface="Arial" pitchFamily="34" charset="0"/>
                          <a:cs typeface="Arial" pitchFamily="34" charset="0"/>
                        </a:rPr>
                        <a:t>    IF YES, ASK                                      LOOKAND FEEL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99"/>
                          </a:solidFill>
                          <a:effectLst/>
                          <a:latin typeface="Arial" pitchFamily="34" charset="0"/>
                          <a:cs typeface="Arial" pitchFamily="34" charset="0"/>
                        </a:rPr>
                        <a:t>For how long?                 -Look at the child general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99"/>
                          </a:solidFill>
                          <a:effectLst/>
                          <a:latin typeface="Arial" pitchFamily="34" charset="0"/>
                          <a:cs typeface="Arial" pitchFamily="34" charset="0"/>
                        </a:rPr>
                        <a:t>                                                 condition. is the child: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99"/>
                          </a:solidFill>
                          <a:effectLst/>
                          <a:latin typeface="Arial" pitchFamily="34" charset="0"/>
                          <a:cs typeface="Arial" pitchFamily="34" charset="0"/>
                        </a:rPr>
                        <a:t>Is there blood                  .</a:t>
                      </a:r>
                      <a:r>
                        <a:rPr kumimoji="0" lang="en-US" sz="2400" b="1" i="0" u="none" strike="noStrike" cap="none" normalizeH="0" baseline="0" dirty="0" smtClean="0">
                          <a:ln>
                            <a:noFill/>
                          </a:ln>
                          <a:solidFill>
                            <a:srgbClr val="FF0000"/>
                          </a:solidFill>
                          <a:effectLst/>
                          <a:latin typeface="Arial" pitchFamily="34" charset="0"/>
                          <a:cs typeface="Arial" pitchFamily="34" charset="0"/>
                        </a:rPr>
                        <a:t>Lethargic or Unconscious</a:t>
                      </a:r>
                      <a:r>
                        <a:rPr kumimoji="0" lang="en-US" sz="2400" b="1" i="0" u="none" strike="noStrike" cap="none" normalizeH="0" baseline="0" dirty="0" smtClean="0">
                          <a:ln>
                            <a:noFill/>
                          </a:ln>
                          <a:solidFill>
                            <a:srgbClr val="000099"/>
                          </a:solidFill>
                          <a:effectLst/>
                          <a:latin typeface="Arial"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99"/>
                          </a:solidFill>
                          <a:effectLst/>
                          <a:latin typeface="Arial" pitchFamily="34" charset="0"/>
                          <a:cs typeface="Arial" pitchFamily="34" charset="0"/>
                        </a:rPr>
                        <a:t>    in the stool ?               .</a:t>
                      </a:r>
                      <a:r>
                        <a:rPr kumimoji="0" lang="en-US" sz="2400" b="1" i="0" u="none" strike="noStrike" cap="none" normalizeH="0" baseline="0" dirty="0" smtClean="0">
                          <a:ln>
                            <a:noFill/>
                          </a:ln>
                          <a:solidFill>
                            <a:srgbClr val="FF0000"/>
                          </a:solidFill>
                          <a:effectLst/>
                          <a:latin typeface="Arial" pitchFamily="34" charset="0"/>
                          <a:cs typeface="Arial" pitchFamily="34" charset="0"/>
                        </a:rPr>
                        <a:t>Restlessness or irritable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99"/>
                          </a:solidFill>
                          <a:effectLst/>
                          <a:latin typeface="Arial" pitchFamily="34" charset="0"/>
                          <a:cs typeface="Arial" pitchFamily="34" charset="0"/>
                        </a:rPr>
                        <a:t>                                        - Look for </a:t>
                      </a:r>
                      <a:r>
                        <a:rPr kumimoji="0" lang="en-US" sz="2400" b="1" i="0" u="none" strike="noStrike" cap="none" normalizeH="0" baseline="0" dirty="0" smtClean="0">
                          <a:ln>
                            <a:noFill/>
                          </a:ln>
                          <a:solidFill>
                            <a:srgbClr val="FF0000"/>
                          </a:solidFill>
                          <a:effectLst/>
                          <a:latin typeface="Arial" pitchFamily="34" charset="0"/>
                          <a:cs typeface="Arial" pitchFamily="34" charset="0"/>
                        </a:rPr>
                        <a:t>sunken eye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99"/>
                          </a:solidFill>
                          <a:effectLst/>
                          <a:latin typeface="Arial" pitchFamily="34" charset="0"/>
                          <a:cs typeface="Arial" pitchFamily="34" charset="0"/>
                        </a:rPr>
                        <a:t>                                       -offer the child fluid. is the child: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FF0000"/>
                          </a:solidFill>
                          <a:effectLst/>
                          <a:latin typeface="Arial" pitchFamily="34" charset="0"/>
                          <a:cs typeface="Arial" pitchFamily="34" charset="0"/>
                        </a:rPr>
                        <a:t>                                  not able to drinking or drinking poorly ?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FF0000"/>
                          </a:solidFill>
                          <a:effectLst/>
                          <a:latin typeface="Arial" pitchFamily="34" charset="0"/>
                          <a:cs typeface="Arial" pitchFamily="34" charset="0"/>
                        </a:rPr>
                        <a:t>                                           Drinking – eagerly, thirsty</a:t>
                      </a:r>
                      <a:r>
                        <a:rPr kumimoji="0" lang="en-US" sz="2400" b="1" i="0" u="none" strike="noStrike" cap="none" normalizeH="0" baseline="0" dirty="0" smtClean="0">
                          <a:ln>
                            <a:noFill/>
                          </a:ln>
                          <a:solidFill>
                            <a:srgbClr val="000099"/>
                          </a:solidFill>
                          <a:effectLst/>
                          <a:latin typeface="Arial" pitchFamily="34" charset="0"/>
                          <a:cs typeface="Arial" pitchFamily="34"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99"/>
                          </a:solidFill>
                          <a:effectLst/>
                          <a:latin typeface="Arial" pitchFamily="34" charset="0"/>
                          <a:cs typeface="Arial" pitchFamily="34" charset="0"/>
                        </a:rPr>
                        <a:t>                                         - pinch the skin of abdomen, does it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99"/>
                          </a:solidFill>
                          <a:effectLst/>
                          <a:latin typeface="Arial" pitchFamily="34" charset="0"/>
                          <a:cs typeface="Arial" pitchFamily="34" charset="0"/>
                        </a:rPr>
                        <a:t>                                         go </a:t>
                      </a:r>
                      <a:r>
                        <a:rPr kumimoji="0" lang="en-US" sz="2400" b="1" i="0" u="none" strike="noStrike" cap="none" normalizeH="0" baseline="0" dirty="0" smtClean="0">
                          <a:ln>
                            <a:noFill/>
                          </a:ln>
                          <a:solidFill>
                            <a:srgbClr val="FF0000"/>
                          </a:solidFill>
                          <a:effectLst/>
                          <a:latin typeface="Arial" pitchFamily="34" charset="0"/>
                          <a:cs typeface="Arial" pitchFamily="34" charset="0"/>
                        </a:rPr>
                        <a:t>back very slowly </a:t>
                      </a:r>
                      <a:r>
                        <a:rPr kumimoji="0" lang="en-US" sz="2400" b="1" i="0" u="none" strike="noStrike" cap="none" normalizeH="0" baseline="0" dirty="0" smtClean="0">
                          <a:ln>
                            <a:noFill/>
                          </a:ln>
                          <a:solidFill>
                            <a:srgbClr val="000099"/>
                          </a:solidFill>
                          <a:effectLst/>
                          <a:latin typeface="Arial" pitchFamily="34" charset="0"/>
                          <a:cs typeface="Arial" pitchFamily="34" charset="0"/>
                        </a:rPr>
                        <a:t>( longer than 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99"/>
                          </a:solidFill>
                          <a:effectLst/>
                          <a:latin typeface="Arial" pitchFamily="34" charset="0"/>
                          <a:cs typeface="Arial" pitchFamily="34" charset="0"/>
                        </a:rPr>
                        <a:t>                                                     second, or slowly).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rgbClr val="000099"/>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rgbClr val="000099"/>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type="title"/>
          </p:nvPr>
        </p:nvSpPr>
        <p:spPr>
          <a:xfrm>
            <a:off x="457200" y="152400"/>
            <a:ext cx="8229600" cy="1447800"/>
          </a:xfrm>
        </p:spPr>
        <p:txBody>
          <a:bodyPr/>
          <a:lstStyle/>
          <a:p>
            <a:r>
              <a:rPr lang="en-US" sz="3200" b="1" u="sng" dirty="0">
                <a:solidFill>
                  <a:srgbClr val="FF0066"/>
                </a:solidFill>
              </a:rPr>
              <a:t>Look &amp; feel for the following signs</a:t>
            </a:r>
            <a:r>
              <a:rPr lang="en-US" sz="3200" b="1" dirty="0">
                <a:solidFill>
                  <a:srgbClr val="FF0066"/>
                </a:solidFill>
              </a:rPr>
              <a:t/>
            </a:r>
            <a:br>
              <a:rPr lang="en-US" sz="3200" b="1" dirty="0">
                <a:solidFill>
                  <a:srgbClr val="FF0066"/>
                </a:solidFill>
              </a:rPr>
            </a:br>
            <a:endParaRPr lang="en-US" sz="3200" b="1" dirty="0">
              <a:solidFill>
                <a:srgbClr val="FF0066"/>
              </a:solidFill>
            </a:endParaRPr>
          </a:p>
        </p:txBody>
      </p:sp>
      <p:sp>
        <p:nvSpPr>
          <p:cNvPr id="694275" name="Rectangle 3"/>
          <p:cNvSpPr>
            <a:spLocks noGrp="1" noChangeArrowheads="1"/>
          </p:cNvSpPr>
          <p:nvPr>
            <p:ph type="body" idx="1"/>
          </p:nvPr>
        </p:nvSpPr>
        <p:spPr>
          <a:xfrm>
            <a:off x="457200" y="914400"/>
            <a:ext cx="8229600" cy="4525963"/>
          </a:xfrm>
        </p:spPr>
        <p:txBody>
          <a:bodyPr>
            <a:normAutofit lnSpcReduction="10000"/>
          </a:bodyPr>
          <a:lstStyle/>
          <a:p>
            <a:pPr>
              <a:lnSpc>
                <a:spcPct val="110000"/>
              </a:lnSpc>
              <a:buClr>
                <a:schemeClr val="tx1"/>
              </a:buClr>
              <a:buFont typeface="Wingdings" pitchFamily="2" charset="2"/>
              <a:buChar char="Ø"/>
            </a:pPr>
            <a:r>
              <a:rPr lang="en-US" sz="2800" b="1" dirty="0" smtClean="0">
                <a:solidFill>
                  <a:srgbClr val="0000FF"/>
                </a:solidFill>
              </a:rPr>
              <a:t>has </a:t>
            </a:r>
            <a:r>
              <a:rPr lang="en-US" sz="2800" b="1" dirty="0">
                <a:solidFill>
                  <a:srgbClr val="0000FF"/>
                </a:solidFill>
              </a:rPr>
              <a:t>the signs of </a:t>
            </a:r>
            <a:r>
              <a:rPr lang="en-US" sz="2800" b="1" dirty="0">
                <a:solidFill>
                  <a:srgbClr val="FF0000"/>
                </a:solidFill>
              </a:rPr>
              <a:t>restless &amp; irritable</a:t>
            </a:r>
            <a:r>
              <a:rPr lang="en-US" sz="2800" b="1" dirty="0">
                <a:solidFill>
                  <a:srgbClr val="0000FF"/>
                </a:solidFill>
              </a:rPr>
              <a:t>/ at all time or every time w/n he </a:t>
            </a:r>
            <a:r>
              <a:rPr lang="en-US" sz="2800" b="1" dirty="0">
                <a:solidFill>
                  <a:srgbClr val="0070C0"/>
                </a:solidFill>
              </a:rPr>
              <a:t>is touched &amp; handle</a:t>
            </a:r>
            <a:r>
              <a:rPr lang="en-US" sz="2800" b="1" dirty="0">
                <a:solidFill>
                  <a:srgbClr val="FF0066"/>
                </a:solidFill>
              </a:rPr>
              <a:t>.</a:t>
            </a:r>
            <a:r>
              <a:rPr lang="en-US" sz="2800" b="1" dirty="0">
                <a:solidFill>
                  <a:srgbClr val="0000FF"/>
                </a:solidFill>
              </a:rPr>
              <a:t> i.e. infant is </a:t>
            </a:r>
            <a:r>
              <a:rPr lang="en-US" sz="2800" b="1" dirty="0">
                <a:solidFill>
                  <a:srgbClr val="FF0066"/>
                </a:solidFill>
              </a:rPr>
              <a:t>clam w/n breast feeding </a:t>
            </a:r>
            <a:r>
              <a:rPr lang="en-US" sz="2800" b="1" dirty="0">
                <a:solidFill>
                  <a:srgbClr val="0000FF"/>
                </a:solidFill>
              </a:rPr>
              <a:t>but again restless &amp; irritable w/n stops breast feeding, he has the signs of "restless &amp; irritable."</a:t>
            </a:r>
          </a:p>
          <a:p>
            <a:pPr>
              <a:buClr>
                <a:schemeClr val="tx1"/>
              </a:buClr>
              <a:buFontTx/>
              <a:buNone/>
            </a:pPr>
            <a:r>
              <a:rPr lang="en-US" sz="2800" b="1" dirty="0">
                <a:solidFill>
                  <a:srgbClr val="0000FF"/>
                </a:solidFill>
              </a:rPr>
              <a:t>Look for </a:t>
            </a:r>
            <a:r>
              <a:rPr lang="en-US" sz="2800" b="1" dirty="0">
                <a:solidFill>
                  <a:srgbClr val="FF0000"/>
                </a:solidFill>
              </a:rPr>
              <a:t>sunken eyes</a:t>
            </a:r>
          </a:p>
          <a:p>
            <a:pPr>
              <a:buClr>
                <a:schemeClr val="tx1"/>
              </a:buClr>
              <a:buFontTx/>
              <a:buNone/>
            </a:pPr>
            <a:r>
              <a:rPr lang="en-US" sz="2800" b="1" dirty="0">
                <a:solidFill>
                  <a:srgbClr val="0000FF"/>
                </a:solidFill>
              </a:rPr>
              <a:t>          - decide if you think the eyes are sunken, then ask the mother if she thinks her infant's eyes look unusual. Her opinion helps you to confirm the infant's eyes are sunken. </a:t>
            </a:r>
          </a:p>
          <a:p>
            <a:pPr>
              <a:buClr>
                <a:schemeClr val="tx1"/>
              </a:buClr>
              <a:buFontTx/>
              <a:buNone/>
            </a:pPr>
            <a:endParaRPr lang="en-US" sz="2800" b="1" dirty="0">
              <a:solidFill>
                <a:srgbClr val="0000FF"/>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457200" y="533400"/>
            <a:ext cx="8229600" cy="1143000"/>
          </a:xfrm>
        </p:spPr>
        <p:txBody>
          <a:bodyPr>
            <a:normAutofit fontScale="90000"/>
          </a:bodyPr>
          <a:lstStyle/>
          <a:p>
            <a:r>
              <a:rPr lang="en-US" sz="3200" b="1" dirty="0">
                <a:solidFill>
                  <a:srgbClr val="FF0000"/>
                </a:solidFill>
              </a:rPr>
              <a:t/>
            </a:r>
            <a:br>
              <a:rPr lang="en-US" sz="3200" b="1" dirty="0">
                <a:solidFill>
                  <a:srgbClr val="FF0000"/>
                </a:solidFill>
              </a:rPr>
            </a:br>
            <a:r>
              <a:rPr lang="en-US" sz="3200" b="1" dirty="0">
                <a:solidFill>
                  <a:srgbClr val="FF0000"/>
                </a:solidFill>
              </a:rPr>
              <a:t>Introduction to Integrated Management New born of Child hood Illnesses/IMNCI/.</a:t>
            </a:r>
            <a:r>
              <a:rPr lang="en-US" sz="3200" dirty="0">
                <a:solidFill>
                  <a:srgbClr val="FF0000"/>
                </a:solidFill>
              </a:rPr>
              <a:t/>
            </a:r>
            <a:br>
              <a:rPr lang="en-US" sz="3200" dirty="0">
                <a:solidFill>
                  <a:srgbClr val="FF0000"/>
                </a:solidFill>
              </a:rPr>
            </a:br>
            <a:r>
              <a:rPr lang="en-US" sz="3200" dirty="0">
                <a:solidFill>
                  <a:srgbClr val="FF0000"/>
                </a:solidFill>
              </a:rPr>
              <a:t/>
            </a:r>
            <a:br>
              <a:rPr lang="en-US" sz="3200" dirty="0">
                <a:solidFill>
                  <a:srgbClr val="FF0000"/>
                </a:solidFill>
              </a:rPr>
            </a:br>
            <a:endParaRPr lang="en-US" sz="2800" dirty="0"/>
          </a:p>
        </p:txBody>
      </p:sp>
      <p:sp>
        <p:nvSpPr>
          <p:cNvPr id="266243" name="Rectangle 3"/>
          <p:cNvSpPr>
            <a:spLocks noGrp="1" noChangeArrowheads="1"/>
          </p:cNvSpPr>
          <p:nvPr>
            <p:ph type="body" idx="1"/>
          </p:nvPr>
        </p:nvSpPr>
        <p:spPr>
          <a:xfrm>
            <a:off x="457200" y="1570038"/>
            <a:ext cx="8229600" cy="5287962"/>
          </a:xfrm>
        </p:spPr>
        <p:txBody>
          <a:bodyPr/>
          <a:lstStyle/>
          <a:p>
            <a:pPr>
              <a:buFontTx/>
              <a:buNone/>
            </a:pPr>
            <a:r>
              <a:rPr lang="en-US" sz="2800" dirty="0">
                <a:solidFill>
                  <a:srgbClr val="000099"/>
                </a:solidFill>
              </a:rPr>
              <a:t>-</a:t>
            </a:r>
            <a:r>
              <a:rPr lang="en-US" sz="2800" b="1" dirty="0">
                <a:solidFill>
                  <a:srgbClr val="000099"/>
                </a:solidFill>
              </a:rPr>
              <a:t> </a:t>
            </a:r>
            <a:r>
              <a:rPr lang="en-US" sz="2800" b="1" dirty="0">
                <a:solidFill>
                  <a:srgbClr val="0000FF"/>
                </a:solidFill>
              </a:rPr>
              <a:t>IMNCI is a strategy to reduce </a:t>
            </a:r>
            <a:r>
              <a:rPr lang="en-US" sz="2800" b="1" dirty="0">
                <a:solidFill>
                  <a:srgbClr val="FF0000"/>
                </a:solidFill>
              </a:rPr>
              <a:t>morbidity &amp; mortality </a:t>
            </a:r>
            <a:r>
              <a:rPr lang="en-US" sz="2800" b="1" dirty="0">
                <a:solidFill>
                  <a:srgbClr val="0000FF"/>
                </a:solidFill>
              </a:rPr>
              <a:t>associated with the major illness.</a:t>
            </a:r>
          </a:p>
          <a:p>
            <a:r>
              <a:rPr lang="en-US" b="1" dirty="0">
                <a:solidFill>
                  <a:srgbClr val="FF0000"/>
                </a:solidFill>
              </a:rPr>
              <a:t>Pneumonia,</a:t>
            </a:r>
            <a:r>
              <a:rPr lang="en-US" b="1" dirty="0">
                <a:solidFill>
                  <a:srgbClr val="0000FF"/>
                </a:solidFill>
              </a:rPr>
              <a:t> </a:t>
            </a:r>
            <a:r>
              <a:rPr lang="en-US" b="1" dirty="0">
                <a:solidFill>
                  <a:srgbClr val="FF0000"/>
                </a:solidFill>
              </a:rPr>
              <a:t>diarrhea</a:t>
            </a:r>
            <a:r>
              <a:rPr lang="en-US" b="1" dirty="0">
                <a:solidFill>
                  <a:srgbClr val="0000FF"/>
                </a:solidFill>
              </a:rPr>
              <a:t>, </a:t>
            </a:r>
            <a:r>
              <a:rPr lang="en-US" b="1" dirty="0">
                <a:solidFill>
                  <a:srgbClr val="FF0000"/>
                </a:solidFill>
              </a:rPr>
              <a:t>malnutrition</a:t>
            </a:r>
            <a:r>
              <a:rPr lang="en-US" b="1" dirty="0">
                <a:solidFill>
                  <a:srgbClr val="0000FF"/>
                </a:solidFill>
              </a:rPr>
              <a:t>, </a:t>
            </a:r>
            <a:r>
              <a:rPr lang="en-US" b="1" dirty="0">
                <a:solidFill>
                  <a:srgbClr val="FF0000"/>
                </a:solidFill>
              </a:rPr>
              <a:t>measles</a:t>
            </a:r>
            <a:r>
              <a:rPr lang="en-US" b="1" dirty="0">
                <a:solidFill>
                  <a:srgbClr val="0000FF"/>
                </a:solidFill>
              </a:rPr>
              <a:t> &amp; </a:t>
            </a:r>
            <a:r>
              <a:rPr lang="en-US" b="1" dirty="0">
                <a:solidFill>
                  <a:srgbClr val="FF0000"/>
                </a:solidFill>
              </a:rPr>
              <a:t>malaria</a:t>
            </a:r>
            <a:r>
              <a:rPr lang="en-US" b="1" dirty="0">
                <a:solidFill>
                  <a:srgbClr val="0000FF"/>
                </a:solidFill>
              </a:rPr>
              <a:t> cause more than 70% of the death in children under five years of age.</a:t>
            </a:r>
          </a:p>
          <a:p>
            <a:r>
              <a:rPr lang="en-US" b="1" dirty="0">
                <a:solidFill>
                  <a:srgbClr val="0000FF"/>
                </a:solidFill>
              </a:rPr>
              <a:t>There are feasible &amp; effective ways that H.W can prevent most of these deaths.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9074" name="Rectangle 2"/>
          <p:cNvSpPr>
            <a:spLocks noGrp="1" noChangeArrowheads="1"/>
          </p:cNvSpPr>
          <p:nvPr>
            <p:ph type="title"/>
          </p:nvPr>
        </p:nvSpPr>
        <p:spPr/>
        <p:txBody>
          <a:bodyPr/>
          <a:lstStyle/>
          <a:p>
            <a:r>
              <a:rPr lang="en-US" dirty="0">
                <a:solidFill>
                  <a:srgbClr val="FF0066"/>
                </a:solidFill>
              </a:rPr>
              <a:t>Cont…</a:t>
            </a:r>
          </a:p>
        </p:txBody>
      </p:sp>
      <p:sp>
        <p:nvSpPr>
          <p:cNvPr id="1539075" name="Rectangle 3"/>
          <p:cNvSpPr>
            <a:spLocks noGrp="1" noChangeArrowheads="1"/>
          </p:cNvSpPr>
          <p:nvPr>
            <p:ph type="body" idx="1"/>
          </p:nvPr>
        </p:nvSpPr>
        <p:spPr>
          <a:xfrm>
            <a:off x="533400" y="1219200"/>
            <a:ext cx="8229600" cy="4525963"/>
          </a:xfrm>
        </p:spPr>
        <p:txBody>
          <a:bodyPr>
            <a:normAutofit fontScale="92500" lnSpcReduction="10000"/>
          </a:bodyPr>
          <a:lstStyle/>
          <a:p>
            <a:pPr>
              <a:lnSpc>
                <a:spcPct val="90000"/>
              </a:lnSpc>
              <a:buClr>
                <a:schemeClr val="tx1"/>
              </a:buClr>
              <a:buFontTx/>
              <a:buNone/>
            </a:pPr>
            <a:r>
              <a:rPr lang="en-US" sz="2800" b="1" dirty="0"/>
              <a:t>-</a:t>
            </a:r>
            <a:r>
              <a:rPr lang="en-US" sz="2800" b="1" dirty="0">
                <a:solidFill>
                  <a:srgbClr val="FF0000"/>
                </a:solidFill>
              </a:rPr>
              <a:t>Pinch the skin </a:t>
            </a:r>
            <a:r>
              <a:rPr lang="en-US" sz="2800" b="1" dirty="0"/>
              <a:t>of he abdomen; use your thumb &amp; first finger on the child's abdomen half way b/n the</a:t>
            </a:r>
            <a:r>
              <a:rPr lang="en-US" sz="2800" b="1" dirty="0">
                <a:solidFill>
                  <a:srgbClr val="FF0066"/>
                </a:solidFill>
              </a:rPr>
              <a:t> </a:t>
            </a:r>
            <a:r>
              <a:rPr lang="en-US" sz="2800" b="1" dirty="0">
                <a:solidFill>
                  <a:srgbClr val="FF0000"/>
                </a:solidFill>
              </a:rPr>
              <a:t>umbilicus</a:t>
            </a:r>
            <a:r>
              <a:rPr lang="en-US" sz="2800" b="1" dirty="0">
                <a:solidFill>
                  <a:srgbClr val="FF0066"/>
                </a:solidFill>
              </a:rPr>
              <a:t> </a:t>
            </a:r>
            <a:r>
              <a:rPr lang="en-US" sz="2800" b="1" dirty="0"/>
              <a:t>&amp; the side of the </a:t>
            </a:r>
            <a:r>
              <a:rPr lang="en-US" sz="2800" b="1" dirty="0">
                <a:solidFill>
                  <a:srgbClr val="FF0000"/>
                </a:solidFill>
              </a:rPr>
              <a:t>abdomen.</a:t>
            </a:r>
          </a:p>
          <a:p>
            <a:pPr>
              <a:lnSpc>
                <a:spcPct val="90000"/>
              </a:lnSpc>
              <a:buClr>
                <a:schemeClr val="tx1"/>
              </a:buClr>
              <a:buFontTx/>
              <a:buNone/>
            </a:pPr>
            <a:r>
              <a:rPr lang="en-US" sz="2800" b="1" dirty="0"/>
              <a:t> - pinch the skin for one second &amp; release it. </a:t>
            </a:r>
          </a:p>
          <a:p>
            <a:pPr>
              <a:lnSpc>
                <a:spcPct val="90000"/>
              </a:lnSpc>
              <a:buClr>
                <a:schemeClr val="tx1"/>
              </a:buClr>
              <a:buFontTx/>
              <a:buNone/>
            </a:pPr>
            <a:r>
              <a:rPr lang="en-US" sz="2800" b="1" dirty="0"/>
              <a:t> when you release the skin, look if the skin pinch goes back :</a:t>
            </a:r>
          </a:p>
          <a:p>
            <a:pPr>
              <a:lnSpc>
                <a:spcPct val="90000"/>
              </a:lnSpc>
              <a:buClr>
                <a:schemeClr val="tx1"/>
              </a:buClr>
              <a:buFontTx/>
              <a:buNone/>
            </a:pPr>
            <a:r>
              <a:rPr lang="en-US" sz="2800" b="1" dirty="0"/>
              <a:t>          - </a:t>
            </a:r>
            <a:r>
              <a:rPr lang="en-US" sz="2800" b="1" dirty="0">
                <a:solidFill>
                  <a:srgbClr val="0000FF"/>
                </a:solidFill>
              </a:rPr>
              <a:t>Very slowly / longer than 2 seconds</a:t>
            </a:r>
          </a:p>
          <a:p>
            <a:pPr>
              <a:lnSpc>
                <a:spcPct val="90000"/>
              </a:lnSpc>
              <a:buClr>
                <a:schemeClr val="tx1"/>
              </a:buClr>
              <a:buFontTx/>
              <a:buNone/>
            </a:pPr>
            <a:r>
              <a:rPr lang="en-US" sz="2800" b="1" dirty="0">
                <a:solidFill>
                  <a:srgbClr val="0000FF"/>
                </a:solidFill>
              </a:rPr>
              <a:t>          - Slowly/ if the skin stays up even for a brief time after you release.</a:t>
            </a:r>
          </a:p>
          <a:p>
            <a:pPr>
              <a:lnSpc>
                <a:spcPct val="90000"/>
              </a:lnSpc>
              <a:buClr>
                <a:schemeClr val="tx1"/>
              </a:buClr>
              <a:buFontTx/>
              <a:buNone/>
            </a:pPr>
            <a:r>
              <a:rPr lang="en-US" sz="2800" b="1" dirty="0">
                <a:solidFill>
                  <a:srgbClr val="0000FF"/>
                </a:solidFill>
              </a:rPr>
              <a:t>          - Immediately</a:t>
            </a:r>
          </a:p>
          <a:p>
            <a:pPr>
              <a:lnSpc>
                <a:spcPct val="90000"/>
              </a:lnSpc>
              <a:buNone/>
            </a:pPr>
            <a:r>
              <a:rPr lang="en-US" sz="2800" b="1" dirty="0" smtClean="0">
                <a:solidFill>
                  <a:srgbClr val="0000FF"/>
                </a:solidFill>
                <a:latin typeface="Calibri"/>
                <a:cs typeface="Calibri"/>
              </a:rPr>
              <a:t>↘↙</a:t>
            </a:r>
          </a:p>
          <a:p>
            <a:pPr>
              <a:lnSpc>
                <a:spcPct val="90000"/>
              </a:lnSpc>
              <a:buNone/>
            </a:pPr>
            <a:r>
              <a:rPr lang="en-US" sz="2800" b="1" dirty="0" smtClean="0">
                <a:solidFill>
                  <a:srgbClr val="FF0000"/>
                </a:solidFill>
                <a:latin typeface="Calibri"/>
                <a:cs typeface="Calibri"/>
              </a:rPr>
              <a:t>To classify DHN</a:t>
            </a:r>
            <a:endParaRPr lang="en-US" sz="2800" b="1" dirty="0">
              <a:solidFill>
                <a:srgbClr val="FF0000"/>
              </a:solidFill>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2"/>
          <p:cNvSpPr>
            <a:spLocks noGrp="1" noChangeArrowheads="1"/>
          </p:cNvSpPr>
          <p:nvPr>
            <p:ph type="title"/>
          </p:nvPr>
        </p:nvSpPr>
        <p:spPr>
          <a:xfrm>
            <a:off x="457200" y="304800"/>
            <a:ext cx="8229600" cy="1143000"/>
          </a:xfrm>
        </p:spPr>
        <p:txBody>
          <a:bodyPr>
            <a:normAutofit fontScale="90000"/>
          </a:bodyPr>
          <a:lstStyle/>
          <a:p>
            <a:r>
              <a:rPr lang="en-US" sz="4000" b="1" dirty="0"/>
              <a:t/>
            </a:r>
            <a:br>
              <a:rPr lang="en-US" sz="4000" b="1" dirty="0"/>
            </a:br>
            <a:r>
              <a:rPr lang="en-US" sz="4000" b="1" dirty="0"/>
              <a:t/>
            </a:r>
            <a:br>
              <a:rPr lang="en-US" sz="4000" b="1" dirty="0"/>
            </a:br>
            <a:r>
              <a:rPr lang="en-US" sz="4000" b="1" dirty="0" smtClean="0">
                <a:solidFill>
                  <a:srgbClr val="FF0000"/>
                </a:solidFill>
              </a:rPr>
              <a:t>Classify </a:t>
            </a:r>
            <a:r>
              <a:rPr lang="en-US" sz="4000" b="1" dirty="0">
                <a:solidFill>
                  <a:srgbClr val="FF0000"/>
                </a:solidFill>
              </a:rPr>
              <a:t>Dehydration (DHN) </a:t>
            </a:r>
            <a:r>
              <a:rPr lang="en-US" sz="4000" dirty="0">
                <a:solidFill>
                  <a:srgbClr val="FF0000"/>
                </a:solidFill>
              </a:rPr>
              <a:t/>
            </a:r>
            <a:br>
              <a:rPr lang="en-US" sz="4000" dirty="0">
                <a:solidFill>
                  <a:srgbClr val="FF0000"/>
                </a:solidFill>
              </a:rPr>
            </a:br>
            <a:endParaRPr lang="en-US" sz="4000" dirty="0">
              <a:solidFill>
                <a:srgbClr val="FF0000"/>
              </a:solidFill>
            </a:endParaRPr>
          </a:p>
        </p:txBody>
      </p:sp>
      <p:sp>
        <p:nvSpPr>
          <p:cNvPr id="603139" name="Rectangle 3"/>
          <p:cNvSpPr>
            <a:spLocks noGrp="1" noChangeArrowheads="1"/>
          </p:cNvSpPr>
          <p:nvPr>
            <p:ph type="body" idx="1"/>
          </p:nvPr>
        </p:nvSpPr>
        <p:spPr>
          <a:xfrm>
            <a:off x="457200" y="1981200"/>
            <a:ext cx="8229600" cy="4525963"/>
          </a:xfrm>
        </p:spPr>
        <p:txBody>
          <a:bodyPr/>
          <a:lstStyle/>
          <a:p>
            <a:pPr>
              <a:buFontTx/>
              <a:buNone/>
            </a:pPr>
            <a:r>
              <a:rPr lang="en-US" b="1" dirty="0">
                <a:solidFill>
                  <a:srgbClr val="FF0066"/>
                </a:solidFill>
              </a:rPr>
              <a:t>They are “3” possible classification DHN</a:t>
            </a:r>
          </a:p>
          <a:p>
            <a:pPr>
              <a:buClr>
                <a:schemeClr val="tx1"/>
              </a:buClr>
              <a:buFontTx/>
              <a:buNone/>
            </a:pPr>
            <a:r>
              <a:rPr lang="en-US" b="1" dirty="0">
                <a:solidFill>
                  <a:srgbClr val="000099"/>
                </a:solidFill>
              </a:rPr>
              <a:t>1. Sever DHN                     </a:t>
            </a:r>
          </a:p>
          <a:p>
            <a:pPr>
              <a:buClr>
                <a:schemeClr val="tx1"/>
              </a:buClr>
              <a:buFontTx/>
              <a:buNone/>
            </a:pPr>
            <a:r>
              <a:rPr lang="en-US" b="1" dirty="0">
                <a:solidFill>
                  <a:srgbClr val="000099"/>
                </a:solidFill>
              </a:rPr>
              <a:t> 2.Some DHN                        </a:t>
            </a:r>
          </a:p>
          <a:p>
            <a:pPr>
              <a:buClr>
                <a:schemeClr val="tx1"/>
              </a:buClr>
              <a:buFontTx/>
              <a:buNone/>
            </a:pPr>
            <a:r>
              <a:rPr lang="en-US" b="1" dirty="0">
                <a:solidFill>
                  <a:srgbClr val="000099"/>
                </a:solidFill>
              </a:rPr>
              <a:t>3. No DHN </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24" name="Rectangle 20"/>
          <p:cNvSpPr>
            <a:spLocks noGrp="1" noChangeArrowheads="1"/>
          </p:cNvSpPr>
          <p:nvPr>
            <p:ph type="title"/>
          </p:nvPr>
        </p:nvSpPr>
        <p:spPr>
          <a:xfrm>
            <a:off x="381000" y="-152400"/>
            <a:ext cx="8229600" cy="1143000"/>
          </a:xfrm>
        </p:spPr>
        <p:txBody>
          <a:bodyPr/>
          <a:lstStyle/>
          <a:p>
            <a:r>
              <a:rPr lang="en-US" dirty="0">
                <a:solidFill>
                  <a:srgbClr val="FF0066"/>
                </a:solidFill>
              </a:rPr>
              <a:t>Cont…</a:t>
            </a:r>
          </a:p>
        </p:txBody>
      </p:sp>
      <p:graphicFrame>
        <p:nvGraphicFramePr>
          <p:cNvPr id="610343" name="Group 39"/>
          <p:cNvGraphicFramePr>
            <a:graphicFrameLocks noGrp="1"/>
          </p:cNvGraphicFramePr>
          <p:nvPr>
            <p:ph idx="1"/>
          </p:nvPr>
        </p:nvGraphicFramePr>
        <p:xfrm>
          <a:off x="152400" y="914400"/>
          <a:ext cx="8839200" cy="5638800"/>
        </p:xfrm>
        <a:graphic>
          <a:graphicData uri="http://schemas.openxmlformats.org/drawingml/2006/table">
            <a:tbl>
              <a:tblPr/>
              <a:tblGrid>
                <a:gridCol w="2895600"/>
                <a:gridCol w="1219200"/>
                <a:gridCol w="4724400"/>
              </a:tblGrid>
              <a:tr h="5440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Two of the following sings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    -Lethargic or unconscious </a:t>
                      </a:r>
                    </a:p>
                    <a:p>
                      <a:pPr marL="457200" marR="0" lvl="1"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Sunken eye </a:t>
                      </a:r>
                    </a:p>
                    <a:p>
                      <a:pPr marL="457200" marR="0" lvl="1"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Not able to drink or drinking poorly </a:t>
                      </a:r>
                    </a:p>
                    <a:p>
                      <a:pPr marL="457200" marR="0" lvl="1"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Sin pinch goes bank very slowly </a:t>
                      </a:r>
                      <a:endParaRPr kumimoji="0" lang="en-US" sz="2800" b="1" i="0" u="none" strike="noStrike" cap="none" normalizeH="0" baseline="0" dirty="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3200" b="1" i="0" u="none" strike="noStrike" cap="none" normalizeH="0" baseline="0" smtClean="0">
                          <a:ln>
                            <a:noFill/>
                          </a:ln>
                          <a:solidFill>
                            <a:srgbClr val="FF0066"/>
                          </a:solidFill>
                          <a:effectLst/>
                          <a:latin typeface="Times New Roman" pitchFamily="18" charset="0"/>
                          <a:cs typeface="Times New Roman" pitchFamily="18" charset="0"/>
                        </a:rPr>
                        <a:t>Sever DHN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If the child has </a:t>
                      </a:r>
                      <a:r>
                        <a:rPr kumimoji="0" lang="en-US" sz="2800" b="1" i="0" u="none" strike="noStrike" cap="none" normalizeH="0" baseline="0" dirty="0" smtClean="0">
                          <a:ln>
                            <a:noFill/>
                          </a:ln>
                          <a:solidFill>
                            <a:srgbClr val="FF0000"/>
                          </a:solidFill>
                          <a:effectLst/>
                          <a:latin typeface="Times New Roman" pitchFamily="18" charset="0"/>
                          <a:cs typeface="Times New Roman" pitchFamily="18" charset="0"/>
                        </a:rPr>
                        <a:t>no other sever classification </a:t>
                      </a:r>
                    </a:p>
                    <a:p>
                      <a:pPr marL="457200" marR="0" lvl="1" indent="0" algn="l" defTabSz="914400" rtl="0" eaLnBrk="0" fontAlgn="base" latinLnBrk="0" hangingPunct="0">
                        <a:lnSpc>
                          <a:spcPct val="100000"/>
                        </a:lnSpc>
                        <a:spcBef>
                          <a:spcPct val="0"/>
                        </a:spcBef>
                        <a:spcAft>
                          <a:spcPct val="0"/>
                        </a:spcAft>
                        <a:buClrTx/>
                        <a:buSzTx/>
                        <a:buFont typeface="Times New Roman" pitchFamily="18" charset="0"/>
                        <a:buChar char="-"/>
                        <a:tabLst/>
                      </a:pP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Given fluid for sever DHN ( </a:t>
                      </a:r>
                      <a:r>
                        <a:rPr kumimoji="0" lang="en-US" sz="2800" b="1" i="0" u="none" strike="noStrike" cap="none" normalizeH="0" baseline="0" dirty="0" smtClean="0">
                          <a:ln>
                            <a:noFill/>
                          </a:ln>
                          <a:solidFill>
                            <a:srgbClr val="FF0000"/>
                          </a:solidFill>
                          <a:effectLst/>
                          <a:latin typeface="Times New Roman" pitchFamily="18" charset="0"/>
                          <a:cs typeface="Times New Roman" pitchFamily="18" charset="0"/>
                        </a:rPr>
                        <a:t>plan-C</a:t>
                      </a: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 ) or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      -If the child also has another sever  classification: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  .Refer urgently to hospital with mother giving frequent sips of ORS on the way.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 .Advise mother to continue breast feeding.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400" name="Rectangle 24"/>
          <p:cNvSpPr>
            <a:spLocks noGrp="1" noChangeArrowheads="1"/>
          </p:cNvSpPr>
          <p:nvPr>
            <p:ph type="title"/>
          </p:nvPr>
        </p:nvSpPr>
        <p:spPr>
          <a:xfrm>
            <a:off x="457200" y="0"/>
            <a:ext cx="8229600" cy="1143000"/>
          </a:xfrm>
        </p:spPr>
        <p:txBody>
          <a:bodyPr/>
          <a:lstStyle/>
          <a:p>
            <a:r>
              <a:rPr lang="en-US" dirty="0"/>
              <a:t>Cont…</a:t>
            </a:r>
          </a:p>
        </p:txBody>
      </p:sp>
      <p:graphicFrame>
        <p:nvGraphicFramePr>
          <p:cNvPr id="613421" name="Group 45"/>
          <p:cNvGraphicFramePr>
            <a:graphicFrameLocks noGrp="1"/>
          </p:cNvGraphicFramePr>
          <p:nvPr>
            <p:ph idx="1"/>
          </p:nvPr>
        </p:nvGraphicFramePr>
        <p:xfrm>
          <a:off x="609600" y="838200"/>
          <a:ext cx="8229600" cy="5212080"/>
        </p:xfrm>
        <a:graphic>
          <a:graphicData uri="http://schemas.openxmlformats.org/drawingml/2006/table">
            <a:tbl>
              <a:tblPr/>
              <a:tblGrid>
                <a:gridCol w="3276600"/>
                <a:gridCol w="762000"/>
                <a:gridCol w="4191000"/>
              </a:tblGrid>
              <a:tr h="50593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342900" algn="l"/>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Two of the following signs </a:t>
                      </a:r>
                    </a:p>
                    <a:p>
                      <a:pPr marL="742950" marR="0" lvl="1" indent="-285750" algn="l" defTabSz="914400" rtl="0" eaLnBrk="0" fontAlgn="base" latinLnBrk="0" hangingPunct="0">
                        <a:lnSpc>
                          <a:spcPct val="100000"/>
                        </a:lnSpc>
                        <a:spcBef>
                          <a:spcPct val="0"/>
                        </a:spcBef>
                        <a:spcAft>
                          <a:spcPct val="0"/>
                        </a:spcAft>
                        <a:buClrTx/>
                        <a:buSzTx/>
                        <a:buFont typeface="Times New Roman" pitchFamily="18" charset="0"/>
                        <a:buChar char="-"/>
                        <a:tabLst>
                          <a:tab pos="342900" algn="l"/>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Restless, irritable </a:t>
                      </a:r>
                    </a:p>
                    <a:p>
                      <a:pPr marL="742950" marR="0" lvl="1" indent="-285750" algn="l" defTabSz="914400" rtl="0" eaLnBrk="0" fontAlgn="base" latinLnBrk="0" hangingPunct="0">
                        <a:lnSpc>
                          <a:spcPct val="100000"/>
                        </a:lnSpc>
                        <a:spcBef>
                          <a:spcPct val="0"/>
                        </a:spcBef>
                        <a:spcAft>
                          <a:spcPct val="0"/>
                        </a:spcAft>
                        <a:buClrTx/>
                        <a:buSzTx/>
                        <a:buFont typeface="Times New Roman" pitchFamily="18" charset="0"/>
                        <a:buChar char="-"/>
                        <a:tabLst>
                          <a:tab pos="342900" algn="l"/>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Sunken eye </a:t>
                      </a:r>
                    </a:p>
                    <a:p>
                      <a:pPr marL="742950" marR="0" lvl="1" indent="-285750" algn="l" defTabSz="914400" rtl="0" eaLnBrk="0" fontAlgn="base" latinLnBrk="0" hangingPunct="0">
                        <a:lnSpc>
                          <a:spcPct val="100000"/>
                        </a:lnSpc>
                        <a:spcBef>
                          <a:spcPct val="0"/>
                        </a:spcBef>
                        <a:spcAft>
                          <a:spcPct val="0"/>
                        </a:spcAft>
                        <a:buClrTx/>
                        <a:buSzTx/>
                        <a:buFont typeface="Times New Roman" pitchFamily="18" charset="0"/>
                        <a:buChar char="-"/>
                        <a:tabLst>
                          <a:tab pos="342900" algn="l"/>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Drinks eagerly, thirsty </a:t>
                      </a:r>
                    </a:p>
                    <a:p>
                      <a:pPr marL="742950" marR="0" lvl="1" indent="-285750" algn="l" defTabSz="914400" rtl="0" eaLnBrk="0" fontAlgn="base" latinLnBrk="0" hangingPunct="0">
                        <a:lnSpc>
                          <a:spcPct val="100000"/>
                        </a:lnSpc>
                        <a:spcBef>
                          <a:spcPct val="0"/>
                        </a:spcBef>
                        <a:spcAft>
                          <a:spcPct val="0"/>
                        </a:spcAft>
                        <a:buClrTx/>
                        <a:buSzTx/>
                        <a:buFont typeface="Times New Roman" pitchFamily="18" charset="0"/>
                        <a:buChar char="-"/>
                        <a:tabLst>
                          <a:tab pos="342900" algn="l"/>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Skin pinch goes back slowly </a:t>
                      </a:r>
                      <a:endParaRPr kumimoji="0" lang="en-US" sz="28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3200" b="1" i="0" u="none" strike="noStrike" cap="none" normalizeH="0" baseline="0" smtClean="0">
                          <a:ln>
                            <a:noFill/>
                          </a:ln>
                          <a:solidFill>
                            <a:srgbClr val="FF0066"/>
                          </a:solidFill>
                          <a:effectLst/>
                          <a:latin typeface="Times New Roman" pitchFamily="18" charset="0"/>
                          <a:cs typeface="Times New Roman" pitchFamily="18" charset="0"/>
                        </a:rPr>
                        <a:t>Some DHN</a:t>
                      </a:r>
                      <a:endParaRPr kumimoji="0" lang="en-US" sz="3200" b="0" i="0" u="none" strike="noStrike" cap="none" normalizeH="0" baseline="0" smtClean="0">
                        <a:ln>
                          <a:noFill/>
                        </a:ln>
                        <a:solidFill>
                          <a:srgbClr val="FF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-Give fluid, Zinc supplement &amp; food for some DHN (plan- B)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 if the child has sever classification: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 Refer urgently to hospital with mother giving frequent sips of ORS on the way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 Advise the mother to continue B/F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 Advise the mother when to return immediately.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 Follow up for “5” day if not improving</a:t>
                      </a:r>
                      <a:endParaRPr kumimoji="0" lang="en-US" sz="24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2"/>
          <p:cNvSpPr>
            <a:spLocks noGrp="1" noChangeArrowheads="1"/>
          </p:cNvSpPr>
          <p:nvPr>
            <p:ph type="title"/>
          </p:nvPr>
        </p:nvSpPr>
        <p:spPr/>
        <p:txBody>
          <a:bodyPr/>
          <a:lstStyle/>
          <a:p>
            <a:r>
              <a:rPr lang="en-US" dirty="0"/>
              <a:t>Cont…</a:t>
            </a:r>
          </a:p>
        </p:txBody>
      </p:sp>
      <p:graphicFrame>
        <p:nvGraphicFramePr>
          <p:cNvPr id="616479" name="Group 31"/>
          <p:cNvGraphicFramePr>
            <a:graphicFrameLocks noGrp="1"/>
          </p:cNvGraphicFramePr>
          <p:nvPr/>
        </p:nvGraphicFramePr>
        <p:xfrm>
          <a:off x="228600" y="1295400"/>
          <a:ext cx="8534400" cy="4358640"/>
        </p:xfrm>
        <a:graphic>
          <a:graphicData uri="http://schemas.openxmlformats.org/drawingml/2006/table">
            <a:tbl>
              <a:tblPr/>
              <a:tblGrid>
                <a:gridCol w="2246313"/>
                <a:gridCol w="1166812"/>
                <a:gridCol w="5121275"/>
              </a:tblGrid>
              <a:tr h="7969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No enough sign to class some or sever DHN </a:t>
                      </a:r>
                      <a:endParaRPr kumimoji="0" lang="en-US" sz="2800" b="1" i="0" u="none" strike="noStrike" cap="none" normalizeH="0" baseline="0" dirty="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NO DHN</a:t>
                      </a:r>
                      <a:endParaRPr kumimoji="0" lang="en-US" sz="2800" b="0"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Give Fluid ,Zinc supplement &amp; food to treat diarrhea ( </a:t>
                      </a:r>
                      <a:r>
                        <a:rPr kumimoji="0" lang="en-US" sz="2800" b="1" i="0" u="none" strike="noStrike" cap="none" normalizeH="0" baseline="0" dirty="0" smtClean="0">
                          <a:ln>
                            <a:noFill/>
                          </a:ln>
                          <a:solidFill>
                            <a:srgbClr val="FF0000"/>
                          </a:solidFill>
                          <a:effectLst/>
                          <a:latin typeface="Times New Roman" pitchFamily="18" charset="0"/>
                          <a:cs typeface="Times New Roman" pitchFamily="18" charset="0"/>
                        </a:rPr>
                        <a:t>plan – A)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-Advise the mother when to return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-Follow up in 5 days if not improving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99"/>
                          </a:solidFill>
                          <a:effectLst/>
                          <a:latin typeface="Times New Roman" pitchFamily="18" charset="0"/>
                          <a:cs typeface="Times New Roman" pitchFamily="18" charset="0"/>
                        </a:rPr>
                        <a:t>- If confirmed/ suspected symptomatic HIV, follow up in 2 days if not improving</a:t>
                      </a:r>
                      <a:endParaRPr kumimoji="0" lang="en-US" sz="2800" b="1" i="0" u="none" strike="noStrike" cap="none" normalizeH="0" baseline="0" dirty="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16472" name="Rectangle 24"/>
          <p:cNvSpPr>
            <a:spLocks noChangeArrowheads="1"/>
          </p:cNvSpPr>
          <p:nvPr/>
        </p:nvSpPr>
        <p:spPr bwMode="auto">
          <a:xfrm>
            <a:off x="0" y="4021138"/>
            <a:ext cx="9144000" cy="0"/>
          </a:xfrm>
          <a:prstGeom prst="rect">
            <a:avLst/>
          </a:prstGeom>
          <a:noFill/>
          <a:ln w="9525">
            <a:noFill/>
            <a:miter lim="800000"/>
            <a:headEnd/>
            <a:tailEnd/>
          </a:ln>
          <a:effectLst/>
        </p:spPr>
        <p:txBody>
          <a:bodyPr wrap="none" anchor="ctr">
            <a:spAutoFit/>
          </a:bodyPr>
          <a:lstStyle/>
          <a:p>
            <a:endParaRPr lang="en-US" sz="1800" baseline="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9" name="Rectangle 3"/>
          <p:cNvSpPr>
            <a:spLocks noGrp="1" noChangeArrowheads="1"/>
          </p:cNvSpPr>
          <p:nvPr>
            <p:ph type="body" idx="1"/>
          </p:nvPr>
        </p:nvSpPr>
        <p:spPr>
          <a:xfrm>
            <a:off x="457200" y="762000"/>
            <a:ext cx="8229600" cy="4525963"/>
          </a:xfrm>
        </p:spPr>
        <p:txBody>
          <a:bodyPr/>
          <a:lstStyle/>
          <a:p>
            <a:pPr>
              <a:buFontTx/>
              <a:buNone/>
            </a:pPr>
            <a:r>
              <a:rPr lang="en-US" b="1" dirty="0"/>
              <a:t> </a:t>
            </a:r>
            <a:r>
              <a:rPr lang="en-US" b="1" dirty="0" smtClean="0">
                <a:solidFill>
                  <a:srgbClr val="FF0000"/>
                </a:solidFill>
              </a:rPr>
              <a:t>Classify </a:t>
            </a:r>
            <a:r>
              <a:rPr lang="en-US" b="1" dirty="0">
                <a:solidFill>
                  <a:srgbClr val="FF0000"/>
                </a:solidFill>
              </a:rPr>
              <a:t>Persistent Diarrhea </a:t>
            </a:r>
            <a:endParaRPr lang="en-US" dirty="0">
              <a:solidFill>
                <a:srgbClr val="FF0000"/>
              </a:solidFill>
            </a:endParaRPr>
          </a:p>
          <a:p>
            <a:r>
              <a:rPr lang="en-US" b="1" dirty="0">
                <a:solidFill>
                  <a:srgbClr val="000099"/>
                </a:solidFill>
              </a:rPr>
              <a:t>If the diarrhea lasts 14 days or more classify for persistent diarrhea. </a:t>
            </a:r>
          </a:p>
          <a:p>
            <a:pPr>
              <a:buFontTx/>
              <a:buNone/>
            </a:pPr>
            <a:r>
              <a:rPr lang="en-US" b="1" dirty="0">
                <a:solidFill>
                  <a:srgbClr val="000099"/>
                </a:solidFill>
              </a:rPr>
              <a:t> Two classifications </a:t>
            </a:r>
          </a:p>
          <a:p>
            <a:pPr>
              <a:buNone/>
            </a:pPr>
            <a:r>
              <a:rPr lang="en-US" b="1" dirty="0">
                <a:solidFill>
                  <a:srgbClr val="000099"/>
                </a:solidFill>
              </a:rPr>
              <a:t>1. Severe persistent diarrhea if </a:t>
            </a:r>
            <a:r>
              <a:rPr lang="en-US" b="1" dirty="0">
                <a:solidFill>
                  <a:srgbClr val="FF0066"/>
                </a:solidFill>
              </a:rPr>
              <a:t>some or sever DHN present </a:t>
            </a:r>
          </a:p>
          <a:p>
            <a:pPr>
              <a:buNone/>
            </a:pPr>
            <a:r>
              <a:rPr lang="en-US" b="1" dirty="0">
                <a:solidFill>
                  <a:srgbClr val="000099"/>
                </a:solidFill>
              </a:rPr>
              <a:t>2. Persistent diarrhea if </a:t>
            </a:r>
            <a:r>
              <a:rPr lang="en-US" b="1" dirty="0">
                <a:solidFill>
                  <a:srgbClr val="FF0066"/>
                </a:solidFill>
              </a:rPr>
              <a:t>no some </a:t>
            </a:r>
            <a:r>
              <a:rPr lang="en-US" b="1" dirty="0">
                <a:solidFill>
                  <a:srgbClr val="000099"/>
                </a:solidFill>
              </a:rPr>
              <a:t>or </a:t>
            </a:r>
            <a:r>
              <a:rPr lang="en-US" b="1" dirty="0">
                <a:solidFill>
                  <a:srgbClr val="FF0066"/>
                </a:solidFill>
              </a:rPr>
              <a:t>sever DHN </a:t>
            </a:r>
            <a:r>
              <a:rPr lang="en-US" b="1" dirty="0">
                <a:solidFill>
                  <a:srgbClr val="000099"/>
                </a:solidFill>
              </a:rPr>
              <a:t>present. </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4594" name="Group 50"/>
          <p:cNvGraphicFramePr>
            <a:graphicFrameLocks noGrp="1"/>
          </p:cNvGraphicFramePr>
          <p:nvPr>
            <p:ph idx="1"/>
          </p:nvPr>
        </p:nvGraphicFramePr>
        <p:xfrm>
          <a:off x="457200" y="838200"/>
          <a:ext cx="8229600" cy="5218176"/>
        </p:xfrm>
        <a:graphic>
          <a:graphicData uri="http://schemas.openxmlformats.org/drawingml/2006/table">
            <a:tbl>
              <a:tblPr/>
              <a:tblGrid>
                <a:gridCol w="1676400"/>
                <a:gridCol w="2209800"/>
                <a:gridCol w="4343400"/>
              </a:tblGrid>
              <a:tr h="2438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CC"/>
                          </a:solidFill>
                          <a:effectLst/>
                          <a:latin typeface="Arial" pitchFamily="34" charset="0"/>
                          <a:cs typeface="Arial" pitchFamily="34" charset="0"/>
                        </a:rPr>
                        <a:t>DHN present</a:t>
                      </a:r>
                      <a:r>
                        <a:rPr kumimoji="0" lang="en-US" sz="2800" b="0" i="0" u="none" strike="noStrike" cap="none" normalizeH="0" baseline="0" dirty="0" smtClean="0">
                          <a:ln>
                            <a:noFill/>
                          </a:ln>
                          <a:solidFill>
                            <a:srgbClr val="0000CC"/>
                          </a:solidFill>
                          <a:effectLst/>
                          <a:latin typeface="Arial" pitchFamily="34" charset="0"/>
                          <a:cs typeface="Arial"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66"/>
                          </a:solidFill>
                          <a:effectLst/>
                          <a:latin typeface="Arial" pitchFamily="34" charset="0"/>
                          <a:cs typeface="Arial" pitchFamily="34" charset="0"/>
                        </a:rPr>
                        <a:t>Sever -persistent diarrhea</a:t>
                      </a:r>
                      <a:r>
                        <a:rPr kumimoji="0" lang="en-US" sz="2800" b="0" i="0" u="none" strike="noStrike" cap="none" normalizeH="0" baseline="0" smtClean="0">
                          <a:ln>
                            <a:noFill/>
                          </a:ln>
                          <a:solidFill>
                            <a:srgbClr val="FF0066"/>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Char char="Ø"/>
                        <a:tabLst/>
                      </a:pPr>
                      <a:r>
                        <a:rPr kumimoji="0" lang="en-US" sz="2800" b="1" i="0" u="none" strike="noStrike" cap="none" normalizeH="0" baseline="0" dirty="0" smtClean="0">
                          <a:ln>
                            <a:noFill/>
                          </a:ln>
                          <a:solidFill>
                            <a:srgbClr val="0000CC"/>
                          </a:solidFill>
                          <a:effectLst/>
                          <a:latin typeface="Arial" pitchFamily="34" charset="0"/>
                          <a:cs typeface="Arial" pitchFamily="34" charset="0"/>
                        </a:rPr>
                        <a:t>Treat DHN before referral if the child no sever disease classification </a:t>
                      </a:r>
                    </a:p>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Char char="Ø"/>
                        <a:tabLst/>
                      </a:pPr>
                      <a:r>
                        <a:rPr kumimoji="0" lang="en-US" sz="2800" b="1" i="0" u="none" strike="noStrike" cap="none" normalizeH="0" baseline="0" dirty="0" smtClean="0">
                          <a:ln>
                            <a:noFill/>
                          </a:ln>
                          <a:solidFill>
                            <a:srgbClr val="0000CC"/>
                          </a:solidFill>
                          <a:effectLst/>
                          <a:latin typeface="Arial" pitchFamily="34" charset="0"/>
                          <a:cs typeface="Arial" pitchFamily="34" charset="0"/>
                        </a:rPr>
                        <a:t>-Refer to hospital </a:t>
                      </a:r>
                    </a:p>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Char char="Ø"/>
                        <a:tabLst/>
                      </a:pPr>
                      <a:r>
                        <a:rPr kumimoji="0" lang="en-US" sz="2800" b="1" i="0" u="none" strike="noStrike" cap="none" normalizeH="0" baseline="0" dirty="0" err="1" smtClean="0">
                          <a:ln>
                            <a:noFill/>
                          </a:ln>
                          <a:solidFill>
                            <a:srgbClr val="0000CC"/>
                          </a:solidFill>
                          <a:effectLst/>
                          <a:latin typeface="Arial" pitchFamily="34" charset="0"/>
                          <a:cs typeface="Arial" pitchFamily="34" charset="0"/>
                        </a:rPr>
                        <a:t>Vit</a:t>
                      </a:r>
                      <a:r>
                        <a:rPr kumimoji="0" lang="en-US" sz="2800" b="1" i="0" u="none" strike="noStrike" cap="none" normalizeH="0" baseline="0" dirty="0" smtClean="0">
                          <a:ln>
                            <a:noFill/>
                          </a:ln>
                          <a:solidFill>
                            <a:srgbClr val="0000CC"/>
                          </a:solidFill>
                          <a:effectLst/>
                          <a:latin typeface="Arial" pitchFamily="34" charset="0"/>
                          <a:cs typeface="Arial" pitchFamily="34" charset="0"/>
                        </a:rPr>
                        <a:t> – A </a:t>
                      </a:r>
                      <a:r>
                        <a:rPr kumimoji="0" lang="en-US" sz="2800" b="1" i="0" u="none" strike="noStrike" cap="none" normalizeH="0" baseline="0" dirty="0" err="1" smtClean="0">
                          <a:ln>
                            <a:noFill/>
                          </a:ln>
                          <a:solidFill>
                            <a:srgbClr val="0000CC"/>
                          </a:solidFill>
                          <a:effectLst/>
                          <a:latin typeface="Arial" pitchFamily="34" charset="0"/>
                          <a:cs typeface="Arial" pitchFamily="34" charset="0"/>
                        </a:rPr>
                        <a:t>upplementation</a:t>
                      </a:r>
                      <a:r>
                        <a:rPr kumimoji="0" lang="en-US" sz="2800" b="1" i="0" u="none" strike="noStrike" cap="none" normalizeH="0" baseline="0" dirty="0" smtClean="0">
                          <a:ln>
                            <a:noFill/>
                          </a:ln>
                          <a:solidFill>
                            <a:srgbClr val="0000CC"/>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21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CC"/>
                          </a:solidFill>
                          <a:effectLst/>
                          <a:latin typeface="Arial" pitchFamily="34" charset="0"/>
                          <a:cs typeface="Arial" pitchFamily="34" charset="0"/>
                        </a:rPr>
                        <a:t>No DHN</a:t>
                      </a:r>
                      <a:r>
                        <a:rPr kumimoji="0" lang="en-US" sz="2800" b="0" i="0" u="none" strike="noStrike" cap="none" normalizeH="0" baseline="0" smtClean="0">
                          <a:ln>
                            <a:noFill/>
                          </a:ln>
                          <a:solidFill>
                            <a:srgbClr val="0000CC"/>
                          </a:solidFill>
                          <a:effectLst/>
                          <a:latin typeface="Arial" pitchFamily="34" charset="0"/>
                          <a:cs typeface="Arial"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FF0066"/>
                          </a:solidFill>
                          <a:effectLst/>
                          <a:latin typeface="Arial" pitchFamily="34" charset="0"/>
                          <a:cs typeface="Arial" pitchFamily="34" charset="0"/>
                        </a:rPr>
                        <a:t>persistent diarrhea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tx1"/>
                        </a:buClr>
                        <a:buSzTx/>
                        <a:buFont typeface="Wingdings" pitchFamily="2" charset="2"/>
                        <a:buChar char="ü"/>
                        <a:tabLst/>
                      </a:pPr>
                      <a:r>
                        <a:rPr kumimoji="0" lang="en-US" sz="2800" b="1" i="0" u="none" strike="noStrike" cap="none" normalizeH="0" baseline="0" smtClean="0">
                          <a:ln>
                            <a:noFill/>
                          </a:ln>
                          <a:solidFill>
                            <a:srgbClr val="0000CC"/>
                          </a:solidFill>
                          <a:effectLst/>
                          <a:latin typeface="Arial" pitchFamily="34" charset="0"/>
                          <a:cs typeface="Arial" pitchFamily="34" charset="0"/>
                        </a:rPr>
                        <a:t>Advise the mother on feeding a child </a:t>
                      </a:r>
                    </a:p>
                    <a:p>
                      <a:pPr marL="457200" marR="0" lvl="1" indent="0" algn="l" defTabSz="914400" rtl="0" eaLnBrk="1" fontAlgn="base" latinLnBrk="0" hangingPunct="1">
                        <a:lnSpc>
                          <a:spcPct val="100000"/>
                        </a:lnSpc>
                        <a:spcBef>
                          <a:spcPct val="20000"/>
                        </a:spcBef>
                        <a:spcAft>
                          <a:spcPct val="0"/>
                        </a:spcAft>
                        <a:buClr>
                          <a:schemeClr val="tx1"/>
                        </a:buClr>
                        <a:buSzTx/>
                        <a:buFont typeface="Wingdings" pitchFamily="2" charset="2"/>
                        <a:buChar char="ü"/>
                        <a:tabLst/>
                      </a:pPr>
                      <a:r>
                        <a:rPr kumimoji="0" lang="en-US" sz="2800" b="1" i="0" u="none" strike="noStrike" cap="none" normalizeH="0" baseline="0" smtClean="0">
                          <a:ln>
                            <a:noFill/>
                          </a:ln>
                          <a:solidFill>
                            <a:srgbClr val="0000CC"/>
                          </a:solidFill>
                          <a:effectLst/>
                          <a:latin typeface="Arial" pitchFamily="34" charset="0"/>
                          <a:cs typeface="Arial" pitchFamily="34" charset="0"/>
                        </a:rPr>
                        <a:t>Follow up for in 05 day </a:t>
                      </a:r>
                    </a:p>
                    <a:p>
                      <a:pPr marL="457200" marR="0" lvl="1" indent="0" algn="l" defTabSz="914400" rtl="0" eaLnBrk="1" fontAlgn="base" latinLnBrk="0" hangingPunct="1">
                        <a:lnSpc>
                          <a:spcPct val="100000"/>
                        </a:lnSpc>
                        <a:spcBef>
                          <a:spcPct val="20000"/>
                        </a:spcBef>
                        <a:spcAft>
                          <a:spcPct val="0"/>
                        </a:spcAft>
                        <a:buClr>
                          <a:schemeClr val="tx1"/>
                        </a:buClr>
                        <a:buSzTx/>
                        <a:buFont typeface="Wingdings" pitchFamily="2" charset="2"/>
                        <a:buChar char="ü"/>
                        <a:tabLst/>
                      </a:pPr>
                      <a:r>
                        <a:rPr kumimoji="0" lang="en-US" sz="2800" b="1" i="0" u="none" strike="noStrike" cap="none" normalizeH="0" baseline="0" smtClean="0">
                          <a:ln>
                            <a:noFill/>
                          </a:ln>
                          <a:solidFill>
                            <a:srgbClr val="0000CC"/>
                          </a:solidFill>
                          <a:effectLst/>
                          <a:latin typeface="Arial" pitchFamily="34" charset="0"/>
                          <a:cs typeface="Arial" pitchFamily="34" charset="0"/>
                        </a:rPr>
                        <a:t>Give vit – 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9" name="Rectangle 3"/>
          <p:cNvSpPr>
            <a:spLocks noGrp="1" noChangeArrowheads="1"/>
          </p:cNvSpPr>
          <p:nvPr>
            <p:ph type="body" idx="1"/>
          </p:nvPr>
        </p:nvSpPr>
        <p:spPr>
          <a:xfrm>
            <a:off x="228600" y="685800"/>
            <a:ext cx="8229600" cy="4525963"/>
          </a:xfrm>
        </p:spPr>
        <p:txBody>
          <a:bodyPr/>
          <a:lstStyle/>
          <a:p>
            <a:pPr>
              <a:buFontTx/>
              <a:buNone/>
            </a:pPr>
            <a:r>
              <a:rPr lang="en-US" sz="2800" b="1" dirty="0" smtClean="0">
                <a:solidFill>
                  <a:srgbClr val="FF0066"/>
                </a:solidFill>
              </a:rPr>
              <a:t> </a:t>
            </a:r>
            <a:r>
              <a:rPr lang="en-US" sz="2800" b="1" dirty="0">
                <a:solidFill>
                  <a:srgbClr val="FF0066"/>
                </a:solidFill>
              </a:rPr>
              <a:t>Classify dysentery </a:t>
            </a:r>
            <a:endParaRPr lang="en-US" sz="2800" dirty="0">
              <a:solidFill>
                <a:srgbClr val="FF0066"/>
              </a:solidFill>
            </a:endParaRPr>
          </a:p>
          <a:p>
            <a:pPr>
              <a:buFontTx/>
              <a:buNone/>
            </a:pPr>
            <a:r>
              <a:rPr lang="en-US" sz="2800" b="1" dirty="0">
                <a:solidFill>
                  <a:srgbClr val="0000FF"/>
                </a:solidFill>
              </a:rPr>
              <a:t>III. Dysentery: Diarrhea with blood in the stool, with or with out mucous </a:t>
            </a:r>
          </a:p>
          <a:p>
            <a:r>
              <a:rPr lang="en-US" sz="2800" b="1" dirty="0">
                <a:solidFill>
                  <a:srgbClr val="0000FF"/>
                </a:solidFill>
              </a:rPr>
              <a:t>If the child has bloody in the stool classify for dysentery </a:t>
            </a:r>
          </a:p>
        </p:txBody>
      </p:sp>
      <p:graphicFrame>
        <p:nvGraphicFramePr>
          <p:cNvPr id="367678" name="Group 62"/>
          <p:cNvGraphicFramePr>
            <a:graphicFrameLocks noGrp="1"/>
          </p:cNvGraphicFramePr>
          <p:nvPr/>
        </p:nvGraphicFramePr>
        <p:xfrm>
          <a:off x="762000" y="3352800"/>
          <a:ext cx="7391400" cy="2481072"/>
        </p:xfrm>
        <a:graphic>
          <a:graphicData uri="http://schemas.openxmlformats.org/drawingml/2006/table">
            <a:tbl>
              <a:tblPr/>
              <a:tblGrid>
                <a:gridCol w="1828800"/>
                <a:gridCol w="2057400"/>
                <a:gridCol w="3505200"/>
              </a:tblGrid>
              <a:tr h="22098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Char char="§"/>
                        <a:tabLst/>
                      </a:pPr>
                      <a:endParaRPr kumimoji="0" lang="en-US" sz="2800" b="1" i="0" u="none" strike="noStrike" cap="none" normalizeH="0" baseline="0" smtClean="0">
                        <a:ln>
                          <a:noFill/>
                        </a:ln>
                        <a:solidFill>
                          <a:srgbClr val="0000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Char char="§"/>
                        <a:tabLst/>
                      </a:pPr>
                      <a:r>
                        <a:rPr kumimoji="0" lang="en-US" sz="2800" b="1" i="0" u="none" strike="noStrike" cap="none" normalizeH="0" baseline="0" smtClean="0">
                          <a:ln>
                            <a:noFill/>
                          </a:ln>
                          <a:solidFill>
                            <a:srgbClr val="0000FF"/>
                          </a:solidFill>
                          <a:effectLst/>
                          <a:latin typeface="Arial" pitchFamily="34" charset="0"/>
                          <a:cs typeface="Arial" pitchFamily="34" charset="0"/>
                        </a:rPr>
                        <a:t>Bloody </a:t>
                      </a:r>
                    </a:p>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  in  the stool </a:t>
                      </a:r>
                    </a:p>
                    <a:p>
                      <a:pPr marL="0" marR="0" lvl="0" indent="0" algn="l" defTabSz="914400" rtl="0" eaLnBrk="1" fontAlgn="base" latinLnBrk="0" hangingPunct="1">
                        <a:lnSpc>
                          <a:spcPct val="100000"/>
                        </a:lnSpc>
                        <a:spcBef>
                          <a:spcPct val="20000"/>
                        </a:spcBef>
                        <a:spcAft>
                          <a:spcPct val="0"/>
                        </a:spcAft>
                        <a:buClr>
                          <a:schemeClr val="tx1"/>
                        </a:buClr>
                        <a:buSzTx/>
                        <a:buFont typeface="Wingdings" pitchFamily="2" charset="2"/>
                        <a:buChar char="§"/>
                        <a:tabLst/>
                      </a:pPr>
                      <a:endParaRPr kumimoji="0" lang="en-US" sz="2800" b="1" i="0" u="none" strike="noStrike" cap="none" normalizeH="0" baseline="0" smtClean="0">
                        <a:ln>
                          <a:noFill/>
                        </a:ln>
                        <a:solidFill>
                          <a:srgbClr val="0000FF"/>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Dysentery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-Treat for 05 days with oral antibiotic (Co-trimoxazole)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 Follow up for 2 days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9" name="Rectangle 3"/>
          <p:cNvSpPr>
            <a:spLocks noGrp="1" noChangeArrowheads="1"/>
          </p:cNvSpPr>
          <p:nvPr>
            <p:ph type="body" idx="1"/>
          </p:nvPr>
        </p:nvSpPr>
        <p:spPr>
          <a:xfrm>
            <a:off x="457200" y="457200"/>
            <a:ext cx="8229600" cy="4525963"/>
          </a:xfrm>
        </p:spPr>
        <p:txBody>
          <a:bodyPr/>
          <a:lstStyle/>
          <a:p>
            <a:pPr>
              <a:buFontTx/>
              <a:buNone/>
            </a:pPr>
            <a:r>
              <a:rPr lang="en-US" sz="800" b="1" dirty="0"/>
              <a:t>    </a:t>
            </a:r>
            <a:r>
              <a:rPr lang="en-US" b="1" dirty="0"/>
              <a:t> </a:t>
            </a:r>
            <a:r>
              <a:rPr lang="en-US" b="1" dirty="0">
                <a:solidFill>
                  <a:srgbClr val="FF0000"/>
                </a:solidFill>
              </a:rPr>
              <a:t>Principle of dehydration therapy</a:t>
            </a:r>
          </a:p>
          <a:p>
            <a:pPr>
              <a:buFontTx/>
              <a:buNone/>
            </a:pPr>
            <a:r>
              <a:rPr lang="en-US" sz="2800" b="1" dirty="0">
                <a:solidFill>
                  <a:srgbClr val="FF0000"/>
                </a:solidFill>
              </a:rPr>
              <a:t> </a:t>
            </a:r>
            <a:r>
              <a:rPr lang="en-US" sz="2800" b="1" u="sng" dirty="0">
                <a:solidFill>
                  <a:srgbClr val="FF0000"/>
                </a:solidFill>
              </a:rPr>
              <a:t>ORT( Oral </a:t>
            </a:r>
            <a:r>
              <a:rPr lang="en-US" sz="2800" b="1" u="sng" dirty="0" err="1">
                <a:solidFill>
                  <a:srgbClr val="FF0000"/>
                </a:solidFill>
              </a:rPr>
              <a:t>Rehyderation</a:t>
            </a:r>
            <a:r>
              <a:rPr lang="en-US" sz="2800" b="1" u="sng" dirty="0">
                <a:solidFill>
                  <a:srgbClr val="FF0000"/>
                </a:solidFill>
              </a:rPr>
              <a:t> therapy)</a:t>
            </a:r>
            <a:endParaRPr lang="en-US" sz="2800" u="sng" dirty="0">
              <a:solidFill>
                <a:srgbClr val="FF0000"/>
              </a:solidFill>
            </a:endParaRPr>
          </a:p>
          <a:p>
            <a:pPr>
              <a:buFontTx/>
              <a:buNone/>
            </a:pPr>
            <a:r>
              <a:rPr lang="en-US" sz="2800" dirty="0">
                <a:solidFill>
                  <a:srgbClr val="FF0000"/>
                </a:solidFill>
              </a:rPr>
              <a:t>  </a:t>
            </a:r>
            <a:r>
              <a:rPr lang="en-US" sz="2800" dirty="0"/>
              <a:t> </a:t>
            </a:r>
            <a:r>
              <a:rPr lang="en-US" sz="2800" b="1" dirty="0"/>
              <a:t>is the administration of fluid by mouth to prevent or correct DHN.</a:t>
            </a:r>
          </a:p>
          <a:p>
            <a:pPr>
              <a:buFontTx/>
              <a:buNone/>
            </a:pPr>
            <a:r>
              <a:rPr lang="en-US" sz="2800" dirty="0"/>
              <a:t>-</a:t>
            </a:r>
            <a:r>
              <a:rPr lang="en-US" sz="2800" b="1" dirty="0"/>
              <a:t>ORT is the corner stone of diarrhea disease control programs because</a:t>
            </a:r>
            <a:r>
              <a:rPr lang="en-US" sz="2800" dirty="0"/>
              <a:t> </a:t>
            </a:r>
            <a:endParaRPr lang="en-US" sz="2800" b="1" dirty="0"/>
          </a:p>
          <a:p>
            <a:r>
              <a:rPr lang="en-US" sz="2800" b="1" dirty="0">
                <a:solidFill>
                  <a:srgbClr val="0000FF"/>
                </a:solidFill>
              </a:rPr>
              <a:t>Simple                                                               </a:t>
            </a:r>
          </a:p>
          <a:p>
            <a:r>
              <a:rPr lang="en-US" sz="2800" b="1" dirty="0">
                <a:solidFill>
                  <a:srgbClr val="0000FF"/>
                </a:solidFill>
              </a:rPr>
              <a:t>Highly effective</a:t>
            </a:r>
          </a:p>
          <a:p>
            <a:r>
              <a:rPr lang="en-US" sz="2800" b="1" dirty="0">
                <a:solidFill>
                  <a:srgbClr val="0000FF"/>
                </a:solidFill>
              </a:rPr>
              <a:t>Un expensive</a:t>
            </a:r>
          </a:p>
          <a:p>
            <a:pPr lvl="2">
              <a:buFontTx/>
              <a:buNone/>
            </a:pPr>
            <a:endParaRPr lang="en-US" sz="2800" dirty="0"/>
          </a:p>
          <a:p>
            <a:pPr lvl="2"/>
            <a:endParaRPr lang="en-US"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7" name="Rectangle 3"/>
          <p:cNvSpPr>
            <a:spLocks noGrp="1" noChangeArrowheads="1"/>
          </p:cNvSpPr>
          <p:nvPr>
            <p:ph type="body" idx="1"/>
          </p:nvPr>
        </p:nvSpPr>
        <p:spPr>
          <a:xfrm>
            <a:off x="457200" y="381000"/>
            <a:ext cx="8229600" cy="4525963"/>
          </a:xfrm>
        </p:spPr>
        <p:txBody>
          <a:bodyPr/>
          <a:lstStyle/>
          <a:p>
            <a:pPr>
              <a:lnSpc>
                <a:spcPct val="90000"/>
              </a:lnSpc>
              <a:buClr>
                <a:schemeClr val="tx1"/>
              </a:buClr>
              <a:buFontTx/>
              <a:buNone/>
            </a:pPr>
            <a:r>
              <a:rPr lang="fr-FR" sz="2800" b="1" dirty="0">
                <a:solidFill>
                  <a:srgbClr val="000099"/>
                </a:solidFill>
              </a:rPr>
              <a:t>ORS (oral  </a:t>
            </a:r>
            <a:r>
              <a:rPr lang="fr-FR" sz="2800" b="1" dirty="0" err="1">
                <a:solidFill>
                  <a:srgbClr val="000099"/>
                </a:solidFill>
              </a:rPr>
              <a:t>dehydration</a:t>
            </a:r>
            <a:r>
              <a:rPr lang="fr-FR" sz="2800" b="1" dirty="0">
                <a:solidFill>
                  <a:srgbClr val="000099"/>
                </a:solidFill>
              </a:rPr>
              <a:t> solution ) </a:t>
            </a:r>
            <a:endParaRPr lang="en-US" sz="2800" b="1" dirty="0">
              <a:solidFill>
                <a:srgbClr val="000099"/>
              </a:solidFill>
            </a:endParaRPr>
          </a:p>
          <a:p>
            <a:pPr lvl="1">
              <a:lnSpc>
                <a:spcPct val="90000"/>
              </a:lnSpc>
              <a:buClr>
                <a:schemeClr val="tx1"/>
              </a:buClr>
              <a:buFontTx/>
              <a:buNone/>
            </a:pPr>
            <a:r>
              <a:rPr lang="en-US" b="1" dirty="0">
                <a:solidFill>
                  <a:srgbClr val="000099"/>
                </a:solidFill>
              </a:rPr>
              <a:t>-DHN treated with ORS solution </a:t>
            </a:r>
            <a:endParaRPr lang="en-US" b="1" u="sng" dirty="0">
              <a:solidFill>
                <a:srgbClr val="000099"/>
              </a:solidFill>
            </a:endParaRPr>
          </a:p>
          <a:p>
            <a:pPr>
              <a:lnSpc>
                <a:spcPct val="90000"/>
              </a:lnSpc>
              <a:buClr>
                <a:schemeClr val="tx1"/>
              </a:buClr>
              <a:buFontTx/>
              <a:buNone/>
            </a:pPr>
            <a:r>
              <a:rPr lang="en-US" sz="2800" b="1" dirty="0">
                <a:solidFill>
                  <a:srgbClr val="000099"/>
                </a:solidFill>
              </a:rPr>
              <a:t>                      </a:t>
            </a:r>
            <a:r>
              <a:rPr lang="en-US" sz="2800" b="1" u="sng" dirty="0">
                <a:solidFill>
                  <a:srgbClr val="000099"/>
                </a:solidFill>
              </a:rPr>
              <a:t>Ingredients of ORS </a:t>
            </a:r>
            <a:endParaRPr lang="en-US" sz="2800" b="1" dirty="0">
              <a:solidFill>
                <a:srgbClr val="000099"/>
              </a:solidFill>
            </a:endParaRPr>
          </a:p>
          <a:p>
            <a:pPr lvl="1">
              <a:lnSpc>
                <a:spcPct val="90000"/>
              </a:lnSpc>
            </a:pPr>
            <a:r>
              <a:rPr lang="en-US" b="1" dirty="0" err="1">
                <a:solidFill>
                  <a:srgbClr val="000099"/>
                </a:solidFill>
              </a:rPr>
              <a:t>Nacl</a:t>
            </a:r>
            <a:r>
              <a:rPr lang="en-US" b="1" dirty="0">
                <a:solidFill>
                  <a:srgbClr val="000099"/>
                </a:solidFill>
              </a:rPr>
              <a:t> _______________________3.5 gram </a:t>
            </a:r>
          </a:p>
          <a:p>
            <a:pPr lvl="1">
              <a:lnSpc>
                <a:spcPct val="90000"/>
              </a:lnSpc>
            </a:pPr>
            <a:r>
              <a:rPr lang="en-US" b="1" dirty="0">
                <a:solidFill>
                  <a:srgbClr val="000099"/>
                </a:solidFill>
              </a:rPr>
              <a:t>Glucose ____________________20 gram </a:t>
            </a:r>
          </a:p>
          <a:p>
            <a:pPr lvl="1">
              <a:lnSpc>
                <a:spcPct val="90000"/>
              </a:lnSpc>
            </a:pPr>
            <a:r>
              <a:rPr lang="en-US" b="1" dirty="0" err="1">
                <a:solidFill>
                  <a:srgbClr val="000099"/>
                </a:solidFill>
              </a:rPr>
              <a:t>Trisodium</a:t>
            </a:r>
            <a:r>
              <a:rPr lang="en-US" b="1" dirty="0">
                <a:solidFill>
                  <a:srgbClr val="000099"/>
                </a:solidFill>
              </a:rPr>
              <a:t> citrate dehydrate ____2.9 gram </a:t>
            </a:r>
          </a:p>
          <a:p>
            <a:pPr lvl="1">
              <a:lnSpc>
                <a:spcPct val="90000"/>
              </a:lnSpc>
            </a:pPr>
            <a:r>
              <a:rPr lang="en-US" b="1" dirty="0">
                <a:solidFill>
                  <a:srgbClr val="000099"/>
                </a:solidFill>
              </a:rPr>
              <a:t>NaHC03 ( sodium bicarbonate) __2.5gram </a:t>
            </a:r>
          </a:p>
          <a:p>
            <a:pPr lvl="1">
              <a:lnSpc>
                <a:spcPct val="90000"/>
              </a:lnSpc>
            </a:pPr>
            <a:r>
              <a:rPr lang="en-US" b="1" dirty="0" err="1">
                <a:solidFill>
                  <a:srgbClr val="000099"/>
                </a:solidFill>
              </a:rPr>
              <a:t>Kcl</a:t>
            </a:r>
            <a:r>
              <a:rPr lang="en-US" b="1" dirty="0">
                <a:solidFill>
                  <a:srgbClr val="000099"/>
                </a:solidFill>
              </a:rPr>
              <a:t> (potassium chloride__________1. 5 gram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7218" name="Rectangle 2"/>
          <p:cNvSpPr>
            <a:spLocks noGrp="1" noChangeArrowheads="1"/>
          </p:cNvSpPr>
          <p:nvPr>
            <p:ph type="title"/>
          </p:nvPr>
        </p:nvSpPr>
        <p:spPr/>
        <p:txBody>
          <a:bodyPr/>
          <a:lstStyle/>
          <a:p>
            <a:r>
              <a:rPr lang="en-US" dirty="0">
                <a:solidFill>
                  <a:srgbClr val="FF0066"/>
                </a:solidFill>
              </a:rPr>
              <a:t>Cont…</a:t>
            </a:r>
          </a:p>
        </p:txBody>
      </p:sp>
      <p:sp>
        <p:nvSpPr>
          <p:cNvPr id="1417219" name="Rectangle 3"/>
          <p:cNvSpPr>
            <a:spLocks noGrp="1" noChangeArrowheads="1"/>
          </p:cNvSpPr>
          <p:nvPr>
            <p:ph type="body" idx="1"/>
          </p:nvPr>
        </p:nvSpPr>
        <p:spPr>
          <a:xfrm>
            <a:off x="533400" y="1143000"/>
            <a:ext cx="8229600" cy="4525963"/>
          </a:xfrm>
        </p:spPr>
        <p:txBody>
          <a:bodyPr>
            <a:normAutofit fontScale="92500" lnSpcReduction="10000"/>
          </a:bodyPr>
          <a:lstStyle/>
          <a:p>
            <a:pPr>
              <a:lnSpc>
                <a:spcPct val="120000"/>
              </a:lnSpc>
            </a:pPr>
            <a:r>
              <a:rPr lang="en-US" sz="2800" b="1" dirty="0">
                <a:solidFill>
                  <a:srgbClr val="0000FF"/>
                </a:solidFill>
              </a:rPr>
              <a:t>WHO/UNICEF suggested the management of these illnesses in as set of </a:t>
            </a:r>
            <a:r>
              <a:rPr lang="en-US" sz="2800" b="1" dirty="0">
                <a:solidFill>
                  <a:srgbClr val="FF0066"/>
                </a:solidFill>
              </a:rPr>
              <a:t>integrated (combined) guidelines </a:t>
            </a:r>
            <a:r>
              <a:rPr lang="en-US" sz="2800" b="1" dirty="0">
                <a:solidFill>
                  <a:srgbClr val="0000FF"/>
                </a:solidFill>
              </a:rPr>
              <a:t>instead of separate guide lines for each illness.</a:t>
            </a:r>
          </a:p>
          <a:p>
            <a:pPr>
              <a:lnSpc>
                <a:spcPct val="120000"/>
              </a:lnSpc>
            </a:pPr>
            <a:r>
              <a:rPr lang="en-US" sz="2800" b="1" dirty="0">
                <a:solidFill>
                  <a:srgbClr val="0000FF"/>
                </a:solidFill>
              </a:rPr>
              <a:t>There are also important re/ship between  the illnesses. E.g. repeated diarrhea episodes often lead to malnutrition</a:t>
            </a:r>
            <a:r>
              <a:rPr lang="en-US" sz="2800" b="1" dirty="0" smtClean="0">
                <a:solidFill>
                  <a:srgbClr val="0000FF"/>
                </a:solidFill>
              </a:rPr>
              <a:t>.</a:t>
            </a:r>
          </a:p>
          <a:p>
            <a:pPr>
              <a:lnSpc>
                <a:spcPct val="120000"/>
              </a:lnSpc>
            </a:pPr>
            <a:r>
              <a:rPr lang="en-US" sz="2800" b="1" dirty="0" smtClean="0">
                <a:solidFill>
                  <a:srgbClr val="0000FF"/>
                </a:solidFill>
              </a:rPr>
              <a:t>There fore, Effective case mgt needs to consider </a:t>
            </a:r>
            <a:r>
              <a:rPr lang="en-US" sz="2800" b="1" dirty="0" smtClean="0">
                <a:solidFill>
                  <a:srgbClr val="FF0000"/>
                </a:solidFill>
              </a:rPr>
              <a:t>all of the child symptoms</a:t>
            </a:r>
            <a:endParaRPr lang="en-US" sz="2800" b="1" dirty="0">
              <a:solidFill>
                <a:srgbClr val="0000FF"/>
              </a:solidFill>
            </a:endParaRPr>
          </a:p>
          <a:p>
            <a:pPr>
              <a:lnSpc>
                <a:spcPct val="120000"/>
              </a:lnSpc>
              <a:buFontTx/>
              <a:buNone/>
            </a:pPr>
            <a:r>
              <a:rPr lang="en-US" sz="2800" b="1" dirty="0">
                <a:solidFill>
                  <a:srgbClr val="0000FF"/>
                </a:solidFill>
              </a:rPr>
              <a:t> </a:t>
            </a:r>
          </a:p>
          <a:p>
            <a:pPr>
              <a:lnSpc>
                <a:spcPct val="120000"/>
              </a:lnSpc>
            </a:pPr>
            <a:endParaRPr lang="en-US" sz="2800" b="1" dirty="0">
              <a:solidFill>
                <a:srgbClr val="0000FF"/>
              </a:solidFill>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5" name="Rectangle 3"/>
          <p:cNvSpPr>
            <a:spLocks noGrp="1" noChangeArrowheads="1"/>
          </p:cNvSpPr>
          <p:nvPr>
            <p:ph type="body" idx="1"/>
          </p:nvPr>
        </p:nvSpPr>
        <p:spPr>
          <a:xfrm>
            <a:off x="457200" y="609600"/>
            <a:ext cx="8229600" cy="4525963"/>
          </a:xfrm>
        </p:spPr>
        <p:txBody>
          <a:bodyPr>
            <a:normAutofit lnSpcReduction="10000"/>
          </a:bodyPr>
          <a:lstStyle/>
          <a:p>
            <a:pPr>
              <a:lnSpc>
                <a:spcPct val="80000"/>
              </a:lnSpc>
              <a:buFontTx/>
              <a:buNone/>
            </a:pPr>
            <a:r>
              <a:rPr lang="en-US" b="1" dirty="0">
                <a:solidFill>
                  <a:srgbClr val="FF0066"/>
                </a:solidFill>
              </a:rPr>
              <a:t>N.B. ORS in mixing with one liter of clean water</a:t>
            </a:r>
            <a:endParaRPr lang="en-US" dirty="0">
              <a:solidFill>
                <a:srgbClr val="FF0066"/>
              </a:solidFill>
            </a:endParaRPr>
          </a:p>
          <a:p>
            <a:pPr>
              <a:lnSpc>
                <a:spcPct val="80000"/>
              </a:lnSpc>
            </a:pPr>
            <a:r>
              <a:rPr lang="en-US" sz="2800" b="1" dirty="0">
                <a:solidFill>
                  <a:srgbClr val="0000FF"/>
                </a:solidFill>
              </a:rPr>
              <a:t>Solution can be kept &amp; used for 24 hours. Throw any solution remaining from the day before. </a:t>
            </a:r>
          </a:p>
          <a:p>
            <a:pPr>
              <a:lnSpc>
                <a:spcPct val="80000"/>
              </a:lnSpc>
              <a:buFontTx/>
              <a:buNone/>
            </a:pPr>
            <a:r>
              <a:rPr lang="en-US" sz="2800" b="1" dirty="0">
                <a:solidFill>
                  <a:srgbClr val="0000FF"/>
                </a:solidFill>
              </a:rPr>
              <a:t>  How to prepare ORS. </a:t>
            </a:r>
          </a:p>
          <a:p>
            <a:pPr>
              <a:lnSpc>
                <a:spcPct val="80000"/>
              </a:lnSpc>
              <a:buFontTx/>
              <a:buNone/>
            </a:pPr>
            <a:r>
              <a:rPr lang="en-US" sz="2800" b="1" dirty="0">
                <a:solidFill>
                  <a:srgbClr val="0000FF"/>
                </a:solidFill>
              </a:rPr>
              <a:t>1. Wash hands. </a:t>
            </a:r>
          </a:p>
          <a:p>
            <a:pPr>
              <a:lnSpc>
                <a:spcPct val="80000"/>
              </a:lnSpc>
              <a:buFontTx/>
              <a:buNone/>
            </a:pPr>
            <a:r>
              <a:rPr lang="en-US" sz="2800" b="1" dirty="0">
                <a:solidFill>
                  <a:srgbClr val="0000FF"/>
                </a:solidFill>
              </a:rPr>
              <a:t>2. Measure one liter ( 3 beer bottle ) clean water in a clean container </a:t>
            </a:r>
          </a:p>
          <a:p>
            <a:pPr>
              <a:lnSpc>
                <a:spcPct val="80000"/>
              </a:lnSpc>
              <a:buFontTx/>
              <a:buNone/>
            </a:pPr>
            <a:r>
              <a:rPr lang="en-US" sz="2800" b="1" dirty="0">
                <a:solidFill>
                  <a:srgbClr val="0000FF"/>
                </a:solidFill>
              </a:rPr>
              <a:t>3. Pour all powder from the sack in to the water &amp; mix well until it dissolved. </a:t>
            </a:r>
          </a:p>
          <a:p>
            <a:pPr>
              <a:lnSpc>
                <a:spcPct val="80000"/>
              </a:lnSpc>
              <a:buFontTx/>
              <a:buNone/>
            </a:pPr>
            <a:r>
              <a:rPr lang="en-US" sz="2800" b="1" dirty="0">
                <a:solidFill>
                  <a:srgbClr val="0000FF"/>
                </a:solidFill>
              </a:rPr>
              <a:t>4. </a:t>
            </a:r>
            <a:r>
              <a:rPr lang="en-US" sz="2800" b="1" dirty="0">
                <a:solidFill>
                  <a:srgbClr val="FF0066"/>
                </a:solidFill>
              </a:rPr>
              <a:t>Over 90% </a:t>
            </a:r>
            <a:r>
              <a:rPr lang="en-US" sz="2800" b="1" dirty="0">
                <a:solidFill>
                  <a:srgbClr val="0000FF"/>
                </a:solidFill>
              </a:rPr>
              <a:t>of DHN in children can be managed by ORT. How ever in rare instance. IV may be necessary. </a:t>
            </a:r>
          </a:p>
          <a:p>
            <a:pPr>
              <a:lnSpc>
                <a:spcPct val="80000"/>
              </a:lnSpc>
            </a:pPr>
            <a:endParaRPr lang="en-US" sz="2800" b="1" dirty="0">
              <a:solidFill>
                <a:srgbClr val="0000FF"/>
              </a:solidFill>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 for IV</a:t>
            </a:r>
            <a:endParaRPr lang="en-US" dirty="0"/>
          </a:p>
        </p:txBody>
      </p:sp>
      <p:sp>
        <p:nvSpPr>
          <p:cNvPr id="3" name="Content Placeholder 2"/>
          <p:cNvSpPr>
            <a:spLocks noGrp="1"/>
          </p:cNvSpPr>
          <p:nvPr>
            <p:ph idx="1"/>
          </p:nvPr>
        </p:nvSpPr>
        <p:spPr/>
        <p:txBody>
          <a:bodyPr>
            <a:normAutofit/>
          </a:bodyPr>
          <a:lstStyle/>
          <a:p>
            <a:pPr algn="ctr">
              <a:lnSpc>
                <a:spcPct val="110000"/>
              </a:lnSpc>
              <a:buFont typeface="Wingdings" pitchFamily="2" charset="2"/>
              <a:buChar char="Ø"/>
              <a:tabLst>
                <a:tab pos="685800" algn="l"/>
              </a:tabLst>
            </a:pPr>
            <a:r>
              <a:rPr lang="en-US" b="1" baseline="0" dirty="0" smtClean="0">
                <a:solidFill>
                  <a:srgbClr val="0000FF"/>
                </a:solidFill>
              </a:rPr>
              <a:t>Persistent &amp; intractable vomiting</a:t>
            </a:r>
          </a:p>
          <a:p>
            <a:pPr algn="ctr">
              <a:lnSpc>
                <a:spcPct val="110000"/>
              </a:lnSpc>
              <a:buFont typeface="Wingdings" pitchFamily="2" charset="2"/>
              <a:buChar char="Ø"/>
              <a:tabLst>
                <a:tab pos="685800" algn="l"/>
              </a:tabLst>
            </a:pPr>
            <a:r>
              <a:rPr lang="en-US" b="1" baseline="0" dirty="0" smtClean="0">
                <a:solidFill>
                  <a:srgbClr val="0000FF"/>
                </a:solidFill>
              </a:rPr>
              <a:t>Sever DHN with shock &amp; disturbance of consciousness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baseline="0" dirty="0" smtClean="0">
                <a:solidFill>
                  <a:srgbClr val="0000FF"/>
                </a:solidFill>
              </a:rPr>
              <a:t>Where to locate ORI corner</a:t>
            </a:r>
            <a:br>
              <a:rPr lang="en-US" b="1" baseline="0" dirty="0" smtClean="0">
                <a:solidFill>
                  <a:srgbClr val="0000FF"/>
                </a:solidFill>
              </a:rPr>
            </a:br>
            <a:endParaRPr lang="en-US" dirty="0"/>
          </a:p>
        </p:txBody>
      </p:sp>
      <p:sp>
        <p:nvSpPr>
          <p:cNvPr id="3" name="Content Placeholder 2"/>
          <p:cNvSpPr>
            <a:spLocks noGrp="1"/>
          </p:cNvSpPr>
          <p:nvPr>
            <p:ph idx="1"/>
          </p:nvPr>
        </p:nvSpPr>
        <p:spPr/>
        <p:txBody>
          <a:bodyPr/>
          <a:lstStyle/>
          <a:p>
            <a:pPr algn="ctr">
              <a:lnSpc>
                <a:spcPct val="110000"/>
              </a:lnSpc>
              <a:buFont typeface="Wingdings" pitchFamily="2" charset="2"/>
              <a:buChar char="q"/>
              <a:tabLst>
                <a:tab pos="685800" algn="l"/>
              </a:tabLst>
            </a:pPr>
            <a:r>
              <a:rPr lang="en-US" b="1" baseline="0" dirty="0" smtClean="0">
                <a:solidFill>
                  <a:srgbClr val="0000FF"/>
                </a:solidFill>
              </a:rPr>
              <a:t> Staff frequently pass by</a:t>
            </a:r>
          </a:p>
          <a:p>
            <a:pPr algn="ctr">
              <a:lnSpc>
                <a:spcPct val="110000"/>
              </a:lnSpc>
              <a:buFont typeface="Wingdings" pitchFamily="2" charset="2"/>
              <a:buChar char="q"/>
              <a:tabLst>
                <a:tab pos="685800" algn="l"/>
              </a:tabLst>
            </a:pPr>
            <a:r>
              <a:rPr lang="en-US" b="1" baseline="0" dirty="0" smtClean="0">
                <a:solidFill>
                  <a:srgbClr val="0000FF"/>
                </a:solidFill>
              </a:rPr>
              <a:t> Near the toilet &amp; washing facility. </a:t>
            </a:r>
          </a:p>
          <a:p>
            <a:pPr algn="ctr">
              <a:lnSpc>
                <a:spcPct val="110000"/>
              </a:lnSpc>
              <a:buFont typeface="Wingdings" pitchFamily="2" charset="2"/>
              <a:buChar char="q"/>
              <a:tabLst>
                <a:tab pos="685800" algn="l"/>
              </a:tabLst>
            </a:pPr>
            <a:r>
              <a:rPr lang="en-US" b="1" baseline="0" dirty="0" smtClean="0">
                <a:solidFill>
                  <a:srgbClr val="0000FF"/>
                </a:solidFill>
              </a:rPr>
              <a:t> In a pleasant &amp; well ventilated area.</a:t>
            </a:r>
          </a:p>
          <a:p>
            <a:pPr algn="ctr">
              <a:lnSpc>
                <a:spcPct val="110000"/>
              </a:lnSpc>
              <a:buFont typeface="Wingdings" pitchFamily="2" charset="2"/>
              <a:buChar char="q"/>
              <a:tabLst>
                <a:tab pos="685800" algn="l"/>
              </a:tabLst>
            </a:pPr>
            <a:r>
              <a:rPr lang="en-US" b="1" dirty="0">
                <a:solidFill>
                  <a:srgbClr val="0000FF"/>
                </a:solidFill>
              </a:rPr>
              <a:t> </a:t>
            </a:r>
            <a:r>
              <a:rPr lang="en-US" b="1" baseline="0" dirty="0" smtClean="0">
                <a:solidFill>
                  <a:srgbClr val="0000FF"/>
                </a:solidFill>
              </a:rPr>
              <a:t>Near a water source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1" name="Rectangle 3"/>
          <p:cNvSpPr>
            <a:spLocks noGrp="1" noChangeArrowheads="1"/>
          </p:cNvSpPr>
          <p:nvPr>
            <p:ph type="body" idx="1"/>
          </p:nvPr>
        </p:nvSpPr>
        <p:spPr>
          <a:xfrm>
            <a:off x="457200" y="609600"/>
            <a:ext cx="8229600" cy="4525963"/>
          </a:xfrm>
        </p:spPr>
        <p:txBody>
          <a:bodyPr>
            <a:normAutofit fontScale="92500" lnSpcReduction="10000"/>
          </a:bodyPr>
          <a:lstStyle/>
          <a:p>
            <a:pPr>
              <a:lnSpc>
                <a:spcPct val="80000"/>
              </a:lnSpc>
              <a:buFontTx/>
              <a:buNone/>
            </a:pPr>
            <a:r>
              <a:rPr lang="en-US" sz="2800" dirty="0"/>
              <a:t> </a:t>
            </a:r>
            <a:r>
              <a:rPr lang="en-US" sz="2800" b="1" dirty="0">
                <a:solidFill>
                  <a:srgbClr val="FF0066"/>
                </a:solidFill>
              </a:rPr>
              <a:t>Furniture &amp; supply in the ORT corner </a:t>
            </a:r>
          </a:p>
          <a:p>
            <a:pPr>
              <a:lnSpc>
                <a:spcPct val="80000"/>
              </a:lnSpc>
            </a:pPr>
            <a:r>
              <a:rPr lang="en-US" sz="2800" b="1" dirty="0">
                <a:solidFill>
                  <a:srgbClr val="0000FF"/>
                </a:solidFill>
              </a:rPr>
              <a:t>A table for mixing ORS solution &amp; holding supplies </a:t>
            </a:r>
          </a:p>
          <a:p>
            <a:pPr>
              <a:lnSpc>
                <a:spcPct val="80000"/>
              </a:lnSpc>
            </a:pPr>
            <a:r>
              <a:rPr lang="en-US" sz="2800" b="1" dirty="0">
                <a:solidFill>
                  <a:srgbClr val="0000FF"/>
                </a:solidFill>
              </a:rPr>
              <a:t>Shelves to hold the supplies</a:t>
            </a:r>
          </a:p>
          <a:p>
            <a:pPr>
              <a:lnSpc>
                <a:spcPct val="80000"/>
              </a:lnSpc>
            </a:pPr>
            <a:r>
              <a:rPr lang="en-US" sz="2800" b="1" dirty="0">
                <a:solidFill>
                  <a:srgbClr val="0000FF"/>
                </a:solidFill>
              </a:rPr>
              <a:t>Chair for the mother to sit </a:t>
            </a:r>
          </a:p>
          <a:p>
            <a:pPr>
              <a:lnSpc>
                <a:spcPct val="80000"/>
              </a:lnSpc>
            </a:pPr>
            <a:r>
              <a:rPr lang="en-US" sz="2800" b="1" dirty="0">
                <a:solidFill>
                  <a:srgbClr val="0000FF"/>
                </a:solidFill>
              </a:rPr>
              <a:t>Small table for cup of ORS solution to Rest </a:t>
            </a:r>
          </a:p>
          <a:p>
            <a:pPr>
              <a:lnSpc>
                <a:spcPct val="80000"/>
              </a:lnSpc>
            </a:pPr>
            <a:r>
              <a:rPr lang="en-US" sz="2800" b="1" dirty="0">
                <a:solidFill>
                  <a:srgbClr val="0000FF"/>
                </a:solidFill>
              </a:rPr>
              <a:t>ORS packet </a:t>
            </a:r>
          </a:p>
          <a:p>
            <a:pPr>
              <a:lnSpc>
                <a:spcPct val="80000"/>
              </a:lnSpc>
            </a:pPr>
            <a:r>
              <a:rPr lang="en-US" sz="2800" b="1" dirty="0">
                <a:solidFill>
                  <a:srgbClr val="0000FF"/>
                </a:solidFill>
              </a:rPr>
              <a:t>Bottle that will hold the correct amount of water for mixing ORS solution </a:t>
            </a:r>
          </a:p>
          <a:p>
            <a:pPr>
              <a:lnSpc>
                <a:spcPct val="80000"/>
              </a:lnSpc>
            </a:pPr>
            <a:r>
              <a:rPr lang="en-US" sz="2800" b="1" dirty="0">
                <a:solidFill>
                  <a:srgbClr val="0000FF"/>
                </a:solidFill>
              </a:rPr>
              <a:t>Cups </a:t>
            </a:r>
          </a:p>
          <a:p>
            <a:pPr>
              <a:lnSpc>
                <a:spcPct val="80000"/>
              </a:lnSpc>
            </a:pPr>
            <a:r>
              <a:rPr lang="en-US" sz="2800" b="1" dirty="0">
                <a:solidFill>
                  <a:srgbClr val="0000FF"/>
                </a:solidFill>
              </a:rPr>
              <a:t>Spoons ( 3) or </a:t>
            </a:r>
          </a:p>
          <a:p>
            <a:pPr>
              <a:lnSpc>
                <a:spcPct val="80000"/>
              </a:lnSpc>
            </a:pPr>
            <a:r>
              <a:rPr lang="en-US" sz="2800" b="1" dirty="0">
                <a:solidFill>
                  <a:srgbClr val="0000FF"/>
                </a:solidFill>
              </a:rPr>
              <a:t>Dropper ( for small infant) </a:t>
            </a:r>
          </a:p>
          <a:p>
            <a:pPr>
              <a:lnSpc>
                <a:spcPct val="80000"/>
              </a:lnSpc>
            </a:pPr>
            <a:r>
              <a:rPr lang="en-US" sz="2800" b="1" dirty="0">
                <a:solidFill>
                  <a:srgbClr val="0000FF"/>
                </a:solidFill>
              </a:rPr>
              <a:t>Waste basket </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1122" name="Rectangle 2"/>
          <p:cNvSpPr>
            <a:spLocks noGrp="1" noChangeArrowheads="1"/>
          </p:cNvSpPr>
          <p:nvPr>
            <p:ph type="title"/>
          </p:nvPr>
        </p:nvSpPr>
        <p:spPr/>
        <p:txBody>
          <a:bodyPr/>
          <a:lstStyle/>
          <a:p>
            <a:r>
              <a:rPr lang="en-US" b="1" dirty="0">
                <a:solidFill>
                  <a:srgbClr val="FF0066"/>
                </a:solidFill>
              </a:rPr>
              <a:t>Diarrhea …Cont…</a:t>
            </a:r>
          </a:p>
        </p:txBody>
      </p:sp>
      <p:sp>
        <p:nvSpPr>
          <p:cNvPr id="1541123" name="Rectangle 3"/>
          <p:cNvSpPr>
            <a:spLocks noGrp="1" noChangeArrowheads="1"/>
          </p:cNvSpPr>
          <p:nvPr>
            <p:ph type="body" idx="1"/>
          </p:nvPr>
        </p:nvSpPr>
        <p:spPr>
          <a:xfrm>
            <a:off x="457200" y="1371600"/>
            <a:ext cx="8229600" cy="4525963"/>
          </a:xfrm>
        </p:spPr>
        <p:txBody>
          <a:bodyPr/>
          <a:lstStyle/>
          <a:p>
            <a:pPr>
              <a:lnSpc>
                <a:spcPct val="80000"/>
              </a:lnSpc>
              <a:buFontTx/>
              <a:buNone/>
            </a:pPr>
            <a:r>
              <a:rPr lang="en-US" sz="4000" b="1" dirty="0" smtClean="0">
                <a:solidFill>
                  <a:srgbClr val="FF0066"/>
                </a:solidFill>
              </a:rPr>
              <a:t>Rx </a:t>
            </a:r>
            <a:r>
              <a:rPr lang="en-US" sz="4000" b="1" dirty="0">
                <a:solidFill>
                  <a:srgbClr val="FF0066"/>
                </a:solidFill>
              </a:rPr>
              <a:t>of Diarrhea </a:t>
            </a:r>
          </a:p>
          <a:p>
            <a:pPr>
              <a:lnSpc>
                <a:spcPct val="90000"/>
              </a:lnSpc>
            </a:pPr>
            <a:r>
              <a:rPr lang="en-US" sz="4000" b="1" dirty="0">
                <a:solidFill>
                  <a:srgbClr val="0000FF"/>
                </a:solidFill>
              </a:rPr>
              <a:t>Recognition of DHN &amp; correction is the 1st priority in the Rx diarrhea </a:t>
            </a:r>
          </a:p>
          <a:p>
            <a:pPr>
              <a:lnSpc>
                <a:spcPct val="80000"/>
              </a:lnSpc>
            </a:pPr>
            <a:endParaRPr lang="en-US" sz="1200"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7" name="Rectangle 3"/>
          <p:cNvSpPr>
            <a:spLocks noGrp="1" noChangeArrowheads="1"/>
          </p:cNvSpPr>
          <p:nvPr>
            <p:ph type="body" idx="1"/>
          </p:nvPr>
        </p:nvSpPr>
        <p:spPr>
          <a:xfrm>
            <a:off x="457200" y="152400"/>
            <a:ext cx="8229600" cy="5973763"/>
          </a:xfrm>
        </p:spPr>
        <p:txBody>
          <a:bodyPr/>
          <a:lstStyle/>
          <a:p>
            <a:pPr>
              <a:lnSpc>
                <a:spcPct val="90000"/>
              </a:lnSpc>
              <a:buFontTx/>
              <a:buNone/>
            </a:pPr>
            <a:r>
              <a:rPr lang="en-US" sz="3600" b="1" dirty="0" smtClean="0">
                <a:solidFill>
                  <a:srgbClr val="00B050"/>
                </a:solidFill>
              </a:rPr>
              <a:t>Plan </a:t>
            </a:r>
            <a:r>
              <a:rPr lang="en-US" sz="3600" b="1" dirty="0">
                <a:solidFill>
                  <a:srgbClr val="00B050"/>
                </a:solidFill>
              </a:rPr>
              <a:t>A: Treat diarrhea at home </a:t>
            </a:r>
          </a:p>
          <a:p>
            <a:pPr>
              <a:lnSpc>
                <a:spcPct val="90000"/>
              </a:lnSpc>
            </a:pPr>
            <a:r>
              <a:rPr lang="en-US" sz="3600" b="1" dirty="0">
                <a:solidFill>
                  <a:srgbClr val="000066"/>
                </a:solidFill>
              </a:rPr>
              <a:t>Counsel the mother on the </a:t>
            </a:r>
            <a:r>
              <a:rPr lang="en-US" sz="3600" b="1" dirty="0" smtClean="0">
                <a:solidFill>
                  <a:srgbClr val="000066"/>
                </a:solidFill>
              </a:rPr>
              <a:t>“4” </a:t>
            </a:r>
            <a:r>
              <a:rPr lang="en-US" sz="3600" b="1" dirty="0">
                <a:solidFill>
                  <a:srgbClr val="000066"/>
                </a:solidFill>
              </a:rPr>
              <a:t>Rules of Home Rx.</a:t>
            </a:r>
            <a:r>
              <a:rPr lang="en-US" sz="3600" b="1" dirty="0">
                <a:solidFill>
                  <a:srgbClr val="0000FF"/>
                </a:solidFill>
              </a:rPr>
              <a:t> </a:t>
            </a:r>
          </a:p>
          <a:p>
            <a:pPr>
              <a:lnSpc>
                <a:spcPct val="90000"/>
              </a:lnSpc>
              <a:buFontTx/>
              <a:buNone/>
            </a:pPr>
            <a:r>
              <a:rPr lang="en-US" sz="3600" b="1" dirty="0">
                <a:solidFill>
                  <a:srgbClr val="0000FF"/>
                </a:solidFill>
              </a:rPr>
              <a:t>  </a:t>
            </a:r>
            <a:r>
              <a:rPr lang="en-US" sz="3600" b="1" dirty="0" smtClean="0">
                <a:solidFill>
                  <a:srgbClr val="0000FF"/>
                </a:solidFill>
              </a:rPr>
              <a:t>1. </a:t>
            </a:r>
            <a:r>
              <a:rPr lang="en-US" sz="3600" b="1" dirty="0">
                <a:solidFill>
                  <a:srgbClr val="FF0000"/>
                </a:solidFill>
              </a:rPr>
              <a:t>Give Extra fluid </a:t>
            </a:r>
          </a:p>
          <a:p>
            <a:pPr>
              <a:lnSpc>
                <a:spcPct val="90000"/>
              </a:lnSpc>
              <a:buFontTx/>
              <a:buNone/>
            </a:pPr>
            <a:r>
              <a:rPr lang="en-US" sz="3600" b="1" dirty="0">
                <a:solidFill>
                  <a:srgbClr val="FF0000"/>
                </a:solidFill>
              </a:rPr>
              <a:t> </a:t>
            </a:r>
            <a:r>
              <a:rPr lang="en-US" sz="3600" b="1" dirty="0">
                <a:solidFill>
                  <a:srgbClr val="0000FF"/>
                </a:solidFill>
              </a:rPr>
              <a:t>Tell the mother </a:t>
            </a:r>
          </a:p>
          <a:p>
            <a:pPr>
              <a:lnSpc>
                <a:spcPct val="90000"/>
              </a:lnSpc>
            </a:pPr>
            <a:r>
              <a:rPr lang="en-US" sz="3600" b="1" dirty="0">
                <a:solidFill>
                  <a:srgbClr val="0000FF"/>
                </a:solidFill>
              </a:rPr>
              <a:t>To continue B/F frequency</a:t>
            </a:r>
          </a:p>
          <a:p>
            <a:pPr>
              <a:lnSpc>
                <a:spcPct val="90000"/>
              </a:lnSpc>
            </a:pPr>
            <a:r>
              <a:rPr lang="en-US" sz="3600" b="1" dirty="0">
                <a:solidFill>
                  <a:srgbClr val="0000FF"/>
                </a:solidFill>
              </a:rPr>
              <a:t>If the child is exclusive breast feeding (B/F), give ORS or clean water </a:t>
            </a:r>
          </a:p>
          <a:p>
            <a:pPr>
              <a:lnSpc>
                <a:spcPct val="90000"/>
              </a:lnSpc>
            </a:pPr>
            <a:endParaRPr lang="en-US" sz="3600" b="1" dirty="0">
              <a:solidFill>
                <a:srgbClr val="0000FF"/>
              </a:solidFill>
            </a:endParaRPr>
          </a:p>
          <a:p>
            <a:pPr>
              <a:lnSpc>
                <a:spcPct val="90000"/>
              </a:lnSpc>
            </a:pPr>
            <a:endParaRPr lang="en-US" sz="3600" b="1" dirty="0">
              <a:solidFill>
                <a:srgbClr val="0000FF"/>
              </a:solidFill>
            </a:endParaRPr>
          </a:p>
          <a:p>
            <a:pPr>
              <a:lnSpc>
                <a:spcPct val="90000"/>
              </a:lnSpc>
            </a:pPr>
            <a:endParaRPr lang="en-US" sz="3600" b="1" dirty="0">
              <a:solidFill>
                <a:srgbClr val="0000FF"/>
              </a:solidFill>
            </a:endParaRPr>
          </a:p>
          <a:p>
            <a:pPr>
              <a:lnSpc>
                <a:spcPct val="90000"/>
              </a:lnSpc>
            </a:pPr>
            <a:endParaRPr lang="en-US" sz="3600" b="1" dirty="0">
              <a:solidFill>
                <a:srgbClr val="0000FF"/>
              </a:solidFill>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3170" name="Rectangle 2"/>
          <p:cNvSpPr>
            <a:spLocks noGrp="1" noChangeArrowheads="1"/>
          </p:cNvSpPr>
          <p:nvPr>
            <p:ph type="title"/>
          </p:nvPr>
        </p:nvSpPr>
        <p:spPr/>
        <p:txBody>
          <a:bodyPr/>
          <a:lstStyle/>
          <a:p>
            <a:r>
              <a:rPr lang="en-US" dirty="0">
                <a:solidFill>
                  <a:srgbClr val="FF0066"/>
                </a:solidFill>
              </a:rPr>
              <a:t>Plan- A …Cont…</a:t>
            </a:r>
          </a:p>
        </p:txBody>
      </p:sp>
      <p:sp>
        <p:nvSpPr>
          <p:cNvPr id="1543171" name="Rectangle 3"/>
          <p:cNvSpPr>
            <a:spLocks noGrp="1" noChangeArrowheads="1"/>
          </p:cNvSpPr>
          <p:nvPr>
            <p:ph type="body" idx="1"/>
          </p:nvPr>
        </p:nvSpPr>
        <p:spPr/>
        <p:txBody>
          <a:bodyPr/>
          <a:lstStyle/>
          <a:p>
            <a:r>
              <a:rPr lang="en-US" sz="2800" b="1" dirty="0">
                <a:solidFill>
                  <a:srgbClr val="000099"/>
                </a:solidFill>
              </a:rPr>
              <a:t>If the child is not B/F give ORS, Food based fluids (such as soup, gruel (</a:t>
            </a:r>
            <a:r>
              <a:rPr lang="en-US" sz="2800" b="1" dirty="0" err="1">
                <a:solidFill>
                  <a:srgbClr val="000099"/>
                </a:solidFill>
              </a:rPr>
              <a:t>Atmit</a:t>
            </a:r>
            <a:r>
              <a:rPr lang="en-US" sz="2800" b="1" dirty="0">
                <a:solidFill>
                  <a:srgbClr val="000099"/>
                </a:solidFill>
              </a:rPr>
              <a:t>, rice water Or clean boiled water </a:t>
            </a:r>
          </a:p>
          <a:p>
            <a:r>
              <a:rPr lang="en-US" sz="2800" b="1" dirty="0">
                <a:solidFill>
                  <a:srgbClr val="000099"/>
                </a:solidFill>
              </a:rPr>
              <a:t>Give enough ORS</a:t>
            </a:r>
          </a:p>
          <a:p>
            <a:r>
              <a:rPr lang="en-US" sz="2800" b="1" dirty="0">
                <a:solidFill>
                  <a:srgbClr val="000099"/>
                </a:solidFill>
              </a:rPr>
              <a:t>Teach the mother how to mix &amp; give ORS.</a:t>
            </a:r>
          </a:p>
          <a:p>
            <a:r>
              <a:rPr lang="en-US" sz="2800" b="1" dirty="0">
                <a:solidFill>
                  <a:srgbClr val="000099"/>
                </a:solidFill>
              </a:rPr>
              <a:t>Show the mother how much fluid to give her</a:t>
            </a:r>
          </a:p>
          <a:p>
            <a:pPr>
              <a:buFontTx/>
              <a:buNone/>
            </a:pPr>
            <a:r>
              <a:rPr lang="en-US" sz="2800" b="1" dirty="0">
                <a:solidFill>
                  <a:srgbClr val="000099"/>
                </a:solidFill>
              </a:rPr>
              <a:t>-Up to 2 years 50 to 100 ml after each losses stool</a:t>
            </a:r>
          </a:p>
          <a:p>
            <a:pPr>
              <a:buFontTx/>
              <a:buNone/>
            </a:pPr>
            <a:r>
              <a:rPr lang="en-US" sz="2800" b="1" dirty="0">
                <a:solidFill>
                  <a:srgbClr val="000099"/>
                </a:solidFill>
              </a:rPr>
              <a:t>-2 years or more100 to 200 ml after each loses stool</a:t>
            </a:r>
          </a:p>
          <a:p>
            <a:pPr>
              <a:buFontTx/>
              <a:buNone/>
            </a:pPr>
            <a:r>
              <a:rPr lang="en-US" sz="2800" b="1" dirty="0">
                <a:solidFill>
                  <a:srgbClr val="000099"/>
                </a:solidFill>
              </a:rPr>
              <a:t> </a:t>
            </a:r>
          </a:p>
          <a:p>
            <a:endParaRPr lang="en-US" sz="2800"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3" name="Rectangle 3"/>
          <p:cNvSpPr>
            <a:spLocks noGrp="1" noChangeArrowheads="1"/>
          </p:cNvSpPr>
          <p:nvPr>
            <p:ph type="body" idx="1"/>
          </p:nvPr>
        </p:nvSpPr>
        <p:spPr>
          <a:xfrm>
            <a:off x="381000" y="533400"/>
            <a:ext cx="8229600" cy="4525963"/>
          </a:xfrm>
        </p:spPr>
        <p:txBody>
          <a:bodyPr/>
          <a:lstStyle/>
          <a:p>
            <a:pPr>
              <a:buFontTx/>
              <a:buNone/>
            </a:pPr>
            <a:r>
              <a:rPr lang="en-US" sz="2800" dirty="0"/>
              <a:t> </a:t>
            </a:r>
            <a:r>
              <a:rPr lang="en-US" sz="2800" b="1" dirty="0" smtClean="0">
                <a:solidFill>
                  <a:srgbClr val="FF0000"/>
                </a:solidFill>
              </a:rPr>
              <a:t>2 </a:t>
            </a:r>
            <a:r>
              <a:rPr lang="en-US" sz="2800" b="1" dirty="0">
                <a:solidFill>
                  <a:srgbClr val="FF0000"/>
                </a:solidFill>
              </a:rPr>
              <a:t>continue feeding</a:t>
            </a:r>
            <a:r>
              <a:rPr lang="en-US" sz="2800" b="1" dirty="0">
                <a:solidFill>
                  <a:srgbClr val="0000FF"/>
                </a:solidFill>
              </a:rPr>
              <a:t> </a:t>
            </a:r>
            <a:r>
              <a:rPr lang="en-US" sz="2800" dirty="0"/>
              <a:t>with home made cereal based food like “</a:t>
            </a:r>
            <a:r>
              <a:rPr lang="en-US" sz="2800" dirty="0" err="1"/>
              <a:t>Atmit</a:t>
            </a:r>
            <a:r>
              <a:rPr lang="en-US" sz="2800" dirty="0"/>
              <a:t> “</a:t>
            </a:r>
            <a:r>
              <a:rPr lang="en-US" sz="2800" dirty="0" err="1"/>
              <a:t>Genfo</a:t>
            </a:r>
            <a:r>
              <a:rPr lang="en-US" sz="2800" dirty="0"/>
              <a:t> “Juice?</a:t>
            </a:r>
          </a:p>
          <a:p>
            <a:pPr>
              <a:buFontTx/>
              <a:buNone/>
            </a:pPr>
            <a:r>
              <a:rPr lang="en-US" sz="2800" dirty="0"/>
              <a:t> </a:t>
            </a:r>
            <a:r>
              <a:rPr lang="en-US" sz="2800" b="1" dirty="0" smtClean="0">
                <a:solidFill>
                  <a:srgbClr val="FF0000"/>
                </a:solidFill>
              </a:rPr>
              <a:t>3 </a:t>
            </a:r>
            <a:r>
              <a:rPr lang="en-US" sz="2800" b="1" dirty="0">
                <a:solidFill>
                  <a:srgbClr val="FF0000"/>
                </a:solidFill>
              </a:rPr>
              <a:t>Advise when to return immediately: </a:t>
            </a:r>
          </a:p>
          <a:p>
            <a:pPr>
              <a:buFontTx/>
              <a:buNone/>
            </a:pPr>
            <a:r>
              <a:rPr lang="en-US" sz="2800" dirty="0" err="1"/>
              <a:t>i</a:t>
            </a:r>
            <a:r>
              <a:rPr lang="en-US" sz="2800" dirty="0"/>
              <a:t>. bloody stool		iii. Develop fever</a:t>
            </a:r>
          </a:p>
          <a:p>
            <a:pPr>
              <a:buFontTx/>
              <a:buNone/>
            </a:pPr>
            <a:r>
              <a:rPr lang="en-US" sz="2800" dirty="0"/>
              <a:t>ii. Drinking poorly  	iv. Becomes </a:t>
            </a:r>
            <a:r>
              <a:rPr lang="en-US" sz="2800" dirty="0" err="1"/>
              <a:t>sickers</a:t>
            </a:r>
            <a:r>
              <a:rPr lang="en-US" sz="2800" dirty="0"/>
              <a:t>.</a:t>
            </a:r>
          </a:p>
          <a:p>
            <a:pPr>
              <a:buFontTx/>
              <a:buNone/>
            </a:pPr>
            <a:r>
              <a:rPr lang="en-US" sz="2800" b="1" dirty="0" smtClean="0">
                <a:solidFill>
                  <a:srgbClr val="FF0000"/>
                </a:solidFill>
              </a:rPr>
              <a:t>4.Give </a:t>
            </a:r>
            <a:r>
              <a:rPr lang="en-US" sz="2800" b="1" dirty="0">
                <a:solidFill>
                  <a:srgbClr val="FF0000"/>
                </a:solidFill>
              </a:rPr>
              <a:t>Zink supplement</a:t>
            </a:r>
            <a:r>
              <a:rPr lang="en-US" sz="2800" b="1" dirty="0" smtClean="0">
                <a:solidFill>
                  <a:srgbClr val="FF0000"/>
                </a:solidFill>
              </a:rPr>
              <a:t>.</a:t>
            </a:r>
          </a:p>
          <a:p>
            <a:pPr>
              <a:buFontTx/>
              <a:buNone/>
            </a:pPr>
            <a:r>
              <a:rPr lang="en-US" sz="2800" b="1" dirty="0" smtClean="0">
                <a:solidFill>
                  <a:srgbClr val="00B050"/>
                </a:solidFill>
              </a:rPr>
              <a:t>Plan-B :Treat some DHN with ORS </a:t>
            </a:r>
          </a:p>
          <a:p>
            <a:r>
              <a:rPr lang="en-US" sz="2800" b="1" dirty="0" smtClean="0">
                <a:solidFill>
                  <a:srgbClr val="0000FF"/>
                </a:solidFill>
              </a:rPr>
              <a:t>Give in clinic recommended amount of ORS over </a:t>
            </a:r>
            <a:r>
              <a:rPr lang="en-US" sz="2800" b="1" dirty="0" smtClean="0">
                <a:solidFill>
                  <a:srgbClr val="FF0066"/>
                </a:solidFill>
              </a:rPr>
              <a:t>4 hrs</a:t>
            </a:r>
            <a:r>
              <a:rPr lang="en-US" sz="2800" b="1" dirty="0" smtClean="0">
                <a:solidFill>
                  <a:srgbClr val="0000FF"/>
                </a:solidFill>
              </a:rPr>
              <a:t>, period.</a:t>
            </a:r>
            <a:endParaRPr lang="en-US" sz="2800" b="1" dirty="0">
              <a:solidFill>
                <a:srgbClr val="0000FF"/>
              </a:solidFill>
            </a:endParaRP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99" name="Rectangle 31"/>
          <p:cNvSpPr>
            <a:spLocks noGrp="1" noChangeArrowheads="1"/>
          </p:cNvSpPr>
          <p:nvPr>
            <p:ph type="title"/>
          </p:nvPr>
        </p:nvSpPr>
        <p:spPr>
          <a:xfrm>
            <a:off x="457200" y="228600"/>
            <a:ext cx="8229600" cy="1143000"/>
          </a:xfrm>
        </p:spPr>
        <p:txBody>
          <a:bodyPr/>
          <a:lstStyle/>
          <a:p>
            <a:r>
              <a:rPr lang="en-US" sz="3200" b="1" dirty="0">
                <a:solidFill>
                  <a:srgbClr val="0000FF"/>
                </a:solidFill>
              </a:rPr>
              <a:t>Amount of ORS to give during 1st 4 hours. </a:t>
            </a:r>
          </a:p>
        </p:txBody>
      </p:sp>
      <p:graphicFrame>
        <p:nvGraphicFramePr>
          <p:cNvPr id="391208" name="Group 40"/>
          <p:cNvGraphicFramePr>
            <a:graphicFrameLocks noGrp="1"/>
          </p:cNvGraphicFramePr>
          <p:nvPr>
            <p:ph idx="1"/>
          </p:nvPr>
        </p:nvGraphicFramePr>
        <p:xfrm>
          <a:off x="457200" y="1600200"/>
          <a:ext cx="8229600" cy="4707890"/>
        </p:xfrm>
        <a:graphic>
          <a:graphicData uri="http://schemas.openxmlformats.org/drawingml/2006/table">
            <a:tbl>
              <a:tblPr/>
              <a:tblGrid>
                <a:gridCol w="1905000"/>
                <a:gridCol w="1524000"/>
                <a:gridCol w="1508125"/>
                <a:gridCol w="1539875"/>
                <a:gridCol w="1752600"/>
              </a:tblGrid>
              <a:tr h="1508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Amount of ORS to give during 1st 4 hours.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Up to 4Month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4-12 month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12 months up to 2 Yrs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2 to 5 Yrs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4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Wt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&lt; 6kg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6-10kg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10-12kg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12-19kg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8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In ml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200-400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400-700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700-800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FF"/>
                          </a:solidFill>
                          <a:effectLst/>
                          <a:latin typeface="Arial" pitchFamily="34" charset="0"/>
                          <a:cs typeface="Arial" pitchFamily="34" charset="0"/>
                        </a:rPr>
                        <a:t>900-1400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3" name="Rectangle 3"/>
          <p:cNvSpPr>
            <a:spLocks noGrp="1" noChangeArrowheads="1"/>
          </p:cNvSpPr>
          <p:nvPr>
            <p:ph type="body" idx="1"/>
          </p:nvPr>
        </p:nvSpPr>
        <p:spPr>
          <a:xfrm>
            <a:off x="609600" y="533400"/>
            <a:ext cx="8229600" cy="4525963"/>
          </a:xfrm>
        </p:spPr>
        <p:txBody>
          <a:bodyPr/>
          <a:lstStyle/>
          <a:p>
            <a:pPr lvl="1"/>
            <a:r>
              <a:rPr lang="en-US" b="1" dirty="0">
                <a:solidFill>
                  <a:srgbClr val="0000FF"/>
                </a:solidFill>
              </a:rPr>
              <a:t>Amount in ml can also be calculated  </a:t>
            </a:r>
            <a:r>
              <a:rPr lang="en-US" b="1" dirty="0">
                <a:solidFill>
                  <a:srgbClr val="FF0000"/>
                </a:solidFill>
              </a:rPr>
              <a:t>75 ml/KG</a:t>
            </a:r>
          </a:p>
          <a:p>
            <a:pPr lvl="1"/>
            <a:r>
              <a:rPr lang="en-US" b="1" dirty="0">
                <a:solidFill>
                  <a:srgbClr val="0000FF"/>
                </a:solidFill>
              </a:rPr>
              <a:t>For infant &lt; 6 month who are not  breast fed give 100-200 ml clean water. </a:t>
            </a:r>
          </a:p>
          <a:p>
            <a:r>
              <a:rPr lang="en-US" sz="2800" b="1" dirty="0">
                <a:solidFill>
                  <a:srgbClr val="0000FF"/>
                </a:solidFill>
              </a:rPr>
              <a:t>Show the mother how to give ORS solution </a:t>
            </a:r>
          </a:p>
          <a:p>
            <a:pPr>
              <a:buFontTx/>
              <a:buNone/>
            </a:pPr>
            <a:r>
              <a:rPr lang="en-US" b="1" dirty="0">
                <a:solidFill>
                  <a:srgbClr val="FF0000"/>
                </a:solidFill>
              </a:rPr>
              <a:t>After 4 hours. </a:t>
            </a:r>
          </a:p>
          <a:p>
            <a:pPr>
              <a:buFontTx/>
              <a:buNone/>
            </a:pPr>
            <a:r>
              <a:rPr lang="en-US" sz="2800" b="1" dirty="0">
                <a:solidFill>
                  <a:srgbClr val="0000FF"/>
                </a:solidFill>
              </a:rPr>
              <a:t>-Reassesses the child &amp; classify the child for DHN.</a:t>
            </a:r>
          </a:p>
          <a:p>
            <a:pPr>
              <a:buFontTx/>
              <a:buNone/>
            </a:pPr>
            <a:r>
              <a:rPr lang="en-US" sz="2800" b="1" dirty="0">
                <a:solidFill>
                  <a:srgbClr val="0000FF"/>
                </a:solidFill>
              </a:rPr>
              <a:t> -select the appropriate plan to continue Rx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p:txBody>
          <a:bodyPr/>
          <a:lstStyle/>
          <a:p>
            <a:r>
              <a:rPr lang="en-US" sz="3200" b="1" dirty="0">
                <a:solidFill>
                  <a:srgbClr val="FF0000"/>
                </a:solidFill>
              </a:rPr>
              <a:t>2. The case mgt process</a:t>
            </a:r>
            <a:r>
              <a:rPr lang="en-US" sz="3200" dirty="0">
                <a:solidFill>
                  <a:srgbClr val="FF0000"/>
                </a:solidFill>
              </a:rPr>
              <a:t/>
            </a:r>
            <a:br>
              <a:rPr lang="en-US" sz="3200" dirty="0">
                <a:solidFill>
                  <a:srgbClr val="FF0000"/>
                </a:solidFill>
              </a:rPr>
            </a:br>
            <a:endParaRPr lang="en-US" sz="3200" dirty="0">
              <a:solidFill>
                <a:srgbClr val="FF0000"/>
              </a:solidFill>
            </a:endParaRPr>
          </a:p>
        </p:txBody>
      </p:sp>
      <p:sp>
        <p:nvSpPr>
          <p:cNvPr id="270339" name="Rectangle 3"/>
          <p:cNvSpPr>
            <a:spLocks noGrp="1" noChangeArrowheads="1"/>
          </p:cNvSpPr>
          <p:nvPr>
            <p:ph type="body" idx="1"/>
          </p:nvPr>
        </p:nvSpPr>
        <p:spPr>
          <a:xfrm>
            <a:off x="381000" y="914400"/>
            <a:ext cx="8229600" cy="4525963"/>
          </a:xfrm>
        </p:spPr>
        <p:txBody>
          <a:bodyPr>
            <a:normAutofit lnSpcReduction="10000"/>
          </a:bodyPr>
          <a:lstStyle/>
          <a:p>
            <a:pPr>
              <a:lnSpc>
                <a:spcPct val="90000"/>
              </a:lnSpc>
            </a:pPr>
            <a:r>
              <a:rPr lang="en-US" sz="2800" b="1" dirty="0">
                <a:solidFill>
                  <a:srgbClr val="0000FF"/>
                </a:solidFill>
              </a:rPr>
              <a:t>The case mgt process is </a:t>
            </a:r>
            <a:r>
              <a:rPr lang="en-US" sz="2800" b="1" dirty="0">
                <a:solidFill>
                  <a:srgbClr val="FF0066"/>
                </a:solidFill>
              </a:rPr>
              <a:t>presented on series</a:t>
            </a:r>
            <a:r>
              <a:rPr lang="en-US" sz="2800" b="1" dirty="0">
                <a:solidFill>
                  <a:srgbClr val="0000FF"/>
                </a:solidFill>
              </a:rPr>
              <a:t> of charts w/h shows the </a:t>
            </a:r>
            <a:r>
              <a:rPr lang="en-US" sz="2800" b="1" dirty="0">
                <a:solidFill>
                  <a:srgbClr val="FF0066"/>
                </a:solidFill>
              </a:rPr>
              <a:t>sequence of steps</a:t>
            </a:r>
            <a:r>
              <a:rPr lang="en-US" sz="2800" b="1" dirty="0">
                <a:solidFill>
                  <a:srgbClr val="0000FF"/>
                </a:solidFill>
              </a:rPr>
              <a:t> &amp; </a:t>
            </a:r>
            <a:r>
              <a:rPr lang="en-US" sz="2800" b="1" dirty="0">
                <a:solidFill>
                  <a:srgbClr val="FF0066"/>
                </a:solidFill>
              </a:rPr>
              <a:t>provides information how to performing </a:t>
            </a:r>
            <a:r>
              <a:rPr lang="en-US" sz="2800" b="1" dirty="0">
                <a:solidFill>
                  <a:srgbClr val="0000FF"/>
                </a:solidFill>
              </a:rPr>
              <a:t>them.</a:t>
            </a:r>
          </a:p>
          <a:p>
            <a:pPr>
              <a:lnSpc>
                <a:spcPct val="90000"/>
              </a:lnSpc>
            </a:pPr>
            <a:r>
              <a:rPr lang="en-US" sz="2800" b="1" dirty="0">
                <a:solidFill>
                  <a:srgbClr val="FF0066"/>
                </a:solidFill>
              </a:rPr>
              <a:t>The charts described the following steps.</a:t>
            </a:r>
          </a:p>
          <a:p>
            <a:pPr>
              <a:lnSpc>
                <a:spcPct val="90000"/>
              </a:lnSpc>
              <a:buFontTx/>
              <a:buNone/>
            </a:pPr>
            <a:r>
              <a:rPr lang="en-US" sz="2800" b="1" dirty="0">
                <a:solidFill>
                  <a:srgbClr val="0000FF"/>
                </a:solidFill>
              </a:rPr>
              <a:t>1. Assess the child or young infant. Assess the child means taking </a:t>
            </a:r>
            <a:r>
              <a:rPr lang="en-US" sz="2800" b="1" dirty="0" err="1">
                <a:solidFill>
                  <a:srgbClr val="0000FF"/>
                </a:solidFill>
              </a:rPr>
              <a:t>Hx</a:t>
            </a:r>
            <a:r>
              <a:rPr lang="en-US" sz="2800" b="1" dirty="0">
                <a:solidFill>
                  <a:srgbClr val="0000FF"/>
                </a:solidFill>
              </a:rPr>
              <a:t> &amp; p/E.</a:t>
            </a:r>
          </a:p>
          <a:p>
            <a:pPr>
              <a:lnSpc>
                <a:spcPct val="90000"/>
              </a:lnSpc>
              <a:buFontTx/>
              <a:buNone/>
            </a:pPr>
            <a:r>
              <a:rPr lang="en-US" sz="2800" b="1" dirty="0">
                <a:solidFill>
                  <a:srgbClr val="0000FF"/>
                </a:solidFill>
              </a:rPr>
              <a:t>2. Classify the illness: means select category or classification based on the major symptoms.</a:t>
            </a:r>
          </a:p>
          <a:p>
            <a:pPr>
              <a:lnSpc>
                <a:spcPct val="90000"/>
              </a:lnSpc>
              <a:buClr>
                <a:schemeClr val="tx1"/>
              </a:buClr>
              <a:buFont typeface="Wingdings" pitchFamily="2" charset="2"/>
              <a:buChar char="Ø"/>
            </a:pPr>
            <a:r>
              <a:rPr lang="en-US" sz="2800" b="1" dirty="0">
                <a:solidFill>
                  <a:srgbClr val="0000FF"/>
                </a:solidFill>
              </a:rPr>
              <a:t>Classification are not specific disease  diagnosis, instead they are categories that used to determine Rx. </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457200" y="304800"/>
            <a:ext cx="8229600" cy="1143000"/>
          </a:xfrm>
        </p:spPr>
        <p:txBody>
          <a:bodyPr/>
          <a:lstStyle/>
          <a:p>
            <a:pPr>
              <a:buFont typeface="Wingdings" pitchFamily="2" charset="2"/>
              <a:buChar char="Ø"/>
            </a:pPr>
            <a:r>
              <a:rPr lang="en-US" sz="3200" b="1" dirty="0">
                <a:solidFill>
                  <a:srgbClr val="0000FF"/>
                </a:solidFill>
              </a:rPr>
              <a:t>If the mother must leave before completing Rx.</a:t>
            </a:r>
          </a:p>
        </p:txBody>
      </p:sp>
      <p:sp>
        <p:nvSpPr>
          <p:cNvPr id="396291" name="Rectangle 3"/>
          <p:cNvSpPr>
            <a:spLocks noGrp="1" noChangeArrowheads="1"/>
          </p:cNvSpPr>
          <p:nvPr>
            <p:ph type="body" idx="1"/>
          </p:nvPr>
        </p:nvSpPr>
        <p:spPr>
          <a:xfrm>
            <a:off x="381000" y="1371600"/>
            <a:ext cx="8229600" cy="4525963"/>
          </a:xfrm>
        </p:spPr>
        <p:txBody>
          <a:bodyPr/>
          <a:lstStyle/>
          <a:p>
            <a:pPr lvl="1">
              <a:lnSpc>
                <a:spcPct val="80000"/>
              </a:lnSpc>
            </a:pPr>
            <a:endParaRPr lang="en-US" sz="1200" dirty="0"/>
          </a:p>
          <a:p>
            <a:pPr>
              <a:lnSpc>
                <a:spcPct val="80000"/>
              </a:lnSpc>
              <a:buClr>
                <a:schemeClr val="tx1"/>
              </a:buClr>
              <a:buFont typeface="Wingdings" pitchFamily="2" charset="2"/>
              <a:buChar char="ü"/>
            </a:pPr>
            <a:r>
              <a:rPr lang="en-US" sz="2800" b="1" dirty="0">
                <a:solidFill>
                  <a:srgbClr val="0000FF"/>
                </a:solidFill>
              </a:rPr>
              <a:t>Show how to prepare ORS solution at home. </a:t>
            </a:r>
          </a:p>
          <a:p>
            <a:pPr>
              <a:lnSpc>
                <a:spcPct val="80000"/>
              </a:lnSpc>
              <a:buClr>
                <a:schemeClr val="tx1"/>
              </a:buClr>
              <a:buFont typeface="Wingdings" pitchFamily="2" charset="2"/>
              <a:buChar char="ü"/>
            </a:pPr>
            <a:r>
              <a:rPr lang="en-US" sz="2800" b="1" dirty="0">
                <a:solidFill>
                  <a:srgbClr val="0000FF"/>
                </a:solidFill>
              </a:rPr>
              <a:t>Give enough ORS packet to complete DHN. </a:t>
            </a:r>
          </a:p>
          <a:p>
            <a:pPr>
              <a:lnSpc>
                <a:spcPct val="80000"/>
              </a:lnSpc>
              <a:buClr>
                <a:schemeClr val="tx1"/>
              </a:buClr>
              <a:buFont typeface="Wingdings" pitchFamily="2" charset="2"/>
              <a:buChar char="ü"/>
            </a:pPr>
            <a:r>
              <a:rPr lang="en-US" sz="2800" b="1" dirty="0">
                <a:solidFill>
                  <a:srgbClr val="0000FF"/>
                </a:solidFill>
              </a:rPr>
              <a:t>Explain  the “3’ rule of home Rx </a:t>
            </a:r>
          </a:p>
          <a:p>
            <a:pPr>
              <a:lnSpc>
                <a:spcPct val="80000"/>
              </a:lnSpc>
              <a:buClr>
                <a:schemeClr val="tx1"/>
              </a:buClr>
              <a:buFont typeface="Wingdings" pitchFamily="2" charset="2"/>
              <a:buChar char="ü"/>
            </a:pPr>
            <a:r>
              <a:rPr lang="en-US" sz="2800" b="1" dirty="0">
                <a:solidFill>
                  <a:srgbClr val="0000FF"/>
                </a:solidFill>
              </a:rPr>
              <a:t>Show how much ORS to give in 4 hours </a:t>
            </a:r>
          </a:p>
          <a:p>
            <a:pPr>
              <a:lnSpc>
                <a:spcPct val="80000"/>
              </a:lnSpc>
              <a:buClr>
                <a:schemeClr val="tx1"/>
              </a:buClr>
              <a:buFontTx/>
              <a:buNone/>
            </a:pPr>
            <a:r>
              <a:rPr lang="en-US" sz="2800" b="1" dirty="0">
                <a:solidFill>
                  <a:srgbClr val="0000FF"/>
                </a:solidFill>
              </a:rPr>
              <a:t>   </a:t>
            </a:r>
            <a:r>
              <a:rPr lang="en-US" sz="2800" b="1" dirty="0"/>
              <a:t> </a:t>
            </a:r>
            <a:r>
              <a:rPr lang="en-US" sz="2400" b="1" dirty="0"/>
              <a:t>   </a:t>
            </a:r>
            <a:r>
              <a:rPr lang="en-US" b="1" dirty="0"/>
              <a:t> </a:t>
            </a:r>
            <a:r>
              <a:rPr lang="en-US" b="1" dirty="0">
                <a:solidFill>
                  <a:srgbClr val="00B050"/>
                </a:solidFill>
              </a:rPr>
              <a:t>Plan </a:t>
            </a:r>
            <a:r>
              <a:rPr lang="en-US" b="1" dirty="0" smtClean="0">
                <a:solidFill>
                  <a:srgbClr val="00B050"/>
                </a:solidFill>
              </a:rPr>
              <a:t>–C: </a:t>
            </a:r>
            <a:r>
              <a:rPr lang="en-US" b="1" dirty="0">
                <a:solidFill>
                  <a:srgbClr val="00B050"/>
                </a:solidFill>
              </a:rPr>
              <a:t>treat of severe DHN </a:t>
            </a:r>
            <a:endParaRPr lang="en-US" dirty="0">
              <a:solidFill>
                <a:srgbClr val="00B050"/>
              </a:solidFill>
            </a:endParaRPr>
          </a:p>
          <a:p>
            <a:r>
              <a:rPr lang="en-US" sz="2800" b="1" dirty="0">
                <a:solidFill>
                  <a:srgbClr val="000099"/>
                </a:solidFill>
              </a:rPr>
              <a:t>Dehydration therapy using I.V fluids or NG tube recommended </a:t>
            </a:r>
          </a:p>
          <a:p>
            <a:r>
              <a:rPr lang="en-US" sz="2800" b="1" dirty="0">
                <a:solidFill>
                  <a:srgbClr val="000099"/>
                </a:solidFill>
              </a:rPr>
              <a:t>Give 100 ml /kg Ringer lactate solution or if not available, normal saline) as divided as follows. </a:t>
            </a:r>
          </a:p>
          <a:p>
            <a:endParaRPr lang="en-US" sz="2800" b="1" dirty="0">
              <a:solidFill>
                <a:srgbClr val="000099"/>
              </a:solidFill>
            </a:endParaRPr>
          </a:p>
          <a:p>
            <a:endParaRPr lang="en-US" sz="2800" b="1" dirty="0">
              <a:solidFill>
                <a:srgbClr val="000099"/>
              </a:solidFill>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81" name="Rectangle 81"/>
          <p:cNvSpPr>
            <a:spLocks noGrp="1" noChangeArrowheads="1"/>
          </p:cNvSpPr>
          <p:nvPr>
            <p:ph type="title"/>
          </p:nvPr>
        </p:nvSpPr>
        <p:spPr/>
        <p:txBody>
          <a:bodyPr/>
          <a:lstStyle/>
          <a:p>
            <a:r>
              <a:rPr lang="en-US" dirty="0"/>
              <a:t>Cont…</a:t>
            </a:r>
          </a:p>
        </p:txBody>
      </p:sp>
      <p:graphicFrame>
        <p:nvGraphicFramePr>
          <p:cNvPr id="1280084" name="Group 84"/>
          <p:cNvGraphicFramePr>
            <a:graphicFrameLocks noGrp="1"/>
          </p:cNvGraphicFramePr>
          <p:nvPr>
            <p:ph idx="1"/>
          </p:nvPr>
        </p:nvGraphicFramePr>
        <p:xfrm>
          <a:off x="533400" y="1417638"/>
          <a:ext cx="8229600" cy="4830764"/>
        </p:xfrm>
        <a:graphic>
          <a:graphicData uri="http://schemas.openxmlformats.org/drawingml/2006/table">
            <a:tbl>
              <a:tblPr/>
              <a:tblGrid>
                <a:gridCol w="2074863"/>
                <a:gridCol w="2119312"/>
                <a:gridCol w="1978025"/>
                <a:gridCol w="2057400"/>
              </a:tblGrid>
              <a:tr h="15414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Age </a:t>
                      </a:r>
                      <a:endParaRPr kumimoji="0" lang="en-US" sz="28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First give 30ml /kg </a:t>
                      </a:r>
                      <a:endParaRPr kumimoji="0" lang="en-US" sz="28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Then give 70m1/kg </a:t>
                      </a:r>
                      <a:endParaRPr kumimoji="0" lang="en-US" sz="28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Total 100ml/kg</a:t>
                      </a:r>
                      <a:endParaRPr kumimoji="0" lang="en-US" sz="28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366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Infant &lt; 12 month </a:t>
                      </a:r>
                      <a:endParaRPr kumimoji="0" lang="en-US" sz="28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1 hours</a:t>
                      </a:r>
                      <a:endParaRPr kumimoji="0" lang="en-US" sz="28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5 hours</a:t>
                      </a:r>
                      <a:endParaRPr kumimoji="0" lang="en-US" sz="28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6 hours.</a:t>
                      </a:r>
                      <a:endParaRPr kumimoji="0" lang="en-US" sz="28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26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12 month up to 5 years</a:t>
                      </a:r>
                      <a:endParaRPr kumimoji="0" lang="en-US" sz="28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30 minutes</a:t>
                      </a:r>
                      <a:endParaRPr kumimoji="0" lang="en-US" sz="28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 2 1/2hours</a:t>
                      </a:r>
                      <a:endParaRPr kumimoji="0" lang="en-US" sz="28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99"/>
                          </a:solidFill>
                          <a:effectLst/>
                          <a:latin typeface="Times New Roman" pitchFamily="18" charset="0"/>
                          <a:cs typeface="Times New Roman" pitchFamily="18" charset="0"/>
                        </a:rPr>
                        <a:t>3 hours</a:t>
                      </a:r>
                      <a:endParaRPr kumimoji="0" lang="en-US" sz="28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5218" name="Rectangle 2"/>
          <p:cNvSpPr>
            <a:spLocks noGrp="1" noChangeArrowheads="1"/>
          </p:cNvSpPr>
          <p:nvPr>
            <p:ph type="title"/>
          </p:nvPr>
        </p:nvSpPr>
        <p:spPr/>
        <p:txBody>
          <a:bodyPr/>
          <a:lstStyle/>
          <a:p>
            <a:r>
              <a:rPr lang="en-US" dirty="0">
                <a:solidFill>
                  <a:srgbClr val="000099"/>
                </a:solidFill>
              </a:rPr>
              <a:t>Plan –C Cont…</a:t>
            </a:r>
          </a:p>
        </p:txBody>
      </p:sp>
      <p:sp>
        <p:nvSpPr>
          <p:cNvPr id="1545219" name="Rectangle 3"/>
          <p:cNvSpPr>
            <a:spLocks noGrp="1" noChangeArrowheads="1"/>
          </p:cNvSpPr>
          <p:nvPr>
            <p:ph type="body" idx="1"/>
          </p:nvPr>
        </p:nvSpPr>
        <p:spPr>
          <a:xfrm>
            <a:off x="457200" y="1295400"/>
            <a:ext cx="8229600" cy="4525963"/>
          </a:xfrm>
        </p:spPr>
        <p:txBody>
          <a:bodyPr/>
          <a:lstStyle/>
          <a:p>
            <a:pPr lvl="1"/>
            <a:r>
              <a:rPr lang="en-US" b="1" dirty="0">
                <a:solidFill>
                  <a:srgbClr val="000099"/>
                </a:solidFill>
              </a:rPr>
              <a:t>Reassess the child every  1-2 hrs, if the hydration status is not improving give </a:t>
            </a:r>
            <a:r>
              <a:rPr lang="en-US" b="1" dirty="0" err="1">
                <a:solidFill>
                  <a:srgbClr val="000099"/>
                </a:solidFill>
              </a:rPr>
              <a:t>I.v</a:t>
            </a:r>
            <a:r>
              <a:rPr lang="en-US" b="1" dirty="0">
                <a:solidFill>
                  <a:srgbClr val="000099"/>
                </a:solidFill>
              </a:rPr>
              <a:t> drip more rapidly </a:t>
            </a:r>
          </a:p>
          <a:p>
            <a:pPr lvl="1"/>
            <a:r>
              <a:rPr lang="en-US" b="1" dirty="0">
                <a:solidFill>
                  <a:srgbClr val="000099"/>
                </a:solidFill>
              </a:rPr>
              <a:t>Reassess an infant every 6 hours &amp; a child after 3 hours then choose the appropriate plan (A, B , C) to continue Rx</a:t>
            </a:r>
          </a:p>
          <a:p>
            <a:pPr lvl="1"/>
            <a:r>
              <a:rPr lang="en-US" b="1" dirty="0">
                <a:solidFill>
                  <a:srgbClr val="000099"/>
                </a:solidFill>
              </a:rPr>
              <a:t>If no I.V therapy dehydration by mouth (NG – tube) offer ORS Solution, giving </a:t>
            </a:r>
            <a:r>
              <a:rPr lang="en-US" b="1" dirty="0" smtClean="0">
                <a:solidFill>
                  <a:srgbClr val="000099"/>
                </a:solidFill>
              </a:rPr>
              <a:t>20 m1/Kg</a:t>
            </a:r>
            <a:r>
              <a:rPr lang="en-US" b="1" dirty="0">
                <a:solidFill>
                  <a:srgbClr val="000099"/>
                </a:solidFill>
              </a:rPr>
              <a:t>/ hours for 6 hrs  ( total 120 ml /kg /6hrs. </a:t>
            </a:r>
          </a:p>
          <a:p>
            <a:endParaRPr lang="en-US" sz="2800" dirty="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p:txBody>
          <a:bodyPr/>
          <a:lstStyle/>
          <a:p>
            <a:r>
              <a:rPr lang="en-US" sz="3600" b="1" dirty="0">
                <a:solidFill>
                  <a:srgbClr val="000099"/>
                </a:solidFill>
              </a:rPr>
              <a:t>Control and Prevention of diarrhea</a:t>
            </a:r>
          </a:p>
        </p:txBody>
      </p:sp>
      <p:sp>
        <p:nvSpPr>
          <p:cNvPr id="403459" name="Rectangle 3"/>
          <p:cNvSpPr>
            <a:spLocks noGrp="1" noChangeArrowheads="1"/>
          </p:cNvSpPr>
          <p:nvPr>
            <p:ph type="body" idx="1"/>
          </p:nvPr>
        </p:nvSpPr>
        <p:spPr>
          <a:xfrm>
            <a:off x="457200" y="1143000"/>
            <a:ext cx="8229600" cy="4525963"/>
          </a:xfrm>
        </p:spPr>
        <p:txBody>
          <a:bodyPr/>
          <a:lstStyle/>
          <a:p>
            <a:pPr>
              <a:lnSpc>
                <a:spcPct val="90000"/>
              </a:lnSpc>
              <a:buFontTx/>
              <a:buNone/>
            </a:pPr>
            <a:r>
              <a:rPr lang="en-US" dirty="0"/>
              <a:t>-</a:t>
            </a:r>
            <a:r>
              <a:rPr lang="en-US" b="1" dirty="0">
                <a:solidFill>
                  <a:srgbClr val="000099"/>
                </a:solidFill>
              </a:rPr>
              <a:t>Breast feeding</a:t>
            </a:r>
          </a:p>
          <a:p>
            <a:pPr>
              <a:lnSpc>
                <a:spcPct val="90000"/>
              </a:lnSpc>
              <a:buClr>
                <a:schemeClr val="tx1"/>
              </a:buClr>
              <a:buFontTx/>
              <a:buNone/>
            </a:pPr>
            <a:r>
              <a:rPr lang="en-US" b="1" dirty="0">
                <a:solidFill>
                  <a:srgbClr val="000099"/>
                </a:solidFill>
              </a:rPr>
              <a:t>-Improved weaning practice.</a:t>
            </a:r>
          </a:p>
          <a:p>
            <a:pPr>
              <a:lnSpc>
                <a:spcPct val="90000"/>
              </a:lnSpc>
              <a:buClr>
                <a:schemeClr val="tx1"/>
              </a:buClr>
              <a:buFontTx/>
              <a:buNone/>
            </a:pPr>
            <a:r>
              <a:rPr lang="en-US" b="1" dirty="0">
                <a:solidFill>
                  <a:srgbClr val="000099"/>
                </a:solidFill>
              </a:rPr>
              <a:t>-Use of plenty of clean water.</a:t>
            </a:r>
          </a:p>
          <a:p>
            <a:pPr>
              <a:lnSpc>
                <a:spcPct val="90000"/>
              </a:lnSpc>
              <a:buClr>
                <a:schemeClr val="tx1"/>
              </a:buClr>
              <a:buFontTx/>
              <a:buNone/>
            </a:pPr>
            <a:r>
              <a:rPr lang="en-US" b="1" dirty="0">
                <a:solidFill>
                  <a:srgbClr val="000099"/>
                </a:solidFill>
              </a:rPr>
              <a:t>-Hand washing.</a:t>
            </a:r>
          </a:p>
          <a:p>
            <a:pPr>
              <a:lnSpc>
                <a:spcPct val="90000"/>
              </a:lnSpc>
              <a:buClr>
                <a:schemeClr val="tx1"/>
              </a:buClr>
              <a:buFontTx/>
              <a:buNone/>
            </a:pPr>
            <a:r>
              <a:rPr lang="en-US" b="1" dirty="0">
                <a:solidFill>
                  <a:srgbClr val="000099"/>
                </a:solidFill>
              </a:rPr>
              <a:t>- Use of latrine</a:t>
            </a:r>
          </a:p>
          <a:p>
            <a:pPr>
              <a:lnSpc>
                <a:spcPct val="90000"/>
              </a:lnSpc>
              <a:buClr>
                <a:schemeClr val="tx1"/>
              </a:buClr>
              <a:buFontTx/>
              <a:buNone/>
            </a:pPr>
            <a:r>
              <a:rPr lang="en-US" b="1" dirty="0">
                <a:solidFill>
                  <a:srgbClr val="000099"/>
                </a:solidFill>
              </a:rPr>
              <a:t>-Measles immunization</a:t>
            </a:r>
          </a:p>
          <a:p>
            <a:pPr>
              <a:lnSpc>
                <a:spcPct val="90000"/>
              </a:lnSpc>
              <a:buClr>
                <a:schemeClr val="tx1"/>
              </a:buClr>
              <a:buFontTx/>
              <a:buNone/>
            </a:pPr>
            <a:r>
              <a:rPr lang="en-US" b="1" dirty="0">
                <a:solidFill>
                  <a:srgbClr val="000099"/>
                </a:solidFill>
              </a:rPr>
              <a:t>-proper disposal of the stool of young children</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82" name="Rectangle 2"/>
          <p:cNvSpPr>
            <a:spLocks noGrp="1" noChangeArrowheads="1"/>
          </p:cNvSpPr>
          <p:nvPr>
            <p:ph type="title"/>
          </p:nvPr>
        </p:nvSpPr>
        <p:spPr>
          <a:xfrm>
            <a:off x="457200" y="0"/>
            <a:ext cx="8229600" cy="1143000"/>
          </a:xfrm>
        </p:spPr>
        <p:txBody>
          <a:bodyPr/>
          <a:lstStyle/>
          <a:p>
            <a:r>
              <a:rPr lang="en-US" dirty="0" smtClean="0">
                <a:solidFill>
                  <a:srgbClr val="FF0000"/>
                </a:solidFill>
              </a:rPr>
              <a:t>EXERCISE (10 </a:t>
            </a:r>
            <a:r>
              <a:rPr lang="en-US" dirty="0">
                <a:solidFill>
                  <a:srgbClr val="FF0000"/>
                </a:solidFill>
              </a:rPr>
              <a:t>min.)</a:t>
            </a:r>
          </a:p>
        </p:txBody>
      </p:sp>
      <p:sp>
        <p:nvSpPr>
          <p:cNvPr id="1249283" name="Rectangle 3"/>
          <p:cNvSpPr>
            <a:spLocks noGrp="1" noChangeArrowheads="1"/>
          </p:cNvSpPr>
          <p:nvPr>
            <p:ph type="body" idx="1"/>
          </p:nvPr>
        </p:nvSpPr>
        <p:spPr>
          <a:xfrm>
            <a:off x="533400" y="1143000"/>
            <a:ext cx="8229600" cy="4525963"/>
          </a:xfrm>
        </p:spPr>
        <p:txBody>
          <a:bodyPr/>
          <a:lstStyle/>
          <a:p>
            <a:pPr marL="1371600" lvl="2" indent="-457200">
              <a:buFontTx/>
              <a:buNone/>
            </a:pPr>
            <a:r>
              <a:rPr lang="en-US" sz="2800" dirty="0">
                <a:solidFill>
                  <a:srgbClr val="0000CC"/>
                </a:solidFill>
              </a:rPr>
              <a:t>1. </a:t>
            </a:r>
            <a:r>
              <a:rPr lang="en-US" sz="2800" b="1" dirty="0" err="1">
                <a:solidFill>
                  <a:srgbClr val="0000CC"/>
                </a:solidFill>
              </a:rPr>
              <a:t>Tedros</a:t>
            </a:r>
            <a:r>
              <a:rPr lang="en-US" sz="2800" b="1" dirty="0">
                <a:solidFill>
                  <a:srgbClr val="0000CC"/>
                </a:solidFill>
              </a:rPr>
              <a:t> is 3 years old has diarrhea for “ 05” days. His eye’s are sunken, He is able to drink and his skin pinch go back immediately. He weights 10 </a:t>
            </a:r>
            <a:r>
              <a:rPr lang="en-US" sz="2800" b="1" dirty="0" err="1">
                <a:solidFill>
                  <a:srgbClr val="0000CC"/>
                </a:solidFill>
              </a:rPr>
              <a:t>k.g</a:t>
            </a:r>
            <a:r>
              <a:rPr lang="en-US" sz="2800" b="1" dirty="0">
                <a:solidFill>
                  <a:srgbClr val="0000CC"/>
                </a:solidFill>
              </a:rPr>
              <a:t> </a:t>
            </a:r>
          </a:p>
          <a:p>
            <a:pPr marL="1371600" lvl="2" indent="-457200">
              <a:buFontTx/>
              <a:buNone/>
            </a:pPr>
            <a:r>
              <a:rPr lang="en-US" sz="2800" b="1" dirty="0">
                <a:solidFill>
                  <a:srgbClr val="0000CC"/>
                </a:solidFill>
              </a:rPr>
              <a:t>1.1Classify the child for DHN.</a:t>
            </a:r>
          </a:p>
          <a:p>
            <a:pPr marL="1371600" lvl="2" indent="-457200">
              <a:buFontTx/>
              <a:buAutoNum type="alphaUcPeriod"/>
            </a:pPr>
            <a:r>
              <a:rPr lang="en-US" sz="2800" b="1" dirty="0">
                <a:solidFill>
                  <a:srgbClr val="0000CC"/>
                </a:solidFill>
              </a:rPr>
              <a:t>No DHN   B. some DHN   C. Sever DHN.</a:t>
            </a:r>
          </a:p>
          <a:p>
            <a:pPr marL="1371600" lvl="2" indent="-457200">
              <a:buFontTx/>
              <a:buNone/>
            </a:pPr>
            <a:r>
              <a:rPr lang="en-US" sz="2800" b="1" dirty="0">
                <a:solidFill>
                  <a:srgbClr val="0000CC"/>
                </a:solidFill>
              </a:rPr>
              <a:t>1.2. What is your Management </a:t>
            </a:r>
          </a:p>
          <a:p>
            <a:pPr marL="1371600" lvl="2" indent="-457200">
              <a:buFontTx/>
              <a:buNone/>
            </a:pPr>
            <a:r>
              <a:rPr lang="en-US" sz="2800" b="1" dirty="0">
                <a:solidFill>
                  <a:srgbClr val="0000CC"/>
                </a:solidFill>
              </a:rPr>
              <a:t>A. plan-A        B. plan-B          C. plan-C    </a:t>
            </a:r>
            <a:endParaRPr lang="en-US" b="1" dirty="0">
              <a:solidFill>
                <a:srgbClr val="0000CC"/>
              </a:solidFill>
            </a:endParaRPr>
          </a:p>
          <a:p>
            <a:pPr marL="990600" lvl="1" indent="-533400">
              <a:buFontTx/>
              <a:buNone/>
            </a:pPr>
            <a:endParaRPr lang="en-US" b="1" dirty="0">
              <a:solidFill>
                <a:srgbClr val="0000CC"/>
              </a:solidFill>
            </a:endParaRPr>
          </a:p>
          <a:p>
            <a:pPr marL="990600" lvl="1" indent="-533400">
              <a:buFontTx/>
              <a:buChar char="•"/>
            </a:pPr>
            <a:endParaRPr lang="en-US" dirty="0">
              <a:solidFill>
                <a:srgbClr val="0000CC"/>
              </a:solidFill>
            </a:endParaRP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7506" name="Rectangle 2"/>
          <p:cNvSpPr>
            <a:spLocks noGrp="1" noChangeArrowheads="1"/>
          </p:cNvSpPr>
          <p:nvPr>
            <p:ph type="title"/>
          </p:nvPr>
        </p:nvSpPr>
        <p:spPr/>
        <p:txBody>
          <a:bodyPr/>
          <a:lstStyle/>
          <a:p>
            <a:r>
              <a:rPr lang="en-US" b="1" dirty="0">
                <a:solidFill>
                  <a:srgbClr val="FF0066"/>
                </a:solidFill>
              </a:rPr>
              <a:t>Cont…</a:t>
            </a:r>
          </a:p>
        </p:txBody>
      </p:sp>
      <p:sp>
        <p:nvSpPr>
          <p:cNvPr id="1557507" name="Rectangle 3"/>
          <p:cNvSpPr>
            <a:spLocks noGrp="1" noChangeArrowheads="1"/>
          </p:cNvSpPr>
          <p:nvPr>
            <p:ph type="body" idx="1"/>
          </p:nvPr>
        </p:nvSpPr>
        <p:spPr>
          <a:xfrm>
            <a:off x="457200" y="1143000"/>
            <a:ext cx="8229600" cy="4525963"/>
          </a:xfrm>
        </p:spPr>
        <p:txBody>
          <a:bodyPr>
            <a:normAutofit lnSpcReduction="10000"/>
          </a:bodyPr>
          <a:lstStyle/>
          <a:p>
            <a:pPr marL="609600" indent="-609600">
              <a:buFontTx/>
              <a:buNone/>
            </a:pPr>
            <a:r>
              <a:rPr lang="en-US" sz="700" dirty="0"/>
              <a:t> </a:t>
            </a:r>
            <a:r>
              <a:rPr lang="en-US" sz="2800" b="1" dirty="0">
                <a:solidFill>
                  <a:srgbClr val="0000CC"/>
                </a:solidFill>
              </a:rPr>
              <a:t>2. Medina is 4 years old has diarrhea for “ 5” days. Her mother brought her today because the child has diarrhea for 03 days. He has no general danger sign. W/h the </a:t>
            </a:r>
            <a:r>
              <a:rPr lang="en-US" sz="2800" b="1" dirty="0" err="1">
                <a:solidFill>
                  <a:srgbClr val="0000CC"/>
                </a:solidFill>
              </a:rPr>
              <a:t>H.w</a:t>
            </a:r>
            <a:r>
              <a:rPr lang="en-US" sz="2800" b="1" dirty="0">
                <a:solidFill>
                  <a:srgbClr val="0000CC"/>
                </a:solidFill>
              </a:rPr>
              <a:t> assessed him. He is irritable .His eyes are not sunken and he drinks </a:t>
            </a:r>
            <a:r>
              <a:rPr lang="en-US" sz="2800" b="1" dirty="0" err="1">
                <a:solidFill>
                  <a:srgbClr val="0000CC"/>
                </a:solidFill>
              </a:rPr>
              <a:t>eagerly.His</a:t>
            </a:r>
            <a:r>
              <a:rPr lang="en-US" sz="2800" b="1" dirty="0">
                <a:solidFill>
                  <a:srgbClr val="0000CC"/>
                </a:solidFill>
              </a:rPr>
              <a:t> weight 20 </a:t>
            </a:r>
            <a:r>
              <a:rPr lang="en-US" sz="2800" b="1" dirty="0" err="1">
                <a:solidFill>
                  <a:srgbClr val="0000CC"/>
                </a:solidFill>
              </a:rPr>
              <a:t>K.g</a:t>
            </a:r>
            <a:r>
              <a:rPr lang="en-US" sz="2800" b="1" dirty="0">
                <a:solidFill>
                  <a:srgbClr val="0000CC"/>
                </a:solidFill>
              </a:rPr>
              <a:t>.</a:t>
            </a:r>
          </a:p>
          <a:p>
            <a:pPr marL="609600" indent="-609600">
              <a:buFontTx/>
              <a:buNone/>
            </a:pPr>
            <a:r>
              <a:rPr lang="en-US" sz="2800" b="1" dirty="0">
                <a:solidFill>
                  <a:srgbClr val="0000CC"/>
                </a:solidFill>
              </a:rPr>
              <a:t>2.1. Classify medina for DHN </a:t>
            </a:r>
          </a:p>
          <a:p>
            <a:pPr marL="609600" indent="-609600">
              <a:buFontTx/>
              <a:buNone/>
            </a:pPr>
            <a:r>
              <a:rPr lang="en-US" sz="2800" b="1" dirty="0">
                <a:solidFill>
                  <a:srgbClr val="0000CC"/>
                </a:solidFill>
              </a:rPr>
              <a:t>2.2 What will be your treatment plan? </a:t>
            </a:r>
          </a:p>
          <a:p>
            <a:pPr marL="609600" indent="-609600">
              <a:buFontTx/>
              <a:buNone/>
            </a:pPr>
            <a:r>
              <a:rPr lang="en-US" sz="2800" b="1" dirty="0">
                <a:solidFill>
                  <a:srgbClr val="0000CC"/>
                </a:solidFill>
              </a:rPr>
              <a:t>2.3 Calculate the amount fluid &amp; the time required. </a:t>
            </a:r>
          </a:p>
          <a:p>
            <a:pPr marL="1371600" lvl="2" indent="-457200">
              <a:buFontTx/>
              <a:buNone/>
            </a:pPr>
            <a:r>
              <a:rPr lang="en-US" sz="2800" dirty="0">
                <a:solidFill>
                  <a:srgbClr val="0000CC"/>
                </a:solidFill>
              </a:rPr>
              <a:t>                                               </a:t>
            </a:r>
            <a:endParaRPr lang="en-US" sz="2800" u="sng" dirty="0">
              <a:solidFill>
                <a:srgbClr val="0000CC"/>
              </a:solidFill>
            </a:endParaRP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p:txBody>
          <a:bodyPr/>
          <a:lstStyle/>
          <a:p>
            <a:r>
              <a:rPr lang="en-US" sz="3200" b="1" u="sng" dirty="0" smtClean="0">
                <a:solidFill>
                  <a:srgbClr val="FF0000"/>
                </a:solidFill>
              </a:rPr>
              <a:t>III- </a:t>
            </a:r>
            <a:r>
              <a:rPr lang="en-US" sz="3200" b="1" u="sng" dirty="0">
                <a:solidFill>
                  <a:srgbClr val="FF0000"/>
                </a:solidFill>
              </a:rPr>
              <a:t>Assess &amp; Classify Fever Using IMNCI</a:t>
            </a:r>
            <a:r>
              <a:rPr lang="en-US" sz="3200" b="1" dirty="0">
                <a:solidFill>
                  <a:srgbClr val="FF0000"/>
                </a:solidFill>
              </a:rPr>
              <a:t/>
            </a:r>
            <a:br>
              <a:rPr lang="en-US" sz="3200" b="1" dirty="0">
                <a:solidFill>
                  <a:srgbClr val="FF0000"/>
                </a:solidFill>
              </a:rPr>
            </a:br>
            <a:endParaRPr lang="en-US" sz="3200" b="1" dirty="0">
              <a:solidFill>
                <a:srgbClr val="FF0000"/>
              </a:solidFill>
            </a:endParaRPr>
          </a:p>
        </p:txBody>
      </p:sp>
      <p:sp>
        <p:nvSpPr>
          <p:cNvPr id="548867" name="Rectangle 3"/>
          <p:cNvSpPr>
            <a:spLocks noGrp="1" noChangeArrowheads="1"/>
          </p:cNvSpPr>
          <p:nvPr>
            <p:ph type="body" idx="1"/>
          </p:nvPr>
        </p:nvSpPr>
        <p:spPr>
          <a:xfrm>
            <a:off x="152400" y="914400"/>
            <a:ext cx="8229600" cy="4525963"/>
          </a:xfrm>
        </p:spPr>
        <p:txBody>
          <a:bodyPr/>
          <a:lstStyle/>
          <a:p>
            <a:pPr>
              <a:lnSpc>
                <a:spcPct val="90000"/>
              </a:lnSpc>
              <a:buClr>
                <a:schemeClr val="tx1"/>
              </a:buClr>
              <a:buFont typeface="Wingdings" pitchFamily="2" charset="2"/>
              <a:buChar char="§"/>
            </a:pPr>
            <a:r>
              <a:rPr lang="en-US" sz="2800" b="1" dirty="0">
                <a:solidFill>
                  <a:srgbClr val="0000CC"/>
                </a:solidFill>
              </a:rPr>
              <a:t>A child with fever may have    </a:t>
            </a:r>
          </a:p>
          <a:p>
            <a:pPr>
              <a:lnSpc>
                <a:spcPct val="90000"/>
              </a:lnSpc>
              <a:buClr>
                <a:schemeClr val="tx1"/>
              </a:buClr>
              <a:buFontTx/>
              <a:buNone/>
            </a:pPr>
            <a:r>
              <a:rPr lang="en-US" sz="2800" b="1" dirty="0">
                <a:solidFill>
                  <a:srgbClr val="0000CC"/>
                </a:solidFill>
              </a:rPr>
              <a:t>  Malaria , Measles , Pneumonia, Cough or cold ,Viral infection, Meningitis…</a:t>
            </a:r>
          </a:p>
          <a:p>
            <a:pPr>
              <a:lnSpc>
                <a:spcPct val="90000"/>
              </a:lnSpc>
              <a:buClr>
                <a:schemeClr val="tx1"/>
              </a:buClr>
              <a:buFontTx/>
              <a:buNone/>
            </a:pPr>
            <a:r>
              <a:rPr lang="en-US" sz="2800" b="1" dirty="0">
                <a:solidFill>
                  <a:srgbClr val="0000CC"/>
                </a:solidFill>
              </a:rPr>
              <a:t>    </a:t>
            </a:r>
            <a:r>
              <a:rPr lang="en-US" sz="2800" b="1" dirty="0">
                <a:solidFill>
                  <a:srgbClr val="FF0066"/>
                </a:solidFill>
              </a:rPr>
              <a:t>3.1 </a:t>
            </a:r>
            <a:r>
              <a:rPr lang="en-US" sz="2800" b="1" u="sng" dirty="0">
                <a:solidFill>
                  <a:srgbClr val="FF0066"/>
                </a:solidFill>
              </a:rPr>
              <a:t>Malaria</a:t>
            </a:r>
            <a:endParaRPr lang="en-US" sz="2800" b="1" dirty="0">
              <a:solidFill>
                <a:srgbClr val="FF0066"/>
              </a:solidFill>
            </a:endParaRPr>
          </a:p>
          <a:p>
            <a:pPr>
              <a:lnSpc>
                <a:spcPct val="90000"/>
              </a:lnSpc>
            </a:pPr>
            <a:r>
              <a:rPr lang="en-US" sz="2800" b="1" dirty="0">
                <a:solidFill>
                  <a:srgbClr val="0000CC"/>
                </a:solidFill>
              </a:rPr>
              <a:t>Fever is the main symptom of malaria </a:t>
            </a:r>
          </a:p>
          <a:p>
            <a:pPr>
              <a:lnSpc>
                <a:spcPct val="90000"/>
              </a:lnSpc>
            </a:pPr>
            <a:r>
              <a:rPr lang="en-US" sz="2800" b="1" dirty="0">
                <a:solidFill>
                  <a:srgbClr val="0000CC"/>
                </a:solidFill>
              </a:rPr>
              <a:t>The sign of malaria may over lap with sign of other illness</a:t>
            </a:r>
          </a:p>
          <a:p>
            <a:pPr>
              <a:lnSpc>
                <a:spcPct val="90000"/>
              </a:lnSpc>
              <a:buFontTx/>
              <a:buNone/>
            </a:pPr>
            <a:r>
              <a:rPr lang="en-US" sz="2800" b="1" dirty="0">
                <a:solidFill>
                  <a:srgbClr val="0000CC"/>
                </a:solidFill>
              </a:rPr>
              <a:t>E.g. A child may have malaria &amp; cough with fast breathing</a:t>
            </a:r>
          </a:p>
          <a:p>
            <a:pPr>
              <a:lnSpc>
                <a:spcPct val="90000"/>
              </a:lnSpc>
            </a:pPr>
            <a:r>
              <a:rPr lang="en-US" sz="2800" b="1" dirty="0">
                <a:solidFill>
                  <a:srgbClr val="0000CC"/>
                </a:solidFill>
              </a:rPr>
              <a:t>In this case treat for both malaria &amp; pneumonia </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p:txBody>
          <a:bodyPr/>
          <a:lstStyle/>
          <a:p>
            <a:r>
              <a:rPr lang="en-US" sz="3200" b="1" dirty="0">
                <a:solidFill>
                  <a:srgbClr val="FF0000"/>
                </a:solidFill>
              </a:rPr>
              <a:t> Assess Fever Using IMNCI…</a:t>
            </a:r>
            <a:r>
              <a:rPr lang="en-US" sz="4000" dirty="0">
                <a:solidFill>
                  <a:srgbClr val="FF0000"/>
                </a:solidFill>
              </a:rPr>
              <a:t>Cont…</a:t>
            </a:r>
          </a:p>
        </p:txBody>
      </p:sp>
      <p:sp>
        <p:nvSpPr>
          <p:cNvPr id="550915" name="Rectangle 3"/>
          <p:cNvSpPr>
            <a:spLocks noGrp="1" noChangeArrowheads="1"/>
          </p:cNvSpPr>
          <p:nvPr>
            <p:ph type="body" idx="1"/>
          </p:nvPr>
        </p:nvSpPr>
        <p:spPr>
          <a:xfrm>
            <a:off x="457200" y="1143000"/>
            <a:ext cx="8229600" cy="4525963"/>
          </a:xfrm>
        </p:spPr>
        <p:txBody>
          <a:bodyPr/>
          <a:lstStyle/>
          <a:p>
            <a:pPr>
              <a:lnSpc>
                <a:spcPct val="90000"/>
              </a:lnSpc>
              <a:buFontTx/>
              <a:buNone/>
            </a:pPr>
            <a:r>
              <a:rPr lang="en-US" sz="2800" b="1" u="sng" dirty="0">
                <a:solidFill>
                  <a:srgbClr val="0000CC"/>
                </a:solidFill>
              </a:rPr>
              <a:t>Deciding malaria risk; -</a:t>
            </a:r>
            <a:r>
              <a:rPr lang="en-US" sz="2800" b="1" dirty="0">
                <a:solidFill>
                  <a:srgbClr val="0000CC"/>
                </a:solidFill>
              </a:rPr>
              <a:t> To classify &amp; treat children with fever, you must know the malaria risk in your area.</a:t>
            </a:r>
            <a:endParaRPr lang="en-US" sz="2800" b="1" u="sng" dirty="0">
              <a:solidFill>
                <a:srgbClr val="0000CC"/>
              </a:solidFill>
            </a:endParaRPr>
          </a:p>
          <a:p>
            <a:pPr>
              <a:lnSpc>
                <a:spcPct val="90000"/>
              </a:lnSpc>
              <a:buFontTx/>
              <a:buNone/>
            </a:pPr>
            <a:r>
              <a:rPr lang="en-US" sz="2800" b="1" dirty="0">
                <a:solidFill>
                  <a:srgbClr val="0000CC"/>
                </a:solidFill>
              </a:rPr>
              <a:t>    </a:t>
            </a:r>
            <a:r>
              <a:rPr lang="en-US" sz="2800" b="1" u="sng" dirty="0">
                <a:solidFill>
                  <a:srgbClr val="0000CC"/>
                </a:solidFill>
              </a:rPr>
              <a:t>High malaria risk in area where </a:t>
            </a:r>
            <a:endParaRPr lang="en-US" sz="2800" b="1" dirty="0">
              <a:solidFill>
                <a:srgbClr val="0000CC"/>
              </a:solidFill>
            </a:endParaRPr>
          </a:p>
          <a:p>
            <a:pPr>
              <a:lnSpc>
                <a:spcPct val="90000"/>
              </a:lnSpc>
            </a:pPr>
            <a:r>
              <a:rPr lang="en-US" sz="2800" b="1" dirty="0">
                <a:solidFill>
                  <a:srgbClr val="0000CC"/>
                </a:solidFill>
              </a:rPr>
              <a:t>More than 5% of the fever case in children due to malaria  </a:t>
            </a:r>
          </a:p>
          <a:p>
            <a:pPr>
              <a:lnSpc>
                <a:spcPct val="90000"/>
              </a:lnSpc>
              <a:buFontTx/>
              <a:buNone/>
            </a:pPr>
            <a:r>
              <a:rPr lang="en-US" sz="2800" b="1" dirty="0">
                <a:solidFill>
                  <a:srgbClr val="0000CC"/>
                </a:solidFill>
              </a:rPr>
              <a:t>   </a:t>
            </a:r>
            <a:r>
              <a:rPr lang="en-US" sz="2800" b="1" u="sng" dirty="0">
                <a:solidFill>
                  <a:srgbClr val="0000CC"/>
                </a:solidFill>
              </a:rPr>
              <a:t>A low malaria risk in areas where</a:t>
            </a:r>
            <a:r>
              <a:rPr lang="en-US" sz="2800" b="1" dirty="0">
                <a:solidFill>
                  <a:srgbClr val="0000CC"/>
                </a:solidFill>
              </a:rPr>
              <a:t> ;-</a:t>
            </a:r>
            <a:endParaRPr lang="en-US" sz="2800" b="1" u="sng" dirty="0">
              <a:solidFill>
                <a:srgbClr val="0000CC"/>
              </a:solidFill>
            </a:endParaRPr>
          </a:p>
          <a:p>
            <a:pPr>
              <a:lnSpc>
                <a:spcPct val="90000"/>
              </a:lnSpc>
            </a:pPr>
            <a:r>
              <a:rPr lang="en-US" sz="2800" b="1" u="sng" dirty="0">
                <a:solidFill>
                  <a:srgbClr val="0000CC"/>
                </a:solidFill>
              </a:rPr>
              <a:t>&lt; </a:t>
            </a:r>
            <a:r>
              <a:rPr lang="en-US" sz="2800" b="1" dirty="0">
                <a:solidFill>
                  <a:srgbClr val="0000CC"/>
                </a:solidFill>
              </a:rPr>
              <a:t>5% of the fever case due to malaria.</a:t>
            </a:r>
            <a:endParaRPr lang="en-US" sz="2800" b="1" u="sng" dirty="0">
              <a:solidFill>
                <a:srgbClr val="0000CC"/>
              </a:solidFill>
            </a:endParaRPr>
          </a:p>
          <a:p>
            <a:pPr>
              <a:lnSpc>
                <a:spcPct val="90000"/>
              </a:lnSpc>
              <a:buFontTx/>
              <a:buNone/>
            </a:pPr>
            <a:r>
              <a:rPr lang="en-US" sz="2800" b="1" u="sng" dirty="0">
                <a:solidFill>
                  <a:srgbClr val="0000CC"/>
                </a:solidFill>
              </a:rPr>
              <a:t>No malaria risk</a:t>
            </a:r>
            <a:r>
              <a:rPr lang="en-US" sz="2800" b="1" dirty="0">
                <a:solidFill>
                  <a:srgbClr val="0000CC"/>
                </a:solidFill>
              </a:rPr>
              <a:t> in area where; there is no  malaria   transmission</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Rectangle 2"/>
          <p:cNvSpPr>
            <a:spLocks noGrp="1" noChangeArrowheads="1"/>
          </p:cNvSpPr>
          <p:nvPr>
            <p:ph type="title"/>
          </p:nvPr>
        </p:nvSpPr>
        <p:spPr/>
        <p:txBody>
          <a:bodyPr/>
          <a:lstStyle/>
          <a:p>
            <a:r>
              <a:rPr lang="en-US" dirty="0">
                <a:solidFill>
                  <a:srgbClr val="FF0066"/>
                </a:solidFill>
              </a:rPr>
              <a:t>Cont…</a:t>
            </a:r>
          </a:p>
        </p:txBody>
      </p:sp>
      <p:sp>
        <p:nvSpPr>
          <p:cNvPr id="552963" name="Rectangle 3"/>
          <p:cNvSpPr>
            <a:spLocks noGrp="1" noChangeArrowheads="1"/>
          </p:cNvSpPr>
          <p:nvPr>
            <p:ph type="body" idx="1"/>
          </p:nvPr>
        </p:nvSpPr>
        <p:spPr>
          <a:xfrm>
            <a:off x="381000" y="1143000"/>
            <a:ext cx="8229600" cy="4525963"/>
          </a:xfrm>
        </p:spPr>
        <p:txBody>
          <a:bodyPr>
            <a:normAutofit fontScale="92500" lnSpcReduction="20000"/>
          </a:bodyPr>
          <a:lstStyle/>
          <a:p>
            <a:pPr>
              <a:lnSpc>
                <a:spcPct val="80000"/>
              </a:lnSpc>
              <a:buFontTx/>
              <a:buNone/>
            </a:pPr>
            <a:r>
              <a:rPr lang="en-US" sz="2800" b="1" dirty="0">
                <a:solidFill>
                  <a:srgbClr val="0000CC"/>
                </a:solidFill>
              </a:rPr>
              <a:t>Malaria risk can vary by season</a:t>
            </a:r>
          </a:p>
          <a:p>
            <a:pPr>
              <a:lnSpc>
                <a:spcPct val="80000"/>
              </a:lnSpc>
            </a:pPr>
            <a:r>
              <a:rPr lang="en-US" sz="2800" b="1" dirty="0">
                <a:solidFill>
                  <a:srgbClr val="0000CC"/>
                </a:solidFill>
              </a:rPr>
              <a:t>low in dry.</a:t>
            </a:r>
          </a:p>
          <a:p>
            <a:pPr>
              <a:lnSpc>
                <a:spcPct val="80000"/>
              </a:lnSpc>
            </a:pPr>
            <a:r>
              <a:rPr lang="en-US" sz="2800" b="1" dirty="0">
                <a:solidFill>
                  <a:srgbClr val="0000CC"/>
                </a:solidFill>
              </a:rPr>
              <a:t>High in rainy season</a:t>
            </a:r>
          </a:p>
          <a:p>
            <a:pPr>
              <a:lnSpc>
                <a:spcPct val="80000"/>
              </a:lnSpc>
            </a:pPr>
            <a:r>
              <a:rPr lang="en-US" sz="2800" b="1" dirty="0">
                <a:solidFill>
                  <a:srgbClr val="0000CC"/>
                </a:solidFill>
              </a:rPr>
              <a:t>Children traveled from non malarias to malarias areas have a </a:t>
            </a:r>
            <a:r>
              <a:rPr lang="en-US" sz="2800" b="1" dirty="0">
                <a:solidFill>
                  <a:srgbClr val="FF0066"/>
                </a:solidFill>
              </a:rPr>
              <a:t>high risk of malaria. Always ask for </a:t>
            </a:r>
            <a:r>
              <a:rPr lang="en-US" sz="2800" b="1" dirty="0" err="1">
                <a:solidFill>
                  <a:srgbClr val="FF0066"/>
                </a:solidFill>
              </a:rPr>
              <a:t>Hx</a:t>
            </a:r>
            <a:r>
              <a:rPr lang="en-US" sz="2800" b="1" dirty="0">
                <a:solidFill>
                  <a:srgbClr val="FF0066"/>
                </a:solidFill>
              </a:rPr>
              <a:t> of travel.</a:t>
            </a:r>
          </a:p>
          <a:p>
            <a:pPr>
              <a:lnSpc>
                <a:spcPct val="80000"/>
              </a:lnSpc>
              <a:buFontTx/>
              <a:buNone/>
            </a:pPr>
            <a:r>
              <a:rPr lang="en-US" sz="2800" b="1" dirty="0">
                <a:solidFill>
                  <a:srgbClr val="FF0066"/>
                </a:solidFill>
              </a:rPr>
              <a:t>   </a:t>
            </a:r>
            <a:r>
              <a:rPr lang="en-US" sz="2800" b="1" dirty="0">
                <a:solidFill>
                  <a:srgbClr val="0000CC"/>
                </a:solidFill>
              </a:rPr>
              <a:t>  </a:t>
            </a:r>
            <a:r>
              <a:rPr lang="en-US" b="1" dirty="0">
                <a:solidFill>
                  <a:srgbClr val="0000CC"/>
                </a:solidFill>
              </a:rPr>
              <a:t>3.2. </a:t>
            </a:r>
            <a:r>
              <a:rPr lang="en-US" b="1" dirty="0" err="1">
                <a:solidFill>
                  <a:srgbClr val="0000CC"/>
                </a:solidFill>
              </a:rPr>
              <a:t>Measle</a:t>
            </a:r>
            <a:endParaRPr lang="en-US" b="1" dirty="0">
              <a:solidFill>
                <a:srgbClr val="0000CC"/>
              </a:solidFill>
            </a:endParaRPr>
          </a:p>
          <a:p>
            <a:pPr>
              <a:lnSpc>
                <a:spcPct val="80000"/>
              </a:lnSpc>
            </a:pPr>
            <a:r>
              <a:rPr lang="en-US" sz="2800" b="1" dirty="0">
                <a:solidFill>
                  <a:srgbClr val="FF0066"/>
                </a:solidFill>
              </a:rPr>
              <a:t>Fever &amp; generalized rash </a:t>
            </a:r>
            <a:r>
              <a:rPr lang="en-US" sz="2800" b="1" dirty="0">
                <a:solidFill>
                  <a:srgbClr val="0000CC"/>
                </a:solidFill>
              </a:rPr>
              <a:t>are the main sign of </a:t>
            </a:r>
            <a:r>
              <a:rPr lang="en-US" sz="2800" b="1" dirty="0" err="1">
                <a:solidFill>
                  <a:srgbClr val="0000CC"/>
                </a:solidFill>
              </a:rPr>
              <a:t>measle</a:t>
            </a:r>
            <a:r>
              <a:rPr lang="en-US" sz="2800" b="1" dirty="0">
                <a:solidFill>
                  <a:srgbClr val="0000CC"/>
                </a:solidFill>
              </a:rPr>
              <a:t>.</a:t>
            </a:r>
          </a:p>
          <a:p>
            <a:pPr>
              <a:lnSpc>
                <a:spcPct val="80000"/>
              </a:lnSpc>
            </a:pPr>
            <a:endParaRPr lang="en-US" sz="2800" b="1" dirty="0">
              <a:solidFill>
                <a:srgbClr val="0000CC"/>
              </a:solidFill>
            </a:endParaRPr>
          </a:p>
          <a:p>
            <a:pPr>
              <a:lnSpc>
                <a:spcPct val="80000"/>
              </a:lnSpc>
            </a:pPr>
            <a:endParaRPr lang="en-US" sz="2800" b="1" dirty="0"/>
          </a:p>
          <a:p>
            <a:pPr>
              <a:lnSpc>
                <a:spcPct val="80000"/>
              </a:lnSpc>
            </a:pPr>
            <a:endParaRPr lang="en-US" sz="2800" b="1" dirty="0"/>
          </a:p>
          <a:p>
            <a:pPr>
              <a:lnSpc>
                <a:spcPct val="80000"/>
              </a:lnSpc>
            </a:pPr>
            <a:endParaRPr lang="en-US" sz="2800" b="1" dirty="0"/>
          </a:p>
          <a:p>
            <a:pPr>
              <a:lnSpc>
                <a:spcPct val="80000"/>
              </a:lnSpc>
            </a:pPr>
            <a:endParaRPr lang="en-US" sz="2800" b="1" dirty="0"/>
          </a:p>
          <a:p>
            <a:pPr>
              <a:lnSpc>
                <a:spcPct val="80000"/>
              </a:lnSpc>
            </a:pPr>
            <a:r>
              <a:rPr lang="en-US" sz="2000" dirty="0"/>
              <a:t> </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1" name="Rectangle 3"/>
          <p:cNvSpPr>
            <a:spLocks noGrp="1" noChangeArrowheads="1"/>
          </p:cNvSpPr>
          <p:nvPr>
            <p:ph type="body" idx="1"/>
          </p:nvPr>
        </p:nvSpPr>
        <p:spPr>
          <a:xfrm>
            <a:off x="381000" y="685800"/>
            <a:ext cx="8229600" cy="4525963"/>
          </a:xfrm>
        </p:spPr>
        <p:txBody>
          <a:bodyPr>
            <a:normAutofit lnSpcReduction="10000"/>
          </a:bodyPr>
          <a:lstStyle/>
          <a:p>
            <a:pPr lvl="1">
              <a:lnSpc>
                <a:spcPct val="110000"/>
              </a:lnSpc>
              <a:buFontTx/>
              <a:buNone/>
            </a:pPr>
            <a:r>
              <a:rPr lang="en-US" b="1" dirty="0">
                <a:solidFill>
                  <a:srgbClr val="0000CC"/>
                </a:solidFill>
              </a:rPr>
              <a:t>The sign of suggestive </a:t>
            </a:r>
            <a:r>
              <a:rPr lang="en-US" b="1" dirty="0" err="1">
                <a:solidFill>
                  <a:srgbClr val="0000CC"/>
                </a:solidFill>
              </a:rPr>
              <a:t>measle</a:t>
            </a:r>
            <a:r>
              <a:rPr lang="en-US" b="1" dirty="0">
                <a:solidFill>
                  <a:srgbClr val="0000CC"/>
                </a:solidFill>
              </a:rPr>
              <a:t> </a:t>
            </a:r>
          </a:p>
          <a:p>
            <a:pPr lvl="1">
              <a:lnSpc>
                <a:spcPct val="110000"/>
              </a:lnSpc>
              <a:buFontTx/>
              <a:buNone/>
            </a:pPr>
            <a:r>
              <a:rPr lang="en-US" b="1" dirty="0">
                <a:solidFill>
                  <a:srgbClr val="0000CC"/>
                </a:solidFill>
              </a:rPr>
              <a:t> </a:t>
            </a:r>
            <a:r>
              <a:rPr lang="en-US" b="1" dirty="0">
                <a:solidFill>
                  <a:srgbClr val="FF0066"/>
                </a:solidFill>
              </a:rPr>
              <a:t>1.   Generalized rash </a:t>
            </a:r>
          </a:p>
          <a:p>
            <a:pPr lvl="1">
              <a:lnSpc>
                <a:spcPct val="110000"/>
              </a:lnSpc>
              <a:buFontTx/>
              <a:buNone/>
            </a:pPr>
            <a:r>
              <a:rPr lang="en-US" b="1" dirty="0">
                <a:solidFill>
                  <a:srgbClr val="0000CC"/>
                </a:solidFill>
              </a:rPr>
              <a:t>Red rash begins behind the ear &amp; the neck then spread to the rest of the body </a:t>
            </a:r>
            <a:br>
              <a:rPr lang="en-US" b="1" dirty="0">
                <a:solidFill>
                  <a:srgbClr val="0000CC"/>
                </a:solidFill>
              </a:rPr>
            </a:br>
            <a:r>
              <a:rPr lang="en-US" b="1" dirty="0">
                <a:solidFill>
                  <a:srgbClr val="0000CC"/>
                </a:solidFill>
              </a:rPr>
              <a:t>  -Measles rash dose not have vesicle/ pustules &amp; itching.</a:t>
            </a:r>
          </a:p>
          <a:p>
            <a:pPr lvl="1">
              <a:lnSpc>
                <a:spcPct val="110000"/>
              </a:lnSpc>
              <a:buFontTx/>
              <a:buNone/>
            </a:pPr>
            <a:r>
              <a:rPr lang="en-US" b="1" dirty="0">
                <a:solidFill>
                  <a:srgbClr val="0000CC"/>
                </a:solidFill>
              </a:rPr>
              <a:t>2. Classify for </a:t>
            </a:r>
            <a:r>
              <a:rPr lang="en-US" b="1" dirty="0" err="1">
                <a:solidFill>
                  <a:srgbClr val="0000CC"/>
                </a:solidFill>
              </a:rPr>
              <a:t>measle</a:t>
            </a:r>
            <a:r>
              <a:rPr lang="en-US" b="1" dirty="0">
                <a:solidFill>
                  <a:srgbClr val="0000CC"/>
                </a:solidFill>
              </a:rPr>
              <a:t> for the child who has fever , generalized rash &amp;one of the following sign (cough, runny nose &amp; red eye).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7" name="Rectangle 3"/>
          <p:cNvSpPr>
            <a:spLocks noGrp="1" noChangeArrowheads="1"/>
          </p:cNvSpPr>
          <p:nvPr>
            <p:ph type="body" idx="1"/>
          </p:nvPr>
        </p:nvSpPr>
        <p:spPr>
          <a:xfrm>
            <a:off x="457200" y="685800"/>
            <a:ext cx="8229600" cy="4525963"/>
          </a:xfrm>
        </p:spPr>
        <p:txBody>
          <a:bodyPr>
            <a:normAutofit fontScale="92500" lnSpcReduction="10000"/>
          </a:bodyPr>
          <a:lstStyle/>
          <a:p>
            <a:pPr marL="609600" indent="-609600">
              <a:lnSpc>
                <a:spcPct val="90000"/>
              </a:lnSpc>
              <a:buClr>
                <a:schemeClr val="tx1"/>
              </a:buClr>
              <a:buFontTx/>
              <a:buNone/>
            </a:pPr>
            <a:r>
              <a:rPr lang="en-US" sz="2800" b="1" dirty="0">
                <a:solidFill>
                  <a:srgbClr val="000099"/>
                </a:solidFill>
              </a:rPr>
              <a:t>3. Identify Rx.</a:t>
            </a:r>
            <a:r>
              <a:rPr lang="en-US" sz="2800" b="1" dirty="0"/>
              <a:t> </a:t>
            </a:r>
            <a:endParaRPr lang="en-US" sz="2800" dirty="0"/>
          </a:p>
          <a:p>
            <a:pPr marL="609600" indent="-609600">
              <a:lnSpc>
                <a:spcPct val="90000"/>
              </a:lnSpc>
              <a:buClr>
                <a:schemeClr val="tx1"/>
              </a:buClr>
              <a:buFontTx/>
              <a:buNone/>
            </a:pPr>
            <a:r>
              <a:rPr lang="en-US" sz="2800" dirty="0"/>
              <a:t>.</a:t>
            </a:r>
            <a:r>
              <a:rPr lang="en-US" sz="2800" b="1" dirty="0">
                <a:solidFill>
                  <a:srgbClr val="0000FF"/>
                </a:solidFill>
              </a:rPr>
              <a:t>Selecting &amp; classification on the chart is sufficient to identify Rx. </a:t>
            </a:r>
          </a:p>
          <a:p>
            <a:pPr marL="609600" indent="-609600">
              <a:lnSpc>
                <a:spcPct val="90000"/>
              </a:lnSpc>
              <a:buClr>
                <a:schemeClr val="tx1"/>
              </a:buClr>
              <a:buFontTx/>
              <a:buNone/>
            </a:pPr>
            <a:r>
              <a:rPr lang="en-US" sz="2800" b="1" dirty="0">
                <a:solidFill>
                  <a:srgbClr val="000099"/>
                </a:solidFill>
              </a:rPr>
              <a:t>4.Treat the child</a:t>
            </a:r>
            <a:r>
              <a:rPr lang="en-US" sz="2800" dirty="0">
                <a:solidFill>
                  <a:srgbClr val="000099"/>
                </a:solidFill>
              </a:rPr>
              <a:t>:-</a:t>
            </a:r>
            <a:r>
              <a:rPr lang="en-US" sz="2800" dirty="0"/>
              <a:t> </a:t>
            </a:r>
            <a:r>
              <a:rPr lang="en-US" sz="2800" b="1" dirty="0">
                <a:solidFill>
                  <a:srgbClr val="0000FF"/>
                </a:solidFill>
              </a:rPr>
              <a:t>prescribed drugs or other Rx, (Home fluid)</a:t>
            </a:r>
          </a:p>
          <a:p>
            <a:pPr marL="609600" indent="-609600">
              <a:lnSpc>
                <a:spcPct val="90000"/>
              </a:lnSpc>
              <a:buClr>
                <a:schemeClr val="tx1"/>
              </a:buClr>
              <a:buFontTx/>
              <a:buNone/>
            </a:pPr>
            <a:r>
              <a:rPr lang="en-US" sz="2800" b="1" dirty="0">
                <a:solidFill>
                  <a:srgbClr val="000099"/>
                </a:solidFill>
              </a:rPr>
              <a:t>5. Counsel the mother</a:t>
            </a:r>
            <a:r>
              <a:rPr lang="en-US" sz="2800" dirty="0">
                <a:solidFill>
                  <a:srgbClr val="000099"/>
                </a:solidFill>
              </a:rPr>
              <a:t>.</a:t>
            </a:r>
            <a:r>
              <a:rPr lang="en-US" sz="2800" dirty="0"/>
              <a:t> </a:t>
            </a:r>
            <a:r>
              <a:rPr lang="en-US" sz="2800" b="1" dirty="0">
                <a:solidFill>
                  <a:srgbClr val="0000FF"/>
                </a:solidFill>
              </a:rPr>
              <a:t>Telling her about foods &amp; fluids to give the child &amp; to bring the child back to the clinic.</a:t>
            </a:r>
          </a:p>
          <a:p>
            <a:pPr marL="609600" indent="-609600">
              <a:lnSpc>
                <a:spcPct val="90000"/>
              </a:lnSpc>
              <a:buClr>
                <a:schemeClr val="tx1"/>
              </a:buClr>
              <a:buFont typeface="Wingdings" pitchFamily="2" charset="2"/>
              <a:buChar char="Ø"/>
            </a:pPr>
            <a:r>
              <a:rPr lang="en-US" sz="2800" b="1" dirty="0">
                <a:solidFill>
                  <a:srgbClr val="0000FF"/>
                </a:solidFill>
              </a:rPr>
              <a:t>Teaching or advice a mother includes </a:t>
            </a:r>
          </a:p>
          <a:p>
            <a:pPr marL="609600" indent="-609600">
              <a:lnSpc>
                <a:spcPct val="90000"/>
              </a:lnSpc>
              <a:buClr>
                <a:schemeClr val="tx1"/>
              </a:buClr>
              <a:buFontTx/>
              <a:buNone/>
            </a:pPr>
            <a:r>
              <a:rPr lang="en-US" sz="2800" b="1" dirty="0">
                <a:solidFill>
                  <a:srgbClr val="0000FF"/>
                </a:solidFill>
              </a:rPr>
              <a:t>- Asking question, listening to the mother’s answer, praising, helping to solve problems &amp; checking understanding. </a:t>
            </a:r>
          </a:p>
          <a:p>
            <a:pPr marL="609600" indent="-609600">
              <a:lnSpc>
                <a:spcPct val="90000"/>
              </a:lnSpc>
              <a:buClr>
                <a:schemeClr val="tx1"/>
              </a:buClr>
              <a:buFontTx/>
              <a:buNone/>
            </a:pPr>
            <a:r>
              <a:rPr lang="en-US" sz="2800" b="1" dirty="0">
                <a:solidFill>
                  <a:srgbClr val="000099"/>
                </a:solidFill>
              </a:rPr>
              <a:t>6. Give follow up care</a:t>
            </a:r>
            <a:endParaRPr lang="en-US" sz="2800" dirty="0">
              <a:solidFill>
                <a:srgbClr val="000099"/>
              </a:solidFill>
            </a:endParaRPr>
          </a:p>
          <a:p>
            <a:pPr marL="609600" indent="-609600">
              <a:lnSpc>
                <a:spcPct val="90000"/>
              </a:lnSpc>
              <a:buClr>
                <a:schemeClr val="tx1"/>
              </a:buClr>
              <a:buFontTx/>
              <a:buNone/>
            </a:pPr>
            <a:endParaRPr lang="en-US" sz="2800" dirty="0">
              <a:solidFill>
                <a:srgbClr val="000099"/>
              </a:solidFill>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p:txBody>
          <a:bodyPr/>
          <a:lstStyle/>
          <a:p>
            <a:r>
              <a:rPr lang="en-US" dirty="0">
                <a:solidFill>
                  <a:srgbClr val="FF0066"/>
                </a:solidFill>
              </a:rPr>
              <a:t>Sign of measles… Cont…</a:t>
            </a:r>
          </a:p>
        </p:txBody>
      </p:sp>
      <p:sp>
        <p:nvSpPr>
          <p:cNvPr id="557059" name="Rectangle 3"/>
          <p:cNvSpPr>
            <a:spLocks noGrp="1" noChangeArrowheads="1"/>
          </p:cNvSpPr>
          <p:nvPr>
            <p:ph type="body" idx="1"/>
          </p:nvPr>
        </p:nvSpPr>
        <p:spPr>
          <a:xfrm>
            <a:off x="304800" y="1143000"/>
            <a:ext cx="8229600" cy="4525963"/>
          </a:xfrm>
        </p:spPr>
        <p:txBody>
          <a:bodyPr/>
          <a:lstStyle/>
          <a:p>
            <a:pPr>
              <a:lnSpc>
                <a:spcPct val="80000"/>
              </a:lnSpc>
              <a:buFontTx/>
              <a:buNone/>
            </a:pPr>
            <a:r>
              <a:rPr lang="en-US" sz="2800" b="1" dirty="0">
                <a:solidFill>
                  <a:srgbClr val="0000CC"/>
                </a:solidFill>
              </a:rPr>
              <a:t>3. If the child has </a:t>
            </a:r>
            <a:r>
              <a:rPr lang="en-US" sz="2800" b="1" dirty="0" err="1">
                <a:solidFill>
                  <a:srgbClr val="0000CC"/>
                </a:solidFill>
              </a:rPr>
              <a:t>measle</a:t>
            </a:r>
            <a:r>
              <a:rPr lang="en-US" sz="2800" b="1" dirty="0">
                <a:solidFill>
                  <a:srgbClr val="0000CC"/>
                </a:solidFill>
              </a:rPr>
              <a:t> now or with in the last 3 months. </a:t>
            </a:r>
          </a:p>
          <a:p>
            <a:pPr>
              <a:lnSpc>
                <a:spcPct val="80000"/>
              </a:lnSpc>
            </a:pPr>
            <a:r>
              <a:rPr lang="en-US" sz="2800" b="1" dirty="0">
                <a:solidFill>
                  <a:srgbClr val="0000CC"/>
                </a:solidFill>
              </a:rPr>
              <a:t> Look to see if the child has mouth or eye &amp; other complication </a:t>
            </a:r>
          </a:p>
          <a:p>
            <a:pPr lvl="1">
              <a:lnSpc>
                <a:spcPct val="80000"/>
              </a:lnSpc>
              <a:buFontTx/>
              <a:buNone/>
            </a:pPr>
            <a:r>
              <a:rPr lang="en-US" b="1" dirty="0">
                <a:solidFill>
                  <a:srgbClr val="FF0066"/>
                </a:solidFill>
              </a:rPr>
              <a:t>3.1 Look for mouth ulcer</a:t>
            </a:r>
          </a:p>
          <a:p>
            <a:pPr>
              <a:lnSpc>
                <a:spcPct val="80000"/>
              </a:lnSpc>
            </a:pPr>
            <a:r>
              <a:rPr lang="en-US" sz="2800" b="1" dirty="0">
                <a:solidFill>
                  <a:srgbClr val="0000CC"/>
                </a:solidFill>
              </a:rPr>
              <a:t>Are they deep or extensive?</a:t>
            </a:r>
          </a:p>
          <a:p>
            <a:pPr>
              <a:lnSpc>
                <a:spcPct val="80000"/>
              </a:lnSpc>
            </a:pPr>
            <a:r>
              <a:rPr lang="en-US" sz="2800" b="1" dirty="0">
                <a:solidFill>
                  <a:srgbClr val="0000CC"/>
                </a:solidFill>
              </a:rPr>
              <a:t>In sever case , they are deep &amp; extensive ulcer                   </a:t>
            </a:r>
          </a:p>
          <a:p>
            <a:pPr>
              <a:lnSpc>
                <a:spcPct val="80000"/>
              </a:lnSpc>
              <a:buFontTx/>
              <a:buNone/>
            </a:pPr>
            <a:r>
              <a:rPr lang="en-US" sz="2800" b="1" dirty="0">
                <a:solidFill>
                  <a:srgbClr val="0000CC"/>
                </a:solidFill>
              </a:rPr>
              <a:t>    -Ulcer may be red or white coating </a:t>
            </a:r>
          </a:p>
          <a:p>
            <a:pPr>
              <a:lnSpc>
                <a:spcPct val="80000"/>
              </a:lnSpc>
              <a:buFontTx/>
              <a:buNone/>
            </a:pPr>
            <a:r>
              <a:rPr lang="en-US" sz="2800" b="1" dirty="0">
                <a:solidFill>
                  <a:srgbClr val="0000CC"/>
                </a:solidFill>
              </a:rPr>
              <a:t>    -Ulcer is painful inside the mouth &amp; lips or tongue.</a:t>
            </a: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p:txBody>
          <a:bodyPr/>
          <a:lstStyle/>
          <a:p>
            <a:r>
              <a:rPr lang="en-US" b="1" dirty="0">
                <a:solidFill>
                  <a:srgbClr val="FF0066"/>
                </a:solidFill>
              </a:rPr>
              <a:t>Cont…</a:t>
            </a:r>
          </a:p>
        </p:txBody>
      </p:sp>
      <p:sp>
        <p:nvSpPr>
          <p:cNvPr id="559107" name="Rectangle 3"/>
          <p:cNvSpPr>
            <a:spLocks noGrp="1" noChangeArrowheads="1"/>
          </p:cNvSpPr>
          <p:nvPr>
            <p:ph type="body" idx="1"/>
          </p:nvPr>
        </p:nvSpPr>
        <p:spPr>
          <a:xfrm>
            <a:off x="457200" y="1295400"/>
            <a:ext cx="8229600" cy="4525963"/>
          </a:xfrm>
        </p:spPr>
        <p:txBody>
          <a:bodyPr/>
          <a:lstStyle/>
          <a:p>
            <a:pPr marL="990600" lvl="1" indent="-533400">
              <a:lnSpc>
                <a:spcPct val="90000"/>
              </a:lnSpc>
              <a:buFontTx/>
              <a:buNone/>
            </a:pPr>
            <a:r>
              <a:rPr lang="en-US" sz="3200" b="1" dirty="0">
                <a:solidFill>
                  <a:srgbClr val="FF0000"/>
                </a:solidFill>
              </a:rPr>
              <a:t>3.2. Look for pus draining from the eye</a:t>
            </a:r>
            <a:endParaRPr lang="en-US" sz="3200" dirty="0">
              <a:solidFill>
                <a:srgbClr val="FF0000"/>
              </a:solidFill>
            </a:endParaRPr>
          </a:p>
          <a:p>
            <a:pPr marL="609600" indent="-609600">
              <a:lnSpc>
                <a:spcPct val="90000"/>
              </a:lnSpc>
            </a:pPr>
            <a:r>
              <a:rPr lang="en-US" b="1" dirty="0">
                <a:solidFill>
                  <a:srgbClr val="0000CC"/>
                </a:solidFill>
              </a:rPr>
              <a:t>Sing of conjunctivitis</a:t>
            </a:r>
            <a:r>
              <a:rPr lang="en-US" dirty="0"/>
              <a:t> </a:t>
            </a:r>
          </a:p>
          <a:p>
            <a:pPr marL="609600" indent="-609600">
              <a:lnSpc>
                <a:spcPct val="90000"/>
              </a:lnSpc>
              <a:buFontTx/>
              <a:buNone/>
            </a:pPr>
            <a:r>
              <a:rPr lang="en-US" b="1" dirty="0">
                <a:solidFill>
                  <a:srgbClr val="FF0066"/>
                </a:solidFill>
              </a:rPr>
              <a:t>3.3.  Look for clouding of the cornea.</a:t>
            </a:r>
            <a:endParaRPr lang="en-US" dirty="0">
              <a:solidFill>
                <a:srgbClr val="FF0066"/>
              </a:solidFill>
            </a:endParaRPr>
          </a:p>
          <a:p>
            <a:pPr marL="609600" indent="-609600">
              <a:lnSpc>
                <a:spcPct val="90000"/>
              </a:lnSpc>
            </a:pPr>
            <a:r>
              <a:rPr lang="en-US" b="1" dirty="0">
                <a:solidFill>
                  <a:srgbClr val="0000CC"/>
                </a:solidFill>
              </a:rPr>
              <a:t>Cornea is normally clear</a:t>
            </a:r>
          </a:p>
          <a:p>
            <a:pPr marL="609600" indent="-609600">
              <a:lnSpc>
                <a:spcPct val="90000"/>
              </a:lnSpc>
            </a:pPr>
            <a:r>
              <a:rPr lang="en-US" b="1" dirty="0">
                <a:solidFill>
                  <a:srgbClr val="0000CC"/>
                </a:solidFill>
              </a:rPr>
              <a:t>Clouded cornea looks a glass of water when you add a small amount of milk. </a:t>
            </a:r>
          </a:p>
          <a:p>
            <a:pPr marL="609600" indent="-609600">
              <a:lnSpc>
                <a:spcPct val="90000"/>
              </a:lnSpc>
            </a:pPr>
            <a:r>
              <a:rPr lang="en-US" b="1" dirty="0">
                <a:solidFill>
                  <a:srgbClr val="0000CC"/>
                </a:solidFill>
              </a:rPr>
              <a:t>If not treated cause blindness.</a:t>
            </a:r>
          </a:p>
          <a:p>
            <a:pPr marL="609600" indent="-609600">
              <a:lnSpc>
                <a:spcPct val="90000"/>
              </a:lnSpc>
            </a:pPr>
            <a:r>
              <a:rPr lang="en-US" b="1" dirty="0">
                <a:solidFill>
                  <a:srgbClr val="0000CC"/>
                </a:solidFill>
              </a:rPr>
              <a:t>It needs argent Rx with </a:t>
            </a:r>
            <a:r>
              <a:rPr lang="en-US" b="1" dirty="0" err="1">
                <a:solidFill>
                  <a:srgbClr val="0000CC"/>
                </a:solidFill>
              </a:rPr>
              <a:t>Vit</a:t>
            </a:r>
            <a:r>
              <a:rPr lang="en-US" b="1" dirty="0">
                <a:solidFill>
                  <a:srgbClr val="0000CC"/>
                </a:solidFill>
              </a:rPr>
              <a:t>. –A</a:t>
            </a: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5" name="Rectangle 3"/>
          <p:cNvSpPr>
            <a:spLocks noGrp="1" noChangeArrowheads="1"/>
          </p:cNvSpPr>
          <p:nvPr>
            <p:ph type="body" idx="1"/>
          </p:nvPr>
        </p:nvSpPr>
        <p:spPr>
          <a:xfrm>
            <a:off x="228600" y="457200"/>
            <a:ext cx="8229600" cy="4525963"/>
          </a:xfrm>
        </p:spPr>
        <p:txBody>
          <a:bodyPr>
            <a:normAutofit fontScale="92500" lnSpcReduction="10000"/>
          </a:bodyPr>
          <a:lstStyle/>
          <a:p>
            <a:pPr>
              <a:buFontTx/>
              <a:buNone/>
            </a:pPr>
            <a:r>
              <a:rPr lang="en-US" sz="200" dirty="0"/>
              <a:t>                                                        </a:t>
            </a:r>
            <a:r>
              <a:rPr lang="en-US" sz="3600" b="1" dirty="0" err="1">
                <a:solidFill>
                  <a:srgbClr val="FF0066"/>
                </a:solidFill>
              </a:rPr>
              <a:t>Measle</a:t>
            </a:r>
            <a:r>
              <a:rPr lang="en-US" sz="3600" b="1" dirty="0">
                <a:solidFill>
                  <a:srgbClr val="FF0066"/>
                </a:solidFill>
              </a:rPr>
              <a:t> :-</a:t>
            </a:r>
            <a:r>
              <a:rPr lang="en-US" sz="2800" b="1" dirty="0">
                <a:solidFill>
                  <a:srgbClr val="0000CC"/>
                </a:solidFill>
              </a:rPr>
              <a:t> is cased by virus</a:t>
            </a:r>
          </a:p>
          <a:p>
            <a:r>
              <a:rPr lang="en-US" sz="2800" b="1" dirty="0">
                <a:solidFill>
                  <a:srgbClr val="0000CC"/>
                </a:solidFill>
              </a:rPr>
              <a:t>It affects the skin &amp; the layer of cell that lines the lung, gut , eye and throat. </a:t>
            </a:r>
          </a:p>
          <a:p>
            <a:r>
              <a:rPr lang="en-US" sz="2800" b="1" dirty="0">
                <a:solidFill>
                  <a:srgbClr val="FF0066"/>
                </a:solidFill>
              </a:rPr>
              <a:t>The </a:t>
            </a:r>
            <a:r>
              <a:rPr lang="en-US" sz="2800" b="1" dirty="0" err="1">
                <a:solidFill>
                  <a:srgbClr val="FF0066"/>
                </a:solidFill>
              </a:rPr>
              <a:t>measle</a:t>
            </a:r>
            <a:r>
              <a:rPr lang="en-US" sz="2800" b="1" dirty="0">
                <a:solidFill>
                  <a:srgbClr val="FF0066"/>
                </a:solidFill>
              </a:rPr>
              <a:t> virus damages the immune system. </a:t>
            </a:r>
            <a:r>
              <a:rPr lang="en-US" sz="2800" b="1" dirty="0">
                <a:solidFill>
                  <a:srgbClr val="0000CC"/>
                </a:solidFill>
              </a:rPr>
              <a:t>Complication: - 30% of all cases of </a:t>
            </a:r>
            <a:r>
              <a:rPr lang="en-US" sz="2800" b="1" dirty="0" err="1">
                <a:solidFill>
                  <a:srgbClr val="0000CC"/>
                </a:solidFill>
              </a:rPr>
              <a:t>measle</a:t>
            </a:r>
            <a:r>
              <a:rPr lang="en-US" sz="2800" b="1" dirty="0">
                <a:solidFill>
                  <a:srgbClr val="0000CC"/>
                </a:solidFill>
              </a:rPr>
              <a:t> occur. </a:t>
            </a:r>
          </a:p>
          <a:p>
            <a:pPr>
              <a:buFontTx/>
              <a:buNone/>
            </a:pPr>
            <a:r>
              <a:rPr lang="en-US" sz="2800" b="1" dirty="0">
                <a:solidFill>
                  <a:srgbClr val="0000CC"/>
                </a:solidFill>
              </a:rPr>
              <a:t>       These are :- </a:t>
            </a:r>
          </a:p>
          <a:p>
            <a:pPr lvl="1"/>
            <a:r>
              <a:rPr lang="en-US" b="1" dirty="0">
                <a:solidFill>
                  <a:srgbClr val="0000CC"/>
                </a:solidFill>
              </a:rPr>
              <a:t>Diarrhea                   -  </a:t>
            </a:r>
            <a:r>
              <a:rPr lang="en-US" b="1" dirty="0" smtClean="0">
                <a:solidFill>
                  <a:srgbClr val="0000CC"/>
                </a:solidFill>
              </a:rPr>
              <a:t>Malnutrition </a:t>
            </a:r>
            <a:endParaRPr lang="en-US" b="1" dirty="0">
              <a:solidFill>
                <a:srgbClr val="0000CC"/>
              </a:solidFill>
            </a:endParaRPr>
          </a:p>
          <a:p>
            <a:pPr lvl="1"/>
            <a:r>
              <a:rPr lang="en-US" b="1" dirty="0">
                <a:solidFill>
                  <a:srgbClr val="0000CC"/>
                </a:solidFill>
              </a:rPr>
              <a:t>Pneumonia              -  Blindness</a:t>
            </a:r>
          </a:p>
          <a:p>
            <a:pPr lvl="1"/>
            <a:r>
              <a:rPr lang="en-US" b="1" dirty="0" err="1">
                <a:solidFill>
                  <a:srgbClr val="0000CC"/>
                </a:solidFill>
              </a:rPr>
              <a:t>Stridor</a:t>
            </a:r>
            <a:r>
              <a:rPr lang="en-US" b="1" dirty="0">
                <a:solidFill>
                  <a:srgbClr val="0000CC"/>
                </a:solidFill>
              </a:rPr>
              <a:t>                      -   Encephalitis rarely</a:t>
            </a:r>
          </a:p>
          <a:p>
            <a:pPr lvl="1"/>
            <a:r>
              <a:rPr lang="en-US" b="1" dirty="0">
                <a:solidFill>
                  <a:srgbClr val="0000CC"/>
                </a:solidFill>
              </a:rPr>
              <a:t>Mouth ulcer              -    </a:t>
            </a:r>
            <a:r>
              <a:rPr lang="en-US" b="1" dirty="0" err="1">
                <a:solidFill>
                  <a:srgbClr val="0000CC"/>
                </a:solidFill>
              </a:rPr>
              <a:t>Otitis</a:t>
            </a:r>
            <a:r>
              <a:rPr lang="en-US" b="1" dirty="0">
                <a:solidFill>
                  <a:srgbClr val="0000CC"/>
                </a:solidFill>
              </a:rPr>
              <a:t>-media</a:t>
            </a:r>
          </a:p>
          <a:p>
            <a:pPr lvl="1">
              <a:buFontTx/>
              <a:buNone/>
            </a:pPr>
            <a:endParaRPr lang="en-US" b="1" dirty="0">
              <a:solidFill>
                <a:srgbClr val="0000CC"/>
              </a:solidFill>
            </a:endParaRPr>
          </a:p>
          <a:p>
            <a:pPr lvl="1"/>
            <a:endParaRPr lang="en-US" b="1" dirty="0">
              <a:solidFill>
                <a:srgbClr val="0000CC"/>
              </a:solidFill>
            </a:endParaRPr>
          </a:p>
          <a:p>
            <a:pPr lvl="1"/>
            <a:endParaRPr lang="en-US" b="1" dirty="0">
              <a:solidFill>
                <a:srgbClr val="0000CC"/>
              </a:solidFill>
            </a:endParaRP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2"/>
          <p:cNvSpPr>
            <a:spLocks noGrp="1" noChangeArrowheads="1"/>
          </p:cNvSpPr>
          <p:nvPr>
            <p:ph type="title"/>
          </p:nvPr>
        </p:nvSpPr>
        <p:spPr>
          <a:xfrm>
            <a:off x="457200" y="0"/>
            <a:ext cx="8229600" cy="1143000"/>
          </a:xfrm>
        </p:spPr>
        <p:txBody>
          <a:bodyPr>
            <a:normAutofit fontScale="90000"/>
          </a:bodyPr>
          <a:lstStyle/>
          <a:p>
            <a:r>
              <a:rPr lang="en-US" sz="3200" b="1" dirty="0"/>
              <a:t/>
            </a:r>
            <a:br>
              <a:rPr lang="en-US" sz="3200" b="1" dirty="0"/>
            </a:br>
            <a:r>
              <a:rPr lang="en-US" sz="3200" b="1" dirty="0"/>
              <a:t/>
            </a:r>
            <a:br>
              <a:rPr lang="en-US" sz="3200" b="1" dirty="0"/>
            </a:br>
            <a:r>
              <a:rPr lang="en-US" sz="4000" b="1" dirty="0">
                <a:solidFill>
                  <a:srgbClr val="FF0066"/>
                </a:solidFill>
              </a:rPr>
              <a:t>4. Assess fever</a:t>
            </a:r>
            <a:r>
              <a:rPr lang="en-US" sz="4000" dirty="0">
                <a:solidFill>
                  <a:srgbClr val="FF0066"/>
                </a:solidFill>
              </a:rPr>
              <a:t/>
            </a:r>
            <a:br>
              <a:rPr lang="en-US" sz="4000" dirty="0">
                <a:solidFill>
                  <a:srgbClr val="FF0066"/>
                </a:solidFill>
              </a:rPr>
            </a:br>
            <a:endParaRPr lang="en-US" sz="4000" dirty="0">
              <a:solidFill>
                <a:srgbClr val="FF0066"/>
              </a:solidFill>
            </a:endParaRPr>
          </a:p>
        </p:txBody>
      </p:sp>
      <p:sp>
        <p:nvSpPr>
          <p:cNvPr id="565251" name="Rectangle 3"/>
          <p:cNvSpPr>
            <a:spLocks noGrp="1" noChangeArrowheads="1"/>
          </p:cNvSpPr>
          <p:nvPr>
            <p:ph type="body" idx="1"/>
          </p:nvPr>
        </p:nvSpPr>
        <p:spPr>
          <a:xfrm>
            <a:off x="381000" y="1143000"/>
            <a:ext cx="8229600" cy="4525963"/>
          </a:xfrm>
        </p:spPr>
        <p:txBody>
          <a:bodyPr/>
          <a:lstStyle/>
          <a:p>
            <a:pPr>
              <a:lnSpc>
                <a:spcPct val="90000"/>
              </a:lnSpc>
              <a:buFontTx/>
              <a:buNone/>
            </a:pPr>
            <a:r>
              <a:rPr lang="en-US" b="1" dirty="0">
                <a:solidFill>
                  <a:srgbClr val="FF0000"/>
                </a:solidFill>
              </a:rPr>
              <a:t>A child has the main symptom fever if</a:t>
            </a:r>
          </a:p>
          <a:p>
            <a:pPr>
              <a:lnSpc>
                <a:spcPct val="90000"/>
              </a:lnSpc>
              <a:buClr>
                <a:schemeClr val="tx1"/>
              </a:buClr>
            </a:pPr>
            <a:r>
              <a:rPr lang="en-US" sz="2800" b="1" dirty="0">
                <a:solidFill>
                  <a:srgbClr val="FF0000"/>
                </a:solidFill>
              </a:rPr>
              <a:t>The child has a </a:t>
            </a:r>
            <a:r>
              <a:rPr lang="en-US" sz="2800" b="1" dirty="0" err="1">
                <a:solidFill>
                  <a:srgbClr val="FF0000"/>
                </a:solidFill>
              </a:rPr>
              <a:t>Hx</a:t>
            </a:r>
            <a:r>
              <a:rPr lang="en-US" sz="2800" b="1" dirty="0">
                <a:solidFill>
                  <a:srgbClr val="FF0000"/>
                </a:solidFill>
              </a:rPr>
              <a:t> of fever</a:t>
            </a:r>
          </a:p>
          <a:p>
            <a:pPr>
              <a:lnSpc>
                <a:spcPct val="90000"/>
              </a:lnSpc>
              <a:buClr>
                <a:schemeClr val="tx1"/>
              </a:buClr>
            </a:pPr>
            <a:r>
              <a:rPr lang="en-US" sz="2800" b="1" dirty="0">
                <a:solidFill>
                  <a:srgbClr val="FF0000"/>
                </a:solidFill>
              </a:rPr>
              <a:t>The child feels hot or</a:t>
            </a:r>
          </a:p>
          <a:p>
            <a:pPr>
              <a:lnSpc>
                <a:spcPct val="90000"/>
              </a:lnSpc>
              <a:buClr>
                <a:schemeClr val="tx1"/>
              </a:buClr>
            </a:pPr>
            <a:r>
              <a:rPr lang="en-US" sz="2800" b="1" dirty="0">
                <a:solidFill>
                  <a:srgbClr val="FF0000"/>
                </a:solidFill>
              </a:rPr>
              <a:t>The child has axillaries T</a:t>
            </a:r>
            <a:r>
              <a:rPr lang="en-US" sz="2800" b="1" baseline="50000" dirty="0">
                <a:solidFill>
                  <a:srgbClr val="FF0000"/>
                </a:solidFill>
              </a:rPr>
              <a:t>0</a:t>
            </a:r>
            <a:r>
              <a:rPr lang="en-US" sz="2800" b="1" dirty="0">
                <a:solidFill>
                  <a:srgbClr val="FF0000"/>
                </a:solidFill>
              </a:rPr>
              <a:t> 37.5c</a:t>
            </a:r>
            <a:r>
              <a:rPr lang="en-US" sz="2800" b="1" baseline="50000" dirty="0">
                <a:solidFill>
                  <a:srgbClr val="FF0000"/>
                </a:solidFill>
              </a:rPr>
              <a:t>0</a:t>
            </a:r>
            <a:r>
              <a:rPr lang="en-US" sz="2800" b="1" dirty="0">
                <a:solidFill>
                  <a:srgbClr val="FF0000"/>
                </a:solidFill>
              </a:rPr>
              <a:t> or above.</a:t>
            </a:r>
          </a:p>
          <a:p>
            <a:pPr>
              <a:lnSpc>
                <a:spcPct val="90000"/>
              </a:lnSpc>
              <a:buFontTx/>
              <a:buNone/>
            </a:pPr>
            <a:r>
              <a:rPr lang="en-US" sz="2800" b="1" dirty="0">
                <a:solidFill>
                  <a:srgbClr val="0000CC"/>
                </a:solidFill>
              </a:rPr>
              <a:t> </a:t>
            </a:r>
            <a:r>
              <a:rPr lang="en-US" b="1" dirty="0">
                <a:solidFill>
                  <a:srgbClr val="000066"/>
                </a:solidFill>
              </a:rPr>
              <a:t>Decide malaria risk (high , low, no)</a:t>
            </a:r>
          </a:p>
          <a:p>
            <a:pPr>
              <a:lnSpc>
                <a:spcPct val="90000"/>
              </a:lnSpc>
            </a:pPr>
            <a:r>
              <a:rPr lang="en-US" sz="2800" b="1" dirty="0">
                <a:solidFill>
                  <a:srgbClr val="0000CC"/>
                </a:solidFill>
              </a:rPr>
              <a:t>If the malaria risk low or absent ask the </a:t>
            </a:r>
            <a:r>
              <a:rPr lang="en-US" sz="2800" b="1" dirty="0" err="1">
                <a:solidFill>
                  <a:srgbClr val="0000CC"/>
                </a:solidFill>
              </a:rPr>
              <a:t>Hx</a:t>
            </a:r>
            <a:r>
              <a:rPr lang="en-US" sz="2800" b="1" dirty="0">
                <a:solidFill>
                  <a:srgbClr val="0000CC"/>
                </a:solidFill>
              </a:rPr>
              <a:t> of travel.</a:t>
            </a:r>
          </a:p>
          <a:p>
            <a:pPr>
              <a:lnSpc>
                <a:spcPct val="90000"/>
              </a:lnSpc>
            </a:pPr>
            <a:r>
              <a:rPr lang="en-US" sz="2800" b="1" dirty="0">
                <a:solidFill>
                  <a:srgbClr val="0000CC"/>
                </a:solidFill>
              </a:rPr>
              <a:t>Has the child traveled to malaria's area? </a:t>
            </a:r>
          </a:p>
          <a:p>
            <a:pPr>
              <a:lnSpc>
                <a:spcPct val="90000"/>
              </a:lnSpc>
              <a:buFontTx/>
              <a:buNone/>
            </a:pPr>
            <a:r>
              <a:rPr lang="en-US" sz="2800" b="1" dirty="0">
                <a:solidFill>
                  <a:srgbClr val="0000CC"/>
                </a:solidFill>
              </a:rPr>
              <a:t>- If yes decide the malaria risk is high. </a:t>
            </a: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Rectangle 2"/>
          <p:cNvSpPr>
            <a:spLocks noGrp="1" noChangeArrowheads="1"/>
          </p:cNvSpPr>
          <p:nvPr>
            <p:ph type="title"/>
          </p:nvPr>
        </p:nvSpPr>
        <p:spPr>
          <a:xfrm>
            <a:off x="457200" y="0"/>
            <a:ext cx="8229600" cy="1143000"/>
          </a:xfrm>
        </p:spPr>
        <p:txBody>
          <a:bodyPr/>
          <a:lstStyle/>
          <a:p>
            <a:r>
              <a:rPr lang="en-US" b="1" dirty="0">
                <a:solidFill>
                  <a:srgbClr val="FF0066"/>
                </a:solidFill>
              </a:rPr>
              <a:t>Assess fever</a:t>
            </a:r>
            <a:r>
              <a:rPr lang="en-US" dirty="0"/>
              <a:t> </a:t>
            </a:r>
            <a:r>
              <a:rPr lang="en-US" dirty="0">
                <a:solidFill>
                  <a:srgbClr val="FF0066"/>
                </a:solidFill>
              </a:rPr>
              <a:t>…Cont…</a:t>
            </a:r>
          </a:p>
        </p:txBody>
      </p:sp>
      <p:sp>
        <p:nvSpPr>
          <p:cNvPr id="567299" name="Rectangle 3"/>
          <p:cNvSpPr>
            <a:spLocks noGrp="1" noChangeArrowheads="1"/>
          </p:cNvSpPr>
          <p:nvPr>
            <p:ph type="body" idx="1"/>
          </p:nvPr>
        </p:nvSpPr>
        <p:spPr>
          <a:xfrm>
            <a:off x="457200" y="914400"/>
            <a:ext cx="8229600" cy="4525963"/>
          </a:xfrm>
        </p:spPr>
        <p:txBody>
          <a:bodyPr>
            <a:normAutofit lnSpcReduction="10000"/>
          </a:bodyPr>
          <a:lstStyle/>
          <a:p>
            <a:r>
              <a:rPr lang="en-US" sz="2800" b="1" dirty="0">
                <a:solidFill>
                  <a:srgbClr val="0000CC"/>
                </a:solidFill>
              </a:rPr>
              <a:t>Then assess the child :</a:t>
            </a:r>
          </a:p>
          <a:p>
            <a:pPr>
              <a:buFontTx/>
              <a:buNone/>
            </a:pPr>
            <a:r>
              <a:rPr lang="en-US" sz="2800" b="1" dirty="0">
                <a:solidFill>
                  <a:srgbClr val="0000CC"/>
                </a:solidFill>
              </a:rPr>
              <a:t>    _How long the child has had fever</a:t>
            </a:r>
            <a:endParaRPr lang="en-US" b="1" dirty="0">
              <a:solidFill>
                <a:srgbClr val="0000CC"/>
              </a:solidFill>
            </a:endParaRPr>
          </a:p>
          <a:p>
            <a:pPr lvl="1"/>
            <a:r>
              <a:rPr lang="en-US" b="1" dirty="0">
                <a:solidFill>
                  <a:srgbClr val="0000CC"/>
                </a:solidFill>
              </a:rPr>
              <a:t>Stiffness of neck</a:t>
            </a:r>
          </a:p>
          <a:p>
            <a:pPr lvl="1"/>
            <a:r>
              <a:rPr lang="en-US" b="1" dirty="0">
                <a:solidFill>
                  <a:srgbClr val="0000CC"/>
                </a:solidFill>
              </a:rPr>
              <a:t>Runny nose</a:t>
            </a:r>
          </a:p>
          <a:p>
            <a:pPr lvl="1"/>
            <a:r>
              <a:rPr lang="en-US" b="1" dirty="0">
                <a:solidFill>
                  <a:srgbClr val="0000CC"/>
                </a:solidFill>
              </a:rPr>
              <a:t>Sign of suggestive </a:t>
            </a:r>
            <a:r>
              <a:rPr lang="en-US" b="1" dirty="0" err="1">
                <a:solidFill>
                  <a:srgbClr val="0000CC"/>
                </a:solidFill>
              </a:rPr>
              <a:t>measle</a:t>
            </a:r>
            <a:r>
              <a:rPr lang="en-US" b="1" dirty="0">
                <a:solidFill>
                  <a:srgbClr val="0000CC"/>
                </a:solidFill>
              </a:rPr>
              <a:t> w/h are generalized rash &amp;one of these: cough, runny nose ,red eyes</a:t>
            </a:r>
          </a:p>
          <a:p>
            <a:pPr lvl="1"/>
            <a:r>
              <a:rPr lang="en-US" b="1" dirty="0">
                <a:solidFill>
                  <a:srgbClr val="0000CC"/>
                </a:solidFill>
              </a:rPr>
              <a:t>If the child has </a:t>
            </a:r>
            <a:r>
              <a:rPr lang="en-US" b="1" dirty="0" err="1">
                <a:solidFill>
                  <a:srgbClr val="0000CC"/>
                </a:solidFill>
              </a:rPr>
              <a:t>measle</a:t>
            </a:r>
            <a:r>
              <a:rPr lang="en-US" b="1" dirty="0">
                <a:solidFill>
                  <a:srgbClr val="0000CC"/>
                </a:solidFill>
              </a:rPr>
              <a:t> now or in the last 3 months assess for the sign of </a:t>
            </a:r>
            <a:r>
              <a:rPr lang="en-US" b="1" dirty="0" err="1">
                <a:solidFill>
                  <a:srgbClr val="0000CC"/>
                </a:solidFill>
              </a:rPr>
              <a:t>measle</a:t>
            </a:r>
            <a:r>
              <a:rPr lang="en-US" b="1" dirty="0">
                <a:solidFill>
                  <a:srgbClr val="0000CC"/>
                </a:solidFill>
              </a:rPr>
              <a:t> complication.</a:t>
            </a:r>
          </a:p>
          <a:p>
            <a:pPr>
              <a:buFontTx/>
              <a:buNone/>
            </a:pPr>
            <a:r>
              <a:rPr lang="en-US" sz="2800" b="1" dirty="0">
                <a:solidFill>
                  <a:srgbClr val="0000CC"/>
                </a:solidFill>
              </a:rPr>
              <a:t> </a:t>
            </a: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7858" name="Rectangle 2"/>
          <p:cNvSpPr>
            <a:spLocks noGrp="1" noChangeArrowheads="1"/>
          </p:cNvSpPr>
          <p:nvPr>
            <p:ph type="title"/>
          </p:nvPr>
        </p:nvSpPr>
        <p:spPr>
          <a:xfrm>
            <a:off x="457200" y="304800"/>
            <a:ext cx="8229600" cy="1143000"/>
          </a:xfrm>
        </p:spPr>
        <p:txBody>
          <a:bodyPr/>
          <a:lstStyle/>
          <a:p>
            <a:r>
              <a:rPr lang="en-US" sz="3600" b="1" dirty="0">
                <a:solidFill>
                  <a:srgbClr val="FF0066"/>
                </a:solidFill>
              </a:rPr>
              <a:t>5.    Classify fever</a:t>
            </a:r>
          </a:p>
        </p:txBody>
      </p:sp>
      <p:sp>
        <p:nvSpPr>
          <p:cNvPr id="1657859" name="Rectangle 3"/>
          <p:cNvSpPr>
            <a:spLocks noGrp="1" noChangeArrowheads="1"/>
          </p:cNvSpPr>
          <p:nvPr>
            <p:ph type="body" idx="1"/>
          </p:nvPr>
        </p:nvSpPr>
        <p:spPr>
          <a:xfrm>
            <a:off x="457200" y="1295400"/>
            <a:ext cx="8229600" cy="4525963"/>
          </a:xfrm>
        </p:spPr>
        <p:txBody>
          <a:bodyPr/>
          <a:lstStyle/>
          <a:p>
            <a:r>
              <a:rPr lang="en-US" sz="2800" b="1" dirty="0">
                <a:solidFill>
                  <a:srgbClr val="0000CC"/>
                </a:solidFill>
              </a:rPr>
              <a:t>If the child has fever &amp;no sign of </a:t>
            </a:r>
            <a:r>
              <a:rPr lang="en-US" sz="2800" b="1" dirty="0" err="1">
                <a:solidFill>
                  <a:srgbClr val="0000CC"/>
                </a:solidFill>
              </a:rPr>
              <a:t>measle</a:t>
            </a:r>
            <a:r>
              <a:rPr lang="en-US" sz="2800" b="1" dirty="0">
                <a:solidFill>
                  <a:srgbClr val="0000CC"/>
                </a:solidFill>
              </a:rPr>
              <a:t> classify for </a:t>
            </a:r>
            <a:r>
              <a:rPr lang="en-US" sz="2800" b="1" dirty="0">
                <a:solidFill>
                  <a:srgbClr val="FF0066"/>
                </a:solidFill>
              </a:rPr>
              <a:t>fever only</a:t>
            </a:r>
            <a:r>
              <a:rPr lang="en-US" sz="2800" b="1" dirty="0">
                <a:solidFill>
                  <a:srgbClr val="0000CC"/>
                </a:solidFill>
              </a:rPr>
              <a:t>.</a:t>
            </a:r>
          </a:p>
          <a:p>
            <a:r>
              <a:rPr lang="en-US" sz="2800" b="1" dirty="0">
                <a:solidFill>
                  <a:srgbClr val="0000CC"/>
                </a:solidFill>
              </a:rPr>
              <a:t>If the child has sign of both fever &amp;</a:t>
            </a:r>
            <a:r>
              <a:rPr lang="en-US" sz="2800" b="1" dirty="0" err="1">
                <a:solidFill>
                  <a:srgbClr val="0000CC"/>
                </a:solidFill>
              </a:rPr>
              <a:t>measle</a:t>
            </a:r>
            <a:r>
              <a:rPr lang="en-US" sz="2800" b="1" dirty="0">
                <a:solidFill>
                  <a:srgbClr val="0000CC"/>
                </a:solidFill>
              </a:rPr>
              <a:t> classify for </a:t>
            </a:r>
            <a:r>
              <a:rPr lang="en-US" sz="2800" b="1" dirty="0">
                <a:solidFill>
                  <a:srgbClr val="FF0066"/>
                </a:solidFill>
              </a:rPr>
              <a:t>fever &amp; </a:t>
            </a:r>
            <a:r>
              <a:rPr lang="en-US" sz="2800" b="1" dirty="0" err="1">
                <a:solidFill>
                  <a:srgbClr val="FF0066"/>
                </a:solidFill>
              </a:rPr>
              <a:t>measle</a:t>
            </a:r>
            <a:r>
              <a:rPr lang="en-US" sz="2800" b="1" dirty="0">
                <a:solidFill>
                  <a:srgbClr val="FF0066"/>
                </a:solidFill>
              </a:rPr>
              <a:t>.</a:t>
            </a:r>
          </a:p>
          <a:p>
            <a:pPr>
              <a:buFontTx/>
              <a:buNone/>
            </a:pPr>
            <a:r>
              <a:rPr lang="en-US" sz="2800" b="1" dirty="0">
                <a:solidFill>
                  <a:srgbClr val="FF0066"/>
                </a:solidFill>
              </a:rPr>
              <a:t> 5.1 HIGH MALARIA RISK </a:t>
            </a:r>
          </a:p>
          <a:p>
            <a:r>
              <a:rPr lang="en-US" sz="2800" b="1" dirty="0">
                <a:solidFill>
                  <a:srgbClr val="FF0066"/>
                </a:solidFill>
              </a:rPr>
              <a:t> </a:t>
            </a:r>
            <a:r>
              <a:rPr lang="en-US" sz="2800" b="1" dirty="0">
                <a:solidFill>
                  <a:srgbClr val="000066"/>
                </a:solidFill>
              </a:rPr>
              <a:t>There are two possible classification of fever when the High malaria risk  is high:</a:t>
            </a:r>
          </a:p>
          <a:p>
            <a:pPr>
              <a:buFont typeface="Wingdings" pitchFamily="2" charset="2"/>
              <a:buChar char="Ø"/>
            </a:pPr>
            <a:r>
              <a:rPr lang="en-US" sz="2800" b="1" dirty="0">
                <a:solidFill>
                  <a:srgbClr val="FF0066"/>
                </a:solidFill>
              </a:rPr>
              <a:t>Very sever </a:t>
            </a:r>
            <a:r>
              <a:rPr lang="en-US" sz="2800" b="1" dirty="0" err="1">
                <a:solidFill>
                  <a:srgbClr val="FF0066"/>
                </a:solidFill>
              </a:rPr>
              <a:t>feverile</a:t>
            </a:r>
            <a:r>
              <a:rPr lang="en-US" sz="2800" b="1" dirty="0">
                <a:solidFill>
                  <a:srgbClr val="FF0066"/>
                </a:solidFill>
              </a:rPr>
              <a:t> disease</a:t>
            </a:r>
          </a:p>
          <a:p>
            <a:pPr>
              <a:buFont typeface="Wingdings" pitchFamily="2" charset="2"/>
              <a:buChar char="Ø"/>
            </a:pPr>
            <a:r>
              <a:rPr lang="en-US" sz="2800" b="1" dirty="0">
                <a:solidFill>
                  <a:srgbClr val="FF0066"/>
                </a:solidFill>
              </a:rPr>
              <a:t>Malaria</a:t>
            </a: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4820" name="Rectangle 36"/>
          <p:cNvSpPr>
            <a:spLocks noGrp="1" noChangeArrowheads="1"/>
          </p:cNvSpPr>
          <p:nvPr>
            <p:ph type="title"/>
          </p:nvPr>
        </p:nvSpPr>
        <p:spPr/>
        <p:txBody>
          <a:bodyPr/>
          <a:lstStyle/>
          <a:p>
            <a:r>
              <a:rPr lang="en-US" sz="3200" b="1" dirty="0">
                <a:solidFill>
                  <a:srgbClr val="FF0066"/>
                </a:solidFill>
              </a:rPr>
              <a:t>HIGH MALARIA RISK…Cont…</a:t>
            </a:r>
          </a:p>
        </p:txBody>
      </p:sp>
      <p:graphicFrame>
        <p:nvGraphicFramePr>
          <p:cNvPr id="1654822" name="Group 38"/>
          <p:cNvGraphicFramePr>
            <a:graphicFrameLocks noGrp="1"/>
          </p:cNvGraphicFramePr>
          <p:nvPr>
            <p:ph idx="1"/>
          </p:nvPr>
        </p:nvGraphicFramePr>
        <p:xfrm>
          <a:off x="457200" y="1600200"/>
          <a:ext cx="8229600" cy="4525963"/>
        </p:xfrm>
        <a:graphic>
          <a:graphicData uri="http://schemas.openxmlformats.org/drawingml/2006/table">
            <a:tbl>
              <a:tblPr/>
              <a:tblGrid>
                <a:gridCol w="1676400"/>
                <a:gridCol w="1428750"/>
                <a:gridCol w="5124450"/>
              </a:tblGrid>
              <a:tr h="519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Assess</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Classify</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Mgt</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068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Any General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Danger sign or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-Stiff neck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-Bulging fontanel</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66"/>
                          </a:solidFill>
                          <a:effectLst/>
                          <a:latin typeface="Times New Roman" pitchFamily="18" charset="0"/>
                          <a:cs typeface="Times New Roman" pitchFamily="18" charset="0"/>
                        </a:rPr>
                        <a:t>Very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66"/>
                          </a:solidFill>
                          <a:effectLst/>
                          <a:latin typeface="Times New Roman" pitchFamily="18" charset="0"/>
                          <a:cs typeface="Times New Roman" pitchFamily="18" charset="0"/>
                        </a:rPr>
                        <a:t>Severe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66"/>
                          </a:solidFill>
                          <a:effectLst/>
                          <a:latin typeface="Times New Roman" pitchFamily="18" charset="0"/>
                          <a:cs typeface="Times New Roman" pitchFamily="18" charset="0"/>
                        </a:rPr>
                        <a:t>Feverile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66"/>
                          </a:solidFill>
                          <a:effectLst/>
                          <a:latin typeface="Times New Roman" pitchFamily="18" charset="0"/>
                          <a:cs typeface="Times New Roman" pitchFamily="18" charset="0"/>
                        </a:rPr>
                        <a:t>Disease</a:t>
                      </a:r>
                      <a:endParaRPr kumimoji="0" lang="en-US" sz="2800" b="1" i="0" u="none" strike="noStrike" cap="none" normalizeH="0" baseline="0" smtClean="0">
                        <a:ln>
                          <a:noFill/>
                        </a:ln>
                        <a:solidFill>
                          <a:srgbClr val="FF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Give 1</a:t>
                      </a:r>
                      <a:r>
                        <a:rPr kumimoji="0" lang="en-US" sz="2400" b="1" i="0" u="none" strike="noStrike" cap="none" normalizeH="0" baseline="30000" smtClean="0">
                          <a:ln>
                            <a:noFill/>
                          </a:ln>
                          <a:solidFill>
                            <a:srgbClr val="0000CC"/>
                          </a:solidFill>
                          <a:effectLst/>
                          <a:latin typeface="Times New Roman" pitchFamily="18" charset="0"/>
                          <a:cs typeface="Times New Roman" pitchFamily="18" charset="0"/>
                        </a:rPr>
                        <a:t>st</a:t>
                      </a: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dose of quinine for sever Malaria.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Give 1</a:t>
                      </a:r>
                      <a:r>
                        <a:rPr kumimoji="0" lang="en-US" sz="2400" b="1" i="0" u="none" strike="noStrike" cap="none" normalizeH="0" baseline="30000" smtClean="0">
                          <a:ln>
                            <a:noFill/>
                          </a:ln>
                          <a:solidFill>
                            <a:srgbClr val="0000CC"/>
                          </a:solidFill>
                          <a:effectLst/>
                          <a:latin typeface="Times New Roman" pitchFamily="18" charset="0"/>
                          <a:cs typeface="Times New Roman" pitchFamily="18" charset="0"/>
                        </a:rPr>
                        <a:t>st</a:t>
                      </a: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dose of Antibiotic (C.A.F)</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Treat the child to prevent low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Blood sugar</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Give 1</a:t>
                      </a:r>
                      <a:r>
                        <a:rPr kumimoji="0" lang="en-US" sz="2400" b="1" i="0" u="none" strike="noStrike" cap="none" normalizeH="0" baseline="30000" smtClean="0">
                          <a:ln>
                            <a:noFill/>
                          </a:ln>
                          <a:solidFill>
                            <a:srgbClr val="0000CC"/>
                          </a:solidFill>
                          <a:effectLst/>
                          <a:latin typeface="Times New Roman" pitchFamily="18" charset="0"/>
                          <a:cs typeface="Times New Roman" pitchFamily="18" charset="0"/>
                        </a:rPr>
                        <a:t>st</a:t>
                      </a: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dose of paracetamle for high fever (38.5</a:t>
                      </a:r>
                      <a:r>
                        <a:rPr kumimoji="0" lang="en-US" sz="2400" b="1" i="0" u="none" strike="noStrike" cap="none" normalizeH="0" baseline="30000" smtClean="0">
                          <a:ln>
                            <a:noFill/>
                          </a:ln>
                          <a:solidFill>
                            <a:srgbClr val="0000CC"/>
                          </a:solidFill>
                          <a:effectLst/>
                          <a:latin typeface="Times New Roman" pitchFamily="18" charset="0"/>
                          <a:cs typeface="Times New Roman" pitchFamily="18" charset="0"/>
                        </a:rPr>
                        <a:t>o</a:t>
                      </a: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c or above)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Refer urgently to hospital</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r>
              <a:rPr lang="en-US" sz="3600" b="1" dirty="0" smtClean="0">
                <a:solidFill>
                  <a:srgbClr val="FF0066"/>
                </a:solidFill>
              </a:rPr>
              <a:t>Classify </a:t>
            </a:r>
            <a:r>
              <a:rPr lang="en-US" sz="3600" b="1" dirty="0">
                <a:solidFill>
                  <a:srgbClr val="FF0066"/>
                </a:solidFill>
              </a:rPr>
              <a:t>fever…</a:t>
            </a:r>
            <a:r>
              <a:rPr lang="en-US" dirty="0">
                <a:solidFill>
                  <a:srgbClr val="FF0066"/>
                </a:solidFill>
              </a:rPr>
              <a:t> Cont…</a:t>
            </a:r>
          </a:p>
        </p:txBody>
      </p:sp>
      <p:graphicFrame>
        <p:nvGraphicFramePr>
          <p:cNvPr id="571422" name="Group 30"/>
          <p:cNvGraphicFramePr>
            <a:graphicFrameLocks noGrp="1"/>
          </p:cNvGraphicFramePr>
          <p:nvPr/>
        </p:nvGraphicFramePr>
        <p:xfrm>
          <a:off x="457200" y="1600200"/>
          <a:ext cx="7848600" cy="4358640"/>
        </p:xfrm>
        <a:graphic>
          <a:graphicData uri="http://schemas.openxmlformats.org/drawingml/2006/table">
            <a:tbl>
              <a:tblPr/>
              <a:tblGrid>
                <a:gridCol w="2667000"/>
                <a:gridCol w="1447800"/>
                <a:gridCol w="3733800"/>
              </a:tblGrid>
              <a:tr h="14319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Positive blood film or</a:t>
                      </a:r>
                    </a:p>
                    <a:p>
                      <a:pPr marL="0" marR="0" lvl="0" indent="0" algn="l" defTabSz="914400" rtl="0" eaLnBrk="0" fontAlgn="base" latinLnBrk="0" hangingPunct="0">
                        <a:lnSpc>
                          <a:spcPct val="100000"/>
                        </a:lnSpc>
                        <a:spcBef>
                          <a:spcPct val="0"/>
                        </a:spcBef>
                        <a:spcAft>
                          <a:spcPct val="0"/>
                        </a:spcAft>
                        <a:buClrTx/>
                        <a:buSzTx/>
                        <a:buFontTx/>
                        <a:buNone/>
                        <a:tabLst>
                          <a:tab pos="457200" algn="r"/>
                          <a:tab pos="2743200" algn="ctr"/>
                          <a:tab pos="5486400" algn="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if blood film is not available</a:t>
                      </a:r>
                    </a:p>
                    <a:p>
                      <a:pPr marL="0" marR="0" lvl="0" indent="0" algn="l" defTabSz="914400" rtl="0" eaLnBrk="0" fontAlgn="base" latinLnBrk="0" hangingPunct="0">
                        <a:lnSpc>
                          <a:spcPct val="100000"/>
                        </a:lnSpc>
                        <a:spcBef>
                          <a:spcPct val="0"/>
                        </a:spcBef>
                        <a:spcAft>
                          <a:spcPct val="0"/>
                        </a:spcAft>
                        <a:buClrTx/>
                        <a:buSzTx/>
                        <a:buFontTx/>
                        <a:buNone/>
                        <a:tabLst>
                          <a:tab pos="457200" algn="r"/>
                          <a:tab pos="2743200" algn="ctr"/>
                          <a:tab pos="5486400" algn="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Fever (by History or Feel hot or T=  </a:t>
                      </a:r>
                      <a:r>
                        <a:rPr kumimoji="0" lang="en-US" sz="2800" b="1" i="0" u="sng" strike="noStrike" cap="none" normalizeH="0" baseline="0" smtClean="0">
                          <a:ln>
                            <a:noFill/>
                          </a:ln>
                          <a:solidFill>
                            <a:srgbClr val="0000CC"/>
                          </a:solidFill>
                          <a:effectLst/>
                          <a:latin typeface="Times New Roman" pitchFamily="18" charset="0"/>
                          <a:cs typeface="Times New Roman" pitchFamily="18" charset="0"/>
                        </a:rPr>
                        <a:t>&gt;</a:t>
                      </a: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37.5c</a:t>
                      </a:r>
                      <a:r>
                        <a:rPr kumimoji="0" lang="en-US" sz="2800" b="1" i="0" u="none" strike="noStrike" cap="none" normalizeH="0" baseline="30000" smtClean="0">
                          <a:ln>
                            <a:noFill/>
                          </a:ln>
                          <a:solidFill>
                            <a:srgbClr val="0000CC"/>
                          </a:solidFill>
                          <a:effectLst/>
                          <a:latin typeface="Times New Roman" pitchFamily="18" charset="0"/>
                          <a:cs typeface="Times New Roman" pitchFamily="18" charset="0"/>
                        </a:rPr>
                        <a:t>o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Malaria</a:t>
                      </a:r>
                    </a:p>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457200" algn="r"/>
                          <a:tab pos="2743200" algn="ctr"/>
                          <a:tab pos="5486400" algn="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Treat with coarthem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457200" algn="r"/>
                          <a:tab pos="2743200" algn="ctr"/>
                          <a:tab pos="5486400" algn="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Give one dose of paracetamole  for high fever (38.5</a:t>
                      </a:r>
                      <a:r>
                        <a:rPr kumimoji="0" lang="en-US" sz="2800" b="1" i="0" u="none" strike="noStrike" cap="none" normalizeH="0" baseline="30000" smtClean="0">
                          <a:ln>
                            <a:noFill/>
                          </a:ln>
                          <a:solidFill>
                            <a:srgbClr val="0000CC"/>
                          </a:solidFill>
                          <a:effectLst/>
                          <a:latin typeface="Times New Roman" pitchFamily="18" charset="0"/>
                          <a:cs typeface="Times New Roman" pitchFamily="18" charset="0"/>
                        </a:rPr>
                        <a:t>o</a:t>
                      </a: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 or above)</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457200" algn="r"/>
                          <a:tab pos="2743200" algn="ctr"/>
                          <a:tab pos="5486400" algn="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Follow up in 2 days if fever persists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457200" algn="r"/>
                          <a:tab pos="2743200" algn="ctr"/>
                          <a:tab pos="5486400" algn="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If fever is present ever other day for more than 7 days, refer for assessment.</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71415" name="Rectangle 23"/>
          <p:cNvSpPr>
            <a:spLocks noChangeArrowheads="1"/>
          </p:cNvSpPr>
          <p:nvPr/>
        </p:nvSpPr>
        <p:spPr bwMode="auto">
          <a:xfrm>
            <a:off x="1760538" y="3932238"/>
            <a:ext cx="227012" cy="274637"/>
          </a:xfrm>
          <a:prstGeom prst="rect">
            <a:avLst/>
          </a:prstGeom>
          <a:noFill/>
          <a:ln w="9525">
            <a:noFill/>
            <a:miter lim="800000"/>
            <a:headEnd/>
            <a:tailEnd/>
          </a:ln>
          <a:effectLst/>
        </p:spPr>
        <p:txBody>
          <a:bodyPr wrap="none" anchor="ctr">
            <a:spAutoFit/>
          </a:bodyPr>
          <a:lstStyle/>
          <a:p>
            <a:pPr>
              <a:tabLst>
                <a:tab pos="457200" algn="r"/>
                <a:tab pos="2743200" algn="ctr"/>
                <a:tab pos="5486400" algn="r"/>
              </a:tabLst>
            </a:pPr>
            <a:r>
              <a:rPr lang="en-US" sz="1200" baseline="0">
                <a:cs typeface="Times New Roman" pitchFamily="18" charset="0"/>
              </a:rPr>
              <a:t> </a:t>
            </a:r>
            <a:endParaRPr lang="en-US" sz="1800" baseline="0"/>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Rectangle 2"/>
          <p:cNvSpPr>
            <a:spLocks noGrp="1" noChangeArrowheads="1"/>
          </p:cNvSpPr>
          <p:nvPr>
            <p:ph type="title"/>
          </p:nvPr>
        </p:nvSpPr>
        <p:spPr>
          <a:xfrm>
            <a:off x="457200" y="304800"/>
            <a:ext cx="8229600" cy="1143000"/>
          </a:xfrm>
        </p:spPr>
        <p:txBody>
          <a:bodyPr>
            <a:normAutofit fontScale="90000"/>
          </a:bodyPr>
          <a:lstStyle/>
          <a:p>
            <a:pPr marL="838200" indent="-838200"/>
            <a:r>
              <a:rPr lang="en-US" sz="4000" b="1" dirty="0">
                <a:solidFill>
                  <a:srgbClr val="0000CC"/>
                </a:solidFill>
              </a:rPr>
              <a:t>5.2</a:t>
            </a:r>
            <a:r>
              <a:rPr lang="en-US" sz="4000" b="1" u="sng" dirty="0">
                <a:solidFill>
                  <a:srgbClr val="0000CC"/>
                </a:solidFill>
              </a:rPr>
              <a:t> For low malaria risk only </a:t>
            </a:r>
            <a:r>
              <a:rPr lang="en-US" sz="4000" dirty="0">
                <a:solidFill>
                  <a:srgbClr val="0000CC"/>
                </a:solidFill>
              </a:rPr>
              <a:t/>
            </a:r>
            <a:br>
              <a:rPr lang="en-US" sz="4000" dirty="0">
                <a:solidFill>
                  <a:srgbClr val="0000CC"/>
                </a:solidFill>
              </a:rPr>
            </a:br>
            <a:endParaRPr lang="en-US" sz="4000" dirty="0">
              <a:solidFill>
                <a:srgbClr val="0000CC"/>
              </a:solidFill>
            </a:endParaRPr>
          </a:p>
        </p:txBody>
      </p:sp>
      <p:sp>
        <p:nvSpPr>
          <p:cNvPr id="573444" name="Rectangle 4"/>
          <p:cNvSpPr>
            <a:spLocks noChangeArrowheads="1"/>
          </p:cNvSpPr>
          <p:nvPr/>
        </p:nvSpPr>
        <p:spPr bwMode="auto">
          <a:xfrm>
            <a:off x="685800" y="990600"/>
            <a:ext cx="7464425" cy="2654300"/>
          </a:xfrm>
          <a:prstGeom prst="rect">
            <a:avLst/>
          </a:prstGeom>
          <a:noFill/>
          <a:ln w="9525">
            <a:noFill/>
            <a:miter lim="800000"/>
            <a:headEnd/>
            <a:tailEnd/>
          </a:ln>
          <a:effectLst/>
        </p:spPr>
        <p:txBody>
          <a:bodyPr wrap="none" anchor="ctr">
            <a:spAutoFit/>
          </a:bodyPr>
          <a:lstStyle/>
          <a:p>
            <a:pPr eaLnBrk="0" hangingPunct="0">
              <a:tabLst>
                <a:tab pos="457200" algn="r"/>
                <a:tab pos="2743200" algn="ctr"/>
                <a:tab pos="5486400" algn="r"/>
              </a:tabLst>
            </a:pPr>
            <a:r>
              <a:rPr lang="en-US" b="1" baseline="0">
                <a:solidFill>
                  <a:srgbClr val="0000CC"/>
                </a:solidFill>
                <a:cs typeface="Times New Roman" pitchFamily="18" charset="0"/>
              </a:rPr>
              <a:t>“3” possible classification of fever in child </a:t>
            </a:r>
          </a:p>
          <a:p>
            <a:pPr eaLnBrk="0" hangingPunct="0">
              <a:tabLst>
                <a:tab pos="457200" algn="r"/>
                <a:tab pos="2743200" algn="ctr"/>
                <a:tab pos="5486400" algn="r"/>
              </a:tabLst>
            </a:pPr>
            <a:r>
              <a:rPr lang="en-US" b="1" baseline="0">
                <a:solidFill>
                  <a:srgbClr val="0000CC"/>
                </a:solidFill>
                <a:cs typeface="Times New Roman" pitchFamily="18" charset="0"/>
              </a:rPr>
              <a:t>with low malaria risk</a:t>
            </a:r>
            <a:endParaRPr lang="en-US" baseline="0">
              <a:solidFill>
                <a:srgbClr val="0000CC"/>
              </a:solidFill>
            </a:endParaRPr>
          </a:p>
          <a:p>
            <a:pPr eaLnBrk="0" hangingPunct="0">
              <a:buFont typeface="Wingdings" pitchFamily="2" charset="2"/>
              <a:buChar char=""/>
              <a:tabLst>
                <a:tab pos="457200" algn="r"/>
                <a:tab pos="2743200" algn="ctr"/>
                <a:tab pos="5486400" algn="r"/>
              </a:tabLst>
            </a:pPr>
            <a:r>
              <a:rPr lang="en-US" b="1" baseline="0">
                <a:solidFill>
                  <a:srgbClr val="FF0000"/>
                </a:solidFill>
                <a:cs typeface="Times New Roman" pitchFamily="18" charset="0"/>
              </a:rPr>
              <a:t>Very severe feverile disease</a:t>
            </a:r>
            <a:endParaRPr lang="en-US" baseline="0">
              <a:solidFill>
                <a:srgbClr val="FF0000"/>
              </a:solidFill>
            </a:endParaRPr>
          </a:p>
          <a:p>
            <a:pPr eaLnBrk="0" hangingPunct="0">
              <a:buFont typeface="Wingdings" pitchFamily="2" charset="2"/>
              <a:buChar char=""/>
              <a:tabLst>
                <a:tab pos="457200" algn="r"/>
                <a:tab pos="2743200" algn="ctr"/>
                <a:tab pos="5486400" algn="r"/>
              </a:tabLst>
            </a:pPr>
            <a:r>
              <a:rPr lang="en-US" b="1" baseline="0">
                <a:solidFill>
                  <a:srgbClr val="FF0000"/>
                </a:solidFill>
                <a:cs typeface="Times New Roman" pitchFamily="18" charset="0"/>
              </a:rPr>
              <a:t>Malaria </a:t>
            </a:r>
            <a:endParaRPr lang="en-US" baseline="0">
              <a:solidFill>
                <a:srgbClr val="FF0000"/>
              </a:solidFill>
            </a:endParaRPr>
          </a:p>
          <a:p>
            <a:pPr eaLnBrk="0" hangingPunct="0">
              <a:buFont typeface="Wingdings" pitchFamily="2" charset="2"/>
              <a:buChar char=""/>
              <a:tabLst>
                <a:tab pos="457200" algn="r"/>
                <a:tab pos="2743200" algn="ctr"/>
                <a:tab pos="5486400" algn="r"/>
              </a:tabLst>
            </a:pPr>
            <a:r>
              <a:rPr lang="en-US" b="1" baseline="0">
                <a:solidFill>
                  <a:srgbClr val="FF0000"/>
                </a:solidFill>
                <a:cs typeface="Times New Roman" pitchFamily="18" charset="0"/>
              </a:rPr>
              <a:t>Fever malaria un likely</a:t>
            </a:r>
            <a:endParaRPr lang="en-US" baseline="0">
              <a:solidFill>
                <a:srgbClr val="FF0000"/>
              </a:solidFill>
            </a:endParaRPr>
          </a:p>
          <a:p>
            <a:pPr eaLnBrk="0" hangingPunct="0">
              <a:tabLst>
                <a:tab pos="457200" algn="r"/>
                <a:tab pos="2743200" algn="ctr"/>
                <a:tab pos="5486400" algn="r"/>
              </a:tabLst>
            </a:pPr>
            <a:endParaRPr lang="en-US" baseline="0">
              <a:solidFill>
                <a:srgbClr val="FF0000"/>
              </a:solidFill>
            </a:endParaRPr>
          </a:p>
        </p:txBody>
      </p:sp>
      <p:graphicFrame>
        <p:nvGraphicFramePr>
          <p:cNvPr id="573515" name="Group 75"/>
          <p:cNvGraphicFramePr>
            <a:graphicFrameLocks noGrp="1"/>
          </p:cNvGraphicFramePr>
          <p:nvPr/>
        </p:nvGraphicFramePr>
        <p:xfrm>
          <a:off x="152400" y="3200400"/>
          <a:ext cx="8686800" cy="2910840"/>
        </p:xfrm>
        <a:graphic>
          <a:graphicData uri="http://schemas.openxmlformats.org/drawingml/2006/table">
            <a:tbl>
              <a:tblPr/>
              <a:tblGrid>
                <a:gridCol w="4038600"/>
                <a:gridCol w="1828800"/>
                <a:gridCol w="2819400"/>
              </a:tblGrid>
              <a:tr h="685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Assessment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Classify</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Mgt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Any general danger sign or stiff neck</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-Bulging fontanel</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Very sever febrile disease</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-The Mgt is the same as high malaria risk very sever febrile disease.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552" name="Rectangle 64"/>
          <p:cNvSpPr>
            <a:spLocks noGrp="1" noChangeArrowheads="1"/>
          </p:cNvSpPr>
          <p:nvPr>
            <p:ph type="title"/>
          </p:nvPr>
        </p:nvSpPr>
        <p:spPr/>
        <p:txBody>
          <a:bodyPr/>
          <a:lstStyle/>
          <a:p>
            <a:r>
              <a:rPr lang="en-US" b="1" dirty="0">
                <a:solidFill>
                  <a:srgbClr val="FF0066"/>
                </a:solidFill>
              </a:rPr>
              <a:t>low malaria risk…</a:t>
            </a:r>
            <a:r>
              <a:rPr lang="en-US" dirty="0">
                <a:solidFill>
                  <a:srgbClr val="FF0066"/>
                </a:solidFill>
              </a:rPr>
              <a:t> </a:t>
            </a:r>
            <a:r>
              <a:rPr lang="en-US" b="1" dirty="0">
                <a:solidFill>
                  <a:srgbClr val="FF0066"/>
                </a:solidFill>
              </a:rPr>
              <a:t>Cont…</a:t>
            </a:r>
          </a:p>
        </p:txBody>
      </p:sp>
      <p:graphicFrame>
        <p:nvGraphicFramePr>
          <p:cNvPr id="575557" name="Group 69"/>
          <p:cNvGraphicFramePr>
            <a:graphicFrameLocks noGrp="1"/>
          </p:cNvGraphicFramePr>
          <p:nvPr>
            <p:ph idx="1"/>
          </p:nvPr>
        </p:nvGraphicFramePr>
        <p:xfrm>
          <a:off x="457200" y="1279525"/>
          <a:ext cx="8229600" cy="5303520"/>
        </p:xfrm>
        <a:graphic>
          <a:graphicData uri="http://schemas.openxmlformats.org/drawingml/2006/table">
            <a:tbl>
              <a:tblPr/>
              <a:tblGrid>
                <a:gridCol w="3779838"/>
                <a:gridCol w="1839912"/>
                <a:gridCol w="2609850"/>
              </a:tblGrid>
              <a:tr h="23018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-Positive blood film or if the blood film is not available</a:t>
                      </a: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No runny nose</a:t>
                      </a: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No measles</a:t>
                      </a: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No other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Causes of fever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66"/>
                          </a:solidFill>
                          <a:effectLst/>
                          <a:latin typeface="Times New Roman" pitchFamily="18" charset="0"/>
                          <a:cs typeface="Times New Roman" pitchFamily="18" charset="0"/>
                        </a:rPr>
                        <a:t>                                                      Malaria   </a:t>
                      </a:r>
                      <a:endParaRPr kumimoji="0" lang="en-US" sz="2800" b="1" i="0" u="none" strike="noStrike" cap="none" normalizeH="0" baseline="0" smtClean="0">
                        <a:ln>
                          <a:noFill/>
                        </a:ln>
                        <a:solidFill>
                          <a:srgbClr val="FF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-The mgt is the same as in high malaria risk classification</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589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Blood film negative or B/F not available</a:t>
                      </a:r>
                    </a:p>
                    <a:p>
                      <a:pPr marL="342900" marR="0" lvl="0" indent="-34290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Runny nose Present</a:t>
                      </a:r>
                    </a:p>
                    <a:p>
                      <a:pPr marL="342900" marR="0" lvl="0" indent="-342900" algn="l" defTabSz="914400" rtl="0" eaLnBrk="0" fontAlgn="base" latinLnBrk="0" hangingPunct="0">
                        <a:lnSpc>
                          <a:spcPct val="100000"/>
                        </a:lnSpc>
                        <a:spcBef>
                          <a:spcPct val="0"/>
                        </a:spcBef>
                        <a:spcAft>
                          <a:spcPct val="0"/>
                        </a:spcAft>
                        <a:buClr>
                          <a:schemeClr val="tx1"/>
                        </a:buClr>
                        <a:buSzTx/>
                        <a:buFont typeface="Wingdings" pitchFamily="2" charset="2"/>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Measle present </a:t>
                      </a:r>
                    </a:p>
                    <a:p>
                      <a:pPr marL="342900" marR="0" lvl="0" indent="-342900" algn="l" defTabSz="914400" rtl="0" eaLnBrk="0" fontAlgn="base" latinLnBrk="0" hangingPunct="0">
                        <a:lnSpc>
                          <a:spcPct val="100000"/>
                        </a:lnSpc>
                        <a:spcBef>
                          <a:spcPct val="0"/>
                        </a:spcBef>
                        <a:spcAft>
                          <a:spcPct val="0"/>
                        </a:spcAft>
                        <a:buClr>
                          <a:schemeClr val="tx1"/>
                        </a:buClr>
                        <a:buSzTx/>
                        <a:buFont typeface="Wingdings" pitchFamily="2" charset="2"/>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other  cause of fever  present, </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66"/>
                          </a:solidFill>
                          <a:effectLst/>
                          <a:latin typeface="Times New Roman" pitchFamily="18" charset="0"/>
                          <a:cs typeface="Times New Roman" pitchFamily="18" charset="0"/>
                        </a:rPr>
                        <a:t> Fever malaria</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66"/>
                          </a:solidFill>
                          <a:effectLst/>
                          <a:latin typeface="Times New Roman" pitchFamily="18" charset="0"/>
                          <a:cs typeface="Times New Roman" pitchFamily="18" charset="0"/>
                        </a:rPr>
                        <a:t> un likely</a:t>
                      </a:r>
                      <a:endParaRPr kumimoji="0" lang="en-US" sz="2800" b="1" i="0" u="none" strike="noStrike" cap="none" normalizeH="0" baseline="0" smtClean="0">
                        <a:ln>
                          <a:noFill/>
                        </a:ln>
                        <a:solidFill>
                          <a:srgbClr val="FF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-The same as high malaria risk malaria classification except oral ant –malaria is not given here.</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will see it in two parts</a:t>
            </a:r>
            <a:endParaRPr lang="en-US" dirty="0"/>
          </a:p>
        </p:txBody>
      </p:sp>
      <p:sp>
        <p:nvSpPr>
          <p:cNvPr id="3" name="Content Placeholder 2"/>
          <p:cNvSpPr>
            <a:spLocks noGrp="1"/>
          </p:cNvSpPr>
          <p:nvPr>
            <p:ph idx="1"/>
          </p:nvPr>
        </p:nvSpPr>
        <p:spPr/>
        <p:txBody>
          <a:bodyPr/>
          <a:lstStyle/>
          <a:p>
            <a:pPr>
              <a:buNone/>
            </a:pPr>
            <a:r>
              <a:rPr lang="en-US" b="1" dirty="0" smtClean="0">
                <a:solidFill>
                  <a:srgbClr val="0000FF"/>
                </a:solidFill>
              </a:rPr>
              <a:t>I-Assess and classify the sick child age </a:t>
            </a:r>
            <a:r>
              <a:rPr lang="en-US" b="1" dirty="0" smtClean="0">
                <a:solidFill>
                  <a:srgbClr val="FF0000"/>
                </a:solidFill>
              </a:rPr>
              <a:t>2 months - 5 years</a:t>
            </a:r>
          </a:p>
          <a:p>
            <a:pPr>
              <a:buNone/>
            </a:pPr>
            <a:r>
              <a:rPr lang="en-US" b="1" dirty="0" smtClean="0">
                <a:solidFill>
                  <a:srgbClr val="0000FF"/>
                </a:solidFill>
              </a:rPr>
              <a:t>II-I-Assess and classify the sick child age </a:t>
            </a:r>
            <a:r>
              <a:rPr lang="en-US" b="1" dirty="0" smtClean="0">
                <a:solidFill>
                  <a:srgbClr val="FF0000"/>
                </a:solidFill>
              </a:rPr>
              <a:t>&lt;2 months </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a:xfrm>
            <a:off x="381000" y="152400"/>
            <a:ext cx="8229600" cy="1143000"/>
          </a:xfrm>
        </p:spPr>
        <p:txBody>
          <a:bodyPr/>
          <a:lstStyle/>
          <a:p>
            <a:pPr marL="838200" indent="-838200"/>
            <a:r>
              <a:rPr lang="en-US" sz="3200" b="1" dirty="0">
                <a:solidFill>
                  <a:srgbClr val="FF0000"/>
                </a:solidFill>
              </a:rPr>
              <a:t>5.3 No malaria risk only </a:t>
            </a:r>
            <a:r>
              <a:rPr lang="en-US" sz="3200" dirty="0">
                <a:solidFill>
                  <a:srgbClr val="FF0000"/>
                </a:solidFill>
              </a:rPr>
              <a:t/>
            </a:r>
            <a:br>
              <a:rPr lang="en-US" sz="3200" dirty="0">
                <a:solidFill>
                  <a:srgbClr val="FF0000"/>
                </a:solidFill>
              </a:rPr>
            </a:br>
            <a:endParaRPr lang="en-US" sz="3200" dirty="0">
              <a:solidFill>
                <a:srgbClr val="FF0000"/>
              </a:solidFill>
            </a:endParaRPr>
          </a:p>
        </p:txBody>
      </p:sp>
      <p:sp>
        <p:nvSpPr>
          <p:cNvPr id="579588" name="Rectangle 4"/>
          <p:cNvSpPr>
            <a:spLocks noChangeArrowheads="1"/>
          </p:cNvSpPr>
          <p:nvPr/>
        </p:nvSpPr>
        <p:spPr bwMode="auto">
          <a:xfrm>
            <a:off x="1066800" y="762000"/>
            <a:ext cx="6734175" cy="1800225"/>
          </a:xfrm>
          <a:prstGeom prst="rect">
            <a:avLst/>
          </a:prstGeom>
          <a:noFill/>
          <a:ln w="9525">
            <a:noFill/>
            <a:miter lim="800000"/>
            <a:headEnd/>
            <a:tailEnd/>
          </a:ln>
          <a:effectLst/>
        </p:spPr>
        <p:txBody>
          <a:bodyPr wrap="none" anchor="ctr">
            <a:spAutoFit/>
          </a:bodyPr>
          <a:lstStyle/>
          <a:p>
            <a:pPr eaLnBrk="0" hangingPunct="0">
              <a:tabLst>
                <a:tab pos="457200" algn="l"/>
              </a:tabLst>
            </a:pPr>
            <a:r>
              <a:rPr lang="en-US" b="1" baseline="0">
                <a:solidFill>
                  <a:srgbClr val="FF0066"/>
                </a:solidFill>
                <a:cs typeface="Times New Roman" pitchFamily="18" charset="0"/>
              </a:rPr>
              <a:t>“2” possible classifications of fever in </a:t>
            </a:r>
          </a:p>
          <a:p>
            <a:pPr eaLnBrk="0" hangingPunct="0">
              <a:tabLst>
                <a:tab pos="457200" algn="l"/>
              </a:tabLst>
            </a:pPr>
            <a:r>
              <a:rPr lang="en-US" b="1" baseline="0">
                <a:solidFill>
                  <a:srgbClr val="FF0066"/>
                </a:solidFill>
                <a:cs typeface="Times New Roman" pitchFamily="18" charset="0"/>
              </a:rPr>
              <a:t>a child with no malaria risk </a:t>
            </a:r>
            <a:endParaRPr lang="en-US" baseline="0">
              <a:solidFill>
                <a:srgbClr val="FF0066"/>
              </a:solidFill>
            </a:endParaRPr>
          </a:p>
          <a:p>
            <a:pPr eaLnBrk="0" hangingPunct="0">
              <a:buFont typeface="Wingdings" pitchFamily="2" charset="2"/>
              <a:buChar char=""/>
              <a:tabLst>
                <a:tab pos="457200" algn="l"/>
              </a:tabLst>
            </a:pPr>
            <a:r>
              <a:rPr lang="en-US" b="1" baseline="0">
                <a:solidFill>
                  <a:srgbClr val="FF0066"/>
                </a:solidFill>
                <a:cs typeface="Times New Roman" pitchFamily="18" charset="0"/>
              </a:rPr>
              <a:t>Very severe feverile disease</a:t>
            </a:r>
            <a:endParaRPr lang="en-US" baseline="0">
              <a:solidFill>
                <a:srgbClr val="FF0066"/>
              </a:solidFill>
            </a:endParaRPr>
          </a:p>
          <a:p>
            <a:pPr eaLnBrk="0" hangingPunct="0">
              <a:buFont typeface="Wingdings" pitchFamily="2" charset="2"/>
              <a:buChar char=""/>
              <a:tabLst>
                <a:tab pos="457200" algn="l"/>
              </a:tabLst>
            </a:pPr>
            <a:r>
              <a:rPr lang="en-US" b="1" baseline="0">
                <a:solidFill>
                  <a:srgbClr val="FF0066"/>
                </a:solidFill>
                <a:cs typeface="Times New Roman" pitchFamily="18" charset="0"/>
              </a:rPr>
              <a:t>Fever no malaria </a:t>
            </a:r>
            <a:endParaRPr lang="en-US" baseline="0">
              <a:solidFill>
                <a:srgbClr val="FF0066"/>
              </a:solidFill>
            </a:endParaRPr>
          </a:p>
        </p:txBody>
      </p:sp>
      <p:graphicFrame>
        <p:nvGraphicFramePr>
          <p:cNvPr id="579665" name="Group 81"/>
          <p:cNvGraphicFramePr>
            <a:graphicFrameLocks noGrp="1"/>
          </p:cNvGraphicFramePr>
          <p:nvPr/>
        </p:nvGraphicFramePr>
        <p:xfrm>
          <a:off x="228600" y="2590800"/>
          <a:ext cx="8382000" cy="4084320"/>
        </p:xfrm>
        <a:graphic>
          <a:graphicData uri="http://schemas.openxmlformats.org/drawingml/2006/table">
            <a:tbl>
              <a:tblPr/>
              <a:tblGrid>
                <a:gridCol w="2819400"/>
                <a:gridCol w="1676400"/>
                <a:gridCol w="3886200"/>
              </a:tblGrid>
              <a:tr h="2133600">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4572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Any general danger sign or stiff neck</a:t>
                      </a:r>
                    </a:p>
                    <a:p>
                      <a:pPr marL="0" marR="0" lvl="0" indent="0" algn="l" defTabSz="914400" rtl="0" eaLnBrk="0" fontAlgn="base" latinLnBrk="0" hangingPunct="0">
                        <a:lnSpc>
                          <a:spcPct val="100000"/>
                        </a:lnSpc>
                        <a:spcBef>
                          <a:spcPct val="0"/>
                        </a:spcBef>
                        <a:spcAft>
                          <a:spcPct val="0"/>
                        </a:spcAft>
                        <a:buClr>
                          <a:schemeClr val="tx1"/>
                        </a:buClr>
                        <a:buSzTx/>
                        <a:buFont typeface="Wingdings" pitchFamily="2" charset="2"/>
                        <a:buChar char="Ø"/>
                        <a:tabLst>
                          <a:tab pos="4572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Bulging fontanel  </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Very severe feverile disease</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_The same as high malaria risk severe feverile disease except quinine is not </a:t>
                      </a: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given in here.</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7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Any fever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Fever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(No Malaria)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4572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Given one dose of paracetomole for fever &gt;38.5c</a:t>
                      </a:r>
                      <a:r>
                        <a:rPr kumimoji="0" lang="en-US" sz="2400" b="1" i="0" u="none" strike="noStrike" cap="none" normalizeH="0" baseline="30000" smtClean="0">
                          <a:ln>
                            <a:noFill/>
                          </a:ln>
                          <a:solidFill>
                            <a:srgbClr val="0000CC"/>
                          </a:solidFill>
                          <a:effectLst/>
                          <a:latin typeface="Times New Roman" pitchFamily="18" charset="0"/>
                          <a:cs typeface="Times New Roman" pitchFamily="18" charset="0"/>
                        </a:rPr>
                        <a:t>o</a:t>
                      </a: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4572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Treat the obvious causes of Fever.</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Drugs for malaria</a:t>
            </a:r>
            <a:br>
              <a:rPr lang="en-US" dirty="0" smtClean="0"/>
            </a:br>
            <a:r>
              <a:rPr lang="en-US" u="sng" baseline="0" dirty="0" smtClean="0">
                <a:solidFill>
                  <a:srgbClr val="FF0000"/>
                </a:solidFill>
              </a:rPr>
              <a:t> </a:t>
            </a:r>
            <a:r>
              <a:rPr lang="en-US" u="sng" baseline="0" dirty="0" err="1" smtClean="0">
                <a:solidFill>
                  <a:srgbClr val="FF0000"/>
                </a:solidFill>
              </a:rPr>
              <a:t>coarthem</a:t>
            </a:r>
            <a:endParaRPr lang="en-US" dirty="0"/>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pPr algn="ctr">
              <a:tabLst>
                <a:tab pos="609600" algn="l"/>
              </a:tabLst>
            </a:pPr>
            <a:r>
              <a:rPr lang="en-US" sz="4000" u="sng" baseline="0" dirty="0" smtClean="0">
                <a:solidFill>
                  <a:srgbClr val="FF0000"/>
                </a:solidFill>
              </a:rPr>
              <a:t>Dose of </a:t>
            </a:r>
            <a:r>
              <a:rPr lang="en-US" sz="4000" u="sng" baseline="0" dirty="0" err="1" smtClean="0">
                <a:solidFill>
                  <a:srgbClr val="FF0000"/>
                </a:solidFill>
              </a:rPr>
              <a:t>coarthem</a:t>
            </a:r>
            <a:r>
              <a:rPr lang="en-US" sz="4000" u="sng" baseline="0" dirty="0" smtClean="0">
                <a:solidFill>
                  <a:srgbClr val="FF0000"/>
                </a:solidFill>
              </a:rPr>
              <a:t> by age/Wt.</a:t>
            </a:r>
          </a:p>
          <a:p>
            <a:pPr algn="ctr">
              <a:tabLst>
                <a:tab pos="609600" algn="l"/>
              </a:tabLst>
            </a:pPr>
            <a:r>
              <a:rPr lang="en-US" b="1" u="sng" baseline="0" dirty="0" smtClean="0">
                <a:solidFill>
                  <a:srgbClr val="0000CC"/>
                </a:solidFill>
              </a:rPr>
              <a:t>Wt  </a:t>
            </a:r>
            <a:r>
              <a:rPr lang="en-US" b="1" baseline="0" dirty="0" smtClean="0">
                <a:solidFill>
                  <a:srgbClr val="0000CC"/>
                </a:solidFill>
              </a:rPr>
              <a:t>                  </a:t>
            </a:r>
            <a:r>
              <a:rPr lang="en-US" b="1" u="sng" baseline="0" dirty="0" smtClean="0">
                <a:solidFill>
                  <a:srgbClr val="0000CC"/>
                </a:solidFill>
              </a:rPr>
              <a:t>Age</a:t>
            </a:r>
            <a:r>
              <a:rPr lang="en-US" b="1" baseline="0" dirty="0" smtClean="0">
                <a:solidFill>
                  <a:srgbClr val="0000CC"/>
                </a:solidFill>
              </a:rPr>
              <a:t>       		</a:t>
            </a:r>
            <a:r>
              <a:rPr lang="en-US" b="1" u="sng" baseline="0" dirty="0" err="1" smtClean="0">
                <a:solidFill>
                  <a:srgbClr val="0000CC"/>
                </a:solidFill>
              </a:rPr>
              <a:t>Coarthem</a:t>
            </a:r>
            <a:endParaRPr lang="en-US" b="1" u="sng" dirty="0">
              <a:solidFill>
                <a:srgbClr val="0000CC"/>
              </a:solidFill>
            </a:endParaRPr>
          </a:p>
          <a:p>
            <a:pPr algn="ctr">
              <a:tabLst>
                <a:tab pos="609600" algn="l"/>
              </a:tabLst>
            </a:pPr>
            <a:r>
              <a:rPr lang="en-US" b="1" baseline="0" dirty="0" smtClean="0">
                <a:solidFill>
                  <a:srgbClr val="0000CC"/>
                </a:solidFill>
              </a:rPr>
              <a:t>1. 5-14kg	   3 month-2years----------1 tab </a:t>
            </a:r>
            <a:r>
              <a:rPr lang="en-US" b="1" baseline="0" dirty="0" err="1" smtClean="0">
                <a:solidFill>
                  <a:srgbClr val="0000CC"/>
                </a:solidFill>
              </a:rPr>
              <a:t>po</a:t>
            </a:r>
            <a:r>
              <a:rPr lang="en-US" b="1" baseline="0" dirty="0" smtClean="0">
                <a:solidFill>
                  <a:srgbClr val="0000CC"/>
                </a:solidFill>
              </a:rPr>
              <a:t> BID for 03 </a:t>
            </a:r>
          </a:p>
          <a:p>
            <a:pPr algn="ctr">
              <a:tabLst>
                <a:tab pos="609600" algn="l"/>
              </a:tabLst>
            </a:pPr>
            <a:r>
              <a:rPr lang="en-US" b="1" baseline="0" dirty="0" smtClean="0">
                <a:solidFill>
                  <a:srgbClr val="0000CC"/>
                </a:solidFill>
              </a:rPr>
              <a:t>                                                         days</a:t>
            </a:r>
          </a:p>
          <a:p>
            <a:pPr algn="ctr">
              <a:tabLst>
                <a:tab pos="609600" algn="l"/>
              </a:tabLst>
            </a:pPr>
            <a:r>
              <a:rPr lang="en-US" b="1" baseline="0" dirty="0" smtClean="0">
                <a:solidFill>
                  <a:srgbClr val="0000CC"/>
                </a:solidFill>
              </a:rPr>
              <a:t>  2.  15-24kg		3-7 years-------------2 tab </a:t>
            </a:r>
            <a:r>
              <a:rPr lang="en-US" b="1" baseline="0" dirty="0" err="1" smtClean="0">
                <a:solidFill>
                  <a:srgbClr val="0000CC"/>
                </a:solidFill>
              </a:rPr>
              <a:t>po</a:t>
            </a:r>
            <a:r>
              <a:rPr lang="en-US" b="1" baseline="0" dirty="0" smtClean="0">
                <a:solidFill>
                  <a:srgbClr val="0000CC"/>
                </a:solidFill>
              </a:rPr>
              <a:t> BID for 03</a:t>
            </a:r>
          </a:p>
          <a:p>
            <a:pPr algn="ctr">
              <a:buNone/>
              <a:tabLst>
                <a:tab pos="609600" algn="l"/>
              </a:tabLst>
            </a:pPr>
            <a:r>
              <a:rPr lang="en-US" b="1" baseline="0" dirty="0" smtClean="0">
                <a:solidFill>
                  <a:srgbClr val="0000CC"/>
                </a:solidFill>
              </a:rPr>
              <a:t>                                           days</a:t>
            </a:r>
          </a:p>
          <a:p>
            <a:pPr algn="ctr">
              <a:buFontTx/>
              <a:buAutoNum type="arabicPeriod" startAt="3"/>
              <a:tabLst>
                <a:tab pos="609600" algn="l"/>
              </a:tabLst>
            </a:pPr>
            <a:r>
              <a:rPr lang="en-US" b="1" baseline="0" dirty="0" smtClean="0">
                <a:solidFill>
                  <a:srgbClr val="0000CC"/>
                </a:solidFill>
              </a:rPr>
              <a:t>25-34kg	     8-10years--------------3 tab </a:t>
            </a:r>
            <a:r>
              <a:rPr lang="en-US" b="1" baseline="0" dirty="0" err="1" smtClean="0">
                <a:solidFill>
                  <a:srgbClr val="0000CC"/>
                </a:solidFill>
              </a:rPr>
              <a:t>po</a:t>
            </a:r>
            <a:r>
              <a:rPr lang="en-US" b="1" baseline="0" dirty="0" smtClean="0">
                <a:solidFill>
                  <a:srgbClr val="0000CC"/>
                </a:solidFill>
              </a:rPr>
              <a:t> BID for</a:t>
            </a:r>
          </a:p>
          <a:p>
            <a:pPr algn="ctr">
              <a:tabLst>
                <a:tab pos="609600" algn="l"/>
              </a:tabLst>
            </a:pPr>
            <a:r>
              <a:rPr lang="en-US" b="1" baseline="0" dirty="0" smtClean="0">
                <a:solidFill>
                  <a:srgbClr val="0000CC"/>
                </a:solidFill>
              </a:rPr>
              <a:t>                                                           03days</a:t>
            </a:r>
          </a:p>
          <a:p>
            <a:pPr algn="ctr">
              <a:tabLst>
                <a:tab pos="609600" algn="l"/>
              </a:tabLst>
            </a:pPr>
            <a:r>
              <a:rPr lang="en-US" b="1" baseline="0" dirty="0" smtClean="0">
                <a:solidFill>
                  <a:srgbClr val="0000CC"/>
                </a:solidFill>
              </a:rPr>
              <a:t>4,    35kg +                      &gt;10 years ------4 tab </a:t>
            </a:r>
            <a:r>
              <a:rPr lang="en-US" b="1" baseline="0" dirty="0" err="1" smtClean="0">
                <a:solidFill>
                  <a:srgbClr val="0000CC"/>
                </a:solidFill>
              </a:rPr>
              <a:t>po</a:t>
            </a:r>
            <a:r>
              <a:rPr lang="en-US" b="1" baseline="0" dirty="0" smtClean="0">
                <a:solidFill>
                  <a:srgbClr val="0000CC"/>
                </a:solidFill>
              </a:rPr>
              <a:t> BID for 03 </a:t>
            </a:r>
          </a:p>
          <a:p>
            <a:pPr algn="ctr">
              <a:tabLst>
                <a:tab pos="609600" algn="l"/>
              </a:tabLst>
            </a:pPr>
            <a:r>
              <a:rPr lang="en-US" b="1" baseline="0" dirty="0" smtClean="0">
                <a:solidFill>
                  <a:srgbClr val="0000CC"/>
                </a:solidFill>
              </a:rPr>
              <a:t>                                                        days</a:t>
            </a:r>
          </a:p>
          <a:p>
            <a:pPr algn="ctr">
              <a:tabLst>
                <a:tab pos="609600" algn="l"/>
              </a:tabLst>
            </a:pPr>
            <a:r>
              <a:rPr lang="en-US" b="1" baseline="0" dirty="0" smtClean="0">
                <a:solidFill>
                  <a:srgbClr val="FF0066"/>
                </a:solidFill>
              </a:rPr>
              <a:t>Contraindication</a:t>
            </a:r>
          </a:p>
          <a:p>
            <a:pPr algn="ctr">
              <a:tabLst>
                <a:tab pos="609600" algn="l"/>
              </a:tabLst>
            </a:pPr>
            <a:r>
              <a:rPr lang="en-US" b="1" baseline="0" dirty="0" smtClean="0">
                <a:solidFill>
                  <a:srgbClr val="FF0066"/>
                </a:solidFill>
              </a:rPr>
              <a:t>                           -</a:t>
            </a:r>
            <a:r>
              <a:rPr lang="en-US" b="1" baseline="0" dirty="0" smtClean="0">
                <a:solidFill>
                  <a:srgbClr val="0000CC"/>
                </a:solidFill>
              </a:rPr>
              <a:t>Infant &lt; 5k.g or less than 3 month</a:t>
            </a:r>
          </a:p>
          <a:p>
            <a:pPr algn="ctr">
              <a:tabLst>
                <a:tab pos="609600" algn="l"/>
              </a:tabLst>
            </a:pPr>
            <a:r>
              <a:rPr lang="en-US" b="1" baseline="0" dirty="0" smtClean="0">
                <a:solidFill>
                  <a:srgbClr val="0000CC"/>
                </a:solidFill>
              </a:rPr>
              <a:t>         -Pregnant women </a:t>
            </a:r>
          </a:p>
          <a:p>
            <a:pPr algn="ctr">
              <a:tabLst>
                <a:tab pos="609600" algn="l"/>
              </a:tabLst>
            </a:pPr>
            <a:r>
              <a:rPr lang="en-US" b="1" baseline="0" dirty="0" err="1" smtClean="0">
                <a:solidFill>
                  <a:srgbClr val="0000CC"/>
                </a:solidFill>
              </a:rPr>
              <a:t>Coarthem</a:t>
            </a:r>
            <a:r>
              <a:rPr lang="en-US" b="1" baseline="0" dirty="0" smtClean="0">
                <a:solidFill>
                  <a:srgbClr val="0000CC"/>
                </a:solidFill>
              </a:rPr>
              <a:t> = </a:t>
            </a:r>
            <a:r>
              <a:rPr lang="en-US" b="1" baseline="0" dirty="0" err="1" smtClean="0">
                <a:solidFill>
                  <a:srgbClr val="0000CC"/>
                </a:solidFill>
              </a:rPr>
              <a:t>Artemether</a:t>
            </a:r>
            <a:r>
              <a:rPr lang="en-US" b="1" baseline="0" dirty="0" smtClean="0">
                <a:solidFill>
                  <a:srgbClr val="0000CC"/>
                </a:solidFill>
              </a:rPr>
              <a:t> 20 mg  + 120  </a:t>
            </a:r>
            <a:r>
              <a:rPr lang="en-US" b="1" baseline="0" dirty="0" err="1" smtClean="0">
                <a:solidFill>
                  <a:srgbClr val="0000CC"/>
                </a:solidFill>
              </a:rPr>
              <a:t>lumefantrine</a:t>
            </a:r>
            <a:r>
              <a:rPr lang="en-US" b="1" baseline="0" dirty="0" smtClean="0">
                <a:solidFill>
                  <a:srgbClr val="0000CC"/>
                </a:solidFill>
              </a:rPr>
              <a:t>.</a:t>
            </a:r>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nSpc>
                <a:spcPct val="110000"/>
              </a:lnSpc>
              <a:buFontTx/>
              <a:buNone/>
            </a:pPr>
            <a:r>
              <a:rPr lang="en-US" b="1" dirty="0" smtClean="0">
                <a:solidFill>
                  <a:srgbClr val="0000CC"/>
                </a:solidFill>
              </a:rPr>
              <a:t>. </a:t>
            </a:r>
            <a:r>
              <a:rPr lang="en-US" b="1" u="sng" dirty="0" err="1" smtClean="0">
                <a:solidFill>
                  <a:srgbClr val="FF0066"/>
                </a:solidFill>
              </a:rPr>
              <a:t>Chloroquine</a:t>
            </a:r>
            <a:r>
              <a:rPr lang="en-US" b="1" dirty="0" smtClean="0">
                <a:solidFill>
                  <a:srgbClr val="FF0066"/>
                </a:solidFill>
              </a:rPr>
              <a:t> </a:t>
            </a:r>
            <a:r>
              <a:rPr lang="en-US" b="1" dirty="0" smtClean="0">
                <a:solidFill>
                  <a:srgbClr val="0000CC"/>
                </a:solidFill>
              </a:rPr>
              <a:t>is the  drug of choice for </a:t>
            </a:r>
            <a:r>
              <a:rPr lang="en-US" b="1" dirty="0" smtClean="0">
                <a:solidFill>
                  <a:srgbClr val="FF0066"/>
                </a:solidFill>
              </a:rPr>
              <a:t>p. </a:t>
            </a:r>
            <a:r>
              <a:rPr lang="en-US" b="1" dirty="0" err="1" smtClean="0">
                <a:solidFill>
                  <a:srgbClr val="FF0066"/>
                </a:solidFill>
              </a:rPr>
              <a:t>vivax</a:t>
            </a:r>
            <a:r>
              <a:rPr lang="en-US" b="1" dirty="0" smtClean="0">
                <a:solidFill>
                  <a:srgbClr val="FF0066"/>
                </a:solidFill>
              </a:rPr>
              <a:t> uncomplicated malaria.</a:t>
            </a:r>
          </a:p>
          <a:p>
            <a:pPr>
              <a:lnSpc>
                <a:spcPct val="110000"/>
              </a:lnSpc>
            </a:pPr>
            <a:r>
              <a:rPr lang="en-US" b="1" dirty="0" smtClean="0">
                <a:solidFill>
                  <a:srgbClr val="0000CC"/>
                </a:solidFill>
              </a:rPr>
              <a:t>(</a:t>
            </a:r>
            <a:r>
              <a:rPr lang="en-US" b="1" dirty="0" err="1" smtClean="0">
                <a:solidFill>
                  <a:srgbClr val="0000CC"/>
                </a:solidFill>
              </a:rPr>
              <a:t>Chloroquine</a:t>
            </a:r>
            <a:r>
              <a:rPr lang="en-US" b="1" dirty="0" smtClean="0">
                <a:solidFill>
                  <a:srgbClr val="0000CC"/>
                </a:solidFill>
              </a:rPr>
              <a:t> 10 mg base per kg for D1 &amp;D2 then 5mg per kg for D3. Total dose 25 mg/</a:t>
            </a:r>
            <a:r>
              <a:rPr lang="en-US" b="1" dirty="0" err="1" smtClean="0">
                <a:solidFill>
                  <a:srgbClr val="0000CC"/>
                </a:solidFill>
              </a:rPr>
              <a:t>K.g</a:t>
            </a:r>
            <a:endParaRPr lang="en-US" b="1" dirty="0" smtClean="0">
              <a:solidFill>
                <a:srgbClr val="0000CC"/>
              </a:solidFill>
            </a:endParaRPr>
          </a:p>
          <a:p>
            <a:pPr>
              <a:lnSpc>
                <a:spcPct val="110000"/>
              </a:lnSpc>
            </a:pPr>
            <a:r>
              <a:rPr lang="en-US" b="1" dirty="0" smtClean="0">
                <a:solidFill>
                  <a:srgbClr val="0000CC"/>
                </a:solidFill>
              </a:rPr>
              <a:t>If the DX is made clinical base combined Rx of </a:t>
            </a:r>
            <a:r>
              <a:rPr lang="en-US" b="1" u="sng" dirty="0" err="1" smtClean="0">
                <a:solidFill>
                  <a:srgbClr val="FF0066"/>
                </a:solidFill>
              </a:rPr>
              <a:t>coarthem</a:t>
            </a:r>
            <a:r>
              <a:rPr lang="en-US" b="1" u="sng" dirty="0" smtClean="0">
                <a:solidFill>
                  <a:srgbClr val="FF0066"/>
                </a:solidFill>
              </a:rPr>
              <a:t> </a:t>
            </a:r>
            <a:r>
              <a:rPr lang="en-US" b="1" dirty="0" smtClean="0">
                <a:solidFill>
                  <a:srgbClr val="0000CC"/>
                </a:solidFill>
              </a:rPr>
              <a:t>and  </a:t>
            </a:r>
            <a:r>
              <a:rPr lang="en-US" b="1" u="sng" dirty="0" err="1" smtClean="0">
                <a:solidFill>
                  <a:srgbClr val="FF0066"/>
                </a:solidFill>
              </a:rPr>
              <a:t>chloroquine</a:t>
            </a:r>
            <a:r>
              <a:rPr lang="en-US" b="1" u="sng" dirty="0" smtClean="0">
                <a:solidFill>
                  <a:srgbClr val="FF0066"/>
                </a:solidFill>
              </a:rPr>
              <a:t> </a:t>
            </a:r>
            <a:r>
              <a:rPr lang="en-US" b="1" dirty="0" smtClean="0">
                <a:solidFill>
                  <a:srgbClr val="0000CC"/>
                </a:solidFill>
              </a:rPr>
              <a:t>is recommended,</a:t>
            </a:r>
          </a:p>
          <a:p>
            <a:pPr>
              <a:lnSpc>
                <a:spcPct val="110000"/>
              </a:lnSpc>
              <a:buFontTx/>
              <a:buNone/>
            </a:pPr>
            <a:r>
              <a:rPr lang="en-US" b="1" dirty="0" smtClean="0">
                <a:solidFill>
                  <a:srgbClr val="0000CC"/>
                </a:solidFill>
              </a:rPr>
              <a:t>III. </a:t>
            </a:r>
            <a:r>
              <a:rPr lang="en-US" b="1" u="sng" dirty="0" smtClean="0">
                <a:solidFill>
                  <a:srgbClr val="FF0066"/>
                </a:solidFill>
              </a:rPr>
              <a:t>Oral quinine:-</a:t>
            </a:r>
            <a:r>
              <a:rPr lang="en-US" b="1" dirty="0" smtClean="0">
                <a:solidFill>
                  <a:srgbClr val="0000CC"/>
                </a:solidFill>
              </a:rPr>
              <a:t> is the drug of choice for</a:t>
            </a:r>
          </a:p>
          <a:p>
            <a:pPr>
              <a:lnSpc>
                <a:spcPct val="110000"/>
              </a:lnSpc>
            </a:pPr>
            <a:r>
              <a:rPr lang="en-US" b="1" dirty="0" smtClean="0">
                <a:solidFill>
                  <a:srgbClr val="0000CC"/>
                </a:solidFill>
              </a:rPr>
              <a:t>Pregnant women</a:t>
            </a:r>
          </a:p>
          <a:p>
            <a:pPr>
              <a:lnSpc>
                <a:spcPct val="110000"/>
              </a:lnSpc>
            </a:pPr>
            <a:r>
              <a:rPr lang="en-US" b="1" dirty="0" smtClean="0">
                <a:solidFill>
                  <a:srgbClr val="0000CC"/>
                </a:solidFill>
              </a:rPr>
              <a:t>Infant &lt;5kg(&lt; 3 moths).</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ChangeArrowheads="1"/>
          </p:cNvSpPr>
          <p:nvPr>
            <p:ph type="title"/>
          </p:nvPr>
        </p:nvSpPr>
        <p:spPr/>
        <p:txBody>
          <a:bodyPr>
            <a:normAutofit fontScale="90000"/>
          </a:bodyPr>
          <a:lstStyle/>
          <a:p>
            <a:pPr marL="838200" indent="-838200"/>
            <a:r>
              <a:rPr lang="en-US" sz="3600" b="1" dirty="0">
                <a:solidFill>
                  <a:srgbClr val="FF0000"/>
                </a:solidFill>
              </a:rPr>
              <a:t>5.4 </a:t>
            </a:r>
            <a:r>
              <a:rPr lang="en-US" sz="3600" b="1" u="sng" dirty="0">
                <a:solidFill>
                  <a:srgbClr val="FF0000"/>
                </a:solidFill>
              </a:rPr>
              <a:t>Classify measles</a:t>
            </a:r>
            <a:r>
              <a:rPr lang="en-US" sz="3600" dirty="0">
                <a:solidFill>
                  <a:srgbClr val="FF0000"/>
                </a:solidFill>
              </a:rPr>
              <a:t/>
            </a:r>
            <a:br>
              <a:rPr lang="en-US" sz="3600" dirty="0">
                <a:solidFill>
                  <a:srgbClr val="FF0000"/>
                </a:solidFill>
              </a:rPr>
            </a:br>
            <a:endParaRPr lang="en-US" sz="3600" dirty="0">
              <a:solidFill>
                <a:srgbClr val="FF0000"/>
              </a:solidFill>
            </a:endParaRPr>
          </a:p>
        </p:txBody>
      </p:sp>
      <p:sp>
        <p:nvSpPr>
          <p:cNvPr id="581636" name="Rectangle 4"/>
          <p:cNvSpPr>
            <a:spLocks noChangeArrowheads="1"/>
          </p:cNvSpPr>
          <p:nvPr/>
        </p:nvSpPr>
        <p:spPr bwMode="auto">
          <a:xfrm>
            <a:off x="381000" y="990600"/>
            <a:ext cx="7704138" cy="1800225"/>
          </a:xfrm>
          <a:prstGeom prst="rect">
            <a:avLst/>
          </a:prstGeom>
          <a:noFill/>
          <a:ln w="9525">
            <a:noFill/>
            <a:miter lim="800000"/>
            <a:headEnd/>
            <a:tailEnd/>
          </a:ln>
          <a:effectLst/>
        </p:spPr>
        <p:txBody>
          <a:bodyPr wrap="none" anchor="ctr">
            <a:spAutoFit/>
          </a:bodyPr>
          <a:lstStyle/>
          <a:p>
            <a:pPr eaLnBrk="0" hangingPunct="0">
              <a:buFont typeface="Symbol" pitchFamily="18" charset="2"/>
              <a:buChar char=""/>
              <a:tabLst>
                <a:tab pos="914400" algn="l"/>
              </a:tabLst>
            </a:pPr>
            <a:r>
              <a:rPr lang="en-US" b="1" baseline="0">
                <a:solidFill>
                  <a:srgbClr val="000066"/>
                </a:solidFill>
                <a:cs typeface="Times New Roman" pitchFamily="18" charset="0"/>
              </a:rPr>
              <a:t>A child who has the main symptom “fever” </a:t>
            </a:r>
          </a:p>
          <a:p>
            <a:pPr eaLnBrk="0" hangingPunct="0">
              <a:buFont typeface="Symbol" pitchFamily="18" charset="2"/>
              <a:buNone/>
              <a:tabLst>
                <a:tab pos="914400" algn="l"/>
              </a:tabLst>
            </a:pPr>
            <a:r>
              <a:rPr lang="en-US" b="1" baseline="0">
                <a:solidFill>
                  <a:srgbClr val="000066"/>
                </a:solidFill>
                <a:cs typeface="Times New Roman" pitchFamily="18" charset="0"/>
              </a:rPr>
              <a:t>and Measles now (in the last 3 months) is </a:t>
            </a:r>
          </a:p>
          <a:p>
            <a:pPr eaLnBrk="0" hangingPunct="0">
              <a:buFont typeface="Symbol" pitchFamily="18" charset="2"/>
              <a:buNone/>
              <a:tabLst>
                <a:tab pos="914400" algn="l"/>
              </a:tabLst>
            </a:pPr>
            <a:r>
              <a:rPr lang="en-US" b="1" baseline="0">
                <a:solidFill>
                  <a:srgbClr val="000066"/>
                </a:solidFill>
                <a:cs typeface="Times New Roman" pitchFamily="18" charset="0"/>
              </a:rPr>
              <a:t>classified for both fever &amp; measles. </a:t>
            </a:r>
            <a:endParaRPr lang="en-US" b="1" baseline="0">
              <a:solidFill>
                <a:srgbClr val="000066"/>
              </a:solidFill>
            </a:endParaRPr>
          </a:p>
          <a:p>
            <a:pPr eaLnBrk="0" hangingPunct="0">
              <a:tabLst>
                <a:tab pos="914400" algn="l"/>
              </a:tabLst>
            </a:pPr>
            <a:r>
              <a:rPr lang="en-US" b="1" baseline="0">
                <a:solidFill>
                  <a:srgbClr val="0000CC"/>
                </a:solidFill>
                <a:cs typeface="Times New Roman" pitchFamily="18" charset="0"/>
              </a:rPr>
              <a:t>“3” possible classification in the table </a:t>
            </a:r>
            <a:endParaRPr lang="en-US" baseline="0">
              <a:solidFill>
                <a:srgbClr val="0000CC"/>
              </a:solidFill>
            </a:endParaRPr>
          </a:p>
        </p:txBody>
      </p:sp>
      <p:graphicFrame>
        <p:nvGraphicFramePr>
          <p:cNvPr id="581673" name="Group 41"/>
          <p:cNvGraphicFramePr>
            <a:graphicFrameLocks noGrp="1"/>
          </p:cNvGraphicFramePr>
          <p:nvPr/>
        </p:nvGraphicFramePr>
        <p:xfrm>
          <a:off x="381000" y="2743200"/>
          <a:ext cx="8343900" cy="3931920"/>
        </p:xfrm>
        <a:graphic>
          <a:graphicData uri="http://schemas.openxmlformats.org/drawingml/2006/table">
            <a:tbl>
              <a:tblPr/>
              <a:tblGrid>
                <a:gridCol w="2667000"/>
                <a:gridCol w="1600200"/>
                <a:gridCol w="4076700"/>
              </a:tblGrid>
              <a:tr h="143192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4572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Any general danger sign or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4572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Clouding of cornea or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4572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Deep or extensive mouth  ulcer</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D60093"/>
                          </a:solidFill>
                          <a:effectLst/>
                          <a:latin typeface="Times New Roman" pitchFamily="18" charset="0"/>
                          <a:cs typeface="Times New Roman" pitchFamily="18" charset="0"/>
                        </a:rPr>
                        <a:t>Sever complicated measle </a:t>
                      </a:r>
                      <a:endParaRPr kumimoji="0" lang="en-US" sz="2800" b="1" i="0" u="none" strike="noStrike" cap="none" normalizeH="0" baseline="0" smtClean="0">
                        <a:ln>
                          <a:noFill/>
                        </a:ln>
                        <a:solidFill>
                          <a:srgbClr val="D60093"/>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_Given first dose  vit A.</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_Given 1</a:t>
                      </a:r>
                      <a:r>
                        <a:rPr kumimoji="0" lang="en-US" sz="2800" b="1" i="0" u="none" strike="noStrike" cap="none" normalizeH="0" baseline="30000" smtClean="0">
                          <a:ln>
                            <a:noFill/>
                          </a:ln>
                          <a:solidFill>
                            <a:srgbClr val="0000CC"/>
                          </a:solidFill>
                          <a:effectLst/>
                          <a:latin typeface="Times New Roman" pitchFamily="18" charset="0"/>
                          <a:cs typeface="Times New Roman" pitchFamily="18" charset="0"/>
                        </a:rPr>
                        <a:t>st</a:t>
                      </a: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dose of antibiotic (C.A.F.)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_Given T.T.C eye ointment. If clouding of cornea or pus draining from the eye.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_Refer urgently to hospital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Grp="1" noChangeArrowheads="1"/>
          </p:cNvSpPr>
          <p:nvPr>
            <p:ph type="title"/>
          </p:nvPr>
        </p:nvSpPr>
        <p:spPr>
          <a:xfrm>
            <a:off x="457200" y="-228600"/>
            <a:ext cx="8229600" cy="1143000"/>
          </a:xfrm>
        </p:spPr>
        <p:txBody>
          <a:bodyPr/>
          <a:lstStyle/>
          <a:p>
            <a:r>
              <a:rPr lang="en-US" sz="4000" b="1" dirty="0">
                <a:solidFill>
                  <a:srgbClr val="FF0000"/>
                </a:solidFill>
              </a:rPr>
              <a:t>Classify measles… </a:t>
            </a:r>
            <a:r>
              <a:rPr lang="en-US" dirty="0">
                <a:solidFill>
                  <a:srgbClr val="FF0000"/>
                </a:solidFill>
              </a:rPr>
              <a:t>Cont…</a:t>
            </a:r>
          </a:p>
        </p:txBody>
      </p:sp>
      <p:graphicFrame>
        <p:nvGraphicFramePr>
          <p:cNvPr id="583755" name="Group 75"/>
          <p:cNvGraphicFramePr>
            <a:graphicFrameLocks noGrp="1"/>
          </p:cNvGraphicFramePr>
          <p:nvPr/>
        </p:nvGraphicFramePr>
        <p:xfrm>
          <a:off x="228600" y="762000"/>
          <a:ext cx="8610600" cy="5669280"/>
        </p:xfrm>
        <a:graphic>
          <a:graphicData uri="http://schemas.openxmlformats.org/drawingml/2006/table">
            <a:tbl>
              <a:tblPr/>
              <a:tblGrid>
                <a:gridCol w="2343150"/>
                <a:gridCol w="2265363"/>
                <a:gridCol w="4002087"/>
              </a:tblGrid>
              <a:tr h="3886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Pus dranining from the eye or</a:t>
                      </a:r>
                    </a:p>
                    <a:p>
                      <a:pPr marL="0" marR="0" lvl="0"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Mouth ulcer not deep or extensive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Measle with eye or mouth complication</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_Give vit. –A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_If pus draining from the eye T.T.C eye oint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_If mouth ulcer, treat with G.V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_Advise the mother when to return immediately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_Follow up for 2 days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_ Mealse now or with in the last 3 months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measle</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_ Given vit –A therapeutic dose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_ </a:t>
                      </a: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Advise the mother when to return immediately</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83723" name="Rectangle 43"/>
          <p:cNvSpPr>
            <a:spLocks noChangeArrowheads="1"/>
          </p:cNvSpPr>
          <p:nvPr/>
        </p:nvSpPr>
        <p:spPr bwMode="auto">
          <a:xfrm>
            <a:off x="1657350" y="4295775"/>
            <a:ext cx="655638" cy="274638"/>
          </a:xfrm>
          <a:prstGeom prst="rect">
            <a:avLst/>
          </a:prstGeom>
          <a:noFill/>
          <a:ln w="9525">
            <a:noFill/>
            <a:miter lim="800000"/>
            <a:headEnd/>
            <a:tailEnd/>
          </a:ln>
          <a:effectLst/>
        </p:spPr>
        <p:txBody>
          <a:bodyPr wrap="none" anchor="ctr">
            <a:spAutoFit/>
          </a:bodyPr>
          <a:lstStyle/>
          <a:p>
            <a:r>
              <a:rPr lang="en-US" sz="1200" baseline="0">
                <a:cs typeface="Times New Roman" pitchFamily="18" charset="0"/>
              </a:rPr>
              <a:t>           </a:t>
            </a:r>
            <a:endParaRPr lang="en-US" sz="1800" baseline="0"/>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2"/>
          <p:cNvSpPr>
            <a:spLocks noGrp="1" noChangeArrowheads="1"/>
          </p:cNvSpPr>
          <p:nvPr>
            <p:ph type="title"/>
          </p:nvPr>
        </p:nvSpPr>
        <p:spPr/>
        <p:txBody>
          <a:bodyPr/>
          <a:lstStyle/>
          <a:p>
            <a:r>
              <a:rPr lang="en-US" sz="3200" b="1" dirty="0">
                <a:solidFill>
                  <a:srgbClr val="FF0000"/>
                </a:solidFill>
              </a:rPr>
              <a:t>F) Classify for HIV infection:</a:t>
            </a:r>
            <a:br>
              <a:rPr lang="en-US" sz="3200" b="1" dirty="0">
                <a:solidFill>
                  <a:srgbClr val="FF0000"/>
                </a:solidFill>
              </a:rPr>
            </a:br>
            <a:endParaRPr lang="en-US" sz="3200" b="1" dirty="0">
              <a:solidFill>
                <a:srgbClr val="FF0000"/>
              </a:solidFill>
            </a:endParaRPr>
          </a:p>
        </p:txBody>
      </p:sp>
      <p:sp>
        <p:nvSpPr>
          <p:cNvPr id="618499" name="Rectangle 3"/>
          <p:cNvSpPr>
            <a:spLocks noGrp="1" noChangeArrowheads="1"/>
          </p:cNvSpPr>
          <p:nvPr>
            <p:ph type="body" idx="1"/>
          </p:nvPr>
        </p:nvSpPr>
        <p:spPr>
          <a:xfrm>
            <a:off x="381000" y="838200"/>
            <a:ext cx="8229600" cy="4525963"/>
          </a:xfrm>
        </p:spPr>
        <p:txBody>
          <a:bodyPr>
            <a:normAutofit lnSpcReduction="10000"/>
          </a:bodyPr>
          <a:lstStyle/>
          <a:p>
            <a:pPr>
              <a:lnSpc>
                <a:spcPct val="90000"/>
              </a:lnSpc>
              <a:buClr>
                <a:schemeClr val="tx1"/>
              </a:buClr>
              <a:buFontTx/>
              <a:buNone/>
            </a:pPr>
            <a:r>
              <a:rPr lang="en-US" sz="2800" dirty="0"/>
              <a:t>- </a:t>
            </a:r>
            <a:r>
              <a:rPr lang="en-US" sz="2800" b="1" dirty="0">
                <a:solidFill>
                  <a:srgbClr val="0000CC"/>
                </a:solidFill>
              </a:rPr>
              <a:t>There are 5 classifications in the Assess &amp; classify chart.</a:t>
            </a:r>
          </a:p>
          <a:p>
            <a:pPr>
              <a:lnSpc>
                <a:spcPct val="90000"/>
              </a:lnSpc>
              <a:buClr>
                <a:schemeClr val="tx1"/>
              </a:buClr>
              <a:buFontTx/>
              <a:buNone/>
            </a:pPr>
            <a:r>
              <a:rPr lang="en-US" sz="2800" b="1" dirty="0">
                <a:solidFill>
                  <a:srgbClr val="0000CC"/>
                </a:solidFill>
              </a:rPr>
              <a:t> </a:t>
            </a:r>
            <a:r>
              <a:rPr lang="en-US" sz="2800" b="1" dirty="0">
                <a:solidFill>
                  <a:srgbClr val="FF0066"/>
                </a:solidFill>
              </a:rPr>
              <a:t>Check for HIV infection:</a:t>
            </a:r>
          </a:p>
          <a:p>
            <a:pPr>
              <a:lnSpc>
                <a:spcPct val="90000"/>
              </a:lnSpc>
              <a:buClr>
                <a:schemeClr val="tx1"/>
              </a:buClr>
              <a:buFontTx/>
              <a:buNone/>
            </a:pPr>
            <a:r>
              <a:rPr lang="en-US" sz="2800" b="1" dirty="0">
                <a:solidFill>
                  <a:srgbClr val="FF0066"/>
                </a:solidFill>
              </a:rPr>
              <a:t> </a:t>
            </a:r>
            <a:r>
              <a:rPr lang="en-US" sz="2800" b="1" dirty="0">
                <a:solidFill>
                  <a:srgbClr val="0000CC"/>
                </a:solidFill>
              </a:rPr>
              <a:t>- If the mother or the child has a positive HIV test or</a:t>
            </a:r>
          </a:p>
          <a:p>
            <a:pPr>
              <a:lnSpc>
                <a:spcPct val="90000"/>
              </a:lnSpc>
              <a:buClr>
                <a:schemeClr val="tx1"/>
              </a:buClr>
              <a:buFontTx/>
              <a:buNone/>
            </a:pPr>
            <a:r>
              <a:rPr lang="en-US" sz="2800" b="1" dirty="0">
                <a:solidFill>
                  <a:srgbClr val="0000CC"/>
                </a:solidFill>
              </a:rPr>
              <a:t> -if the child has one or more of the following classification: i.e. </a:t>
            </a:r>
          </a:p>
          <a:p>
            <a:pPr>
              <a:lnSpc>
                <a:spcPct val="90000"/>
              </a:lnSpc>
            </a:pPr>
            <a:r>
              <a:rPr lang="en-US" sz="2800" b="1" dirty="0">
                <a:solidFill>
                  <a:srgbClr val="FF0066"/>
                </a:solidFill>
              </a:rPr>
              <a:t>Pneumonia or sever pneumonia</a:t>
            </a:r>
          </a:p>
          <a:p>
            <a:pPr>
              <a:lnSpc>
                <a:spcPct val="90000"/>
              </a:lnSpc>
            </a:pPr>
            <a:r>
              <a:rPr lang="en-US" sz="2800" b="1" dirty="0">
                <a:solidFill>
                  <a:srgbClr val="FF0066"/>
                </a:solidFill>
              </a:rPr>
              <a:t>Persistent diarrhea or sever persistent diarrhea</a:t>
            </a:r>
          </a:p>
          <a:p>
            <a:pPr>
              <a:lnSpc>
                <a:spcPct val="90000"/>
              </a:lnSpc>
            </a:pPr>
            <a:r>
              <a:rPr lang="en-US" sz="2800" b="1" dirty="0">
                <a:solidFill>
                  <a:srgbClr val="FF0066"/>
                </a:solidFill>
              </a:rPr>
              <a:t>Acute ear infection with discharge or chronic ear infection</a:t>
            </a:r>
          </a:p>
          <a:p>
            <a:pPr>
              <a:lnSpc>
                <a:spcPct val="90000"/>
              </a:lnSpc>
            </a:pPr>
            <a:r>
              <a:rPr lang="en-US" sz="2800" b="1" dirty="0">
                <a:solidFill>
                  <a:srgbClr val="FF0066"/>
                </a:solidFill>
              </a:rPr>
              <a:t>Very low weight or sever malnutrition.</a:t>
            </a:r>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635" name="Rectangle 43"/>
          <p:cNvSpPr>
            <a:spLocks noGrp="1" noChangeArrowheads="1"/>
          </p:cNvSpPr>
          <p:nvPr>
            <p:ph type="title"/>
          </p:nvPr>
        </p:nvSpPr>
        <p:spPr>
          <a:xfrm>
            <a:off x="457200" y="-228600"/>
            <a:ext cx="8229600" cy="1143000"/>
          </a:xfrm>
        </p:spPr>
        <p:txBody>
          <a:bodyPr/>
          <a:lstStyle/>
          <a:p>
            <a:r>
              <a:rPr lang="en-US" dirty="0">
                <a:solidFill>
                  <a:srgbClr val="FF0066"/>
                </a:solidFill>
              </a:rPr>
              <a:t>HIV …Cont …</a:t>
            </a:r>
          </a:p>
        </p:txBody>
      </p:sp>
      <p:graphicFrame>
        <p:nvGraphicFramePr>
          <p:cNvPr id="622720" name="Group 128"/>
          <p:cNvGraphicFramePr>
            <a:graphicFrameLocks noGrp="1"/>
          </p:cNvGraphicFramePr>
          <p:nvPr>
            <p:ph idx="1"/>
          </p:nvPr>
        </p:nvGraphicFramePr>
        <p:xfrm>
          <a:off x="152400" y="565150"/>
          <a:ext cx="8686800" cy="6172200"/>
        </p:xfrm>
        <a:graphic>
          <a:graphicData uri="http://schemas.openxmlformats.org/drawingml/2006/table">
            <a:tbl>
              <a:tblPr/>
              <a:tblGrid>
                <a:gridCol w="3048000"/>
                <a:gridCol w="2286000"/>
                <a:gridCol w="3352800"/>
              </a:tblGrid>
              <a:tr h="1809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0000"/>
                          </a:solidFill>
                          <a:effectLst/>
                          <a:latin typeface="Times New Roman" pitchFamily="18" charset="0"/>
                          <a:cs typeface="Times New Roman" pitchFamily="18" charset="0"/>
                        </a:rPr>
                        <a:t>SIGNS</a:t>
                      </a:r>
                      <a:endParaRPr kumimoji="0" lang="en-US" sz="2400" b="0" i="0" u="none" strike="noStrike" cap="none" normalizeH="0" baseline="0" smtClean="0">
                        <a:ln>
                          <a:noFill/>
                        </a:ln>
                        <a:solidFill>
                          <a:srgbClr val="FF00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0000"/>
                          </a:solidFill>
                          <a:effectLst/>
                          <a:latin typeface="Times New Roman" pitchFamily="18" charset="0"/>
                          <a:cs typeface="Times New Roman" pitchFamily="18" charset="0"/>
                        </a:rPr>
                        <a:t>CLASSIFY </a:t>
                      </a:r>
                      <a:endParaRPr kumimoji="0" lang="en-US" sz="2400" b="0" i="0" u="none" strike="noStrike" cap="none" normalizeH="0" baseline="0" smtClean="0">
                        <a:ln>
                          <a:noFill/>
                        </a:ln>
                        <a:solidFill>
                          <a:srgbClr val="FF00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0000"/>
                          </a:solidFill>
                          <a:effectLst/>
                          <a:latin typeface="Times New Roman" pitchFamily="18" charset="0"/>
                          <a:cs typeface="Times New Roman" pitchFamily="18" charset="0"/>
                        </a:rPr>
                        <a:t>TREATMENT</a:t>
                      </a:r>
                      <a:endParaRPr kumimoji="0" lang="en-US" sz="2400" b="0" i="0" u="none" strike="noStrike" cap="none" normalizeH="0" baseline="0" smtClean="0">
                        <a:ln>
                          <a:noFill/>
                        </a:ln>
                        <a:solidFill>
                          <a:srgbClr val="FF00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15000">
                <a:tc>
                  <a:txBody>
                    <a:bodyPr/>
                    <a:lstStyle/>
                    <a:p>
                      <a:pPr marL="342900" marR="0" lvl="0" indent="-342900" algn="l" defTabSz="914400" rtl="0" eaLnBrk="1" fontAlgn="base" latinLnBrk="0" hangingPunct="1">
                        <a:lnSpc>
                          <a:spcPct val="130000"/>
                        </a:lnSpc>
                        <a:spcBef>
                          <a:spcPct val="0"/>
                        </a:spcBef>
                        <a:spcAft>
                          <a:spcPct val="0"/>
                        </a:spcAft>
                        <a:buClrTx/>
                        <a:buSzTx/>
                        <a:buFont typeface="Symbol" pitchFamily="18" charset="2"/>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Positive HIV antibody test in a child 18 months &amp; above or positive PCR test at any age and</a:t>
                      </a:r>
                    </a:p>
                    <a:p>
                      <a:pPr marL="342900" marR="0" lvl="0" indent="-342900" algn="l" defTabSz="914400" rtl="0" eaLnBrk="0" fontAlgn="base" latinLnBrk="0" hangingPunct="0">
                        <a:lnSpc>
                          <a:spcPct val="130000"/>
                        </a:lnSpc>
                        <a:spcBef>
                          <a:spcPct val="0"/>
                        </a:spcBef>
                        <a:spcAft>
                          <a:spcPct val="0"/>
                        </a:spcAft>
                        <a:buClrTx/>
                        <a:buSzTx/>
                        <a:buFont typeface="Symbol" pitchFamily="18" charset="2"/>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Two or more of the following HIV related conditions:</a:t>
                      </a:r>
                    </a:p>
                    <a:p>
                      <a:pPr marL="342900" marR="0" lvl="0" indent="-342900" algn="l" defTabSz="914400" rtl="0" eaLnBrk="0" fontAlgn="base" latinLnBrk="0" hangingPunct="0">
                        <a:lnSpc>
                          <a:spcPct val="130000"/>
                        </a:lnSpc>
                        <a:spcBef>
                          <a:spcPct val="0"/>
                        </a:spcBef>
                        <a:spcAft>
                          <a:spcPct val="0"/>
                        </a:spcAft>
                        <a:buClrTx/>
                        <a:buSzTx/>
                        <a:buFont typeface="Times New Roman" pitchFamily="18" charset="0"/>
                        <a:buChar char="-"/>
                        <a:tabLst>
                          <a:tab pos="228600" algn="l"/>
                        </a:tabLst>
                      </a:pPr>
                      <a:endParaRPr kumimoji="0" lang="en-US" sz="2400" b="1" i="0" u="none" strike="noStrike" cap="none" normalizeH="0" baseline="0" smtClean="0">
                        <a:ln>
                          <a:noFill/>
                        </a:ln>
                        <a:solidFill>
                          <a:srgbClr val="0000CC"/>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3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CONFIRMED SYMPTOMATIC HIV INFECTION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3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dirty="0" smtClean="0">
                          <a:ln>
                            <a:noFill/>
                          </a:ln>
                          <a:solidFill>
                            <a:srgbClr val="0000CC"/>
                          </a:solidFill>
                          <a:effectLst/>
                          <a:latin typeface="Times New Roman" pitchFamily="18" charset="0"/>
                          <a:cs typeface="Times New Roman" pitchFamily="18" charset="0"/>
                        </a:rPr>
                        <a:t>Give </a:t>
                      </a:r>
                      <a:r>
                        <a:rPr kumimoji="0" lang="en-US" sz="2400" b="1" i="0" u="none" strike="noStrike" cap="none" normalizeH="0" baseline="0" dirty="0" err="1" smtClean="0">
                          <a:ln>
                            <a:noFill/>
                          </a:ln>
                          <a:solidFill>
                            <a:srgbClr val="0000CC"/>
                          </a:solidFill>
                          <a:effectLst/>
                          <a:latin typeface="Times New Roman" pitchFamily="18" charset="0"/>
                          <a:cs typeface="Times New Roman" pitchFamily="18" charset="0"/>
                        </a:rPr>
                        <a:t>cotrimoxazole</a:t>
                      </a:r>
                      <a:r>
                        <a:rPr kumimoji="0" lang="en-US" sz="2400" b="1" i="0" u="none" strike="noStrike" cap="none" normalizeH="0" baseline="0" dirty="0" smtClean="0">
                          <a:ln>
                            <a:noFill/>
                          </a:ln>
                          <a:solidFill>
                            <a:srgbClr val="0000CC"/>
                          </a:solidFill>
                          <a:effectLst/>
                          <a:latin typeface="Times New Roman" pitchFamily="18" charset="0"/>
                          <a:cs typeface="Times New Roman" pitchFamily="18" charset="0"/>
                        </a:rPr>
                        <a:t> prophylaxis</a:t>
                      </a:r>
                    </a:p>
                    <a:p>
                      <a:pPr marL="342900" marR="0" lvl="0" indent="-342900" algn="l" defTabSz="914400" rtl="0" eaLnBrk="0" fontAlgn="base" latinLnBrk="0" hangingPunct="0">
                        <a:lnSpc>
                          <a:spcPct val="13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dirty="0" smtClean="0">
                          <a:ln>
                            <a:noFill/>
                          </a:ln>
                          <a:solidFill>
                            <a:srgbClr val="0000CC"/>
                          </a:solidFill>
                          <a:effectLst/>
                          <a:latin typeface="Times New Roman" pitchFamily="18" charset="0"/>
                          <a:cs typeface="Times New Roman" pitchFamily="18" charset="0"/>
                        </a:rPr>
                        <a:t>Treatment HIV conditions if present ( e.g. thrush)</a:t>
                      </a:r>
                    </a:p>
                    <a:p>
                      <a:pPr marL="342900" marR="0" lvl="0" indent="-342900" algn="l" defTabSz="914400" rtl="0" eaLnBrk="0" fontAlgn="base" latinLnBrk="0" hangingPunct="0">
                        <a:lnSpc>
                          <a:spcPct val="13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dirty="0" smtClean="0">
                          <a:ln>
                            <a:noFill/>
                          </a:ln>
                          <a:solidFill>
                            <a:srgbClr val="0000CC"/>
                          </a:solidFill>
                          <a:effectLst/>
                          <a:latin typeface="Times New Roman" pitchFamily="18" charset="0"/>
                          <a:cs typeface="Times New Roman" pitchFamily="18" charset="0"/>
                        </a:rPr>
                        <a:t>Give multivitamin supplements </a:t>
                      </a:r>
                    </a:p>
                    <a:p>
                      <a:pPr marL="342900" marR="0" lvl="0" indent="-342900" algn="l" defTabSz="914400" rtl="0" eaLnBrk="0" fontAlgn="base" latinLnBrk="0" hangingPunct="0">
                        <a:lnSpc>
                          <a:spcPct val="13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dirty="0" smtClean="0">
                          <a:ln>
                            <a:noFill/>
                          </a:ln>
                          <a:solidFill>
                            <a:srgbClr val="0000CC"/>
                          </a:solidFill>
                          <a:effectLst/>
                          <a:latin typeface="Times New Roman" pitchFamily="18" charset="0"/>
                          <a:cs typeface="Times New Roman" pitchFamily="18" charset="0"/>
                        </a:rPr>
                        <a:t>Assess the  child’s feeding &amp; counsel as necessary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5" name="Rectangle 15"/>
          <p:cNvSpPr>
            <a:spLocks noGrp="1" noChangeArrowheads="1"/>
          </p:cNvSpPr>
          <p:nvPr>
            <p:ph type="title"/>
          </p:nvPr>
        </p:nvSpPr>
        <p:spPr>
          <a:xfrm>
            <a:off x="457200" y="0"/>
            <a:ext cx="8229600" cy="1143000"/>
          </a:xfrm>
        </p:spPr>
        <p:txBody>
          <a:bodyPr/>
          <a:lstStyle/>
          <a:p>
            <a:r>
              <a:rPr lang="en-US" dirty="0">
                <a:solidFill>
                  <a:srgbClr val="FF0066"/>
                </a:solidFill>
              </a:rPr>
              <a:t>HIV confirmed infection…Cont..</a:t>
            </a:r>
          </a:p>
        </p:txBody>
      </p:sp>
      <p:graphicFrame>
        <p:nvGraphicFramePr>
          <p:cNvPr id="1607706" name="Group 26"/>
          <p:cNvGraphicFramePr>
            <a:graphicFrameLocks noGrp="1"/>
          </p:cNvGraphicFramePr>
          <p:nvPr>
            <p:ph idx="1"/>
          </p:nvPr>
        </p:nvGraphicFramePr>
        <p:xfrm>
          <a:off x="457200" y="1130300"/>
          <a:ext cx="8229600" cy="5651500"/>
        </p:xfrm>
        <a:graphic>
          <a:graphicData uri="http://schemas.openxmlformats.org/drawingml/2006/table">
            <a:tbl>
              <a:tblPr/>
              <a:tblGrid>
                <a:gridCol w="2971800"/>
                <a:gridCol w="2667000"/>
                <a:gridCol w="2590800"/>
              </a:tblGrid>
              <a:tr h="5651500">
                <a:tc>
                  <a:txBody>
                    <a:bodyPr/>
                    <a:lstStyle/>
                    <a:p>
                      <a:pPr marL="0" marR="0" lvl="0" indent="0" algn="l" defTabSz="914400" rtl="0" eaLnBrk="0" fontAlgn="base" latinLnBrk="0" hangingPunct="0">
                        <a:lnSpc>
                          <a:spcPct val="11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Pneumonia/sever pneumonia</a:t>
                      </a:r>
                    </a:p>
                    <a:p>
                      <a:pPr marL="0" marR="0" lvl="0" indent="0" algn="l" defTabSz="914400" rtl="0" eaLnBrk="0" fontAlgn="base" latinLnBrk="0" hangingPunct="0">
                        <a:lnSpc>
                          <a:spcPct val="11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Persistent diarrhea /severe persistent diarrhea</a:t>
                      </a:r>
                    </a:p>
                    <a:p>
                      <a:pPr marL="0" marR="0" lvl="0" indent="0" algn="l" defTabSz="914400" rtl="0" eaLnBrk="0" fontAlgn="base" latinLnBrk="0" hangingPunct="0">
                        <a:lnSpc>
                          <a:spcPct val="11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Ear discharge</a:t>
                      </a:r>
                    </a:p>
                    <a:p>
                      <a:pPr marL="0" marR="0" lvl="0" indent="0" algn="l" defTabSz="914400" rtl="0" eaLnBrk="0" fontAlgn="base" latinLnBrk="0" hangingPunct="0">
                        <a:lnSpc>
                          <a:spcPct val="11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Very low weight / sever  malnutrition</a:t>
                      </a:r>
                    </a:p>
                    <a:p>
                      <a:pPr marL="0" marR="0" lvl="0" indent="0" algn="l" defTabSz="914400" rtl="0" eaLnBrk="0" fontAlgn="base" latinLnBrk="0" hangingPunct="0">
                        <a:lnSpc>
                          <a:spcPct val="11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Oral thrush </a:t>
                      </a:r>
                    </a:p>
                    <a:p>
                      <a:pPr marL="0" marR="0" lvl="0" indent="0" algn="l" defTabSz="914400" rtl="0" eaLnBrk="0" fontAlgn="base" latinLnBrk="0" hangingPunct="0">
                        <a:lnSpc>
                          <a:spcPct val="11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Enlarged palpable lymph nodes in two or more sites</a:t>
                      </a:r>
                    </a:p>
                    <a:p>
                      <a:pPr marL="0" marR="0" lvl="0" indent="0" algn="l" defTabSz="914400" rtl="0" eaLnBrk="1" fontAlgn="base" latinLnBrk="0" hangingPunct="1">
                        <a:lnSpc>
                          <a:spcPct val="110000"/>
                        </a:lnSpc>
                        <a:spcBef>
                          <a:spcPct val="20000"/>
                        </a:spcBef>
                        <a:spcAft>
                          <a:spcPct val="0"/>
                        </a:spcAft>
                        <a:buClrTx/>
                        <a:buSzTx/>
                        <a:buFontTx/>
                        <a:buNone/>
                        <a:tabLst/>
                      </a:pP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CONFIRMED SYMPTOMATIC HIV INFECTION</a:t>
                      </a:r>
                    </a:p>
                    <a:p>
                      <a:pPr marL="0" marR="0" lvl="0" indent="0" algn="l" defTabSz="914400" rtl="0" eaLnBrk="1" fontAlgn="base" latinLnBrk="0" hangingPunct="1">
                        <a:lnSpc>
                          <a:spcPct val="110000"/>
                        </a:lnSpc>
                        <a:spcBef>
                          <a:spcPct val="20000"/>
                        </a:spcBef>
                        <a:spcAft>
                          <a:spcPct val="0"/>
                        </a:spcAft>
                        <a:buClrTx/>
                        <a:buSzTx/>
                        <a:buFontTx/>
                        <a:buNone/>
                        <a:tabLst/>
                      </a:pP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1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Counsel the mother  about her own HIV status &amp; arrange  for VCT if necessary</a:t>
                      </a:r>
                    </a:p>
                    <a:p>
                      <a:pPr marL="0" marR="0" lvl="0" indent="0" algn="l" defTabSz="914400" rtl="0" eaLnBrk="0" fontAlgn="base" latinLnBrk="0" hangingPunct="0">
                        <a:lnSpc>
                          <a:spcPct val="11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Advise the mother on home care</a:t>
                      </a:r>
                    </a:p>
                    <a:p>
                      <a:pPr marL="0" marR="0" lvl="0" indent="0" algn="l" defTabSz="914400" rtl="0" eaLnBrk="0" fontAlgn="base" latinLnBrk="0" hangingPunct="0">
                        <a:lnSpc>
                          <a:spcPct val="110000"/>
                        </a:lnSpc>
                        <a:spcBef>
                          <a:spcPct val="0"/>
                        </a:spcBef>
                        <a:spcAft>
                          <a:spcPct val="0"/>
                        </a:spcAft>
                        <a:buClrTx/>
                        <a:buSzTx/>
                        <a:buFont typeface="Times New Roman" pitchFamily="18" charset="0"/>
                        <a:buChar char="-"/>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Refer for ARV.</a:t>
                      </a:r>
                    </a:p>
                    <a:p>
                      <a:pPr marL="0" marR="0" lvl="0" indent="0" algn="l" defTabSz="914400" rtl="0" eaLnBrk="0" fontAlgn="base" latinLnBrk="0" hangingPunct="0">
                        <a:lnSpc>
                          <a:spcPct val="11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p>
                      <a:pPr marL="0" marR="0" lvl="0" indent="0" algn="l" defTabSz="914400" rtl="0" eaLnBrk="1" fontAlgn="base" latinLnBrk="0" hangingPunct="1">
                        <a:lnSpc>
                          <a:spcPct val="110000"/>
                        </a:lnSpc>
                        <a:spcBef>
                          <a:spcPct val="20000"/>
                        </a:spcBef>
                        <a:spcAft>
                          <a:spcPct val="0"/>
                        </a:spcAft>
                        <a:buClrTx/>
                        <a:buSzTx/>
                        <a:buFontTx/>
                        <a:buNone/>
                        <a:tabLst/>
                      </a:pP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707" name="Rectangle 43"/>
          <p:cNvSpPr>
            <a:spLocks noGrp="1" noChangeArrowheads="1"/>
          </p:cNvSpPr>
          <p:nvPr>
            <p:ph type="title"/>
          </p:nvPr>
        </p:nvSpPr>
        <p:spPr>
          <a:xfrm>
            <a:off x="457200" y="0"/>
            <a:ext cx="8229600" cy="1143000"/>
          </a:xfrm>
        </p:spPr>
        <p:txBody>
          <a:bodyPr/>
          <a:lstStyle/>
          <a:p>
            <a:r>
              <a:rPr lang="en-US" b="1" dirty="0">
                <a:solidFill>
                  <a:srgbClr val="FF0000"/>
                </a:solidFill>
              </a:rPr>
              <a:t>HIV ….Cont…</a:t>
            </a:r>
          </a:p>
        </p:txBody>
      </p:sp>
      <p:graphicFrame>
        <p:nvGraphicFramePr>
          <p:cNvPr id="625731" name="Group 67"/>
          <p:cNvGraphicFramePr>
            <a:graphicFrameLocks noGrp="1"/>
          </p:cNvGraphicFramePr>
          <p:nvPr>
            <p:ph idx="1"/>
          </p:nvPr>
        </p:nvGraphicFramePr>
        <p:xfrm>
          <a:off x="304800" y="838200"/>
          <a:ext cx="8686800" cy="4953000"/>
        </p:xfrm>
        <a:graphic>
          <a:graphicData uri="http://schemas.openxmlformats.org/drawingml/2006/table">
            <a:tbl>
              <a:tblPr/>
              <a:tblGrid>
                <a:gridCol w="3352800"/>
                <a:gridCol w="2514600"/>
                <a:gridCol w="2819400"/>
              </a:tblGrid>
              <a:tr h="4953000">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Positive HIV antibody test in a child 18 months &amp; above, OR,      </a:t>
                      </a:r>
                    </a:p>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None/>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-Positive PCR test at any age AND</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Less than two HIV related conditions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CONFIRMED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HIV</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INFECTION             </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The mgt is same as confirmed symptomatic HIV infection.</a:t>
                      </a:r>
                    </a:p>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60" name="Rectangle 24"/>
          <p:cNvSpPr>
            <a:spLocks noGrp="1" noChangeArrowheads="1"/>
          </p:cNvSpPr>
          <p:nvPr>
            <p:ph type="title"/>
          </p:nvPr>
        </p:nvSpPr>
        <p:spPr>
          <a:xfrm>
            <a:off x="457200" y="0"/>
            <a:ext cx="8229600" cy="1143000"/>
          </a:xfrm>
        </p:spPr>
        <p:txBody>
          <a:bodyPr/>
          <a:lstStyle/>
          <a:p>
            <a:r>
              <a:rPr lang="en-US" dirty="0">
                <a:solidFill>
                  <a:srgbClr val="FF0000"/>
                </a:solidFill>
              </a:rPr>
              <a:t>HIV…Cont…</a:t>
            </a:r>
          </a:p>
        </p:txBody>
      </p:sp>
      <p:graphicFrame>
        <p:nvGraphicFramePr>
          <p:cNvPr id="628769" name="Group 33"/>
          <p:cNvGraphicFramePr>
            <a:graphicFrameLocks noGrp="1"/>
          </p:cNvGraphicFramePr>
          <p:nvPr>
            <p:ph idx="1"/>
          </p:nvPr>
        </p:nvGraphicFramePr>
        <p:xfrm>
          <a:off x="457200" y="1143000"/>
          <a:ext cx="8229600" cy="4983163"/>
        </p:xfrm>
        <a:graphic>
          <a:graphicData uri="http://schemas.openxmlformats.org/drawingml/2006/table">
            <a:tbl>
              <a:tblPr/>
              <a:tblGrid>
                <a:gridCol w="2209800"/>
                <a:gridCol w="2027238"/>
                <a:gridCol w="3992562"/>
              </a:tblGrid>
              <a:tr h="4983163">
                <a:tc>
                  <a:txBody>
                    <a:bodyPr/>
                    <a:lstStyle/>
                    <a:p>
                      <a:pPr marL="342900" marR="0" lvl="0" indent="-342900" algn="l" defTabSz="914400" rtl="0" eaLnBrk="1" fontAlgn="base" latinLnBrk="0" hangingPunct="1">
                        <a:lnSpc>
                          <a:spcPct val="11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Positive HIV antibody test in a child&lt;18 months OR, No HIV result in a child &amp;</a:t>
                      </a:r>
                    </a:p>
                    <a:p>
                      <a:pPr marL="342900" marR="0" lvl="0" indent="-342900" algn="l" defTabSz="914400" rtl="0" eaLnBrk="0" fontAlgn="base" latinLnBrk="0" hangingPunct="0">
                        <a:lnSpc>
                          <a:spcPct val="11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Two or more HIV related conditions </a:t>
                      </a:r>
                    </a:p>
                    <a:p>
                      <a:pPr marL="342900" marR="0" lvl="0" indent="-342900" algn="l" defTabSz="914400" rtl="0" eaLnBrk="0" fontAlgn="base" latinLnBrk="0" hangingPunct="0">
                        <a:lnSpc>
                          <a:spcPct val="110000"/>
                        </a:lnSpc>
                        <a:spcBef>
                          <a:spcPct val="0"/>
                        </a:spcBef>
                        <a:spcAft>
                          <a:spcPct val="0"/>
                        </a:spcAft>
                        <a:buClrTx/>
                        <a:buSzTx/>
                        <a:buFontTx/>
                        <a:buNone/>
                        <a:tabLst/>
                      </a:pPr>
                      <a:endParaRPr kumimoji="0" lang="en-US" sz="2400" b="1" i="0" u="none" strike="noStrike" cap="none" normalizeH="0" baseline="0" smtClean="0">
                        <a:ln>
                          <a:noFill/>
                        </a:ln>
                        <a:solidFill>
                          <a:srgbClr val="0000CC"/>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1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SUSPECTED</a:t>
                      </a:r>
                    </a:p>
                    <a:p>
                      <a:pPr marL="342900" marR="0" lvl="0" indent="-342900" algn="l" defTabSz="914400" rtl="0" eaLnBrk="0" fontAlgn="base" latinLnBrk="0" hangingPunct="0">
                        <a:lnSpc>
                          <a:spcPct val="11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SYMPTOMATIC</a:t>
                      </a:r>
                    </a:p>
                    <a:p>
                      <a:pPr marL="342900" marR="0" lvl="0" indent="-342900" algn="l" defTabSz="914400" rtl="0" eaLnBrk="0" fontAlgn="base" latinLnBrk="0" hangingPunct="0">
                        <a:lnSpc>
                          <a:spcPct val="11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HIV </a:t>
                      </a:r>
                    </a:p>
                    <a:p>
                      <a:pPr marL="342900" marR="0" lvl="0" indent="-342900" algn="l" defTabSz="914400" rtl="0" eaLnBrk="0" fontAlgn="base" latinLnBrk="0" hangingPunct="0">
                        <a:lnSpc>
                          <a:spcPct val="11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INFECTION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143000" marR="0" lvl="2" indent="-2286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The mgt is same as confirmed symptomatic HIV infection and</a:t>
                      </a:r>
                    </a:p>
                    <a:p>
                      <a:pPr marL="1143000" marR="0" lvl="2" indent="-22860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Follow up in 14 days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FF"/>
                </a:solidFill>
              </a:rPr>
              <a:t>I-Assess and classify the sick child age 2 months - 5 years</a:t>
            </a:r>
            <a:br>
              <a:rPr lang="en-US" b="1" dirty="0" smtClean="0">
                <a:solidFill>
                  <a:srgbClr val="0000FF"/>
                </a:solidFill>
              </a:rPr>
            </a:br>
            <a:endParaRPr lang="en-US" dirty="0"/>
          </a:p>
        </p:txBody>
      </p:sp>
      <p:sp>
        <p:nvSpPr>
          <p:cNvPr id="3" name="Content Placeholder 2"/>
          <p:cNvSpPr>
            <a:spLocks noGrp="1"/>
          </p:cNvSpPr>
          <p:nvPr>
            <p:ph idx="1"/>
          </p:nvPr>
        </p:nvSpPr>
        <p:spPr/>
        <p:txBody>
          <a:bodyPr>
            <a:normAutofit fontScale="85000" lnSpcReduction="10000"/>
          </a:bodyPr>
          <a:lstStyle/>
          <a:p>
            <a:pPr marL="609600" indent="-609600">
              <a:lnSpc>
                <a:spcPct val="90000"/>
              </a:lnSpc>
              <a:buFontTx/>
              <a:buNone/>
            </a:pPr>
            <a:r>
              <a:rPr lang="en-US" b="1" dirty="0" smtClean="0"/>
              <a:t>-</a:t>
            </a:r>
            <a:r>
              <a:rPr lang="en-US" b="1" dirty="0" smtClean="0">
                <a:solidFill>
                  <a:srgbClr val="0000CC"/>
                </a:solidFill>
              </a:rPr>
              <a:t>Assess &amp; classify the sick child age 2 month up to 5yrs</a:t>
            </a:r>
          </a:p>
          <a:p>
            <a:pPr marL="609600" indent="-609600">
              <a:lnSpc>
                <a:spcPct val="90000"/>
              </a:lnSpc>
            </a:pPr>
            <a:r>
              <a:rPr lang="en-US" b="1" dirty="0" smtClean="0">
                <a:solidFill>
                  <a:srgbClr val="0000CC"/>
                </a:solidFill>
              </a:rPr>
              <a:t>Check for </a:t>
            </a:r>
            <a:r>
              <a:rPr lang="en-US" b="1" dirty="0" smtClean="0">
                <a:solidFill>
                  <a:srgbClr val="FF0000"/>
                </a:solidFill>
              </a:rPr>
              <a:t>general danger signs</a:t>
            </a:r>
            <a:r>
              <a:rPr lang="en-US" b="1" dirty="0" smtClean="0">
                <a:solidFill>
                  <a:srgbClr val="0000CC"/>
                </a:solidFill>
              </a:rPr>
              <a:t>.</a:t>
            </a:r>
          </a:p>
          <a:p>
            <a:pPr marL="609600" indent="-609600">
              <a:lnSpc>
                <a:spcPct val="90000"/>
              </a:lnSpc>
              <a:buFontTx/>
              <a:buAutoNum type="alphaUcParenR"/>
            </a:pPr>
            <a:r>
              <a:rPr lang="en-US" b="1" dirty="0" smtClean="0">
                <a:solidFill>
                  <a:srgbClr val="0000CC"/>
                </a:solidFill>
              </a:rPr>
              <a:t>Assess &amp; Classify </a:t>
            </a:r>
            <a:r>
              <a:rPr lang="en-US" b="1" dirty="0" smtClean="0">
                <a:solidFill>
                  <a:srgbClr val="FF0000"/>
                </a:solidFill>
              </a:rPr>
              <a:t>cough &amp; difficulty of breathing</a:t>
            </a:r>
            <a:r>
              <a:rPr lang="en-US" dirty="0" smtClean="0">
                <a:solidFill>
                  <a:srgbClr val="FF0000"/>
                </a:solidFill>
              </a:rPr>
              <a:t> </a:t>
            </a:r>
          </a:p>
          <a:p>
            <a:pPr marL="609600" indent="-609600">
              <a:lnSpc>
                <a:spcPct val="90000"/>
              </a:lnSpc>
              <a:buFontTx/>
              <a:buNone/>
            </a:pPr>
            <a:r>
              <a:rPr lang="en-US" b="1" dirty="0" smtClean="0">
                <a:solidFill>
                  <a:srgbClr val="0000CC"/>
                </a:solidFill>
              </a:rPr>
              <a:t>B) Assess &amp; Classify </a:t>
            </a:r>
            <a:r>
              <a:rPr lang="en-US" b="1" dirty="0" smtClean="0">
                <a:solidFill>
                  <a:srgbClr val="FF0000"/>
                </a:solidFill>
              </a:rPr>
              <a:t>diarrhea</a:t>
            </a:r>
          </a:p>
          <a:p>
            <a:pPr marL="609600" indent="-609600">
              <a:lnSpc>
                <a:spcPct val="90000"/>
              </a:lnSpc>
              <a:buFontTx/>
              <a:buNone/>
            </a:pPr>
            <a:r>
              <a:rPr lang="en-US" b="1" dirty="0" smtClean="0">
                <a:solidFill>
                  <a:srgbClr val="0000CC"/>
                </a:solidFill>
              </a:rPr>
              <a:t>C. Assess &amp; Classify  for </a:t>
            </a:r>
            <a:r>
              <a:rPr lang="en-US" b="1" dirty="0" smtClean="0">
                <a:solidFill>
                  <a:srgbClr val="FF0000"/>
                </a:solidFill>
              </a:rPr>
              <a:t>Fever.</a:t>
            </a:r>
          </a:p>
          <a:p>
            <a:pPr marL="609600" indent="-609600">
              <a:lnSpc>
                <a:spcPct val="90000"/>
              </a:lnSpc>
              <a:buFontTx/>
              <a:buNone/>
            </a:pPr>
            <a:r>
              <a:rPr lang="en-US" b="1" dirty="0" smtClean="0">
                <a:solidFill>
                  <a:srgbClr val="0000CC"/>
                </a:solidFill>
              </a:rPr>
              <a:t>D. Assess &amp; Classify for </a:t>
            </a:r>
            <a:r>
              <a:rPr lang="en-US" b="1" dirty="0" smtClean="0">
                <a:solidFill>
                  <a:srgbClr val="FF0000"/>
                </a:solidFill>
              </a:rPr>
              <a:t>Ear infection</a:t>
            </a:r>
          </a:p>
          <a:p>
            <a:pPr marL="609600" indent="-609600">
              <a:lnSpc>
                <a:spcPct val="90000"/>
              </a:lnSpc>
              <a:buFontTx/>
              <a:buNone/>
            </a:pPr>
            <a:r>
              <a:rPr lang="en-US" b="1" dirty="0" smtClean="0">
                <a:solidFill>
                  <a:srgbClr val="0000CC"/>
                </a:solidFill>
              </a:rPr>
              <a:t>E. Check for </a:t>
            </a:r>
            <a:r>
              <a:rPr lang="en-US" b="1" dirty="0" smtClean="0">
                <a:solidFill>
                  <a:srgbClr val="FF0000"/>
                </a:solidFill>
              </a:rPr>
              <a:t>malnutrition &amp;</a:t>
            </a:r>
            <a:r>
              <a:rPr lang="en-US" b="1" dirty="0" smtClean="0">
                <a:solidFill>
                  <a:srgbClr val="FF0000"/>
                </a:solidFill>
              </a:rPr>
              <a:t>Anemia</a:t>
            </a:r>
          </a:p>
          <a:p>
            <a:pPr marL="609600" indent="-609600">
              <a:lnSpc>
                <a:spcPct val="90000"/>
              </a:lnSpc>
              <a:buFontTx/>
              <a:buAutoNum type="alphaUcPeriod" startAt="6"/>
            </a:pPr>
            <a:r>
              <a:rPr lang="en-US" b="1" dirty="0" smtClean="0">
                <a:solidFill>
                  <a:srgbClr val="0000CC"/>
                </a:solidFill>
              </a:rPr>
              <a:t>Classify for </a:t>
            </a:r>
            <a:r>
              <a:rPr lang="en-US" b="1" dirty="0" smtClean="0">
                <a:solidFill>
                  <a:srgbClr val="FF0000"/>
                </a:solidFill>
              </a:rPr>
              <a:t>HIV infection</a:t>
            </a:r>
            <a:r>
              <a:rPr lang="en-US" b="1" dirty="0" smtClean="0">
                <a:solidFill>
                  <a:srgbClr val="0000CC"/>
                </a:solidFill>
              </a:rPr>
              <a:t>:</a:t>
            </a:r>
          </a:p>
          <a:p>
            <a:pPr marL="609600" indent="-609600">
              <a:lnSpc>
                <a:spcPct val="90000"/>
              </a:lnSpc>
              <a:buFontTx/>
              <a:buAutoNum type="alphaUcPeriod" startAt="6"/>
            </a:pPr>
            <a:r>
              <a:rPr lang="en-US" b="1" dirty="0" smtClean="0">
                <a:solidFill>
                  <a:srgbClr val="0000CC"/>
                </a:solidFill>
              </a:rPr>
              <a:t> </a:t>
            </a:r>
            <a:r>
              <a:rPr lang="en-US" b="1" dirty="0" smtClean="0">
                <a:solidFill>
                  <a:srgbClr val="0000CC"/>
                </a:solidFill>
              </a:rPr>
              <a:t>Assess </a:t>
            </a:r>
            <a:r>
              <a:rPr lang="en-US" b="1" dirty="0" smtClean="0">
                <a:solidFill>
                  <a:srgbClr val="FF0000"/>
                </a:solidFill>
              </a:rPr>
              <a:t>other problems</a:t>
            </a:r>
            <a:r>
              <a:rPr lang="en-US" b="1" dirty="0" smtClean="0">
                <a:solidFill>
                  <a:srgbClr val="0000CC"/>
                </a:solidFill>
              </a:rPr>
              <a:t>.</a:t>
            </a:r>
          </a:p>
          <a:p>
            <a:pPr marL="609600" indent="-609600">
              <a:lnSpc>
                <a:spcPct val="90000"/>
              </a:lnSpc>
              <a:buFontTx/>
              <a:buNone/>
            </a:pPr>
            <a:r>
              <a:rPr lang="en-US" b="1" dirty="0" smtClean="0">
                <a:solidFill>
                  <a:srgbClr val="0000CC"/>
                </a:solidFill>
              </a:rPr>
              <a:t>H. Check </a:t>
            </a:r>
            <a:r>
              <a:rPr lang="en-US" b="1" dirty="0" smtClean="0">
                <a:solidFill>
                  <a:srgbClr val="FF0000"/>
                </a:solidFill>
              </a:rPr>
              <a:t>mother’s own Health.</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2"/>
          <p:cNvSpPr>
            <a:spLocks noGrp="1" noChangeArrowheads="1"/>
          </p:cNvSpPr>
          <p:nvPr>
            <p:ph type="title"/>
          </p:nvPr>
        </p:nvSpPr>
        <p:spPr>
          <a:xfrm>
            <a:off x="457200" y="-304800"/>
            <a:ext cx="8229600" cy="1143000"/>
          </a:xfrm>
        </p:spPr>
        <p:txBody>
          <a:bodyPr/>
          <a:lstStyle/>
          <a:p>
            <a:r>
              <a:rPr lang="en-US" dirty="0">
                <a:solidFill>
                  <a:srgbClr val="FF0000"/>
                </a:solidFill>
              </a:rPr>
              <a:t>HIV…Cont…</a:t>
            </a:r>
          </a:p>
        </p:txBody>
      </p:sp>
      <p:graphicFrame>
        <p:nvGraphicFramePr>
          <p:cNvPr id="631960" name="Group 152"/>
          <p:cNvGraphicFramePr>
            <a:graphicFrameLocks noGrp="1"/>
          </p:cNvGraphicFramePr>
          <p:nvPr/>
        </p:nvGraphicFramePr>
        <p:xfrm>
          <a:off x="381000" y="533400"/>
          <a:ext cx="8534400" cy="6842760"/>
        </p:xfrm>
        <a:graphic>
          <a:graphicData uri="http://schemas.openxmlformats.org/drawingml/2006/table">
            <a:tbl>
              <a:tblPr/>
              <a:tblGrid>
                <a:gridCol w="2057400"/>
                <a:gridCol w="1981200"/>
                <a:gridCol w="4495800"/>
              </a:tblGrid>
              <a:tr h="4191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Positive HIV antibody test in a child &lt; 18 months or - mother HIV positive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POSSIBLE HIV INFECTION OR (HIV EXPOSED)</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Give appropriate feeding advice</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Treatment HIV conditions if present ( e.g. thrush)</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Give cotrimoxale prophylaxis &amp; test for HIV at 18 months ( if child still breast feed  repeat HIV testing 3 months after stopping breast feeding.</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Assess the  child’s feeding &amp; counsel as necessary </a:t>
                      </a:r>
                    </a:p>
                    <a:p>
                      <a:pPr marL="0" marR="0" lvl="0" indent="0" algn="l" defTabSz="914400" rtl="0" eaLnBrk="0" fontAlgn="base" latinLnBrk="0" hangingPunct="0">
                        <a:lnSpc>
                          <a:spcPct val="100000"/>
                        </a:lnSpc>
                        <a:spcBef>
                          <a:spcPct val="0"/>
                        </a:spcBef>
                        <a:spcAft>
                          <a:spcPct val="0"/>
                        </a:spcAft>
                        <a:buClrTx/>
                        <a:buSzTx/>
                        <a:buFont typeface="Times New Roman" pitchFamily="18" charset="0"/>
                        <a:buChar char="-"/>
                        <a:tabLst>
                          <a:tab pos="228600" algn="l"/>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Follow up in 14 days.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2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Not enough signs to classify as asymptomatic  or possible HIV infection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HIV INFECTION UNLIKELY</a:t>
                      </a:r>
                      <a:endParaRPr kumimoji="0" lang="en-US" sz="24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CC"/>
                          </a:solidFill>
                          <a:effectLst/>
                          <a:latin typeface="Times New Roman" pitchFamily="18" charset="0"/>
                          <a:cs typeface="Times New Roman" pitchFamily="18" charset="0"/>
                        </a:rPr>
                        <a:t>-  No specific action for HIV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31931" name="Rectangle 123"/>
          <p:cNvSpPr>
            <a:spLocks noChangeArrowheads="1"/>
          </p:cNvSpPr>
          <p:nvPr/>
        </p:nvSpPr>
        <p:spPr bwMode="auto">
          <a:xfrm>
            <a:off x="0" y="4797425"/>
            <a:ext cx="9144000" cy="0"/>
          </a:xfrm>
          <a:prstGeom prst="rect">
            <a:avLst/>
          </a:prstGeom>
          <a:noFill/>
          <a:ln w="9525">
            <a:noFill/>
            <a:miter lim="800000"/>
            <a:headEnd/>
            <a:tailEnd/>
          </a:ln>
          <a:effectLst/>
        </p:spPr>
        <p:txBody>
          <a:bodyPr wrap="none" anchor="ctr">
            <a:spAutoFit/>
          </a:bodyPr>
          <a:lstStyle/>
          <a:p>
            <a:endParaRPr lang="en-US" sz="1800" baseline="0"/>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4306" name="Rectangle 2"/>
          <p:cNvSpPr>
            <a:spLocks noGrp="1" noChangeArrowheads="1"/>
          </p:cNvSpPr>
          <p:nvPr>
            <p:ph type="title"/>
          </p:nvPr>
        </p:nvSpPr>
        <p:spPr/>
        <p:txBody>
          <a:bodyPr/>
          <a:lstStyle/>
          <a:p>
            <a:r>
              <a:rPr lang="en-US" dirty="0">
                <a:solidFill>
                  <a:srgbClr val="FF0000"/>
                </a:solidFill>
              </a:rPr>
              <a:t>Cont…</a:t>
            </a:r>
          </a:p>
        </p:txBody>
      </p:sp>
      <p:sp>
        <p:nvSpPr>
          <p:cNvPr id="1634307" name="Rectangle 3"/>
          <p:cNvSpPr>
            <a:spLocks noGrp="1" noChangeArrowheads="1"/>
          </p:cNvSpPr>
          <p:nvPr>
            <p:ph type="body" idx="1"/>
          </p:nvPr>
        </p:nvSpPr>
        <p:spPr>
          <a:xfrm>
            <a:off x="533400" y="1219200"/>
            <a:ext cx="8229600" cy="4525963"/>
          </a:xfrm>
        </p:spPr>
        <p:txBody>
          <a:bodyPr/>
          <a:lstStyle/>
          <a:p>
            <a:pPr>
              <a:buFontTx/>
              <a:buNone/>
            </a:pPr>
            <a:r>
              <a:rPr lang="en-US" sz="2800" b="1" dirty="0">
                <a:solidFill>
                  <a:srgbClr val="0000CC"/>
                </a:solidFill>
              </a:rPr>
              <a:t>13. Case-1</a:t>
            </a:r>
          </a:p>
          <a:p>
            <a:pPr>
              <a:buFontTx/>
              <a:buNone/>
            </a:pPr>
            <a:r>
              <a:rPr lang="en-US" sz="2800" b="1" dirty="0">
                <a:solidFill>
                  <a:srgbClr val="0000CC"/>
                </a:solidFill>
              </a:rPr>
              <a:t> .</a:t>
            </a:r>
            <a:r>
              <a:rPr lang="en-US" sz="2800" b="1" dirty="0" err="1">
                <a:solidFill>
                  <a:srgbClr val="0000CC"/>
                </a:solidFill>
              </a:rPr>
              <a:t>sitti</a:t>
            </a:r>
            <a:r>
              <a:rPr lang="en-US" sz="2800" b="1" dirty="0">
                <a:solidFill>
                  <a:srgbClr val="0000CC"/>
                </a:solidFill>
              </a:rPr>
              <a:t> is 12 months old. She </a:t>
            </a:r>
            <a:r>
              <a:rPr lang="en-US" sz="2800" b="1" dirty="0" err="1">
                <a:solidFill>
                  <a:srgbClr val="0000CC"/>
                </a:solidFill>
              </a:rPr>
              <a:t>wts</a:t>
            </a:r>
            <a:r>
              <a:rPr lang="en-US" sz="2800" b="1" dirty="0">
                <a:solidFill>
                  <a:srgbClr val="0000CC"/>
                </a:solidFill>
              </a:rPr>
              <a:t> 7.2 kg. Her </a:t>
            </a:r>
            <a:r>
              <a:rPr lang="en-US" sz="2800" b="1" dirty="0" err="1">
                <a:solidFill>
                  <a:srgbClr val="0000CC"/>
                </a:solidFill>
              </a:rPr>
              <a:t>axillary</a:t>
            </a:r>
            <a:r>
              <a:rPr lang="en-US" sz="2800" b="1" dirty="0">
                <a:solidFill>
                  <a:srgbClr val="0000CC"/>
                </a:solidFill>
              </a:rPr>
              <a:t> temperature is 36c</a:t>
            </a:r>
            <a:r>
              <a:rPr lang="en-US" sz="2800" b="1" baseline="26000" dirty="0">
                <a:solidFill>
                  <a:srgbClr val="0000CC"/>
                </a:solidFill>
              </a:rPr>
              <a:t>0.</a:t>
            </a:r>
            <a:r>
              <a:rPr lang="en-US" sz="2800" b="1" dirty="0">
                <a:solidFill>
                  <a:srgbClr val="0000CC"/>
                </a:solidFill>
              </a:rPr>
              <a:t>  Her mother brought </a:t>
            </a:r>
            <a:r>
              <a:rPr lang="en-US" sz="2800" b="1" dirty="0" err="1">
                <a:solidFill>
                  <a:srgbClr val="0000CC"/>
                </a:solidFill>
              </a:rPr>
              <a:t>sitti</a:t>
            </a:r>
            <a:r>
              <a:rPr lang="en-US" sz="2800" b="1" dirty="0">
                <a:solidFill>
                  <a:srgbClr val="0000CC"/>
                </a:solidFill>
              </a:rPr>
              <a:t> to the Health center to day because she feels hot for two days. The health worker said, “you brought </a:t>
            </a:r>
            <a:r>
              <a:rPr lang="en-US" sz="2800" b="1" dirty="0" err="1">
                <a:solidFill>
                  <a:srgbClr val="0000CC"/>
                </a:solidFill>
              </a:rPr>
              <a:t>sitti</a:t>
            </a:r>
            <a:r>
              <a:rPr lang="en-US" sz="2800" b="1" dirty="0">
                <a:solidFill>
                  <a:srgbClr val="0000CC"/>
                </a:solidFill>
              </a:rPr>
              <a:t> to day because she feels hot. I will check her for fever”. The risk of malaria is low. She had not had measles with in the last three months. There is no stiff neck , no runny nose &amp; no generalized rash. She has no other cause of fever.</a:t>
            </a:r>
          </a:p>
          <a:p>
            <a:pPr>
              <a:buFontTx/>
              <a:buNone/>
            </a:pPr>
            <a:endParaRPr lang="en-US" sz="2800"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004" name="Rectangle 36"/>
          <p:cNvSpPr>
            <a:spLocks noGrp="1" noChangeArrowheads="1"/>
          </p:cNvSpPr>
          <p:nvPr>
            <p:ph type="title"/>
          </p:nvPr>
        </p:nvSpPr>
        <p:spPr/>
        <p:txBody>
          <a:bodyPr/>
          <a:lstStyle/>
          <a:p>
            <a:r>
              <a:rPr lang="en-US" sz="2800" b="1" u="sng" dirty="0" smtClean="0">
                <a:solidFill>
                  <a:srgbClr val="0000FF"/>
                </a:solidFill>
              </a:rPr>
              <a:t>IV-Assess and classify Ear infection</a:t>
            </a:r>
            <a:r>
              <a:rPr lang="en-US" sz="2800" b="1" u="sng" dirty="0">
                <a:solidFill>
                  <a:srgbClr val="0000FF"/>
                </a:solidFill>
              </a:rPr>
              <a:t/>
            </a:r>
            <a:br>
              <a:rPr lang="en-US" sz="2800" b="1" u="sng" dirty="0">
                <a:solidFill>
                  <a:srgbClr val="0000FF"/>
                </a:solidFill>
              </a:rPr>
            </a:br>
            <a:r>
              <a:rPr lang="en-US" sz="2800" b="1" u="sng" dirty="0">
                <a:solidFill>
                  <a:srgbClr val="0000FF"/>
                </a:solidFill>
              </a:rPr>
              <a:t>Four classifications for ear problem</a:t>
            </a:r>
          </a:p>
        </p:txBody>
      </p:sp>
      <p:graphicFrame>
        <p:nvGraphicFramePr>
          <p:cNvPr id="596027" name="Group 59"/>
          <p:cNvGraphicFramePr>
            <a:graphicFrameLocks noGrp="1"/>
          </p:cNvGraphicFramePr>
          <p:nvPr>
            <p:ph idx="1"/>
          </p:nvPr>
        </p:nvGraphicFramePr>
        <p:xfrm>
          <a:off x="457200" y="1600200"/>
          <a:ext cx="8229600" cy="5815584"/>
        </p:xfrm>
        <a:graphic>
          <a:graphicData uri="http://schemas.openxmlformats.org/drawingml/2006/table">
            <a:tbl>
              <a:tblPr/>
              <a:tblGrid>
                <a:gridCol w="2286000"/>
                <a:gridCol w="1828800"/>
                <a:gridCol w="4114800"/>
              </a:tblGrid>
              <a:tr h="1828800">
                <a:tc>
                  <a:txBody>
                    <a:bodyPr/>
                    <a:lstStyle/>
                    <a:p>
                      <a:pPr marL="0" marR="0" lvl="0" indent="0" algn="l" defTabSz="914400" rtl="0" eaLnBrk="1" fontAlgn="base" latinLnBrk="0" hangingPunct="1">
                        <a:lnSpc>
                          <a:spcPct val="120000"/>
                        </a:lnSpc>
                        <a:spcBef>
                          <a:spcPct val="20000"/>
                        </a:spcBef>
                        <a:spcAft>
                          <a:spcPct val="0"/>
                        </a:spcAft>
                        <a:buClrTx/>
                        <a:buSzTx/>
                        <a:buFontTx/>
                        <a:buNone/>
                        <a:tabLst/>
                      </a:pPr>
                      <a:r>
                        <a:rPr kumimoji="0" lang="en-US" sz="2400" b="1" i="0" u="none" strike="noStrike" cap="none" normalizeH="0" baseline="0" dirty="0" smtClean="0">
                          <a:ln>
                            <a:noFill/>
                          </a:ln>
                          <a:solidFill>
                            <a:srgbClr val="0000FF"/>
                          </a:solidFill>
                          <a:effectLst/>
                          <a:latin typeface="Arial" pitchFamily="34" charset="0"/>
                          <a:cs typeface="Arial" pitchFamily="34" charset="0"/>
                        </a:rPr>
                        <a:t>-Tender swelling behind ear.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Mastoiditis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Tx/>
                        <a:buSzTx/>
                        <a:buFontTx/>
                        <a:buChar char="-"/>
                        <a:tabLst/>
                      </a:pPr>
                      <a:r>
                        <a:rPr kumimoji="0" lang="en-US" sz="2400" b="1" i="0" u="none" strike="noStrike" cap="none" normalizeH="0" baseline="0" dirty="0" smtClean="0">
                          <a:ln>
                            <a:noFill/>
                          </a:ln>
                          <a:solidFill>
                            <a:srgbClr val="0000FF"/>
                          </a:solidFill>
                          <a:effectLst/>
                          <a:latin typeface="Arial" pitchFamily="34" charset="0"/>
                          <a:cs typeface="Arial" pitchFamily="34" charset="0"/>
                        </a:rPr>
                        <a:t>Give 1st dose ,of antibiotic(</a:t>
                      </a:r>
                      <a:r>
                        <a:rPr kumimoji="0" lang="en-US" sz="2400" b="1" i="0" u="none" strike="noStrike" cap="none" normalizeH="0" baseline="0" dirty="0" err="1" smtClean="0">
                          <a:ln>
                            <a:noFill/>
                          </a:ln>
                          <a:solidFill>
                            <a:srgbClr val="0000FF"/>
                          </a:solidFill>
                          <a:effectLst/>
                          <a:latin typeface="Arial" pitchFamily="34" charset="0"/>
                          <a:cs typeface="Arial" pitchFamily="34" charset="0"/>
                        </a:rPr>
                        <a:t>cotrimoxazole</a:t>
                      </a:r>
                      <a:r>
                        <a:rPr kumimoji="0" lang="en-US" sz="2400" b="1" i="0" u="none" strike="noStrike" cap="none" normalizeH="0" baseline="0" dirty="0" smtClean="0">
                          <a:ln>
                            <a:noFill/>
                          </a:ln>
                          <a:solidFill>
                            <a:srgbClr val="0000FF"/>
                          </a:solidFill>
                          <a:effectLst/>
                          <a:latin typeface="Arial" pitchFamily="34" charset="0"/>
                          <a:cs typeface="Arial" pitchFamily="34" charset="0"/>
                        </a:rPr>
                        <a:t>)</a:t>
                      </a:r>
                    </a:p>
                    <a:p>
                      <a:pPr marL="0" marR="0" lvl="0" indent="0" algn="l" defTabSz="914400" rtl="0" eaLnBrk="1" fontAlgn="base" latinLnBrk="0" hangingPunct="1">
                        <a:lnSpc>
                          <a:spcPct val="120000"/>
                        </a:lnSpc>
                        <a:spcBef>
                          <a:spcPct val="20000"/>
                        </a:spcBef>
                        <a:spcAft>
                          <a:spcPct val="0"/>
                        </a:spcAft>
                        <a:buClrTx/>
                        <a:buSzTx/>
                        <a:buFontTx/>
                        <a:buChar char="-"/>
                        <a:tabLst/>
                      </a:pPr>
                      <a:r>
                        <a:rPr kumimoji="0" lang="en-US" sz="2400" b="1" i="0" u="none" strike="noStrike" cap="none" normalizeH="0" baseline="0" dirty="0" smtClean="0">
                          <a:ln>
                            <a:noFill/>
                          </a:ln>
                          <a:solidFill>
                            <a:srgbClr val="0000FF"/>
                          </a:solidFill>
                          <a:effectLst/>
                          <a:latin typeface="Arial" pitchFamily="34" charset="0"/>
                          <a:cs typeface="Arial" pitchFamily="34" charset="0"/>
                        </a:rPr>
                        <a:t>Give 1st dose </a:t>
                      </a:r>
                      <a:r>
                        <a:rPr kumimoji="0" lang="en-US" sz="2400" b="1" i="0" u="none" strike="noStrike" cap="none" normalizeH="0" baseline="0" dirty="0" err="1" smtClean="0">
                          <a:ln>
                            <a:noFill/>
                          </a:ln>
                          <a:solidFill>
                            <a:srgbClr val="0000FF"/>
                          </a:solidFill>
                          <a:effectLst/>
                          <a:latin typeface="Arial" pitchFamily="34" charset="0"/>
                          <a:cs typeface="Arial" pitchFamily="34" charset="0"/>
                        </a:rPr>
                        <a:t>paracetamole</a:t>
                      </a:r>
                      <a:r>
                        <a:rPr kumimoji="0" lang="en-US" sz="2400" b="1" i="0" u="none" strike="noStrike" cap="none" normalizeH="0" baseline="0" dirty="0" smtClean="0">
                          <a:ln>
                            <a:noFill/>
                          </a:ln>
                          <a:solidFill>
                            <a:srgbClr val="0000FF"/>
                          </a:solidFill>
                          <a:effectLst/>
                          <a:latin typeface="Arial" pitchFamily="34" charset="0"/>
                          <a:cs typeface="Arial" pitchFamily="34" charset="0"/>
                        </a:rPr>
                        <a:t> for pain</a:t>
                      </a:r>
                    </a:p>
                    <a:p>
                      <a:pPr marL="0" marR="0" lvl="0" indent="0" algn="l" defTabSz="914400" rtl="0" eaLnBrk="1" fontAlgn="base" latinLnBrk="0" hangingPunct="1">
                        <a:lnSpc>
                          <a:spcPct val="120000"/>
                        </a:lnSpc>
                        <a:spcBef>
                          <a:spcPct val="20000"/>
                        </a:spcBef>
                        <a:spcAft>
                          <a:spcPct val="0"/>
                        </a:spcAft>
                        <a:buClrTx/>
                        <a:buSzTx/>
                        <a:buFontTx/>
                        <a:buChar char="-"/>
                        <a:tabLst/>
                      </a:pPr>
                      <a:r>
                        <a:rPr kumimoji="0" lang="en-US" sz="2400" b="1" i="0" u="none" strike="noStrike" cap="none" normalizeH="0" baseline="0" dirty="0" smtClean="0">
                          <a:ln>
                            <a:noFill/>
                          </a:ln>
                          <a:solidFill>
                            <a:srgbClr val="0000FF"/>
                          </a:solidFill>
                          <a:effectLst/>
                          <a:latin typeface="Arial" pitchFamily="34" charset="0"/>
                          <a:cs typeface="Arial" pitchFamily="34" charset="0"/>
                        </a:rPr>
                        <a:t> Refer urgently to Hospital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71763">
                <a:tc>
                  <a:txBody>
                    <a:bodyPr/>
                    <a:lstStyle/>
                    <a:p>
                      <a:pPr marL="0" marR="0" lvl="0" indent="0" algn="l" defTabSz="914400" rtl="0" eaLnBrk="1" fontAlgn="base" latinLnBrk="0" hangingPunct="1">
                        <a:lnSpc>
                          <a:spcPct val="120000"/>
                        </a:lnSpc>
                        <a:spcBef>
                          <a:spcPct val="20000"/>
                        </a:spcBef>
                        <a:spcAft>
                          <a:spcPct val="0"/>
                        </a:spcAft>
                        <a:buClrTx/>
                        <a:buSzTx/>
                        <a:buFontTx/>
                        <a:buChar char="-"/>
                        <a:tabLst/>
                      </a:pPr>
                      <a:r>
                        <a:rPr kumimoji="0" lang="en-US" sz="2400" b="1" i="0" u="none" strike="noStrike" cap="none" normalizeH="0" baseline="0" dirty="0" smtClean="0">
                          <a:ln>
                            <a:noFill/>
                          </a:ln>
                          <a:solidFill>
                            <a:srgbClr val="0000FF"/>
                          </a:solidFill>
                          <a:effectLst/>
                          <a:latin typeface="Arial" pitchFamily="34" charset="0"/>
                          <a:cs typeface="Arial" pitchFamily="34" charset="0"/>
                        </a:rPr>
                        <a:t>- Pus is seen draining from the ear and discharge is reported &lt; 14 days or ear pain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Tx/>
                        <a:buSzTx/>
                        <a:buFontTx/>
                        <a:buNone/>
                        <a:tabLst/>
                      </a:pPr>
                      <a:endParaRPr kumimoji="0" lang="en-US" sz="2400" b="1" i="0" u="none" strike="noStrike" cap="none" normalizeH="0" baseline="0" smtClean="0">
                        <a:ln>
                          <a:noFill/>
                        </a:ln>
                        <a:solidFill>
                          <a:srgbClr val="0000FF"/>
                        </a:solidFill>
                        <a:effectLst/>
                        <a:latin typeface="Arial" pitchFamily="34" charset="0"/>
                        <a:cs typeface="Arial" pitchFamily="34" charset="0"/>
                      </a:endParaRPr>
                    </a:p>
                    <a:p>
                      <a:pPr marL="0" marR="0" lvl="0" indent="0" algn="l" defTabSz="914400" rtl="0" eaLnBrk="1" fontAlgn="base" latinLnBrk="0" hangingPunct="1">
                        <a:lnSpc>
                          <a:spcPct val="12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Arial" pitchFamily="34" charset="0"/>
                          <a:cs typeface="Arial" pitchFamily="34" charset="0"/>
                        </a:rPr>
                        <a:t>Acute ear infection</a:t>
                      </a:r>
                    </a:p>
                    <a:p>
                      <a:pPr marL="0" marR="0" lvl="0" indent="0" algn="l" defTabSz="914400" rtl="0" eaLnBrk="1" fontAlgn="base" latinLnBrk="0" hangingPunct="1">
                        <a:lnSpc>
                          <a:spcPct val="120000"/>
                        </a:lnSpc>
                        <a:spcBef>
                          <a:spcPct val="20000"/>
                        </a:spcBef>
                        <a:spcAft>
                          <a:spcPct val="0"/>
                        </a:spcAft>
                        <a:buClrTx/>
                        <a:buSzTx/>
                        <a:buFontTx/>
                        <a:buNone/>
                        <a:tabLst/>
                      </a:pPr>
                      <a:endParaRPr kumimoji="0" lang="en-US" sz="2400" b="1" i="0" u="none" strike="noStrike" cap="none" normalizeH="0" baseline="0" smtClean="0">
                        <a:ln>
                          <a:noFill/>
                        </a:ln>
                        <a:solidFill>
                          <a:srgbClr val="0000FF"/>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Tx/>
                        <a:buSzTx/>
                        <a:buFontTx/>
                        <a:buNone/>
                        <a:tabLst/>
                      </a:pPr>
                      <a:r>
                        <a:rPr kumimoji="0" lang="en-US" sz="2400" b="1" i="0" u="none" strike="noStrike" cap="none" normalizeH="0" baseline="0" dirty="0" smtClean="0">
                          <a:ln>
                            <a:noFill/>
                          </a:ln>
                          <a:solidFill>
                            <a:srgbClr val="0000FF"/>
                          </a:solidFill>
                          <a:effectLst/>
                          <a:latin typeface="Arial" pitchFamily="34" charset="0"/>
                          <a:cs typeface="Arial" pitchFamily="34" charset="0"/>
                        </a:rPr>
                        <a:t>-Give </a:t>
                      </a:r>
                      <a:r>
                        <a:rPr kumimoji="0" lang="en-US" sz="2400" b="1" i="0" u="none" strike="noStrike" cap="none" normalizeH="0" baseline="0" dirty="0" err="1" smtClean="0">
                          <a:ln>
                            <a:noFill/>
                          </a:ln>
                          <a:solidFill>
                            <a:srgbClr val="0000FF"/>
                          </a:solidFill>
                          <a:effectLst/>
                          <a:latin typeface="Arial" pitchFamily="34" charset="0"/>
                          <a:cs typeface="Arial" pitchFamily="34" charset="0"/>
                        </a:rPr>
                        <a:t>cotrimoxazole</a:t>
                      </a:r>
                      <a:r>
                        <a:rPr kumimoji="0" lang="en-US" sz="2400" b="1" i="0" u="none" strike="noStrike" cap="none" normalizeH="0" baseline="0" dirty="0" smtClean="0">
                          <a:ln>
                            <a:noFill/>
                          </a:ln>
                          <a:solidFill>
                            <a:srgbClr val="0000FF"/>
                          </a:solidFill>
                          <a:effectLst/>
                          <a:latin typeface="Arial" pitchFamily="34" charset="0"/>
                          <a:cs typeface="Arial" pitchFamily="34" charset="0"/>
                        </a:rPr>
                        <a:t> for 5 days.</a:t>
                      </a:r>
                    </a:p>
                    <a:p>
                      <a:pPr marL="0" marR="0" lvl="0" indent="0" algn="l" defTabSz="914400" rtl="0" eaLnBrk="1" fontAlgn="base" latinLnBrk="0" hangingPunct="1">
                        <a:lnSpc>
                          <a:spcPct val="120000"/>
                        </a:lnSpc>
                        <a:spcBef>
                          <a:spcPct val="20000"/>
                        </a:spcBef>
                        <a:spcAft>
                          <a:spcPct val="0"/>
                        </a:spcAft>
                        <a:buClrTx/>
                        <a:buSzTx/>
                        <a:buFontTx/>
                        <a:buNone/>
                        <a:tabLst/>
                      </a:pPr>
                      <a:r>
                        <a:rPr kumimoji="0" lang="en-US" sz="2400" b="1" i="0" u="none" strike="noStrike" cap="none" normalizeH="0" baseline="0" dirty="0" smtClean="0">
                          <a:ln>
                            <a:noFill/>
                          </a:ln>
                          <a:solidFill>
                            <a:srgbClr val="0000FF"/>
                          </a:solidFill>
                          <a:effectLst/>
                          <a:latin typeface="Arial" pitchFamily="34" charset="0"/>
                          <a:cs typeface="Arial" pitchFamily="34" charset="0"/>
                        </a:rPr>
                        <a:t>-Dry the ear by wicking Follow up in 5 day.</a:t>
                      </a:r>
                    </a:p>
                    <a:p>
                      <a:pPr marL="0" marR="0" lvl="0" indent="0" algn="l" defTabSz="914400" rtl="0" eaLnBrk="1" fontAlgn="base" latinLnBrk="0" hangingPunct="1">
                        <a:lnSpc>
                          <a:spcPct val="120000"/>
                        </a:lnSpc>
                        <a:spcBef>
                          <a:spcPct val="20000"/>
                        </a:spcBef>
                        <a:spcAft>
                          <a:spcPct val="0"/>
                        </a:spcAft>
                        <a:buClrTx/>
                        <a:buSzTx/>
                        <a:buFontTx/>
                        <a:buNone/>
                        <a:tabLst/>
                      </a:pPr>
                      <a:r>
                        <a:rPr kumimoji="0" lang="en-US" sz="2400" b="1" i="0" u="none" strike="noStrike" cap="none" normalizeH="0" baseline="0" dirty="0" smtClean="0">
                          <a:ln>
                            <a:noFill/>
                          </a:ln>
                          <a:solidFill>
                            <a:srgbClr val="0000FF"/>
                          </a:solidFill>
                          <a:effectLst/>
                          <a:latin typeface="Arial" pitchFamily="34" charset="0"/>
                          <a:cs typeface="Arial" pitchFamily="34" charset="0"/>
                        </a:rPr>
                        <a:t>-Give </a:t>
                      </a:r>
                      <a:r>
                        <a:rPr kumimoji="0" lang="en-US" sz="2400" b="1" i="0" u="none" strike="noStrike" cap="none" normalizeH="0" baseline="0" dirty="0" err="1" smtClean="0">
                          <a:ln>
                            <a:noFill/>
                          </a:ln>
                          <a:solidFill>
                            <a:srgbClr val="0000FF"/>
                          </a:solidFill>
                          <a:effectLst/>
                          <a:latin typeface="Arial" pitchFamily="34" charset="0"/>
                          <a:cs typeface="Arial" pitchFamily="34" charset="0"/>
                        </a:rPr>
                        <a:t>paracetamole</a:t>
                      </a:r>
                      <a:r>
                        <a:rPr kumimoji="0" lang="en-US" sz="2400" b="1" i="0" u="none" strike="noStrike" cap="none" normalizeH="0" baseline="0" dirty="0" smtClean="0">
                          <a:ln>
                            <a:noFill/>
                          </a:ln>
                          <a:solidFill>
                            <a:srgbClr val="0000FF"/>
                          </a:solidFill>
                          <a:effectLst/>
                          <a:latin typeface="Arial" pitchFamily="34" charset="0"/>
                          <a:cs typeface="Arial" pitchFamily="34" charset="0"/>
                        </a:rPr>
                        <a:t> for pain.</a:t>
                      </a:r>
                    </a:p>
                    <a:p>
                      <a:pPr marL="0" marR="0" lvl="0" indent="0" algn="l" defTabSz="914400" rtl="0" eaLnBrk="1" fontAlgn="base" latinLnBrk="0" hangingPunct="1">
                        <a:lnSpc>
                          <a:spcPct val="120000"/>
                        </a:lnSpc>
                        <a:spcBef>
                          <a:spcPct val="20000"/>
                        </a:spcBef>
                        <a:spcAft>
                          <a:spcPct val="0"/>
                        </a:spcAft>
                        <a:buClrTx/>
                        <a:buSzTx/>
                        <a:buFontTx/>
                        <a:buNone/>
                        <a:tabLst/>
                      </a:pPr>
                      <a:endParaRPr kumimoji="0" lang="en-US" sz="2400" b="1" i="0" u="none" strike="noStrike" cap="none" normalizeH="0" baseline="0" dirty="0" smtClean="0">
                        <a:ln>
                          <a:noFill/>
                        </a:ln>
                        <a:solidFill>
                          <a:srgbClr val="0000FF"/>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r>
              <a:rPr lang="en-US" dirty="0"/>
              <a:t>Cont…</a:t>
            </a:r>
          </a:p>
        </p:txBody>
      </p:sp>
      <p:graphicFrame>
        <p:nvGraphicFramePr>
          <p:cNvPr id="599096" name="Group 56"/>
          <p:cNvGraphicFramePr>
            <a:graphicFrameLocks noGrp="1"/>
          </p:cNvGraphicFramePr>
          <p:nvPr/>
        </p:nvGraphicFramePr>
        <p:xfrm>
          <a:off x="990600" y="1219200"/>
          <a:ext cx="7772400" cy="5303520"/>
        </p:xfrm>
        <a:graphic>
          <a:graphicData uri="http://schemas.openxmlformats.org/drawingml/2006/table">
            <a:tbl>
              <a:tblPr/>
              <a:tblGrid>
                <a:gridCol w="2438400"/>
                <a:gridCol w="1828800"/>
                <a:gridCol w="3505200"/>
              </a:tblGrid>
              <a:tr h="29718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Lst>
                      </a:pPr>
                      <a:r>
                        <a:rPr kumimoji="0" lang="en-US" sz="2800" b="1" i="0" u="none" strike="noStrike" cap="none" normalizeH="0" baseline="0" smtClean="0">
                          <a:ln>
                            <a:noFill/>
                          </a:ln>
                          <a:solidFill>
                            <a:srgbClr val="0000FF"/>
                          </a:solidFill>
                          <a:effectLst/>
                          <a:latin typeface="Arial" pitchFamily="34" charset="0"/>
                          <a:cs typeface="Arial" pitchFamily="34" charset="0"/>
                        </a:rPr>
                        <a:t>- Pus is seen draining from the ear and discharge is reported 14 days or more.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Chronic ear infection</a:t>
                      </a:r>
                      <a:endParaRPr kumimoji="0" lang="en-US" sz="2800" b="1" i="0" u="none" strike="noStrike" cap="none" normalizeH="0" baseline="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Power Geez Unicode1"/>
                        <a:buChar char="-"/>
                        <a:tabLst>
                          <a:tab pos="342900" algn="l"/>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Dry the ear by wicking</a:t>
                      </a:r>
                    </a:p>
                    <a:p>
                      <a:pPr marL="0" marR="0" lvl="0" indent="0" algn="l" defTabSz="914400" rtl="0" eaLnBrk="1" fontAlgn="base" latinLnBrk="0" hangingPunct="1">
                        <a:lnSpc>
                          <a:spcPct val="100000"/>
                        </a:lnSpc>
                        <a:spcBef>
                          <a:spcPct val="0"/>
                        </a:spcBef>
                        <a:spcAft>
                          <a:spcPct val="0"/>
                        </a:spcAft>
                        <a:buClrTx/>
                        <a:buSzTx/>
                        <a:buFont typeface="Power Geez Unicode1"/>
                        <a:buChar char="-"/>
                        <a:tabLst>
                          <a:tab pos="342900" algn="l"/>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Treat with topical Quinolone ear drops for 2 wks.</a:t>
                      </a: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 Follow up for 5 days.</a:t>
                      </a:r>
                      <a:endParaRPr kumimoji="0" lang="en-US" sz="2800" b="1" i="0" u="none" strike="noStrike" cap="none" normalizeH="0" baseline="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-No ear pain &amp; no pus seen draining from the ear </a:t>
                      </a:r>
                      <a:endParaRPr kumimoji="0" lang="en-US" sz="2800" b="1" i="0" u="none" strike="noStrike" cap="none" normalizeH="0" baseline="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No ear infection</a:t>
                      </a:r>
                      <a:endParaRPr kumimoji="0" lang="en-US" sz="2800" b="1" i="0" u="none" strike="noStrike" cap="none" normalizeH="0" baseline="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Power Geez Unicode1"/>
                        <a:buChar char="-"/>
                        <a:tabLst>
                          <a:tab pos="160338" algn="l"/>
                          <a:tab pos="342900" algn="l"/>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No additional Rx.  </a:t>
                      </a:r>
                      <a:endParaRPr kumimoji="0" lang="en-US" sz="2800" b="1" i="0" u="none" strike="noStrike" cap="none" normalizeH="0" baseline="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99083" name="Rectangle 43"/>
          <p:cNvSpPr>
            <a:spLocks noChangeArrowheads="1"/>
          </p:cNvSpPr>
          <p:nvPr/>
        </p:nvSpPr>
        <p:spPr bwMode="auto">
          <a:xfrm>
            <a:off x="3200400" y="3276600"/>
            <a:ext cx="227013" cy="549275"/>
          </a:xfrm>
          <a:prstGeom prst="rect">
            <a:avLst/>
          </a:prstGeom>
          <a:noFill/>
          <a:ln w="9525">
            <a:noFill/>
            <a:miter lim="800000"/>
            <a:headEnd/>
            <a:tailEnd/>
          </a:ln>
          <a:effectLst/>
        </p:spPr>
        <p:txBody>
          <a:bodyPr wrap="none" anchor="ctr">
            <a:spAutoFit/>
          </a:bodyPr>
          <a:lstStyle/>
          <a:p>
            <a:pPr>
              <a:tabLst>
                <a:tab pos="342900" algn="l"/>
              </a:tabLst>
            </a:pPr>
            <a:r>
              <a:rPr lang="en-US" sz="1200" baseline="0">
                <a:cs typeface="Times New Roman" pitchFamily="18" charset="0"/>
              </a:rPr>
              <a:t> </a:t>
            </a:r>
            <a:endParaRPr lang="en-US" sz="900" baseline="0"/>
          </a:p>
          <a:p>
            <a:pPr eaLnBrk="0" hangingPunct="0">
              <a:tabLst>
                <a:tab pos="342900" algn="l"/>
              </a:tabLst>
            </a:pPr>
            <a:endParaRPr lang="en-US" sz="1800" baseline="0"/>
          </a:p>
        </p:txBody>
      </p:sp>
      <p:sp>
        <p:nvSpPr>
          <p:cNvPr id="5" name="Content Placeholder 4"/>
          <p:cNvSpPr>
            <a:spLocks noGrp="1"/>
          </p:cNvSpPr>
          <p:nvPr>
            <p:ph idx="1"/>
          </p:nvPr>
        </p:nvSpPr>
        <p:spPr/>
        <p:txBody>
          <a:bodyPr/>
          <a:lstStyle/>
          <a:p>
            <a:pPr marL="990600" lvl="1" indent="-533400">
              <a:buFontTx/>
              <a:buChar char="•"/>
            </a:pPr>
            <a:endParaRPr lang="en-US" dirty="0" smtClean="0">
              <a:solidFill>
                <a:srgbClr val="0000CC"/>
              </a:solidFill>
            </a:endParaRPr>
          </a:p>
          <a:p>
            <a:pPr marL="990600" lvl="1" indent="-533400">
              <a:buFontTx/>
              <a:buChar char="•"/>
            </a:pPr>
            <a:endParaRPr lang="en-US" dirty="0" smtClean="0">
              <a:solidFill>
                <a:srgbClr val="0000CC"/>
              </a:solidFill>
            </a:endParaRP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3026" name="Rectangle 2"/>
          <p:cNvSpPr>
            <a:spLocks noGrp="1" noChangeArrowheads="1"/>
          </p:cNvSpPr>
          <p:nvPr>
            <p:ph type="title"/>
          </p:nvPr>
        </p:nvSpPr>
        <p:spPr/>
        <p:txBody>
          <a:bodyPr>
            <a:normAutofit/>
          </a:bodyPr>
          <a:lstStyle/>
          <a:p>
            <a:pPr>
              <a:lnSpc>
                <a:spcPct val="80000"/>
              </a:lnSpc>
              <a:buFontTx/>
              <a:buNone/>
            </a:pPr>
            <a:r>
              <a:rPr lang="en-US" sz="2800" b="1" u="sng" dirty="0" smtClean="0">
                <a:solidFill>
                  <a:srgbClr val="0000FF"/>
                </a:solidFill>
              </a:rPr>
              <a:t>V. Asses and classify</a:t>
            </a:r>
            <a:r>
              <a:rPr lang="en-US" sz="2800" b="1" u="sng" dirty="0">
                <a:solidFill>
                  <a:srgbClr val="0000FF"/>
                </a:solidFill>
              </a:rPr>
              <a:t> </a:t>
            </a:r>
            <a:r>
              <a:rPr lang="en-US" sz="2800" b="1" u="sng" dirty="0" smtClean="0">
                <a:solidFill>
                  <a:srgbClr val="0000FF"/>
                </a:solidFill>
              </a:rPr>
              <a:t>for malnutrition and anemia</a:t>
            </a:r>
          </a:p>
        </p:txBody>
      </p:sp>
      <p:sp>
        <p:nvSpPr>
          <p:cNvPr id="1153027" name="Rectangle 3"/>
          <p:cNvSpPr>
            <a:spLocks noGrp="1" noChangeArrowheads="1"/>
          </p:cNvSpPr>
          <p:nvPr>
            <p:ph type="body" idx="1"/>
          </p:nvPr>
        </p:nvSpPr>
        <p:spPr>
          <a:xfrm>
            <a:off x="533400" y="914400"/>
            <a:ext cx="8229600" cy="4525963"/>
          </a:xfrm>
        </p:spPr>
        <p:txBody>
          <a:bodyPr/>
          <a:lstStyle/>
          <a:p>
            <a:pPr>
              <a:lnSpc>
                <a:spcPct val="80000"/>
              </a:lnSpc>
              <a:buFontTx/>
              <a:buNone/>
            </a:pPr>
            <a:r>
              <a:rPr lang="en-US" sz="2800" b="1" u="sng" dirty="0" smtClean="0">
                <a:solidFill>
                  <a:srgbClr val="0000FF"/>
                </a:solidFill>
              </a:rPr>
              <a:t>Assessment </a:t>
            </a:r>
          </a:p>
          <a:p>
            <a:pPr>
              <a:lnSpc>
                <a:spcPct val="80000"/>
              </a:lnSpc>
              <a:buFontTx/>
              <a:buNone/>
            </a:pPr>
            <a:r>
              <a:rPr lang="en-US" sz="2800" b="1" dirty="0" smtClean="0">
                <a:solidFill>
                  <a:srgbClr val="0000FF"/>
                </a:solidFill>
              </a:rPr>
              <a:t>     </a:t>
            </a:r>
            <a:r>
              <a:rPr lang="en-US" sz="2800" b="1" dirty="0" smtClean="0">
                <a:solidFill>
                  <a:srgbClr val="FF0000"/>
                </a:solidFill>
              </a:rPr>
              <a:t>Check for malnutrition and anemia</a:t>
            </a:r>
          </a:p>
          <a:p>
            <a:pPr>
              <a:lnSpc>
                <a:spcPct val="80000"/>
              </a:lnSpc>
              <a:buFontTx/>
              <a:buNone/>
            </a:pPr>
            <a:r>
              <a:rPr lang="en-US" sz="2800" b="1" dirty="0" smtClean="0">
                <a:solidFill>
                  <a:srgbClr val="FF0000"/>
                </a:solidFill>
              </a:rPr>
              <a:t>     </a:t>
            </a:r>
            <a:r>
              <a:rPr lang="en-US" sz="2800" b="1" dirty="0" smtClean="0">
                <a:solidFill>
                  <a:srgbClr val="0000FF"/>
                </a:solidFill>
              </a:rPr>
              <a:t>   Look &amp;feel </a:t>
            </a:r>
          </a:p>
          <a:p>
            <a:pPr>
              <a:lnSpc>
                <a:spcPct val="80000"/>
              </a:lnSpc>
              <a:buFontTx/>
              <a:buNone/>
            </a:pPr>
            <a:r>
              <a:rPr lang="en-US" sz="2800" b="1" dirty="0" smtClean="0">
                <a:solidFill>
                  <a:srgbClr val="FF0000"/>
                </a:solidFill>
              </a:rPr>
              <a:t>Malnutrition   - </a:t>
            </a:r>
            <a:r>
              <a:rPr lang="en-US" sz="2800" b="1" dirty="0" smtClean="0">
                <a:solidFill>
                  <a:srgbClr val="000066"/>
                </a:solidFill>
              </a:rPr>
              <a:t>for all children</a:t>
            </a:r>
          </a:p>
          <a:p>
            <a:pPr>
              <a:lnSpc>
                <a:spcPct val="80000"/>
              </a:lnSpc>
            </a:pPr>
            <a:r>
              <a:rPr lang="en-US" sz="2800" b="1" dirty="0" smtClean="0">
                <a:solidFill>
                  <a:srgbClr val="0000FF"/>
                </a:solidFill>
              </a:rPr>
              <a:t>look for edema of both the feet </a:t>
            </a:r>
          </a:p>
          <a:p>
            <a:pPr>
              <a:lnSpc>
                <a:spcPct val="80000"/>
              </a:lnSpc>
            </a:pPr>
            <a:r>
              <a:rPr lang="en-US" sz="2800" b="1" dirty="0" smtClean="0">
                <a:solidFill>
                  <a:srgbClr val="0000FF"/>
                </a:solidFill>
              </a:rPr>
              <a:t>Determine wt .for age. Very low ____</a:t>
            </a:r>
          </a:p>
          <a:p>
            <a:pPr>
              <a:lnSpc>
                <a:spcPct val="80000"/>
              </a:lnSpc>
              <a:buFontTx/>
              <a:buNone/>
            </a:pPr>
            <a:r>
              <a:rPr lang="en-US" sz="2800" b="1" dirty="0" smtClean="0">
                <a:solidFill>
                  <a:srgbClr val="0000FF"/>
                </a:solidFill>
              </a:rPr>
              <a:t>                                          Not very low_______</a:t>
            </a: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1234" name="Rectangle 2"/>
          <p:cNvSpPr>
            <a:spLocks noGrp="1" noChangeArrowheads="1"/>
          </p:cNvSpPr>
          <p:nvPr>
            <p:ph type="title"/>
          </p:nvPr>
        </p:nvSpPr>
        <p:spPr/>
        <p:txBody>
          <a:bodyPr/>
          <a:lstStyle/>
          <a:p>
            <a:r>
              <a:rPr lang="en-US" dirty="0">
                <a:solidFill>
                  <a:srgbClr val="FF0000"/>
                </a:solidFill>
              </a:rPr>
              <a:t>Check for </a:t>
            </a:r>
            <a:r>
              <a:rPr lang="en-US" dirty="0" err="1">
                <a:solidFill>
                  <a:srgbClr val="FF0000"/>
                </a:solidFill>
              </a:rPr>
              <a:t>maln</a:t>
            </a:r>
            <a:r>
              <a:rPr lang="en-US" dirty="0">
                <a:solidFill>
                  <a:srgbClr val="FF0000"/>
                </a:solidFill>
              </a:rPr>
              <a:t>…cont…</a:t>
            </a:r>
          </a:p>
        </p:txBody>
      </p:sp>
      <p:sp>
        <p:nvSpPr>
          <p:cNvPr id="1631235" name="Rectangle 3"/>
          <p:cNvSpPr>
            <a:spLocks noGrp="1" noChangeArrowheads="1"/>
          </p:cNvSpPr>
          <p:nvPr>
            <p:ph type="body" idx="1"/>
          </p:nvPr>
        </p:nvSpPr>
        <p:spPr>
          <a:xfrm>
            <a:off x="457200" y="1295400"/>
            <a:ext cx="8229600" cy="4525963"/>
          </a:xfrm>
        </p:spPr>
        <p:txBody>
          <a:bodyPr>
            <a:normAutofit lnSpcReduction="10000"/>
          </a:bodyPr>
          <a:lstStyle/>
          <a:p>
            <a:pPr>
              <a:lnSpc>
                <a:spcPct val="80000"/>
              </a:lnSpc>
              <a:buFontTx/>
              <a:buNone/>
            </a:pPr>
            <a:r>
              <a:rPr lang="en-US" sz="800" b="1" dirty="0">
                <a:solidFill>
                  <a:srgbClr val="0000FF"/>
                </a:solidFill>
              </a:rPr>
              <a:t>- </a:t>
            </a:r>
            <a:r>
              <a:rPr lang="en-US" sz="2800" b="1" dirty="0">
                <a:solidFill>
                  <a:srgbClr val="0000FF"/>
                </a:solidFill>
              </a:rPr>
              <a:t>For children up to six month.</a:t>
            </a:r>
          </a:p>
          <a:p>
            <a:pPr>
              <a:lnSpc>
                <a:spcPct val="80000"/>
              </a:lnSpc>
            </a:pPr>
            <a:r>
              <a:rPr lang="en-US" sz="2800" b="1" dirty="0">
                <a:solidFill>
                  <a:srgbClr val="0000FF"/>
                </a:solidFill>
              </a:rPr>
              <a:t>look for visible sever wasting </a:t>
            </a:r>
          </a:p>
          <a:p>
            <a:pPr>
              <a:lnSpc>
                <a:spcPct val="80000"/>
              </a:lnSpc>
              <a:buFontTx/>
              <a:buNone/>
            </a:pPr>
            <a:r>
              <a:rPr lang="en-US" sz="2800" b="1" dirty="0">
                <a:solidFill>
                  <a:srgbClr val="0000FF"/>
                </a:solidFill>
              </a:rPr>
              <a:t> -For children aged six month or more(Lt/Ht65-110c.m).</a:t>
            </a:r>
          </a:p>
          <a:p>
            <a:pPr>
              <a:lnSpc>
                <a:spcPct val="80000"/>
              </a:lnSpc>
            </a:pPr>
            <a:r>
              <a:rPr lang="en-US" sz="2800" b="1" dirty="0">
                <a:solidFill>
                  <a:srgbClr val="0000FF"/>
                </a:solidFill>
              </a:rPr>
              <a:t>Determine if MUAR is &lt; 11 </a:t>
            </a:r>
            <a:r>
              <a:rPr lang="en-US" sz="2800" b="1" dirty="0" err="1">
                <a:solidFill>
                  <a:srgbClr val="0000FF"/>
                </a:solidFill>
              </a:rPr>
              <a:t>c.m</a:t>
            </a:r>
            <a:endParaRPr lang="en-US" sz="2800" b="1" dirty="0">
              <a:solidFill>
                <a:srgbClr val="0000FF"/>
              </a:solidFill>
            </a:endParaRPr>
          </a:p>
          <a:p>
            <a:pPr>
              <a:lnSpc>
                <a:spcPct val="80000"/>
              </a:lnSpc>
            </a:pPr>
            <a:r>
              <a:rPr lang="en-US" sz="2800" b="1" dirty="0">
                <a:solidFill>
                  <a:srgbClr val="0000FF"/>
                </a:solidFill>
              </a:rPr>
              <a:t>Assess appetite (if MUAC &lt; 110mm or edema of both feet).</a:t>
            </a:r>
          </a:p>
          <a:p>
            <a:pPr>
              <a:lnSpc>
                <a:spcPct val="80000"/>
              </a:lnSpc>
              <a:buFontTx/>
              <a:buNone/>
            </a:pPr>
            <a:r>
              <a:rPr lang="en-US" sz="2800" b="1" dirty="0">
                <a:solidFill>
                  <a:srgbClr val="0000FF"/>
                </a:solidFill>
              </a:rPr>
              <a:t>   ANAMIA</a:t>
            </a:r>
          </a:p>
          <a:p>
            <a:pPr>
              <a:lnSpc>
                <a:spcPct val="80000"/>
              </a:lnSpc>
            </a:pPr>
            <a:r>
              <a:rPr lang="en-US" sz="2800" b="1" dirty="0">
                <a:solidFill>
                  <a:srgbClr val="0000FF"/>
                </a:solidFill>
              </a:rPr>
              <a:t>look for </a:t>
            </a:r>
            <a:r>
              <a:rPr lang="en-US" sz="2800" b="1" dirty="0" err="1">
                <a:solidFill>
                  <a:srgbClr val="0000FF"/>
                </a:solidFill>
              </a:rPr>
              <a:t>palmar</a:t>
            </a:r>
            <a:r>
              <a:rPr lang="en-US" sz="2800" b="1" dirty="0">
                <a:solidFill>
                  <a:srgbClr val="0000FF"/>
                </a:solidFill>
              </a:rPr>
              <a:t> pallor :is it</a:t>
            </a:r>
          </a:p>
          <a:p>
            <a:pPr>
              <a:lnSpc>
                <a:spcPct val="80000"/>
              </a:lnSpc>
              <a:buFontTx/>
              <a:buNone/>
            </a:pPr>
            <a:r>
              <a:rPr lang="en-US" sz="2800" b="1" dirty="0">
                <a:solidFill>
                  <a:srgbClr val="0000FF"/>
                </a:solidFill>
              </a:rPr>
              <a:t>    -Sever </a:t>
            </a:r>
            <a:r>
              <a:rPr lang="en-US" sz="2800" b="1" dirty="0" err="1">
                <a:solidFill>
                  <a:srgbClr val="0000FF"/>
                </a:solidFill>
              </a:rPr>
              <a:t>palmar</a:t>
            </a:r>
            <a:r>
              <a:rPr lang="en-US" sz="2800" b="1" dirty="0">
                <a:solidFill>
                  <a:srgbClr val="0000FF"/>
                </a:solidFill>
              </a:rPr>
              <a:t> of pallor? </a:t>
            </a:r>
          </a:p>
          <a:p>
            <a:pPr>
              <a:lnSpc>
                <a:spcPct val="80000"/>
              </a:lnSpc>
              <a:buFontTx/>
              <a:buNone/>
            </a:pPr>
            <a:r>
              <a:rPr lang="en-US" sz="2800" b="1" dirty="0">
                <a:solidFill>
                  <a:srgbClr val="0000FF"/>
                </a:solidFill>
              </a:rPr>
              <a:t>    -some </a:t>
            </a:r>
            <a:r>
              <a:rPr lang="en-US" sz="2800" b="1" dirty="0" err="1">
                <a:solidFill>
                  <a:srgbClr val="0000FF"/>
                </a:solidFill>
              </a:rPr>
              <a:t>palmar</a:t>
            </a:r>
            <a:r>
              <a:rPr lang="en-US" sz="2800" b="1" dirty="0">
                <a:solidFill>
                  <a:srgbClr val="0000FF"/>
                </a:solidFill>
              </a:rPr>
              <a:t> of pallor? </a:t>
            </a:r>
          </a:p>
          <a:p>
            <a:pPr>
              <a:lnSpc>
                <a:spcPct val="80000"/>
              </a:lnSpc>
            </a:pPr>
            <a:endParaRPr lang="en-US" sz="2800" dirty="0"/>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3" name="Rectangle 3"/>
          <p:cNvSpPr>
            <a:spLocks noGrp="1" noChangeArrowheads="1"/>
          </p:cNvSpPr>
          <p:nvPr>
            <p:ph type="body" idx="1"/>
          </p:nvPr>
        </p:nvSpPr>
        <p:spPr>
          <a:xfrm>
            <a:off x="304800" y="914400"/>
            <a:ext cx="8229600" cy="4525963"/>
          </a:xfrm>
        </p:spPr>
        <p:txBody>
          <a:bodyPr>
            <a:normAutofit fontScale="70000" lnSpcReduction="20000"/>
          </a:bodyPr>
          <a:lstStyle/>
          <a:p>
            <a:pPr>
              <a:lnSpc>
                <a:spcPct val="80000"/>
              </a:lnSpc>
              <a:buFontTx/>
              <a:buNone/>
            </a:pPr>
            <a:r>
              <a:rPr lang="en-US" b="1" u="sng" dirty="0" smtClean="0">
                <a:solidFill>
                  <a:srgbClr val="0000FF"/>
                </a:solidFill>
              </a:rPr>
              <a:t>VI-  </a:t>
            </a:r>
            <a:r>
              <a:rPr lang="en-US" b="1" u="sng" dirty="0">
                <a:solidFill>
                  <a:srgbClr val="0000FF"/>
                </a:solidFill>
              </a:rPr>
              <a:t>Classify nutritional status</a:t>
            </a:r>
            <a:endParaRPr lang="en-US" b="1" dirty="0">
              <a:solidFill>
                <a:srgbClr val="0000FF"/>
              </a:solidFill>
            </a:endParaRPr>
          </a:p>
          <a:p>
            <a:pPr>
              <a:lnSpc>
                <a:spcPct val="80000"/>
              </a:lnSpc>
            </a:pPr>
            <a:r>
              <a:rPr lang="en-US" sz="2800" b="1" dirty="0">
                <a:solidFill>
                  <a:srgbClr val="0000FF"/>
                </a:solidFill>
              </a:rPr>
              <a:t>There are six classifications for a child ‘s nutritional status in IMNCI. These are </a:t>
            </a:r>
          </a:p>
          <a:p>
            <a:pPr>
              <a:lnSpc>
                <a:spcPct val="80000"/>
              </a:lnSpc>
              <a:buFontTx/>
              <a:buNone/>
            </a:pPr>
            <a:r>
              <a:rPr lang="en-US" sz="2800" b="1" dirty="0">
                <a:solidFill>
                  <a:srgbClr val="0000FF"/>
                </a:solidFill>
              </a:rPr>
              <a:t>            </a:t>
            </a:r>
            <a:r>
              <a:rPr lang="en-US" sz="2800" b="1" dirty="0">
                <a:solidFill>
                  <a:srgbClr val="FF0000"/>
                </a:solidFill>
              </a:rPr>
              <a:t>Malnutrition</a:t>
            </a:r>
          </a:p>
          <a:p>
            <a:pPr lvl="1">
              <a:lnSpc>
                <a:spcPct val="80000"/>
              </a:lnSpc>
            </a:pPr>
            <a:r>
              <a:rPr lang="en-US" b="1" dirty="0">
                <a:solidFill>
                  <a:srgbClr val="FF0066"/>
                </a:solidFill>
              </a:rPr>
              <a:t>Sever malnutrition </a:t>
            </a:r>
          </a:p>
          <a:p>
            <a:pPr lvl="1">
              <a:lnSpc>
                <a:spcPct val="80000"/>
              </a:lnSpc>
            </a:pPr>
            <a:r>
              <a:rPr lang="en-US" b="1" dirty="0">
                <a:solidFill>
                  <a:srgbClr val="FF0066"/>
                </a:solidFill>
              </a:rPr>
              <a:t>Very low weight.</a:t>
            </a:r>
          </a:p>
          <a:p>
            <a:pPr lvl="1">
              <a:lnSpc>
                <a:spcPct val="80000"/>
              </a:lnSpc>
            </a:pPr>
            <a:r>
              <a:rPr lang="en-US" b="1" dirty="0">
                <a:solidFill>
                  <a:srgbClr val="FF0066"/>
                </a:solidFill>
              </a:rPr>
              <a:t>Not very low weight </a:t>
            </a:r>
          </a:p>
          <a:p>
            <a:pPr>
              <a:lnSpc>
                <a:spcPct val="80000"/>
              </a:lnSpc>
              <a:buFontTx/>
              <a:buNone/>
            </a:pPr>
            <a:r>
              <a:rPr lang="en-US" sz="2800" b="1" dirty="0">
                <a:solidFill>
                  <a:srgbClr val="FF0066"/>
                </a:solidFill>
              </a:rPr>
              <a:t>       </a:t>
            </a:r>
            <a:r>
              <a:rPr lang="en-US" sz="2800" b="1" dirty="0">
                <a:solidFill>
                  <a:srgbClr val="0000FF"/>
                </a:solidFill>
              </a:rPr>
              <a:t>     </a:t>
            </a:r>
            <a:r>
              <a:rPr lang="en-US" sz="2800" b="1" dirty="0">
                <a:solidFill>
                  <a:srgbClr val="FF0000"/>
                </a:solidFill>
              </a:rPr>
              <a:t>Anemia</a:t>
            </a:r>
          </a:p>
          <a:p>
            <a:pPr lvl="1">
              <a:lnSpc>
                <a:spcPct val="80000"/>
              </a:lnSpc>
            </a:pPr>
            <a:r>
              <a:rPr lang="en-US" b="1" dirty="0">
                <a:solidFill>
                  <a:srgbClr val="FF0066"/>
                </a:solidFill>
              </a:rPr>
              <a:t>sever </a:t>
            </a:r>
            <a:r>
              <a:rPr lang="en-US" b="1" dirty="0" err="1">
                <a:solidFill>
                  <a:srgbClr val="FF0066"/>
                </a:solidFill>
              </a:rPr>
              <a:t>anaemia</a:t>
            </a:r>
            <a:endParaRPr lang="en-US" b="1" dirty="0">
              <a:solidFill>
                <a:srgbClr val="FF0066"/>
              </a:solidFill>
            </a:endParaRPr>
          </a:p>
          <a:p>
            <a:pPr lvl="1">
              <a:lnSpc>
                <a:spcPct val="80000"/>
              </a:lnSpc>
            </a:pPr>
            <a:r>
              <a:rPr lang="en-US" b="1" dirty="0" err="1">
                <a:solidFill>
                  <a:srgbClr val="FF0066"/>
                </a:solidFill>
              </a:rPr>
              <a:t>Anaemia</a:t>
            </a:r>
            <a:endParaRPr lang="en-US" b="1" dirty="0">
              <a:solidFill>
                <a:srgbClr val="FF0066"/>
              </a:solidFill>
            </a:endParaRPr>
          </a:p>
          <a:p>
            <a:pPr lvl="1">
              <a:lnSpc>
                <a:spcPct val="80000"/>
              </a:lnSpc>
            </a:pPr>
            <a:r>
              <a:rPr lang="en-US" b="1" dirty="0">
                <a:solidFill>
                  <a:srgbClr val="FF0066"/>
                </a:solidFill>
              </a:rPr>
              <a:t>No </a:t>
            </a:r>
            <a:r>
              <a:rPr lang="en-US" b="1" dirty="0" err="1">
                <a:solidFill>
                  <a:srgbClr val="FF0066"/>
                </a:solidFill>
              </a:rPr>
              <a:t>anaemia</a:t>
            </a:r>
            <a:r>
              <a:rPr lang="en-US" b="1" dirty="0">
                <a:solidFill>
                  <a:srgbClr val="FF0066"/>
                </a:solidFill>
              </a:rPr>
              <a:t> </a:t>
            </a:r>
          </a:p>
          <a:p>
            <a:pPr lvl="1">
              <a:lnSpc>
                <a:spcPct val="80000"/>
              </a:lnSpc>
            </a:pPr>
            <a:endParaRPr lang="en-US" b="1" dirty="0">
              <a:solidFill>
                <a:srgbClr val="FF0066"/>
              </a:solidFill>
            </a:endParaRPr>
          </a:p>
          <a:p>
            <a:pPr lvl="1">
              <a:lnSpc>
                <a:spcPct val="80000"/>
              </a:lnSpc>
            </a:pPr>
            <a:endParaRPr lang="en-US" sz="2500" b="1" dirty="0">
              <a:solidFill>
                <a:srgbClr val="0000FF"/>
              </a:solidFill>
            </a:endParaRPr>
          </a:p>
          <a:p>
            <a:pPr lvl="1">
              <a:lnSpc>
                <a:spcPct val="80000"/>
              </a:lnSpc>
            </a:pPr>
            <a:endParaRPr lang="en-US" sz="2500" b="1" dirty="0">
              <a:solidFill>
                <a:srgbClr val="0000FF"/>
              </a:solidFill>
            </a:endParaRPr>
          </a:p>
          <a:p>
            <a:pPr lvl="1">
              <a:lnSpc>
                <a:spcPct val="80000"/>
              </a:lnSpc>
            </a:pPr>
            <a:endParaRPr lang="en-US" sz="2500" b="1" dirty="0">
              <a:solidFill>
                <a:srgbClr val="0000FF"/>
              </a:solidFill>
            </a:endParaRPr>
          </a:p>
          <a:p>
            <a:pPr lvl="1">
              <a:lnSpc>
                <a:spcPct val="80000"/>
              </a:lnSpc>
            </a:pPr>
            <a:endParaRPr lang="en-US" sz="2500" dirty="0"/>
          </a:p>
          <a:p>
            <a:pPr lvl="1">
              <a:lnSpc>
                <a:spcPct val="80000"/>
              </a:lnSpc>
            </a:pPr>
            <a:endParaRPr lang="en-US" sz="2500" dirty="0"/>
          </a:p>
          <a:p>
            <a:pPr lvl="1">
              <a:lnSpc>
                <a:spcPct val="80000"/>
              </a:lnSpc>
            </a:pPr>
            <a:endParaRPr lang="en-US" sz="2500" dirty="0"/>
          </a:p>
          <a:p>
            <a:pPr>
              <a:lnSpc>
                <a:spcPct val="80000"/>
              </a:lnSpc>
            </a:pPr>
            <a:r>
              <a:rPr lang="en-US" sz="800" dirty="0"/>
              <a:t> </a:t>
            </a:r>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Rectangle 2"/>
          <p:cNvSpPr>
            <a:spLocks noGrp="1" noChangeArrowheads="1"/>
          </p:cNvSpPr>
          <p:nvPr>
            <p:ph type="title"/>
          </p:nvPr>
        </p:nvSpPr>
        <p:spPr>
          <a:xfrm>
            <a:off x="457200" y="228600"/>
            <a:ext cx="8229600" cy="1143000"/>
          </a:xfrm>
        </p:spPr>
        <p:txBody>
          <a:bodyPr>
            <a:normAutofit fontScale="90000"/>
          </a:bodyPr>
          <a:lstStyle/>
          <a:p>
            <a:r>
              <a:rPr lang="en-US" sz="3200" b="1" u="sng" dirty="0">
                <a:solidFill>
                  <a:srgbClr val="0000FF"/>
                </a:solidFill>
              </a:rPr>
              <a:t>Classification of malnutrition according to IMNCI</a:t>
            </a:r>
            <a:r>
              <a:rPr lang="en-US" sz="3200" b="1" dirty="0">
                <a:solidFill>
                  <a:srgbClr val="0000FF"/>
                </a:solidFill>
              </a:rPr>
              <a:t/>
            </a:r>
            <a:br>
              <a:rPr lang="en-US" sz="3200" b="1" dirty="0">
                <a:solidFill>
                  <a:srgbClr val="0000FF"/>
                </a:solidFill>
              </a:rPr>
            </a:br>
            <a:endParaRPr lang="en-US" sz="3200" b="1" dirty="0">
              <a:solidFill>
                <a:srgbClr val="0000FF"/>
              </a:solidFill>
            </a:endParaRPr>
          </a:p>
        </p:txBody>
      </p:sp>
      <p:graphicFrame>
        <p:nvGraphicFramePr>
          <p:cNvPr id="437302" name="Group 54"/>
          <p:cNvGraphicFramePr>
            <a:graphicFrameLocks noGrp="1"/>
          </p:cNvGraphicFramePr>
          <p:nvPr/>
        </p:nvGraphicFramePr>
        <p:xfrm>
          <a:off x="152400" y="1219200"/>
          <a:ext cx="8686800" cy="4724400"/>
        </p:xfrm>
        <a:graphic>
          <a:graphicData uri="http://schemas.openxmlformats.org/drawingml/2006/table">
            <a:tbl>
              <a:tblPr/>
              <a:tblGrid>
                <a:gridCol w="4191000"/>
                <a:gridCol w="2133600"/>
                <a:gridCol w="2362200"/>
              </a:tblGrid>
              <a:tr h="4724400">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457200" algn="l"/>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If age up to 6month  and visible sever wasting or edema of foot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457200" algn="l"/>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If age 6 months and above and MUAC&lt;11c.m (Lt</a:t>
                      </a:r>
                      <a:r>
                        <a:rPr kumimoji="0" lang="en-US" sz="2800" b="1" i="0" u="sng" strike="noStrike" cap="none" normalizeH="0" baseline="0" smtClean="0">
                          <a:ln>
                            <a:noFill/>
                          </a:ln>
                          <a:solidFill>
                            <a:srgbClr val="0000FF"/>
                          </a:solidFill>
                          <a:effectLst/>
                          <a:latin typeface="Times New Roman" pitchFamily="18" charset="0"/>
                          <a:cs typeface="Times New Roman" pitchFamily="18" charset="0"/>
                        </a:rPr>
                        <a:t>.&gt; </a:t>
                      </a: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65-110c.m) or edema of both feet, and fail appetite test or pneumonia or persistent diarrhea or dysentery.</a:t>
                      </a:r>
                      <a:endParaRPr kumimoji="0" lang="en-US" sz="2800" b="1" i="0" u="none" strike="noStrike" cap="none" normalizeH="0" baseline="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D60093"/>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D60093"/>
                          </a:solidFill>
                          <a:effectLst/>
                          <a:latin typeface="Times New Roman" pitchFamily="18" charset="0"/>
                          <a:cs typeface="Times New Roman" pitchFamily="18" charset="0"/>
                        </a:rPr>
                        <a:t>Sever complicated malnutrition </a:t>
                      </a:r>
                      <a:endParaRPr kumimoji="0" lang="en-US" sz="2800" b="0" i="0" u="none" strike="noStrike" cap="none" normalizeH="0" baseline="0" smtClean="0">
                        <a:ln>
                          <a:noFill/>
                        </a:ln>
                        <a:solidFill>
                          <a:srgbClr val="D60093"/>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457200" algn="l"/>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Given first dose of vit A. </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457200" algn="l"/>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 Refer urgently to the hospital. </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7764" name="Rectangle 20"/>
          <p:cNvSpPr>
            <a:spLocks noGrp="1" noChangeArrowheads="1"/>
          </p:cNvSpPr>
          <p:nvPr>
            <p:ph type="title"/>
          </p:nvPr>
        </p:nvSpPr>
        <p:spPr>
          <a:xfrm>
            <a:off x="533400" y="-304800"/>
            <a:ext cx="8229600" cy="1143000"/>
          </a:xfrm>
        </p:spPr>
        <p:txBody>
          <a:bodyPr/>
          <a:lstStyle/>
          <a:p>
            <a:r>
              <a:rPr lang="en-US" sz="3200" b="1" dirty="0">
                <a:solidFill>
                  <a:srgbClr val="D60093"/>
                </a:solidFill>
              </a:rPr>
              <a:t>Classification of mal…Cont…</a:t>
            </a:r>
          </a:p>
        </p:txBody>
      </p:sp>
      <p:graphicFrame>
        <p:nvGraphicFramePr>
          <p:cNvPr id="1567781" name="Group 37"/>
          <p:cNvGraphicFramePr>
            <a:graphicFrameLocks noGrp="1"/>
          </p:cNvGraphicFramePr>
          <p:nvPr>
            <p:ph idx="1"/>
          </p:nvPr>
        </p:nvGraphicFramePr>
        <p:xfrm>
          <a:off x="457200" y="685800"/>
          <a:ext cx="8229600" cy="5440363"/>
        </p:xfrm>
        <a:graphic>
          <a:graphicData uri="http://schemas.openxmlformats.org/drawingml/2006/table">
            <a:tbl>
              <a:tblPr/>
              <a:tblGrid>
                <a:gridCol w="2362200"/>
                <a:gridCol w="1828800"/>
                <a:gridCol w="4038600"/>
              </a:tblGrid>
              <a:tr h="5440363">
                <a:tc>
                  <a:txBody>
                    <a:bodyPr/>
                    <a:lstStyle/>
                    <a:p>
                      <a:pPr marL="0" marR="0" lvl="0" indent="0" algn="l" defTabSz="914400" rtl="0" eaLnBrk="1" fontAlgn="base" latinLnBrk="0" hangingPunct="1">
                        <a:lnSpc>
                          <a:spcPct val="130000"/>
                        </a:lnSpc>
                        <a:spcBef>
                          <a:spcPct val="0"/>
                        </a:spcBef>
                        <a:spcAft>
                          <a:spcPct val="0"/>
                        </a:spcAft>
                        <a:buClr>
                          <a:schemeClr val="tx1"/>
                        </a:buClr>
                        <a:buSzTx/>
                        <a:buFont typeface="Wingdings" pitchFamily="2" charset="2"/>
                        <a:buChar char="Ø"/>
                        <a:tabLst/>
                      </a:pPr>
                      <a:r>
                        <a:rPr kumimoji="0" lang="en-US" sz="2400" b="1" i="0" u="none" strike="noStrike" cap="none" normalizeH="0" baseline="0" smtClean="0">
                          <a:ln>
                            <a:noFill/>
                          </a:ln>
                          <a:solidFill>
                            <a:srgbClr val="0000FF"/>
                          </a:solidFill>
                          <a:effectLst/>
                          <a:latin typeface="Times New Roman" pitchFamily="18" charset="0"/>
                          <a:cs typeface="Times New Roman" pitchFamily="18" charset="0"/>
                        </a:rPr>
                        <a:t>If age 6 month or above and MUAC&lt; 11c.m (Lt.&gt;65-110 c.m.) or edema of both feet and some appetite.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66"/>
                          </a:solidFill>
                          <a:effectLst/>
                          <a:latin typeface="Times New Roman" pitchFamily="18" charset="0"/>
                          <a:cs typeface="Times New Roman" pitchFamily="18" charset="0"/>
                        </a:rPr>
                        <a:t>Sever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66"/>
                          </a:solidFill>
                          <a:effectLst/>
                          <a:latin typeface="Times New Roman" pitchFamily="18" charset="0"/>
                          <a:cs typeface="Times New Roman" pitchFamily="18" charset="0"/>
                        </a:rPr>
                        <a:t>uncomplicated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66"/>
                          </a:solidFill>
                          <a:effectLst/>
                          <a:latin typeface="Times New Roman" pitchFamily="18" charset="0"/>
                          <a:cs typeface="Times New Roman" pitchFamily="18" charset="0"/>
                        </a:rPr>
                        <a:t>malnutrition</a:t>
                      </a:r>
                      <a:endParaRPr kumimoji="0" lang="en-US" sz="2800" b="0" i="0" u="none" strike="noStrike" cap="none" normalizeH="0" baseline="0" smtClean="0">
                        <a:ln>
                          <a:noFill/>
                        </a:ln>
                        <a:solidFill>
                          <a:srgbClr val="FF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FF"/>
                          </a:solidFill>
                          <a:effectLst/>
                          <a:latin typeface="Times New Roman" pitchFamily="18" charset="0"/>
                          <a:cs typeface="Times New Roman" pitchFamily="18" charset="0"/>
                        </a:rPr>
                        <a:t>Check for HIV infection.</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Give vit .-A, folic acid, mebendazole (if child age one year &amp; above), first line oral antibiotic for 5 days.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1" i="0" u="none" strike="noStrike" cap="none" normalizeH="0" baseline="0" smtClean="0">
                          <a:ln>
                            <a:noFill/>
                          </a:ln>
                          <a:solidFill>
                            <a:srgbClr val="0000FF"/>
                          </a:solidFill>
                          <a:effectLst/>
                          <a:latin typeface="Times New Roman" pitchFamily="18" charset="0"/>
                          <a:cs typeface="Times New Roman" pitchFamily="18" charset="0"/>
                        </a:rPr>
                        <a:t>Assess the child’s feeding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FF"/>
                          </a:solidFill>
                          <a:effectLst/>
                          <a:latin typeface="Times New Roman" pitchFamily="18" charset="0"/>
                          <a:cs typeface="Times New Roman" pitchFamily="18" charset="0"/>
                        </a:rPr>
                        <a:t>Counsel the mother how to feed uncomplicated SAM.</a:t>
                      </a:r>
                    </a:p>
                    <a:p>
                      <a:pPr marL="0" marR="0" lvl="0" indent="0" algn="l" defTabSz="914400" rtl="0" eaLnBrk="0" fontAlgn="base" latinLnBrk="0" hangingPunct="0">
                        <a:lnSpc>
                          <a:spcPct val="100000"/>
                        </a:lnSpc>
                        <a:spcBef>
                          <a:spcPct val="0"/>
                        </a:spcBef>
                        <a:spcAft>
                          <a:spcPct val="0"/>
                        </a:spcAft>
                        <a:buClrTx/>
                        <a:buSzTx/>
                        <a:buFont typeface="Wingdings" pitchFamily="2" charset="2"/>
                        <a:buNone/>
                        <a:tabLst/>
                      </a:pPr>
                      <a:r>
                        <a:rPr kumimoji="0" lang="en-US" sz="2400" b="1" i="0" u="none" strike="noStrike" cap="none" normalizeH="0" baseline="0" smtClean="0">
                          <a:ln>
                            <a:noFill/>
                          </a:ln>
                          <a:solidFill>
                            <a:srgbClr val="0000FF"/>
                          </a:solidFill>
                          <a:effectLst/>
                          <a:latin typeface="Times New Roman" pitchFamily="18" charset="0"/>
                          <a:cs typeface="Times New Roman" pitchFamily="18" charset="0"/>
                        </a:rPr>
                        <a:t>Advise the  mother when to return immediately</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FF"/>
                          </a:solidFill>
                          <a:effectLst/>
                          <a:latin typeface="Times New Roman" pitchFamily="18" charset="0"/>
                          <a:cs typeface="Times New Roman" pitchFamily="18" charset="0"/>
                        </a:rPr>
                        <a:t>Follow up in 7days.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0852" name="Rectangle 36"/>
          <p:cNvSpPr>
            <a:spLocks noGrp="1" noChangeArrowheads="1"/>
          </p:cNvSpPr>
          <p:nvPr>
            <p:ph type="title"/>
          </p:nvPr>
        </p:nvSpPr>
        <p:spPr/>
        <p:txBody>
          <a:bodyPr/>
          <a:lstStyle/>
          <a:p>
            <a:r>
              <a:rPr lang="en-US" sz="3200" b="1" dirty="0">
                <a:solidFill>
                  <a:srgbClr val="D60093"/>
                </a:solidFill>
              </a:rPr>
              <a:t>Classification of mal…Cont…</a:t>
            </a:r>
            <a:endParaRPr lang="en-US" dirty="0">
              <a:solidFill>
                <a:srgbClr val="D60093"/>
              </a:solidFill>
            </a:endParaRPr>
          </a:p>
        </p:txBody>
      </p:sp>
      <p:graphicFrame>
        <p:nvGraphicFramePr>
          <p:cNvPr id="1570856" name="Group 40"/>
          <p:cNvGraphicFramePr>
            <a:graphicFrameLocks noGrp="1"/>
          </p:cNvGraphicFramePr>
          <p:nvPr>
            <p:ph idx="1"/>
          </p:nvPr>
        </p:nvGraphicFramePr>
        <p:xfrm>
          <a:off x="457200" y="1219200"/>
          <a:ext cx="8229600" cy="5303520"/>
        </p:xfrm>
        <a:graphic>
          <a:graphicData uri="http://schemas.openxmlformats.org/drawingml/2006/table">
            <a:tbl>
              <a:tblPr/>
              <a:tblGrid>
                <a:gridCol w="2590800"/>
                <a:gridCol w="1295400"/>
                <a:gridCol w="4343400"/>
              </a:tblGrid>
              <a:tr h="2955925">
                <a:tc>
                  <a:txBody>
                    <a:bodyPr/>
                    <a:lstStyle/>
                    <a:p>
                      <a:pPr marL="0" marR="0" lvl="0" indent="0" algn="l" defTabSz="914400" rtl="0" eaLnBrk="1" fontAlgn="base" latinLnBrk="0" hangingPunct="1">
                        <a:lnSpc>
                          <a:spcPct val="100000"/>
                        </a:lnSpc>
                        <a:spcBef>
                          <a:spcPct val="0"/>
                        </a:spcBef>
                        <a:spcAft>
                          <a:spcPct val="0"/>
                        </a:spcAft>
                        <a:buClr>
                          <a:schemeClr val="tx1"/>
                        </a:buClr>
                        <a:buSzTx/>
                        <a:buFontTx/>
                        <a:buChar char="•"/>
                        <a:tabLst/>
                      </a:pPr>
                      <a:r>
                        <a:rPr kumimoji="0" lang="en-US" sz="2400" b="1" i="0" u="none" strike="noStrike" cap="none" normalizeH="0" baseline="0" smtClean="0">
                          <a:ln>
                            <a:noFill/>
                          </a:ln>
                          <a:solidFill>
                            <a:srgbClr val="0000FF"/>
                          </a:solidFill>
                          <a:effectLst/>
                          <a:latin typeface="Times New Roman" pitchFamily="18" charset="0"/>
                          <a:cs typeface="Times New Roman" pitchFamily="18" charset="0"/>
                        </a:rPr>
                        <a:t>Very low wt. For age </a:t>
                      </a:r>
                      <a:endParaRPr kumimoji="0" lang="en-US" sz="2400" b="1" i="0" u="none" strike="noStrike" cap="none" normalizeH="0" baseline="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66"/>
                          </a:solidFill>
                          <a:effectLst/>
                          <a:latin typeface="Times New Roman" pitchFamily="18" charset="0"/>
                          <a:cs typeface="Times New Roman" pitchFamily="18" charset="0"/>
                        </a:rPr>
                        <a:t>Very low weight</a:t>
                      </a:r>
                      <a:endParaRPr kumimoji="0" lang="en-US" sz="2800" b="1" i="0" u="none" strike="noStrike" cap="none" normalizeH="0" baseline="0" smtClean="0">
                        <a:ln>
                          <a:noFill/>
                        </a:ln>
                        <a:solidFill>
                          <a:srgbClr val="FF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FF"/>
                          </a:solidFill>
                          <a:effectLst/>
                          <a:latin typeface="Times New Roman" pitchFamily="18" charset="0"/>
                          <a:cs typeface="Times New Roman" pitchFamily="18" charset="0"/>
                        </a:rPr>
                        <a:t>Assess the child, s feeding &amp;counsel the mother on feeding according to the  FOOD box on the  chart.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FF"/>
                          </a:solidFill>
                          <a:effectLst/>
                          <a:latin typeface="Times New Roman" pitchFamily="18" charset="0"/>
                          <a:cs typeface="Times New Roman" pitchFamily="18" charset="0"/>
                        </a:rPr>
                        <a:t>Advise the mother when to  return immediately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FF"/>
                          </a:solidFill>
                          <a:effectLst/>
                          <a:latin typeface="Times New Roman" pitchFamily="18" charset="0"/>
                          <a:cs typeface="Times New Roman" pitchFamily="18" charset="0"/>
                        </a:rPr>
                        <a:t>If feeding problem, follow up in 30 days.</a:t>
                      </a:r>
                      <a:endParaRPr kumimoji="0" lang="en-US" sz="2400" b="1" i="0" u="none" strike="noStrike" cap="none" normalizeH="0" baseline="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51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rgbClr val="00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US" sz="2400" b="1" i="0" u="none" strike="noStrike" cap="none" normalizeH="0" baseline="0" smtClean="0">
                          <a:ln>
                            <a:noFill/>
                          </a:ln>
                          <a:solidFill>
                            <a:srgbClr val="0000FF"/>
                          </a:solidFill>
                          <a:effectLst/>
                          <a:latin typeface="Times New Roman" pitchFamily="18" charset="0"/>
                          <a:cs typeface="Times New Roman" pitchFamily="18" charset="0"/>
                        </a:rPr>
                        <a:t>Not very low wt. For age and no other sign of malnutrition.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66"/>
                          </a:solidFill>
                          <a:effectLst/>
                          <a:latin typeface="Times New Roman" pitchFamily="18" charset="0"/>
                          <a:cs typeface="Times New Roman" pitchFamily="18" charset="0"/>
                        </a:rPr>
                        <a:t>Not very  low wt.</a:t>
                      </a:r>
                      <a:endParaRPr kumimoji="0" lang="en-US" sz="2800" b="1" i="0" u="none" strike="noStrike" cap="none" normalizeH="0" baseline="0" smtClean="0">
                        <a:ln>
                          <a:noFill/>
                        </a:ln>
                        <a:solidFill>
                          <a:srgbClr val="FF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FF"/>
                          </a:solidFill>
                          <a:effectLst/>
                          <a:latin typeface="Times New Roman" pitchFamily="18" charset="0"/>
                          <a:cs typeface="Times New Roman" pitchFamily="18" charset="0"/>
                        </a:rPr>
                        <a:t>Assess the child, s feeding &amp; counsel the mother on feeding according to the FOOD box on the chart.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FF"/>
                          </a:solidFill>
                          <a:effectLst/>
                          <a:latin typeface="Times New Roman" pitchFamily="18" charset="0"/>
                          <a:cs typeface="Times New Roman" pitchFamily="18" charset="0"/>
                        </a:rPr>
                        <a:t>Advise the  mother when to return immediately</a:t>
                      </a:r>
                      <a:endParaRPr kumimoji="0" lang="en-US" sz="2400" b="1" i="0" u="none" strike="noStrike" cap="none" normalizeH="0" baseline="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1" name="Rectangle 3"/>
          <p:cNvSpPr>
            <a:spLocks noGrp="1" noChangeArrowheads="1"/>
          </p:cNvSpPr>
          <p:nvPr>
            <p:ph type="body" idx="1"/>
          </p:nvPr>
        </p:nvSpPr>
        <p:spPr>
          <a:xfrm>
            <a:off x="457200" y="762000"/>
            <a:ext cx="8229600" cy="5364163"/>
          </a:xfrm>
        </p:spPr>
        <p:txBody>
          <a:bodyPr/>
          <a:lstStyle/>
          <a:p>
            <a:pPr>
              <a:buFontTx/>
              <a:buNone/>
            </a:pPr>
            <a:r>
              <a:rPr lang="en-US" sz="2800" b="1" dirty="0" smtClean="0">
                <a:solidFill>
                  <a:srgbClr val="0000FF"/>
                </a:solidFill>
              </a:rPr>
              <a:t>Check </a:t>
            </a:r>
            <a:r>
              <a:rPr lang="en-US" sz="2800" b="1" dirty="0">
                <a:solidFill>
                  <a:srgbClr val="0000FF"/>
                </a:solidFill>
              </a:rPr>
              <a:t>all sick children for </a:t>
            </a:r>
            <a:r>
              <a:rPr lang="en-US" sz="2800" b="1" dirty="0">
                <a:solidFill>
                  <a:srgbClr val="FF0000"/>
                </a:solidFill>
              </a:rPr>
              <a:t>general danger signs.</a:t>
            </a:r>
          </a:p>
          <a:p>
            <a:pPr>
              <a:buClr>
                <a:schemeClr val="tx1"/>
              </a:buClr>
              <a:buFont typeface="Wingdings" pitchFamily="2" charset="2"/>
              <a:buChar char="Ø"/>
            </a:pPr>
            <a:r>
              <a:rPr lang="en-US" sz="2800" b="1" dirty="0">
                <a:solidFill>
                  <a:srgbClr val="0000FF"/>
                </a:solidFill>
              </a:rPr>
              <a:t>A general danger sign is present if</a:t>
            </a:r>
          </a:p>
          <a:p>
            <a:r>
              <a:rPr lang="en-US" sz="2800" b="1" dirty="0">
                <a:solidFill>
                  <a:srgbClr val="0000FF"/>
                </a:solidFill>
              </a:rPr>
              <a:t>The child </a:t>
            </a:r>
            <a:r>
              <a:rPr lang="en-US" sz="2800" b="1" dirty="0">
                <a:solidFill>
                  <a:srgbClr val="FF0000"/>
                </a:solidFill>
              </a:rPr>
              <a:t>not able to drink or breast feed</a:t>
            </a:r>
            <a:r>
              <a:rPr lang="en-US" sz="2800" b="1" dirty="0">
                <a:solidFill>
                  <a:srgbClr val="0000FF"/>
                </a:solidFill>
              </a:rPr>
              <a:t>.</a:t>
            </a:r>
          </a:p>
          <a:p>
            <a:r>
              <a:rPr lang="en-US" sz="2800" b="1" dirty="0">
                <a:solidFill>
                  <a:srgbClr val="0000FF"/>
                </a:solidFill>
              </a:rPr>
              <a:t>The child </a:t>
            </a:r>
            <a:r>
              <a:rPr lang="en-US" sz="2800" b="1" dirty="0">
                <a:solidFill>
                  <a:srgbClr val="FF0000"/>
                </a:solidFill>
              </a:rPr>
              <a:t>vomits every thing</a:t>
            </a:r>
            <a:r>
              <a:rPr lang="en-US" sz="2800" b="1" dirty="0">
                <a:solidFill>
                  <a:srgbClr val="0000FF"/>
                </a:solidFill>
              </a:rPr>
              <a:t>.</a:t>
            </a:r>
          </a:p>
          <a:p>
            <a:r>
              <a:rPr lang="en-US" sz="2800" b="1" dirty="0">
                <a:solidFill>
                  <a:srgbClr val="0000FF"/>
                </a:solidFill>
              </a:rPr>
              <a:t>The child </a:t>
            </a:r>
            <a:r>
              <a:rPr lang="en-US" sz="2800" b="1" dirty="0">
                <a:solidFill>
                  <a:srgbClr val="FF0000"/>
                </a:solidFill>
              </a:rPr>
              <a:t>has had convulsion or is convulsing now</a:t>
            </a:r>
            <a:r>
              <a:rPr lang="en-US" sz="2800" b="1" dirty="0">
                <a:solidFill>
                  <a:srgbClr val="0000FF"/>
                </a:solidFill>
              </a:rPr>
              <a:t>.</a:t>
            </a:r>
          </a:p>
          <a:p>
            <a:r>
              <a:rPr lang="en-US" sz="2800" b="1" dirty="0">
                <a:solidFill>
                  <a:srgbClr val="0000FF"/>
                </a:solidFill>
              </a:rPr>
              <a:t>The child </a:t>
            </a:r>
            <a:r>
              <a:rPr lang="en-US" sz="2800" b="1" dirty="0">
                <a:solidFill>
                  <a:srgbClr val="FF0000"/>
                </a:solidFill>
              </a:rPr>
              <a:t>is lethargic or unconscious </a:t>
            </a: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3924" name="Rectangle 36"/>
          <p:cNvSpPr>
            <a:spLocks noGrp="1" noChangeArrowheads="1"/>
          </p:cNvSpPr>
          <p:nvPr>
            <p:ph type="title"/>
          </p:nvPr>
        </p:nvSpPr>
        <p:spPr>
          <a:xfrm>
            <a:off x="457200" y="-152400"/>
            <a:ext cx="8229600" cy="1143000"/>
          </a:xfrm>
        </p:spPr>
        <p:txBody>
          <a:bodyPr/>
          <a:lstStyle/>
          <a:p>
            <a:r>
              <a:rPr lang="en-US" sz="3200" b="1" dirty="0">
                <a:solidFill>
                  <a:srgbClr val="FF0000"/>
                </a:solidFill>
              </a:rPr>
              <a:t>Classification of mal…</a:t>
            </a:r>
            <a:r>
              <a:rPr lang="en-US" b="1" dirty="0">
                <a:solidFill>
                  <a:srgbClr val="FF0000"/>
                </a:solidFill>
              </a:rPr>
              <a:t>Cont…</a:t>
            </a:r>
          </a:p>
        </p:txBody>
      </p:sp>
      <p:graphicFrame>
        <p:nvGraphicFramePr>
          <p:cNvPr id="1573933" name="Group 45"/>
          <p:cNvGraphicFramePr>
            <a:graphicFrameLocks noGrp="1"/>
          </p:cNvGraphicFramePr>
          <p:nvPr>
            <p:ph idx="1"/>
          </p:nvPr>
        </p:nvGraphicFramePr>
        <p:xfrm>
          <a:off x="381000" y="685800"/>
          <a:ext cx="8229600" cy="6098858"/>
        </p:xfrm>
        <a:graphic>
          <a:graphicData uri="http://schemas.openxmlformats.org/drawingml/2006/table">
            <a:tbl>
              <a:tblPr/>
              <a:tblGrid>
                <a:gridCol w="1676400"/>
                <a:gridCol w="1371600"/>
                <a:gridCol w="5181600"/>
              </a:tblGrid>
              <a:tr h="763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     Sever palmar of pallor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66"/>
                          </a:solidFill>
                          <a:effectLst/>
                          <a:latin typeface="Times New Roman" pitchFamily="18" charset="0"/>
                          <a:cs typeface="Times New Roman" pitchFamily="18" charset="0"/>
                        </a:rPr>
                        <a:t>Sever anemia </a:t>
                      </a:r>
                      <a:endParaRPr kumimoji="0" lang="en-US" sz="2800" b="1" i="0" u="none" strike="noStrike" cap="none" normalizeH="0" baseline="0" smtClean="0">
                        <a:ln>
                          <a:noFill/>
                        </a:ln>
                        <a:solidFill>
                          <a:srgbClr val="FF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Refer urgently to hospital</a:t>
                      </a:r>
                      <a:endParaRPr kumimoji="0" lang="en-US" sz="24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10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rgbClr val="000099"/>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Symbol" pitchFamily="18" charset="2"/>
                        <a:buNone/>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     Some palmar of pallor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FF0066"/>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FF0066"/>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FF0066"/>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66"/>
                          </a:solidFill>
                          <a:effectLst/>
                          <a:latin typeface="Times New Roman" pitchFamily="18" charset="0"/>
                          <a:cs typeface="Times New Roman" pitchFamily="18" charset="0"/>
                        </a:rPr>
                        <a:t>Anemia </a:t>
                      </a:r>
                      <a:endParaRPr kumimoji="0" lang="en-US" sz="2800" b="1" i="0" u="none" strike="noStrike" cap="none" normalizeH="0" baseline="0" smtClean="0">
                        <a:ln>
                          <a:noFill/>
                        </a:ln>
                        <a:solidFill>
                          <a:srgbClr val="FF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Assess the child, s feeding &amp; counsel the mother on  feeding according  to the  FOOD  box on the chart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Give iron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Give oral anti malaria if high malaria risk</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Give  mebendazole or albendazoe if child is 1 years&amp; above has not received in the previous dose of 6 months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Advise the  mother when to return immediately</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none" strike="noStrike" cap="none" normalizeH="0" baseline="0" smtClean="0">
                          <a:ln>
                            <a:noFill/>
                          </a:ln>
                          <a:solidFill>
                            <a:srgbClr val="000099"/>
                          </a:solidFill>
                          <a:effectLst/>
                          <a:latin typeface="Times New Roman" pitchFamily="18" charset="0"/>
                          <a:cs typeface="Times New Roman" pitchFamily="18" charset="0"/>
                        </a:rPr>
                        <a:t>Follow up in 14 days.</a:t>
                      </a:r>
                      <a:endParaRPr kumimoji="0" lang="en-US" sz="2400" b="1" i="0" u="none" strike="noStrike" cap="none" normalizeH="0" baseline="0" smtClean="0">
                        <a:ln>
                          <a:noFill/>
                        </a:ln>
                        <a:solidFill>
                          <a:srgbClr val="000099"/>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0" name="Rectangle 20"/>
          <p:cNvSpPr>
            <a:spLocks noGrp="1" noChangeArrowheads="1"/>
          </p:cNvSpPr>
          <p:nvPr>
            <p:ph type="title"/>
          </p:nvPr>
        </p:nvSpPr>
        <p:spPr>
          <a:xfrm>
            <a:off x="457200" y="304800"/>
            <a:ext cx="8229600" cy="1143000"/>
          </a:xfrm>
        </p:spPr>
        <p:txBody>
          <a:bodyPr/>
          <a:lstStyle/>
          <a:p>
            <a:r>
              <a:rPr lang="en-US" sz="3600" b="1" dirty="0">
                <a:solidFill>
                  <a:srgbClr val="FF0000"/>
                </a:solidFill>
              </a:rPr>
              <a:t>Classification of mal…</a:t>
            </a:r>
            <a:r>
              <a:rPr lang="en-US" sz="3600" dirty="0">
                <a:solidFill>
                  <a:srgbClr val="FF0000"/>
                </a:solidFill>
              </a:rPr>
              <a:t>Cont…</a:t>
            </a:r>
          </a:p>
        </p:txBody>
      </p:sp>
      <p:graphicFrame>
        <p:nvGraphicFramePr>
          <p:cNvPr id="1576991" name="Group 31"/>
          <p:cNvGraphicFramePr>
            <a:graphicFrameLocks noGrp="1"/>
          </p:cNvGraphicFramePr>
          <p:nvPr>
            <p:ph idx="1"/>
          </p:nvPr>
        </p:nvGraphicFramePr>
        <p:xfrm>
          <a:off x="609600" y="1371600"/>
          <a:ext cx="8229600" cy="3505200"/>
        </p:xfrm>
        <a:graphic>
          <a:graphicData uri="http://schemas.openxmlformats.org/drawingml/2006/table">
            <a:tbl>
              <a:tblPr/>
              <a:tblGrid>
                <a:gridCol w="3962400"/>
                <a:gridCol w="1714500"/>
                <a:gridCol w="2552700"/>
              </a:tblGrid>
              <a:tr h="2286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rgbClr val="00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US" sz="3200" b="0" i="0" u="none" strike="noStrike" cap="none" normalizeH="0" baseline="0" smtClean="0">
                          <a:ln>
                            <a:noFill/>
                          </a:ln>
                          <a:solidFill>
                            <a:srgbClr val="0000FF"/>
                          </a:solidFill>
                          <a:effectLst/>
                          <a:latin typeface="Times New Roman" pitchFamily="18" charset="0"/>
                          <a:cs typeface="Times New Roman" pitchFamily="18" charset="0"/>
                        </a:rPr>
                        <a:t>Not palmar of pallor.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smtClean="0">
                          <a:ln>
                            <a:noFill/>
                          </a:ln>
                          <a:solidFill>
                            <a:srgbClr val="0000FF"/>
                          </a:solidFill>
                          <a:effectLst/>
                          <a:latin typeface="Times New Roman" pitchFamily="18" charset="0"/>
                          <a:cs typeface="Times New Roman" pitchFamily="18" charset="0"/>
                        </a:rPr>
                        <a:t>No anemia</a:t>
                      </a:r>
                      <a:endParaRPr kumimoji="0" lang="en-US" sz="3200" b="0" i="0" u="none" strike="noStrike" cap="none" normalizeH="0" baseline="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smtClean="0">
                          <a:ln>
                            <a:noFill/>
                          </a:ln>
                          <a:solidFill>
                            <a:srgbClr val="0000FF"/>
                          </a:solidFill>
                          <a:effectLst/>
                          <a:latin typeface="Times New Roman" pitchFamily="18" charset="0"/>
                          <a:cs typeface="Times New Roman" pitchFamily="18" charset="0"/>
                        </a:rPr>
                        <a:t>No additional treatment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rgbClr val="0000FF"/>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rgbClr val="0000FF"/>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rgbClr val="0000FF"/>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rgbClr val="0000FF"/>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rgbClr val="0000FF"/>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576989" name="Rectangle 29"/>
          <p:cNvSpPr>
            <a:spLocks noChangeArrowheads="1"/>
          </p:cNvSpPr>
          <p:nvPr/>
        </p:nvSpPr>
        <p:spPr bwMode="auto">
          <a:xfrm>
            <a:off x="533400" y="5029200"/>
            <a:ext cx="8037513" cy="946150"/>
          </a:xfrm>
          <a:prstGeom prst="rect">
            <a:avLst/>
          </a:prstGeom>
          <a:noFill/>
          <a:ln w="9525">
            <a:noFill/>
            <a:miter lim="800000"/>
            <a:headEnd/>
            <a:tailEnd/>
          </a:ln>
          <a:effectLst/>
        </p:spPr>
        <p:txBody>
          <a:bodyPr wrap="none">
            <a:spAutoFit/>
          </a:bodyPr>
          <a:lstStyle/>
          <a:p>
            <a:pPr>
              <a:lnSpc>
                <a:spcPct val="90000"/>
              </a:lnSpc>
              <a:spcBef>
                <a:spcPct val="20000"/>
              </a:spcBef>
              <a:buFontTx/>
              <a:buChar char="•"/>
            </a:pPr>
            <a:r>
              <a:rPr lang="en-US" b="1" baseline="0">
                <a:solidFill>
                  <a:srgbClr val="0033CC"/>
                </a:solidFill>
              </a:rPr>
              <a:t>N.B children  with marasmus or  kwashiorkor </a:t>
            </a:r>
          </a:p>
          <a:p>
            <a:pPr>
              <a:lnSpc>
                <a:spcPct val="90000"/>
              </a:lnSpc>
              <a:spcBef>
                <a:spcPct val="20000"/>
              </a:spcBef>
            </a:pPr>
            <a:r>
              <a:rPr lang="en-US" b="1" baseline="0">
                <a:solidFill>
                  <a:srgbClr val="0033CC"/>
                </a:solidFill>
              </a:rPr>
              <a:t>         usually deficiencies of micronutrient.</a:t>
            </a: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0034" name="Rectangle 2"/>
          <p:cNvSpPr>
            <a:spLocks noGrp="1" noChangeArrowheads="1"/>
          </p:cNvSpPr>
          <p:nvPr>
            <p:ph type="title"/>
          </p:nvPr>
        </p:nvSpPr>
        <p:spPr/>
        <p:txBody>
          <a:bodyPr/>
          <a:lstStyle/>
          <a:p>
            <a:r>
              <a:rPr lang="en-US" sz="4800" dirty="0">
                <a:solidFill>
                  <a:srgbClr val="FF0000"/>
                </a:solidFill>
              </a:rPr>
              <a:t>Cont…</a:t>
            </a:r>
          </a:p>
        </p:txBody>
      </p:sp>
      <p:sp>
        <p:nvSpPr>
          <p:cNvPr id="1580035" name="Rectangle 3"/>
          <p:cNvSpPr>
            <a:spLocks noGrp="1" noChangeArrowheads="1"/>
          </p:cNvSpPr>
          <p:nvPr>
            <p:ph type="body" idx="1"/>
          </p:nvPr>
        </p:nvSpPr>
        <p:spPr>
          <a:xfrm>
            <a:off x="457200" y="1295400"/>
            <a:ext cx="8229600" cy="4525963"/>
          </a:xfrm>
        </p:spPr>
        <p:txBody>
          <a:bodyPr>
            <a:normAutofit lnSpcReduction="10000"/>
          </a:bodyPr>
          <a:lstStyle/>
          <a:p>
            <a:pPr>
              <a:lnSpc>
                <a:spcPct val="80000"/>
              </a:lnSpc>
              <a:buFontTx/>
              <a:buNone/>
            </a:pPr>
            <a:r>
              <a:rPr lang="en-US" sz="800" b="1" dirty="0">
                <a:solidFill>
                  <a:srgbClr val="0033CC"/>
                </a:solidFill>
              </a:rPr>
              <a:t>                              </a:t>
            </a:r>
            <a:r>
              <a:rPr lang="en-US" b="1" dirty="0">
                <a:solidFill>
                  <a:srgbClr val="0033CC"/>
                </a:solidFill>
              </a:rPr>
              <a:t> </a:t>
            </a:r>
            <a:r>
              <a:rPr lang="en-US" b="1" u="sng" dirty="0">
                <a:solidFill>
                  <a:srgbClr val="0033CC"/>
                </a:solidFill>
              </a:rPr>
              <a:t>Diagnosis</a:t>
            </a:r>
            <a:endParaRPr lang="en-US" b="1" dirty="0">
              <a:solidFill>
                <a:srgbClr val="0033CC"/>
              </a:solidFill>
            </a:endParaRPr>
          </a:p>
          <a:p>
            <a:pPr>
              <a:buFontTx/>
              <a:buNone/>
            </a:pPr>
            <a:r>
              <a:rPr lang="en-US" b="1" dirty="0">
                <a:solidFill>
                  <a:srgbClr val="0033CC"/>
                </a:solidFill>
              </a:rPr>
              <a:t>1.Detail</a:t>
            </a:r>
            <a:r>
              <a:rPr lang="en-US" sz="2800" b="1" dirty="0">
                <a:solidFill>
                  <a:srgbClr val="0033CC"/>
                </a:solidFill>
              </a:rPr>
              <a:t>ed history  –A child feeding practice</a:t>
            </a:r>
          </a:p>
          <a:p>
            <a:pPr>
              <a:buFontTx/>
              <a:buNone/>
            </a:pPr>
            <a:r>
              <a:rPr lang="en-US" sz="2800" b="1" dirty="0">
                <a:solidFill>
                  <a:srgbClr val="0033CC"/>
                </a:solidFill>
              </a:rPr>
              <a:t>                                  _ poor weaning practice.</a:t>
            </a:r>
          </a:p>
          <a:p>
            <a:pPr>
              <a:buFontTx/>
              <a:buNone/>
            </a:pPr>
            <a:r>
              <a:rPr lang="en-US" sz="2800" b="1" dirty="0">
                <a:solidFill>
                  <a:srgbClr val="0033CC"/>
                </a:solidFill>
              </a:rPr>
              <a:t>                                  _ </a:t>
            </a:r>
            <a:r>
              <a:rPr lang="en-US" sz="2800" b="1" dirty="0" err="1">
                <a:solidFill>
                  <a:srgbClr val="0033CC"/>
                </a:solidFill>
              </a:rPr>
              <a:t>Hx</a:t>
            </a:r>
            <a:r>
              <a:rPr lang="en-US" sz="2800" b="1" dirty="0">
                <a:solidFill>
                  <a:srgbClr val="0033CC"/>
                </a:solidFill>
              </a:rPr>
              <a:t>  on the socio cultural </a:t>
            </a:r>
          </a:p>
          <a:p>
            <a:pPr>
              <a:buFontTx/>
              <a:buNone/>
            </a:pPr>
            <a:r>
              <a:rPr lang="en-US" sz="2800" b="1" dirty="0">
                <a:solidFill>
                  <a:srgbClr val="0033CC"/>
                </a:solidFill>
              </a:rPr>
              <a:t>                                  &amp; other risk factors. </a:t>
            </a:r>
          </a:p>
          <a:p>
            <a:pPr>
              <a:buFontTx/>
              <a:buNone/>
            </a:pPr>
            <a:r>
              <a:rPr lang="en-US" sz="2800" b="1" dirty="0">
                <a:solidFill>
                  <a:srgbClr val="0033CC"/>
                </a:solidFill>
              </a:rPr>
              <a:t>  2. Meticulous clinical examination based on sign &amp; symptom.</a:t>
            </a:r>
          </a:p>
          <a:p>
            <a:pPr>
              <a:buFontTx/>
              <a:buNone/>
            </a:pPr>
            <a:r>
              <a:rPr lang="en-US" sz="2800" b="1" dirty="0">
                <a:solidFill>
                  <a:srgbClr val="0033CC"/>
                </a:solidFill>
              </a:rPr>
              <a:t>   3.Anthropometric measurement / assessment/.</a:t>
            </a:r>
          </a:p>
          <a:p>
            <a:pPr>
              <a:buFontTx/>
              <a:buNone/>
            </a:pPr>
            <a:r>
              <a:rPr lang="en-US" sz="2800" b="1" dirty="0">
                <a:solidFill>
                  <a:srgbClr val="0033CC"/>
                </a:solidFill>
              </a:rPr>
              <a:t>  </a:t>
            </a:r>
          </a:p>
          <a:p>
            <a:endParaRPr lang="en-US" sz="2800" dirty="0"/>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p:nvPr>
        </p:nvSpPr>
        <p:spPr>
          <a:xfrm>
            <a:off x="457200" y="457200"/>
            <a:ext cx="8229600" cy="1143000"/>
          </a:xfrm>
        </p:spPr>
        <p:txBody>
          <a:bodyPr>
            <a:normAutofit fontScale="90000"/>
          </a:bodyPr>
          <a:lstStyle/>
          <a:p>
            <a:r>
              <a:rPr lang="en-US" sz="3600" b="1" u="sng" dirty="0">
                <a:solidFill>
                  <a:srgbClr val="FF0000"/>
                </a:solidFill>
              </a:rPr>
              <a:t>Anthropometric assessment</a:t>
            </a:r>
            <a:r>
              <a:rPr lang="en-US" sz="3600" b="1" dirty="0">
                <a:solidFill>
                  <a:srgbClr val="FF0000"/>
                </a:solidFill>
              </a:rPr>
              <a:t/>
            </a:r>
            <a:br>
              <a:rPr lang="en-US" sz="3600" b="1" dirty="0">
                <a:solidFill>
                  <a:srgbClr val="FF0000"/>
                </a:solidFill>
              </a:rPr>
            </a:br>
            <a:endParaRPr lang="en-US" sz="3600" b="1" dirty="0">
              <a:solidFill>
                <a:srgbClr val="FF0000"/>
              </a:solidFill>
            </a:endParaRPr>
          </a:p>
        </p:txBody>
      </p:sp>
      <p:sp>
        <p:nvSpPr>
          <p:cNvPr id="450563" name="Rectangle 3"/>
          <p:cNvSpPr>
            <a:spLocks noGrp="1" noChangeArrowheads="1"/>
          </p:cNvSpPr>
          <p:nvPr>
            <p:ph type="body" idx="1"/>
          </p:nvPr>
        </p:nvSpPr>
        <p:spPr>
          <a:xfrm>
            <a:off x="381000" y="1371600"/>
            <a:ext cx="8229600" cy="4525963"/>
          </a:xfrm>
        </p:spPr>
        <p:txBody>
          <a:bodyPr>
            <a:normAutofit lnSpcReduction="10000"/>
          </a:bodyPr>
          <a:lstStyle/>
          <a:p>
            <a:pPr>
              <a:lnSpc>
                <a:spcPct val="80000"/>
              </a:lnSpc>
              <a:buClr>
                <a:schemeClr val="tx1"/>
              </a:buClr>
              <a:buFontTx/>
              <a:buNone/>
            </a:pPr>
            <a:r>
              <a:rPr lang="en-US" sz="2800" b="1" dirty="0">
                <a:solidFill>
                  <a:srgbClr val="0000CC"/>
                </a:solidFill>
              </a:rPr>
              <a:t>I</a:t>
            </a:r>
            <a:r>
              <a:rPr lang="en-US" sz="2800" b="1" u="sng" dirty="0">
                <a:solidFill>
                  <a:srgbClr val="0000CC"/>
                </a:solidFill>
              </a:rPr>
              <a:t>. Gomez  classification weight for age</a:t>
            </a:r>
            <a:r>
              <a:rPr lang="en-US" sz="2800" b="1" dirty="0">
                <a:solidFill>
                  <a:srgbClr val="0000CC"/>
                </a:solidFill>
              </a:rPr>
              <a:t> </a:t>
            </a:r>
          </a:p>
          <a:p>
            <a:pPr>
              <a:lnSpc>
                <a:spcPct val="80000"/>
              </a:lnSpc>
              <a:buClr>
                <a:schemeClr val="tx1"/>
              </a:buClr>
            </a:pPr>
            <a:r>
              <a:rPr lang="en-US" sz="2800" b="1" dirty="0">
                <a:solidFill>
                  <a:srgbClr val="0000CC"/>
                </a:solidFill>
              </a:rPr>
              <a:t>Comparing their Wt. With the reference child of the same age.</a:t>
            </a:r>
            <a:endParaRPr lang="en-US" sz="2800" b="1" u="sng" dirty="0">
              <a:solidFill>
                <a:srgbClr val="0000CC"/>
              </a:solidFill>
            </a:endParaRPr>
          </a:p>
          <a:p>
            <a:pPr>
              <a:lnSpc>
                <a:spcPct val="80000"/>
              </a:lnSpc>
              <a:buClr>
                <a:schemeClr val="tx1"/>
              </a:buClr>
              <a:buFontTx/>
              <a:buNone/>
            </a:pPr>
            <a:r>
              <a:rPr lang="en-US" sz="2800" b="1" u="sng" dirty="0">
                <a:solidFill>
                  <a:srgbClr val="0000CC"/>
                </a:solidFill>
              </a:rPr>
              <a:t>% of  NCHS Reference</a:t>
            </a:r>
            <a:r>
              <a:rPr lang="en-US" sz="2800" b="1" dirty="0">
                <a:solidFill>
                  <a:srgbClr val="0000CC"/>
                </a:solidFill>
              </a:rPr>
              <a:t>           </a:t>
            </a:r>
            <a:r>
              <a:rPr lang="en-US" sz="2800" b="1" u="sng" dirty="0">
                <a:solidFill>
                  <a:srgbClr val="0000CC"/>
                </a:solidFill>
              </a:rPr>
              <a:t>Level of malnutrition</a:t>
            </a:r>
            <a:endParaRPr lang="en-US" sz="2800" b="1" dirty="0">
              <a:solidFill>
                <a:srgbClr val="0000CC"/>
              </a:solidFill>
            </a:endParaRPr>
          </a:p>
          <a:p>
            <a:pPr>
              <a:lnSpc>
                <a:spcPct val="80000"/>
              </a:lnSpc>
              <a:buClr>
                <a:schemeClr val="tx1"/>
              </a:buClr>
              <a:buFontTx/>
              <a:buNone/>
            </a:pPr>
            <a:r>
              <a:rPr lang="en-US" sz="2800" b="1" dirty="0">
                <a:solidFill>
                  <a:srgbClr val="0000CC"/>
                </a:solidFill>
              </a:rPr>
              <a:t>       90-109                            Normal </a:t>
            </a:r>
          </a:p>
          <a:p>
            <a:pPr>
              <a:lnSpc>
                <a:spcPct val="80000"/>
              </a:lnSpc>
              <a:buClr>
                <a:schemeClr val="tx1"/>
              </a:buClr>
              <a:buFontTx/>
              <a:buNone/>
            </a:pPr>
            <a:r>
              <a:rPr lang="en-US" sz="2800" b="1" dirty="0">
                <a:solidFill>
                  <a:srgbClr val="0000CC"/>
                </a:solidFill>
              </a:rPr>
              <a:t>        75-89                             Mild (Grade-I)</a:t>
            </a:r>
          </a:p>
          <a:p>
            <a:pPr>
              <a:lnSpc>
                <a:spcPct val="80000"/>
              </a:lnSpc>
              <a:buClr>
                <a:schemeClr val="tx1"/>
              </a:buClr>
              <a:buFontTx/>
              <a:buNone/>
            </a:pPr>
            <a:r>
              <a:rPr lang="en-US" sz="2800" b="1" dirty="0">
                <a:solidFill>
                  <a:srgbClr val="0000CC"/>
                </a:solidFill>
              </a:rPr>
              <a:t>        60-74                             Moderate (Grade-II)</a:t>
            </a:r>
          </a:p>
          <a:p>
            <a:pPr>
              <a:lnSpc>
                <a:spcPct val="80000"/>
              </a:lnSpc>
              <a:buClr>
                <a:schemeClr val="tx1"/>
              </a:buClr>
              <a:buFontTx/>
              <a:buNone/>
            </a:pPr>
            <a:r>
              <a:rPr lang="en-US" sz="2800" b="1" dirty="0">
                <a:solidFill>
                  <a:srgbClr val="0000CC"/>
                </a:solidFill>
              </a:rPr>
              <a:t>         &lt;60                               Sever (Grade-III)   </a:t>
            </a:r>
          </a:p>
          <a:p>
            <a:pPr>
              <a:lnSpc>
                <a:spcPct val="80000"/>
              </a:lnSpc>
              <a:buClr>
                <a:schemeClr val="tx1"/>
              </a:buClr>
              <a:buFontTx/>
              <a:buNone/>
            </a:pPr>
            <a:r>
              <a:rPr lang="en-US" sz="2800" b="1" dirty="0">
                <a:solidFill>
                  <a:srgbClr val="0000CC"/>
                </a:solidFill>
              </a:rPr>
              <a:t>Disadvantage:- edema is ignored </a:t>
            </a:r>
          </a:p>
          <a:p>
            <a:pPr>
              <a:lnSpc>
                <a:spcPct val="80000"/>
              </a:lnSpc>
              <a:buClr>
                <a:schemeClr val="tx1"/>
              </a:buClr>
              <a:buFontTx/>
              <a:buNone/>
            </a:pPr>
            <a:r>
              <a:rPr lang="en-US" sz="2800" b="1" dirty="0">
                <a:solidFill>
                  <a:srgbClr val="0000CC"/>
                </a:solidFill>
              </a:rPr>
              <a:t>   -  The cut of point 90% may be too high many well nourished children are below this point</a:t>
            </a: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2694" name="Group 86"/>
          <p:cNvGraphicFramePr>
            <a:graphicFrameLocks noGrp="1"/>
          </p:cNvGraphicFramePr>
          <p:nvPr/>
        </p:nvGraphicFramePr>
        <p:xfrm>
          <a:off x="609600" y="1447800"/>
          <a:ext cx="8229600" cy="3261360"/>
        </p:xfrm>
        <a:graphic>
          <a:graphicData uri="http://schemas.openxmlformats.org/drawingml/2006/table">
            <a:tbl>
              <a:tblPr/>
              <a:tblGrid>
                <a:gridCol w="1295400"/>
                <a:gridCol w="1752600"/>
                <a:gridCol w="5181600"/>
              </a:tblGrid>
              <a:tr h="990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0000CC"/>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Index</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of NCHS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Reference</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Level of malnutrition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CC"/>
                          </a:solidFill>
                          <a:effectLst/>
                          <a:latin typeface="Times New Roman" pitchFamily="18" charset="0"/>
                          <a:cs typeface="Times New Roman" pitchFamily="18" charset="0"/>
                        </a:rPr>
                        <a:t>    Edema                  No edema</a:t>
                      </a:r>
                      <a:endParaRPr kumimoji="0" lang="en-US" sz="2800" b="1" i="0" u="none" strike="noStrike" cap="none" normalizeH="0" baseline="0" smtClean="0">
                        <a:ln>
                          <a:noFill/>
                        </a:ln>
                        <a:solidFill>
                          <a:srgbClr val="0000CC"/>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688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D60093"/>
                          </a:solidFill>
                          <a:effectLst/>
                          <a:latin typeface="Times New Roman" pitchFamily="18" charset="0"/>
                          <a:cs typeface="Times New Roman" pitchFamily="18" charset="0"/>
                        </a:rPr>
                        <a:t>Weight for age</a:t>
                      </a:r>
                      <a:endParaRPr kumimoji="0" lang="en-US" sz="2800" b="1" i="0" u="none" strike="noStrike" cap="none" normalizeH="0" baseline="0" smtClean="0">
                        <a:ln>
                          <a:noFill/>
                        </a:ln>
                        <a:solidFill>
                          <a:srgbClr val="D60093"/>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D60093"/>
                          </a:solidFill>
                          <a:effectLst/>
                          <a:latin typeface="Times New Roman" pitchFamily="18" charset="0"/>
                          <a:cs typeface="Times New Roman" pitchFamily="18" charset="0"/>
                        </a:rPr>
                        <a:t>60-79%</a:t>
                      </a:r>
                      <a:endParaRPr kumimoji="0" lang="en-US" sz="2800" b="1" i="0" u="none" strike="noStrike" cap="none" normalizeH="0" baseline="0" smtClean="0">
                        <a:ln>
                          <a:noFill/>
                        </a:ln>
                        <a:solidFill>
                          <a:srgbClr val="D60093"/>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00"/>
                          </a:solidFill>
                          <a:effectLst/>
                          <a:latin typeface="Times New Roman" pitchFamily="18" charset="0"/>
                          <a:cs typeface="Times New Roman" pitchFamily="18" charset="0"/>
                        </a:rPr>
                        <a:t>- Kwashiorkor      - under weight </a:t>
                      </a:r>
                      <a:endParaRPr kumimoji="0" lang="en-US" sz="2800" b="1" i="0" u="none" strike="noStrike" cap="none" normalizeH="0" baseline="0" smtClean="0">
                        <a:ln>
                          <a:noFill/>
                        </a:ln>
                        <a:solidFill>
                          <a:srgbClr val="FF00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D60093"/>
                          </a:solidFill>
                          <a:effectLst/>
                          <a:latin typeface="Times New Roman" pitchFamily="18" charset="0"/>
                          <a:cs typeface="Times New Roman" pitchFamily="18" charset="0"/>
                        </a:rPr>
                        <a:t>&lt;60%</a:t>
                      </a:r>
                      <a:endParaRPr kumimoji="0" lang="en-US" sz="2800" b="1" i="0" u="none" strike="noStrike" cap="none" normalizeH="0" baseline="0" smtClean="0">
                        <a:ln>
                          <a:noFill/>
                        </a:ln>
                        <a:solidFill>
                          <a:srgbClr val="D60093"/>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00"/>
                          </a:solidFill>
                          <a:effectLst/>
                          <a:latin typeface="Times New Roman" pitchFamily="18" charset="0"/>
                          <a:cs typeface="Times New Roman" pitchFamily="18" charset="0"/>
                        </a:rPr>
                        <a:t>-Marasmic-            - Marasmus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00"/>
                          </a:solidFill>
                          <a:effectLst/>
                          <a:latin typeface="Times New Roman" pitchFamily="18" charset="0"/>
                          <a:cs typeface="Times New Roman" pitchFamily="18" charset="0"/>
                        </a:rPr>
                        <a:t>  kwashiorkor</a:t>
                      </a:r>
                      <a:endParaRPr kumimoji="0" lang="en-US" sz="2800" b="1" i="0" u="none" strike="noStrike" cap="none" normalizeH="0" baseline="0" smtClean="0">
                        <a:ln>
                          <a:noFill/>
                        </a:ln>
                        <a:solidFill>
                          <a:srgbClr val="FF00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52669" name="Rectangle 61"/>
          <p:cNvSpPr>
            <a:spLocks noChangeArrowheads="1"/>
          </p:cNvSpPr>
          <p:nvPr/>
        </p:nvSpPr>
        <p:spPr bwMode="auto">
          <a:xfrm>
            <a:off x="990600" y="4800600"/>
            <a:ext cx="7561263" cy="1373188"/>
          </a:xfrm>
          <a:prstGeom prst="rect">
            <a:avLst/>
          </a:prstGeom>
          <a:noFill/>
          <a:ln w="9525">
            <a:noFill/>
            <a:miter lim="800000"/>
            <a:headEnd/>
            <a:tailEnd/>
          </a:ln>
          <a:effectLst/>
        </p:spPr>
        <p:txBody>
          <a:bodyPr anchor="ctr">
            <a:spAutoFit/>
          </a:bodyPr>
          <a:lstStyle/>
          <a:p>
            <a:pPr>
              <a:tabLst>
                <a:tab pos="838200" algn="l"/>
              </a:tabLst>
            </a:pPr>
            <a:r>
              <a:rPr lang="en-US" b="1" baseline="0">
                <a:solidFill>
                  <a:srgbClr val="FF0000"/>
                </a:solidFill>
                <a:cs typeface="Times New Roman" pitchFamily="18" charset="0"/>
              </a:rPr>
              <a:t>Short coming:</a:t>
            </a:r>
            <a:endParaRPr lang="en-US" b="1" baseline="0">
              <a:solidFill>
                <a:srgbClr val="FF0000"/>
              </a:solidFill>
            </a:endParaRPr>
          </a:p>
          <a:p>
            <a:pPr eaLnBrk="0" hangingPunct="0">
              <a:buFont typeface="Wingdings" pitchFamily="2" charset="2"/>
              <a:buChar char=""/>
              <a:tabLst>
                <a:tab pos="838200" algn="l"/>
              </a:tabLst>
            </a:pPr>
            <a:r>
              <a:rPr lang="en-US" baseline="0">
                <a:cs typeface="Times New Roman" pitchFamily="18" charset="0"/>
              </a:rPr>
              <a:t>Does not differentiate acute from chronic malnutrition </a:t>
            </a:r>
            <a:endParaRPr lang="en-US" baseline="0"/>
          </a:p>
        </p:txBody>
      </p:sp>
      <p:sp>
        <p:nvSpPr>
          <p:cNvPr id="452670" name="Rectangle 62"/>
          <p:cNvSpPr>
            <a:spLocks noGrp="1" noChangeArrowheads="1"/>
          </p:cNvSpPr>
          <p:nvPr>
            <p:ph type="title"/>
          </p:nvPr>
        </p:nvSpPr>
        <p:spPr>
          <a:xfrm>
            <a:off x="457200" y="228600"/>
            <a:ext cx="8229600" cy="1143000"/>
          </a:xfrm>
          <a:noFill/>
          <a:ln/>
        </p:spPr>
        <p:txBody>
          <a:bodyPr/>
          <a:lstStyle/>
          <a:p>
            <a:r>
              <a:rPr lang="en-US" sz="3200" b="1" u="sng" dirty="0">
                <a:solidFill>
                  <a:srgbClr val="FF0000"/>
                </a:solidFill>
              </a:rPr>
              <a:t>II. Well come classification (weight for age)</a:t>
            </a: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p:txBody>
          <a:bodyPr>
            <a:normAutofit fontScale="90000"/>
          </a:bodyPr>
          <a:lstStyle/>
          <a:p>
            <a:r>
              <a:rPr lang="en-US" sz="4000" b="1" dirty="0">
                <a:solidFill>
                  <a:srgbClr val="FF0000"/>
                </a:solidFill>
              </a:rPr>
              <a:t>II.</a:t>
            </a:r>
            <a:r>
              <a:rPr lang="en-US" sz="4000" b="1" u="sng" dirty="0">
                <a:solidFill>
                  <a:srgbClr val="FF0000"/>
                </a:solidFill>
              </a:rPr>
              <a:t> </a:t>
            </a:r>
            <a:r>
              <a:rPr lang="en-US" sz="3200" b="1" u="sng" dirty="0">
                <a:solidFill>
                  <a:srgbClr val="FF0000"/>
                </a:solidFill>
              </a:rPr>
              <a:t>Water low classification (Ht. For age &amp; Wt. for Ht)   </a:t>
            </a:r>
            <a:r>
              <a:rPr lang="en-US" sz="3200" b="1" dirty="0">
                <a:solidFill>
                  <a:srgbClr val="FF0000"/>
                </a:solidFill>
              </a:rPr>
              <a:t/>
            </a:r>
            <a:br>
              <a:rPr lang="en-US" sz="3200" b="1" dirty="0">
                <a:solidFill>
                  <a:srgbClr val="FF0000"/>
                </a:solidFill>
              </a:rPr>
            </a:br>
            <a:endParaRPr lang="en-US" sz="3200" b="1" dirty="0">
              <a:solidFill>
                <a:srgbClr val="FF0000"/>
              </a:solidFill>
            </a:endParaRPr>
          </a:p>
        </p:txBody>
      </p:sp>
      <p:sp>
        <p:nvSpPr>
          <p:cNvPr id="454681" name="AutoShape 25"/>
          <p:cNvSpPr>
            <a:spLocks/>
          </p:cNvSpPr>
          <p:nvPr/>
        </p:nvSpPr>
        <p:spPr bwMode="auto">
          <a:xfrm>
            <a:off x="4424363" y="2697163"/>
            <a:ext cx="152400" cy="914400"/>
          </a:xfrm>
          <a:prstGeom prst="rightBrace">
            <a:avLst>
              <a:gd name="adj1" fmla="val 50000"/>
              <a:gd name="adj2" fmla="val 50000"/>
            </a:avLst>
          </a:prstGeom>
          <a:noFill/>
          <a:ln w="9525">
            <a:solidFill>
              <a:srgbClr val="000000"/>
            </a:solidFill>
            <a:round/>
            <a:headEnd/>
            <a:tailEnd/>
          </a:ln>
        </p:spPr>
        <p:txBody>
          <a:bodyPr/>
          <a:lstStyle/>
          <a:p>
            <a:endParaRPr lang="en-US"/>
          </a:p>
        </p:txBody>
      </p:sp>
      <p:sp>
        <p:nvSpPr>
          <p:cNvPr id="454682" name="Rectangle 26"/>
          <p:cNvSpPr>
            <a:spLocks noChangeArrowheads="1"/>
          </p:cNvSpPr>
          <p:nvPr/>
        </p:nvSpPr>
        <p:spPr bwMode="auto">
          <a:xfrm>
            <a:off x="423863" y="2057400"/>
            <a:ext cx="227012" cy="274638"/>
          </a:xfrm>
          <a:prstGeom prst="rect">
            <a:avLst/>
          </a:prstGeom>
          <a:noFill/>
          <a:ln w="9525">
            <a:noFill/>
            <a:miter lim="800000"/>
            <a:headEnd/>
            <a:tailEnd/>
          </a:ln>
          <a:effectLst/>
        </p:spPr>
        <p:txBody>
          <a:bodyPr wrap="none" anchor="ctr">
            <a:spAutoFit/>
          </a:bodyPr>
          <a:lstStyle/>
          <a:p>
            <a:r>
              <a:rPr lang="en-US" sz="1200" b="1" baseline="0">
                <a:cs typeface="Times New Roman" pitchFamily="18" charset="0"/>
              </a:rPr>
              <a:t>I</a:t>
            </a:r>
            <a:endParaRPr lang="en-US" sz="1800" baseline="0"/>
          </a:p>
        </p:txBody>
      </p:sp>
      <p:sp>
        <p:nvSpPr>
          <p:cNvPr id="454683" name="Rectangle 27"/>
          <p:cNvSpPr>
            <a:spLocks noChangeArrowheads="1"/>
          </p:cNvSpPr>
          <p:nvPr/>
        </p:nvSpPr>
        <p:spPr bwMode="auto">
          <a:xfrm>
            <a:off x="304800" y="1447800"/>
            <a:ext cx="7696200" cy="2282825"/>
          </a:xfrm>
          <a:prstGeom prst="rect">
            <a:avLst/>
          </a:prstGeom>
          <a:noFill/>
          <a:ln w="9525">
            <a:noFill/>
            <a:miter lim="800000"/>
            <a:headEnd/>
            <a:tailEnd/>
          </a:ln>
          <a:effectLst/>
        </p:spPr>
        <p:txBody>
          <a:bodyPr anchor="ctr">
            <a:spAutoFit/>
          </a:bodyPr>
          <a:lstStyle/>
          <a:p>
            <a:pPr>
              <a:tabLst>
                <a:tab pos="457200" algn="r"/>
                <a:tab pos="2743200" algn="ctr"/>
                <a:tab pos="5486400" algn="r"/>
              </a:tabLst>
            </a:pPr>
            <a:r>
              <a:rPr lang="en-US" sz="1200" b="1" baseline="0">
                <a:cs typeface="Times New Roman" pitchFamily="18" charset="0"/>
              </a:rPr>
              <a:t>     </a:t>
            </a:r>
            <a:r>
              <a:rPr lang="en-US" sz="2400" b="1" baseline="0">
                <a:cs typeface="Times New Roman" pitchFamily="18" charset="0"/>
              </a:rPr>
              <a:t>  </a:t>
            </a:r>
            <a:r>
              <a:rPr lang="en-US" sz="2400" b="1" baseline="0">
                <a:solidFill>
                  <a:srgbClr val="0000CC"/>
                </a:solidFill>
                <a:cs typeface="Times New Roman" pitchFamily="18" charset="0"/>
              </a:rPr>
              <a:t> </a:t>
            </a:r>
            <a:r>
              <a:rPr lang="en-US" sz="2400" b="1" baseline="0">
                <a:cs typeface="Times New Roman" pitchFamily="18" charset="0"/>
              </a:rPr>
              <a:t>Index           %NCHS reference        Level of </a:t>
            </a:r>
          </a:p>
          <a:p>
            <a:pPr>
              <a:tabLst>
                <a:tab pos="457200" algn="r"/>
                <a:tab pos="2743200" algn="ctr"/>
                <a:tab pos="5486400" algn="r"/>
              </a:tabLst>
            </a:pPr>
            <a:r>
              <a:rPr lang="en-US" sz="2400" b="1" baseline="0">
                <a:cs typeface="Times New Roman" pitchFamily="18" charset="0"/>
              </a:rPr>
              <a:t>                                                              malnutrition </a:t>
            </a:r>
            <a:endParaRPr lang="en-US" sz="2400" b="1" baseline="0"/>
          </a:p>
          <a:p>
            <a:pPr eaLnBrk="0" hangingPunct="0">
              <a:tabLst>
                <a:tab pos="457200" algn="r"/>
                <a:tab pos="2743200" algn="ctr"/>
                <a:tab pos="5486400" algn="r"/>
              </a:tabLst>
            </a:pPr>
            <a:r>
              <a:rPr lang="en-US" sz="2400" b="1" baseline="0">
                <a:cs typeface="Times New Roman" pitchFamily="18" charset="0"/>
              </a:rPr>
              <a:t>Ht. For age            - 90-94% ---------    - Mild    </a:t>
            </a:r>
            <a:endParaRPr lang="en-US" sz="2400" b="1" baseline="0"/>
          </a:p>
          <a:p>
            <a:pPr eaLnBrk="0" hangingPunct="0">
              <a:tabLst>
                <a:tab pos="457200" algn="r"/>
                <a:tab pos="2743200" algn="ctr"/>
                <a:tab pos="5486400" algn="r"/>
              </a:tabLst>
            </a:pPr>
            <a:r>
              <a:rPr lang="en-US" sz="2400" b="1" baseline="0">
                <a:cs typeface="Times New Roman" pitchFamily="18" charset="0"/>
              </a:rPr>
              <a:t>                               - 85-89%----- ----    - Moderate</a:t>
            </a:r>
            <a:endParaRPr lang="en-US" sz="2400" b="1" baseline="0"/>
          </a:p>
          <a:p>
            <a:pPr eaLnBrk="0" hangingPunct="0">
              <a:tabLst>
                <a:tab pos="457200" algn="r"/>
                <a:tab pos="2743200" algn="ctr"/>
                <a:tab pos="5486400" algn="r"/>
              </a:tabLst>
            </a:pPr>
            <a:r>
              <a:rPr lang="en-US" sz="2400" b="1" baseline="0">
                <a:cs typeface="Times New Roman" pitchFamily="18" charset="0"/>
              </a:rPr>
              <a:t>Stunted                   -  &lt;85%</a:t>
            </a:r>
            <a:r>
              <a:rPr lang="en-US" sz="2400" b="1" baseline="0">
                <a:solidFill>
                  <a:srgbClr val="0000CC"/>
                </a:solidFill>
                <a:cs typeface="Times New Roman" pitchFamily="18" charset="0"/>
              </a:rPr>
              <a:t> -------- --- </a:t>
            </a:r>
            <a:r>
              <a:rPr lang="en-US" sz="2400" b="1" baseline="0">
                <a:cs typeface="Times New Roman" pitchFamily="18" charset="0"/>
              </a:rPr>
              <a:t>- Severe     </a:t>
            </a:r>
            <a:r>
              <a:rPr lang="en-US" sz="2400" b="1" baseline="0">
                <a:solidFill>
                  <a:srgbClr val="0000CC"/>
                </a:solidFill>
                <a:cs typeface="Times New Roman" pitchFamily="18" charset="0"/>
              </a:rPr>
              <a:t>   </a:t>
            </a:r>
            <a:endParaRPr lang="en-US" sz="2400" b="1" baseline="0">
              <a:solidFill>
                <a:srgbClr val="0000CC"/>
              </a:solidFill>
            </a:endParaRPr>
          </a:p>
          <a:p>
            <a:pPr eaLnBrk="0" hangingPunct="0">
              <a:tabLst>
                <a:tab pos="457200" algn="r"/>
                <a:tab pos="2743200" algn="ctr"/>
                <a:tab pos="5486400" algn="r"/>
              </a:tabLst>
            </a:pPr>
            <a:r>
              <a:rPr lang="en-US" sz="2400" b="1" baseline="0">
                <a:solidFill>
                  <a:srgbClr val="FF0066"/>
                </a:solidFill>
              </a:rPr>
              <a:t>(chronic Mal.)</a:t>
            </a:r>
          </a:p>
        </p:txBody>
      </p:sp>
      <p:sp>
        <p:nvSpPr>
          <p:cNvPr id="454684" name="Rectangle 28"/>
          <p:cNvSpPr>
            <a:spLocks noChangeArrowheads="1"/>
          </p:cNvSpPr>
          <p:nvPr/>
        </p:nvSpPr>
        <p:spPr bwMode="auto">
          <a:xfrm>
            <a:off x="304800" y="3771900"/>
            <a:ext cx="8296275" cy="1516063"/>
          </a:xfrm>
          <a:prstGeom prst="rect">
            <a:avLst/>
          </a:prstGeom>
          <a:noFill/>
          <a:ln w="9525">
            <a:noFill/>
            <a:miter lim="800000"/>
            <a:headEnd/>
            <a:tailEnd/>
          </a:ln>
          <a:effectLst/>
        </p:spPr>
        <p:txBody>
          <a:bodyPr anchor="ctr">
            <a:spAutoFit/>
          </a:bodyPr>
          <a:lstStyle/>
          <a:p>
            <a:pPr>
              <a:lnSpc>
                <a:spcPct val="130000"/>
              </a:lnSpc>
              <a:tabLst>
                <a:tab pos="457200" algn="r"/>
                <a:tab pos="2743200" algn="ctr"/>
                <a:tab pos="5486400" algn="r"/>
              </a:tabLst>
            </a:pPr>
            <a:r>
              <a:rPr lang="en-US" sz="1200" b="1" baseline="0">
                <a:cs typeface="Times New Roman" pitchFamily="18" charset="0"/>
              </a:rPr>
              <a:t>      </a:t>
            </a:r>
            <a:r>
              <a:rPr lang="en-US" sz="2400" b="1" baseline="0">
                <a:solidFill>
                  <a:srgbClr val="0000CC"/>
                </a:solidFill>
                <a:cs typeface="Times New Roman" pitchFamily="18" charset="0"/>
              </a:rPr>
              <a:t>Wt for Ht.           -  80-89%             -    Mild </a:t>
            </a:r>
            <a:endParaRPr lang="en-US" sz="2400" b="1" baseline="0">
              <a:solidFill>
                <a:srgbClr val="0000CC"/>
              </a:solidFill>
            </a:endParaRPr>
          </a:p>
          <a:p>
            <a:pPr eaLnBrk="0" hangingPunct="0">
              <a:lnSpc>
                <a:spcPct val="130000"/>
              </a:lnSpc>
              <a:tabLst>
                <a:tab pos="457200" algn="r"/>
                <a:tab pos="2743200" algn="ctr"/>
                <a:tab pos="5486400" algn="r"/>
              </a:tabLst>
            </a:pPr>
            <a:r>
              <a:rPr lang="en-US" sz="2400" b="1" baseline="0">
                <a:solidFill>
                  <a:srgbClr val="FF0066"/>
                </a:solidFill>
                <a:cs typeface="Times New Roman" pitchFamily="18" charset="0"/>
              </a:rPr>
              <a:t>Wasted </a:t>
            </a:r>
            <a:r>
              <a:rPr lang="en-US" sz="2400" b="1" baseline="0">
                <a:solidFill>
                  <a:srgbClr val="0000CC"/>
                </a:solidFill>
                <a:cs typeface="Times New Roman" pitchFamily="18" charset="0"/>
              </a:rPr>
              <a:t>                 -   70-79%            -   Moderate                                                                                                  </a:t>
            </a:r>
            <a:endParaRPr lang="en-US" sz="2400" b="1" baseline="0">
              <a:solidFill>
                <a:srgbClr val="0000CC"/>
              </a:solidFill>
            </a:endParaRPr>
          </a:p>
          <a:p>
            <a:pPr eaLnBrk="0" hangingPunct="0">
              <a:lnSpc>
                <a:spcPct val="130000"/>
              </a:lnSpc>
              <a:tabLst>
                <a:tab pos="457200" algn="r"/>
                <a:tab pos="2743200" algn="ctr"/>
                <a:tab pos="5486400" algn="r"/>
              </a:tabLst>
            </a:pPr>
            <a:r>
              <a:rPr lang="en-US" sz="2400" b="1" baseline="0">
                <a:solidFill>
                  <a:srgbClr val="FF0066"/>
                </a:solidFill>
                <a:cs typeface="Times New Roman" pitchFamily="18" charset="0"/>
              </a:rPr>
              <a:t>(Acute SAM)  </a:t>
            </a:r>
            <a:r>
              <a:rPr lang="en-US" sz="2400" b="1" baseline="0">
                <a:solidFill>
                  <a:srgbClr val="0000CC"/>
                </a:solidFill>
                <a:cs typeface="Times New Roman" pitchFamily="18" charset="0"/>
              </a:rPr>
              <a:t>       -    &lt;70%                 -     Sever </a:t>
            </a:r>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title"/>
          </p:nvPr>
        </p:nvSpPr>
        <p:spPr/>
        <p:txBody>
          <a:bodyPr/>
          <a:lstStyle/>
          <a:p>
            <a:r>
              <a:rPr lang="en-US" dirty="0">
                <a:solidFill>
                  <a:srgbClr val="FF0066"/>
                </a:solidFill>
              </a:rPr>
              <a:t>IV. </a:t>
            </a:r>
            <a:r>
              <a:rPr lang="en-US" sz="3200" b="1" dirty="0">
                <a:solidFill>
                  <a:srgbClr val="FF0066"/>
                </a:solidFill>
              </a:rPr>
              <a:t>BMI (Body mass index)</a:t>
            </a:r>
          </a:p>
        </p:txBody>
      </p:sp>
      <p:sp>
        <p:nvSpPr>
          <p:cNvPr id="456707" name="Rectangle 3"/>
          <p:cNvSpPr>
            <a:spLocks noGrp="1" noChangeArrowheads="1"/>
          </p:cNvSpPr>
          <p:nvPr>
            <p:ph type="body" idx="1"/>
          </p:nvPr>
        </p:nvSpPr>
        <p:spPr>
          <a:xfrm>
            <a:off x="457200" y="1219200"/>
            <a:ext cx="8229600" cy="4525963"/>
          </a:xfrm>
        </p:spPr>
        <p:txBody>
          <a:bodyPr/>
          <a:lstStyle/>
          <a:p>
            <a:pPr>
              <a:lnSpc>
                <a:spcPct val="90000"/>
              </a:lnSpc>
              <a:buFontTx/>
              <a:buNone/>
            </a:pPr>
            <a:endParaRPr lang="en-US" sz="2400" dirty="0"/>
          </a:p>
          <a:p>
            <a:pPr>
              <a:lnSpc>
                <a:spcPct val="80000"/>
              </a:lnSpc>
            </a:pPr>
            <a:r>
              <a:rPr lang="en-US" sz="2400" dirty="0"/>
              <a:t> </a:t>
            </a:r>
            <a:r>
              <a:rPr lang="en-US" sz="2800" b="1" dirty="0">
                <a:solidFill>
                  <a:srgbClr val="0000CC"/>
                </a:solidFill>
              </a:rPr>
              <a:t>BMI =18.5-25.5 is normal</a:t>
            </a:r>
          </a:p>
          <a:p>
            <a:pPr>
              <a:lnSpc>
                <a:spcPct val="80000"/>
              </a:lnSpc>
            </a:pPr>
            <a:r>
              <a:rPr lang="en-US" sz="2800" b="1" dirty="0">
                <a:solidFill>
                  <a:srgbClr val="0000CC"/>
                </a:solidFill>
              </a:rPr>
              <a:t>BMI&lt;16   is sever malnutrition</a:t>
            </a:r>
          </a:p>
          <a:p>
            <a:pPr>
              <a:lnSpc>
                <a:spcPct val="80000"/>
              </a:lnSpc>
            </a:pPr>
            <a:r>
              <a:rPr lang="en-US" sz="2800" b="1" dirty="0">
                <a:solidFill>
                  <a:srgbClr val="0000CC"/>
                </a:solidFill>
              </a:rPr>
              <a:t>BMI = 26 –40 is obesity</a:t>
            </a:r>
          </a:p>
          <a:p>
            <a:pPr>
              <a:lnSpc>
                <a:spcPct val="80000"/>
              </a:lnSpc>
            </a:pPr>
            <a:r>
              <a:rPr lang="en-US" sz="2800" b="1" dirty="0">
                <a:solidFill>
                  <a:srgbClr val="0000CC"/>
                </a:solidFill>
              </a:rPr>
              <a:t> BMI &gt;40 this is disease</a:t>
            </a:r>
          </a:p>
          <a:p>
            <a:pPr>
              <a:lnSpc>
                <a:spcPct val="80000"/>
              </a:lnSpc>
              <a:buFontTx/>
              <a:buNone/>
            </a:pPr>
            <a:r>
              <a:rPr lang="en-US" sz="2800" b="1" dirty="0">
                <a:solidFill>
                  <a:srgbClr val="0000CC"/>
                </a:solidFill>
              </a:rPr>
              <a:t>4. Laboratory finding ; - ↓ Albumin &amp; Hg.</a:t>
            </a:r>
          </a:p>
          <a:p>
            <a:pPr>
              <a:lnSpc>
                <a:spcPct val="80000"/>
              </a:lnSpc>
              <a:buFontTx/>
              <a:buNone/>
            </a:pPr>
            <a:r>
              <a:rPr lang="en-US" sz="2800" b="1" dirty="0">
                <a:solidFill>
                  <a:srgbClr val="0000CC"/>
                </a:solidFill>
              </a:rPr>
              <a:t>                                       - ↓ Micronutrient (Fe)</a:t>
            </a:r>
          </a:p>
          <a:p>
            <a:pPr>
              <a:lnSpc>
                <a:spcPct val="80000"/>
              </a:lnSpc>
              <a:buFontTx/>
              <a:buNone/>
            </a:pPr>
            <a:r>
              <a:rPr lang="en-US" sz="2800" b="1" dirty="0">
                <a:solidFill>
                  <a:srgbClr val="0000CC"/>
                </a:solidFill>
              </a:rPr>
              <a:t>                                       - Shown the sign of </a:t>
            </a:r>
          </a:p>
          <a:p>
            <a:pPr>
              <a:lnSpc>
                <a:spcPct val="80000"/>
              </a:lnSpc>
              <a:buFontTx/>
              <a:buNone/>
            </a:pPr>
            <a:r>
              <a:rPr lang="en-US" sz="2800" b="1" dirty="0">
                <a:solidFill>
                  <a:srgbClr val="0000CC"/>
                </a:solidFill>
              </a:rPr>
              <a:t>                                            infection</a:t>
            </a:r>
          </a:p>
          <a:p>
            <a:pPr>
              <a:lnSpc>
                <a:spcPct val="80000"/>
              </a:lnSpc>
            </a:pPr>
            <a:r>
              <a:rPr lang="en-US" sz="2800" b="1" dirty="0">
                <a:solidFill>
                  <a:srgbClr val="0000CC"/>
                </a:solidFill>
              </a:rPr>
              <a:t>What is the complication of malnutrition?</a:t>
            </a:r>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a:xfrm>
            <a:off x="457200" y="533400"/>
            <a:ext cx="8153400" cy="304800"/>
          </a:xfrm>
        </p:spPr>
        <p:txBody>
          <a:bodyPr>
            <a:normAutofit fontScale="90000"/>
          </a:bodyPr>
          <a:lstStyle/>
          <a:p>
            <a:r>
              <a:rPr lang="en-US" sz="4000" dirty="0"/>
              <a:t/>
            </a:r>
            <a:br>
              <a:rPr lang="en-US" sz="4000" dirty="0"/>
            </a:br>
            <a:r>
              <a:rPr lang="en-US" sz="4000" dirty="0"/>
              <a:t> </a:t>
            </a:r>
            <a:r>
              <a:rPr lang="en-US" sz="3200" b="1" u="sng" dirty="0">
                <a:solidFill>
                  <a:srgbClr val="0000CC"/>
                </a:solidFill>
              </a:rPr>
              <a:t>Case management</a:t>
            </a:r>
            <a:r>
              <a:rPr lang="en-US" sz="4000" b="1" u="sng" dirty="0">
                <a:solidFill>
                  <a:srgbClr val="0000CC"/>
                </a:solidFill>
              </a:rPr>
              <a:t> </a:t>
            </a:r>
            <a:r>
              <a:rPr lang="en-US" sz="4000" dirty="0">
                <a:solidFill>
                  <a:srgbClr val="0000CC"/>
                </a:solidFill>
              </a:rPr>
              <a:t/>
            </a:r>
            <a:br>
              <a:rPr lang="en-US" sz="4000" dirty="0">
                <a:solidFill>
                  <a:srgbClr val="0000CC"/>
                </a:solidFill>
              </a:rPr>
            </a:br>
            <a:endParaRPr lang="en-US" sz="4000" dirty="0">
              <a:solidFill>
                <a:srgbClr val="0000CC"/>
              </a:solidFill>
            </a:endParaRPr>
          </a:p>
        </p:txBody>
      </p:sp>
      <p:sp>
        <p:nvSpPr>
          <p:cNvPr id="458755" name="Rectangle 3"/>
          <p:cNvSpPr>
            <a:spLocks noGrp="1" noChangeArrowheads="1"/>
          </p:cNvSpPr>
          <p:nvPr>
            <p:ph type="body" idx="1"/>
          </p:nvPr>
        </p:nvSpPr>
        <p:spPr>
          <a:xfrm>
            <a:off x="457200" y="990600"/>
            <a:ext cx="8229600" cy="4525963"/>
          </a:xfrm>
        </p:spPr>
        <p:txBody>
          <a:bodyPr/>
          <a:lstStyle/>
          <a:p>
            <a:pPr>
              <a:lnSpc>
                <a:spcPct val="110000"/>
              </a:lnSpc>
              <a:buFontTx/>
              <a:buNone/>
            </a:pPr>
            <a:r>
              <a:rPr lang="en-US" sz="2800" b="1" dirty="0">
                <a:solidFill>
                  <a:srgbClr val="0000CC"/>
                </a:solidFill>
              </a:rPr>
              <a:t>Management of SAM focuses </a:t>
            </a:r>
          </a:p>
          <a:p>
            <a:pPr>
              <a:lnSpc>
                <a:spcPct val="110000"/>
              </a:lnSpc>
            </a:pPr>
            <a:r>
              <a:rPr lang="en-US" sz="2800" b="1" dirty="0">
                <a:solidFill>
                  <a:srgbClr val="0000CC"/>
                </a:solidFill>
              </a:rPr>
              <a:t>Dietary management </a:t>
            </a:r>
          </a:p>
          <a:p>
            <a:pPr>
              <a:lnSpc>
                <a:spcPct val="110000"/>
              </a:lnSpc>
            </a:pPr>
            <a:r>
              <a:rPr lang="en-US" sz="2800" b="1" dirty="0">
                <a:solidFill>
                  <a:srgbClr val="0000CC"/>
                </a:solidFill>
              </a:rPr>
              <a:t>Treatment of complication &amp; infection </a:t>
            </a:r>
          </a:p>
          <a:p>
            <a:pPr>
              <a:lnSpc>
                <a:spcPct val="110000"/>
              </a:lnSpc>
              <a:buFontTx/>
              <a:buNone/>
            </a:pPr>
            <a:r>
              <a:rPr lang="en-US" sz="2800" b="1" dirty="0">
                <a:solidFill>
                  <a:srgbClr val="0000CC"/>
                </a:solidFill>
              </a:rPr>
              <a:t>  </a:t>
            </a:r>
            <a:r>
              <a:rPr lang="en-US" sz="2800" b="1" dirty="0">
                <a:solidFill>
                  <a:srgbClr val="FF0000"/>
                </a:solidFill>
              </a:rPr>
              <a:t>Treatment approach is classified in to “3” phases. </a:t>
            </a:r>
          </a:p>
          <a:p>
            <a:pPr>
              <a:lnSpc>
                <a:spcPct val="110000"/>
              </a:lnSpc>
              <a:buFontTx/>
              <a:buNone/>
            </a:pPr>
            <a:r>
              <a:rPr lang="en-US" sz="2800" b="1" dirty="0">
                <a:solidFill>
                  <a:srgbClr val="FF0000"/>
                </a:solidFill>
              </a:rPr>
              <a:t>  </a:t>
            </a:r>
            <a:r>
              <a:rPr lang="en-US" sz="2800" b="1" dirty="0">
                <a:solidFill>
                  <a:srgbClr val="0000CC"/>
                </a:solidFill>
              </a:rPr>
              <a:t>       </a:t>
            </a:r>
            <a:r>
              <a:rPr lang="en-US" sz="2800" b="1" dirty="0">
                <a:solidFill>
                  <a:srgbClr val="FF0066"/>
                </a:solidFill>
              </a:rPr>
              <a:t> 1. </a:t>
            </a:r>
            <a:r>
              <a:rPr lang="en-US" sz="2800" b="1" u="sng" dirty="0">
                <a:solidFill>
                  <a:srgbClr val="FF0066"/>
                </a:solidFill>
              </a:rPr>
              <a:t>Phase –1 </a:t>
            </a:r>
            <a:endParaRPr lang="en-US" sz="2800" b="1" dirty="0">
              <a:solidFill>
                <a:srgbClr val="FF0066"/>
              </a:solidFill>
            </a:endParaRPr>
          </a:p>
          <a:p>
            <a:pPr>
              <a:lnSpc>
                <a:spcPct val="110000"/>
              </a:lnSpc>
            </a:pPr>
            <a:r>
              <a:rPr lang="en-US" sz="2800" b="1" dirty="0">
                <a:solidFill>
                  <a:srgbClr val="0000CC"/>
                </a:solidFill>
              </a:rPr>
              <a:t>The main focus of is Rx of infection &amp; complication like (DHN, hypoglycemia, hypothermia&amp; electrolyte imbalance.</a:t>
            </a: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3107" name="Rectangle 3"/>
          <p:cNvSpPr>
            <a:spLocks noGrp="1" noChangeArrowheads="1"/>
          </p:cNvSpPr>
          <p:nvPr>
            <p:ph type="body" idx="1"/>
          </p:nvPr>
        </p:nvSpPr>
        <p:spPr>
          <a:xfrm>
            <a:off x="533400" y="990600"/>
            <a:ext cx="8229600" cy="4525963"/>
          </a:xfrm>
        </p:spPr>
        <p:txBody>
          <a:bodyPr/>
          <a:lstStyle/>
          <a:p>
            <a:pPr>
              <a:buFontTx/>
              <a:buNone/>
            </a:pPr>
            <a:r>
              <a:rPr lang="en-US" sz="3600" b="1" dirty="0">
                <a:solidFill>
                  <a:srgbClr val="0000CC"/>
                </a:solidFill>
              </a:rPr>
              <a:t>1.1.  </a:t>
            </a:r>
            <a:r>
              <a:rPr lang="en-US" sz="3600" b="1" u="sng" dirty="0">
                <a:solidFill>
                  <a:srgbClr val="0000CC"/>
                </a:solidFill>
              </a:rPr>
              <a:t>Management of complication of malnutrition  </a:t>
            </a:r>
            <a:endParaRPr lang="en-US" sz="3600" b="1" dirty="0">
              <a:solidFill>
                <a:srgbClr val="0000CC"/>
              </a:solidFill>
            </a:endParaRPr>
          </a:p>
          <a:p>
            <a:r>
              <a:rPr lang="en-US" sz="3600" b="1" dirty="0">
                <a:solidFill>
                  <a:srgbClr val="0000CC"/>
                </a:solidFill>
              </a:rPr>
              <a:t>Infection, DHN ,sever anemia are the main danger </a:t>
            </a:r>
          </a:p>
          <a:p>
            <a:r>
              <a:rPr lang="en-US" sz="3600" b="1" dirty="0">
                <a:solidFill>
                  <a:srgbClr val="0000CC"/>
                </a:solidFill>
              </a:rPr>
              <a:t>In S.A.M, cardiac &amp;renal functions are impaired. </a:t>
            </a:r>
          </a:p>
          <a:p>
            <a:endParaRPr lang="en-US" sz="3600" b="1" dirty="0">
              <a:solidFill>
                <a:srgbClr val="0000CC"/>
              </a:solidFill>
            </a:endParaRPr>
          </a:p>
          <a:p>
            <a:endParaRPr lang="en-US" sz="3600" b="1" dirty="0">
              <a:solidFill>
                <a:srgbClr val="0000CC"/>
              </a:solidFill>
            </a:endParaRPr>
          </a:p>
          <a:p>
            <a:endParaRPr lang="en-US" dirty="0"/>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5154" name="Rectangle 2"/>
          <p:cNvSpPr>
            <a:spLocks noGrp="1" noChangeArrowheads="1"/>
          </p:cNvSpPr>
          <p:nvPr>
            <p:ph type="title"/>
          </p:nvPr>
        </p:nvSpPr>
        <p:spPr/>
        <p:txBody>
          <a:bodyPr>
            <a:normAutofit fontScale="90000"/>
          </a:bodyPr>
          <a:lstStyle/>
          <a:p>
            <a:r>
              <a:rPr lang="en-US" sz="4000" dirty="0">
                <a:solidFill>
                  <a:srgbClr val="FF0066"/>
                </a:solidFill>
              </a:rPr>
              <a:t>Management of complication of mal… Cont….</a:t>
            </a:r>
          </a:p>
        </p:txBody>
      </p:sp>
      <p:sp>
        <p:nvSpPr>
          <p:cNvPr id="1585155" name="Rectangle 3"/>
          <p:cNvSpPr>
            <a:spLocks noGrp="1" noChangeArrowheads="1"/>
          </p:cNvSpPr>
          <p:nvPr>
            <p:ph type="body" idx="1"/>
          </p:nvPr>
        </p:nvSpPr>
        <p:spPr>
          <a:xfrm>
            <a:off x="457200" y="1371600"/>
            <a:ext cx="8229600" cy="4525963"/>
          </a:xfrm>
        </p:spPr>
        <p:txBody>
          <a:bodyPr/>
          <a:lstStyle/>
          <a:p>
            <a:pPr>
              <a:lnSpc>
                <a:spcPct val="90000"/>
              </a:lnSpc>
              <a:buFontTx/>
              <a:buNone/>
            </a:pPr>
            <a:r>
              <a:rPr lang="en-US" sz="2800" b="1" dirty="0">
                <a:solidFill>
                  <a:srgbClr val="0000CC"/>
                </a:solidFill>
              </a:rPr>
              <a:t>Complication                    Treatment  </a:t>
            </a:r>
          </a:p>
          <a:p>
            <a:pPr>
              <a:lnSpc>
                <a:spcPct val="90000"/>
              </a:lnSpc>
            </a:pPr>
            <a:r>
              <a:rPr lang="en-US" sz="2800" b="1" dirty="0">
                <a:solidFill>
                  <a:srgbClr val="0000CC"/>
                </a:solidFill>
              </a:rPr>
              <a:t> Hypoglycemia      . 5 to 10 ml/kg of sugar</a:t>
            </a:r>
          </a:p>
          <a:p>
            <a:pPr>
              <a:lnSpc>
                <a:spcPct val="90000"/>
              </a:lnSpc>
              <a:buFontTx/>
              <a:buNone/>
            </a:pPr>
            <a:r>
              <a:rPr lang="en-US" sz="2800" b="1" dirty="0">
                <a:solidFill>
                  <a:srgbClr val="0000CC"/>
                </a:solidFill>
              </a:rPr>
              <a:t>                                  water </a:t>
            </a:r>
            <a:r>
              <a:rPr lang="en-US" sz="2800" b="1" dirty="0" err="1">
                <a:solidFill>
                  <a:srgbClr val="0000CC"/>
                </a:solidFill>
              </a:rPr>
              <a:t>po</a:t>
            </a:r>
            <a:r>
              <a:rPr lang="en-US" sz="2800" b="1" dirty="0">
                <a:solidFill>
                  <a:srgbClr val="0000CC"/>
                </a:solidFill>
              </a:rPr>
              <a:t> for  conscious pt.</a:t>
            </a:r>
          </a:p>
          <a:p>
            <a:pPr>
              <a:lnSpc>
                <a:spcPct val="90000"/>
              </a:lnSpc>
              <a:buFontTx/>
              <a:buNone/>
            </a:pPr>
            <a:r>
              <a:rPr lang="en-US" sz="2800" b="1" dirty="0">
                <a:solidFill>
                  <a:srgbClr val="0000CC"/>
                </a:solidFill>
              </a:rPr>
              <a:t>                                   .5 to 10 ml/kg of sugar </a:t>
            </a:r>
          </a:p>
          <a:p>
            <a:pPr>
              <a:lnSpc>
                <a:spcPct val="90000"/>
              </a:lnSpc>
              <a:buFontTx/>
              <a:buNone/>
            </a:pPr>
            <a:r>
              <a:rPr lang="en-US" sz="2800" b="1" dirty="0">
                <a:solidFill>
                  <a:srgbClr val="0000CC"/>
                </a:solidFill>
              </a:rPr>
              <a:t>                                   water by NG-tube or 5 ml/ </a:t>
            </a:r>
          </a:p>
          <a:p>
            <a:pPr>
              <a:lnSpc>
                <a:spcPct val="90000"/>
              </a:lnSpc>
              <a:buFontTx/>
              <a:buNone/>
            </a:pPr>
            <a:r>
              <a:rPr lang="en-US" sz="2800" b="1" dirty="0">
                <a:solidFill>
                  <a:srgbClr val="0000CC"/>
                </a:solidFill>
              </a:rPr>
              <a:t>                                   </a:t>
            </a:r>
            <a:r>
              <a:rPr lang="en-US" sz="2800" b="1" dirty="0" err="1">
                <a:solidFill>
                  <a:srgbClr val="0000CC"/>
                </a:solidFill>
              </a:rPr>
              <a:t>k.g</a:t>
            </a:r>
            <a:r>
              <a:rPr lang="en-US" sz="2800" b="1" dirty="0">
                <a:solidFill>
                  <a:srgbClr val="0000CC"/>
                </a:solidFill>
              </a:rPr>
              <a:t> a single of injection </a:t>
            </a:r>
          </a:p>
          <a:p>
            <a:pPr>
              <a:lnSpc>
                <a:spcPct val="90000"/>
              </a:lnSpc>
              <a:buFontTx/>
              <a:buNone/>
            </a:pPr>
            <a:r>
              <a:rPr lang="en-US" sz="2800" b="1" dirty="0">
                <a:solidFill>
                  <a:srgbClr val="0000CC"/>
                </a:solidFill>
              </a:rPr>
              <a:t>                                   10%  glucose solution for </a:t>
            </a:r>
          </a:p>
          <a:p>
            <a:pPr>
              <a:lnSpc>
                <a:spcPct val="90000"/>
              </a:lnSpc>
              <a:buFontTx/>
              <a:buNone/>
            </a:pPr>
            <a:r>
              <a:rPr lang="en-US" sz="2800" b="1" dirty="0">
                <a:solidFill>
                  <a:srgbClr val="0000CC"/>
                </a:solidFill>
              </a:rPr>
              <a:t>                                    unconscious pt.</a:t>
            </a:r>
          </a:p>
          <a:p>
            <a:pPr>
              <a:lnSpc>
                <a:spcPct val="90000"/>
              </a:lnSpc>
              <a:buFontTx/>
              <a:buNone/>
            </a:pPr>
            <a:r>
              <a:rPr lang="en-US" sz="2800" b="1" dirty="0">
                <a:solidFill>
                  <a:srgbClr val="0000CC"/>
                </a:solidFill>
              </a:rPr>
              <a:t>                                    - Antibiotic</a:t>
            </a:r>
          </a:p>
          <a:p>
            <a:pPr>
              <a:lnSpc>
                <a:spcPct val="90000"/>
              </a:lnSpc>
            </a:pPr>
            <a:endParaRPr lang="en-US" sz="2800" b="1" dirty="0">
              <a:solidFill>
                <a:srgbClr val="0000CC"/>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10396</Words>
  <Application>Microsoft Office PowerPoint</Application>
  <PresentationFormat>On-screen Show (4:3)</PresentationFormat>
  <Paragraphs>1711</Paragraphs>
  <Slides>169</Slides>
  <Notes>161</Notes>
  <HiddenSlides>0</HiddenSlides>
  <MMClips>0</MMClips>
  <ScaleCrop>false</ScaleCrop>
  <HeadingPairs>
    <vt:vector size="4" baseType="variant">
      <vt:variant>
        <vt:lpstr>Theme</vt:lpstr>
      </vt:variant>
      <vt:variant>
        <vt:i4>1</vt:i4>
      </vt:variant>
      <vt:variant>
        <vt:lpstr>Slide Titles</vt:lpstr>
      </vt:variant>
      <vt:variant>
        <vt:i4>169</vt:i4>
      </vt:variant>
    </vt:vector>
  </HeadingPairs>
  <TitlesOfParts>
    <vt:vector size="170" baseType="lpstr">
      <vt:lpstr>Office Theme</vt:lpstr>
      <vt:lpstr>Introduction to  Integrated Management New born and Child hood Illnesses /IMNCI/ </vt:lpstr>
      <vt:lpstr> Objective </vt:lpstr>
      <vt:lpstr> Introduction to Integrated Management New born of Child hood Illnesses/IMNCI/.  </vt:lpstr>
      <vt:lpstr>Cont…</vt:lpstr>
      <vt:lpstr>2. The case mgt process </vt:lpstr>
      <vt:lpstr>Slide 6</vt:lpstr>
      <vt:lpstr>We will see it in two parts</vt:lpstr>
      <vt:lpstr>I-Assess and classify the sick child age 2 months - 5 years </vt:lpstr>
      <vt:lpstr>Slide 9</vt:lpstr>
      <vt:lpstr>Cont…</vt:lpstr>
      <vt:lpstr>Cont…</vt:lpstr>
      <vt:lpstr>Slide 12</vt:lpstr>
      <vt:lpstr>b. CHECK FOR GENERAL DANGER SIGN </vt:lpstr>
      <vt:lpstr>I-Assess &amp; classify cough or difficult breathing </vt:lpstr>
      <vt:lpstr>Slide 15</vt:lpstr>
      <vt:lpstr> Here is the box contains the steps for assessing a child for cough or difficult breathing. </vt:lpstr>
      <vt:lpstr>The cut off point for fast breathing. </vt:lpstr>
      <vt:lpstr>Cont…</vt:lpstr>
      <vt:lpstr>Cont…</vt:lpstr>
      <vt:lpstr>Classify the illness of young infant (&lt;2 months).</vt:lpstr>
      <vt:lpstr>Slide 21</vt:lpstr>
      <vt:lpstr>RX of sever pneumonia in hospital. </vt:lpstr>
      <vt:lpstr>Cont…</vt:lpstr>
      <vt:lpstr> Referral Criteria </vt:lpstr>
      <vt:lpstr>Slide 25</vt:lpstr>
      <vt:lpstr>Slide 26</vt:lpstr>
      <vt:lpstr>II.Assess &amp; classify diarrhea  </vt:lpstr>
      <vt:lpstr>Look at the following steps to assess DHN </vt:lpstr>
      <vt:lpstr>Look &amp; feel for the following signs </vt:lpstr>
      <vt:lpstr>Cont…</vt:lpstr>
      <vt:lpstr>  Classify Dehydration (DHN)  </vt:lpstr>
      <vt:lpstr>Cont…</vt:lpstr>
      <vt:lpstr>Cont…</vt:lpstr>
      <vt:lpstr>Cont…</vt:lpstr>
      <vt:lpstr>Slide 35</vt:lpstr>
      <vt:lpstr>Slide 36</vt:lpstr>
      <vt:lpstr>Slide 37</vt:lpstr>
      <vt:lpstr>Slide 38</vt:lpstr>
      <vt:lpstr>Slide 39</vt:lpstr>
      <vt:lpstr>Slide 40</vt:lpstr>
      <vt:lpstr>Indication for IV</vt:lpstr>
      <vt:lpstr>Where to locate ORI corner </vt:lpstr>
      <vt:lpstr>Slide 43</vt:lpstr>
      <vt:lpstr>Diarrhea …Cont…</vt:lpstr>
      <vt:lpstr>Slide 45</vt:lpstr>
      <vt:lpstr>Plan- A …Cont…</vt:lpstr>
      <vt:lpstr>Slide 47</vt:lpstr>
      <vt:lpstr>Amount of ORS to give during 1st 4 hours. </vt:lpstr>
      <vt:lpstr>Slide 49</vt:lpstr>
      <vt:lpstr>If the mother must leave before completing Rx.</vt:lpstr>
      <vt:lpstr>Cont…</vt:lpstr>
      <vt:lpstr>Plan –C Cont…</vt:lpstr>
      <vt:lpstr>Control and Prevention of diarrhea</vt:lpstr>
      <vt:lpstr>EXERCISE (10 min.)</vt:lpstr>
      <vt:lpstr>Cont…</vt:lpstr>
      <vt:lpstr>III- Assess &amp; Classify Fever Using IMNCI </vt:lpstr>
      <vt:lpstr> Assess Fever Using IMNCI…Cont…</vt:lpstr>
      <vt:lpstr>Cont…</vt:lpstr>
      <vt:lpstr>Slide 59</vt:lpstr>
      <vt:lpstr>Sign of measles… Cont…</vt:lpstr>
      <vt:lpstr>Cont…</vt:lpstr>
      <vt:lpstr>Slide 62</vt:lpstr>
      <vt:lpstr>  4. Assess fever </vt:lpstr>
      <vt:lpstr>Assess fever …Cont…</vt:lpstr>
      <vt:lpstr>5.    Classify fever</vt:lpstr>
      <vt:lpstr>HIGH MALARIA RISK…Cont…</vt:lpstr>
      <vt:lpstr>Classify fever… Cont…</vt:lpstr>
      <vt:lpstr>5.2 For low malaria risk only  </vt:lpstr>
      <vt:lpstr>low malaria risk… Cont…</vt:lpstr>
      <vt:lpstr>5.3 No malaria risk only  </vt:lpstr>
      <vt:lpstr>Drugs for malaria  coarthem</vt:lpstr>
      <vt:lpstr>Slide 72</vt:lpstr>
      <vt:lpstr>5.4 Classify measles </vt:lpstr>
      <vt:lpstr>Classify measles… Cont…</vt:lpstr>
      <vt:lpstr>F) Classify for HIV infection: </vt:lpstr>
      <vt:lpstr>HIV …Cont …</vt:lpstr>
      <vt:lpstr>HIV confirmed infection…Cont..</vt:lpstr>
      <vt:lpstr>HIV ….Cont…</vt:lpstr>
      <vt:lpstr>HIV…Cont…</vt:lpstr>
      <vt:lpstr>HIV…Cont…</vt:lpstr>
      <vt:lpstr>Cont…</vt:lpstr>
      <vt:lpstr>IV-Assess and classify Ear infection Four classifications for ear problem</vt:lpstr>
      <vt:lpstr>Cont…</vt:lpstr>
      <vt:lpstr>V. Asses and classify for malnutrition and anemia</vt:lpstr>
      <vt:lpstr>Check for maln…cont…</vt:lpstr>
      <vt:lpstr>Slide 86</vt:lpstr>
      <vt:lpstr>Classification of malnutrition according to IMNCI </vt:lpstr>
      <vt:lpstr>Classification of mal…Cont…</vt:lpstr>
      <vt:lpstr>Classification of mal…Cont…</vt:lpstr>
      <vt:lpstr>Classification of mal…Cont…</vt:lpstr>
      <vt:lpstr>Classification of mal…Cont…</vt:lpstr>
      <vt:lpstr>Cont…</vt:lpstr>
      <vt:lpstr>Anthropometric assessment </vt:lpstr>
      <vt:lpstr>II. Well come classification (weight for age)</vt:lpstr>
      <vt:lpstr>II. Water low classification (Ht. For age &amp; Wt. for Ht)    </vt:lpstr>
      <vt:lpstr>IV. BMI (Body mass index)</vt:lpstr>
      <vt:lpstr>  Case management  </vt:lpstr>
      <vt:lpstr>Slide 98</vt:lpstr>
      <vt:lpstr>Management of complication of mal… Cont….</vt:lpstr>
      <vt:lpstr>Mgt  of Compln of mal…Cont…</vt:lpstr>
      <vt:lpstr>Mgt of complication mal…Cont…</vt:lpstr>
      <vt:lpstr>2. Transitional phase  </vt:lpstr>
      <vt:lpstr>Transitional phase …Cont….</vt:lpstr>
      <vt:lpstr>Slide 104</vt:lpstr>
      <vt:lpstr>3. Phase- two  (phase of recovery)</vt:lpstr>
      <vt:lpstr>Slide 106</vt:lpstr>
      <vt:lpstr>Slide 107</vt:lpstr>
      <vt:lpstr>Admission and discharge criteria for severely malnourished</vt:lpstr>
      <vt:lpstr>Slide 109</vt:lpstr>
      <vt:lpstr>Slide 110</vt:lpstr>
      <vt:lpstr>Slide 111</vt:lpstr>
      <vt:lpstr>Slide 112</vt:lpstr>
      <vt:lpstr>2. Micro –Nutrient/Vitamin/deficiencies</vt:lpstr>
      <vt:lpstr>Slide 114</vt:lpstr>
      <vt:lpstr>RX of Vit-A…Cont…</vt:lpstr>
      <vt:lpstr>RX of Vit-A…Cont…</vt:lpstr>
      <vt:lpstr>2 Vit –C deficiency (scurvy) </vt:lpstr>
      <vt:lpstr>Slide 118</vt:lpstr>
      <vt:lpstr> 2.3 Vit-D deficiency </vt:lpstr>
      <vt:lpstr>Cont…</vt:lpstr>
      <vt:lpstr>Cont…</vt:lpstr>
      <vt:lpstr>Quiz-4 (10 min.)</vt:lpstr>
      <vt:lpstr>Cont…answer</vt:lpstr>
      <vt:lpstr>Cont…</vt:lpstr>
      <vt:lpstr>Cont…</vt:lpstr>
      <vt:lpstr>Matching</vt:lpstr>
      <vt:lpstr>Cont…</vt:lpstr>
      <vt:lpstr>Slide 128</vt:lpstr>
      <vt:lpstr>Rx of malaria…Cont…</vt:lpstr>
      <vt:lpstr> Assess and classify young infant(&lt; 2 months) Using IMNCI </vt:lpstr>
      <vt:lpstr>A) Assess &amp; classify for birth asphyxia. </vt:lpstr>
      <vt:lpstr>Slide 132</vt:lpstr>
      <vt:lpstr>Slide 133</vt:lpstr>
      <vt:lpstr>B) Assess &amp; classify for birth weight &amp; Gestational age/G.A </vt:lpstr>
      <vt:lpstr>Classify for birth weight &amp; Gestational age…cont…</vt:lpstr>
      <vt:lpstr>Classify for birth weight &amp; Gestational age cont…</vt:lpstr>
      <vt:lpstr>Slide 137</vt:lpstr>
      <vt:lpstr> C). Assess &amp; classify the sick young infant for possible bacterial infection &amp; jaundice. </vt:lpstr>
      <vt:lpstr> Check for possible bacterial infection &amp; jaundice. </vt:lpstr>
      <vt:lpstr>Slide 140</vt:lpstr>
      <vt:lpstr>possible bacterial infection …Cont…</vt:lpstr>
      <vt:lpstr>possible bacterial infection …Cont… </vt:lpstr>
      <vt:lpstr>Assess &amp; classify the sick young infant for possible bacterial infection &amp; jaundice.</vt:lpstr>
      <vt:lpstr>Classify  possible bacterial infection &amp; jaundice…Con…</vt:lpstr>
      <vt:lpstr>Classify  possible bacterial infection &amp; jaundice…Con…</vt:lpstr>
      <vt:lpstr>Classify  possible bacterial infection &amp; jaundice…Con… </vt:lpstr>
      <vt:lpstr>Con…</vt:lpstr>
      <vt:lpstr>Con…</vt:lpstr>
      <vt:lpstr>D) Assess Diarrhea</vt:lpstr>
      <vt:lpstr>Con…</vt:lpstr>
      <vt:lpstr>Cont…</vt:lpstr>
      <vt:lpstr>Con…</vt:lpstr>
      <vt:lpstr>Con…</vt:lpstr>
      <vt:lpstr>Con…</vt:lpstr>
      <vt:lpstr>Con…</vt:lpstr>
      <vt:lpstr>E) Assess for HIV infection </vt:lpstr>
      <vt:lpstr>Con…</vt:lpstr>
      <vt:lpstr>Con…</vt:lpstr>
      <vt:lpstr>Con…</vt:lpstr>
      <vt:lpstr>F) Check for feeding problem or low weight</vt:lpstr>
      <vt:lpstr>Check for feeding problem Con…</vt:lpstr>
      <vt:lpstr>Check for feeding problem Con…</vt:lpstr>
      <vt:lpstr>Cont…. Assess breast feeding </vt:lpstr>
      <vt:lpstr>Classification of feeding problem</vt:lpstr>
      <vt:lpstr>Classification of feeding problem Con…</vt:lpstr>
      <vt:lpstr>Classification of feeding problem Con…</vt:lpstr>
      <vt:lpstr>Classification of feeding problem Con…</vt:lpstr>
      <vt:lpstr>   G) Assess feeding w/n HIV positive mother has decided not to feed/ infants receiving no breast milk. </vt:lpstr>
      <vt:lpstr>Slide 169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Integrated Management New born and Child hood Illnesses /IMNCI/. </dc:title>
  <dc:creator>COMPUTER</dc:creator>
  <cp:lastModifiedBy>COMPUTER</cp:lastModifiedBy>
  <cp:revision>5</cp:revision>
  <dcterms:created xsi:type="dcterms:W3CDTF">2015-01-31T12:48:10Z</dcterms:created>
  <dcterms:modified xsi:type="dcterms:W3CDTF">2015-01-31T21:16:46Z</dcterms:modified>
</cp:coreProperties>
</file>