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258" r:id="rId3"/>
    <p:sldId id="378" r:id="rId4"/>
    <p:sldId id="343" r:id="rId5"/>
    <p:sldId id="344" r:id="rId6"/>
    <p:sldId id="345" r:id="rId7"/>
    <p:sldId id="346" r:id="rId8"/>
    <p:sldId id="347" r:id="rId9"/>
    <p:sldId id="353" r:id="rId10"/>
    <p:sldId id="358" r:id="rId11"/>
    <p:sldId id="363" r:id="rId12"/>
    <p:sldId id="431" r:id="rId13"/>
    <p:sldId id="432" r:id="rId14"/>
    <p:sldId id="380" r:id="rId15"/>
    <p:sldId id="371" r:id="rId16"/>
    <p:sldId id="379" r:id="rId17"/>
    <p:sldId id="433" r:id="rId18"/>
    <p:sldId id="438" r:id="rId19"/>
    <p:sldId id="441" r:id="rId20"/>
    <p:sldId id="435" r:id="rId21"/>
    <p:sldId id="437" r:id="rId22"/>
    <p:sldId id="442" r:id="rId23"/>
    <p:sldId id="487" r:id="rId24"/>
    <p:sldId id="501" r:id="rId25"/>
    <p:sldId id="496" r:id="rId26"/>
    <p:sldId id="497" r:id="rId27"/>
    <p:sldId id="489" r:id="rId28"/>
    <p:sldId id="498" r:id="rId29"/>
    <p:sldId id="499" r:id="rId30"/>
    <p:sldId id="500" r:id="rId31"/>
    <p:sldId id="494" r:id="rId32"/>
    <p:sldId id="502" r:id="rId33"/>
    <p:sldId id="495" r:id="rId34"/>
    <p:sldId id="455" r:id="rId35"/>
    <p:sldId id="456"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516" r:id="rId49"/>
    <p:sldId id="517" r:id="rId50"/>
    <p:sldId id="518" r:id="rId51"/>
    <p:sldId id="520" r:id="rId52"/>
    <p:sldId id="521" r:id="rId53"/>
    <p:sldId id="522" r:id="rId54"/>
    <p:sldId id="523" r:id="rId55"/>
    <p:sldId id="524" r:id="rId56"/>
    <p:sldId id="525" r:id="rId57"/>
    <p:sldId id="526" r:id="rId58"/>
    <p:sldId id="527" r:id="rId59"/>
    <p:sldId id="528" r:id="rId60"/>
    <p:sldId id="530" r:id="rId61"/>
    <p:sldId id="531" r:id="rId62"/>
    <p:sldId id="532" r:id="rId63"/>
    <p:sldId id="545" r:id="rId64"/>
    <p:sldId id="533" r:id="rId65"/>
    <p:sldId id="534" r:id="rId66"/>
    <p:sldId id="546" r:id="rId67"/>
    <p:sldId id="535" r:id="rId68"/>
    <p:sldId id="536" r:id="rId69"/>
    <p:sldId id="537" r:id="rId70"/>
    <p:sldId id="539" r:id="rId71"/>
    <p:sldId id="540" r:id="rId72"/>
    <p:sldId id="541" r:id="rId73"/>
    <p:sldId id="542" r:id="rId74"/>
    <p:sldId id="543" r:id="rId75"/>
    <p:sldId id="550" r:id="rId76"/>
    <p:sldId id="547" r:id="rId77"/>
    <p:sldId id="548" r:id="rId78"/>
    <p:sldId id="549" r:id="rId79"/>
    <p:sldId id="54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68" autoAdjust="0"/>
    <p:restoredTop sz="94660"/>
  </p:normalViewPr>
  <p:slideViewPr>
    <p:cSldViewPr snapToGrid="0">
      <p:cViewPr varScale="1">
        <p:scale>
          <a:sx n="55" d="100"/>
          <a:sy n="55" d="100"/>
        </p:scale>
        <p:origin x="35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1D37E-A903-4E9D-904D-BA741572B56B}"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7AFD1-A3BB-4C19-8CC4-45F4AEEE22DF}" type="slidenum">
              <a:rPr lang="en-US" smtClean="0"/>
              <a:t>‹#›</a:t>
            </a:fld>
            <a:endParaRPr lang="en-US"/>
          </a:p>
        </p:txBody>
      </p:sp>
    </p:spTree>
    <p:extLst>
      <p:ext uri="{BB962C8B-B14F-4D97-AF65-F5344CB8AC3E}">
        <p14:creationId xmlns:p14="http://schemas.microsoft.com/office/powerpoint/2010/main" val="85068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7AFD1-A3BB-4C19-8CC4-45F4AEEE22DF}" type="slidenum">
              <a:rPr lang="en-US" smtClean="0"/>
              <a:t>1</a:t>
            </a:fld>
            <a:endParaRPr lang="en-US"/>
          </a:p>
        </p:txBody>
      </p:sp>
    </p:spTree>
    <p:extLst>
      <p:ext uri="{BB962C8B-B14F-4D97-AF65-F5344CB8AC3E}">
        <p14:creationId xmlns:p14="http://schemas.microsoft.com/office/powerpoint/2010/main" val="353878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31E53-DCDD-47CD-B088-C5551087708E}" type="slidenum">
              <a:rPr lang="en-US" altLang="en-US"/>
              <a:pPr/>
              <a:t>24</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393700" y="4452938"/>
            <a:ext cx="6299200" cy="4216400"/>
          </a:xfrm>
        </p:spPr>
        <p:txBody>
          <a:bodyPr/>
          <a:lstStyle/>
          <a:p>
            <a:pPr marL="190500" indent="-190500" algn="ctr"/>
            <a:endParaRPr lang="en-GB" altLang="en-US" sz="1000"/>
          </a:p>
        </p:txBody>
      </p:sp>
    </p:spTree>
    <p:extLst>
      <p:ext uri="{BB962C8B-B14F-4D97-AF65-F5344CB8AC3E}">
        <p14:creationId xmlns:p14="http://schemas.microsoft.com/office/powerpoint/2010/main" val="122980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BEE7A-9D86-4A12-AA99-C5E5F33434DE}" type="slidenum">
              <a:rPr lang="en-US" altLang="en-US"/>
              <a:pPr/>
              <a:t>26</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93700" y="4452938"/>
            <a:ext cx="6299200" cy="4216400"/>
          </a:xfrm>
        </p:spPr>
        <p:txBody>
          <a:bodyPr/>
          <a:lstStyle/>
          <a:p>
            <a:pPr marL="190500" indent="-190500" algn="ctr"/>
            <a:endParaRPr lang="en-GB" altLang="en-US" sz="1000"/>
          </a:p>
        </p:txBody>
      </p:sp>
    </p:spTree>
    <p:extLst>
      <p:ext uri="{BB962C8B-B14F-4D97-AF65-F5344CB8AC3E}">
        <p14:creationId xmlns:p14="http://schemas.microsoft.com/office/powerpoint/2010/main" val="87693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27</a:t>
            </a:fld>
            <a:endParaRPr lang="en-US"/>
          </a:p>
        </p:txBody>
      </p:sp>
    </p:spTree>
    <p:extLst>
      <p:ext uri="{BB962C8B-B14F-4D97-AF65-F5344CB8AC3E}">
        <p14:creationId xmlns:p14="http://schemas.microsoft.com/office/powerpoint/2010/main" val="233493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a:lstStyle/>
          <a:p>
            <a:fld id="{C6D334CF-D42F-40B9-A536-D636B3C8F571}" type="slidenum">
              <a:rPr lang="en-US">
                <a:solidFill>
                  <a:prstClr val="black"/>
                </a:solidFill>
              </a:rPr>
              <a:pPr/>
              <a:t>29</a:t>
            </a:fld>
            <a:endParaRPr lang="en-US">
              <a:solidFill>
                <a:prstClr val="black"/>
              </a:solidFill>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1150938" y="4344988"/>
            <a:ext cx="4583112" cy="4113212"/>
          </a:xfrm>
          <a:noFill/>
        </p:spPr>
        <p:txBody>
          <a:bodyPr wrap="square" numCol="1" anchor="t" anchorCtr="0" compatLnSpc="1">
            <a:prstTxWarp prst="textNoShape">
              <a:avLst/>
            </a:prstTxWarp>
          </a:bodyPr>
          <a:lstStyle/>
          <a:p>
            <a:pPr marL="182563" indent="-182563" eaLnBrk="1" hangingPunct="1">
              <a:spcBef>
                <a:spcPct val="0"/>
              </a:spcBef>
              <a:buFontTx/>
              <a:buChar char="•"/>
            </a:pPr>
            <a:r>
              <a:rPr lang="en-GB" dirty="0" smtClean="0">
                <a:ea typeface="ＭＳ Ｐゴシック" pitchFamily="34" charset="-128"/>
              </a:rPr>
              <a:t>Progression from HPV infection to cervical cancer is a multi-step process. </a:t>
            </a:r>
          </a:p>
          <a:p>
            <a:pPr marL="355600" lvl="1" indent="-171450" eaLnBrk="1" hangingPunct="1">
              <a:spcBef>
                <a:spcPct val="0"/>
              </a:spcBef>
              <a:buFont typeface="Tahoma" pitchFamily="34" charset="0"/>
              <a:buChar char="–"/>
            </a:pPr>
            <a:r>
              <a:rPr lang="en-GB" altLang="ja-JP" dirty="0" smtClean="0">
                <a:ea typeface="ＭＳ Ｐゴシック" pitchFamily="34" charset="-128"/>
              </a:rPr>
              <a:t>Initial infection – viral entry into target basal epithelial cells.</a:t>
            </a:r>
            <a:endParaRPr lang="en-GB" dirty="0" smtClean="0">
              <a:ea typeface="ＭＳ Ｐゴシック" pitchFamily="34" charset="-128"/>
            </a:endParaRPr>
          </a:p>
          <a:p>
            <a:pPr marL="355600" lvl="1" indent="-171450" eaLnBrk="1" hangingPunct="1">
              <a:spcBef>
                <a:spcPct val="0"/>
              </a:spcBef>
              <a:buFont typeface="Tahoma" pitchFamily="34" charset="0"/>
              <a:buChar char="–"/>
            </a:pPr>
            <a:r>
              <a:rPr lang="en-GB" dirty="0" smtClean="0">
                <a:ea typeface="ＭＳ Ｐゴシック" pitchFamily="34" charset="-128"/>
              </a:rPr>
              <a:t>The first step is the integration of the HPV genome into the host genome, which results in expression of HPV </a:t>
            </a:r>
            <a:r>
              <a:rPr lang="en-GB" dirty="0" err="1" smtClean="0">
                <a:ea typeface="ＭＳ Ｐゴシック" pitchFamily="34" charset="-128"/>
              </a:rPr>
              <a:t>oncogenes</a:t>
            </a:r>
            <a:r>
              <a:rPr lang="en-GB" dirty="0" smtClean="0">
                <a:ea typeface="ＭＳ Ｐゴシック" pitchFamily="34" charset="-128"/>
              </a:rPr>
              <a:t> E6 and E7.</a:t>
            </a:r>
          </a:p>
          <a:p>
            <a:pPr marL="355600" lvl="1" indent="-171450" eaLnBrk="1" hangingPunct="1">
              <a:spcBef>
                <a:spcPct val="0"/>
              </a:spcBef>
              <a:buFont typeface="Tahoma" pitchFamily="34" charset="0"/>
              <a:buChar char="–"/>
            </a:pPr>
            <a:r>
              <a:rPr lang="en-GB" dirty="0" smtClean="0">
                <a:ea typeface="ＭＳ Ｐゴシック" pitchFamily="34" charset="-128"/>
              </a:rPr>
              <a:t>E6 and E7 modulate the effect of the tumour suppressor proteins p53 and </a:t>
            </a:r>
            <a:r>
              <a:rPr lang="en-GB" dirty="0" err="1" smtClean="0">
                <a:ea typeface="ＭＳ Ｐゴシック" pitchFamily="34" charset="-128"/>
              </a:rPr>
              <a:t>Rb</a:t>
            </a:r>
            <a:r>
              <a:rPr lang="en-GB" dirty="0" smtClean="0">
                <a:ea typeface="ＭＳ Ｐゴシック" pitchFamily="34" charset="-128"/>
              </a:rPr>
              <a:t>, resulting in cytogenetic instability.</a:t>
            </a:r>
          </a:p>
          <a:p>
            <a:pPr marL="355600" lvl="1" indent="-171450" eaLnBrk="1" hangingPunct="1">
              <a:spcBef>
                <a:spcPct val="0"/>
              </a:spcBef>
              <a:buFont typeface="Tahoma" pitchFamily="34" charset="0"/>
              <a:buChar char="–"/>
            </a:pPr>
            <a:r>
              <a:rPr lang="en-GB" altLang="ja-JP" dirty="0" smtClean="0">
                <a:ea typeface="ＭＳ Ｐゴシック" pitchFamily="34" charset="-128"/>
              </a:rPr>
              <a:t>These genetic changes allow for uncontrolled cell growth (immortalization).</a:t>
            </a:r>
          </a:p>
          <a:p>
            <a:pPr marL="355600" lvl="1" indent="-171450" eaLnBrk="1" hangingPunct="1">
              <a:spcBef>
                <a:spcPct val="0"/>
              </a:spcBef>
              <a:buFont typeface="Tahoma" pitchFamily="34" charset="0"/>
              <a:buChar char="–"/>
            </a:pPr>
            <a:r>
              <a:rPr lang="en-GB" altLang="ja-JP" dirty="0" smtClean="0">
                <a:ea typeface="ＭＳ Ｐゴシック" pitchFamily="34" charset="-128"/>
              </a:rPr>
              <a:t>The final stage involves malignant transformation to invasive cervical carcinoma.</a:t>
            </a:r>
            <a:endParaRPr lang="en-US" dirty="0" smtClean="0">
              <a:ea typeface="ＭＳ Ｐゴシック" pitchFamily="34" charset="-128"/>
            </a:endParaRPr>
          </a:p>
        </p:txBody>
      </p:sp>
    </p:spTree>
    <p:extLst>
      <p:ext uri="{BB962C8B-B14F-4D97-AF65-F5344CB8AC3E}">
        <p14:creationId xmlns:p14="http://schemas.microsoft.com/office/powerpoint/2010/main" val="90889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31</a:t>
            </a:fld>
            <a:endParaRPr lang="en-US"/>
          </a:p>
        </p:txBody>
      </p:sp>
    </p:spTree>
    <p:extLst>
      <p:ext uri="{BB962C8B-B14F-4D97-AF65-F5344CB8AC3E}">
        <p14:creationId xmlns:p14="http://schemas.microsoft.com/office/powerpoint/2010/main" val="152339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33</a:t>
            </a:fld>
            <a:endParaRPr lang="en-US"/>
          </a:p>
        </p:txBody>
      </p:sp>
    </p:spTree>
    <p:extLst>
      <p:ext uri="{BB962C8B-B14F-4D97-AF65-F5344CB8AC3E}">
        <p14:creationId xmlns:p14="http://schemas.microsoft.com/office/powerpoint/2010/main" val="202050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36</a:t>
            </a:fld>
            <a:endParaRPr lang="en-US"/>
          </a:p>
        </p:txBody>
      </p:sp>
    </p:spTree>
    <p:extLst>
      <p:ext uri="{BB962C8B-B14F-4D97-AF65-F5344CB8AC3E}">
        <p14:creationId xmlns:p14="http://schemas.microsoft.com/office/powerpoint/2010/main" val="72740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37</a:t>
            </a:fld>
            <a:endParaRPr lang="en-US"/>
          </a:p>
        </p:txBody>
      </p:sp>
    </p:spTree>
    <p:extLst>
      <p:ext uri="{BB962C8B-B14F-4D97-AF65-F5344CB8AC3E}">
        <p14:creationId xmlns:p14="http://schemas.microsoft.com/office/powerpoint/2010/main" val="241330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38</a:t>
            </a:fld>
            <a:endParaRPr lang="en-US"/>
          </a:p>
        </p:txBody>
      </p:sp>
    </p:spTree>
    <p:extLst>
      <p:ext uri="{BB962C8B-B14F-4D97-AF65-F5344CB8AC3E}">
        <p14:creationId xmlns:p14="http://schemas.microsoft.com/office/powerpoint/2010/main" val="264712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39</a:t>
            </a:fld>
            <a:endParaRPr lang="en-US"/>
          </a:p>
        </p:txBody>
      </p:sp>
    </p:spTree>
    <p:extLst>
      <p:ext uri="{BB962C8B-B14F-4D97-AF65-F5344CB8AC3E}">
        <p14:creationId xmlns:p14="http://schemas.microsoft.com/office/powerpoint/2010/main" val="150845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5AE08-AA97-46F4-9320-FD6C1A222B45}" type="slidenum">
              <a:rPr lang="en-US" altLang="en-US"/>
              <a:pPr/>
              <a:t>6</a:t>
            </a:fld>
            <a:endParaRPr lang="en-US" altLang="en-US"/>
          </a:p>
        </p:txBody>
      </p:sp>
      <p:sp>
        <p:nvSpPr>
          <p:cNvPr id="165890" name="Rectangle 1026"/>
          <p:cNvSpPr>
            <a:spLocks noGrp="1" noRot="1" noChangeAspect="1" noChangeArrowheads="1" noTextEdit="1"/>
          </p:cNvSpPr>
          <p:nvPr>
            <p:ph type="sldImg"/>
          </p:nvPr>
        </p:nvSpPr>
        <p:spPr>
          <a:ln/>
        </p:spPr>
      </p:sp>
      <p:sp>
        <p:nvSpPr>
          <p:cNvPr id="16589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835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40</a:t>
            </a:fld>
            <a:endParaRPr lang="en-US"/>
          </a:p>
        </p:txBody>
      </p:sp>
    </p:spTree>
    <p:extLst>
      <p:ext uri="{BB962C8B-B14F-4D97-AF65-F5344CB8AC3E}">
        <p14:creationId xmlns:p14="http://schemas.microsoft.com/office/powerpoint/2010/main" val="328724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41</a:t>
            </a:fld>
            <a:endParaRPr lang="en-US"/>
          </a:p>
        </p:txBody>
      </p:sp>
    </p:spTree>
    <p:extLst>
      <p:ext uri="{BB962C8B-B14F-4D97-AF65-F5344CB8AC3E}">
        <p14:creationId xmlns:p14="http://schemas.microsoft.com/office/powerpoint/2010/main" val="395830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42</a:t>
            </a:fld>
            <a:endParaRPr lang="en-US"/>
          </a:p>
        </p:txBody>
      </p:sp>
    </p:spTree>
    <p:extLst>
      <p:ext uri="{BB962C8B-B14F-4D97-AF65-F5344CB8AC3E}">
        <p14:creationId xmlns:p14="http://schemas.microsoft.com/office/powerpoint/2010/main" val="182564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43</a:t>
            </a:fld>
            <a:endParaRPr lang="en-US"/>
          </a:p>
        </p:txBody>
      </p:sp>
    </p:spTree>
    <p:extLst>
      <p:ext uri="{BB962C8B-B14F-4D97-AF65-F5344CB8AC3E}">
        <p14:creationId xmlns:p14="http://schemas.microsoft.com/office/powerpoint/2010/main" val="393698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44</a:t>
            </a:fld>
            <a:endParaRPr lang="en-US"/>
          </a:p>
        </p:txBody>
      </p:sp>
    </p:spTree>
    <p:extLst>
      <p:ext uri="{BB962C8B-B14F-4D97-AF65-F5344CB8AC3E}">
        <p14:creationId xmlns:p14="http://schemas.microsoft.com/office/powerpoint/2010/main" val="1384097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45</a:t>
            </a:fld>
            <a:endParaRPr lang="en-US"/>
          </a:p>
        </p:txBody>
      </p:sp>
    </p:spTree>
    <p:extLst>
      <p:ext uri="{BB962C8B-B14F-4D97-AF65-F5344CB8AC3E}">
        <p14:creationId xmlns:p14="http://schemas.microsoft.com/office/powerpoint/2010/main" val="180584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46</a:t>
            </a:fld>
            <a:endParaRPr lang="en-US"/>
          </a:p>
        </p:txBody>
      </p:sp>
    </p:spTree>
    <p:extLst>
      <p:ext uri="{BB962C8B-B14F-4D97-AF65-F5344CB8AC3E}">
        <p14:creationId xmlns:p14="http://schemas.microsoft.com/office/powerpoint/2010/main" val="4253841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47</a:t>
            </a:fld>
            <a:endParaRPr lang="en-US"/>
          </a:p>
        </p:txBody>
      </p:sp>
    </p:spTree>
    <p:extLst>
      <p:ext uri="{BB962C8B-B14F-4D97-AF65-F5344CB8AC3E}">
        <p14:creationId xmlns:p14="http://schemas.microsoft.com/office/powerpoint/2010/main" val="87965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48</a:t>
            </a:fld>
            <a:endParaRPr lang="en-US"/>
          </a:p>
        </p:txBody>
      </p:sp>
    </p:spTree>
    <p:extLst>
      <p:ext uri="{BB962C8B-B14F-4D97-AF65-F5344CB8AC3E}">
        <p14:creationId xmlns:p14="http://schemas.microsoft.com/office/powerpoint/2010/main" val="427504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49</a:t>
            </a:fld>
            <a:endParaRPr lang="en-US"/>
          </a:p>
        </p:txBody>
      </p:sp>
    </p:spTree>
    <p:extLst>
      <p:ext uri="{BB962C8B-B14F-4D97-AF65-F5344CB8AC3E}">
        <p14:creationId xmlns:p14="http://schemas.microsoft.com/office/powerpoint/2010/main" val="288533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EED65053-CD84-41C3-90FF-C44A3F192530}" type="slidenum">
              <a:rPr lang="en-US">
                <a:solidFill>
                  <a:prstClr val="black"/>
                </a:solidFill>
                <a:latin typeface="Times New Roman" pitchFamily="18" charset="0"/>
              </a:rPr>
              <a:pPr/>
              <a:t>14</a:t>
            </a:fld>
            <a:endParaRPr lang="en-US">
              <a:solidFill>
                <a:prstClr val="black"/>
              </a:solidFill>
              <a:latin typeface="Times New Roman" pitchFamily="18" charset="0"/>
            </a:endParaRPr>
          </a:p>
        </p:txBody>
      </p:sp>
      <p:sp>
        <p:nvSpPr>
          <p:cNvPr id="2355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AutoNum type="arabicPeriod"/>
            </a:pPr>
            <a:endParaRPr lang="en-GB"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9241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50</a:t>
            </a:fld>
            <a:endParaRPr lang="en-US"/>
          </a:p>
        </p:txBody>
      </p:sp>
    </p:spTree>
    <p:extLst>
      <p:ext uri="{BB962C8B-B14F-4D97-AF65-F5344CB8AC3E}">
        <p14:creationId xmlns:p14="http://schemas.microsoft.com/office/powerpoint/2010/main" val="1244884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51</a:t>
            </a:fld>
            <a:endParaRPr lang="en-US"/>
          </a:p>
        </p:txBody>
      </p:sp>
    </p:spTree>
    <p:extLst>
      <p:ext uri="{BB962C8B-B14F-4D97-AF65-F5344CB8AC3E}">
        <p14:creationId xmlns:p14="http://schemas.microsoft.com/office/powerpoint/2010/main" val="1139642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52</a:t>
            </a:fld>
            <a:endParaRPr lang="en-US"/>
          </a:p>
        </p:txBody>
      </p:sp>
    </p:spTree>
    <p:extLst>
      <p:ext uri="{BB962C8B-B14F-4D97-AF65-F5344CB8AC3E}">
        <p14:creationId xmlns:p14="http://schemas.microsoft.com/office/powerpoint/2010/main" val="134392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53</a:t>
            </a:fld>
            <a:endParaRPr lang="en-US"/>
          </a:p>
        </p:txBody>
      </p:sp>
    </p:spTree>
    <p:extLst>
      <p:ext uri="{BB962C8B-B14F-4D97-AF65-F5344CB8AC3E}">
        <p14:creationId xmlns:p14="http://schemas.microsoft.com/office/powerpoint/2010/main" val="178696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54</a:t>
            </a:fld>
            <a:endParaRPr lang="en-US"/>
          </a:p>
        </p:txBody>
      </p:sp>
    </p:spTree>
    <p:extLst>
      <p:ext uri="{BB962C8B-B14F-4D97-AF65-F5344CB8AC3E}">
        <p14:creationId xmlns:p14="http://schemas.microsoft.com/office/powerpoint/2010/main" val="4142700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55</a:t>
            </a:fld>
            <a:endParaRPr lang="en-US"/>
          </a:p>
        </p:txBody>
      </p:sp>
    </p:spTree>
    <p:extLst>
      <p:ext uri="{BB962C8B-B14F-4D97-AF65-F5344CB8AC3E}">
        <p14:creationId xmlns:p14="http://schemas.microsoft.com/office/powerpoint/2010/main" val="2409895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56</a:t>
            </a:fld>
            <a:endParaRPr lang="en-US"/>
          </a:p>
        </p:txBody>
      </p:sp>
    </p:spTree>
    <p:extLst>
      <p:ext uri="{BB962C8B-B14F-4D97-AF65-F5344CB8AC3E}">
        <p14:creationId xmlns:p14="http://schemas.microsoft.com/office/powerpoint/2010/main" val="68607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57</a:t>
            </a:fld>
            <a:endParaRPr lang="en-US"/>
          </a:p>
        </p:txBody>
      </p:sp>
    </p:spTree>
    <p:extLst>
      <p:ext uri="{BB962C8B-B14F-4D97-AF65-F5344CB8AC3E}">
        <p14:creationId xmlns:p14="http://schemas.microsoft.com/office/powerpoint/2010/main" val="592171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58</a:t>
            </a:fld>
            <a:endParaRPr lang="en-US"/>
          </a:p>
        </p:txBody>
      </p:sp>
    </p:spTree>
    <p:extLst>
      <p:ext uri="{BB962C8B-B14F-4D97-AF65-F5344CB8AC3E}">
        <p14:creationId xmlns:p14="http://schemas.microsoft.com/office/powerpoint/2010/main" val="6250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59</a:t>
            </a:fld>
            <a:endParaRPr lang="en-US"/>
          </a:p>
        </p:txBody>
      </p:sp>
    </p:spTree>
    <p:extLst>
      <p:ext uri="{BB962C8B-B14F-4D97-AF65-F5344CB8AC3E}">
        <p14:creationId xmlns:p14="http://schemas.microsoft.com/office/powerpoint/2010/main" val="358671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17</a:t>
            </a:fld>
            <a:endParaRPr lang="en-US"/>
          </a:p>
        </p:txBody>
      </p:sp>
    </p:spTree>
    <p:extLst>
      <p:ext uri="{BB962C8B-B14F-4D97-AF65-F5344CB8AC3E}">
        <p14:creationId xmlns:p14="http://schemas.microsoft.com/office/powerpoint/2010/main" val="1062410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60</a:t>
            </a:fld>
            <a:endParaRPr lang="en-US"/>
          </a:p>
        </p:txBody>
      </p:sp>
    </p:spTree>
    <p:extLst>
      <p:ext uri="{BB962C8B-B14F-4D97-AF65-F5344CB8AC3E}">
        <p14:creationId xmlns:p14="http://schemas.microsoft.com/office/powerpoint/2010/main" val="4126957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61</a:t>
            </a:fld>
            <a:endParaRPr lang="en-US"/>
          </a:p>
        </p:txBody>
      </p:sp>
    </p:spTree>
    <p:extLst>
      <p:ext uri="{BB962C8B-B14F-4D97-AF65-F5344CB8AC3E}">
        <p14:creationId xmlns:p14="http://schemas.microsoft.com/office/powerpoint/2010/main" val="1234860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62</a:t>
            </a:fld>
            <a:endParaRPr lang="en-US"/>
          </a:p>
        </p:txBody>
      </p:sp>
    </p:spTree>
    <p:extLst>
      <p:ext uri="{BB962C8B-B14F-4D97-AF65-F5344CB8AC3E}">
        <p14:creationId xmlns:p14="http://schemas.microsoft.com/office/powerpoint/2010/main" val="1686078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C1CEC-0335-4F8B-AF3F-3952B86E4CFA}" type="slidenum">
              <a:rPr lang="en-US" altLang="en-US"/>
              <a:pPr/>
              <a:t>63</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393700" y="4452938"/>
            <a:ext cx="6299200" cy="4216400"/>
          </a:xfrm>
        </p:spPr>
        <p:txBody>
          <a:bodyPr/>
          <a:lstStyle/>
          <a:p>
            <a:pPr marL="190500" indent="-190500">
              <a:buFontTx/>
              <a:buChar char="•"/>
            </a:pPr>
            <a:endParaRPr lang="en-GB" altLang="en-US" sz="1000"/>
          </a:p>
        </p:txBody>
      </p:sp>
    </p:spTree>
    <p:extLst>
      <p:ext uri="{BB962C8B-B14F-4D97-AF65-F5344CB8AC3E}">
        <p14:creationId xmlns:p14="http://schemas.microsoft.com/office/powerpoint/2010/main" val="1970543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64</a:t>
            </a:fld>
            <a:endParaRPr lang="en-US"/>
          </a:p>
        </p:txBody>
      </p:sp>
    </p:spTree>
    <p:extLst>
      <p:ext uri="{BB962C8B-B14F-4D97-AF65-F5344CB8AC3E}">
        <p14:creationId xmlns:p14="http://schemas.microsoft.com/office/powerpoint/2010/main" val="334515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65</a:t>
            </a:fld>
            <a:endParaRPr lang="en-US"/>
          </a:p>
        </p:txBody>
      </p:sp>
    </p:spTree>
    <p:extLst>
      <p:ext uri="{BB962C8B-B14F-4D97-AF65-F5344CB8AC3E}">
        <p14:creationId xmlns:p14="http://schemas.microsoft.com/office/powerpoint/2010/main" val="2119359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67</a:t>
            </a:fld>
            <a:endParaRPr lang="en-US"/>
          </a:p>
        </p:txBody>
      </p:sp>
    </p:spTree>
    <p:extLst>
      <p:ext uri="{BB962C8B-B14F-4D97-AF65-F5344CB8AC3E}">
        <p14:creationId xmlns:p14="http://schemas.microsoft.com/office/powerpoint/2010/main" val="2292249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68</a:t>
            </a:fld>
            <a:endParaRPr lang="en-US"/>
          </a:p>
        </p:txBody>
      </p:sp>
    </p:spTree>
    <p:extLst>
      <p:ext uri="{BB962C8B-B14F-4D97-AF65-F5344CB8AC3E}">
        <p14:creationId xmlns:p14="http://schemas.microsoft.com/office/powerpoint/2010/main" val="1433099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69</a:t>
            </a:fld>
            <a:endParaRPr lang="en-US"/>
          </a:p>
        </p:txBody>
      </p:sp>
    </p:spTree>
    <p:extLst>
      <p:ext uri="{BB962C8B-B14F-4D97-AF65-F5344CB8AC3E}">
        <p14:creationId xmlns:p14="http://schemas.microsoft.com/office/powerpoint/2010/main" val="76486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70</a:t>
            </a:fld>
            <a:endParaRPr lang="en-US"/>
          </a:p>
        </p:txBody>
      </p:sp>
    </p:spTree>
    <p:extLst>
      <p:ext uri="{BB962C8B-B14F-4D97-AF65-F5344CB8AC3E}">
        <p14:creationId xmlns:p14="http://schemas.microsoft.com/office/powerpoint/2010/main" val="210069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18</a:t>
            </a:fld>
            <a:endParaRPr lang="en-US"/>
          </a:p>
        </p:txBody>
      </p:sp>
    </p:spTree>
    <p:extLst>
      <p:ext uri="{BB962C8B-B14F-4D97-AF65-F5344CB8AC3E}">
        <p14:creationId xmlns:p14="http://schemas.microsoft.com/office/powerpoint/2010/main" val="1043275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71</a:t>
            </a:fld>
            <a:endParaRPr lang="en-US"/>
          </a:p>
        </p:txBody>
      </p:sp>
    </p:spTree>
    <p:extLst>
      <p:ext uri="{BB962C8B-B14F-4D97-AF65-F5344CB8AC3E}">
        <p14:creationId xmlns:p14="http://schemas.microsoft.com/office/powerpoint/2010/main" val="23619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72</a:t>
            </a:fld>
            <a:endParaRPr lang="en-US"/>
          </a:p>
        </p:txBody>
      </p:sp>
    </p:spTree>
    <p:extLst>
      <p:ext uri="{BB962C8B-B14F-4D97-AF65-F5344CB8AC3E}">
        <p14:creationId xmlns:p14="http://schemas.microsoft.com/office/powerpoint/2010/main" val="2848785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73</a:t>
            </a:fld>
            <a:endParaRPr lang="en-US"/>
          </a:p>
        </p:txBody>
      </p:sp>
    </p:spTree>
    <p:extLst>
      <p:ext uri="{BB962C8B-B14F-4D97-AF65-F5344CB8AC3E}">
        <p14:creationId xmlns:p14="http://schemas.microsoft.com/office/powerpoint/2010/main" val="2449991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0EBC1-2C58-4E48-8A5E-FD7510F22271}" type="slidenum">
              <a:rPr lang="en-US"/>
              <a:pPr/>
              <a:t>74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9855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3EDC9-8064-4E64-883A-90DB3142F4A4}" type="slidenum">
              <a:rPr lang="en-US" smtClean="0"/>
              <a:pPr/>
              <a:t>79</a:t>
            </a:fld>
            <a:endParaRPr lang="en-US" dirty="0"/>
          </a:p>
        </p:txBody>
      </p:sp>
    </p:spTree>
    <p:extLst>
      <p:ext uri="{BB962C8B-B14F-4D97-AF65-F5344CB8AC3E}">
        <p14:creationId xmlns:p14="http://schemas.microsoft.com/office/powerpoint/2010/main" val="212139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5E5A0-7107-43BC-AD6C-C69F6DC3CDDC}" type="slidenum">
              <a:rPr lang="en-US" altLang="en-US"/>
              <a:pPr/>
              <a:t>19</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393700" y="4452938"/>
            <a:ext cx="6299200" cy="4216400"/>
          </a:xfrm>
        </p:spPr>
        <p:txBody>
          <a:bodyPr/>
          <a:lstStyle/>
          <a:p>
            <a:pPr marL="190500" indent="-190500">
              <a:buFontTx/>
              <a:buChar char="•"/>
            </a:pPr>
            <a:endParaRPr lang="en-GB" altLang="en-US" sz="1000"/>
          </a:p>
        </p:txBody>
      </p:sp>
    </p:spTree>
    <p:extLst>
      <p:ext uri="{BB962C8B-B14F-4D97-AF65-F5344CB8AC3E}">
        <p14:creationId xmlns:p14="http://schemas.microsoft.com/office/powerpoint/2010/main" val="321766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20</a:t>
            </a:fld>
            <a:endParaRPr lang="en-US"/>
          </a:p>
        </p:txBody>
      </p:sp>
    </p:spTree>
    <p:extLst>
      <p:ext uri="{BB962C8B-B14F-4D97-AF65-F5344CB8AC3E}">
        <p14:creationId xmlns:p14="http://schemas.microsoft.com/office/powerpoint/2010/main" val="67906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21</a:t>
            </a:fld>
            <a:endParaRPr lang="en-US"/>
          </a:p>
        </p:txBody>
      </p:sp>
    </p:spTree>
    <p:extLst>
      <p:ext uri="{BB962C8B-B14F-4D97-AF65-F5344CB8AC3E}">
        <p14:creationId xmlns:p14="http://schemas.microsoft.com/office/powerpoint/2010/main" val="328721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EDC9-8064-4E64-883A-90DB3142F4A4}" type="slidenum">
              <a:rPr lang="en-US" smtClean="0"/>
              <a:pPr/>
              <a:t>23</a:t>
            </a:fld>
            <a:endParaRPr lang="en-US"/>
          </a:p>
        </p:txBody>
      </p:sp>
    </p:spTree>
    <p:extLst>
      <p:ext uri="{BB962C8B-B14F-4D97-AF65-F5344CB8AC3E}">
        <p14:creationId xmlns:p14="http://schemas.microsoft.com/office/powerpoint/2010/main" val="106491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653C0-C76D-4E62-98AA-50B2165D32AD}"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10886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E2D9D-C2BE-4E9D-AA1D-DBD72AD47DF1}"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233667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4866A-E300-4BD6-AD5B-51D241CC8979}"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86741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8800" y="1752600"/>
            <a:ext cx="9448800" cy="4114800"/>
          </a:xfrm>
        </p:spPr>
        <p:txBody>
          <a:bodyPr/>
          <a:lstStyle/>
          <a:p>
            <a:pPr lvl="0"/>
            <a:endParaRPr lang="en-US" noProof="0"/>
          </a:p>
        </p:txBody>
      </p:sp>
    </p:spTree>
    <p:extLst>
      <p:ext uri="{BB962C8B-B14F-4D97-AF65-F5344CB8AC3E}">
        <p14:creationId xmlns:p14="http://schemas.microsoft.com/office/powerpoint/2010/main" val="10396107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F2A82-7E37-41E5-B691-EA96275804B6}"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384383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2FB48-B33C-4BBB-B5D5-14C0FDBA27FA}"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394254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E9E01-3917-4C6F-91A3-4B552D138B00}" type="datetime1">
              <a:rPr lang="en-US" smtClean="0"/>
              <a:t>6/27/2018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12168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BF139-E535-4DB3-8AEE-D91AEF2FD79A}" type="datetime1">
              <a:rPr lang="en-US" smtClean="0"/>
              <a:t>6/27/2018</a:t>
            </a:fld>
            <a:endParaRPr lang="en-US"/>
          </a:p>
        </p:txBody>
      </p:sp>
      <p:sp>
        <p:nvSpPr>
          <p:cNvPr id="8" name="Footer Placeholder 7"/>
          <p:cNvSpPr>
            <a:spLocks noGrp="1"/>
          </p:cNvSpPr>
          <p:nvPr>
            <p:ph type="ftr" sz="quarter" idx="11"/>
          </p:nvPr>
        </p:nvSpPr>
        <p:spPr/>
        <p:txBody>
          <a:bodyPr/>
          <a:lstStyle/>
          <a:p>
            <a:r>
              <a:rPr lang="en-US" smtClean="0"/>
              <a:t>Mihretu Molla</a:t>
            </a:r>
            <a:endParaRPr lang="en-US"/>
          </a:p>
        </p:txBody>
      </p:sp>
      <p:sp>
        <p:nvSpPr>
          <p:cNvPr id="9" name="Slide Number Placeholder 8"/>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180380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8C29C-8097-4B96-9053-4A17600D290B}" type="datetime1">
              <a:rPr lang="en-US" smtClean="0"/>
              <a:t>6/27/2018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241757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5ADD7-300E-41BB-B5BA-59832923C832}"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36033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37F86-BCA1-4A26-984A-0C533BF065FC}" type="datetime1">
              <a:rPr lang="en-US" smtClean="0"/>
              <a:t>6/27/2018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324424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DFA3E-22EA-4249-A62D-BF98E4342C80}" type="datetime1">
              <a:rPr lang="en-US" smtClean="0"/>
              <a:t>6/27/2018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C4E63818-1441-4E4F-AF25-D24795E82B3D}" type="slidenum">
              <a:rPr lang="en-US" smtClean="0"/>
              <a:t>‹#›</a:t>
            </a:fld>
            <a:endParaRPr lang="en-US"/>
          </a:p>
        </p:txBody>
      </p:sp>
    </p:spTree>
    <p:extLst>
      <p:ext uri="{BB962C8B-B14F-4D97-AF65-F5344CB8AC3E}">
        <p14:creationId xmlns:p14="http://schemas.microsoft.com/office/powerpoint/2010/main" val="235241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7FDFE-DB81-451A-B8F1-2EDDFDD530AF}" type="datetime1">
              <a:rPr lang="en-US" smtClean="0"/>
              <a:t>6/27/2018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Mihretu Molla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63818-1441-4E4F-AF25-D24795E82B3D}" type="slidenum">
              <a:rPr lang="en-US" smtClean="0"/>
              <a:t>‹#›</a:t>
            </a:fld>
            <a:endParaRPr lang="en-US"/>
          </a:p>
        </p:txBody>
      </p:sp>
    </p:spTree>
    <p:extLst>
      <p:ext uri="{BB962C8B-B14F-4D97-AF65-F5344CB8AC3E}">
        <p14:creationId xmlns:p14="http://schemas.microsoft.com/office/powerpoint/2010/main" val="159186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39635"/>
            <a:ext cx="6968836" cy="1431781"/>
          </a:xfrm>
        </p:spPr>
        <p:txBody>
          <a:bodyPr>
            <a:normAutofit/>
          </a:bodyPr>
          <a:lstStyle/>
          <a:p>
            <a:pPr algn="just"/>
            <a:r>
              <a:rPr lang="en-GB" sz="4400" b="1" dirty="0" smtClean="0">
                <a:latin typeface="+mn-lt"/>
                <a:cs typeface="Times New Roman" pitchFamily="18" charset="0"/>
              </a:rPr>
              <a:t>Premalignant and Malignant </a:t>
            </a:r>
            <a:br>
              <a:rPr lang="en-GB" sz="4400" b="1" dirty="0" smtClean="0">
                <a:latin typeface="+mn-lt"/>
                <a:cs typeface="Times New Roman" pitchFamily="18" charset="0"/>
              </a:rPr>
            </a:br>
            <a:r>
              <a:rPr lang="en-GB" sz="4400" b="1" dirty="0" smtClean="0">
                <a:latin typeface="+mn-lt"/>
                <a:cs typeface="Times New Roman" pitchFamily="18" charset="0"/>
              </a:rPr>
              <a:t>Conditions of the Cervix</a:t>
            </a:r>
            <a:endParaRPr lang="en-GB" sz="4400" b="1" dirty="0">
              <a:latin typeface="+mn-lt"/>
              <a:cs typeface="Times New Roman" pitchFamily="18" charset="0"/>
            </a:endParaRPr>
          </a:p>
        </p:txBody>
      </p:sp>
      <p:sp>
        <p:nvSpPr>
          <p:cNvPr id="3" name="Subtitle 2"/>
          <p:cNvSpPr>
            <a:spLocks noGrp="1"/>
          </p:cNvSpPr>
          <p:nvPr>
            <p:ph type="subTitle" idx="1"/>
          </p:nvPr>
        </p:nvSpPr>
        <p:spPr>
          <a:xfrm>
            <a:off x="1524000" y="3602038"/>
            <a:ext cx="9585960" cy="1655762"/>
          </a:xfrm>
        </p:spPr>
        <p:txBody>
          <a:bodyPr>
            <a:normAutofit/>
          </a:bodyPr>
          <a:lstStyle/>
          <a:p>
            <a:endParaRPr lang="en-GB" sz="3200" b="1" i="1" dirty="0" smtClean="0"/>
          </a:p>
          <a:p>
            <a:r>
              <a:rPr lang="en-GB" sz="3200" b="1" i="1" dirty="0" err="1" smtClean="0"/>
              <a:t>Mihretu</a:t>
            </a:r>
            <a:r>
              <a:rPr lang="en-GB" sz="3200" b="1" i="1" dirty="0" smtClean="0"/>
              <a:t> </a:t>
            </a:r>
            <a:r>
              <a:rPr lang="en-GB" sz="3200" b="1" i="1" dirty="0" err="1" smtClean="0"/>
              <a:t>Molla</a:t>
            </a:r>
            <a:r>
              <a:rPr lang="en-GB" sz="3200" b="1" i="1" dirty="0" smtClean="0"/>
              <a:t> (</a:t>
            </a:r>
            <a:r>
              <a:rPr lang="en-GB" sz="3200" b="1" i="1" dirty="0" err="1" smtClean="0"/>
              <a:t>Bsc</a:t>
            </a:r>
            <a:r>
              <a:rPr lang="en-GB" sz="3200" b="1" i="1" dirty="0" smtClean="0"/>
              <a:t>, </a:t>
            </a:r>
            <a:r>
              <a:rPr lang="en-GB" sz="3200" b="1" i="1" dirty="0" err="1" smtClean="0"/>
              <a:t>Msc</a:t>
            </a:r>
            <a:r>
              <a:rPr lang="en-GB" sz="3200" b="1" i="1" dirty="0" smtClean="0"/>
              <a:t>)</a:t>
            </a:r>
          </a:p>
        </p:txBody>
      </p:sp>
      <p:sp>
        <p:nvSpPr>
          <p:cNvPr id="4" name="Date Placeholder 3"/>
          <p:cNvSpPr>
            <a:spLocks noGrp="1"/>
          </p:cNvSpPr>
          <p:nvPr>
            <p:ph type="dt" sz="half" idx="10"/>
          </p:nvPr>
        </p:nvSpPr>
        <p:spPr/>
        <p:txBody>
          <a:bodyPr/>
          <a:lstStyle/>
          <a:p>
            <a:fld id="{FDCDFF88-DE3A-4816-B0AD-E53381BED93C}"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1</a:t>
            </a:fld>
            <a:endParaRPr lang="en-US"/>
          </a:p>
        </p:txBody>
      </p:sp>
    </p:spTree>
    <p:extLst>
      <p:ext uri="{BB962C8B-B14F-4D97-AF65-F5344CB8AC3E}">
        <p14:creationId xmlns:p14="http://schemas.microsoft.com/office/powerpoint/2010/main" val="518920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8803485-A426-4893-B608-C3AA492005A3}" type="slidenum">
              <a:rPr lang="en-US" altLang="en-US"/>
              <a:pPr/>
              <a:t>10</a:t>
            </a:fld>
            <a:endParaRPr lang="en-US" altLang="en-US"/>
          </a:p>
        </p:txBody>
      </p:sp>
      <p:sp>
        <p:nvSpPr>
          <p:cNvPr id="45058" name="Rectangle 2"/>
          <p:cNvSpPr>
            <a:spLocks noGrp="1" noChangeArrowheads="1"/>
          </p:cNvSpPr>
          <p:nvPr>
            <p:ph type="title"/>
          </p:nvPr>
        </p:nvSpPr>
        <p:spPr>
          <a:xfrm>
            <a:off x="838200" y="365125"/>
            <a:ext cx="10515600" cy="604693"/>
          </a:xfrm>
        </p:spPr>
        <p:txBody>
          <a:bodyPr>
            <a:normAutofit fontScale="90000"/>
          </a:bodyPr>
          <a:lstStyle/>
          <a:p>
            <a:r>
              <a:rPr lang="en-US" altLang="en-US" dirty="0" smtClean="0"/>
              <a:t>Anatomy ….</a:t>
            </a:r>
            <a:endParaRPr lang="en-US" altLang="en-US" dirty="0"/>
          </a:p>
        </p:txBody>
      </p:sp>
      <p:sp>
        <p:nvSpPr>
          <p:cNvPr id="45059" name="Rectangle 3"/>
          <p:cNvSpPr>
            <a:spLocks noGrp="1" noChangeArrowheads="1"/>
          </p:cNvSpPr>
          <p:nvPr>
            <p:ph type="body" idx="1"/>
          </p:nvPr>
        </p:nvSpPr>
        <p:spPr>
          <a:xfrm>
            <a:off x="554182" y="1280160"/>
            <a:ext cx="11042073" cy="5076190"/>
          </a:xfrm>
        </p:spPr>
        <p:txBody>
          <a:bodyPr>
            <a:normAutofit/>
          </a:bodyPr>
          <a:lstStyle/>
          <a:p>
            <a:pPr marL="0" indent="0" algn="just">
              <a:buNone/>
            </a:pPr>
            <a:r>
              <a:rPr lang="en-US" altLang="en-US" sz="3200" b="1" dirty="0" err="1" smtClean="0"/>
              <a:t>Squamocolumnar</a:t>
            </a:r>
            <a:r>
              <a:rPr lang="en-US" altLang="en-US" sz="3200" b="1" dirty="0" smtClean="0"/>
              <a:t> Junction (SCJ)</a:t>
            </a:r>
          </a:p>
          <a:p>
            <a:pPr algn="just"/>
            <a:r>
              <a:rPr lang="en-US" altLang="en-US" sz="3200" dirty="0" smtClean="0"/>
              <a:t>It  </a:t>
            </a:r>
            <a:r>
              <a:rPr lang="en-US" altLang="en-US" sz="3200" dirty="0"/>
              <a:t>is a</a:t>
            </a:r>
            <a:r>
              <a:rPr lang="en-US" altLang="en-US" sz="3200" dirty="0" smtClean="0"/>
              <a:t> </a:t>
            </a:r>
            <a:r>
              <a:rPr lang="en-US" altLang="en-US" sz="3200" dirty="0"/>
              <a:t>place where the squamous and columnar epithelia meet.</a:t>
            </a:r>
          </a:p>
          <a:p>
            <a:pPr algn="just"/>
            <a:r>
              <a:rPr lang="en-US" altLang="en-US" sz="3200" dirty="0"/>
              <a:t>It often appears as a sharp line of demarcation with a slight difference in height between the two kinds of epithelium</a:t>
            </a:r>
            <a:r>
              <a:rPr lang="en-US" altLang="en-US" sz="3200" dirty="0" smtClean="0"/>
              <a:t>.</a:t>
            </a:r>
          </a:p>
          <a:p>
            <a:pPr algn="just"/>
            <a:r>
              <a:rPr lang="en-US" altLang="en-US" sz="3200" dirty="0" smtClean="0"/>
              <a:t>The original SCJ,(laid down during embryonic life), is visible during childhood and </a:t>
            </a:r>
            <a:r>
              <a:rPr lang="en-US" altLang="en-US" sz="3200" dirty="0" err="1" smtClean="0"/>
              <a:t>perimenarche</a:t>
            </a:r>
            <a:r>
              <a:rPr lang="en-US" altLang="en-US" sz="3200" dirty="0" smtClean="0"/>
              <a:t>, after puberty, and in the early reproductive years on the outer cervix away from the </a:t>
            </a:r>
            <a:r>
              <a:rPr lang="en-US" altLang="en-US" sz="3200" dirty="0" err="1" smtClean="0"/>
              <a:t>os</a:t>
            </a:r>
            <a:r>
              <a:rPr lang="en-US" altLang="en-US" sz="3200" dirty="0" smtClean="0"/>
              <a:t>.</a:t>
            </a:r>
          </a:p>
          <a:p>
            <a:pPr algn="just"/>
            <a:endParaRPr lang="en-US" altLang="en-US" sz="3200" dirty="0" smtClean="0"/>
          </a:p>
          <a:p>
            <a:pPr marL="0" indent="0" algn="just">
              <a:buNone/>
            </a:pPr>
            <a:endParaRPr lang="en-US" altLang="en-US" sz="3200" dirty="0"/>
          </a:p>
        </p:txBody>
      </p:sp>
      <p:sp>
        <p:nvSpPr>
          <p:cNvPr id="2" name="Date Placeholder 1"/>
          <p:cNvSpPr>
            <a:spLocks noGrp="1"/>
          </p:cNvSpPr>
          <p:nvPr>
            <p:ph type="dt" sz="half" idx="10"/>
          </p:nvPr>
        </p:nvSpPr>
        <p:spPr/>
        <p:txBody>
          <a:bodyPr/>
          <a:lstStyle/>
          <a:p>
            <a:fld id="{AB81A67E-6ACF-4347-9061-B892D77F59B2}"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5253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80DEF87-4AD7-4102-9FC4-22C7188705F3}" type="slidenum">
              <a:rPr lang="en-US" altLang="en-US"/>
              <a:pPr/>
              <a:t>11</a:t>
            </a:fld>
            <a:endParaRPr lang="en-US" altLang="en-US"/>
          </a:p>
        </p:txBody>
      </p:sp>
      <p:sp>
        <p:nvSpPr>
          <p:cNvPr id="103426" name="Rectangle 2"/>
          <p:cNvSpPr>
            <a:spLocks noGrp="1" noChangeArrowheads="1"/>
          </p:cNvSpPr>
          <p:nvPr>
            <p:ph type="title"/>
          </p:nvPr>
        </p:nvSpPr>
        <p:spPr/>
        <p:txBody>
          <a:bodyPr/>
          <a:lstStyle/>
          <a:p>
            <a:r>
              <a:rPr lang="en-US" altLang="en-US" dirty="0" smtClean="0"/>
              <a:t>Anatomy ….</a:t>
            </a:r>
            <a:endParaRPr lang="en-US" altLang="en-US" dirty="0"/>
          </a:p>
        </p:txBody>
      </p:sp>
      <p:sp>
        <p:nvSpPr>
          <p:cNvPr id="103427" name="Rectangle 3"/>
          <p:cNvSpPr>
            <a:spLocks noGrp="1" noChangeArrowheads="1"/>
          </p:cNvSpPr>
          <p:nvPr>
            <p:ph type="body" idx="1"/>
          </p:nvPr>
        </p:nvSpPr>
        <p:spPr>
          <a:xfrm>
            <a:off x="838199" y="1399308"/>
            <a:ext cx="10758055" cy="4803372"/>
          </a:xfrm>
        </p:spPr>
        <p:txBody>
          <a:bodyPr>
            <a:normAutofit/>
          </a:bodyPr>
          <a:lstStyle/>
          <a:p>
            <a:pPr marL="0" indent="0" algn="just">
              <a:buNone/>
            </a:pPr>
            <a:r>
              <a:rPr lang="en-US" altLang="en-US" sz="3200" b="1" dirty="0" smtClean="0"/>
              <a:t>Squamous Metaplasia</a:t>
            </a:r>
          </a:p>
          <a:p>
            <a:pPr algn="just"/>
            <a:r>
              <a:rPr lang="en-US" altLang="en-US" sz="3200" dirty="0" smtClean="0"/>
              <a:t>Is a physiologic process where  columnar cells on the side of the SCJ closest to the </a:t>
            </a:r>
            <a:r>
              <a:rPr lang="en-US" altLang="en-US" sz="3200" dirty="0" err="1" smtClean="0"/>
              <a:t>os</a:t>
            </a:r>
            <a:r>
              <a:rPr lang="en-US" altLang="en-US" sz="3200" dirty="0" smtClean="0"/>
              <a:t> are gradually replaced with squamous cells.</a:t>
            </a:r>
          </a:p>
          <a:p>
            <a:pPr algn="just">
              <a:lnSpc>
                <a:spcPct val="90000"/>
              </a:lnSpc>
            </a:pPr>
            <a:r>
              <a:rPr lang="en-US" altLang="en-US" sz="3200" dirty="0" smtClean="0"/>
              <a:t>This </a:t>
            </a:r>
            <a:r>
              <a:rPr lang="en-US" altLang="en-US" sz="3200" dirty="0"/>
              <a:t>process results from the exposure of the columnar cells to the acid environment of the vagina</a:t>
            </a:r>
            <a:r>
              <a:rPr lang="en-US" altLang="en-US" sz="3200" dirty="0" smtClean="0"/>
              <a:t>.</a:t>
            </a:r>
          </a:p>
          <a:p>
            <a:pPr algn="just"/>
            <a:endParaRPr lang="en-US" altLang="en-US" sz="3200" dirty="0" smtClean="0"/>
          </a:p>
          <a:p>
            <a:pPr algn="just">
              <a:lnSpc>
                <a:spcPct val="90000"/>
              </a:lnSpc>
            </a:pPr>
            <a:endParaRPr lang="en-US" altLang="en-US" sz="3200" dirty="0"/>
          </a:p>
        </p:txBody>
      </p:sp>
      <p:sp>
        <p:nvSpPr>
          <p:cNvPr id="2" name="Date Placeholder 1"/>
          <p:cNvSpPr>
            <a:spLocks noGrp="1"/>
          </p:cNvSpPr>
          <p:nvPr>
            <p:ph type="dt" sz="half" idx="10"/>
          </p:nvPr>
        </p:nvSpPr>
        <p:spPr/>
        <p:txBody>
          <a:bodyPr/>
          <a:lstStyle/>
          <a:p>
            <a:fld id="{D04790EE-CEFD-4FD7-87E7-DDCCCE130415}"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60190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p:spPr>
        <p:txBody>
          <a:bodyPr/>
          <a:lstStyle/>
          <a:p>
            <a:r>
              <a:rPr lang="en-US" dirty="0" smtClean="0"/>
              <a:t>Anatomy ….</a:t>
            </a:r>
            <a:endParaRPr lang="en-US" dirty="0"/>
          </a:p>
        </p:txBody>
      </p:sp>
      <p:sp>
        <p:nvSpPr>
          <p:cNvPr id="3" name="Content Placeholder 2"/>
          <p:cNvSpPr>
            <a:spLocks noGrp="1"/>
          </p:cNvSpPr>
          <p:nvPr>
            <p:ph idx="1"/>
          </p:nvPr>
        </p:nvSpPr>
        <p:spPr>
          <a:xfrm>
            <a:off x="838200" y="1274618"/>
            <a:ext cx="10515600" cy="4902345"/>
          </a:xfrm>
        </p:spPr>
        <p:txBody>
          <a:bodyPr>
            <a:normAutofit/>
          </a:bodyPr>
          <a:lstStyle/>
          <a:p>
            <a:pPr marL="0" indent="0" algn="just">
              <a:buNone/>
            </a:pPr>
            <a:r>
              <a:rPr lang="en-US" altLang="en-US" sz="3200" b="1" dirty="0"/>
              <a:t>T</a:t>
            </a:r>
            <a:r>
              <a:rPr lang="en-US" altLang="en-US" sz="3200" b="1" dirty="0" smtClean="0"/>
              <a:t>ransformation zone</a:t>
            </a:r>
            <a:r>
              <a:rPr lang="en-US" altLang="en-US" sz="3200" b="1" i="1" dirty="0" smtClean="0"/>
              <a:t> (TZ)</a:t>
            </a:r>
          </a:p>
          <a:p>
            <a:pPr algn="just"/>
            <a:r>
              <a:rPr lang="en-US" altLang="en-US" sz="3200" dirty="0"/>
              <a:t>T</a:t>
            </a:r>
            <a:r>
              <a:rPr lang="en-US" altLang="en-US" sz="3200" dirty="0" smtClean="0"/>
              <a:t>he area on the cervix between the original SCJ and the new SCJ.</a:t>
            </a:r>
          </a:p>
          <a:p>
            <a:pPr algn="just"/>
            <a:r>
              <a:rPr lang="en-US" altLang="en-US" sz="3200" dirty="0" smtClean="0"/>
              <a:t> Covered by </a:t>
            </a:r>
            <a:r>
              <a:rPr lang="en-US" altLang="en-US" sz="3200" b="1" dirty="0" err="1" smtClean="0"/>
              <a:t>metaplastic</a:t>
            </a:r>
            <a:r>
              <a:rPr lang="en-US" altLang="en-US" sz="3200" b="1" dirty="0" smtClean="0"/>
              <a:t> squamous epithelium</a:t>
            </a:r>
          </a:p>
          <a:p>
            <a:pPr algn="just"/>
            <a:r>
              <a:rPr lang="en-US" altLang="en-US" sz="3200" dirty="0" smtClean="0"/>
              <a:t>The TZ near the new SCJ is the most important area for observation, because this is the area where abnormal cells of the precursor lesions of cervical cancer are most likely to arise.</a:t>
            </a:r>
            <a:endParaRPr lang="en-US" altLang="en-US" sz="3200" b="1" dirty="0" smtClean="0"/>
          </a:p>
          <a:p>
            <a:pPr algn="just"/>
            <a:endParaRPr lang="en-US" sz="3200" dirty="0"/>
          </a:p>
        </p:txBody>
      </p:sp>
      <p:sp>
        <p:nvSpPr>
          <p:cNvPr id="27" name="Date Placeholder 26"/>
          <p:cNvSpPr>
            <a:spLocks noGrp="1"/>
          </p:cNvSpPr>
          <p:nvPr>
            <p:ph type="dt" sz="half" idx="10"/>
          </p:nvPr>
        </p:nvSpPr>
        <p:spPr/>
        <p:txBody>
          <a:bodyPr/>
          <a:lstStyle/>
          <a:p>
            <a:fld id="{4DE6ED8A-42E5-48EF-8818-1EDE9141CE1A}" type="datetime1">
              <a:rPr lang="en-US" smtClean="0"/>
              <a:t>6/27/2018</a:t>
            </a:fld>
            <a:endParaRPr lang="en-US"/>
          </a:p>
        </p:txBody>
      </p:sp>
      <p:sp>
        <p:nvSpPr>
          <p:cNvPr id="28" name="Footer Placeholder 27"/>
          <p:cNvSpPr>
            <a:spLocks noGrp="1"/>
          </p:cNvSpPr>
          <p:nvPr>
            <p:ph type="ftr" sz="quarter" idx="11"/>
          </p:nvPr>
        </p:nvSpPr>
        <p:spPr/>
        <p:txBody>
          <a:bodyPr/>
          <a:lstStyle/>
          <a:p>
            <a:r>
              <a:rPr lang="en-US" smtClean="0"/>
              <a:t>Mihretu Molla</a:t>
            </a:r>
            <a:endParaRPr lang="en-US"/>
          </a:p>
        </p:txBody>
      </p:sp>
      <p:sp>
        <p:nvSpPr>
          <p:cNvPr id="29" name="Slide Number Placeholder 28"/>
          <p:cNvSpPr>
            <a:spLocks noGrp="1"/>
          </p:cNvSpPr>
          <p:nvPr>
            <p:ph type="sldNum" sz="quarter" idx="12"/>
          </p:nvPr>
        </p:nvSpPr>
        <p:spPr/>
        <p:txBody>
          <a:bodyPr/>
          <a:lstStyle/>
          <a:p>
            <a:fld id="{C4E63818-1441-4E4F-AF25-D24795E82B3D}" type="slidenum">
              <a:rPr lang="en-US" smtClean="0"/>
              <a:t>12</a:t>
            </a:fld>
            <a:endParaRPr lang="en-US"/>
          </a:p>
        </p:txBody>
      </p:sp>
    </p:spTree>
    <p:extLst>
      <p:ext uri="{BB962C8B-B14F-4D97-AF65-F5344CB8AC3E}">
        <p14:creationId xmlns:p14="http://schemas.microsoft.com/office/powerpoint/2010/main" val="367328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9C8566-BAAA-4AA0-91D1-17B488EF847C}" type="slidenum">
              <a:rPr lang="en-US" altLang="en-US"/>
              <a:pPr/>
              <a:t>13</a:t>
            </a:fld>
            <a:endParaRPr lang="en-US" altLang="en-US"/>
          </a:p>
        </p:txBody>
      </p:sp>
      <p:sp>
        <p:nvSpPr>
          <p:cNvPr id="71682" name="Rectangle 2"/>
          <p:cNvSpPr>
            <a:spLocks noGrp="1" noChangeArrowheads="1"/>
          </p:cNvSpPr>
          <p:nvPr>
            <p:ph type="title"/>
          </p:nvPr>
        </p:nvSpPr>
        <p:spPr>
          <a:xfrm>
            <a:off x="838200" y="365125"/>
            <a:ext cx="10515600" cy="743239"/>
          </a:xfrm>
        </p:spPr>
        <p:txBody>
          <a:bodyPr/>
          <a:lstStyle/>
          <a:p>
            <a:r>
              <a:rPr lang="en-US" altLang="en-US" dirty="0" smtClean="0"/>
              <a:t>Anatomy….</a:t>
            </a:r>
            <a:endParaRPr lang="en-US" altLang="en-US" dirty="0"/>
          </a:p>
        </p:txBody>
      </p:sp>
      <p:sp>
        <p:nvSpPr>
          <p:cNvPr id="71683" name="Rectangle 3"/>
          <p:cNvSpPr>
            <a:spLocks noGrp="1" noChangeArrowheads="1"/>
          </p:cNvSpPr>
          <p:nvPr>
            <p:ph type="body" idx="1"/>
          </p:nvPr>
        </p:nvSpPr>
        <p:spPr>
          <a:xfrm>
            <a:off x="443344" y="1402080"/>
            <a:ext cx="11489576" cy="5074920"/>
          </a:xfrm>
        </p:spPr>
        <p:txBody>
          <a:bodyPr/>
          <a:lstStyle/>
          <a:p>
            <a:pPr marL="0" indent="0">
              <a:buNone/>
            </a:pPr>
            <a:r>
              <a:rPr lang="en-US" altLang="en-US" b="1" dirty="0" err="1"/>
              <a:t>Nabothian</a:t>
            </a:r>
            <a:r>
              <a:rPr lang="en-US" altLang="en-US" b="1" dirty="0"/>
              <a:t> cysts</a:t>
            </a:r>
            <a:r>
              <a:rPr lang="en-US" altLang="en-US" dirty="0"/>
              <a:t> or </a:t>
            </a:r>
            <a:r>
              <a:rPr lang="en-US" altLang="en-US" b="1" dirty="0" smtClean="0"/>
              <a:t>follicles</a:t>
            </a:r>
          </a:p>
          <a:p>
            <a:r>
              <a:rPr lang="en-US" altLang="en-US" dirty="0" smtClean="0"/>
              <a:t> Are commonly observed in the TZ.</a:t>
            </a:r>
            <a:endParaRPr lang="en-US" altLang="en-US" sz="2600" dirty="0" smtClean="0"/>
          </a:p>
          <a:p>
            <a:r>
              <a:rPr lang="en-US" altLang="en-US" dirty="0" smtClean="0"/>
              <a:t> Retention cysts lined by columnar epithelium that result from the occlusion of the openings of the crypts by the squamous epithelium.  </a:t>
            </a:r>
          </a:p>
          <a:p>
            <a:r>
              <a:rPr lang="en-US" altLang="en-US" dirty="0" smtClean="0"/>
              <a:t>The </a:t>
            </a:r>
            <a:r>
              <a:rPr lang="en-US" altLang="en-US" dirty="0"/>
              <a:t>buried columnar epithelium continues to secrete mucous that distends the follicle.</a:t>
            </a:r>
          </a:p>
          <a:p>
            <a:r>
              <a:rPr lang="en-US" altLang="en-US" dirty="0"/>
              <a:t>The surface has a milky-white hue.</a:t>
            </a:r>
          </a:p>
        </p:txBody>
      </p:sp>
      <p:sp>
        <p:nvSpPr>
          <p:cNvPr id="2" name="Date Placeholder 1"/>
          <p:cNvSpPr>
            <a:spLocks noGrp="1"/>
          </p:cNvSpPr>
          <p:nvPr>
            <p:ph type="dt" sz="half" idx="10"/>
          </p:nvPr>
        </p:nvSpPr>
        <p:spPr/>
        <p:txBody>
          <a:bodyPr/>
          <a:lstStyle/>
          <a:p>
            <a:fld id="{CD633EF0-3FD0-4120-A0C5-C5934759D318}"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52238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209800" y="228600"/>
            <a:ext cx="7772400" cy="1143000"/>
          </a:xfrm>
        </p:spPr>
        <p:txBody>
          <a:bodyPr/>
          <a:lstStyle/>
          <a:p>
            <a:pPr eaLnBrk="1" hangingPunct="1"/>
            <a:r>
              <a:rPr lang="en-US" dirty="0" smtClean="0">
                <a:ea typeface="ＭＳ Ｐゴシック" pitchFamily="34" charset="-128"/>
              </a:rPr>
              <a:t>Anatomy…….</a:t>
            </a:r>
          </a:p>
        </p:txBody>
      </p:sp>
      <p:sp>
        <p:nvSpPr>
          <p:cNvPr id="22530" name="Slide Number Placeholder 2"/>
          <p:cNvSpPr>
            <a:spLocks noGrp="1"/>
          </p:cNvSpPr>
          <p:nvPr>
            <p:ph type="sldNum" sz="quarter" idx="12"/>
          </p:nvPr>
        </p:nvSpPr>
        <p:spPr bwMode="auto">
          <a:noFill/>
          <a:ln>
            <a:miter lim="800000"/>
            <a:headEnd/>
            <a:tailEnd/>
          </a:ln>
        </p:spPr>
        <p:txBody>
          <a:bodyPr/>
          <a:lstStyle/>
          <a:p>
            <a:fld id="{559528D4-3E86-457D-9663-811678F727CC}" type="slidenum">
              <a:rPr lang="en-US">
                <a:solidFill>
                  <a:prstClr val="black">
                    <a:tint val="75000"/>
                  </a:prstClr>
                </a:solidFill>
              </a:rPr>
              <a:pPr/>
              <a:t>14</a:t>
            </a:fld>
            <a:endParaRPr lang="en-US">
              <a:solidFill>
                <a:prstClr val="black">
                  <a:tint val="75000"/>
                </a:prstClr>
              </a:solidFill>
            </a:endParaRPr>
          </a:p>
        </p:txBody>
      </p:sp>
      <p:sp>
        <p:nvSpPr>
          <p:cNvPr id="22531" name="Text Box 5"/>
          <p:cNvSpPr txBox="1">
            <a:spLocks noChangeArrowheads="1"/>
          </p:cNvSpPr>
          <p:nvPr/>
        </p:nvSpPr>
        <p:spPr bwMode="auto">
          <a:xfrm>
            <a:off x="1797051" y="7469188"/>
            <a:ext cx="2005013" cy="396875"/>
          </a:xfrm>
          <a:prstGeom prst="rect">
            <a:avLst/>
          </a:prstGeom>
          <a:noFill/>
          <a:ln w="9525">
            <a:noFill/>
            <a:miter lim="800000"/>
            <a:headEnd/>
            <a:tailEnd/>
          </a:ln>
        </p:spPr>
        <p:txBody>
          <a:bodyPr>
            <a:spAutoFit/>
          </a:bodyPr>
          <a:lstStyle/>
          <a:p>
            <a:pPr>
              <a:spcBef>
                <a:spcPct val="50000"/>
              </a:spcBef>
            </a:pPr>
            <a:endParaRPr lang="en-GB" sz="2000">
              <a:solidFill>
                <a:prstClr val="black"/>
              </a:solidFill>
              <a:latin typeface="Helvetica" charset="0"/>
            </a:endParaRPr>
          </a:p>
        </p:txBody>
      </p:sp>
      <p:grpSp>
        <p:nvGrpSpPr>
          <p:cNvPr id="2" name="Group 20"/>
          <p:cNvGrpSpPr>
            <a:grpSpLocks/>
          </p:cNvGrpSpPr>
          <p:nvPr/>
        </p:nvGrpSpPr>
        <p:grpSpPr bwMode="auto">
          <a:xfrm>
            <a:off x="3124200" y="1187450"/>
            <a:ext cx="6159500" cy="4465638"/>
            <a:chOff x="-1920" y="1507"/>
            <a:chExt cx="3880" cy="2813"/>
          </a:xfrm>
        </p:grpSpPr>
        <p:pic>
          <p:nvPicPr>
            <p:cNvPr id="22542" name="Picture 14" descr="Ectopy_Ectropion_"/>
            <p:cNvPicPr>
              <a:picLocks noChangeAspect="1" noChangeArrowheads="1"/>
            </p:cNvPicPr>
            <p:nvPr/>
          </p:nvPicPr>
          <p:blipFill>
            <a:blip r:embed="rId3" cstate="print"/>
            <a:srcRect/>
            <a:stretch>
              <a:fillRect/>
            </a:stretch>
          </p:blipFill>
          <p:spPr bwMode="auto">
            <a:xfrm>
              <a:off x="-1920" y="1507"/>
              <a:ext cx="3696" cy="2813"/>
            </a:xfrm>
            <a:prstGeom prst="rect">
              <a:avLst/>
            </a:prstGeom>
            <a:noFill/>
            <a:ln w="9525">
              <a:noFill/>
              <a:miter lim="800000"/>
              <a:headEnd/>
              <a:tailEnd/>
            </a:ln>
          </p:spPr>
        </p:pic>
        <p:sp>
          <p:nvSpPr>
            <p:cNvPr id="22543" name="Line 15"/>
            <p:cNvSpPr>
              <a:spLocks noChangeShapeType="1"/>
            </p:cNvSpPr>
            <p:nvPr/>
          </p:nvSpPr>
          <p:spPr bwMode="auto">
            <a:xfrm>
              <a:off x="-1056" y="1747"/>
              <a:ext cx="816" cy="528"/>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2544" name="Line 16"/>
            <p:cNvSpPr>
              <a:spLocks noChangeShapeType="1"/>
            </p:cNvSpPr>
            <p:nvPr/>
          </p:nvSpPr>
          <p:spPr bwMode="auto">
            <a:xfrm flipH="1">
              <a:off x="-48" y="1603"/>
              <a:ext cx="1002" cy="528"/>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2545" name="Line 17"/>
            <p:cNvSpPr>
              <a:spLocks noChangeShapeType="1"/>
            </p:cNvSpPr>
            <p:nvPr/>
          </p:nvSpPr>
          <p:spPr bwMode="auto">
            <a:xfrm flipH="1">
              <a:off x="576" y="1995"/>
              <a:ext cx="1384" cy="568"/>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2546" name="Text Box 18"/>
            <p:cNvSpPr txBox="1">
              <a:spLocks noChangeArrowheads="1"/>
            </p:cNvSpPr>
            <p:nvPr/>
          </p:nvSpPr>
          <p:spPr bwMode="auto">
            <a:xfrm>
              <a:off x="-288" y="1987"/>
              <a:ext cx="240" cy="519"/>
            </a:xfrm>
            <a:prstGeom prst="rect">
              <a:avLst/>
            </a:prstGeom>
            <a:noFill/>
            <a:ln w="9525">
              <a:noFill/>
              <a:miter lim="800000"/>
              <a:headEnd/>
              <a:tailEnd/>
            </a:ln>
          </p:spPr>
          <p:txBody>
            <a:bodyPr>
              <a:spAutoFit/>
            </a:bodyPr>
            <a:lstStyle/>
            <a:p>
              <a:pPr>
                <a:spcBef>
                  <a:spcPct val="50000"/>
                </a:spcBef>
              </a:pPr>
              <a:r>
                <a:rPr lang="en-US" sz="4800">
                  <a:solidFill>
                    <a:prstClr val="black"/>
                  </a:solidFill>
                  <a:latin typeface="CG Omega" pitchFamily="34" charset="0"/>
                </a:rPr>
                <a:t>{</a:t>
              </a:r>
            </a:p>
          </p:txBody>
        </p:sp>
        <p:sp>
          <p:nvSpPr>
            <p:cNvPr id="22547" name="Line 19"/>
            <p:cNvSpPr>
              <a:spLocks noChangeShapeType="1"/>
            </p:cNvSpPr>
            <p:nvPr/>
          </p:nvSpPr>
          <p:spPr bwMode="auto">
            <a:xfrm flipH="1">
              <a:off x="576" y="2880"/>
              <a:ext cx="1344" cy="0"/>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grpSp>
      <p:sp>
        <p:nvSpPr>
          <p:cNvPr id="22533" name="Text Box 21"/>
          <p:cNvSpPr txBox="1">
            <a:spLocks noChangeArrowheads="1"/>
          </p:cNvSpPr>
          <p:nvPr/>
        </p:nvSpPr>
        <p:spPr bwMode="auto">
          <a:xfrm>
            <a:off x="3092451" y="1187450"/>
            <a:ext cx="2128147" cy="369332"/>
          </a:xfrm>
          <a:prstGeom prst="rect">
            <a:avLst/>
          </a:prstGeom>
          <a:noFill/>
          <a:ln w="9525">
            <a:noFill/>
            <a:miter lim="800000"/>
            <a:headEnd/>
            <a:tailEnd/>
          </a:ln>
        </p:spPr>
        <p:txBody>
          <a:bodyPr wrap="none">
            <a:spAutoFit/>
          </a:bodyPr>
          <a:lstStyle/>
          <a:p>
            <a:r>
              <a:rPr lang="en-US">
                <a:solidFill>
                  <a:prstClr val="black"/>
                </a:solidFill>
              </a:rPr>
              <a:t>Transformation Zone</a:t>
            </a:r>
          </a:p>
        </p:txBody>
      </p:sp>
      <p:sp>
        <p:nvSpPr>
          <p:cNvPr id="22534" name="Text Box 22"/>
          <p:cNvSpPr txBox="1">
            <a:spLocks noChangeArrowheads="1"/>
          </p:cNvSpPr>
          <p:nvPr/>
        </p:nvSpPr>
        <p:spPr bwMode="auto">
          <a:xfrm>
            <a:off x="7686676" y="1066800"/>
            <a:ext cx="1614673" cy="369332"/>
          </a:xfrm>
          <a:prstGeom prst="rect">
            <a:avLst/>
          </a:prstGeom>
          <a:noFill/>
          <a:ln w="9525">
            <a:noFill/>
            <a:miter lim="800000"/>
            <a:headEnd/>
            <a:tailEnd/>
          </a:ln>
        </p:spPr>
        <p:txBody>
          <a:bodyPr wrap="none">
            <a:spAutoFit/>
          </a:bodyPr>
          <a:lstStyle/>
          <a:p>
            <a:r>
              <a:rPr lang="en-US">
                <a:solidFill>
                  <a:prstClr val="black"/>
                </a:solidFill>
              </a:rPr>
              <a:t>Nabothian Cyst</a:t>
            </a:r>
          </a:p>
        </p:txBody>
      </p:sp>
      <p:sp>
        <p:nvSpPr>
          <p:cNvPr id="22535" name="Text Box 23"/>
          <p:cNvSpPr txBox="1">
            <a:spLocks noChangeArrowheads="1"/>
          </p:cNvSpPr>
          <p:nvPr/>
        </p:nvSpPr>
        <p:spPr bwMode="auto">
          <a:xfrm>
            <a:off x="9299575" y="1600201"/>
            <a:ext cx="1295400" cy="923925"/>
          </a:xfrm>
          <a:prstGeom prst="rect">
            <a:avLst/>
          </a:prstGeom>
          <a:noFill/>
          <a:ln w="9525">
            <a:noFill/>
            <a:miter lim="800000"/>
            <a:headEnd/>
            <a:tailEnd/>
          </a:ln>
        </p:spPr>
        <p:txBody>
          <a:bodyPr>
            <a:spAutoFit/>
          </a:bodyPr>
          <a:lstStyle/>
          <a:p>
            <a:r>
              <a:rPr lang="en-US">
                <a:solidFill>
                  <a:prstClr val="black"/>
                </a:solidFill>
              </a:rPr>
              <a:t>Squamo-Columnar Junction</a:t>
            </a:r>
          </a:p>
        </p:txBody>
      </p:sp>
      <p:sp>
        <p:nvSpPr>
          <p:cNvPr id="22536" name="Text Box 24"/>
          <p:cNvSpPr txBox="1">
            <a:spLocks noChangeArrowheads="1"/>
          </p:cNvSpPr>
          <p:nvPr/>
        </p:nvSpPr>
        <p:spPr bwMode="auto">
          <a:xfrm>
            <a:off x="9194801" y="3074988"/>
            <a:ext cx="1400175" cy="647700"/>
          </a:xfrm>
          <a:prstGeom prst="rect">
            <a:avLst/>
          </a:prstGeom>
          <a:noFill/>
          <a:ln w="9525">
            <a:noFill/>
            <a:miter lim="800000"/>
            <a:headEnd/>
            <a:tailEnd/>
          </a:ln>
        </p:spPr>
        <p:txBody>
          <a:bodyPr>
            <a:spAutoFit/>
          </a:bodyPr>
          <a:lstStyle/>
          <a:p>
            <a:r>
              <a:rPr lang="en-US">
                <a:solidFill>
                  <a:prstClr val="black"/>
                </a:solidFill>
              </a:rPr>
              <a:t>Columnar Epithelium</a:t>
            </a:r>
          </a:p>
        </p:txBody>
      </p:sp>
      <p:sp>
        <p:nvSpPr>
          <p:cNvPr id="22537" name="TextBox 15"/>
          <p:cNvSpPr txBox="1">
            <a:spLocks noChangeArrowheads="1"/>
          </p:cNvSpPr>
          <p:nvPr/>
        </p:nvSpPr>
        <p:spPr bwMode="auto">
          <a:xfrm>
            <a:off x="9194800" y="2286000"/>
            <a:ext cx="184150" cy="369888"/>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17" name="Donut 16"/>
          <p:cNvSpPr>
            <a:spLocks/>
          </p:cNvSpPr>
          <p:nvPr/>
        </p:nvSpPr>
        <p:spPr bwMode="auto">
          <a:xfrm>
            <a:off x="3124200" y="3562351"/>
            <a:ext cx="382588" cy="392113"/>
          </a:xfrm>
          <a:custGeom>
            <a:avLst/>
            <a:gdLst>
              <a:gd name="T0" fmla="*/ 0 w 382588"/>
              <a:gd name="T1" fmla="*/ 196057 h 392113"/>
              <a:gd name="T2" fmla="*/ 191294 w 382588"/>
              <a:gd name="T3" fmla="*/ 0 h 392113"/>
              <a:gd name="T4" fmla="*/ 382588 w 382588"/>
              <a:gd name="T5" fmla="*/ 196057 h 392113"/>
              <a:gd name="T6" fmla="*/ 191294 w 382588"/>
              <a:gd name="T7" fmla="*/ 392114 h 392113"/>
              <a:gd name="T8" fmla="*/ 0 w 382588"/>
              <a:gd name="T9" fmla="*/ 196057 h 392113"/>
              <a:gd name="T10" fmla="*/ 42528 w 382588"/>
              <a:gd name="T11" fmla="*/ 196057 h 392113"/>
              <a:gd name="T12" fmla="*/ 191294 w 382588"/>
              <a:gd name="T13" fmla="*/ 349585 h 392113"/>
              <a:gd name="T14" fmla="*/ 340060 w 382588"/>
              <a:gd name="T15" fmla="*/ 196057 h 392113"/>
              <a:gd name="T16" fmla="*/ 191294 w 382588"/>
              <a:gd name="T17" fmla="*/ 42529 h 392113"/>
              <a:gd name="T18" fmla="*/ 42528 w 382588"/>
              <a:gd name="T19" fmla="*/ 196057 h 392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2588" h="392113">
                <a:moveTo>
                  <a:pt x="0" y="196057"/>
                </a:moveTo>
                <a:cubicBezTo>
                  <a:pt x="0" y="87778"/>
                  <a:pt x="85645" y="0"/>
                  <a:pt x="191294" y="0"/>
                </a:cubicBezTo>
                <a:cubicBezTo>
                  <a:pt x="296943" y="0"/>
                  <a:pt x="382588" y="87778"/>
                  <a:pt x="382588" y="196057"/>
                </a:cubicBezTo>
                <a:cubicBezTo>
                  <a:pt x="382588" y="304336"/>
                  <a:pt x="296943" y="392114"/>
                  <a:pt x="191294" y="392114"/>
                </a:cubicBezTo>
                <a:cubicBezTo>
                  <a:pt x="85645" y="392114"/>
                  <a:pt x="0" y="304336"/>
                  <a:pt x="0" y="196057"/>
                </a:cubicBezTo>
                <a:close/>
                <a:moveTo>
                  <a:pt x="42528" y="196057"/>
                </a:moveTo>
                <a:cubicBezTo>
                  <a:pt x="42528" y="280848"/>
                  <a:pt x="109133" y="349585"/>
                  <a:pt x="191294" y="349585"/>
                </a:cubicBezTo>
                <a:cubicBezTo>
                  <a:pt x="273455" y="349585"/>
                  <a:pt x="340060" y="280848"/>
                  <a:pt x="340060" y="196057"/>
                </a:cubicBezTo>
                <a:cubicBezTo>
                  <a:pt x="340060" y="111266"/>
                  <a:pt x="273455" y="42529"/>
                  <a:pt x="191294" y="42529"/>
                </a:cubicBezTo>
                <a:cubicBezTo>
                  <a:pt x="109133" y="42529"/>
                  <a:pt x="42528" y="111266"/>
                  <a:pt x="42528" y="196057"/>
                </a:cubicBezTo>
                <a:close/>
              </a:path>
            </a:pathLst>
          </a:custGeom>
          <a:solidFill>
            <a:srgbClr val="FF0000"/>
          </a:solidFill>
          <a:ln w="9525" cap="flat" cmpd="sng">
            <a:solidFill>
              <a:srgbClr val="FF0000"/>
            </a:solidFill>
            <a:prstDash val="solid"/>
            <a:round/>
            <a:headEnd/>
            <a:tailEnd/>
          </a:ln>
          <a:effectLst>
            <a:outerShdw dist="23000" dir="5400000" rotWithShape="0">
              <a:srgbClr val="000000">
                <a:alpha val="34999"/>
              </a:srgbClr>
            </a:outerShdw>
          </a:effectLst>
        </p:spPr>
        <p:txBody>
          <a:bodyPr anchor="ctr"/>
          <a:lstStyle/>
          <a:p>
            <a:endParaRPr lang="en-GB">
              <a:solidFill>
                <a:prstClr val="black"/>
              </a:solidFill>
            </a:endParaRPr>
          </a:p>
        </p:txBody>
      </p:sp>
      <p:sp>
        <p:nvSpPr>
          <p:cNvPr id="19" name="Donut 18"/>
          <p:cNvSpPr>
            <a:spLocks/>
          </p:cNvSpPr>
          <p:nvPr/>
        </p:nvSpPr>
        <p:spPr bwMode="auto">
          <a:xfrm>
            <a:off x="8413750" y="3519488"/>
            <a:ext cx="382588" cy="392112"/>
          </a:xfrm>
          <a:custGeom>
            <a:avLst/>
            <a:gdLst>
              <a:gd name="T0" fmla="*/ 0 w 382588"/>
              <a:gd name="T1" fmla="*/ 196056 h 392112"/>
              <a:gd name="T2" fmla="*/ 191294 w 382588"/>
              <a:gd name="T3" fmla="*/ 0 h 392112"/>
              <a:gd name="T4" fmla="*/ 382588 w 382588"/>
              <a:gd name="T5" fmla="*/ 196056 h 392112"/>
              <a:gd name="T6" fmla="*/ 191294 w 382588"/>
              <a:gd name="T7" fmla="*/ 392112 h 392112"/>
              <a:gd name="T8" fmla="*/ 0 w 382588"/>
              <a:gd name="T9" fmla="*/ 196056 h 392112"/>
              <a:gd name="T10" fmla="*/ 42528 w 382588"/>
              <a:gd name="T11" fmla="*/ 196056 h 392112"/>
              <a:gd name="T12" fmla="*/ 191294 w 382588"/>
              <a:gd name="T13" fmla="*/ 349584 h 392112"/>
              <a:gd name="T14" fmla="*/ 340060 w 382588"/>
              <a:gd name="T15" fmla="*/ 196056 h 392112"/>
              <a:gd name="T16" fmla="*/ 191294 w 382588"/>
              <a:gd name="T17" fmla="*/ 42528 h 392112"/>
              <a:gd name="T18" fmla="*/ 42528 w 382588"/>
              <a:gd name="T19" fmla="*/ 196056 h 392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2588" h="392112">
                <a:moveTo>
                  <a:pt x="0" y="196056"/>
                </a:moveTo>
                <a:cubicBezTo>
                  <a:pt x="0" y="87777"/>
                  <a:pt x="85645" y="0"/>
                  <a:pt x="191294" y="0"/>
                </a:cubicBezTo>
                <a:cubicBezTo>
                  <a:pt x="296943" y="0"/>
                  <a:pt x="382588" y="87777"/>
                  <a:pt x="382588" y="196056"/>
                </a:cubicBezTo>
                <a:cubicBezTo>
                  <a:pt x="382588" y="304335"/>
                  <a:pt x="296943" y="392112"/>
                  <a:pt x="191294" y="392112"/>
                </a:cubicBezTo>
                <a:cubicBezTo>
                  <a:pt x="85645" y="392112"/>
                  <a:pt x="0" y="304335"/>
                  <a:pt x="0" y="196056"/>
                </a:cubicBezTo>
                <a:close/>
                <a:moveTo>
                  <a:pt x="42528" y="196056"/>
                </a:moveTo>
                <a:cubicBezTo>
                  <a:pt x="42528" y="280847"/>
                  <a:pt x="109133" y="349584"/>
                  <a:pt x="191294" y="349584"/>
                </a:cubicBezTo>
                <a:cubicBezTo>
                  <a:pt x="273455" y="349584"/>
                  <a:pt x="340060" y="280847"/>
                  <a:pt x="340060" y="196056"/>
                </a:cubicBezTo>
                <a:cubicBezTo>
                  <a:pt x="340060" y="111265"/>
                  <a:pt x="273455" y="42528"/>
                  <a:pt x="191294" y="42528"/>
                </a:cubicBezTo>
                <a:cubicBezTo>
                  <a:pt x="109133" y="42528"/>
                  <a:pt x="42528" y="111265"/>
                  <a:pt x="42528" y="196056"/>
                </a:cubicBezTo>
                <a:close/>
              </a:path>
            </a:pathLst>
          </a:custGeom>
          <a:solidFill>
            <a:srgbClr val="FF0000"/>
          </a:solidFill>
          <a:ln w="9525" cap="flat" cmpd="sng">
            <a:solidFill>
              <a:srgbClr val="FF0000"/>
            </a:solidFill>
            <a:prstDash val="solid"/>
            <a:round/>
            <a:headEnd/>
            <a:tailEnd/>
          </a:ln>
          <a:effectLst>
            <a:outerShdw dist="23000" dir="5400000" rotWithShape="0">
              <a:srgbClr val="000000">
                <a:alpha val="34999"/>
              </a:srgbClr>
            </a:outerShdw>
          </a:effectLst>
        </p:spPr>
        <p:txBody>
          <a:bodyPr anchor="ctr"/>
          <a:lstStyle/>
          <a:p>
            <a:endParaRPr lang="en-GB">
              <a:solidFill>
                <a:prstClr val="black"/>
              </a:solidFill>
            </a:endParaRPr>
          </a:p>
        </p:txBody>
      </p:sp>
      <p:sp>
        <p:nvSpPr>
          <p:cNvPr id="22540" name="Line 15"/>
          <p:cNvSpPr>
            <a:spLocks noChangeShapeType="1"/>
          </p:cNvSpPr>
          <p:nvPr/>
        </p:nvSpPr>
        <p:spPr bwMode="auto">
          <a:xfrm>
            <a:off x="1981200" y="2681288"/>
            <a:ext cx="1295400" cy="838200"/>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2541" name="TextBox 20"/>
          <p:cNvSpPr txBox="1">
            <a:spLocks noChangeArrowheads="1"/>
          </p:cNvSpPr>
          <p:nvPr/>
        </p:nvSpPr>
        <p:spPr bwMode="auto">
          <a:xfrm>
            <a:off x="1797050" y="2338388"/>
            <a:ext cx="1453988" cy="369332"/>
          </a:xfrm>
          <a:prstGeom prst="rect">
            <a:avLst/>
          </a:prstGeom>
          <a:noFill/>
          <a:ln w="9525">
            <a:noFill/>
            <a:miter lim="800000"/>
            <a:headEnd/>
            <a:tailEnd/>
          </a:ln>
        </p:spPr>
        <p:txBody>
          <a:bodyPr wrap="none">
            <a:spAutoFit/>
          </a:bodyPr>
          <a:lstStyle/>
          <a:p>
            <a:r>
              <a:rPr lang="en-US">
                <a:solidFill>
                  <a:prstClr val="black"/>
                </a:solidFill>
              </a:rPr>
              <a:t>Blood Vessels</a:t>
            </a:r>
          </a:p>
        </p:txBody>
      </p:sp>
      <p:sp>
        <p:nvSpPr>
          <p:cNvPr id="3" name="Date Placeholder 2"/>
          <p:cNvSpPr>
            <a:spLocks noGrp="1"/>
          </p:cNvSpPr>
          <p:nvPr>
            <p:ph type="dt" sz="half" idx="10"/>
          </p:nvPr>
        </p:nvSpPr>
        <p:spPr/>
        <p:txBody>
          <a:bodyPr/>
          <a:lstStyle/>
          <a:p>
            <a:fld id="{4AD60420-6BA8-41CF-9407-5CE85E581892}" type="datetime1">
              <a:rPr lang="en-US" smtClean="0"/>
              <a:t>6/27/2018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1382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311E3C3-1559-4076-9399-AFB59D0C9C45}" type="slidenum">
              <a:rPr lang="en-US" altLang="en-US"/>
              <a:pPr/>
              <a:t>15</a:t>
            </a:fld>
            <a:endParaRPr lang="en-US" altLang="en-US"/>
          </a:p>
        </p:txBody>
      </p:sp>
      <p:sp>
        <p:nvSpPr>
          <p:cNvPr id="68610" name="Rectangle 2"/>
          <p:cNvSpPr>
            <a:spLocks noGrp="1" noChangeArrowheads="1"/>
          </p:cNvSpPr>
          <p:nvPr>
            <p:ph type="title"/>
          </p:nvPr>
        </p:nvSpPr>
        <p:spPr>
          <a:xfrm>
            <a:off x="526473" y="365126"/>
            <a:ext cx="10827327" cy="609599"/>
          </a:xfrm>
        </p:spPr>
        <p:txBody>
          <a:bodyPr>
            <a:normAutofit fontScale="90000"/>
          </a:bodyPr>
          <a:lstStyle/>
          <a:p>
            <a:r>
              <a:rPr lang="en-US" altLang="en-US" dirty="0" smtClean="0"/>
              <a:t>Anatomy…</a:t>
            </a:r>
            <a:endParaRPr lang="en-US" altLang="en-US" dirty="0"/>
          </a:p>
        </p:txBody>
      </p:sp>
      <p:sp>
        <p:nvSpPr>
          <p:cNvPr id="68611" name="Rectangle 3"/>
          <p:cNvSpPr>
            <a:spLocks noGrp="1" noChangeArrowheads="1"/>
          </p:cNvSpPr>
          <p:nvPr>
            <p:ph type="body" idx="1"/>
          </p:nvPr>
        </p:nvSpPr>
        <p:spPr>
          <a:xfrm>
            <a:off x="335281" y="1219200"/>
            <a:ext cx="11582399" cy="5257800"/>
          </a:xfrm>
        </p:spPr>
        <p:txBody>
          <a:bodyPr>
            <a:normAutofit/>
          </a:bodyPr>
          <a:lstStyle/>
          <a:p>
            <a:pPr marL="0" indent="0" algn="just">
              <a:buNone/>
            </a:pPr>
            <a:r>
              <a:rPr lang="en-US" altLang="en-US" sz="3200" b="1" dirty="0" smtClean="0"/>
              <a:t>Effect of Estrogen </a:t>
            </a:r>
          </a:p>
          <a:p>
            <a:pPr algn="just"/>
            <a:r>
              <a:rPr lang="en-US" altLang="en-US" dirty="0" smtClean="0"/>
              <a:t>The  </a:t>
            </a:r>
            <a:r>
              <a:rPr lang="en-US" altLang="en-US" dirty="0"/>
              <a:t>location of the SCJ changes throughout a woman’s life in response to changes in estrogen levels</a:t>
            </a:r>
            <a:r>
              <a:rPr lang="en-US" altLang="en-US" dirty="0" smtClean="0"/>
              <a:t>.</a:t>
            </a:r>
          </a:p>
          <a:p>
            <a:pPr algn="just"/>
            <a:r>
              <a:rPr lang="en-US" altLang="en-US" sz="2600" dirty="0" smtClean="0"/>
              <a:t>As a result of increased estrogen levels (menarche, oral contraceptive use, pregnancy):</a:t>
            </a:r>
          </a:p>
          <a:p>
            <a:pPr lvl="1" algn="just"/>
            <a:r>
              <a:rPr lang="en-US" altLang="en-US" sz="2600" dirty="0" smtClean="0"/>
              <a:t>Cervix swells and enlarges.</a:t>
            </a:r>
          </a:p>
          <a:p>
            <a:pPr lvl="1" algn="just"/>
            <a:r>
              <a:rPr lang="en-US" altLang="en-US" sz="2600" dirty="0" smtClean="0"/>
              <a:t>Eversion</a:t>
            </a:r>
            <a:r>
              <a:rPr lang="en-US" altLang="en-US" sz="2600" b="1" dirty="0" smtClean="0"/>
              <a:t> </a:t>
            </a:r>
            <a:r>
              <a:rPr lang="en-US" altLang="en-US" sz="2600" dirty="0" smtClean="0"/>
              <a:t>of the </a:t>
            </a:r>
            <a:r>
              <a:rPr lang="en-US" altLang="en-US" sz="2600" dirty="0" err="1" smtClean="0"/>
              <a:t>endocervical</a:t>
            </a:r>
            <a:r>
              <a:rPr lang="en-US" altLang="en-US" sz="2600" dirty="0" smtClean="0"/>
              <a:t> epithelium out onto the </a:t>
            </a:r>
            <a:r>
              <a:rPr lang="en-US" altLang="en-US" sz="2600" dirty="0" err="1" smtClean="0"/>
              <a:t>ectocervix</a:t>
            </a:r>
            <a:r>
              <a:rPr lang="en-US" altLang="en-US" sz="2600" dirty="0" smtClean="0"/>
              <a:t> occurs, pushing the SCJ away from the </a:t>
            </a:r>
            <a:r>
              <a:rPr lang="en-US" altLang="en-US" sz="2600" dirty="0" err="1" smtClean="0"/>
              <a:t>os</a:t>
            </a:r>
            <a:r>
              <a:rPr lang="en-US" altLang="en-US" sz="2600" dirty="0" smtClean="0"/>
              <a:t>, making it easier to see.</a:t>
            </a:r>
          </a:p>
          <a:p>
            <a:pPr algn="just"/>
            <a:r>
              <a:rPr lang="en-US" altLang="en-US" sz="2600" dirty="0" smtClean="0"/>
              <a:t>As a woman ages, the SCJ retreats inward toward the internal </a:t>
            </a:r>
            <a:r>
              <a:rPr lang="en-US" altLang="en-US" sz="2600" dirty="0" err="1" smtClean="0"/>
              <a:t>os</a:t>
            </a:r>
            <a:r>
              <a:rPr lang="en-US" altLang="en-US" sz="2600" dirty="0" smtClean="0"/>
              <a:t>, making it more difficult to see.</a:t>
            </a:r>
          </a:p>
          <a:p>
            <a:pPr algn="just"/>
            <a:endParaRPr lang="en-US" altLang="en-US" dirty="0"/>
          </a:p>
          <a:p>
            <a:pPr algn="just">
              <a:lnSpc>
                <a:spcPct val="90000"/>
              </a:lnSpc>
            </a:pPr>
            <a:endParaRPr lang="en-US" altLang="en-US" dirty="0"/>
          </a:p>
        </p:txBody>
      </p:sp>
      <p:sp>
        <p:nvSpPr>
          <p:cNvPr id="2" name="Date Placeholder 1"/>
          <p:cNvSpPr>
            <a:spLocks noGrp="1"/>
          </p:cNvSpPr>
          <p:nvPr>
            <p:ph type="dt" sz="half" idx="10"/>
          </p:nvPr>
        </p:nvSpPr>
        <p:spPr/>
        <p:txBody>
          <a:bodyPr/>
          <a:lstStyle/>
          <a:p>
            <a:fld id="{0DCA83F4-F2AF-48D4-B1D2-B4EB9C350F43}"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47794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ea typeface="ＭＳ Ｐゴシック" pitchFamily="34" charset="-128"/>
              </a:rPr>
              <a:t>Anatomy……</a:t>
            </a:r>
          </a:p>
        </p:txBody>
      </p:sp>
      <p:sp>
        <p:nvSpPr>
          <p:cNvPr id="25602" name="Content Placeholder 2"/>
          <p:cNvSpPr>
            <a:spLocks noGrp="1"/>
          </p:cNvSpPr>
          <p:nvPr>
            <p:ph idx="1"/>
          </p:nvPr>
        </p:nvSpPr>
        <p:spPr>
          <a:xfrm>
            <a:off x="548640" y="1427018"/>
            <a:ext cx="10988040" cy="4749945"/>
          </a:xfrm>
        </p:spPr>
        <p:txBody>
          <a:bodyPr/>
          <a:lstStyle/>
          <a:p>
            <a:pPr marL="0" indent="0">
              <a:buNone/>
            </a:pPr>
            <a:r>
              <a:rPr lang="en-US" b="1" dirty="0" smtClean="0">
                <a:ea typeface="ＭＳ Ｐゴシック" pitchFamily="34" charset="-128"/>
                <a:cs typeface="Times New Roman" pitchFamily="18" charset="0"/>
              </a:rPr>
              <a:t>Blood supply </a:t>
            </a:r>
          </a:p>
          <a:p>
            <a:r>
              <a:rPr lang="en-US" dirty="0" smtClean="0">
                <a:ea typeface="ＭＳ Ｐゴシック" pitchFamily="34" charset="-128"/>
                <a:cs typeface="Times New Roman" pitchFamily="18" charset="0"/>
              </a:rPr>
              <a:t>cervical and vaginal branches of the uterine vessels- 3 and 9 o</a:t>
            </a:r>
            <a:r>
              <a:rPr lang="ja-JP" altLang="en-US" dirty="0" smtClean="0">
                <a:cs typeface="Times New Roman" pitchFamily="18" charset="0"/>
              </a:rPr>
              <a:t>‘</a:t>
            </a:r>
            <a:r>
              <a:rPr lang="en-US" altLang="ja-JP" dirty="0" smtClean="0">
                <a:cs typeface="Times New Roman" pitchFamily="18" charset="0"/>
              </a:rPr>
              <a:t>clock </a:t>
            </a:r>
            <a:r>
              <a:rPr lang="en-US" altLang="ja-JP" dirty="0">
                <a:cs typeface="Times New Roman" pitchFamily="18" charset="0"/>
              </a:rPr>
              <a:t>positions</a:t>
            </a:r>
            <a:r>
              <a:rPr lang="en-US" altLang="ja-JP" dirty="0" smtClean="0">
                <a:cs typeface="Times New Roman" pitchFamily="18" charset="0"/>
              </a:rPr>
              <a:t>.</a:t>
            </a:r>
            <a:endParaRPr lang="en-US" dirty="0" smtClean="0">
              <a:ea typeface="ＭＳ Ｐゴシック" pitchFamily="34" charset="-128"/>
              <a:cs typeface="Times New Roman" pitchFamily="18" charset="0"/>
            </a:endParaRPr>
          </a:p>
          <a:p>
            <a:pPr marL="0" indent="0" eaLnBrk="1" hangingPunct="1">
              <a:buNone/>
            </a:pPr>
            <a:r>
              <a:rPr lang="en-US" b="1" dirty="0" err="1" smtClean="0">
                <a:ea typeface="ＭＳ Ｐゴシック" pitchFamily="34" charset="-128"/>
                <a:cs typeface="Times New Roman" pitchFamily="18" charset="0"/>
              </a:rPr>
              <a:t>Lymphatics</a:t>
            </a:r>
            <a:r>
              <a:rPr lang="en-US" b="1" dirty="0" smtClean="0">
                <a:ea typeface="ＭＳ Ｐゴシック" pitchFamily="34" charset="-128"/>
                <a:cs typeface="Times New Roman" pitchFamily="18" charset="0"/>
              </a:rPr>
              <a:t> drainage</a:t>
            </a:r>
          </a:p>
          <a:p>
            <a:pPr eaLnBrk="1" hangingPunct="1"/>
            <a:r>
              <a:rPr lang="en-US" dirty="0" smtClean="0">
                <a:ea typeface="ＭＳ Ｐゴシック" pitchFamily="34" charset="-128"/>
                <a:cs typeface="Times New Roman" pitchFamily="18" charset="0"/>
              </a:rPr>
              <a:t>common, internal and external iliac nodes, </a:t>
            </a:r>
            <a:r>
              <a:rPr lang="en-US" dirty="0" err="1" smtClean="0">
                <a:ea typeface="ＭＳ Ｐゴシック" pitchFamily="34" charset="-128"/>
                <a:cs typeface="Times New Roman" pitchFamily="18" charset="0"/>
              </a:rPr>
              <a:t>obturator</a:t>
            </a:r>
            <a:r>
              <a:rPr lang="en-US" dirty="0" smtClean="0">
                <a:ea typeface="ＭＳ Ｐゴシック" pitchFamily="34" charset="-128"/>
                <a:cs typeface="Times New Roman" pitchFamily="18" charset="0"/>
              </a:rPr>
              <a:t> and the </a:t>
            </a:r>
            <a:r>
              <a:rPr lang="en-US" dirty="0" err="1" smtClean="0">
                <a:ea typeface="ＭＳ Ｐゴシック" pitchFamily="34" charset="-128"/>
                <a:cs typeface="Times New Roman" pitchFamily="18" charset="0"/>
              </a:rPr>
              <a:t>parametrial</a:t>
            </a:r>
            <a:r>
              <a:rPr lang="en-US" dirty="0" smtClean="0">
                <a:ea typeface="ＭＳ Ｐゴシック" pitchFamily="34" charset="-128"/>
                <a:cs typeface="Times New Roman" pitchFamily="18" charset="0"/>
              </a:rPr>
              <a:t> nodes.</a:t>
            </a:r>
          </a:p>
          <a:p>
            <a:pPr marL="0" indent="0" eaLnBrk="1" hangingPunct="1">
              <a:buNone/>
            </a:pPr>
            <a:r>
              <a:rPr lang="en-US" b="1" dirty="0" smtClean="0">
                <a:ea typeface="ＭＳ Ｐゴシック" pitchFamily="34" charset="-128"/>
                <a:cs typeface="Times New Roman" pitchFamily="18" charset="0"/>
              </a:rPr>
              <a:t>Nerve supply</a:t>
            </a:r>
          </a:p>
          <a:p>
            <a:pPr eaLnBrk="1" hangingPunct="1"/>
            <a:r>
              <a:rPr lang="en-US" dirty="0" err="1" smtClean="0">
                <a:ea typeface="ＭＳ Ｐゴシック" pitchFamily="34" charset="-128"/>
                <a:cs typeface="Times New Roman" pitchFamily="18" charset="0"/>
              </a:rPr>
              <a:t>hypogastric</a:t>
            </a:r>
            <a:r>
              <a:rPr lang="en-US" dirty="0" smtClean="0">
                <a:ea typeface="ＭＳ Ｐゴシック" pitchFamily="34" charset="-128"/>
                <a:cs typeface="Times New Roman" pitchFamily="18" charset="0"/>
              </a:rPr>
              <a:t> plexus</a:t>
            </a:r>
          </a:p>
          <a:p>
            <a:pPr eaLnBrk="1" hangingPunct="1"/>
            <a:r>
              <a:rPr lang="en-US" dirty="0" smtClean="0">
                <a:ea typeface="ＭＳ Ｐゴシック" pitchFamily="34" charset="-128"/>
                <a:cs typeface="Times New Roman" pitchFamily="18" charset="0"/>
              </a:rPr>
              <a:t>extensive sensory nerve endings, (</a:t>
            </a:r>
            <a:r>
              <a:rPr lang="en-US" dirty="0" err="1" smtClean="0">
                <a:ea typeface="ＭＳ Ｐゴシック" pitchFamily="34" charset="-128"/>
                <a:cs typeface="Times New Roman" pitchFamily="18" charset="0"/>
              </a:rPr>
              <a:t>endocervix</a:t>
            </a:r>
            <a:r>
              <a:rPr lang="en-US" dirty="0" smtClean="0">
                <a:ea typeface="ＭＳ Ｐゴシック" pitchFamily="34" charset="-128"/>
                <a:cs typeface="Times New Roman" pitchFamily="18" charset="0"/>
              </a:rPr>
              <a:t> and very few </a:t>
            </a:r>
            <a:r>
              <a:rPr lang="en-US" dirty="0" err="1" smtClean="0">
                <a:ea typeface="ＭＳ Ｐゴシック" pitchFamily="34" charset="-128"/>
                <a:cs typeface="Times New Roman" pitchFamily="18" charset="0"/>
              </a:rPr>
              <a:t>ectocervix</a:t>
            </a:r>
            <a:r>
              <a:rPr lang="en-US" dirty="0">
                <a:ea typeface="ＭＳ Ｐゴシック" pitchFamily="34" charset="-128"/>
                <a:cs typeface="Times New Roman" pitchFamily="18" charset="0"/>
              </a:rPr>
              <a:t>)</a:t>
            </a:r>
            <a:endParaRPr lang="en-US" dirty="0" smtClean="0">
              <a:ea typeface="ＭＳ Ｐゴシック" pitchFamily="34" charset="-128"/>
              <a:cs typeface="Times New Roman" pitchFamily="18" charset="0"/>
            </a:endParaRPr>
          </a:p>
          <a:p>
            <a:pPr eaLnBrk="1" hangingPunct="1"/>
            <a:endParaRPr lang="en-US" dirty="0" smtClean="0">
              <a:ea typeface="ＭＳ Ｐゴシック" pitchFamily="34" charset="-128"/>
              <a:cs typeface="Times New Roman" pitchFamily="18" charset="0"/>
            </a:endParaRPr>
          </a:p>
        </p:txBody>
      </p:sp>
      <p:sp>
        <p:nvSpPr>
          <p:cNvPr id="2" name="Date Placeholder 1"/>
          <p:cNvSpPr>
            <a:spLocks noGrp="1"/>
          </p:cNvSpPr>
          <p:nvPr>
            <p:ph type="dt" sz="half" idx="10"/>
          </p:nvPr>
        </p:nvSpPr>
        <p:spPr/>
        <p:txBody>
          <a:bodyPr/>
          <a:lstStyle/>
          <a:p>
            <a:fld id="{5DAAFED8-D131-48F0-AD17-B69EECCDFF7E}"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16</a:t>
            </a:fld>
            <a:endParaRPr lang="en-US"/>
          </a:p>
        </p:txBody>
      </p:sp>
    </p:spTree>
    <p:extLst>
      <p:ext uri="{BB962C8B-B14F-4D97-AF65-F5344CB8AC3E}">
        <p14:creationId xmlns:p14="http://schemas.microsoft.com/office/powerpoint/2010/main" val="4089717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29"/>
          </a:xfrm>
        </p:spPr>
        <p:txBody>
          <a:bodyPr>
            <a:normAutofit/>
          </a:bodyPr>
          <a:lstStyle/>
          <a:p>
            <a:r>
              <a:rPr lang="en-US" sz="3600" b="1" dirty="0">
                <a:latin typeface="+mn-lt"/>
                <a:cs typeface="Tahoma" pitchFamily="34" charset="0"/>
              </a:rPr>
              <a:t>Cervical Intraepithelial </a:t>
            </a:r>
            <a:r>
              <a:rPr lang="en-US" sz="3600" b="1" dirty="0" smtClean="0">
                <a:latin typeface="+mn-lt"/>
                <a:cs typeface="Tahoma" pitchFamily="34" charset="0"/>
              </a:rPr>
              <a:t>Neoplasia </a:t>
            </a:r>
            <a:r>
              <a:rPr lang="en-US" sz="3600" b="1" dirty="0">
                <a:latin typeface="+mn-lt"/>
                <a:cs typeface="Tahoma" pitchFamily="34" charset="0"/>
              </a:rPr>
              <a:t>(CIN)</a:t>
            </a:r>
          </a:p>
        </p:txBody>
      </p:sp>
      <p:sp>
        <p:nvSpPr>
          <p:cNvPr id="3" name="Content Placeholder 2"/>
          <p:cNvSpPr>
            <a:spLocks noGrp="1"/>
          </p:cNvSpPr>
          <p:nvPr>
            <p:ph idx="1"/>
          </p:nvPr>
        </p:nvSpPr>
        <p:spPr>
          <a:xfrm>
            <a:off x="720437" y="1233055"/>
            <a:ext cx="10986654" cy="5278581"/>
          </a:xfrm>
        </p:spPr>
        <p:txBody>
          <a:bodyPr>
            <a:normAutofit/>
          </a:bodyPr>
          <a:lstStyle/>
          <a:p>
            <a:pPr algn="just"/>
            <a:r>
              <a:rPr lang="en-US" sz="3200" dirty="0"/>
              <a:t>CIN means disordered growth and development of the epithelial lining of the cervix.</a:t>
            </a:r>
          </a:p>
          <a:p>
            <a:pPr algn="just"/>
            <a:r>
              <a:rPr lang="en-US" sz="3200" dirty="0"/>
              <a:t>CIN is used to describe histologic findings of </a:t>
            </a:r>
            <a:r>
              <a:rPr lang="en-US" sz="3200" b="1" dirty="0"/>
              <a:t>cervical biopsy.</a:t>
            </a:r>
          </a:p>
          <a:p>
            <a:pPr algn="just"/>
            <a:r>
              <a:rPr lang="en-US" sz="3200" b="1" dirty="0"/>
              <a:t>Nearly all cervical neoplasia</a:t>
            </a:r>
            <a:r>
              <a:rPr lang="en-US" sz="3200" dirty="0"/>
              <a:t>, both squamous and columnar, develops within the </a:t>
            </a:r>
            <a:r>
              <a:rPr lang="en-US" sz="3200" b="1" dirty="0"/>
              <a:t>transformation zone</a:t>
            </a:r>
            <a:r>
              <a:rPr lang="en-US" sz="3200" dirty="0"/>
              <a:t>, usually adjacent to the new SCJ.</a:t>
            </a:r>
          </a:p>
          <a:p>
            <a:pPr algn="just"/>
            <a:r>
              <a:rPr lang="en-US" sz="3200" dirty="0"/>
              <a:t> Theoretically, cervical cells undergoing metaplasia are particularly vulnerable to the oncogenic effects of </a:t>
            </a:r>
            <a:r>
              <a:rPr lang="en-US" sz="3200" b="1" dirty="0"/>
              <a:t>HPV and co-carcinogens. </a:t>
            </a:r>
          </a:p>
          <a:p>
            <a:pPr marL="0" indent="0" algn="just">
              <a:buNone/>
            </a:pPr>
            <a:endParaRPr lang="en-US" sz="3200" dirty="0"/>
          </a:p>
        </p:txBody>
      </p:sp>
      <p:sp>
        <p:nvSpPr>
          <p:cNvPr id="4" name="Date Placeholder 3"/>
          <p:cNvSpPr>
            <a:spLocks noGrp="1"/>
          </p:cNvSpPr>
          <p:nvPr>
            <p:ph type="dt" sz="half" idx="10"/>
          </p:nvPr>
        </p:nvSpPr>
        <p:spPr/>
        <p:txBody>
          <a:bodyPr/>
          <a:lstStyle/>
          <a:p>
            <a:fld id="{084171C8-5DB7-4A6B-8003-A67F8820A2B5}"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17</a:t>
            </a:fld>
            <a:endParaRPr lang="en-US"/>
          </a:p>
        </p:txBody>
      </p:sp>
    </p:spTree>
    <p:extLst>
      <p:ext uri="{BB962C8B-B14F-4D97-AF65-F5344CB8AC3E}">
        <p14:creationId xmlns:p14="http://schemas.microsoft.com/office/powerpoint/2010/main" val="3880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9" y="365126"/>
            <a:ext cx="10688782" cy="826366"/>
          </a:xfrm>
        </p:spPr>
        <p:txBody>
          <a:bodyPr>
            <a:normAutofit/>
          </a:bodyPr>
          <a:lstStyle/>
          <a:p>
            <a:r>
              <a:rPr lang="en-US" sz="3600" b="1" dirty="0">
                <a:effectLst>
                  <a:outerShdw blurRad="38100" dist="38100" dir="2700000" algn="tl">
                    <a:srgbClr val="000000"/>
                  </a:outerShdw>
                </a:effectLst>
                <a:latin typeface="+mn-lt"/>
                <a:cs typeface="Tahoma" pitchFamily="34" charset="0"/>
              </a:rPr>
              <a:t>CIN </a:t>
            </a:r>
            <a:r>
              <a:rPr lang="en-US" sz="3600" b="1" dirty="0" smtClean="0">
                <a:effectLst>
                  <a:outerShdw blurRad="38100" dist="38100" dir="2700000" algn="tl">
                    <a:srgbClr val="000000"/>
                  </a:outerShdw>
                </a:effectLst>
                <a:latin typeface="+mn-lt"/>
                <a:cs typeface="Tahoma" pitchFamily="34" charset="0"/>
              </a:rPr>
              <a:t>…. </a:t>
            </a:r>
            <a:endParaRPr lang="en-US" sz="3600" b="1" dirty="0">
              <a:effectLst>
                <a:outerShdw blurRad="38100" dist="38100" dir="2700000" algn="tl">
                  <a:srgbClr val="000000"/>
                </a:outerShdw>
              </a:effectLst>
              <a:latin typeface="+mn-lt"/>
              <a:cs typeface="Tahoma" pitchFamily="34" charset="0"/>
            </a:endParaRPr>
          </a:p>
        </p:txBody>
      </p:sp>
      <p:sp>
        <p:nvSpPr>
          <p:cNvPr id="3" name="Content Placeholder 2"/>
          <p:cNvSpPr>
            <a:spLocks noGrp="1"/>
          </p:cNvSpPr>
          <p:nvPr>
            <p:ph idx="1"/>
          </p:nvPr>
        </p:nvSpPr>
        <p:spPr>
          <a:xfrm>
            <a:off x="471055" y="1191492"/>
            <a:ext cx="11111345" cy="5285508"/>
          </a:xfrm>
        </p:spPr>
        <p:txBody>
          <a:bodyPr>
            <a:normAutofit/>
          </a:bodyPr>
          <a:lstStyle/>
          <a:p>
            <a:pPr algn="just"/>
            <a:r>
              <a:rPr lang="en-US" sz="3200" dirty="0" smtClean="0"/>
              <a:t>Metaplasia is most active during </a:t>
            </a:r>
            <a:r>
              <a:rPr lang="en-US" sz="3200" b="1" dirty="0" smtClean="0"/>
              <a:t>adolescence and pregnancy</a:t>
            </a:r>
            <a:endParaRPr lang="en-US" sz="3200" dirty="0" smtClean="0"/>
          </a:p>
          <a:p>
            <a:pPr algn="just"/>
            <a:r>
              <a:rPr lang="en-US" sz="3200" dirty="0" smtClean="0"/>
              <a:t>This may explain why  initiation  of sexual activity at early age and first pregnancy are known risk factors for cervical cancer.</a:t>
            </a:r>
          </a:p>
          <a:p>
            <a:pPr algn="just"/>
            <a:r>
              <a:rPr lang="en-US" sz="3200" dirty="0" smtClean="0"/>
              <a:t>CIN </a:t>
            </a:r>
            <a:r>
              <a:rPr lang="en-US" sz="3200" dirty="0"/>
              <a:t>is most commonly detected in </a:t>
            </a:r>
            <a:r>
              <a:rPr lang="en-US" sz="3200" b="1" dirty="0"/>
              <a:t>women in their 20s</a:t>
            </a:r>
          </a:p>
          <a:p>
            <a:pPr algn="just"/>
            <a:r>
              <a:rPr lang="en-US" sz="3200" dirty="0" smtClean="0"/>
              <a:t>The </a:t>
            </a:r>
            <a:r>
              <a:rPr lang="en-US" sz="3200" dirty="0"/>
              <a:t>epidemiologic risk factors for </a:t>
            </a:r>
            <a:r>
              <a:rPr lang="en-US" sz="3200" b="1" dirty="0"/>
              <a:t>CIN are similar to those for cervical cancer</a:t>
            </a:r>
          </a:p>
          <a:p>
            <a:pPr algn="just"/>
            <a:endParaRPr lang="en-US" sz="3200" dirty="0"/>
          </a:p>
        </p:txBody>
      </p:sp>
      <p:sp>
        <p:nvSpPr>
          <p:cNvPr id="4" name="Date Placeholder 3"/>
          <p:cNvSpPr>
            <a:spLocks noGrp="1"/>
          </p:cNvSpPr>
          <p:nvPr>
            <p:ph type="dt" sz="half" idx="10"/>
          </p:nvPr>
        </p:nvSpPr>
        <p:spPr/>
        <p:txBody>
          <a:bodyPr/>
          <a:lstStyle/>
          <a:p>
            <a:fld id="{BC8DE101-4EA8-418A-A00A-F6E926243457}"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18</a:t>
            </a:fld>
            <a:endParaRPr lang="en-US"/>
          </a:p>
        </p:txBody>
      </p:sp>
    </p:spTree>
    <p:extLst>
      <p:ext uri="{BB962C8B-B14F-4D97-AF65-F5344CB8AC3E}">
        <p14:creationId xmlns:p14="http://schemas.microsoft.com/office/powerpoint/2010/main" val="264417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36E672-B97D-4093-9ED6-8E832E392BD1}" type="slidenum">
              <a:rPr lang="en-US" altLang="en-US"/>
              <a:pPr/>
              <a:t>19</a:t>
            </a:fld>
            <a:endParaRPr lang="en-US" altLang="en-US"/>
          </a:p>
        </p:txBody>
      </p:sp>
      <p:sp>
        <p:nvSpPr>
          <p:cNvPr id="38914" name="Rectangle 2"/>
          <p:cNvSpPr>
            <a:spLocks noGrp="1" noChangeArrowheads="1"/>
          </p:cNvSpPr>
          <p:nvPr>
            <p:ph type="title"/>
          </p:nvPr>
        </p:nvSpPr>
        <p:spPr>
          <a:xfrm>
            <a:off x="249382" y="304800"/>
            <a:ext cx="10113818" cy="581891"/>
          </a:xfrm>
        </p:spPr>
        <p:txBody>
          <a:bodyPr/>
          <a:lstStyle/>
          <a:p>
            <a:r>
              <a:rPr lang="en-GB" altLang="en-US" sz="3200" dirty="0" smtClean="0"/>
              <a:t>CIN…..</a:t>
            </a:r>
            <a:endParaRPr lang="en-GB" altLang="en-US" sz="3200" dirty="0"/>
          </a:p>
        </p:txBody>
      </p:sp>
      <p:sp>
        <p:nvSpPr>
          <p:cNvPr id="38915" name="Rectangle 3"/>
          <p:cNvSpPr>
            <a:spLocks noGrp="1" noChangeArrowheads="1"/>
          </p:cNvSpPr>
          <p:nvPr>
            <p:ph type="body" idx="1"/>
          </p:nvPr>
        </p:nvSpPr>
        <p:spPr>
          <a:xfrm>
            <a:off x="471055" y="886691"/>
            <a:ext cx="11218025" cy="5250873"/>
          </a:xfrm>
        </p:spPr>
        <p:txBody>
          <a:bodyPr>
            <a:normAutofit fontScale="85000" lnSpcReduction="20000"/>
          </a:bodyPr>
          <a:lstStyle/>
          <a:p>
            <a:pPr marL="0" indent="0">
              <a:buNone/>
            </a:pPr>
            <a:r>
              <a:rPr lang="en-GB" altLang="en-US" sz="3200" b="1" dirty="0" smtClean="0"/>
              <a:t>Risk Factors for CIN or Cancer</a:t>
            </a:r>
          </a:p>
          <a:p>
            <a:pPr marL="227013" indent="-227013">
              <a:buFontTx/>
              <a:buChar char="•"/>
            </a:pPr>
            <a:r>
              <a:rPr lang="en-GB" altLang="en-US" sz="3200" dirty="0" smtClean="0"/>
              <a:t>Infection </a:t>
            </a:r>
            <a:r>
              <a:rPr lang="en-GB" altLang="en-US" sz="3200" dirty="0"/>
              <a:t>with a high-risk HPV type.</a:t>
            </a:r>
          </a:p>
          <a:p>
            <a:pPr marL="227013" indent="-227013">
              <a:buFontTx/>
              <a:buChar char="•"/>
            </a:pPr>
            <a:r>
              <a:rPr lang="en-GB" altLang="en-US" sz="3200" dirty="0"/>
              <a:t>Family history of CIN or cancer (mother, sister).</a:t>
            </a:r>
          </a:p>
          <a:p>
            <a:pPr marL="227013" indent="-227013">
              <a:buFontTx/>
              <a:buChar char="•"/>
            </a:pPr>
            <a:r>
              <a:rPr lang="en-GB" altLang="en-US" sz="3200" dirty="0"/>
              <a:t>Immunosuppression (</a:t>
            </a:r>
            <a:r>
              <a:rPr lang="en-GB" altLang="en-US" sz="3200" dirty="0">
                <a:cs typeface="Times New Roman" panose="02020603050405020304" pitchFamily="18" charset="0"/>
              </a:rPr>
              <a:t>disease, such as AIDS; medication to prevent rejection of transplant; chemotherapy; pregnancy</a:t>
            </a:r>
            <a:r>
              <a:rPr lang="en-GB" altLang="en-US" sz="3200" dirty="0" smtClean="0">
                <a:cs typeface="Times New Roman" panose="02020603050405020304" pitchFamily="18" charset="0"/>
              </a:rPr>
              <a:t>).</a:t>
            </a:r>
          </a:p>
          <a:p>
            <a:pPr marL="227013" indent="-227013">
              <a:buFontTx/>
              <a:buChar char="•"/>
            </a:pPr>
            <a:r>
              <a:rPr lang="en-US" sz="3200" dirty="0" smtClean="0"/>
              <a:t>Dietary deficiencies(vitamins such as A, C, E, beta carotene, and folic acid)</a:t>
            </a:r>
          </a:p>
          <a:p>
            <a:pPr marL="227013" indent="-227013">
              <a:buFontTx/>
              <a:buChar char="•"/>
            </a:pPr>
            <a:r>
              <a:rPr lang="en-US" sz="3200" dirty="0" smtClean="0"/>
              <a:t>Age </a:t>
            </a:r>
          </a:p>
          <a:p>
            <a:pPr marL="227013" indent="-227013">
              <a:buFontTx/>
              <a:buChar char="•"/>
            </a:pPr>
            <a:r>
              <a:rPr lang="en-US" sz="3200" dirty="0" smtClean="0"/>
              <a:t>Early </a:t>
            </a:r>
            <a:r>
              <a:rPr lang="en-US" sz="3200" dirty="0" err="1" smtClean="0"/>
              <a:t>coitarche</a:t>
            </a:r>
            <a:endParaRPr lang="en-GB" altLang="en-US" sz="3200" dirty="0">
              <a:cs typeface="Times New Roman" panose="02020603050405020304" pitchFamily="18" charset="0"/>
            </a:endParaRPr>
          </a:p>
          <a:p>
            <a:pPr marL="227013" indent="-227013">
              <a:buFontTx/>
              <a:buChar char="•"/>
            </a:pPr>
            <a:r>
              <a:rPr lang="en-US" altLang="en-US" sz="3200" dirty="0"/>
              <a:t>Diabetes mellitus</a:t>
            </a:r>
            <a:r>
              <a:rPr lang="en-US" altLang="en-US" sz="3200" dirty="0" smtClean="0"/>
              <a:t>.</a:t>
            </a:r>
          </a:p>
          <a:p>
            <a:pPr marL="227013" indent="-227013">
              <a:buFontTx/>
              <a:buChar char="•"/>
            </a:pPr>
            <a:r>
              <a:rPr lang="en-US" dirty="0" smtClean="0"/>
              <a:t>Low socioeconomic status</a:t>
            </a:r>
          </a:p>
          <a:p>
            <a:pPr marL="227013" indent="-227013">
              <a:buFontTx/>
              <a:buChar char="•"/>
            </a:pPr>
            <a:r>
              <a:rPr lang="en-US" dirty="0" smtClean="0"/>
              <a:t>Multiple sexual partners</a:t>
            </a:r>
            <a:endParaRPr lang="en-US" altLang="en-US" sz="3200" dirty="0"/>
          </a:p>
          <a:p>
            <a:pPr marL="227013" indent="-227013">
              <a:buFontTx/>
              <a:buChar char="•"/>
            </a:pPr>
            <a:r>
              <a:rPr lang="en-GB" altLang="en-US" sz="3200" dirty="0"/>
              <a:t>Certain HLA tissue types.</a:t>
            </a:r>
          </a:p>
          <a:p>
            <a:pPr marL="227013" indent="-227013">
              <a:buFontTx/>
              <a:buChar char="•"/>
            </a:pPr>
            <a:r>
              <a:rPr lang="en-GB" altLang="en-US" sz="3200" dirty="0"/>
              <a:t>Smoking.</a:t>
            </a:r>
          </a:p>
        </p:txBody>
      </p:sp>
      <p:sp>
        <p:nvSpPr>
          <p:cNvPr id="2" name="Date Placeholder 1"/>
          <p:cNvSpPr>
            <a:spLocks noGrp="1"/>
          </p:cNvSpPr>
          <p:nvPr>
            <p:ph type="dt" sz="half" idx="10"/>
          </p:nvPr>
        </p:nvSpPr>
        <p:spPr/>
        <p:txBody>
          <a:bodyPr/>
          <a:lstStyle/>
          <a:p>
            <a:fld id="{C5703976-A780-4DB0-A43D-427AA05A19A9}"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7071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38200" y="365125"/>
            <a:ext cx="10515600" cy="1077857"/>
          </a:xfrm>
        </p:spPr>
        <p:txBody>
          <a:bodyPr/>
          <a:lstStyle/>
          <a:p>
            <a:pPr eaLnBrk="1" hangingPunct="1"/>
            <a:r>
              <a:rPr lang="en-US" b="1" dirty="0" smtClean="0">
                <a:ea typeface="ＭＳ Ｐゴシック" pitchFamily="34" charset="-128"/>
              </a:rPr>
              <a:t>Learning Objectives</a:t>
            </a:r>
          </a:p>
        </p:txBody>
      </p:sp>
      <p:sp>
        <p:nvSpPr>
          <p:cNvPr id="18434" name="Content Placeholder 2"/>
          <p:cNvSpPr>
            <a:spLocks noGrp="1"/>
          </p:cNvSpPr>
          <p:nvPr>
            <p:ph idx="1"/>
          </p:nvPr>
        </p:nvSpPr>
        <p:spPr>
          <a:xfrm>
            <a:off x="320040" y="1442982"/>
            <a:ext cx="11551920" cy="4913368"/>
          </a:xfrm>
        </p:spPr>
        <p:txBody>
          <a:bodyPr/>
          <a:lstStyle/>
          <a:p>
            <a:pPr marL="0" indent="0" algn="just" eaLnBrk="1" hangingPunct="1">
              <a:buNone/>
            </a:pPr>
            <a:r>
              <a:rPr lang="en-US" dirty="0" smtClean="0">
                <a:ea typeface="ＭＳ Ｐゴシック" pitchFamily="34" charset="-128"/>
                <a:cs typeface="Times New Roman" pitchFamily="18" charset="0"/>
              </a:rPr>
              <a:t>At the end of this session you are expected to</a:t>
            </a:r>
          </a:p>
          <a:p>
            <a:pPr algn="just" eaLnBrk="1" hangingPunct="1"/>
            <a:r>
              <a:rPr lang="en-US" dirty="0" smtClean="0">
                <a:ea typeface="ＭＳ Ｐゴシック" pitchFamily="34" charset="-128"/>
                <a:cs typeface="Times New Roman" pitchFamily="18" charset="0"/>
              </a:rPr>
              <a:t>Briefly explain the anatomy of the cervix</a:t>
            </a:r>
          </a:p>
          <a:p>
            <a:pPr algn="just" eaLnBrk="1" hangingPunct="1"/>
            <a:r>
              <a:rPr lang="en-US" dirty="0" smtClean="0">
                <a:ea typeface="ＭＳ Ｐゴシック" pitchFamily="34" charset="-128"/>
                <a:cs typeface="Times New Roman" pitchFamily="18" charset="0"/>
              </a:rPr>
              <a:t>Explain cervical intraepithelial neoplasia (CIN)</a:t>
            </a:r>
          </a:p>
          <a:p>
            <a:pPr algn="just" eaLnBrk="1" hangingPunct="1"/>
            <a:r>
              <a:rPr lang="en-US" dirty="0" smtClean="0">
                <a:ea typeface="ＭＳ Ｐゴシック" pitchFamily="34" charset="-128"/>
                <a:cs typeface="Times New Roman" pitchFamily="18" charset="0"/>
              </a:rPr>
              <a:t>Describe the role of HPV in causation of Cervical Ca</a:t>
            </a:r>
          </a:p>
          <a:p>
            <a:pPr algn="just" eaLnBrk="1" hangingPunct="1"/>
            <a:r>
              <a:rPr lang="en-US" dirty="0" smtClean="0">
                <a:ea typeface="ＭＳ Ｐゴシック" pitchFamily="34" charset="-128"/>
                <a:cs typeface="Times New Roman" pitchFamily="18" charset="0"/>
              </a:rPr>
              <a:t>Describe methods of cervical ca screening </a:t>
            </a:r>
          </a:p>
          <a:p>
            <a:pPr algn="just" eaLnBrk="1" hangingPunct="1"/>
            <a:r>
              <a:rPr lang="en-US" dirty="0" smtClean="0">
                <a:ea typeface="ＭＳ Ｐゴシック" pitchFamily="34" charset="-128"/>
                <a:cs typeface="Times New Roman" pitchFamily="18" charset="0"/>
              </a:rPr>
              <a:t>Describe clinical presentation of cervical ca</a:t>
            </a:r>
          </a:p>
          <a:p>
            <a:pPr algn="just" eaLnBrk="1" hangingPunct="1"/>
            <a:r>
              <a:rPr lang="en-US" dirty="0" smtClean="0">
                <a:ea typeface="ＭＳ Ｐゴシック" pitchFamily="34" charset="-128"/>
                <a:cs typeface="Times New Roman" pitchFamily="18" charset="0"/>
              </a:rPr>
              <a:t>Describe diagnostic and staging modalities of cervical ca</a:t>
            </a:r>
          </a:p>
          <a:p>
            <a:pPr algn="just" eaLnBrk="1" hangingPunct="1"/>
            <a:r>
              <a:rPr lang="en-US" dirty="0" smtClean="0">
                <a:ea typeface="ＭＳ Ｐゴシック" pitchFamily="34" charset="-128"/>
                <a:cs typeface="Times New Roman" pitchFamily="18" charset="0"/>
              </a:rPr>
              <a:t>Describe management of cervical ca</a:t>
            </a:r>
          </a:p>
          <a:p>
            <a:pPr algn="just" eaLnBrk="1" hangingPunct="1"/>
            <a:r>
              <a:rPr lang="en-US" dirty="0" smtClean="0">
                <a:ea typeface="ＭＳ Ｐゴシック" pitchFamily="34" charset="-128"/>
                <a:cs typeface="Times New Roman" pitchFamily="18" charset="0"/>
              </a:rPr>
              <a:t>Describe prevention mechanisms of cervical Ca</a:t>
            </a:r>
          </a:p>
          <a:p>
            <a:pPr algn="just" eaLnBrk="1" hangingPunct="1"/>
            <a:endParaRPr lang="en-US" dirty="0" smtClean="0">
              <a:ea typeface="ＭＳ Ｐゴシック" pitchFamily="34" charset="-128"/>
              <a:cs typeface="Times New Roman" pitchFamily="18" charset="0"/>
            </a:endParaRPr>
          </a:p>
        </p:txBody>
      </p:sp>
      <p:sp>
        <p:nvSpPr>
          <p:cNvPr id="2" name="Date Placeholder 1"/>
          <p:cNvSpPr>
            <a:spLocks noGrp="1"/>
          </p:cNvSpPr>
          <p:nvPr>
            <p:ph type="dt" sz="half" idx="10"/>
          </p:nvPr>
        </p:nvSpPr>
        <p:spPr/>
        <p:txBody>
          <a:bodyPr/>
          <a:lstStyle/>
          <a:p>
            <a:fld id="{2F433E5A-2805-41CA-8D57-1ED520654CEC}"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2</a:t>
            </a:fld>
            <a:endParaRPr lang="en-US"/>
          </a:p>
        </p:txBody>
      </p:sp>
    </p:spTree>
    <p:extLst>
      <p:ext uri="{BB962C8B-B14F-4D97-AF65-F5344CB8AC3E}">
        <p14:creationId xmlns:p14="http://schemas.microsoft.com/office/powerpoint/2010/main" val="2096396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365125"/>
            <a:ext cx="11076709" cy="757093"/>
          </a:xfrm>
        </p:spPr>
        <p:txBody>
          <a:bodyPr>
            <a:normAutofit/>
          </a:bodyPr>
          <a:lstStyle/>
          <a:p>
            <a:r>
              <a:rPr lang="en-US" sz="4000" b="1" dirty="0" smtClean="0">
                <a:latin typeface="+mn-lt"/>
                <a:cs typeface="Tahoma" pitchFamily="34" charset="0"/>
              </a:rPr>
              <a:t>CIN….</a:t>
            </a:r>
            <a:endParaRPr lang="en-US" sz="4000" dirty="0">
              <a:latin typeface="+mn-lt"/>
            </a:endParaRPr>
          </a:p>
        </p:txBody>
      </p:sp>
      <p:sp>
        <p:nvSpPr>
          <p:cNvPr id="3" name="Content Placeholder 2"/>
          <p:cNvSpPr>
            <a:spLocks noGrp="1"/>
          </p:cNvSpPr>
          <p:nvPr>
            <p:ph idx="1"/>
          </p:nvPr>
        </p:nvSpPr>
        <p:spPr>
          <a:xfrm>
            <a:off x="277091" y="1122218"/>
            <a:ext cx="11457709" cy="5070764"/>
          </a:xfrm>
        </p:spPr>
        <p:txBody>
          <a:bodyPr>
            <a:normAutofit lnSpcReduction="10000"/>
          </a:bodyPr>
          <a:lstStyle/>
          <a:p>
            <a:pPr marL="0" indent="0" algn="just">
              <a:buNone/>
            </a:pPr>
            <a:r>
              <a:rPr lang="en-US" b="1" dirty="0" smtClean="0"/>
              <a:t>Classification</a:t>
            </a:r>
            <a:r>
              <a:rPr lang="en-US" dirty="0" smtClean="0"/>
              <a:t> </a:t>
            </a:r>
            <a:endParaRPr lang="en-US" dirty="0"/>
          </a:p>
          <a:p>
            <a:pPr marL="0" indent="0" algn="just">
              <a:buNone/>
            </a:pPr>
            <a:r>
              <a:rPr lang="en-US" b="1" dirty="0"/>
              <a:t>CIN </a:t>
            </a:r>
            <a:r>
              <a:rPr lang="en-US" b="1" dirty="0" smtClean="0"/>
              <a:t>1</a:t>
            </a:r>
          </a:p>
          <a:p>
            <a:pPr algn="just"/>
            <a:r>
              <a:rPr lang="en-US" dirty="0" smtClean="0"/>
              <a:t>Mild </a:t>
            </a:r>
            <a:r>
              <a:rPr lang="en-US" dirty="0"/>
              <a:t>atypical cellular changes in the lower third of the epithelium (formerly called </a:t>
            </a:r>
            <a:r>
              <a:rPr lang="en-US" b="1" dirty="0"/>
              <a:t>mild dysplasia</a:t>
            </a:r>
            <a:r>
              <a:rPr lang="en-US" dirty="0"/>
              <a:t>).</a:t>
            </a:r>
          </a:p>
          <a:p>
            <a:pPr marL="0" indent="0" algn="just">
              <a:buNone/>
            </a:pPr>
            <a:r>
              <a:rPr lang="en-US" b="1" dirty="0"/>
              <a:t>CIN </a:t>
            </a:r>
            <a:r>
              <a:rPr lang="en-US" b="1" dirty="0" smtClean="0"/>
              <a:t>2</a:t>
            </a:r>
            <a:r>
              <a:rPr lang="en-US" dirty="0" smtClean="0"/>
              <a:t> </a:t>
            </a:r>
          </a:p>
          <a:p>
            <a:pPr algn="just"/>
            <a:r>
              <a:rPr lang="en-US" dirty="0" smtClean="0"/>
              <a:t>Moderate </a:t>
            </a:r>
            <a:r>
              <a:rPr lang="en-US" dirty="0"/>
              <a:t>atypical cellular changes confined to the basal two-thirds of the epithelium (formerly called </a:t>
            </a:r>
            <a:r>
              <a:rPr lang="en-US" b="1" dirty="0"/>
              <a:t>moderate </a:t>
            </a:r>
            <a:r>
              <a:rPr lang="en-US" dirty="0"/>
              <a:t>dysplasia)</a:t>
            </a:r>
          </a:p>
          <a:p>
            <a:pPr marL="0" indent="0" algn="just">
              <a:buNone/>
            </a:pPr>
            <a:r>
              <a:rPr lang="en-US" b="1" dirty="0"/>
              <a:t>CIN </a:t>
            </a:r>
            <a:r>
              <a:rPr lang="en-US" b="1" dirty="0" smtClean="0"/>
              <a:t>3</a:t>
            </a:r>
          </a:p>
          <a:p>
            <a:pPr algn="just"/>
            <a:r>
              <a:rPr lang="en-US" dirty="0" smtClean="0"/>
              <a:t>Severe </a:t>
            </a:r>
            <a:r>
              <a:rPr lang="en-US" dirty="0"/>
              <a:t>atypical cellular changes encompassing greater than two-thirds of the epithelial thickness, and includes full-thickness lesions (formerly called </a:t>
            </a:r>
            <a:r>
              <a:rPr lang="en-US" b="1" dirty="0"/>
              <a:t>severe dysplasia or carcinoma in situ</a:t>
            </a:r>
            <a:r>
              <a:rPr lang="en-US" dirty="0"/>
              <a:t>).</a:t>
            </a:r>
          </a:p>
        </p:txBody>
      </p:sp>
      <p:sp>
        <p:nvSpPr>
          <p:cNvPr id="4" name="Date Placeholder 3"/>
          <p:cNvSpPr>
            <a:spLocks noGrp="1"/>
          </p:cNvSpPr>
          <p:nvPr>
            <p:ph type="dt" sz="half" idx="10"/>
          </p:nvPr>
        </p:nvSpPr>
        <p:spPr/>
        <p:txBody>
          <a:bodyPr/>
          <a:lstStyle/>
          <a:p>
            <a:fld id="{F15ACBA0-559A-4A43-8750-958B907E01FC}"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20</a:t>
            </a:fld>
            <a:endParaRPr lang="en-US"/>
          </a:p>
        </p:txBody>
      </p:sp>
    </p:spTree>
    <p:extLst>
      <p:ext uri="{BB962C8B-B14F-4D97-AF65-F5344CB8AC3E}">
        <p14:creationId xmlns:p14="http://schemas.microsoft.com/office/powerpoint/2010/main" val="351787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951056"/>
          </a:xfrm>
        </p:spPr>
        <p:txBody>
          <a:bodyPr>
            <a:normAutofit/>
          </a:bodyPr>
          <a:lstStyle/>
          <a:p>
            <a:r>
              <a:rPr lang="en-US" sz="4000" b="1" dirty="0" smtClean="0">
                <a:effectLst>
                  <a:outerShdw blurRad="38100" dist="38100" dir="2700000" algn="tl">
                    <a:srgbClr val="000000"/>
                  </a:outerShdw>
                </a:effectLst>
                <a:latin typeface="+mn-lt"/>
                <a:cs typeface="Tahoma" pitchFamily="34" charset="0"/>
              </a:rPr>
              <a:t>CIN ….. </a:t>
            </a:r>
            <a:endParaRPr lang="en-US" sz="40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597416"/>
              </p:ext>
            </p:extLst>
          </p:nvPr>
        </p:nvGraphicFramePr>
        <p:xfrm>
          <a:off x="969818" y="1205343"/>
          <a:ext cx="10764983" cy="5306291"/>
        </p:xfrm>
        <a:graphic>
          <a:graphicData uri="http://schemas.openxmlformats.org/drawingml/2006/table">
            <a:tbl>
              <a:tblPr firstRow="1" bandRow="1">
                <a:tableStyleId>{2D5ABB26-0587-4C30-8999-92F81FD0307C}</a:tableStyleId>
              </a:tblPr>
              <a:tblGrid>
                <a:gridCol w="1278527"/>
                <a:gridCol w="2371614"/>
                <a:gridCol w="2371614"/>
                <a:gridCol w="2371614"/>
                <a:gridCol w="2371614"/>
              </a:tblGrid>
              <a:tr h="941907">
                <a:tc gridSpan="5">
                  <a:txBody>
                    <a:bodyPr/>
                    <a:lstStyle/>
                    <a:p>
                      <a:r>
                        <a:rPr lang="en-US" sz="3200" b="1" dirty="0" smtClean="0"/>
                        <a:t>Natural History of Cervical Intraepithelial Neoplasia Lesions</a:t>
                      </a:r>
                      <a:endParaRPr lang="en-US" sz="3200" b="1" dirty="0"/>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538663">
                <a:tc>
                  <a:txBody>
                    <a:bodyPr/>
                    <a:lstStyle/>
                    <a:p>
                      <a:pPr algn="l"/>
                      <a:r>
                        <a:rPr lang="en-US" sz="2800" b="1" dirty="0" smtClean="0"/>
                        <a:t>CIN</a:t>
                      </a:r>
                      <a:r>
                        <a:rPr lang="en-US" sz="2800" b="1" baseline="0" dirty="0" smtClean="0"/>
                        <a:t> </a:t>
                      </a:r>
                      <a:r>
                        <a:rPr lang="en-US" sz="2800" b="1" dirty="0" smtClean="0"/>
                        <a:t>grade </a:t>
                      </a:r>
                      <a:endParaRPr lang="en-US" sz="2800" b="1" dirty="0"/>
                    </a:p>
                  </a:txBody>
                  <a:tcPr marL="28575" marR="28575" marT="28575" marB="28575"/>
                </a:tc>
                <a:tc>
                  <a:txBody>
                    <a:bodyPr/>
                    <a:lstStyle/>
                    <a:p>
                      <a:pPr algn="l"/>
                      <a:r>
                        <a:rPr lang="en-US" sz="2800" b="1" dirty="0"/>
                        <a:t>Regression (%)</a:t>
                      </a:r>
                    </a:p>
                  </a:txBody>
                  <a:tcPr marL="28575" marR="28575" marT="28575" marB="28575"/>
                </a:tc>
                <a:tc>
                  <a:txBody>
                    <a:bodyPr/>
                    <a:lstStyle/>
                    <a:p>
                      <a:pPr algn="l"/>
                      <a:r>
                        <a:rPr lang="en-US" sz="2800" b="1" dirty="0"/>
                        <a:t>Persistence (%)</a:t>
                      </a:r>
                    </a:p>
                  </a:txBody>
                  <a:tcPr marL="28575" marR="28575" marT="28575" marB="28575"/>
                </a:tc>
                <a:tc>
                  <a:txBody>
                    <a:bodyPr/>
                    <a:lstStyle/>
                    <a:p>
                      <a:pPr algn="l"/>
                      <a:r>
                        <a:rPr lang="en-US" sz="2800" b="1" dirty="0"/>
                        <a:t>Progression to CIS (%)</a:t>
                      </a:r>
                    </a:p>
                  </a:txBody>
                  <a:tcPr marL="28575" marR="28575" marT="28575" marB="28575"/>
                </a:tc>
                <a:tc>
                  <a:txBody>
                    <a:bodyPr/>
                    <a:lstStyle/>
                    <a:p>
                      <a:pPr algn="l"/>
                      <a:r>
                        <a:rPr lang="en-US" sz="2800" b="1"/>
                        <a:t>Progression to Invasion (%)</a:t>
                      </a:r>
                    </a:p>
                  </a:txBody>
                  <a:tcPr marL="28575" marR="28575" marT="28575" marB="28575"/>
                </a:tc>
              </a:tr>
              <a:tr h="941907">
                <a:tc>
                  <a:txBody>
                    <a:bodyPr/>
                    <a:lstStyle/>
                    <a:p>
                      <a:pPr algn="l"/>
                      <a:r>
                        <a:rPr lang="en-US" sz="2800" b="1" dirty="0"/>
                        <a:t>CIN 1</a:t>
                      </a:r>
                    </a:p>
                  </a:txBody>
                  <a:tcPr marL="28575" marR="28575" marT="28575" marB="28575"/>
                </a:tc>
                <a:tc>
                  <a:txBody>
                    <a:bodyPr/>
                    <a:lstStyle/>
                    <a:p>
                      <a:pPr algn="l"/>
                      <a:r>
                        <a:rPr lang="en-US" sz="2800" b="1" dirty="0"/>
                        <a:t>57</a:t>
                      </a:r>
                    </a:p>
                  </a:txBody>
                  <a:tcPr marL="28575" marR="28575" marT="28575" marB="28575"/>
                </a:tc>
                <a:tc>
                  <a:txBody>
                    <a:bodyPr/>
                    <a:lstStyle/>
                    <a:p>
                      <a:pPr algn="l"/>
                      <a:r>
                        <a:rPr lang="en-US" sz="2800" b="1" dirty="0"/>
                        <a:t>32</a:t>
                      </a:r>
                    </a:p>
                  </a:txBody>
                  <a:tcPr marL="28575" marR="28575" marT="28575" marB="28575"/>
                </a:tc>
                <a:tc>
                  <a:txBody>
                    <a:bodyPr/>
                    <a:lstStyle/>
                    <a:p>
                      <a:pPr algn="l"/>
                      <a:r>
                        <a:rPr lang="en-US" sz="2800" b="1" dirty="0"/>
                        <a:t>11</a:t>
                      </a:r>
                    </a:p>
                  </a:txBody>
                  <a:tcPr marL="28575" marR="28575" marT="28575" marB="28575"/>
                </a:tc>
                <a:tc>
                  <a:txBody>
                    <a:bodyPr/>
                    <a:lstStyle/>
                    <a:p>
                      <a:pPr algn="l"/>
                      <a:r>
                        <a:rPr lang="en-US" sz="2800" b="1" dirty="0"/>
                        <a:t>1</a:t>
                      </a:r>
                    </a:p>
                  </a:txBody>
                  <a:tcPr marL="28575" marR="28575" marT="28575" marB="28575"/>
                </a:tc>
              </a:tr>
              <a:tr h="941907">
                <a:tc>
                  <a:txBody>
                    <a:bodyPr/>
                    <a:lstStyle/>
                    <a:p>
                      <a:pPr algn="l"/>
                      <a:r>
                        <a:rPr lang="en-US" sz="2800" b="1" dirty="0"/>
                        <a:t>CIN 2</a:t>
                      </a:r>
                    </a:p>
                  </a:txBody>
                  <a:tcPr marL="28575" marR="28575" marT="28575" marB="28575"/>
                </a:tc>
                <a:tc>
                  <a:txBody>
                    <a:bodyPr/>
                    <a:lstStyle/>
                    <a:p>
                      <a:pPr algn="l"/>
                      <a:r>
                        <a:rPr lang="en-US" sz="2800" b="1" dirty="0"/>
                        <a:t>43</a:t>
                      </a:r>
                    </a:p>
                  </a:txBody>
                  <a:tcPr marL="28575" marR="28575" marT="28575" marB="28575"/>
                </a:tc>
                <a:tc>
                  <a:txBody>
                    <a:bodyPr/>
                    <a:lstStyle/>
                    <a:p>
                      <a:pPr algn="l"/>
                      <a:r>
                        <a:rPr lang="en-US" sz="2800" b="1" dirty="0"/>
                        <a:t>35</a:t>
                      </a:r>
                    </a:p>
                  </a:txBody>
                  <a:tcPr marL="28575" marR="28575" marT="28575" marB="28575"/>
                </a:tc>
                <a:tc>
                  <a:txBody>
                    <a:bodyPr/>
                    <a:lstStyle/>
                    <a:p>
                      <a:pPr algn="l"/>
                      <a:r>
                        <a:rPr lang="en-US" sz="2800" b="1" dirty="0"/>
                        <a:t>22</a:t>
                      </a:r>
                    </a:p>
                  </a:txBody>
                  <a:tcPr marL="28575" marR="28575" marT="28575" marB="28575"/>
                </a:tc>
                <a:tc>
                  <a:txBody>
                    <a:bodyPr/>
                    <a:lstStyle/>
                    <a:p>
                      <a:pPr algn="l"/>
                      <a:r>
                        <a:rPr lang="en-US" sz="2800" b="1"/>
                        <a:t>5</a:t>
                      </a:r>
                    </a:p>
                  </a:txBody>
                  <a:tcPr marL="28575" marR="28575" marT="28575" marB="28575"/>
                </a:tc>
              </a:tr>
              <a:tr h="941907">
                <a:tc>
                  <a:txBody>
                    <a:bodyPr/>
                    <a:lstStyle/>
                    <a:p>
                      <a:pPr algn="l"/>
                      <a:r>
                        <a:rPr lang="en-US" sz="2800" b="1"/>
                        <a:t>CIN 3</a:t>
                      </a:r>
                    </a:p>
                  </a:txBody>
                  <a:tcPr marL="28575" marR="28575" marT="28575" marB="28575"/>
                </a:tc>
                <a:tc>
                  <a:txBody>
                    <a:bodyPr/>
                    <a:lstStyle/>
                    <a:p>
                      <a:pPr algn="l"/>
                      <a:r>
                        <a:rPr lang="en-US" sz="2800" b="1" dirty="0"/>
                        <a:t>32</a:t>
                      </a:r>
                    </a:p>
                  </a:txBody>
                  <a:tcPr marL="28575" marR="28575" marT="28575" marB="28575"/>
                </a:tc>
                <a:tc>
                  <a:txBody>
                    <a:bodyPr/>
                    <a:lstStyle/>
                    <a:p>
                      <a:pPr algn="l"/>
                      <a:r>
                        <a:rPr lang="en-US" sz="2800" b="1" dirty="0" smtClean="0"/>
                        <a:t>&lt;   5  6 </a:t>
                      </a:r>
                      <a:endParaRPr lang="en-US" sz="2800" b="1" dirty="0"/>
                    </a:p>
                  </a:txBody>
                  <a:tcPr marL="28575" marR="28575" marT="28575" marB="28575"/>
                </a:tc>
                <a:tc>
                  <a:txBody>
                    <a:bodyPr/>
                    <a:lstStyle/>
                    <a:p>
                      <a:pPr algn="l"/>
                      <a:r>
                        <a:rPr lang="en-US" sz="2800" b="1" dirty="0"/>
                        <a:t>–</a:t>
                      </a:r>
                    </a:p>
                  </a:txBody>
                  <a:tcPr marL="28575" marR="28575" marT="28575" marB="28575"/>
                </a:tc>
                <a:tc>
                  <a:txBody>
                    <a:bodyPr/>
                    <a:lstStyle/>
                    <a:p>
                      <a:pPr algn="l"/>
                      <a:r>
                        <a:rPr lang="en-US" sz="2800" b="1" dirty="0"/>
                        <a:t>&gt;12</a:t>
                      </a:r>
                    </a:p>
                  </a:txBody>
                  <a:tcPr marL="28575" marR="28575" marT="28575" marB="28575"/>
                </a:tc>
              </a:tr>
            </a:tbl>
          </a:graphicData>
        </a:graphic>
      </p:graphicFrame>
      <p:sp>
        <p:nvSpPr>
          <p:cNvPr id="2" name="Date Placeholder 1"/>
          <p:cNvSpPr>
            <a:spLocks noGrp="1"/>
          </p:cNvSpPr>
          <p:nvPr>
            <p:ph type="dt" sz="half" idx="10"/>
          </p:nvPr>
        </p:nvSpPr>
        <p:spPr/>
        <p:txBody>
          <a:bodyPr/>
          <a:lstStyle/>
          <a:p>
            <a:fld id="{B4750BF2-F136-4396-9092-AAACEBED081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21</a:t>
            </a:fld>
            <a:endParaRPr lang="en-US"/>
          </a:p>
        </p:txBody>
      </p:sp>
    </p:spTree>
    <p:extLst>
      <p:ext uri="{BB962C8B-B14F-4D97-AF65-F5344CB8AC3E}">
        <p14:creationId xmlns:p14="http://schemas.microsoft.com/office/powerpoint/2010/main" val="287953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A9EB4C-3BCD-4D4C-A899-63C8558B5E3B}" type="slidenum">
              <a:rPr lang="en-US" altLang="en-US"/>
              <a:pPr/>
              <a:t>22</a:t>
            </a:fld>
            <a:endParaRPr lang="en-US" altLang="en-US"/>
          </a:p>
        </p:txBody>
      </p:sp>
      <p:sp>
        <p:nvSpPr>
          <p:cNvPr id="84994" name="Rectangle 2"/>
          <p:cNvSpPr>
            <a:spLocks noGrp="1" noChangeArrowheads="1"/>
          </p:cNvSpPr>
          <p:nvPr>
            <p:ph type="title"/>
          </p:nvPr>
        </p:nvSpPr>
        <p:spPr>
          <a:xfrm>
            <a:off x="426720" y="609600"/>
            <a:ext cx="10759440" cy="807720"/>
          </a:xfrm>
        </p:spPr>
        <p:txBody>
          <a:bodyPr/>
          <a:lstStyle/>
          <a:p>
            <a:r>
              <a:rPr lang="en-US" altLang="en-US" sz="3600" dirty="0" smtClean="0"/>
              <a:t>CIN…..</a:t>
            </a:r>
            <a:endParaRPr lang="en-US" altLang="en-US" sz="3600" dirty="0"/>
          </a:p>
        </p:txBody>
      </p:sp>
      <p:sp>
        <p:nvSpPr>
          <p:cNvPr id="84995" name="Rectangle 3"/>
          <p:cNvSpPr>
            <a:spLocks noGrp="1" noChangeArrowheads="1"/>
          </p:cNvSpPr>
          <p:nvPr>
            <p:ph type="body" idx="1"/>
          </p:nvPr>
        </p:nvSpPr>
        <p:spPr>
          <a:xfrm>
            <a:off x="426720" y="1417320"/>
            <a:ext cx="11384280" cy="4754880"/>
          </a:xfrm>
        </p:spPr>
        <p:txBody>
          <a:bodyPr>
            <a:normAutofit/>
          </a:bodyPr>
          <a:lstStyle/>
          <a:p>
            <a:pPr algn="just"/>
            <a:r>
              <a:rPr lang="en-US" altLang="en-US" sz="3200" dirty="0" smtClean="0"/>
              <a:t>Precursor Lesions (CIN) Precede Cancer by Many Years.</a:t>
            </a:r>
          </a:p>
          <a:p>
            <a:pPr algn="just"/>
            <a:r>
              <a:rPr lang="en-US" altLang="en-US" sz="3200" dirty="0" smtClean="0"/>
              <a:t>After </a:t>
            </a:r>
            <a:r>
              <a:rPr lang="en-US" altLang="en-US" sz="3200" dirty="0"/>
              <a:t>the initial infection with HPV, a precursor lesion (CIN) may result (in &lt;10% of cases), but the lesion rarely progresses to cervical cancer. </a:t>
            </a:r>
            <a:endParaRPr lang="en-US" altLang="en-US" sz="3200" dirty="0" smtClean="0"/>
          </a:p>
          <a:p>
            <a:pPr algn="just"/>
            <a:r>
              <a:rPr lang="en-US" altLang="en-US" sz="3200" dirty="0" smtClean="0"/>
              <a:t>When </a:t>
            </a:r>
            <a:r>
              <a:rPr lang="en-US" altLang="en-US" sz="3200" dirty="0"/>
              <a:t>it does, progression takes 10–15 years.</a:t>
            </a:r>
          </a:p>
          <a:p>
            <a:pPr algn="just"/>
            <a:r>
              <a:rPr lang="en-US" altLang="en-US" sz="3200" dirty="0"/>
              <a:t>It is rare, but not impossible, for HPV infections to result in cervical cancer within 1–2 years.</a:t>
            </a:r>
          </a:p>
        </p:txBody>
      </p:sp>
      <p:sp>
        <p:nvSpPr>
          <p:cNvPr id="2" name="Date Placeholder 1"/>
          <p:cNvSpPr>
            <a:spLocks noGrp="1"/>
          </p:cNvSpPr>
          <p:nvPr>
            <p:ph type="dt" sz="half" idx="10"/>
          </p:nvPr>
        </p:nvSpPr>
        <p:spPr/>
        <p:txBody>
          <a:bodyPr/>
          <a:lstStyle/>
          <a:p>
            <a:fld id="{D0C1683D-47D2-43CC-8CD8-BD0D3E592F6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82303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640715"/>
          </a:xfrm>
        </p:spPr>
        <p:txBody>
          <a:bodyPr>
            <a:normAutofit/>
          </a:bodyPr>
          <a:lstStyle/>
          <a:p>
            <a:r>
              <a:rPr lang="en-US" sz="4000" b="1" dirty="0">
                <a:latin typeface="+mn-lt"/>
                <a:cs typeface="Tahoma" pitchFamily="34" charset="0"/>
              </a:rPr>
              <a:t>Human papiloma virus  </a:t>
            </a:r>
          </a:p>
        </p:txBody>
      </p:sp>
      <p:sp>
        <p:nvSpPr>
          <p:cNvPr id="124931" name="Rectangle 3"/>
          <p:cNvSpPr>
            <a:spLocks noGrp="1" noChangeArrowheads="1"/>
          </p:cNvSpPr>
          <p:nvPr>
            <p:ph idx="1"/>
          </p:nvPr>
        </p:nvSpPr>
        <p:spPr>
          <a:xfrm>
            <a:off x="0" y="1249680"/>
            <a:ext cx="11780520" cy="5303520"/>
          </a:xfrm>
        </p:spPr>
        <p:txBody>
          <a:bodyPr>
            <a:normAutofit/>
          </a:bodyPr>
          <a:lstStyle/>
          <a:p>
            <a:pPr algn="just"/>
            <a:r>
              <a:rPr lang="en-US" sz="3200" dirty="0"/>
              <a:t> </a:t>
            </a:r>
            <a:r>
              <a:rPr lang="en-US" sz="3200" dirty="0" smtClean="0"/>
              <a:t>Human papillomavirus is a nonenveloped DNA virus with a protein capsid. </a:t>
            </a:r>
          </a:p>
          <a:p>
            <a:pPr algn="just"/>
            <a:r>
              <a:rPr lang="en-US" sz="3200" dirty="0" smtClean="0"/>
              <a:t>It </a:t>
            </a:r>
            <a:r>
              <a:rPr lang="en-US" sz="3200" b="1" dirty="0" smtClean="0"/>
              <a:t>infects epithelial cells exclusively </a:t>
            </a:r>
            <a:r>
              <a:rPr lang="en-US" sz="3200" dirty="0" smtClean="0"/>
              <a:t>and approximately </a:t>
            </a:r>
            <a:r>
              <a:rPr lang="en-US" sz="3200" b="1" dirty="0" smtClean="0"/>
              <a:t>30 to 40    </a:t>
            </a:r>
            <a:r>
              <a:rPr lang="en-US" sz="3200" dirty="0" smtClean="0"/>
              <a:t>HPV types have an affinity for infecting the lower anogenital tract. </a:t>
            </a:r>
          </a:p>
          <a:p>
            <a:pPr algn="just"/>
            <a:endParaRPr lang="en-US" sz="3200" dirty="0"/>
          </a:p>
        </p:txBody>
      </p:sp>
      <p:sp>
        <p:nvSpPr>
          <p:cNvPr id="2" name="Date Placeholder 1"/>
          <p:cNvSpPr>
            <a:spLocks noGrp="1"/>
          </p:cNvSpPr>
          <p:nvPr>
            <p:ph type="dt" sz="half" idx="10"/>
          </p:nvPr>
        </p:nvSpPr>
        <p:spPr/>
        <p:txBody>
          <a:bodyPr/>
          <a:lstStyle/>
          <a:p>
            <a:fld id="{D7583450-500A-4821-9C79-00BCD724E58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23</a:t>
            </a:fld>
            <a:endParaRPr lang="en-US"/>
          </a:p>
        </p:txBody>
      </p:sp>
    </p:spTree>
    <p:extLst>
      <p:ext uri="{BB962C8B-B14F-4D97-AF65-F5344CB8AC3E}">
        <p14:creationId xmlns:p14="http://schemas.microsoft.com/office/powerpoint/2010/main" val="154633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C59B268-10B5-47D7-A253-C1AD3CBDF6BA}" type="slidenum">
              <a:rPr lang="en-US" altLang="en-US"/>
              <a:pPr/>
              <a:t>24</a:t>
            </a:fld>
            <a:endParaRPr lang="en-US" altLang="en-US"/>
          </a:p>
        </p:txBody>
      </p:sp>
      <p:sp>
        <p:nvSpPr>
          <p:cNvPr id="36866" name="Rectangle 2"/>
          <p:cNvSpPr>
            <a:spLocks noGrp="1" noChangeArrowheads="1"/>
          </p:cNvSpPr>
          <p:nvPr>
            <p:ph type="title"/>
          </p:nvPr>
        </p:nvSpPr>
        <p:spPr>
          <a:xfrm>
            <a:off x="1036320" y="457200"/>
            <a:ext cx="9738360" cy="990600"/>
          </a:xfrm>
        </p:spPr>
        <p:txBody>
          <a:bodyPr/>
          <a:lstStyle/>
          <a:p>
            <a:r>
              <a:rPr lang="en-GB" altLang="en-US" dirty="0"/>
              <a:t>Risk Factors for HPV Infection</a:t>
            </a:r>
          </a:p>
        </p:txBody>
      </p:sp>
      <p:sp>
        <p:nvSpPr>
          <p:cNvPr id="36867" name="Rectangle 3"/>
          <p:cNvSpPr>
            <a:spLocks noGrp="1" noChangeArrowheads="1"/>
          </p:cNvSpPr>
          <p:nvPr>
            <p:ph type="body" idx="1"/>
          </p:nvPr>
        </p:nvSpPr>
        <p:spPr>
          <a:xfrm>
            <a:off x="685800" y="1447800"/>
            <a:ext cx="11094720" cy="5059680"/>
          </a:xfrm>
        </p:spPr>
        <p:txBody>
          <a:bodyPr>
            <a:normAutofit/>
          </a:bodyPr>
          <a:lstStyle/>
          <a:p>
            <a:pPr marL="227013" indent="-227013" algn="just">
              <a:spcBef>
                <a:spcPct val="80000"/>
              </a:spcBef>
              <a:buFontTx/>
              <a:buChar char="•"/>
            </a:pPr>
            <a:r>
              <a:rPr lang="en-GB" altLang="en-US" sz="3200" dirty="0"/>
              <a:t>Number of sexual partners/frequency of sexual intercourse.</a:t>
            </a:r>
          </a:p>
          <a:p>
            <a:pPr marL="227013" indent="-227013" algn="just">
              <a:buFontTx/>
              <a:buChar char="•"/>
            </a:pPr>
            <a:r>
              <a:rPr lang="en-GB" altLang="en-US" sz="3200" dirty="0"/>
              <a:t>Sexual partner’s number of other sexual partners.</a:t>
            </a:r>
          </a:p>
          <a:p>
            <a:pPr marL="227013" indent="-227013" algn="just">
              <a:buFontTx/>
              <a:buChar char="•"/>
            </a:pPr>
            <a:r>
              <a:rPr lang="en-GB" altLang="en-US" sz="3200" dirty="0"/>
              <a:t>Infection with other sexually transmitted infections</a:t>
            </a:r>
            <a:r>
              <a:rPr lang="en-GB" altLang="en-US" sz="3200" dirty="0" smtClean="0"/>
              <a:t>.</a:t>
            </a:r>
          </a:p>
          <a:p>
            <a:pPr marL="227013" indent="-227013" algn="just">
              <a:buFontTx/>
              <a:buChar char="•"/>
            </a:pPr>
            <a:r>
              <a:rPr lang="en-US" altLang="en-US" sz="3200" dirty="0" smtClean="0"/>
              <a:t>Over a lifetime, sexually active adults have a 70%–80% chance of being infected with a cancer-causing type of HPV.</a:t>
            </a:r>
          </a:p>
          <a:p>
            <a:pPr algn="just"/>
            <a:r>
              <a:rPr lang="en-US" altLang="en-US" sz="3200" dirty="0" smtClean="0"/>
              <a:t>High-risk types (for example, 16, 18, 31, 45, 56) account for 90% of SCC worldwide.</a:t>
            </a:r>
          </a:p>
          <a:p>
            <a:pPr algn="just"/>
            <a:r>
              <a:rPr lang="en-US" altLang="en-US" sz="3200" dirty="0" smtClean="0"/>
              <a:t>Type 18 associated with adenocarcinoma (cancer arising in the columnar epithelium).</a:t>
            </a:r>
          </a:p>
          <a:p>
            <a:pPr marL="227013" indent="-227013" algn="just">
              <a:buFontTx/>
              <a:buChar char="•"/>
            </a:pPr>
            <a:endParaRPr lang="en-US" altLang="en-US" sz="3200" dirty="0" smtClean="0"/>
          </a:p>
          <a:p>
            <a:pPr marL="227013" indent="-227013" algn="just">
              <a:buFontTx/>
              <a:buChar char="•"/>
            </a:pPr>
            <a:endParaRPr lang="en-GB" altLang="en-US" sz="3200" b="1" dirty="0"/>
          </a:p>
        </p:txBody>
      </p:sp>
      <p:sp>
        <p:nvSpPr>
          <p:cNvPr id="2" name="Date Placeholder 1"/>
          <p:cNvSpPr>
            <a:spLocks noGrp="1"/>
          </p:cNvSpPr>
          <p:nvPr>
            <p:ph type="dt" sz="half" idx="10"/>
          </p:nvPr>
        </p:nvSpPr>
        <p:spPr/>
        <p:txBody>
          <a:bodyPr/>
          <a:lstStyle/>
          <a:p>
            <a:fld id="{EE0ED0ED-56CF-44FA-A535-CAE37B42D9F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2226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fontScale="90000"/>
          </a:bodyPr>
          <a:lstStyle/>
          <a:p>
            <a:r>
              <a:rPr lang="en-US" dirty="0" err="1" smtClean="0"/>
              <a:t>Hpv</a:t>
            </a:r>
            <a:r>
              <a:rPr lang="en-US" dirty="0" smtClean="0"/>
              <a:t>….</a:t>
            </a:r>
            <a:endParaRPr lang="en-US" dirty="0"/>
          </a:p>
        </p:txBody>
      </p:sp>
      <p:sp>
        <p:nvSpPr>
          <p:cNvPr id="3" name="Content Placeholder 2"/>
          <p:cNvSpPr>
            <a:spLocks noGrp="1"/>
          </p:cNvSpPr>
          <p:nvPr>
            <p:ph idx="1"/>
          </p:nvPr>
        </p:nvSpPr>
        <p:spPr>
          <a:xfrm>
            <a:off x="350520" y="868680"/>
            <a:ext cx="11353800" cy="5308283"/>
          </a:xfrm>
        </p:spPr>
        <p:txBody>
          <a:bodyPr>
            <a:normAutofit/>
          </a:bodyPr>
          <a:lstStyle/>
          <a:p>
            <a:pPr marL="0" indent="0">
              <a:buNone/>
            </a:pPr>
            <a:r>
              <a:rPr lang="en-US" sz="3400" b="1" dirty="0" smtClean="0"/>
              <a:t>Viral Life Cycle </a:t>
            </a:r>
          </a:p>
          <a:p>
            <a:r>
              <a:rPr lang="en-US" dirty="0" smtClean="0"/>
              <a:t>The circular, double-stranded HPV genome consists of nine identified open reading frames.</a:t>
            </a:r>
          </a:p>
          <a:p>
            <a:r>
              <a:rPr lang="en-US" dirty="0" smtClean="0"/>
              <a:t> The </a:t>
            </a:r>
            <a:r>
              <a:rPr lang="en-US" b="1" dirty="0" smtClean="0"/>
              <a:t>"early" (E) genes </a:t>
            </a:r>
            <a:r>
              <a:rPr lang="en-US" dirty="0" smtClean="0"/>
              <a:t>govern functions early in the viral life cycle such as DNA maintenance, replication, and transcription. </a:t>
            </a:r>
          </a:p>
          <a:p>
            <a:r>
              <a:rPr lang="en-US" dirty="0" smtClean="0"/>
              <a:t>The </a:t>
            </a:r>
            <a:r>
              <a:rPr lang="en-US" b="1" dirty="0" smtClean="0"/>
              <a:t>"late" (L) genes </a:t>
            </a:r>
            <a:r>
              <a:rPr lang="en-US" dirty="0" smtClean="0"/>
              <a:t>encode </a:t>
            </a:r>
            <a:r>
              <a:rPr lang="en-US" b="1" dirty="0" smtClean="0"/>
              <a:t>capsid </a:t>
            </a:r>
            <a:r>
              <a:rPr lang="en-US" dirty="0" smtClean="0"/>
              <a:t>proteins needed late in the viral life cycle to complete assembly into new, infectious viral particles.</a:t>
            </a:r>
          </a:p>
          <a:p>
            <a:r>
              <a:rPr lang="en-US" dirty="0" smtClean="0"/>
              <a:t> Completion of the viral life cycle takes place only within an intact squamous epithelium. </a:t>
            </a:r>
          </a:p>
          <a:p>
            <a:r>
              <a:rPr lang="en-US" dirty="0" smtClean="0"/>
              <a:t>HPV is a </a:t>
            </a:r>
            <a:r>
              <a:rPr lang="en-US" dirty="0" err="1" smtClean="0"/>
              <a:t>nonlytic</a:t>
            </a:r>
            <a:r>
              <a:rPr lang="en-US" dirty="0" smtClean="0"/>
              <a:t> virus, and therefore infectiousness depends upon </a:t>
            </a:r>
            <a:r>
              <a:rPr lang="en-US" b="1" dirty="0" smtClean="0"/>
              <a:t>desquamation of infected cells</a:t>
            </a:r>
            <a:r>
              <a:rPr lang="en-US" dirty="0" smtClean="0"/>
              <a:t> </a:t>
            </a:r>
          </a:p>
          <a:p>
            <a:endParaRPr lang="en-US" dirty="0"/>
          </a:p>
        </p:txBody>
      </p:sp>
      <p:sp>
        <p:nvSpPr>
          <p:cNvPr id="4" name="Date Placeholder 3"/>
          <p:cNvSpPr>
            <a:spLocks noGrp="1"/>
          </p:cNvSpPr>
          <p:nvPr>
            <p:ph type="dt" sz="half" idx="10"/>
          </p:nvPr>
        </p:nvSpPr>
        <p:spPr/>
        <p:txBody>
          <a:bodyPr/>
          <a:lstStyle/>
          <a:p>
            <a:fld id="{0CCA9A60-CC2F-4EB0-8F45-3125ADF8A719}"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25</a:t>
            </a:fld>
            <a:endParaRPr lang="en-US"/>
          </a:p>
        </p:txBody>
      </p:sp>
    </p:spTree>
    <p:extLst>
      <p:ext uri="{BB962C8B-B14F-4D97-AF65-F5344CB8AC3E}">
        <p14:creationId xmlns:p14="http://schemas.microsoft.com/office/powerpoint/2010/main" val="2399455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65909BC3-7A9B-46F8-9ACC-4D9E13604295}" type="slidenum">
              <a:rPr lang="en-US" altLang="en-US"/>
              <a:pPr/>
              <a:t>26</a:t>
            </a:fld>
            <a:endParaRPr lang="en-US" altLang="en-US"/>
          </a:p>
        </p:txBody>
      </p:sp>
      <p:sp>
        <p:nvSpPr>
          <p:cNvPr id="30722" name="Rectangle 1026"/>
          <p:cNvSpPr>
            <a:spLocks noGrp="1" noChangeArrowheads="1"/>
          </p:cNvSpPr>
          <p:nvPr>
            <p:ph type="title"/>
          </p:nvPr>
        </p:nvSpPr>
        <p:spPr>
          <a:xfrm>
            <a:off x="1524000" y="476250"/>
            <a:ext cx="9144000" cy="1143000"/>
          </a:xfrm>
        </p:spPr>
        <p:txBody>
          <a:bodyPr/>
          <a:lstStyle/>
          <a:p>
            <a:r>
              <a:rPr lang="en-GB" altLang="en-US"/>
              <a:t>HPV Types and Related Cancer Risk</a:t>
            </a:r>
          </a:p>
        </p:txBody>
      </p:sp>
      <p:sp>
        <p:nvSpPr>
          <p:cNvPr id="30723" name="Rectangle 1027"/>
          <p:cNvSpPr>
            <a:spLocks noChangeArrowheads="1"/>
          </p:cNvSpPr>
          <p:nvPr/>
        </p:nvSpPr>
        <p:spPr bwMode="auto">
          <a:xfrm>
            <a:off x="2209800" y="2057400"/>
            <a:ext cx="7772400" cy="3810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lgn="ctr"/>
            <a:endParaRPr lang="en-US" altLang="en-US" sz="2400"/>
          </a:p>
        </p:txBody>
      </p:sp>
      <p:sp>
        <p:nvSpPr>
          <p:cNvPr id="30726" name="Text Box 1030"/>
          <p:cNvSpPr txBox="1">
            <a:spLocks noChangeArrowheads="1"/>
          </p:cNvSpPr>
          <p:nvPr/>
        </p:nvSpPr>
        <p:spPr bwMode="auto">
          <a:xfrm>
            <a:off x="2251075" y="2944814"/>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90550">
              <a:defRPr sz="2400">
                <a:solidFill>
                  <a:schemeClr val="tx1"/>
                </a:solidFill>
                <a:latin typeface="Times New Roman" panose="02020603050405020304" pitchFamily="18" charset="0"/>
              </a:defRPr>
            </a:lvl1pPr>
            <a:lvl2pPr defTabSz="590550">
              <a:defRPr sz="2400">
                <a:solidFill>
                  <a:schemeClr val="tx1"/>
                </a:solidFill>
                <a:latin typeface="Times New Roman" panose="02020603050405020304" pitchFamily="18" charset="0"/>
              </a:defRPr>
            </a:lvl2pPr>
            <a:lvl3pPr defTabSz="590550">
              <a:defRPr sz="2400">
                <a:solidFill>
                  <a:schemeClr val="tx1"/>
                </a:solidFill>
                <a:latin typeface="Times New Roman" panose="02020603050405020304" pitchFamily="18" charset="0"/>
              </a:defRPr>
            </a:lvl3pPr>
            <a:lvl4pPr defTabSz="590550">
              <a:defRPr sz="2400">
                <a:solidFill>
                  <a:schemeClr val="tx1"/>
                </a:solidFill>
                <a:latin typeface="Times New Roman" panose="02020603050405020304" pitchFamily="18" charset="0"/>
              </a:defRPr>
            </a:lvl4pPr>
            <a:lvl5pPr defTabSz="590550">
              <a:defRPr sz="2400">
                <a:solidFill>
                  <a:schemeClr val="tx1"/>
                </a:solidFill>
                <a:latin typeface="Times New Roman" panose="02020603050405020304" pitchFamily="18" charset="0"/>
              </a:defRPr>
            </a:lvl5pPr>
            <a:lvl6pPr defTabSz="590550" eaLnBrk="0" fontAlgn="base" hangingPunct="0">
              <a:spcBef>
                <a:spcPct val="0"/>
              </a:spcBef>
              <a:spcAft>
                <a:spcPct val="0"/>
              </a:spcAft>
              <a:defRPr sz="2400">
                <a:solidFill>
                  <a:schemeClr val="tx1"/>
                </a:solidFill>
                <a:latin typeface="Times New Roman" panose="02020603050405020304" pitchFamily="18" charset="0"/>
              </a:defRPr>
            </a:lvl6pPr>
            <a:lvl7pPr defTabSz="590550" eaLnBrk="0" fontAlgn="base" hangingPunct="0">
              <a:spcBef>
                <a:spcPct val="0"/>
              </a:spcBef>
              <a:spcAft>
                <a:spcPct val="0"/>
              </a:spcAft>
              <a:defRPr sz="2400">
                <a:solidFill>
                  <a:schemeClr val="tx1"/>
                </a:solidFill>
                <a:latin typeface="Times New Roman" panose="02020603050405020304" pitchFamily="18" charset="0"/>
              </a:defRPr>
            </a:lvl7pPr>
            <a:lvl8pPr defTabSz="590550" eaLnBrk="0" fontAlgn="base" hangingPunct="0">
              <a:spcBef>
                <a:spcPct val="0"/>
              </a:spcBef>
              <a:spcAft>
                <a:spcPct val="0"/>
              </a:spcAft>
              <a:defRPr sz="2400">
                <a:solidFill>
                  <a:schemeClr val="tx1"/>
                </a:solidFill>
                <a:latin typeface="Times New Roman" panose="02020603050405020304" pitchFamily="18" charset="0"/>
              </a:defRPr>
            </a:lvl8pPr>
            <a:lvl9pPr defTabSz="59055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3000">
              <a:latin typeface="CG Omega" pitchFamily="34" charset="0"/>
            </a:endParaRPr>
          </a:p>
        </p:txBody>
      </p:sp>
      <p:sp>
        <p:nvSpPr>
          <p:cNvPr id="30727" name="Text Box 1031"/>
          <p:cNvSpPr txBox="1">
            <a:spLocks noChangeArrowheads="1"/>
          </p:cNvSpPr>
          <p:nvPr/>
        </p:nvSpPr>
        <p:spPr bwMode="auto">
          <a:xfrm>
            <a:off x="2209800" y="3924301"/>
            <a:ext cx="327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sz="3000">
              <a:latin typeface="CG Omega" pitchFamily="34" charset="0"/>
            </a:endParaRPr>
          </a:p>
        </p:txBody>
      </p:sp>
      <p:sp>
        <p:nvSpPr>
          <p:cNvPr id="30732" name="Text Box 1036"/>
          <p:cNvSpPr txBox="1">
            <a:spLocks noChangeArrowheads="1"/>
          </p:cNvSpPr>
          <p:nvPr/>
        </p:nvSpPr>
        <p:spPr bwMode="auto">
          <a:xfrm>
            <a:off x="5865813" y="2943226"/>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90550">
              <a:defRPr sz="2400">
                <a:solidFill>
                  <a:schemeClr val="tx1"/>
                </a:solidFill>
                <a:latin typeface="Times New Roman" panose="02020603050405020304" pitchFamily="18" charset="0"/>
              </a:defRPr>
            </a:lvl1pPr>
            <a:lvl2pPr defTabSz="590550">
              <a:defRPr sz="2400">
                <a:solidFill>
                  <a:schemeClr val="tx1"/>
                </a:solidFill>
                <a:latin typeface="Times New Roman" panose="02020603050405020304" pitchFamily="18" charset="0"/>
              </a:defRPr>
            </a:lvl2pPr>
            <a:lvl3pPr defTabSz="590550">
              <a:defRPr sz="2400">
                <a:solidFill>
                  <a:schemeClr val="tx1"/>
                </a:solidFill>
                <a:latin typeface="Times New Roman" panose="02020603050405020304" pitchFamily="18" charset="0"/>
              </a:defRPr>
            </a:lvl3pPr>
            <a:lvl4pPr defTabSz="590550">
              <a:defRPr sz="2400">
                <a:solidFill>
                  <a:schemeClr val="tx1"/>
                </a:solidFill>
                <a:latin typeface="Times New Roman" panose="02020603050405020304" pitchFamily="18" charset="0"/>
              </a:defRPr>
            </a:lvl4pPr>
            <a:lvl5pPr defTabSz="590550">
              <a:defRPr sz="2400">
                <a:solidFill>
                  <a:schemeClr val="tx1"/>
                </a:solidFill>
                <a:latin typeface="Times New Roman" panose="02020603050405020304" pitchFamily="18" charset="0"/>
              </a:defRPr>
            </a:lvl5pPr>
            <a:lvl6pPr defTabSz="590550" eaLnBrk="0" fontAlgn="base" hangingPunct="0">
              <a:spcBef>
                <a:spcPct val="0"/>
              </a:spcBef>
              <a:spcAft>
                <a:spcPct val="0"/>
              </a:spcAft>
              <a:defRPr sz="2400">
                <a:solidFill>
                  <a:schemeClr val="tx1"/>
                </a:solidFill>
                <a:latin typeface="Times New Roman" panose="02020603050405020304" pitchFamily="18" charset="0"/>
              </a:defRPr>
            </a:lvl6pPr>
            <a:lvl7pPr defTabSz="590550" eaLnBrk="0" fontAlgn="base" hangingPunct="0">
              <a:spcBef>
                <a:spcPct val="0"/>
              </a:spcBef>
              <a:spcAft>
                <a:spcPct val="0"/>
              </a:spcAft>
              <a:defRPr sz="2400">
                <a:solidFill>
                  <a:schemeClr val="tx1"/>
                </a:solidFill>
                <a:latin typeface="Times New Roman" panose="02020603050405020304" pitchFamily="18" charset="0"/>
              </a:defRPr>
            </a:lvl7pPr>
            <a:lvl8pPr defTabSz="590550" eaLnBrk="0" fontAlgn="base" hangingPunct="0">
              <a:spcBef>
                <a:spcPct val="0"/>
              </a:spcBef>
              <a:spcAft>
                <a:spcPct val="0"/>
              </a:spcAft>
              <a:defRPr sz="2400">
                <a:solidFill>
                  <a:schemeClr val="tx1"/>
                </a:solidFill>
                <a:latin typeface="Times New Roman" panose="02020603050405020304" pitchFamily="18" charset="0"/>
              </a:defRPr>
            </a:lvl8pPr>
            <a:lvl9pPr defTabSz="59055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3000">
              <a:latin typeface="CG Omega" pitchFamily="34" charset="0"/>
            </a:endParaRPr>
          </a:p>
        </p:txBody>
      </p:sp>
      <p:sp>
        <p:nvSpPr>
          <p:cNvPr id="30736" name="Text Box 1040"/>
          <p:cNvSpPr txBox="1">
            <a:spLocks noChangeArrowheads="1"/>
          </p:cNvSpPr>
          <p:nvPr/>
        </p:nvSpPr>
        <p:spPr bwMode="auto">
          <a:xfrm>
            <a:off x="5943600" y="3886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sz="2400">
              <a:latin typeface="Arial" panose="020B0604020202020204" pitchFamily="34" charset="0"/>
            </a:endParaRPr>
          </a:p>
        </p:txBody>
      </p:sp>
      <p:graphicFrame>
        <p:nvGraphicFramePr>
          <p:cNvPr id="30783" name="Group 1087"/>
          <p:cNvGraphicFramePr>
            <a:graphicFrameLocks noGrp="1"/>
          </p:cNvGraphicFramePr>
          <p:nvPr/>
        </p:nvGraphicFramePr>
        <p:xfrm>
          <a:off x="2057400" y="1752600"/>
          <a:ext cx="8077200" cy="3331020"/>
        </p:xfrm>
        <a:graphic>
          <a:graphicData uri="http://schemas.openxmlformats.org/drawingml/2006/table">
            <a:tbl>
              <a:tblPr/>
              <a:tblGrid>
                <a:gridCol w="3810000"/>
                <a:gridCol w="4267200"/>
              </a:tblGrid>
              <a:tr h="609600">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altLang="en-US" sz="2400" b="0" i="0" u="none" strike="noStrike" cap="none" normalizeH="0" baseline="0" dirty="0" smtClean="0">
                          <a:ln>
                            <a:noFill/>
                          </a:ln>
                          <a:solidFill>
                            <a:schemeClr val="tx1"/>
                          </a:solidFill>
                          <a:effectLst/>
                          <a:latin typeface="CG Omega" pitchFamily="34" charset="0"/>
                        </a:rPr>
                        <a:t>HPV type</a:t>
                      </a: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altLang="en-US" sz="2400" b="0" i="0" u="none" strike="noStrike" cap="none" normalizeH="0" baseline="0" smtClean="0">
                          <a:ln>
                            <a:noFill/>
                          </a:ln>
                          <a:solidFill>
                            <a:schemeClr val="tx1"/>
                          </a:solidFill>
                          <a:effectLst/>
                          <a:latin typeface="CG Omega" pitchFamily="34" charset="0"/>
                        </a:rPr>
                        <a:t>Cancer risk</a:t>
                      </a: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GB" altLang="en-US" sz="2400" b="0" i="0" u="none" strike="noStrike" cap="none" normalizeH="0" baseline="0" smtClean="0">
                          <a:ln>
                            <a:noFill/>
                          </a:ln>
                          <a:solidFill>
                            <a:schemeClr val="tx1"/>
                          </a:solidFill>
                          <a:effectLst/>
                          <a:latin typeface="CG Omega" pitchFamily="34" charset="0"/>
                        </a:rPr>
                        <a:t>6, 11, 42–44</a:t>
                      </a:r>
                      <a:endParaRPr kumimoji="0" lang="en-US" altLang="en-US" sz="2400" b="0" i="0" u="none" strike="noStrike" cap="none" normalizeH="0" baseline="0" smtClean="0">
                        <a:ln>
                          <a:noFill/>
                        </a:ln>
                        <a:solidFill>
                          <a:schemeClr val="tx1"/>
                        </a:solidFill>
                        <a:effectLst/>
                        <a:latin typeface="CG Omega"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GB" altLang="en-US" sz="2400" b="0" i="0" u="none" strike="noStrike" cap="none" normalizeH="0" baseline="0" smtClean="0">
                          <a:ln>
                            <a:noFill/>
                          </a:ln>
                          <a:solidFill>
                            <a:schemeClr val="tx1"/>
                          </a:solidFill>
                          <a:effectLst/>
                          <a:latin typeface="CG Omega" pitchFamily="34" charset="0"/>
                        </a:rPr>
                        <a:t>Low to negligible risk</a:t>
                      </a:r>
                      <a:endParaRPr kumimoji="0" lang="en-US" altLang="en-US" sz="2400" b="0" i="0" u="none" strike="noStrike" cap="none" normalizeH="0" baseline="0" smtClean="0">
                        <a:ln>
                          <a:noFill/>
                        </a:ln>
                        <a:solidFill>
                          <a:schemeClr val="tx1"/>
                        </a:solidFill>
                        <a:effectLst/>
                        <a:latin typeface="CG Omega"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54138">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CG Omega" pitchFamily="34" charset="0"/>
                        </a:rPr>
                        <a:t>16, 18, 31, 33, 35, 39, 45, 51–53, 55, 56, 58, 59, 63, 66, 68</a:t>
                      </a:r>
                    </a:p>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altLang="en-US" sz="2400" b="0" i="0" u="none" strike="noStrike" cap="none" normalizeH="0" baseline="0" dirty="0" smtClean="0">
                        <a:ln>
                          <a:noFill/>
                        </a:ln>
                        <a:solidFill>
                          <a:schemeClr val="tx1"/>
                        </a:solidFill>
                        <a:effectLst/>
                        <a:latin typeface="CG Omega"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defRPr sz="2600">
                          <a:solidFill>
                            <a:schemeClr val="tx1"/>
                          </a:solidFill>
                          <a:latin typeface="CG Omega" pitchFamily="34" charset="0"/>
                        </a:defRPr>
                      </a:lvl1pPr>
                      <a:lvl2pPr>
                        <a:spcBef>
                          <a:spcPct val="20000"/>
                        </a:spcBef>
                        <a:defRPr sz="2600">
                          <a:solidFill>
                            <a:schemeClr val="tx1"/>
                          </a:solidFill>
                          <a:latin typeface="CG Omega" pitchFamily="34" charset="0"/>
                        </a:defRPr>
                      </a:lvl2pPr>
                      <a:lvl3pPr>
                        <a:spcBef>
                          <a:spcPct val="20000"/>
                        </a:spcBef>
                        <a:defRPr sz="2600">
                          <a:solidFill>
                            <a:schemeClr val="tx1"/>
                          </a:solidFill>
                          <a:latin typeface="CG Omega"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CG Omega" pitchFamily="34" charset="0"/>
                        </a:rPr>
                        <a:t>High-risk—implicated in most cervical and other </a:t>
                      </a:r>
                      <a:r>
                        <a:rPr kumimoji="0" lang="en-GB" altLang="en-US" sz="2400" b="0" i="0" u="none" strike="noStrike" cap="none" normalizeH="0" baseline="0" dirty="0" err="1" smtClean="0">
                          <a:ln>
                            <a:noFill/>
                          </a:ln>
                          <a:solidFill>
                            <a:schemeClr val="tx1"/>
                          </a:solidFill>
                          <a:effectLst/>
                          <a:latin typeface="CG Omega" pitchFamily="34" charset="0"/>
                        </a:rPr>
                        <a:t>anogenital</a:t>
                      </a:r>
                      <a:r>
                        <a:rPr kumimoji="0" lang="en-GB" altLang="en-US" sz="2400" b="0" i="0" u="none" strike="noStrike" cap="none" normalizeH="0" baseline="0" dirty="0" smtClean="0">
                          <a:ln>
                            <a:noFill/>
                          </a:ln>
                          <a:solidFill>
                            <a:schemeClr val="tx1"/>
                          </a:solidFill>
                          <a:effectLst/>
                          <a:latin typeface="CG Omega" pitchFamily="34" charset="0"/>
                        </a:rPr>
                        <a:t> cancers</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altLang="en-US" sz="2400" b="0" i="0" u="none" strike="noStrike" cap="none" normalizeH="0" baseline="0" dirty="0" smtClean="0">
                        <a:ln>
                          <a:noFill/>
                        </a:ln>
                        <a:solidFill>
                          <a:schemeClr val="tx1"/>
                        </a:solidFill>
                        <a:effectLst/>
                        <a:latin typeface="CG Omega" pitchFamily="34"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fld id="{69CA6507-6C8F-4B85-87C6-9910AE27DBD3}"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03528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640" y="365125"/>
            <a:ext cx="11186160" cy="686435"/>
          </a:xfrm>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HPV </a:t>
            </a:r>
            <a:r>
              <a:rPr lang="en-US" sz="3600" b="1" dirty="0" smtClean="0">
                <a:effectLst>
                  <a:outerShdw blurRad="38100" dist="38100" dir="2700000" algn="tl">
                    <a:srgbClr val="000000"/>
                  </a:outerShdw>
                </a:effectLst>
                <a:latin typeface="Tahoma" pitchFamily="34" charset="0"/>
                <a:cs typeface="Tahoma" pitchFamily="34" charset="0"/>
              </a:rPr>
              <a:t>….  </a:t>
            </a:r>
            <a:endParaRPr lang="en-US" sz="3600" b="1" dirty="0">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a:xfrm>
            <a:off x="396240" y="1051560"/>
            <a:ext cx="11414760" cy="5318760"/>
          </a:xfrm>
        </p:spPr>
        <p:txBody>
          <a:bodyPr>
            <a:normAutofit/>
          </a:bodyPr>
          <a:lstStyle/>
          <a:p>
            <a:pPr marL="0" indent="0" algn="just">
              <a:buNone/>
            </a:pPr>
            <a:r>
              <a:rPr lang="en-US" sz="3200" b="1" dirty="0" smtClean="0"/>
              <a:t>Transmission </a:t>
            </a:r>
          </a:p>
          <a:p>
            <a:pPr algn="just"/>
            <a:r>
              <a:rPr lang="en-US" sz="3200" dirty="0" smtClean="0"/>
              <a:t>Sexually </a:t>
            </a:r>
            <a:r>
              <a:rPr lang="en-US" sz="3200" dirty="0"/>
              <a:t>transmitted</a:t>
            </a:r>
          </a:p>
          <a:p>
            <a:pPr algn="just"/>
            <a:r>
              <a:rPr lang="en-US" sz="3200" dirty="0"/>
              <a:t>Vertical infection (Conjunctival, laryngeal, vulvar, or perianal warts present at birth or  develop within 1 to 3 </a:t>
            </a:r>
            <a:r>
              <a:rPr lang="en-US" sz="3200" dirty="0" smtClean="0"/>
              <a:t>years).</a:t>
            </a:r>
          </a:p>
          <a:p>
            <a:pPr algn="just"/>
            <a:r>
              <a:rPr lang="en-US" sz="3200" dirty="0" smtClean="0"/>
              <a:t>Infection is not related to the presence of maternal genital warts or route of delivery . </a:t>
            </a:r>
          </a:p>
          <a:p>
            <a:pPr algn="just"/>
            <a:r>
              <a:rPr lang="en-US" sz="3200" dirty="0" smtClean="0"/>
              <a:t>Accordingly, cesarean delivery is recommended for HPV-related infection only in cases of large genital warts that would likely obstruct delivery or avulse with cervical dilation.</a:t>
            </a:r>
          </a:p>
          <a:p>
            <a:pPr algn="just"/>
            <a:endParaRPr lang="en-US" sz="3200" dirty="0" smtClean="0"/>
          </a:p>
          <a:p>
            <a:pPr algn="just"/>
            <a:endParaRPr lang="en-US" sz="3200" dirty="0"/>
          </a:p>
        </p:txBody>
      </p:sp>
      <p:sp>
        <p:nvSpPr>
          <p:cNvPr id="2" name="Date Placeholder 1"/>
          <p:cNvSpPr>
            <a:spLocks noGrp="1"/>
          </p:cNvSpPr>
          <p:nvPr>
            <p:ph type="dt" sz="half" idx="10"/>
          </p:nvPr>
        </p:nvSpPr>
        <p:spPr/>
        <p:txBody>
          <a:bodyPr/>
          <a:lstStyle/>
          <a:p>
            <a:fld id="{CE689954-DBC2-4198-AF0E-8FBBC6E26886}"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27</a:t>
            </a:fld>
            <a:endParaRPr lang="en-US"/>
          </a:p>
        </p:txBody>
      </p:sp>
    </p:spTree>
    <p:extLst>
      <p:ext uri="{BB962C8B-B14F-4D97-AF65-F5344CB8AC3E}">
        <p14:creationId xmlns:p14="http://schemas.microsoft.com/office/powerpoint/2010/main" val="19188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486"/>
            <a:ext cx="10515600" cy="687820"/>
          </a:xfrm>
        </p:spPr>
        <p:txBody>
          <a:bodyPr>
            <a:normAutofit fontScale="90000"/>
          </a:bodyPr>
          <a:lstStyle/>
          <a:p>
            <a:r>
              <a:rPr lang="en-US" dirty="0" smtClean="0"/>
              <a:t>HPV….</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885306"/>
            <a:ext cx="11182350" cy="5534543"/>
          </a:xfrm>
          <a:prstGeom prst="rect">
            <a:avLst/>
          </a:prstGeom>
        </p:spPr>
      </p:pic>
      <p:sp>
        <p:nvSpPr>
          <p:cNvPr id="4" name="Date Placeholder 3"/>
          <p:cNvSpPr>
            <a:spLocks noGrp="1"/>
          </p:cNvSpPr>
          <p:nvPr>
            <p:ph type="dt" sz="half" idx="10"/>
          </p:nvPr>
        </p:nvSpPr>
        <p:spPr/>
        <p:txBody>
          <a:bodyPr/>
          <a:lstStyle/>
          <a:p>
            <a:fld id="{B495DAEA-1716-4A12-A4F9-7D287CAD3850}"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28</a:t>
            </a:fld>
            <a:endParaRPr lang="en-US"/>
          </a:p>
        </p:txBody>
      </p:sp>
    </p:spTree>
    <p:extLst>
      <p:ext uri="{BB962C8B-B14F-4D97-AF65-F5344CB8AC3E}">
        <p14:creationId xmlns:p14="http://schemas.microsoft.com/office/powerpoint/2010/main" val="281728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395288" y="335280"/>
            <a:ext cx="11613832" cy="716280"/>
          </a:xfrm>
        </p:spPr>
        <p:txBody>
          <a:bodyPr/>
          <a:lstStyle/>
          <a:p>
            <a:pPr eaLnBrk="1" hangingPunct="1"/>
            <a:r>
              <a:rPr lang="en-GB" dirty="0" smtClean="0">
                <a:ea typeface="ＭＳ Ｐゴシック" pitchFamily="34" charset="-128"/>
              </a:rPr>
              <a:t>How can HPV infection lead to cervical cancer?</a:t>
            </a:r>
          </a:p>
        </p:txBody>
      </p:sp>
      <p:sp>
        <p:nvSpPr>
          <p:cNvPr id="68610" name="Rectangle 3"/>
          <p:cNvSpPr>
            <a:spLocks noGrp="1" noChangeArrowheads="1"/>
          </p:cNvSpPr>
          <p:nvPr>
            <p:ph idx="1"/>
          </p:nvPr>
        </p:nvSpPr>
        <p:spPr>
          <a:xfrm>
            <a:off x="608648" y="1164590"/>
            <a:ext cx="11217592" cy="5190490"/>
          </a:xfrm>
        </p:spPr>
        <p:txBody>
          <a:bodyPr>
            <a:noAutofit/>
          </a:bodyPr>
          <a:lstStyle/>
          <a:p>
            <a:pPr eaLnBrk="1" hangingPunct="1">
              <a:lnSpc>
                <a:spcPct val="90000"/>
              </a:lnSpc>
            </a:pPr>
            <a:r>
              <a:rPr lang="en-GB" altLang="ja-JP" sz="3200" dirty="0">
                <a:latin typeface="Times New Roman" pitchFamily="18" charset="0"/>
                <a:ea typeface="ＭＳ Ｐゴシック" pitchFamily="34" charset="-128"/>
                <a:cs typeface="Times New Roman" pitchFamily="18" charset="0"/>
              </a:rPr>
              <a:t>There are several steps in the pathway from HPV infection to cervical cancer</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Initial infection – viral entry into target basal epithelial cells</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HPV integrates into the host genome</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HPV oncogenes (E6 &amp; E7) are expressed</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Cytogenetic instability results</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Genetic changes allow uncontrolled cell growth (immortalization)</a:t>
            </a:r>
          </a:p>
          <a:p>
            <a:pPr lvl="1" eaLnBrk="1" hangingPunct="1">
              <a:lnSpc>
                <a:spcPct val="90000"/>
              </a:lnSpc>
            </a:pPr>
            <a:r>
              <a:rPr lang="en-GB" altLang="ja-JP" sz="3200" dirty="0" smtClean="0">
                <a:latin typeface="Times New Roman" pitchFamily="18" charset="0"/>
                <a:ea typeface="ＭＳ Ｐゴシック" pitchFamily="34" charset="-128"/>
                <a:cs typeface="Times New Roman" pitchFamily="18" charset="0"/>
              </a:rPr>
              <a:t>Malignant transformation to cervical carcinoma occurs</a:t>
            </a:r>
            <a:endParaRPr lang="en-GB" sz="3200" dirty="0" smtClean="0">
              <a:latin typeface="Times New Roman" pitchFamily="18" charset="0"/>
              <a:ea typeface="ＭＳ Ｐゴシック" pitchFamily="34" charset="-128"/>
              <a:cs typeface="Times New Roman" pitchFamily="18" charset="0"/>
            </a:endParaRPr>
          </a:p>
        </p:txBody>
      </p:sp>
      <p:sp>
        <p:nvSpPr>
          <p:cNvPr id="2" name="Date Placeholder 1"/>
          <p:cNvSpPr>
            <a:spLocks noGrp="1"/>
          </p:cNvSpPr>
          <p:nvPr>
            <p:ph type="dt" sz="half" idx="10"/>
          </p:nvPr>
        </p:nvSpPr>
        <p:spPr/>
        <p:txBody>
          <a:bodyPr/>
          <a:lstStyle/>
          <a:p>
            <a:fld id="{6501ABF6-9DBE-4CD4-A3A5-9E15B5DEC98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29</a:t>
            </a:fld>
            <a:endParaRPr lang="en-US"/>
          </a:p>
        </p:txBody>
      </p:sp>
    </p:spTree>
    <p:extLst>
      <p:ext uri="{BB962C8B-B14F-4D97-AF65-F5344CB8AC3E}">
        <p14:creationId xmlns:p14="http://schemas.microsoft.com/office/powerpoint/2010/main" val="13416618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9920" cy="741217"/>
          </a:xfrm>
        </p:spPr>
        <p:txBody>
          <a:bodyPr/>
          <a:lstStyle/>
          <a:p>
            <a:r>
              <a:rPr lang="en-US" b="1" dirty="0" smtClean="0"/>
              <a:t>Anatomy of the Cervix</a:t>
            </a:r>
            <a:endParaRPr lang="en-US" b="1" dirty="0"/>
          </a:p>
        </p:txBody>
      </p:sp>
      <p:pic>
        <p:nvPicPr>
          <p:cNvPr id="4" name="Content Placeholder 3"/>
          <p:cNvPicPr>
            <a:picLocks noGrp="1" noChangeAspect="1"/>
          </p:cNvPicPr>
          <p:nvPr>
            <p:ph idx="1"/>
          </p:nvPr>
        </p:nvPicPr>
        <p:blipFill>
          <a:blip r:embed="rId2" cstate="print"/>
          <a:srcRect/>
          <a:stretch>
            <a:fillRect/>
          </a:stretch>
        </p:blipFill>
        <p:spPr bwMode="auto">
          <a:xfrm>
            <a:off x="1080654" y="1106342"/>
            <a:ext cx="9953105" cy="540529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F6C2C094-9110-4C1B-A268-549B931BDEB1}" type="datetime1">
              <a:rPr lang="en-US" smtClean="0"/>
              <a:t>6/27/2018</a:t>
            </a:fld>
            <a:endParaRPr lang="en-US"/>
          </a:p>
        </p:txBody>
      </p:sp>
      <p:sp>
        <p:nvSpPr>
          <p:cNvPr id="6" name="Footer Placeholder 5"/>
          <p:cNvSpPr>
            <a:spLocks noGrp="1"/>
          </p:cNvSpPr>
          <p:nvPr>
            <p:ph type="ftr" sz="quarter" idx="11"/>
          </p:nvPr>
        </p:nvSpPr>
        <p:spPr/>
        <p:txBody>
          <a:bodyPr/>
          <a:lstStyle/>
          <a:p>
            <a:r>
              <a:rPr lang="en-US" smtClean="0"/>
              <a:t>Mihretu Molla</a:t>
            </a:r>
            <a:endParaRPr lang="en-US"/>
          </a:p>
        </p:txBody>
      </p:sp>
      <p:sp>
        <p:nvSpPr>
          <p:cNvPr id="7" name="Slide Number Placeholder 6"/>
          <p:cNvSpPr>
            <a:spLocks noGrp="1"/>
          </p:cNvSpPr>
          <p:nvPr>
            <p:ph type="sldNum" sz="quarter" idx="12"/>
          </p:nvPr>
        </p:nvSpPr>
        <p:spPr/>
        <p:txBody>
          <a:bodyPr/>
          <a:lstStyle/>
          <a:p>
            <a:fld id="{C4E63818-1441-4E4F-AF25-D24795E82B3D}" type="slidenum">
              <a:rPr lang="en-US" smtClean="0"/>
              <a:t>3</a:t>
            </a:fld>
            <a:endParaRPr lang="en-US"/>
          </a:p>
        </p:txBody>
      </p:sp>
    </p:spTree>
    <p:extLst>
      <p:ext uri="{BB962C8B-B14F-4D97-AF65-F5344CB8AC3E}">
        <p14:creationId xmlns:p14="http://schemas.microsoft.com/office/powerpoint/2010/main" val="251350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Grp="1" noChangeAspect="1" noChangeArrowheads="1"/>
          </p:cNvPicPr>
          <p:nvPr>
            <p:ph idx="1"/>
          </p:nvPr>
        </p:nvPicPr>
        <p:blipFill>
          <a:blip r:embed="rId2" cstate="print"/>
          <a:srcRect/>
          <a:stretch>
            <a:fillRect/>
          </a:stretch>
        </p:blipFill>
        <p:spPr>
          <a:xfrm>
            <a:off x="1524000" y="0"/>
            <a:ext cx="9144000" cy="6858000"/>
          </a:xfrm>
          <a:noFill/>
          <a:ln/>
        </p:spPr>
      </p:pic>
      <p:sp>
        <p:nvSpPr>
          <p:cNvPr id="2" name="Date Placeholder 1"/>
          <p:cNvSpPr>
            <a:spLocks noGrp="1"/>
          </p:cNvSpPr>
          <p:nvPr>
            <p:ph type="dt" sz="half" idx="10"/>
          </p:nvPr>
        </p:nvSpPr>
        <p:spPr/>
        <p:txBody>
          <a:bodyPr/>
          <a:lstStyle/>
          <a:p>
            <a:fld id="{89614986-3D53-44DA-9CF6-5F901D4CDD06}"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30</a:t>
            </a:fld>
            <a:endParaRPr lang="en-US"/>
          </a:p>
        </p:txBody>
      </p:sp>
    </p:spTree>
    <p:extLst>
      <p:ext uri="{BB962C8B-B14F-4D97-AF65-F5344CB8AC3E}">
        <p14:creationId xmlns:p14="http://schemas.microsoft.com/office/powerpoint/2010/main" val="1841950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945515"/>
          </a:xfrm>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HPV </a:t>
            </a:r>
            <a:r>
              <a:rPr lang="en-US" sz="3600" b="1" dirty="0" smtClean="0">
                <a:effectLst>
                  <a:outerShdw blurRad="38100" dist="38100" dir="2700000" algn="tl">
                    <a:srgbClr val="000000"/>
                  </a:outerShdw>
                </a:effectLst>
                <a:latin typeface="Tahoma" pitchFamily="34" charset="0"/>
                <a:cs typeface="Tahoma" pitchFamily="34" charset="0"/>
              </a:rPr>
              <a:t>….  </a:t>
            </a:r>
            <a:endParaRPr lang="en-US" sz="3600" b="1" dirty="0">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a:xfrm>
            <a:off x="502920" y="1417320"/>
            <a:ext cx="11384280" cy="4998720"/>
          </a:xfrm>
        </p:spPr>
        <p:txBody>
          <a:bodyPr>
            <a:noAutofit/>
          </a:bodyPr>
          <a:lstStyle/>
          <a:p>
            <a:pPr algn="just"/>
            <a:r>
              <a:rPr lang="en-US" sz="3200" dirty="0"/>
              <a:t>Diagnosis of Infection </a:t>
            </a:r>
          </a:p>
          <a:p>
            <a:pPr algn="just"/>
            <a:r>
              <a:rPr lang="en-US" sz="3200" dirty="0"/>
              <a:t>Clinical lesions and results of cytology, histology, and colposcopy, all of which are </a:t>
            </a:r>
            <a:r>
              <a:rPr lang="en-US" sz="3200" b="1" dirty="0"/>
              <a:t>subjective and often inaccurate</a:t>
            </a:r>
            <a:r>
              <a:rPr lang="en-US" sz="3200" dirty="0"/>
              <a:t>. </a:t>
            </a:r>
          </a:p>
          <a:p>
            <a:pPr algn="just"/>
            <a:r>
              <a:rPr lang="en-US" sz="3200" dirty="0"/>
              <a:t>Definitive  diagnosis is made by  direct detection of HPV DNA. Using</a:t>
            </a:r>
          </a:p>
          <a:p>
            <a:pPr lvl="2" algn="just"/>
            <a:r>
              <a:rPr lang="en-US" sz="3200" dirty="0"/>
              <a:t>In situ hybridization,  </a:t>
            </a:r>
          </a:p>
          <a:p>
            <a:pPr lvl="2" algn="just"/>
            <a:r>
              <a:rPr lang="en-US" sz="3200" dirty="0"/>
              <a:t>Polymerase chain reaction (PCR)</a:t>
            </a:r>
          </a:p>
          <a:p>
            <a:pPr lvl="2" algn="just"/>
            <a:r>
              <a:rPr lang="en-US" sz="3200" dirty="0"/>
              <a:t>Hybrid capture (HC) </a:t>
            </a:r>
            <a:r>
              <a:rPr lang="en-US" sz="3200" dirty="0" smtClean="0"/>
              <a:t>technique</a:t>
            </a:r>
            <a:endParaRPr lang="en-US" sz="3200" dirty="0"/>
          </a:p>
        </p:txBody>
      </p:sp>
      <p:sp>
        <p:nvSpPr>
          <p:cNvPr id="2" name="Date Placeholder 1"/>
          <p:cNvSpPr>
            <a:spLocks noGrp="1"/>
          </p:cNvSpPr>
          <p:nvPr>
            <p:ph type="dt" sz="half" idx="10"/>
          </p:nvPr>
        </p:nvSpPr>
        <p:spPr/>
        <p:txBody>
          <a:bodyPr/>
          <a:lstStyle/>
          <a:p>
            <a:fld id="{3613665A-425C-473A-9D89-ED3C89E732E5}" type="datetime1">
              <a:rPr lang="en-US" smtClean="0"/>
              <a:t>6/27/2018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31</a:t>
            </a:fld>
            <a:endParaRPr lang="en-US"/>
          </a:p>
        </p:txBody>
      </p:sp>
    </p:spTree>
    <p:extLst>
      <p:ext uri="{BB962C8B-B14F-4D97-AF65-F5344CB8AC3E}">
        <p14:creationId xmlns:p14="http://schemas.microsoft.com/office/powerpoint/2010/main" val="42187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lstStyle/>
          <a:p>
            <a:r>
              <a:rPr lang="en-US" dirty="0" smtClean="0"/>
              <a:t>HPV…..</a:t>
            </a:r>
            <a:endParaRPr lang="en-US" dirty="0"/>
          </a:p>
        </p:txBody>
      </p:sp>
      <p:sp>
        <p:nvSpPr>
          <p:cNvPr id="3" name="Content Placeholder 2"/>
          <p:cNvSpPr>
            <a:spLocks noGrp="1"/>
          </p:cNvSpPr>
          <p:nvPr>
            <p:ph idx="1"/>
          </p:nvPr>
        </p:nvSpPr>
        <p:spPr>
          <a:xfrm>
            <a:off x="838200" y="1554480"/>
            <a:ext cx="10515600" cy="4622483"/>
          </a:xfrm>
        </p:spPr>
        <p:txBody>
          <a:bodyPr>
            <a:normAutofit/>
          </a:bodyPr>
          <a:lstStyle/>
          <a:p>
            <a:pPr marL="0" indent="0" algn="just">
              <a:buNone/>
            </a:pPr>
            <a:r>
              <a:rPr lang="en-US" sz="3200" b="1" dirty="0" smtClean="0"/>
              <a:t>Treatment </a:t>
            </a:r>
          </a:p>
          <a:p>
            <a:pPr algn="just"/>
            <a:r>
              <a:rPr lang="en-US" sz="3200" dirty="0" smtClean="0"/>
              <a:t>The only indications to treat HPV infection are the presence of neoplasia or symptomatic warts. </a:t>
            </a:r>
          </a:p>
          <a:p>
            <a:pPr algn="just"/>
            <a:r>
              <a:rPr lang="en-US" sz="3200" dirty="0" smtClean="0"/>
              <a:t>Symptomatic wart is treated by excision or laser therapy</a:t>
            </a:r>
          </a:p>
          <a:p>
            <a:endParaRPr lang="en-US" sz="3200" dirty="0"/>
          </a:p>
        </p:txBody>
      </p:sp>
      <p:sp>
        <p:nvSpPr>
          <p:cNvPr id="4" name="Date Placeholder 3"/>
          <p:cNvSpPr>
            <a:spLocks noGrp="1"/>
          </p:cNvSpPr>
          <p:nvPr>
            <p:ph type="dt" sz="half" idx="10"/>
          </p:nvPr>
        </p:nvSpPr>
        <p:spPr/>
        <p:txBody>
          <a:bodyPr/>
          <a:lstStyle/>
          <a:p>
            <a:fld id="{883E1DCD-D5CD-4F0B-BEB5-E64E2C991C89}"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32</a:t>
            </a:fld>
            <a:endParaRPr lang="en-US"/>
          </a:p>
        </p:txBody>
      </p:sp>
    </p:spTree>
    <p:extLst>
      <p:ext uri="{BB962C8B-B14F-4D97-AF65-F5344CB8AC3E}">
        <p14:creationId xmlns:p14="http://schemas.microsoft.com/office/powerpoint/2010/main" val="183159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732155"/>
          </a:xfrm>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HPV </a:t>
            </a:r>
            <a:r>
              <a:rPr lang="en-US" sz="3600" b="1" dirty="0" smtClean="0">
                <a:effectLst>
                  <a:outerShdw blurRad="38100" dist="38100" dir="2700000" algn="tl">
                    <a:srgbClr val="000000"/>
                  </a:outerShdw>
                </a:effectLst>
                <a:latin typeface="Tahoma" pitchFamily="34" charset="0"/>
                <a:cs typeface="Tahoma" pitchFamily="34" charset="0"/>
              </a:rPr>
              <a:t>…..</a:t>
            </a:r>
            <a:endParaRPr lang="en-US" sz="3600" b="1" dirty="0">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a:xfrm>
            <a:off x="411480" y="1097280"/>
            <a:ext cx="11643360" cy="5242560"/>
          </a:xfrm>
        </p:spPr>
        <p:txBody>
          <a:bodyPr>
            <a:normAutofit/>
          </a:bodyPr>
          <a:lstStyle/>
          <a:p>
            <a:pPr marL="0" indent="0">
              <a:buNone/>
            </a:pPr>
            <a:r>
              <a:rPr lang="en-US" sz="3600" b="1" dirty="0"/>
              <a:t>Prevention</a:t>
            </a:r>
            <a:r>
              <a:rPr lang="en-US" sz="3600" dirty="0"/>
              <a:t> </a:t>
            </a:r>
          </a:p>
          <a:p>
            <a:r>
              <a:rPr lang="en-US" b="1" dirty="0"/>
              <a:t>Behavioral Interventions </a:t>
            </a:r>
          </a:p>
          <a:p>
            <a:r>
              <a:rPr lang="en-US" b="1" dirty="0"/>
              <a:t>Condoms use</a:t>
            </a:r>
          </a:p>
          <a:p>
            <a:r>
              <a:rPr lang="en-US" b="1" dirty="0"/>
              <a:t>Prophylactic Vaccines </a:t>
            </a:r>
          </a:p>
          <a:p>
            <a:pPr lvl="1"/>
            <a:r>
              <a:rPr lang="en-US" dirty="0"/>
              <a:t>R</a:t>
            </a:r>
            <a:r>
              <a:rPr lang="en-US" dirty="0" smtClean="0"/>
              <a:t>ecombinant quadrivalent vaccine against types 6, 11, 16, and 18 (Gardasil)</a:t>
            </a:r>
          </a:p>
          <a:p>
            <a:pPr lvl="1"/>
            <a:r>
              <a:rPr lang="en-US" dirty="0" smtClean="0"/>
              <a:t>Indicated for women aged 9 to 26 years</a:t>
            </a:r>
          </a:p>
          <a:p>
            <a:pPr lvl="1"/>
            <a:r>
              <a:rPr lang="en-US" dirty="0" smtClean="0"/>
              <a:t>Administered in three </a:t>
            </a:r>
            <a:r>
              <a:rPr lang="en-US" b="1" dirty="0" smtClean="0"/>
              <a:t>intramuscular doses over 6 months</a:t>
            </a:r>
            <a:r>
              <a:rPr lang="en-US" dirty="0" smtClean="0"/>
              <a:t>.</a:t>
            </a:r>
          </a:p>
          <a:p>
            <a:pPr lvl="1"/>
            <a:r>
              <a:rPr lang="en-US" dirty="0" smtClean="0"/>
              <a:t>Testing for </a:t>
            </a:r>
            <a:r>
              <a:rPr lang="en-US" b="1" dirty="0" smtClean="0"/>
              <a:t>HPV is not recommended prior to vaccination</a:t>
            </a:r>
          </a:p>
          <a:p>
            <a:pPr lvl="1"/>
            <a:r>
              <a:rPr lang="en-US" dirty="0" smtClean="0"/>
              <a:t>It elicits </a:t>
            </a:r>
            <a:r>
              <a:rPr lang="en-US" b="1" dirty="0" smtClean="0"/>
              <a:t>humoral antibodies </a:t>
            </a:r>
            <a:r>
              <a:rPr lang="en-US" dirty="0" smtClean="0"/>
              <a:t>that neutralize HPV before it can infect host cells</a:t>
            </a:r>
          </a:p>
          <a:p>
            <a:pPr lvl="1"/>
            <a:r>
              <a:rPr lang="en-US" b="1" dirty="0" smtClean="0"/>
              <a:t>Prevent establishment of persistent infection </a:t>
            </a:r>
            <a:r>
              <a:rPr lang="en-US" dirty="0" smtClean="0"/>
              <a:t>and therefore, the development of cervical neoplasia.</a:t>
            </a:r>
          </a:p>
          <a:p>
            <a:endParaRPr lang="en-US" dirty="0"/>
          </a:p>
        </p:txBody>
      </p:sp>
      <p:sp>
        <p:nvSpPr>
          <p:cNvPr id="2" name="Date Placeholder 1"/>
          <p:cNvSpPr>
            <a:spLocks noGrp="1"/>
          </p:cNvSpPr>
          <p:nvPr>
            <p:ph type="dt" sz="half" idx="10"/>
          </p:nvPr>
        </p:nvSpPr>
        <p:spPr/>
        <p:txBody>
          <a:bodyPr/>
          <a:lstStyle/>
          <a:p>
            <a:fld id="{DDA0BDD8-DA21-440F-A817-09D161A99757}"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33</a:t>
            </a:fld>
            <a:endParaRPr lang="en-US"/>
          </a:p>
        </p:txBody>
      </p:sp>
    </p:spTree>
    <p:extLst>
      <p:ext uri="{BB962C8B-B14F-4D97-AF65-F5344CB8AC3E}">
        <p14:creationId xmlns:p14="http://schemas.microsoft.com/office/powerpoint/2010/main" val="204443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838200" y="365125"/>
            <a:ext cx="10515600" cy="991235"/>
          </a:xfrm>
        </p:spPr>
        <p:txBody>
          <a:bodyPr>
            <a:normAutofit/>
          </a:bodyPr>
          <a:lstStyle/>
          <a:p>
            <a:r>
              <a:rPr lang="en-US" b="1" dirty="0">
                <a:solidFill>
                  <a:schemeClr val="tx1"/>
                </a:solidFill>
                <a:effectLst/>
              </a:rPr>
              <a:t>Screening of Cervical </a:t>
            </a:r>
            <a:r>
              <a:rPr lang="en-US" b="1" dirty="0" smtClean="0">
                <a:solidFill>
                  <a:schemeClr val="tx1"/>
                </a:solidFill>
                <a:effectLst/>
              </a:rPr>
              <a:t>Cancer</a:t>
            </a:r>
            <a:endParaRPr lang="en-US" b="1" dirty="0">
              <a:solidFill>
                <a:schemeClr val="tx1"/>
              </a:solidFill>
              <a:effectLst/>
            </a:endParaRPr>
          </a:p>
        </p:txBody>
      </p:sp>
      <p:sp>
        <p:nvSpPr>
          <p:cNvPr id="176131" name="Rectangle 3"/>
          <p:cNvSpPr>
            <a:spLocks noGrp="1" noChangeArrowheads="1"/>
          </p:cNvSpPr>
          <p:nvPr>
            <p:ph idx="1"/>
          </p:nvPr>
        </p:nvSpPr>
        <p:spPr>
          <a:xfrm>
            <a:off x="838200" y="1493520"/>
            <a:ext cx="10835640" cy="4862830"/>
          </a:xfrm>
        </p:spPr>
        <p:txBody>
          <a:bodyPr>
            <a:normAutofit/>
          </a:bodyPr>
          <a:lstStyle/>
          <a:p>
            <a:r>
              <a:rPr lang="en-US" sz="3200" dirty="0" smtClean="0"/>
              <a:t>Aims to detect disease before symptoms occur</a:t>
            </a:r>
            <a:endParaRPr lang="en-US" sz="3200" b="1" dirty="0" smtClean="0">
              <a:effectLst/>
              <a:cs typeface="Times New Roman" pitchFamily="18" charset="0"/>
            </a:endParaRPr>
          </a:p>
          <a:p>
            <a:pPr marL="0" indent="0">
              <a:buNone/>
            </a:pPr>
            <a:r>
              <a:rPr lang="en-US" sz="3200" b="1" dirty="0" smtClean="0">
                <a:effectLst/>
                <a:cs typeface="Times New Roman" pitchFamily="18" charset="0"/>
              </a:rPr>
              <a:t>Basis</a:t>
            </a:r>
          </a:p>
          <a:p>
            <a:r>
              <a:rPr lang="en-US" sz="3200" dirty="0" smtClean="0">
                <a:effectLst/>
                <a:cs typeface="Times New Roman" pitchFamily="18" charset="0"/>
              </a:rPr>
              <a:t>Long </a:t>
            </a:r>
            <a:r>
              <a:rPr lang="en-US" sz="3200" dirty="0">
                <a:effectLst/>
                <a:cs typeface="Times New Roman" pitchFamily="18" charset="0"/>
              </a:rPr>
              <a:t>preinvasive state(10-15yrs) </a:t>
            </a:r>
            <a:endParaRPr lang="en-US" sz="3200" dirty="0" smtClean="0">
              <a:effectLst/>
              <a:cs typeface="Times New Roman" pitchFamily="18" charset="0"/>
            </a:endParaRPr>
          </a:p>
          <a:p>
            <a:r>
              <a:rPr lang="en-US" sz="3200" dirty="0" smtClean="0">
                <a:effectLst/>
                <a:cs typeface="Times New Roman" pitchFamily="18" charset="0"/>
              </a:rPr>
              <a:t>Effective screening methods</a:t>
            </a:r>
          </a:p>
          <a:p>
            <a:r>
              <a:rPr lang="en-US" sz="3200" dirty="0" smtClean="0">
                <a:cs typeface="Times New Roman" pitchFamily="18" charset="0"/>
              </a:rPr>
              <a:t>Effective </a:t>
            </a:r>
            <a:r>
              <a:rPr lang="en-US" sz="3200" dirty="0" smtClean="0">
                <a:effectLst/>
                <a:cs typeface="Times New Roman" pitchFamily="18" charset="0"/>
              </a:rPr>
              <a:t>treatment</a:t>
            </a:r>
            <a:endParaRPr lang="en-US" sz="3200" dirty="0" smtClean="0">
              <a:cs typeface="Times New Roman" pitchFamily="18" charset="0"/>
            </a:endParaRPr>
          </a:p>
          <a:p>
            <a:pPr marL="0" indent="0">
              <a:buNone/>
            </a:pPr>
            <a:r>
              <a:rPr lang="en-US" sz="3200" b="1" dirty="0" smtClean="0">
                <a:effectLst/>
                <a:cs typeface="Times New Roman" pitchFamily="18" charset="0"/>
              </a:rPr>
              <a:t>Purpose</a:t>
            </a:r>
            <a:endParaRPr lang="en-US" sz="3200" b="1" dirty="0">
              <a:cs typeface="Times New Roman" pitchFamily="18" charset="0"/>
            </a:endParaRPr>
          </a:p>
          <a:p>
            <a:r>
              <a:rPr lang="en-US" sz="3200" dirty="0" smtClean="0">
                <a:effectLst/>
                <a:cs typeface="Times New Roman" pitchFamily="18" charset="0"/>
              </a:rPr>
              <a:t> Identification </a:t>
            </a:r>
            <a:r>
              <a:rPr lang="en-US" sz="3200" dirty="0">
                <a:effectLst/>
                <a:cs typeface="Times New Roman" pitchFamily="18" charset="0"/>
              </a:rPr>
              <a:t>of intraepithelial </a:t>
            </a:r>
            <a:r>
              <a:rPr lang="en-US" sz="3200" dirty="0" smtClean="0">
                <a:effectLst/>
                <a:cs typeface="Times New Roman" pitchFamily="18" charset="0"/>
              </a:rPr>
              <a:t>lesion (CIN)</a:t>
            </a:r>
            <a:endParaRPr lang="en-US" sz="3200" dirty="0">
              <a:effectLst/>
              <a:cs typeface="Times New Roman" pitchFamily="18" charset="0"/>
            </a:endParaRPr>
          </a:p>
          <a:p>
            <a:pPr marL="0" indent="0">
              <a:buNone/>
            </a:pPr>
            <a:endParaRPr lang="en-US" sz="3200" dirty="0">
              <a:cs typeface="Times New Roman" pitchFamily="18" charset="0"/>
            </a:endParaRPr>
          </a:p>
        </p:txBody>
      </p:sp>
      <p:sp>
        <p:nvSpPr>
          <p:cNvPr id="5" name="Slide Number Placeholder 5"/>
          <p:cNvSpPr>
            <a:spLocks noGrp="1"/>
          </p:cNvSpPr>
          <p:nvPr>
            <p:ph type="sldNum" sz="quarter" idx="12"/>
          </p:nvPr>
        </p:nvSpPr>
        <p:spPr/>
        <p:txBody>
          <a:bodyPr/>
          <a:lstStyle/>
          <a:p>
            <a:fld id="{8BAFA56D-F8C1-494A-924B-3AD2D1245AAB}" type="slidenum">
              <a:rPr lang="en-US">
                <a:solidFill>
                  <a:prstClr val="black">
                    <a:tint val="75000"/>
                  </a:prstClr>
                </a:solidFill>
              </a:rPr>
              <a:pPr/>
              <a:t>34</a:t>
            </a:fld>
            <a:endParaRPr lang="en-US">
              <a:solidFill>
                <a:prstClr val="black">
                  <a:tint val="75000"/>
                </a:prstClr>
              </a:solidFill>
            </a:endParaRPr>
          </a:p>
        </p:txBody>
      </p:sp>
      <p:sp>
        <p:nvSpPr>
          <p:cNvPr id="2" name="Date Placeholder 1"/>
          <p:cNvSpPr>
            <a:spLocks noGrp="1"/>
          </p:cNvSpPr>
          <p:nvPr>
            <p:ph type="dt" sz="half" idx="10"/>
          </p:nvPr>
        </p:nvSpPr>
        <p:spPr/>
        <p:txBody>
          <a:bodyPr/>
          <a:lstStyle/>
          <a:p>
            <a:fld id="{E9347A41-8D00-425D-9AE5-1C3A9E1C294A}"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582218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426720"/>
            <a:ext cx="11049000" cy="990918"/>
          </a:xfrm>
        </p:spPr>
        <p:txBody>
          <a:bodyPr>
            <a:normAutofit fontScale="90000"/>
          </a:bodyPr>
          <a:lstStyle/>
          <a:p>
            <a:r>
              <a:rPr lang="en-US" sz="4000" b="1" dirty="0"/>
              <a:t/>
            </a:r>
            <a:br>
              <a:rPr lang="en-US" sz="4000" b="1" dirty="0"/>
            </a:br>
            <a:r>
              <a:rPr lang="en-US" sz="4000" b="1" dirty="0"/>
              <a:t>A</a:t>
            </a:r>
            <a:r>
              <a:rPr lang="en-US" sz="4000" b="1" dirty="0" smtClean="0"/>
              <a:t>pproaches of screening </a:t>
            </a:r>
            <a:endParaRPr lang="en-US" sz="4000" dirty="0"/>
          </a:p>
        </p:txBody>
      </p:sp>
      <p:sp>
        <p:nvSpPr>
          <p:cNvPr id="47107" name="Rectangle 3"/>
          <p:cNvSpPr>
            <a:spLocks noGrp="1" noChangeArrowheads="1"/>
          </p:cNvSpPr>
          <p:nvPr>
            <p:ph idx="1"/>
          </p:nvPr>
        </p:nvSpPr>
        <p:spPr>
          <a:xfrm>
            <a:off x="137160" y="1417638"/>
            <a:ext cx="11704320" cy="4759325"/>
          </a:xfrm>
        </p:spPr>
        <p:txBody>
          <a:bodyPr>
            <a:normAutofit/>
          </a:bodyPr>
          <a:lstStyle/>
          <a:p>
            <a:pPr marL="0" indent="0">
              <a:buNone/>
            </a:pPr>
            <a:r>
              <a:rPr lang="en-US" sz="3200" b="1" dirty="0">
                <a:cs typeface="Times New Roman" pitchFamily="18" charset="0"/>
              </a:rPr>
              <a:t>Organized screening</a:t>
            </a:r>
          </a:p>
          <a:p>
            <a:r>
              <a:rPr lang="en-US" sz="3200" dirty="0">
                <a:cs typeface="Times New Roman" pitchFamily="18" charset="0"/>
              </a:rPr>
              <a:t>  </a:t>
            </a:r>
            <a:r>
              <a:rPr lang="en-US" sz="3200" dirty="0" smtClean="0">
                <a:cs typeface="Times New Roman" pitchFamily="18" charset="0"/>
              </a:rPr>
              <a:t> Is designed </a:t>
            </a:r>
            <a:r>
              <a:rPr lang="en-US" sz="3200" dirty="0">
                <a:cs typeface="Times New Roman" pitchFamily="18" charset="0"/>
              </a:rPr>
              <a:t>to reach the highest possible number of women at greatest risk of cervical cancer with existing resources.</a:t>
            </a:r>
          </a:p>
          <a:p>
            <a:pPr marL="0" indent="0">
              <a:buNone/>
            </a:pPr>
            <a:r>
              <a:rPr lang="en-US" sz="3200" b="1" dirty="0">
                <a:cs typeface="Times New Roman" pitchFamily="18" charset="0"/>
              </a:rPr>
              <a:t>Opportunistic screening</a:t>
            </a:r>
          </a:p>
          <a:p>
            <a:pPr>
              <a:buFontTx/>
              <a:buNone/>
            </a:pPr>
            <a:r>
              <a:rPr lang="en-US" sz="3200" dirty="0">
                <a:cs typeface="Times New Roman" pitchFamily="18" charset="0"/>
              </a:rPr>
              <a:t>   - </a:t>
            </a:r>
            <a:r>
              <a:rPr lang="en-US" sz="3200" dirty="0" smtClean="0">
                <a:cs typeface="Times New Roman" pitchFamily="18" charset="0"/>
              </a:rPr>
              <a:t>Is screening </a:t>
            </a:r>
            <a:r>
              <a:rPr lang="en-US" sz="3200" dirty="0">
                <a:cs typeface="Times New Roman" pitchFamily="18" charset="0"/>
              </a:rPr>
              <a:t>done  on women who are visiting health services for other reasons</a:t>
            </a:r>
          </a:p>
          <a:p>
            <a:endParaRPr lang="en-US" sz="3200" dirty="0">
              <a:cs typeface="Times New Roman" pitchFamily="18" charset="0"/>
            </a:endParaRPr>
          </a:p>
        </p:txBody>
      </p:sp>
      <p:sp>
        <p:nvSpPr>
          <p:cNvPr id="2" name="Date Placeholder 1"/>
          <p:cNvSpPr>
            <a:spLocks noGrp="1"/>
          </p:cNvSpPr>
          <p:nvPr>
            <p:ph type="dt" sz="half" idx="10"/>
          </p:nvPr>
        </p:nvSpPr>
        <p:spPr/>
        <p:txBody>
          <a:bodyPr/>
          <a:lstStyle/>
          <a:p>
            <a:fld id="{0A7DD570-3D9A-4690-A193-94A45120554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35</a:t>
            </a:fld>
            <a:endParaRPr lang="en-US"/>
          </a:p>
        </p:txBody>
      </p:sp>
    </p:spTree>
    <p:extLst>
      <p:ext uri="{BB962C8B-B14F-4D97-AF65-F5344CB8AC3E}">
        <p14:creationId xmlns:p14="http://schemas.microsoft.com/office/powerpoint/2010/main" val="3718316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65125"/>
            <a:ext cx="10515600" cy="1036955"/>
          </a:xfrm>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Screening </a:t>
            </a:r>
            <a:r>
              <a:rPr lang="en-US" sz="3600" b="1" dirty="0" smtClean="0">
                <a:effectLst>
                  <a:outerShdw blurRad="38100" dist="38100" dir="2700000" algn="tl">
                    <a:srgbClr val="000000"/>
                  </a:outerShdw>
                </a:effectLst>
                <a:latin typeface="Tahoma" pitchFamily="34" charset="0"/>
                <a:cs typeface="Tahoma" pitchFamily="34" charset="0"/>
              </a:rPr>
              <a:t>…. </a:t>
            </a:r>
            <a:endParaRPr lang="en-US" sz="3600" b="1" dirty="0">
              <a:effectLst>
                <a:outerShdw blurRad="38100" dist="38100" dir="2700000" algn="tl">
                  <a:srgbClr val="000000"/>
                </a:outerShdw>
              </a:effectLst>
              <a:latin typeface="Tahoma" pitchFamily="34" charset="0"/>
              <a:cs typeface="Tahoma" pitchFamily="34" charset="0"/>
            </a:endParaRPr>
          </a:p>
        </p:txBody>
      </p:sp>
      <p:sp>
        <p:nvSpPr>
          <p:cNvPr id="48131" name="Rectangle 3"/>
          <p:cNvSpPr>
            <a:spLocks noGrp="1" noChangeArrowheads="1"/>
          </p:cNvSpPr>
          <p:nvPr>
            <p:ph idx="1"/>
          </p:nvPr>
        </p:nvSpPr>
        <p:spPr>
          <a:xfrm>
            <a:off x="838200" y="1188720"/>
            <a:ext cx="10713720" cy="4988243"/>
          </a:xfrm>
        </p:spPr>
        <p:txBody>
          <a:bodyPr/>
          <a:lstStyle/>
          <a:p>
            <a:pPr>
              <a:buNone/>
            </a:pPr>
            <a:r>
              <a:rPr lang="en-US" dirty="0" smtClean="0"/>
              <a:t>Methods of cervical cancer screening include:</a:t>
            </a:r>
          </a:p>
          <a:p>
            <a:pPr marL="514350" indent="-514350">
              <a:buFont typeface="+mj-lt"/>
              <a:buAutoNum type="arabicPeriod"/>
            </a:pPr>
            <a:r>
              <a:rPr lang="en-US" dirty="0" smtClean="0"/>
              <a:t> Cervical Cytology</a:t>
            </a:r>
          </a:p>
          <a:p>
            <a:pPr marL="914400" lvl="1" indent="-514350">
              <a:buBlip>
                <a:blip r:embed="rId3"/>
              </a:buBlip>
            </a:pPr>
            <a:r>
              <a:rPr lang="en-US" dirty="0" smtClean="0"/>
              <a:t>Conventional PAP collection</a:t>
            </a:r>
          </a:p>
          <a:p>
            <a:pPr marL="914400" lvl="1" indent="-514350">
              <a:buBlip>
                <a:blip r:embed="rId3"/>
              </a:buBlip>
            </a:pPr>
            <a:r>
              <a:rPr lang="en-US" dirty="0" smtClean="0"/>
              <a:t>Liquid-based PAP collection</a:t>
            </a:r>
          </a:p>
          <a:p>
            <a:pPr marL="514350" indent="-514350">
              <a:buFont typeface="+mj-lt"/>
              <a:buAutoNum type="arabicPeriod"/>
            </a:pPr>
            <a:r>
              <a:rPr lang="en-US" dirty="0" smtClean="0"/>
              <a:t>HPV </a:t>
            </a:r>
            <a:r>
              <a:rPr lang="en-US" dirty="0"/>
              <a:t>DNA </a:t>
            </a:r>
            <a:r>
              <a:rPr lang="en-US" dirty="0" smtClean="0"/>
              <a:t>testing </a:t>
            </a:r>
          </a:p>
          <a:p>
            <a:pPr marL="514350" indent="-514350">
              <a:buFont typeface="+mj-lt"/>
              <a:buAutoNum type="arabicPeriod"/>
            </a:pPr>
            <a:r>
              <a:rPr lang="en-US" dirty="0" smtClean="0"/>
              <a:t>Combined test</a:t>
            </a:r>
          </a:p>
          <a:p>
            <a:pPr marL="514350" indent="-514350">
              <a:buFont typeface="+mj-lt"/>
              <a:buAutoNum type="arabicPeriod"/>
            </a:pPr>
            <a:r>
              <a:rPr lang="en-US" dirty="0" smtClean="0"/>
              <a:t>Visual </a:t>
            </a:r>
            <a:r>
              <a:rPr lang="en-US" dirty="0"/>
              <a:t>method</a:t>
            </a:r>
          </a:p>
        </p:txBody>
      </p:sp>
      <p:sp>
        <p:nvSpPr>
          <p:cNvPr id="2" name="Date Placeholder 1"/>
          <p:cNvSpPr>
            <a:spLocks noGrp="1"/>
          </p:cNvSpPr>
          <p:nvPr>
            <p:ph type="dt" sz="half" idx="10"/>
          </p:nvPr>
        </p:nvSpPr>
        <p:spPr/>
        <p:txBody>
          <a:bodyPr/>
          <a:lstStyle/>
          <a:p>
            <a:fld id="{E029722F-4D48-4AD7-B2BB-CD60543EDDB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36</a:t>
            </a:fld>
            <a:endParaRPr lang="en-US"/>
          </a:p>
        </p:txBody>
      </p:sp>
    </p:spTree>
    <p:extLst>
      <p:ext uri="{BB962C8B-B14F-4D97-AF65-F5344CB8AC3E}">
        <p14:creationId xmlns:p14="http://schemas.microsoft.com/office/powerpoint/2010/main" val="11987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365125"/>
            <a:ext cx="10515600" cy="838835"/>
          </a:xfrm>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1. Cervical Cytology</a:t>
            </a:r>
          </a:p>
        </p:txBody>
      </p:sp>
      <p:sp>
        <p:nvSpPr>
          <p:cNvPr id="49157" name="Rectangle 5"/>
          <p:cNvSpPr>
            <a:spLocks noGrp="1" noChangeArrowheads="1"/>
          </p:cNvSpPr>
          <p:nvPr>
            <p:ph idx="1"/>
          </p:nvPr>
        </p:nvSpPr>
        <p:spPr>
          <a:xfrm>
            <a:off x="838200" y="1371600"/>
            <a:ext cx="10881360" cy="5074920"/>
          </a:xfrm>
        </p:spPr>
        <p:txBody>
          <a:bodyPr>
            <a:normAutofit/>
          </a:bodyPr>
          <a:lstStyle/>
          <a:p>
            <a:pPr algn="just">
              <a:buNone/>
            </a:pPr>
            <a:r>
              <a:rPr lang="en-US" dirty="0" smtClean="0"/>
              <a:t> </a:t>
            </a:r>
            <a:r>
              <a:rPr lang="en-US" b="1" dirty="0" smtClean="0"/>
              <a:t>Conventional pap smear</a:t>
            </a:r>
          </a:p>
          <a:p>
            <a:pPr algn="just">
              <a:buBlip>
                <a:blip r:embed="rId3"/>
              </a:buBlip>
            </a:pPr>
            <a:r>
              <a:rPr lang="en-US" dirty="0" smtClean="0"/>
              <a:t>Introduced </a:t>
            </a:r>
            <a:r>
              <a:rPr lang="en-US" dirty="0"/>
              <a:t>in </a:t>
            </a:r>
            <a:r>
              <a:rPr lang="en-US" dirty="0" smtClean="0"/>
              <a:t>1941 by Papanicolaou </a:t>
            </a:r>
            <a:endParaRPr lang="en-US" dirty="0"/>
          </a:p>
          <a:p>
            <a:pPr algn="just">
              <a:buBlip>
                <a:blip r:embed="rId3"/>
              </a:buBlip>
            </a:pPr>
            <a:r>
              <a:rPr lang="en-US" dirty="0"/>
              <a:t>Standard screening test for lower genital tract neoplasm</a:t>
            </a:r>
          </a:p>
          <a:p>
            <a:pPr algn="just">
              <a:buBlip>
                <a:blip r:embed="rId3"/>
              </a:buBlip>
            </a:pPr>
            <a:r>
              <a:rPr lang="en-US" dirty="0"/>
              <a:t>Historical success in developed </a:t>
            </a:r>
            <a:r>
              <a:rPr lang="en-US" dirty="0" smtClean="0"/>
              <a:t>countries in reduction of cervical cancer.</a:t>
            </a:r>
          </a:p>
          <a:p>
            <a:pPr algn="just">
              <a:buBlip>
                <a:blip r:embed="rId3"/>
              </a:buBlip>
            </a:pPr>
            <a:r>
              <a:rPr lang="en-US" dirty="0" smtClean="0"/>
              <a:t>The Pap test's </a:t>
            </a:r>
            <a:r>
              <a:rPr lang="en-US" b="1" dirty="0" smtClean="0"/>
              <a:t>specificity is  98 %  with sensitivity of 51% </a:t>
            </a:r>
            <a:endParaRPr lang="en-US" b="1" dirty="0"/>
          </a:p>
          <a:p>
            <a:pPr algn="just">
              <a:buBlip>
                <a:blip r:embed="rId3"/>
              </a:buBlip>
            </a:pPr>
            <a:r>
              <a:rPr lang="en-US" dirty="0" smtClean="0"/>
              <a:t>In conventional pap sample is taken</a:t>
            </a:r>
            <a:r>
              <a:rPr lang="en-US" dirty="0"/>
              <a:t> </a:t>
            </a:r>
            <a:r>
              <a:rPr lang="en-US" dirty="0" smtClean="0"/>
              <a:t>and  quickly spread as evenly as possible over one half to two thirds of a glass slide.</a:t>
            </a:r>
          </a:p>
          <a:p>
            <a:pPr algn="just">
              <a:buBlip>
                <a:blip r:embed="rId3"/>
              </a:buBlip>
            </a:pPr>
            <a:r>
              <a:rPr lang="en-US" dirty="0" smtClean="0"/>
              <a:t>Then fixation is done immediately by spray or immersion of slide with 95% alcohol</a:t>
            </a:r>
          </a:p>
          <a:p>
            <a:pPr algn="just"/>
            <a:endParaRPr lang="en-US" dirty="0"/>
          </a:p>
        </p:txBody>
      </p:sp>
      <p:sp>
        <p:nvSpPr>
          <p:cNvPr id="2" name="Date Placeholder 1"/>
          <p:cNvSpPr>
            <a:spLocks noGrp="1"/>
          </p:cNvSpPr>
          <p:nvPr>
            <p:ph type="dt" sz="half" idx="10"/>
          </p:nvPr>
        </p:nvSpPr>
        <p:spPr/>
        <p:txBody>
          <a:bodyPr/>
          <a:lstStyle/>
          <a:p>
            <a:fld id="{8D9BF720-5FBE-46E5-96DD-B491F22A75A2}"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37</a:t>
            </a:fld>
            <a:endParaRPr lang="en-US"/>
          </a:p>
        </p:txBody>
      </p:sp>
    </p:spTree>
    <p:extLst>
      <p:ext uri="{BB962C8B-B14F-4D97-AF65-F5344CB8AC3E}">
        <p14:creationId xmlns:p14="http://schemas.microsoft.com/office/powerpoint/2010/main" val="195539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4115"/>
          </a:xfrm>
        </p:spPr>
        <p:txBody>
          <a:bodyPr/>
          <a:lstStyle/>
          <a:p>
            <a:r>
              <a:rPr lang="en-US" b="1" dirty="0" smtClean="0">
                <a:effectLst>
                  <a:outerShdw blurRad="38100" dist="38100" dir="2700000" algn="tl">
                    <a:srgbClr val="000000"/>
                  </a:outerShdw>
                </a:effectLst>
                <a:latin typeface="Tahoma" pitchFamily="34" charset="0"/>
                <a:cs typeface="Tahoma" pitchFamily="34" charset="0"/>
              </a:rPr>
              <a:t>Cervical cytology …..</a:t>
            </a:r>
            <a:endParaRPr lang="en-US" dirty="0"/>
          </a:p>
        </p:txBody>
      </p:sp>
      <p:sp>
        <p:nvSpPr>
          <p:cNvPr id="3" name="Content Placeholder 2"/>
          <p:cNvSpPr>
            <a:spLocks noGrp="1"/>
          </p:cNvSpPr>
          <p:nvPr>
            <p:ph idx="1"/>
          </p:nvPr>
        </p:nvSpPr>
        <p:spPr>
          <a:xfrm>
            <a:off x="838200" y="1539240"/>
            <a:ext cx="10622280" cy="4637723"/>
          </a:xfrm>
        </p:spPr>
        <p:txBody>
          <a:bodyPr>
            <a:normAutofit/>
          </a:bodyPr>
          <a:lstStyle/>
          <a:p>
            <a:pPr algn="just">
              <a:buNone/>
            </a:pPr>
            <a:r>
              <a:rPr lang="en-US" sz="3200" b="1" dirty="0" smtClean="0"/>
              <a:t> Liquid-Based </a:t>
            </a:r>
            <a:r>
              <a:rPr lang="en-US" sz="3200" b="1" dirty="0"/>
              <a:t>Testing </a:t>
            </a:r>
          </a:p>
          <a:p>
            <a:pPr algn="just">
              <a:buBlip>
                <a:blip r:embed="rId3"/>
              </a:buBlip>
            </a:pPr>
            <a:r>
              <a:rPr lang="en-US" sz="3200" dirty="0"/>
              <a:t>Sampling and cell transfer to a liquid medium should be performed according to manufacturer specifications. </a:t>
            </a:r>
          </a:p>
          <a:p>
            <a:pPr algn="just">
              <a:buBlip>
                <a:blip r:embed="rId3"/>
              </a:buBlip>
            </a:pPr>
            <a:r>
              <a:rPr lang="en-US" sz="3200" dirty="0"/>
              <a:t>LBC is more sensitive and accurate for the detection of both squamous lesions and </a:t>
            </a:r>
            <a:r>
              <a:rPr lang="en-US" sz="3200" b="1" dirty="0"/>
              <a:t>adenocarcinomas of the cervix </a:t>
            </a:r>
          </a:p>
          <a:p>
            <a:pPr algn="just"/>
            <a:endParaRPr lang="en-US" sz="3200" dirty="0"/>
          </a:p>
        </p:txBody>
      </p:sp>
      <p:sp>
        <p:nvSpPr>
          <p:cNvPr id="4" name="Date Placeholder 3"/>
          <p:cNvSpPr>
            <a:spLocks noGrp="1"/>
          </p:cNvSpPr>
          <p:nvPr>
            <p:ph type="dt" sz="half" idx="10"/>
          </p:nvPr>
        </p:nvSpPr>
        <p:spPr/>
        <p:txBody>
          <a:bodyPr/>
          <a:lstStyle/>
          <a:p>
            <a:fld id="{33EEC325-DBF1-48ED-AC47-D63FA77388C1}"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38</a:t>
            </a:fld>
            <a:endParaRPr lang="en-US"/>
          </a:p>
        </p:txBody>
      </p:sp>
    </p:spTree>
    <p:extLst>
      <p:ext uri="{BB962C8B-B14F-4D97-AF65-F5344CB8AC3E}">
        <p14:creationId xmlns:p14="http://schemas.microsoft.com/office/powerpoint/2010/main" val="47068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838835"/>
          </a:xfrm>
        </p:spPr>
        <p:txBody>
          <a:bodyPr/>
          <a:lstStyle/>
          <a:p>
            <a:r>
              <a:rPr lang="en-US" b="1" dirty="0" smtClean="0">
                <a:effectLst>
                  <a:outerShdw blurRad="38100" dist="38100" dir="2700000" algn="tl">
                    <a:srgbClr val="000000"/>
                  </a:outerShdw>
                </a:effectLst>
                <a:latin typeface="Tahoma" pitchFamily="34" charset="0"/>
                <a:cs typeface="Tahoma" pitchFamily="34" charset="0"/>
              </a:rPr>
              <a:t>Cervical  Cytology Contd.</a:t>
            </a:r>
            <a:endParaRPr lang="en-US" dirty="0"/>
          </a:p>
        </p:txBody>
      </p:sp>
      <p:sp>
        <p:nvSpPr>
          <p:cNvPr id="3" name="Content Placeholder 2"/>
          <p:cNvSpPr>
            <a:spLocks noGrp="1"/>
          </p:cNvSpPr>
          <p:nvPr>
            <p:ph idx="1"/>
          </p:nvPr>
        </p:nvSpPr>
        <p:spPr>
          <a:xfrm>
            <a:off x="624840" y="1447801"/>
            <a:ext cx="10424160" cy="4861559"/>
          </a:xfrm>
        </p:spPr>
        <p:txBody>
          <a:bodyPr>
            <a:noAutofit/>
          </a:bodyPr>
          <a:lstStyle/>
          <a:p>
            <a:pPr algn="just">
              <a:buNone/>
            </a:pPr>
            <a:r>
              <a:rPr lang="en-US" dirty="0" smtClean="0"/>
              <a:t>  </a:t>
            </a:r>
            <a:r>
              <a:rPr lang="en-US" b="1" dirty="0"/>
              <a:t>Timing of sample </a:t>
            </a:r>
            <a:endParaRPr lang="en-US" b="1" dirty="0" smtClean="0"/>
          </a:p>
          <a:p>
            <a:pPr algn="just">
              <a:buBlip>
                <a:blip r:embed="rId3"/>
              </a:buBlip>
            </a:pPr>
            <a:r>
              <a:rPr lang="en-US" dirty="0"/>
              <a:t>Avoid menstruation period</a:t>
            </a:r>
          </a:p>
          <a:p>
            <a:pPr algn="just">
              <a:buBlip>
                <a:blip r:embed="rId3"/>
              </a:buBlip>
            </a:pPr>
            <a:r>
              <a:rPr lang="en-US" dirty="0"/>
              <a:t>Abstain for 24 to 48 hours from </a:t>
            </a:r>
          </a:p>
          <a:p>
            <a:pPr lvl="3" algn="just">
              <a:buBlip>
                <a:blip r:embed="rId4"/>
              </a:buBlip>
            </a:pPr>
            <a:r>
              <a:rPr lang="en-US" sz="2800" dirty="0"/>
              <a:t>Vaginal intercourse, </a:t>
            </a:r>
          </a:p>
          <a:p>
            <a:pPr lvl="3" algn="just">
              <a:buBlip>
                <a:blip r:embed="rId4"/>
              </a:buBlip>
            </a:pPr>
            <a:r>
              <a:rPr lang="en-US" sz="2800" dirty="0"/>
              <a:t>Douching, and use of</a:t>
            </a:r>
          </a:p>
          <a:p>
            <a:pPr lvl="3" algn="just">
              <a:buBlip>
                <a:blip r:embed="rId4"/>
              </a:buBlip>
            </a:pPr>
            <a:r>
              <a:rPr lang="en-US" sz="2800" dirty="0"/>
              <a:t>Vaginal tampons and </a:t>
            </a:r>
          </a:p>
          <a:p>
            <a:pPr lvl="3" algn="just">
              <a:buBlip>
                <a:blip r:embed="rId4"/>
              </a:buBlip>
            </a:pPr>
            <a:r>
              <a:rPr lang="en-US" sz="2800" dirty="0"/>
              <a:t>Medicinal or contraceptive cream preparations</a:t>
            </a:r>
          </a:p>
          <a:p>
            <a:pPr algn="just">
              <a:buNone/>
            </a:pPr>
            <a:r>
              <a:rPr lang="en-US" dirty="0" smtClean="0"/>
              <a:t> </a:t>
            </a:r>
            <a:r>
              <a:rPr lang="en-US" b="1" dirty="0"/>
              <a:t>Location  of sample </a:t>
            </a:r>
          </a:p>
          <a:p>
            <a:pPr algn="just">
              <a:buBlip>
                <a:blip r:embed="rId3"/>
              </a:buBlip>
            </a:pPr>
            <a:r>
              <a:rPr lang="en-US" dirty="0"/>
              <a:t>Sample transformation zone</a:t>
            </a:r>
          </a:p>
          <a:p>
            <a:pPr algn="just">
              <a:buNone/>
            </a:pPr>
            <a:r>
              <a:rPr lang="en-US" b="1" dirty="0"/>
              <a:t> Sampling Tools are </a:t>
            </a:r>
          </a:p>
          <a:p>
            <a:pPr algn="just">
              <a:buBlip>
                <a:blip r:embed="rId3"/>
              </a:buBlip>
            </a:pPr>
            <a:r>
              <a:rPr lang="en-US" dirty="0" err="1"/>
              <a:t>Airis</a:t>
            </a:r>
            <a:r>
              <a:rPr lang="en-US" dirty="0"/>
              <a:t> Spatula, broom, and endocervical brush </a:t>
            </a:r>
          </a:p>
          <a:p>
            <a:pPr algn="just">
              <a:buBlip>
                <a:blip r:embed="rId5"/>
              </a:buBlip>
            </a:pPr>
            <a:endParaRPr lang="en-US" dirty="0" smtClean="0"/>
          </a:p>
          <a:p>
            <a:pPr algn="just"/>
            <a:endParaRPr lang="en-US" dirty="0"/>
          </a:p>
        </p:txBody>
      </p:sp>
      <p:sp>
        <p:nvSpPr>
          <p:cNvPr id="2" name="Date Placeholder 1"/>
          <p:cNvSpPr>
            <a:spLocks noGrp="1"/>
          </p:cNvSpPr>
          <p:nvPr>
            <p:ph type="dt" sz="half" idx="10"/>
          </p:nvPr>
        </p:nvSpPr>
        <p:spPr/>
        <p:txBody>
          <a:bodyPr/>
          <a:lstStyle/>
          <a:p>
            <a:fld id="{2E025882-A404-459F-85C4-FF76C42E8B9D}"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39</a:t>
            </a:fld>
            <a:endParaRPr lang="en-US"/>
          </a:p>
        </p:txBody>
      </p:sp>
    </p:spTree>
    <p:extLst>
      <p:ext uri="{BB962C8B-B14F-4D97-AF65-F5344CB8AC3E}">
        <p14:creationId xmlns:p14="http://schemas.microsoft.com/office/powerpoint/2010/main" val="68065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22D7E8F-0899-4BE6-B0C6-5BA063AE5CF3}" type="slidenum">
              <a:rPr lang="en-US" altLang="en-US"/>
              <a:pPr/>
              <a:t>4</a:t>
            </a:fld>
            <a:endParaRPr lang="en-US" altLang="en-US"/>
          </a:p>
        </p:txBody>
      </p:sp>
      <p:sp>
        <p:nvSpPr>
          <p:cNvPr id="36866" name="Rectangle 2"/>
          <p:cNvSpPr>
            <a:spLocks noGrp="1" noChangeArrowheads="1"/>
          </p:cNvSpPr>
          <p:nvPr>
            <p:ph type="title"/>
          </p:nvPr>
        </p:nvSpPr>
        <p:spPr>
          <a:xfrm>
            <a:off x="678872" y="609600"/>
            <a:ext cx="11014363" cy="914400"/>
          </a:xfrm>
        </p:spPr>
        <p:txBody>
          <a:bodyPr/>
          <a:lstStyle/>
          <a:p>
            <a:r>
              <a:rPr lang="en-US" altLang="en-US" dirty="0" smtClean="0"/>
              <a:t>Anatomy… </a:t>
            </a:r>
            <a:endParaRPr lang="en-US" altLang="en-US" dirty="0"/>
          </a:p>
        </p:txBody>
      </p:sp>
      <p:sp>
        <p:nvSpPr>
          <p:cNvPr id="36867" name="Rectangle 3"/>
          <p:cNvSpPr>
            <a:spLocks noGrp="1" noChangeArrowheads="1"/>
          </p:cNvSpPr>
          <p:nvPr>
            <p:ph type="body" idx="1"/>
          </p:nvPr>
        </p:nvSpPr>
        <p:spPr>
          <a:xfrm>
            <a:off x="443346" y="1356360"/>
            <a:ext cx="10612582" cy="4999990"/>
          </a:xfrm>
        </p:spPr>
        <p:txBody>
          <a:bodyPr>
            <a:normAutofit/>
          </a:bodyPr>
          <a:lstStyle/>
          <a:p>
            <a:pPr marL="457200" lvl="1" indent="0" algn="just">
              <a:buNone/>
            </a:pPr>
            <a:r>
              <a:rPr lang="en-US" altLang="en-US" sz="3200" b="1" dirty="0" smtClean="0"/>
              <a:t>Size and Shape of the Cervix</a:t>
            </a:r>
          </a:p>
          <a:p>
            <a:pPr lvl="1" algn="just"/>
            <a:r>
              <a:rPr lang="en-US" altLang="en-US" sz="3200" dirty="0" smtClean="0"/>
              <a:t>The </a:t>
            </a:r>
            <a:r>
              <a:rPr lang="en-US" altLang="en-US" sz="3200" dirty="0"/>
              <a:t>cervix is the opening of the uterus.</a:t>
            </a:r>
          </a:p>
          <a:p>
            <a:pPr lvl="1" algn="just"/>
            <a:r>
              <a:rPr lang="en-US" altLang="en-US" sz="3200" dirty="0"/>
              <a:t>It is cylindrical in shape and is normally 3–4 cm long and 2.5–3.5 cm in diameter.</a:t>
            </a:r>
          </a:p>
          <a:p>
            <a:pPr lvl="1" algn="just"/>
            <a:r>
              <a:rPr lang="en-US" altLang="en-US" sz="3200" dirty="0"/>
              <a:t>The external </a:t>
            </a:r>
            <a:r>
              <a:rPr lang="en-US" altLang="en-US" sz="3200" dirty="0" err="1"/>
              <a:t>os</a:t>
            </a:r>
            <a:r>
              <a:rPr lang="en-US" altLang="en-US" sz="3200" dirty="0"/>
              <a:t> of the cervix opens into the vagina.</a:t>
            </a:r>
          </a:p>
          <a:p>
            <a:pPr lvl="1" algn="just"/>
            <a:r>
              <a:rPr lang="en-US" altLang="en-US" sz="3200" dirty="0"/>
              <a:t>The internal </a:t>
            </a:r>
            <a:r>
              <a:rPr lang="en-US" altLang="en-US" sz="3200" dirty="0" err="1"/>
              <a:t>os</a:t>
            </a:r>
            <a:r>
              <a:rPr lang="en-US" altLang="en-US" sz="3200" dirty="0"/>
              <a:t> is the point at which the cervix and uterus meet, above the vagina.</a:t>
            </a:r>
          </a:p>
        </p:txBody>
      </p:sp>
      <p:sp>
        <p:nvSpPr>
          <p:cNvPr id="2" name="Date Placeholder 1"/>
          <p:cNvSpPr>
            <a:spLocks noGrp="1"/>
          </p:cNvSpPr>
          <p:nvPr>
            <p:ph type="dt" sz="half" idx="10"/>
          </p:nvPr>
        </p:nvSpPr>
        <p:spPr/>
        <p:txBody>
          <a:bodyPr/>
          <a:lstStyle/>
          <a:p>
            <a:fld id="{C7F5CE3C-585B-4498-884B-A123B6E961AF}"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360718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b="1" dirty="0" smtClean="0">
                <a:effectLst>
                  <a:outerShdw blurRad="38100" dist="38100" dir="2700000" algn="tl">
                    <a:srgbClr val="000000"/>
                  </a:outerShdw>
                </a:effectLst>
                <a:latin typeface="Tahoma" pitchFamily="34" charset="0"/>
                <a:cs typeface="Tahoma" pitchFamily="34" charset="0"/>
              </a:rPr>
              <a:t>Cervical  Cytology Contd.</a:t>
            </a:r>
            <a:endParaRPr lang="en-US" dirty="0"/>
          </a:p>
        </p:txBody>
      </p:sp>
      <p:pic>
        <p:nvPicPr>
          <p:cNvPr id="7" name="Picture 4"/>
          <p:cNvPicPr>
            <a:picLocks noGrp="1" noChangeAspect="1" noChangeArrowheads="1"/>
          </p:cNvPicPr>
          <p:nvPr>
            <p:ph sz="half" idx="1"/>
          </p:nvPr>
        </p:nvPicPr>
        <p:blipFill>
          <a:blip r:embed="rId3"/>
          <a:stretch>
            <a:fillRect/>
          </a:stretch>
        </p:blipFill>
        <p:spPr>
          <a:xfrm>
            <a:off x="685800" y="1690688"/>
            <a:ext cx="7147560" cy="4557715"/>
          </a:xfrm>
          <a:noFill/>
          <a:ln/>
        </p:spPr>
      </p:pic>
      <p:pic>
        <p:nvPicPr>
          <p:cNvPr id="8" name="Picture 4"/>
          <p:cNvPicPr>
            <a:picLocks noGrp="1" noChangeAspect="1" noChangeArrowheads="1"/>
          </p:cNvPicPr>
          <p:nvPr>
            <p:ph sz="half" idx="2"/>
          </p:nvPr>
        </p:nvPicPr>
        <p:blipFill>
          <a:blip r:embed="rId4"/>
          <a:srcRect/>
          <a:stretch>
            <a:fillRect/>
          </a:stretch>
        </p:blipFill>
        <p:spPr>
          <a:xfrm rot="5400000">
            <a:off x="6438898" y="1790702"/>
            <a:ext cx="4861561" cy="4053841"/>
          </a:xfrm>
          <a:noFill/>
          <a:ln/>
        </p:spPr>
      </p:pic>
      <p:sp>
        <p:nvSpPr>
          <p:cNvPr id="2" name="Date Placeholder 1"/>
          <p:cNvSpPr>
            <a:spLocks noGrp="1"/>
          </p:cNvSpPr>
          <p:nvPr>
            <p:ph type="dt" sz="half" idx="10"/>
          </p:nvPr>
        </p:nvSpPr>
        <p:spPr/>
        <p:txBody>
          <a:bodyPr/>
          <a:lstStyle/>
          <a:p>
            <a:fld id="{95FDEA6A-008E-4558-AB6E-F950F6E15E3E}"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40</a:t>
            </a:fld>
            <a:endParaRPr lang="en-US"/>
          </a:p>
        </p:txBody>
      </p:sp>
    </p:spTree>
    <p:extLst>
      <p:ext uri="{BB962C8B-B14F-4D97-AF65-F5344CB8AC3E}">
        <p14:creationId xmlns:p14="http://schemas.microsoft.com/office/powerpoint/2010/main" val="191035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901104819"/>
              </p:ext>
            </p:extLst>
          </p:nvPr>
        </p:nvGraphicFramePr>
        <p:xfrm>
          <a:off x="426720" y="381000"/>
          <a:ext cx="11308080" cy="6306111"/>
        </p:xfrm>
        <a:graphic>
          <a:graphicData uri="http://schemas.openxmlformats.org/drawingml/2006/table">
            <a:tbl>
              <a:tblPr firstRow="1" bandRow="1">
                <a:tableStyleId>{5C22544A-7EE6-4342-B048-85BDC9FD1C3A}</a:tableStyleId>
              </a:tblPr>
              <a:tblGrid>
                <a:gridCol w="4477493"/>
                <a:gridCol w="6830587"/>
              </a:tblGrid>
              <a:tr h="493832">
                <a:tc gridSpan="2">
                  <a:txBody>
                    <a:bodyPr/>
                    <a:lstStyle/>
                    <a:p>
                      <a:pPr algn="l"/>
                      <a:r>
                        <a:rPr lang="en-US" sz="2000" b="1" dirty="0" smtClean="0"/>
                        <a:t>               </a:t>
                      </a:r>
                      <a:r>
                        <a:rPr lang="en-US" sz="2000" b="1" dirty="0" smtClean="0">
                          <a:solidFill>
                            <a:schemeClr val="tx1"/>
                          </a:solidFill>
                        </a:rPr>
                        <a:t>American</a:t>
                      </a:r>
                      <a:r>
                        <a:rPr lang="en-US" sz="2000" b="1" baseline="0" dirty="0" smtClean="0">
                          <a:solidFill>
                            <a:schemeClr val="tx1"/>
                          </a:solidFill>
                        </a:rPr>
                        <a:t> cancer society  cervical cancer screening guide line </a:t>
                      </a:r>
                      <a:endParaRPr lang="en-US" sz="2000" b="1" dirty="0">
                        <a:solidFill>
                          <a:schemeClr val="tx1"/>
                        </a:solidFill>
                      </a:endParaRPr>
                    </a:p>
                  </a:txBody>
                  <a:tcPr marL="28575" marR="28575" marT="28575" marB="28575"/>
                </a:tc>
                <a:tc hMerge="1">
                  <a:txBody>
                    <a:bodyPr/>
                    <a:lstStyle/>
                    <a:p>
                      <a:pPr algn="l"/>
                      <a:endParaRPr lang="en-US" sz="1600" dirty="0"/>
                    </a:p>
                  </a:txBody>
                  <a:tcPr marL="28575" marR="28575" marT="28575" marB="28575"/>
                </a:tc>
              </a:tr>
              <a:tr h="635809">
                <a:tc>
                  <a:txBody>
                    <a:bodyPr/>
                    <a:lstStyle/>
                    <a:p>
                      <a:pPr algn="l"/>
                      <a:r>
                        <a:rPr lang="en-US" sz="2000" b="1" dirty="0"/>
                        <a:t>Initiation of screening</a:t>
                      </a:r>
                    </a:p>
                  </a:txBody>
                  <a:tcPr marL="28575" marR="28575" marT="28575" marB="28575"/>
                </a:tc>
                <a:tc>
                  <a:txBody>
                    <a:bodyPr/>
                    <a:lstStyle/>
                    <a:p>
                      <a:pPr algn="l"/>
                      <a:r>
                        <a:rPr lang="en-US" sz="2000" b="1" dirty="0" smtClean="0"/>
                        <a:t>3 </a:t>
                      </a:r>
                      <a:r>
                        <a:rPr lang="en-US" sz="2000" b="1" dirty="0"/>
                        <a:t>years after onset of vaginal intercourse; no later than age 21</a:t>
                      </a:r>
                    </a:p>
                  </a:txBody>
                  <a:tcPr marL="28575" marR="28575" marT="28575" marB="28575"/>
                </a:tc>
              </a:tr>
              <a:tr h="834881">
                <a:tc>
                  <a:txBody>
                    <a:bodyPr/>
                    <a:lstStyle/>
                    <a:p>
                      <a:pPr algn="l"/>
                      <a:r>
                        <a:rPr lang="en-US" sz="2000" b="1" dirty="0" smtClean="0"/>
                        <a:t>Screening </a:t>
                      </a:r>
                      <a:r>
                        <a:rPr lang="en-US" sz="2000" b="1" dirty="0"/>
                        <a:t>intervals for women at average risk</a:t>
                      </a:r>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Age &lt;30</a:t>
                      </a:r>
                      <a:r>
                        <a:rPr lang="en-US" sz="2000" b="1" dirty="0"/>
                        <a:t>: annual if conventional smear; every 2 years if LBC </a:t>
                      </a:r>
                      <a:r>
                        <a:rPr lang="en-US" sz="2000" b="1" dirty="0" smtClean="0"/>
                        <a:t>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Age &gt;30: every 2 to 3 years after 3 consecutive negative tests</a:t>
                      </a:r>
                    </a:p>
                  </a:txBody>
                  <a:tcPr marL="28575" marR="28575" marT="28575" marB="28575"/>
                </a:tc>
              </a:tr>
              <a:tr h="834881">
                <a:tc>
                  <a:txBody>
                    <a:bodyPr/>
                    <a:lstStyle/>
                    <a:p>
                      <a:pPr algn="l"/>
                      <a:r>
                        <a:rPr lang="en-US" sz="2000" b="1" dirty="0"/>
                        <a:t>Screening intervals for women at higher risk</a:t>
                      </a:r>
                    </a:p>
                  </a:txBody>
                  <a:tcPr marL="28575" marR="28575" marT="28575" marB="28575"/>
                </a:tc>
                <a:tc>
                  <a:txBody>
                    <a:bodyPr/>
                    <a:lstStyle/>
                    <a:p>
                      <a:pPr algn="l"/>
                      <a:r>
                        <a:rPr lang="en-US" sz="2000" b="1" dirty="0"/>
                        <a:t>HIV + or other immunocompromised state: 2 tests during first year after immune disease diagnosis, then </a:t>
                      </a:r>
                      <a:r>
                        <a:rPr lang="en-US" sz="2000" b="1" dirty="0" smtClean="0"/>
                        <a:t>annually</a:t>
                      </a:r>
                      <a:endParaRPr lang="en-US" sz="2000" b="1" dirty="0"/>
                    </a:p>
                  </a:txBody>
                  <a:tcPr marL="28575" marR="28575" marT="28575" marB="28575"/>
                </a:tc>
              </a:tr>
              <a:tr h="635809">
                <a:tc>
                  <a:txBody>
                    <a:bodyPr/>
                    <a:lstStyle/>
                    <a:p>
                      <a:pPr algn="l"/>
                      <a:r>
                        <a:rPr lang="en-US" sz="2000" b="1" dirty="0"/>
                        <a:t>Discontinuation of screening</a:t>
                      </a:r>
                    </a:p>
                  </a:txBody>
                  <a:tcPr marL="28575" marR="28575" marT="28575" marB="28575"/>
                </a:tc>
                <a:tc>
                  <a:txBody>
                    <a:bodyPr/>
                    <a:lstStyle/>
                    <a:p>
                      <a:pPr algn="l"/>
                      <a:r>
                        <a:rPr lang="en-US" sz="2000" b="1" dirty="0"/>
                        <a:t>Age 70: consider if 3 documented negative (and no abnormal) tests in prior 10 years</a:t>
                      </a:r>
                    </a:p>
                  </a:txBody>
                  <a:tcPr marL="28575" marR="28575" marT="28575" marB="28575"/>
                </a:tc>
              </a:tr>
              <a:tr h="834881">
                <a:tc>
                  <a:txBody>
                    <a:bodyPr/>
                    <a:lstStyle/>
                    <a:p>
                      <a:pPr algn="l"/>
                      <a:endParaRPr lang="en-US" sz="2000" b="1" dirty="0"/>
                    </a:p>
                  </a:txBody>
                  <a:tcPr marL="28575" marR="28575" marT="28575" marB="28575"/>
                </a:tc>
                <a:tc>
                  <a:txBody>
                    <a:bodyPr/>
                    <a:lstStyle/>
                    <a:p>
                      <a:pPr algn="l"/>
                      <a:r>
                        <a:rPr lang="en-US" sz="2000" b="1" dirty="0"/>
                        <a:t>Continue if screening history uncertain, history of cervical cancer, DES, recent HPV +, HIV + status, other immunocompromised state</a:t>
                      </a:r>
                    </a:p>
                  </a:txBody>
                  <a:tcPr marL="28575" marR="28575" marT="28575" marB="28575"/>
                </a:tc>
              </a:tr>
              <a:tr h="635809">
                <a:tc>
                  <a:txBody>
                    <a:bodyPr/>
                    <a:lstStyle/>
                    <a:p>
                      <a:pPr algn="l"/>
                      <a:r>
                        <a:rPr lang="en-US" sz="2000" b="1" dirty="0"/>
                        <a:t>Screening after hysterectomy</a:t>
                      </a:r>
                    </a:p>
                  </a:txBody>
                  <a:tcPr marL="28575" marR="28575" marT="28575" marB="28575"/>
                </a:tc>
                <a:tc>
                  <a:txBody>
                    <a:bodyPr/>
                    <a:lstStyle/>
                    <a:p>
                      <a:pPr algn="l"/>
                      <a:r>
                        <a:rPr lang="en-US" sz="2000" b="1" dirty="0"/>
                        <a:t>Not indicated if removal confirmed for benign indication </a:t>
                      </a:r>
                    </a:p>
                    <a:p>
                      <a:pPr algn="l"/>
                      <a:r>
                        <a:rPr lang="en-US" sz="2000" b="1" dirty="0"/>
                        <a:t>Subtotal hysterectomy: continue screening per guidelines</a:t>
                      </a:r>
                    </a:p>
                  </a:txBody>
                  <a:tcPr marL="28575" marR="28575" marT="28575" marB="28575"/>
                </a:tc>
              </a:tr>
              <a:tr h="600829">
                <a:tc>
                  <a:txBody>
                    <a:bodyPr/>
                    <a:lstStyle/>
                    <a:p>
                      <a:pPr algn="l"/>
                      <a:endParaRPr lang="en-US" sz="2000" b="1">
                        <a:solidFill>
                          <a:srgbClr val="FFFF00"/>
                        </a:solidFill>
                      </a:endParaRPr>
                    </a:p>
                  </a:txBody>
                  <a:tcPr marL="28575" marR="28575" marT="28575" marB="28575"/>
                </a:tc>
                <a:tc>
                  <a:txBody>
                    <a:bodyPr/>
                    <a:lstStyle/>
                    <a:p>
                      <a:pPr algn="l"/>
                      <a:r>
                        <a:rPr lang="en-US" sz="2000" b="1" dirty="0"/>
                        <a:t>Continue screening if history of DES or cervical cancer</a:t>
                      </a:r>
                    </a:p>
                  </a:txBody>
                  <a:tcPr marL="28575" marR="28575" marT="28575" marB="28575"/>
                </a:tc>
              </a:tr>
              <a:tr h="600829">
                <a:tc>
                  <a:txBody>
                    <a:bodyPr/>
                    <a:lstStyle/>
                    <a:p>
                      <a:pPr>
                        <a:buFontTx/>
                        <a:buNone/>
                      </a:pPr>
                      <a:r>
                        <a:rPr lang="en-US" sz="2000" b="1" u="sng" dirty="0" smtClean="0">
                          <a:solidFill>
                            <a:srgbClr val="7030A0"/>
                          </a:solidFill>
                        </a:rPr>
                        <a:t>But WHO recommendation is :                                </a:t>
                      </a:r>
                      <a:endParaRPr lang="en-US" sz="2000" b="1" u="sng" dirty="0">
                        <a:solidFill>
                          <a:srgbClr val="7030A0"/>
                        </a:solidFill>
                      </a:endParaRPr>
                    </a:p>
                  </a:txBody>
                  <a:tcPr marL="28575" marR="28575" marT="28575" marB="28575"/>
                </a:tc>
                <a:tc>
                  <a:txBody>
                    <a:bodyPr/>
                    <a:lstStyle/>
                    <a:p>
                      <a:pPr algn="l"/>
                      <a:r>
                        <a:rPr lang="en-US" sz="2000" b="1" dirty="0" smtClean="0"/>
                        <a:t>once, 35-40 yrs</a:t>
                      </a:r>
                      <a:endParaRPr lang="en-US" sz="2000" b="1" dirty="0"/>
                    </a:p>
                  </a:txBody>
                  <a:tcPr marL="28575" marR="28575" marT="28575" marB="28575"/>
                </a:tc>
              </a:tr>
            </a:tbl>
          </a:graphicData>
        </a:graphic>
      </p:graphicFrame>
      <p:sp>
        <p:nvSpPr>
          <p:cNvPr id="2" name="Date Placeholder 1"/>
          <p:cNvSpPr>
            <a:spLocks noGrp="1"/>
          </p:cNvSpPr>
          <p:nvPr>
            <p:ph type="dt" sz="half" idx="10"/>
          </p:nvPr>
        </p:nvSpPr>
        <p:spPr/>
        <p:txBody>
          <a:bodyPr/>
          <a:lstStyle/>
          <a:p>
            <a:fld id="{B476DBBA-2EE4-4B29-B896-5F115EB2E4E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41</a:t>
            </a:fld>
            <a:endParaRPr lang="en-US"/>
          </a:p>
        </p:txBody>
      </p:sp>
    </p:spTree>
    <p:extLst>
      <p:ext uri="{BB962C8B-B14F-4D97-AF65-F5344CB8AC3E}">
        <p14:creationId xmlns:p14="http://schemas.microsoft.com/office/powerpoint/2010/main" val="76122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smtClean="0">
                <a:effectLst>
                  <a:outerShdw blurRad="38100" dist="38100" dir="2700000" algn="tl">
                    <a:srgbClr val="000000"/>
                  </a:outerShdw>
                </a:effectLst>
                <a:latin typeface="Tahoma" pitchFamily="34" charset="0"/>
                <a:cs typeface="Tahoma" pitchFamily="34" charset="0"/>
              </a:rPr>
              <a:t>Cervical  Cytology Contd.</a:t>
            </a:r>
            <a:endParaRPr lang="en-US" dirty="0"/>
          </a:p>
        </p:txBody>
      </p:sp>
      <p:sp>
        <p:nvSpPr>
          <p:cNvPr id="3" name="Content Placeholder 2"/>
          <p:cNvSpPr>
            <a:spLocks noGrp="1"/>
          </p:cNvSpPr>
          <p:nvPr>
            <p:ph idx="1"/>
          </p:nvPr>
        </p:nvSpPr>
        <p:spPr>
          <a:xfrm>
            <a:off x="838200" y="1690688"/>
            <a:ext cx="10805160" cy="4486275"/>
          </a:xfrm>
        </p:spPr>
        <p:txBody>
          <a:bodyPr>
            <a:normAutofit/>
          </a:bodyPr>
          <a:lstStyle/>
          <a:p>
            <a:pPr algn="just"/>
            <a:r>
              <a:rPr lang="en-US" sz="3200" dirty="0"/>
              <a:t>Reporting of PAP smear results for both Conventional &amp; liquid based is  by the </a:t>
            </a:r>
            <a:r>
              <a:rPr lang="en-US" sz="3200" b="1" dirty="0"/>
              <a:t>Bethesda System </a:t>
            </a:r>
          </a:p>
          <a:p>
            <a:pPr algn="just"/>
            <a:r>
              <a:rPr lang="en-US" sz="3200" dirty="0"/>
              <a:t>In 1988, standardization of cervical cytology reporting took place with the development of the </a:t>
            </a:r>
            <a:r>
              <a:rPr lang="en-US" sz="3200" b="1" dirty="0"/>
              <a:t>Bethesda System </a:t>
            </a:r>
            <a:r>
              <a:rPr lang="en-US" sz="3200" dirty="0"/>
              <a:t>nomenclature.</a:t>
            </a:r>
          </a:p>
          <a:p>
            <a:pPr algn="just"/>
            <a:r>
              <a:rPr lang="en-US" sz="3200" dirty="0"/>
              <a:t>Subsequently it was revised 2001.</a:t>
            </a:r>
          </a:p>
        </p:txBody>
      </p:sp>
      <p:sp>
        <p:nvSpPr>
          <p:cNvPr id="2" name="Date Placeholder 1"/>
          <p:cNvSpPr>
            <a:spLocks noGrp="1"/>
          </p:cNvSpPr>
          <p:nvPr>
            <p:ph type="dt" sz="half" idx="10"/>
          </p:nvPr>
        </p:nvSpPr>
        <p:spPr/>
        <p:txBody>
          <a:bodyPr/>
          <a:lstStyle/>
          <a:p>
            <a:fld id="{E4088AA1-8274-44F0-802E-DAA3EA452D05}"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42</a:t>
            </a:fld>
            <a:endParaRPr lang="en-US"/>
          </a:p>
        </p:txBody>
      </p:sp>
    </p:spTree>
    <p:extLst>
      <p:ext uri="{BB962C8B-B14F-4D97-AF65-F5344CB8AC3E}">
        <p14:creationId xmlns:p14="http://schemas.microsoft.com/office/powerpoint/2010/main" val="13319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70836477"/>
              </p:ext>
            </p:extLst>
          </p:nvPr>
        </p:nvGraphicFramePr>
        <p:xfrm>
          <a:off x="518160" y="259075"/>
          <a:ext cx="11125200" cy="6683034"/>
        </p:xfrm>
        <a:graphic>
          <a:graphicData uri="http://schemas.openxmlformats.org/drawingml/2006/table">
            <a:tbl>
              <a:tblPr firstRow="1" bandRow="1">
                <a:tableStyleId>{5C22544A-7EE6-4342-B048-85BDC9FD1C3A}</a:tableStyleId>
              </a:tblPr>
              <a:tblGrid>
                <a:gridCol w="11125200"/>
              </a:tblGrid>
              <a:tr h="491197">
                <a:tc>
                  <a:txBody>
                    <a:bodyPr/>
                    <a:lstStyle/>
                    <a:p>
                      <a:r>
                        <a:rPr lang="en-US" sz="2400" b="1" dirty="0"/>
                        <a:t>The 2001 Bethesda System: Epithelial Cell </a:t>
                      </a:r>
                      <a:r>
                        <a:rPr lang="en-US" sz="2400" b="1" dirty="0" smtClean="0"/>
                        <a:t>Abnormalities</a:t>
                      </a:r>
                      <a:endParaRPr lang="en-US" sz="2400" b="1" dirty="0"/>
                    </a:p>
                  </a:txBody>
                  <a:tcPr marL="28575" marR="28575" marT="28575" marB="28575" anchor="ctr"/>
                </a:tc>
              </a:tr>
              <a:tr h="491197">
                <a:tc>
                  <a:txBody>
                    <a:bodyPr/>
                    <a:lstStyle/>
                    <a:p>
                      <a:pPr algn="l"/>
                      <a:r>
                        <a:rPr lang="en-US" sz="2800" b="1" i="1" dirty="0" smtClean="0"/>
                        <a:t>Squamous </a:t>
                      </a:r>
                      <a:r>
                        <a:rPr lang="en-US" sz="2800" b="1" i="1" dirty="0"/>
                        <a:t>cell</a:t>
                      </a:r>
                    </a:p>
                  </a:txBody>
                  <a:tcPr marL="28575" marR="28575" marT="28575" marB="28575"/>
                </a:tc>
              </a:tr>
              <a:tr h="491197">
                <a:tc>
                  <a:txBody>
                    <a:bodyPr/>
                    <a:lstStyle/>
                    <a:p>
                      <a:pPr algn="l"/>
                      <a:r>
                        <a:rPr lang="en-US" sz="2400" b="1" dirty="0"/>
                        <a:t>Atypical squamous cells (ASC) of undetermined significance (ASC-US) cannot exclude HSIL (ASC-H)</a:t>
                      </a:r>
                    </a:p>
                  </a:txBody>
                  <a:tcPr marL="28575" marR="28575" marT="28575" marB="28575"/>
                </a:tc>
              </a:tr>
              <a:tr h="491197">
                <a:tc>
                  <a:txBody>
                    <a:bodyPr/>
                    <a:lstStyle/>
                    <a:p>
                      <a:pPr algn="l"/>
                      <a:r>
                        <a:rPr lang="en-US" sz="2400" b="1" dirty="0"/>
                        <a:t>Low-grade squamous intraepithelial lesion (LSIL)</a:t>
                      </a:r>
                    </a:p>
                  </a:txBody>
                  <a:tcPr marL="28575" marR="28575" marT="28575" marB="28575"/>
                </a:tc>
              </a:tr>
              <a:tr h="491197">
                <a:tc>
                  <a:txBody>
                    <a:bodyPr/>
                    <a:lstStyle/>
                    <a:p>
                      <a:pPr algn="l"/>
                      <a:r>
                        <a:rPr lang="en-US" sz="2400" b="1" dirty="0"/>
                        <a:t>High-grade squamous intraepithelial lesion (HSIL)</a:t>
                      </a:r>
                    </a:p>
                  </a:txBody>
                  <a:tcPr marL="28575" marR="28575" marT="28575" marB="28575"/>
                </a:tc>
              </a:tr>
              <a:tr h="491197">
                <a:tc>
                  <a:txBody>
                    <a:bodyPr/>
                    <a:lstStyle/>
                    <a:p>
                      <a:pPr algn="l"/>
                      <a:r>
                        <a:rPr lang="en-US" sz="2400" b="1"/>
                        <a:t>Squamous cell carcinoma</a:t>
                      </a:r>
                    </a:p>
                  </a:txBody>
                  <a:tcPr marL="28575" marR="28575" marT="28575" marB="28575"/>
                </a:tc>
              </a:tr>
              <a:tr h="491197">
                <a:tc>
                  <a:txBody>
                    <a:bodyPr/>
                    <a:lstStyle/>
                    <a:p>
                      <a:pPr algn="l"/>
                      <a:r>
                        <a:rPr lang="en-US" sz="2800" b="1" i="1" dirty="0"/>
                        <a:t>Glandular cell</a:t>
                      </a:r>
                    </a:p>
                  </a:txBody>
                  <a:tcPr marL="28575" marR="28575" marT="28575" marB="28575"/>
                </a:tc>
              </a:tr>
              <a:tr h="491197">
                <a:tc>
                  <a:txBody>
                    <a:bodyPr/>
                    <a:lstStyle/>
                    <a:p>
                      <a:pPr algn="l"/>
                      <a:r>
                        <a:rPr lang="en-US" sz="2400" b="1"/>
                        <a:t>Atypical glandular cells (AGC)</a:t>
                      </a:r>
                    </a:p>
                  </a:txBody>
                  <a:tcPr marL="28575" marR="28575" marT="28575" marB="28575"/>
                </a:tc>
              </a:tr>
              <a:tr h="491197">
                <a:tc>
                  <a:txBody>
                    <a:bodyPr/>
                    <a:lstStyle/>
                    <a:p>
                      <a:pPr algn="l"/>
                      <a:r>
                        <a:rPr lang="en-US" sz="2400" b="1" dirty="0" smtClean="0"/>
                        <a:t>               Endocervical</a:t>
                      </a:r>
                      <a:r>
                        <a:rPr lang="en-US" sz="2400" b="1" dirty="0"/>
                        <a:t>, endometrial, or not otherwise specified</a:t>
                      </a:r>
                    </a:p>
                  </a:txBody>
                  <a:tcPr marL="28575" marR="28575" marT="28575" marB="28575"/>
                </a:tc>
              </a:tr>
              <a:tr h="491197">
                <a:tc>
                  <a:txBody>
                    <a:bodyPr/>
                    <a:lstStyle/>
                    <a:p>
                      <a:pPr algn="l"/>
                      <a:r>
                        <a:rPr lang="en-US" sz="2400" b="1"/>
                        <a:t>Atypical glandular cells, favor neoplastic</a:t>
                      </a:r>
                    </a:p>
                  </a:txBody>
                  <a:tcPr marL="28575" marR="28575" marT="28575" marB="28575"/>
                </a:tc>
              </a:tr>
              <a:tr h="491197">
                <a:tc>
                  <a:txBody>
                    <a:bodyPr/>
                    <a:lstStyle/>
                    <a:p>
                      <a:pPr algn="l"/>
                      <a:r>
                        <a:rPr lang="en-US" sz="2400" b="1" dirty="0" smtClean="0"/>
                        <a:t>              Endocervical </a:t>
                      </a:r>
                      <a:r>
                        <a:rPr lang="en-US" sz="2400" b="1" dirty="0"/>
                        <a:t>or not otherwise specified</a:t>
                      </a:r>
                    </a:p>
                  </a:txBody>
                  <a:tcPr marL="28575" marR="28575" marT="28575" marB="28575"/>
                </a:tc>
              </a:tr>
              <a:tr h="491197">
                <a:tc>
                  <a:txBody>
                    <a:bodyPr/>
                    <a:lstStyle/>
                    <a:p>
                      <a:pPr algn="l"/>
                      <a:r>
                        <a:rPr lang="en-US" sz="2400" b="1" dirty="0"/>
                        <a:t>Endocervical adenocarcinoma in situ (AIS)</a:t>
                      </a:r>
                    </a:p>
                  </a:txBody>
                  <a:tcPr marL="28575" marR="28575" marT="28575" marB="28575"/>
                </a:tc>
              </a:tr>
              <a:tr h="491197">
                <a:tc>
                  <a:txBody>
                    <a:bodyPr/>
                    <a:lstStyle/>
                    <a:p>
                      <a:pPr algn="l"/>
                      <a:r>
                        <a:rPr lang="en-US" sz="2400" b="1" dirty="0"/>
                        <a:t>Adenocarcinoma</a:t>
                      </a:r>
                    </a:p>
                  </a:txBody>
                  <a:tcPr marL="28575" marR="28575" marT="28575" marB="28575"/>
                </a:tc>
              </a:tr>
            </a:tbl>
          </a:graphicData>
        </a:graphic>
      </p:graphicFrame>
      <p:sp>
        <p:nvSpPr>
          <p:cNvPr id="2" name="Date Placeholder 1"/>
          <p:cNvSpPr>
            <a:spLocks noGrp="1"/>
          </p:cNvSpPr>
          <p:nvPr>
            <p:ph type="dt" sz="half" idx="10"/>
          </p:nvPr>
        </p:nvSpPr>
        <p:spPr/>
        <p:txBody>
          <a:bodyPr/>
          <a:lstStyle/>
          <a:p>
            <a:fld id="{2A6E2784-EA89-492A-B656-94939DF2059B}"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43</a:t>
            </a:fld>
            <a:endParaRPr lang="en-US"/>
          </a:p>
        </p:txBody>
      </p:sp>
    </p:spTree>
    <p:extLst>
      <p:ext uri="{BB962C8B-B14F-4D97-AF65-F5344CB8AC3E}">
        <p14:creationId xmlns:p14="http://schemas.microsoft.com/office/powerpoint/2010/main" val="36243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Cervical  Cytology Contd</a:t>
            </a:r>
            <a:r>
              <a:rPr lang="en-US" sz="3600" b="1" dirty="0" smtClean="0">
                <a:effectLst>
                  <a:outerShdw blurRad="38100" dist="38100" dir="2700000" algn="tl">
                    <a:srgbClr val="000000"/>
                  </a:outerShdw>
                </a:effectLst>
                <a:latin typeface="Tahoma" pitchFamily="34" charset="0"/>
                <a:cs typeface="Tahoma" pitchFamily="34" charset="0"/>
              </a:rPr>
              <a:t>.. . .  </a:t>
            </a:r>
            <a:r>
              <a:rPr lang="en-US" sz="4000" b="1" dirty="0"/>
              <a:t/>
            </a:r>
            <a:br>
              <a:rPr lang="en-US" sz="4000" b="1" dirty="0"/>
            </a:br>
            <a:endParaRPr lang="en-US" sz="4000" b="1" dirty="0"/>
          </a:p>
        </p:txBody>
      </p:sp>
      <p:sp>
        <p:nvSpPr>
          <p:cNvPr id="167939" name="Rectangle 3"/>
          <p:cNvSpPr>
            <a:spLocks noGrp="1" noChangeArrowheads="1"/>
          </p:cNvSpPr>
          <p:nvPr>
            <p:ph idx="1"/>
          </p:nvPr>
        </p:nvSpPr>
        <p:spPr>
          <a:xfrm>
            <a:off x="838200" y="1097280"/>
            <a:ext cx="11079480" cy="5425440"/>
          </a:xfrm>
        </p:spPr>
        <p:txBody>
          <a:bodyPr>
            <a:normAutofit/>
          </a:bodyPr>
          <a:lstStyle/>
          <a:p>
            <a:pPr marL="0" indent="0">
              <a:buNone/>
            </a:pPr>
            <a:r>
              <a:rPr lang="en-US" sz="3300" b="1" dirty="0" smtClean="0"/>
              <a:t>Limitations </a:t>
            </a:r>
            <a:r>
              <a:rPr lang="en-US" sz="3300" b="1" dirty="0"/>
              <a:t>of cytology</a:t>
            </a:r>
            <a:r>
              <a:rPr lang="en-US" sz="3300" dirty="0"/>
              <a:t> </a:t>
            </a:r>
            <a:endParaRPr lang="en-US" dirty="0" smtClean="0"/>
          </a:p>
          <a:p>
            <a:r>
              <a:rPr lang="en-US" dirty="0" smtClean="0"/>
              <a:t>Moderate </a:t>
            </a:r>
            <a:r>
              <a:rPr lang="en-US" dirty="0"/>
              <a:t>to low sensitivity</a:t>
            </a:r>
          </a:p>
          <a:p>
            <a:r>
              <a:rPr lang="en-US" dirty="0"/>
              <a:t> High rate of false-negative test </a:t>
            </a:r>
            <a:r>
              <a:rPr lang="en-US" dirty="0" smtClean="0"/>
              <a:t>results </a:t>
            </a:r>
            <a:r>
              <a:rPr lang="en-US" sz="2200" b="1" dirty="0"/>
              <a:t>( may be due to poor sample collection , poor reading or poor interpretation of findings</a:t>
            </a:r>
            <a:r>
              <a:rPr lang="en-US" sz="2200" dirty="0"/>
              <a:t>)</a:t>
            </a:r>
            <a:endParaRPr lang="en-US" dirty="0"/>
          </a:p>
          <a:p>
            <a:r>
              <a:rPr lang="en-US" dirty="0"/>
              <a:t> Women must be screened </a:t>
            </a:r>
            <a:r>
              <a:rPr lang="en-US" dirty="0" smtClean="0"/>
              <a:t>frequently</a:t>
            </a:r>
            <a:endParaRPr lang="en-US" dirty="0"/>
          </a:p>
          <a:p>
            <a:r>
              <a:rPr lang="en-US" dirty="0"/>
              <a:t> Requires complex infrastructure</a:t>
            </a:r>
          </a:p>
          <a:p>
            <a:r>
              <a:rPr lang="en-US" dirty="0"/>
              <a:t> Results are not immediately available</a:t>
            </a:r>
          </a:p>
          <a:p>
            <a:r>
              <a:rPr lang="en-US" dirty="0"/>
              <a:t> Requires multiple visits</a:t>
            </a:r>
          </a:p>
          <a:p>
            <a:r>
              <a:rPr lang="en-US" dirty="0"/>
              <a:t> </a:t>
            </a:r>
            <a:r>
              <a:rPr lang="en-US" dirty="0" smtClean="0"/>
              <a:t>Less </a:t>
            </a:r>
            <a:r>
              <a:rPr lang="en-US" dirty="0"/>
              <a:t>accurate </a:t>
            </a:r>
            <a:r>
              <a:rPr lang="en-US" dirty="0" smtClean="0"/>
              <a:t>among </a:t>
            </a:r>
            <a:r>
              <a:rPr lang="en-US" b="1" dirty="0" smtClean="0"/>
              <a:t>postmenopausal</a:t>
            </a:r>
            <a:r>
              <a:rPr lang="en-US" dirty="0" smtClean="0"/>
              <a:t> women b/c of retraction of transformation Zone into </a:t>
            </a:r>
            <a:r>
              <a:rPr lang="en-US" dirty="0" err="1" smtClean="0"/>
              <a:t>endocervical</a:t>
            </a:r>
            <a:r>
              <a:rPr lang="en-US" dirty="0" smtClean="0"/>
              <a:t> canal</a:t>
            </a:r>
            <a:endParaRPr lang="en-US" dirty="0"/>
          </a:p>
          <a:p>
            <a:endParaRPr lang="en-US" dirty="0"/>
          </a:p>
        </p:txBody>
      </p:sp>
      <p:sp>
        <p:nvSpPr>
          <p:cNvPr id="2" name="Date Placeholder 1"/>
          <p:cNvSpPr>
            <a:spLocks noGrp="1"/>
          </p:cNvSpPr>
          <p:nvPr>
            <p:ph type="dt" sz="half" idx="10"/>
          </p:nvPr>
        </p:nvSpPr>
        <p:spPr/>
        <p:txBody>
          <a:bodyPr/>
          <a:lstStyle/>
          <a:p>
            <a:fld id="{F615F513-6A99-454C-B993-2675778D5C7D}"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44</a:t>
            </a:fld>
            <a:endParaRPr lang="en-US"/>
          </a:p>
        </p:txBody>
      </p:sp>
    </p:spTree>
    <p:extLst>
      <p:ext uri="{BB962C8B-B14F-4D97-AF65-F5344CB8AC3E}">
        <p14:creationId xmlns:p14="http://schemas.microsoft.com/office/powerpoint/2010/main" val="162639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18928215"/>
              </p:ext>
            </p:extLst>
          </p:nvPr>
        </p:nvGraphicFramePr>
        <p:xfrm>
          <a:off x="441960" y="381000"/>
          <a:ext cx="11384280" cy="6563826"/>
        </p:xfrm>
        <a:graphic>
          <a:graphicData uri="http://schemas.openxmlformats.org/drawingml/2006/table">
            <a:tbl>
              <a:tblPr firstRow="1" bandRow="1">
                <a:tableStyleId>{5C22544A-7EE6-4342-B048-85BDC9FD1C3A}</a:tableStyleId>
              </a:tblPr>
              <a:tblGrid>
                <a:gridCol w="3794760"/>
                <a:gridCol w="3794760"/>
                <a:gridCol w="3794760"/>
              </a:tblGrid>
              <a:tr h="467264">
                <a:tc gridSpan="3">
                  <a:txBody>
                    <a:bodyPr/>
                    <a:lstStyle/>
                    <a:p>
                      <a:r>
                        <a:rPr lang="en-US" sz="2000" b="1" dirty="0"/>
                        <a:t>Cervical Cytology: Initial Management of Epithelial Cell </a:t>
                      </a:r>
                      <a:r>
                        <a:rPr lang="en-US" sz="2000" b="1" dirty="0" smtClean="0"/>
                        <a:t>Abnormalities</a:t>
                      </a:r>
                      <a:endParaRPr lang="en-US" sz="2000" b="1" dirty="0"/>
                    </a:p>
                  </a:txBody>
                  <a:tcPr marL="28575" marR="28575" marT="28575" marB="28575" anchor="ctr"/>
                </a:tc>
                <a:tc hMerge="1">
                  <a:txBody>
                    <a:bodyPr/>
                    <a:lstStyle/>
                    <a:p>
                      <a:endParaRPr lang="en-US"/>
                    </a:p>
                  </a:txBody>
                  <a:tcPr/>
                </a:tc>
                <a:tc hMerge="1">
                  <a:txBody>
                    <a:bodyPr/>
                    <a:lstStyle/>
                    <a:p>
                      <a:endParaRPr lang="en-US" dirty="0"/>
                    </a:p>
                  </a:txBody>
                  <a:tcPr/>
                </a:tc>
              </a:tr>
              <a:tr h="467264">
                <a:tc>
                  <a:txBody>
                    <a:bodyPr/>
                    <a:lstStyle/>
                    <a:p>
                      <a:pPr algn="l"/>
                      <a:r>
                        <a:rPr lang="en-US" sz="2000" b="1" dirty="0"/>
                        <a:t>Epithelial Cell Abnormality</a:t>
                      </a:r>
                    </a:p>
                  </a:txBody>
                  <a:tcPr marL="28575" marR="28575" marT="28575" marB="28575"/>
                </a:tc>
                <a:tc>
                  <a:txBody>
                    <a:bodyPr/>
                    <a:lstStyle/>
                    <a:p>
                      <a:pPr algn="l"/>
                      <a:r>
                        <a:rPr lang="en-US" sz="2000" b="1"/>
                        <a:t>General Recommendation</a:t>
                      </a:r>
                    </a:p>
                  </a:txBody>
                  <a:tcPr marL="28575" marR="28575" marT="28575" marB="28575"/>
                </a:tc>
                <a:tc>
                  <a:txBody>
                    <a:bodyPr/>
                    <a:lstStyle/>
                    <a:p>
                      <a:pPr algn="l"/>
                      <a:r>
                        <a:rPr lang="en-US" sz="2000" b="1"/>
                        <a:t>Special Circumstances</a:t>
                      </a:r>
                    </a:p>
                  </a:txBody>
                  <a:tcPr marL="28575" marR="28575" marT="28575" marB="28575"/>
                </a:tc>
              </a:tr>
              <a:tr h="1454600">
                <a:tc>
                  <a:txBody>
                    <a:bodyPr/>
                    <a:lstStyle/>
                    <a:p>
                      <a:pPr algn="l"/>
                      <a:r>
                        <a:rPr lang="en-US" sz="2000" b="1" dirty="0"/>
                        <a:t>ASC-US</a:t>
                      </a:r>
                    </a:p>
                  </a:txBody>
                  <a:tcPr marL="28575" marR="28575" marT="28575" marB="28575"/>
                </a:tc>
                <a:tc>
                  <a:txBody>
                    <a:bodyPr/>
                    <a:lstStyle/>
                    <a:p>
                      <a:pPr algn="l"/>
                      <a:r>
                        <a:rPr lang="en-US" sz="2000" b="1" dirty="0"/>
                        <a:t>Repeat cytology at 6 and 12 months </a:t>
                      </a:r>
                    </a:p>
                    <a:p>
                      <a:pPr algn="l"/>
                      <a:r>
                        <a:rPr lang="en-US" sz="2000" b="1" dirty="0"/>
                        <a:t>Reflex HPV DNA testing </a:t>
                      </a:r>
                      <a:r>
                        <a:rPr lang="en-US" sz="2000" b="1" dirty="0" smtClean="0"/>
                        <a:t>if LBC is used  and if</a:t>
                      </a:r>
                      <a:r>
                        <a:rPr lang="en-US" sz="2000" b="1" baseline="0" dirty="0" smtClean="0"/>
                        <a:t> +</a:t>
                      </a:r>
                      <a:r>
                        <a:rPr lang="en-US" sz="2000" b="1" baseline="0" dirty="0" err="1" smtClean="0"/>
                        <a:t>ve</a:t>
                      </a:r>
                      <a:r>
                        <a:rPr lang="en-US" sz="2000" b="1" baseline="0" dirty="0" smtClean="0"/>
                        <a:t> </a:t>
                      </a:r>
                      <a:r>
                        <a:rPr lang="en-US" sz="2000" b="1" dirty="0" smtClean="0"/>
                        <a:t>do</a:t>
                      </a:r>
                      <a:endParaRPr lang="en-US" sz="2000" b="1" dirty="0"/>
                    </a:p>
                    <a:p>
                      <a:pPr algn="l"/>
                      <a:r>
                        <a:rPr lang="en-US" sz="2000" b="1" dirty="0" smtClean="0"/>
                        <a:t>Colposcopy </a:t>
                      </a:r>
                      <a:endParaRPr lang="en-US" sz="2000" b="1" dirty="0"/>
                    </a:p>
                  </a:txBody>
                  <a:tcPr marL="28575" marR="28575" marT="28575" marB="28575"/>
                </a:tc>
                <a:tc>
                  <a:txBody>
                    <a:bodyPr/>
                    <a:lstStyle/>
                    <a:p>
                      <a:pPr algn="l"/>
                      <a:r>
                        <a:rPr lang="en-US" sz="2000" b="1" dirty="0"/>
                        <a:t>Refer to colposcopy for recurrent abnormal cytology, or initial positive HPV DNA test; </a:t>
                      </a:r>
                      <a:r>
                        <a:rPr lang="en-US" sz="2000" b="1" dirty="0" smtClean="0"/>
                        <a:t>adolescents </a:t>
                      </a:r>
                      <a:r>
                        <a:rPr lang="en-US" sz="2000" b="1" dirty="0"/>
                        <a:t>managed with repeat annual cytology</a:t>
                      </a:r>
                    </a:p>
                  </a:txBody>
                  <a:tcPr marL="28575" marR="28575" marT="28575" marB="28575"/>
                </a:tc>
              </a:tr>
              <a:tr h="1800248">
                <a:tc>
                  <a:txBody>
                    <a:bodyPr/>
                    <a:lstStyle/>
                    <a:p>
                      <a:pPr algn="l"/>
                      <a:r>
                        <a:rPr lang="en-US" sz="2000" b="1"/>
                        <a:t>LSIL</a:t>
                      </a:r>
                    </a:p>
                  </a:txBody>
                  <a:tcPr marL="28575" marR="28575" marT="28575" marB="28575"/>
                </a:tc>
                <a:tc>
                  <a:txBody>
                    <a:bodyPr/>
                    <a:lstStyle/>
                    <a:p>
                      <a:pPr algn="l"/>
                      <a:r>
                        <a:rPr lang="en-US" sz="2000" b="1" dirty="0"/>
                        <a:t>Colposcopy for non-adolescent women</a:t>
                      </a:r>
                    </a:p>
                  </a:txBody>
                  <a:tcPr marL="28575" marR="28575" marT="28575" marB="28575"/>
                </a:tc>
                <a:tc>
                  <a:txBody>
                    <a:bodyPr/>
                    <a:lstStyle/>
                    <a:p>
                      <a:pPr algn="l"/>
                      <a:r>
                        <a:rPr lang="en-US" sz="2000" b="1" dirty="0"/>
                        <a:t>Adolescents managed with repeat annual cytology; HPV DNA test at 12 months or repeat cytology at 6 and 12 months are also acceptable for postmenopausal women</a:t>
                      </a:r>
                    </a:p>
                  </a:txBody>
                  <a:tcPr marL="28575" marR="28575" marT="28575" marB="28575"/>
                </a:tc>
              </a:tr>
              <a:tr h="467264">
                <a:tc>
                  <a:txBody>
                    <a:bodyPr/>
                    <a:lstStyle/>
                    <a:p>
                      <a:pPr algn="l"/>
                      <a:r>
                        <a:rPr lang="en-US" sz="2000" b="1"/>
                        <a:t>ASC-H, HSIL, squamous cell carcinoma</a:t>
                      </a:r>
                    </a:p>
                  </a:txBody>
                  <a:tcPr marL="28575" marR="28575" marT="28575" marB="28575"/>
                </a:tc>
                <a:tc>
                  <a:txBody>
                    <a:bodyPr/>
                    <a:lstStyle/>
                    <a:p>
                      <a:pPr algn="l"/>
                      <a:r>
                        <a:rPr lang="en-US" sz="2000" b="1"/>
                        <a:t>Colposcopy</a:t>
                      </a:r>
                    </a:p>
                  </a:txBody>
                  <a:tcPr marL="28575" marR="28575" marT="28575" marB="28575"/>
                </a:tc>
                <a:tc>
                  <a:txBody>
                    <a:bodyPr/>
                    <a:lstStyle/>
                    <a:p>
                      <a:pPr algn="l"/>
                      <a:endParaRPr lang="en-US" sz="2000" b="1"/>
                    </a:p>
                  </a:txBody>
                  <a:tcPr marL="28575" marR="28575" marT="28575" marB="28575"/>
                </a:tc>
              </a:tr>
              <a:tr h="1454600">
                <a:tc>
                  <a:txBody>
                    <a:bodyPr/>
                    <a:lstStyle/>
                    <a:p>
                      <a:pPr algn="l"/>
                      <a:r>
                        <a:rPr lang="en-US" sz="2000" b="1"/>
                        <a:t>AGC, AIS, adenocarcinoma</a:t>
                      </a:r>
                    </a:p>
                  </a:txBody>
                  <a:tcPr marL="28575" marR="28575" marT="28575" marB="28575"/>
                </a:tc>
                <a:tc>
                  <a:txBody>
                    <a:bodyPr/>
                    <a:lstStyle/>
                    <a:p>
                      <a:pPr algn="l"/>
                      <a:r>
                        <a:rPr lang="en-US" sz="2000" b="1" dirty="0"/>
                        <a:t>Colposcopy, endocervical </a:t>
                      </a:r>
                      <a:r>
                        <a:rPr lang="en-US" sz="2000" b="1" dirty="0" smtClean="0"/>
                        <a:t>curettage; </a:t>
                      </a:r>
                      <a:r>
                        <a:rPr lang="en-US" sz="2000" b="1" dirty="0"/>
                        <a:t>HPV DNA testing for AGC</a:t>
                      </a:r>
                    </a:p>
                  </a:txBody>
                  <a:tcPr marL="28575" marR="28575" marT="28575" marB="28575"/>
                </a:tc>
                <a:tc>
                  <a:txBody>
                    <a:bodyPr/>
                    <a:lstStyle/>
                    <a:p>
                      <a:pPr algn="l"/>
                      <a:r>
                        <a:rPr lang="en-US" sz="2000" b="1" dirty="0"/>
                        <a:t>Endometrial </a:t>
                      </a:r>
                      <a:r>
                        <a:rPr lang="en-US" sz="2000" b="1" dirty="0" smtClean="0"/>
                        <a:t>sampling</a:t>
                      </a:r>
                      <a:r>
                        <a:rPr lang="en-US" sz="2000" b="1" baseline="30000" dirty="0" smtClean="0"/>
                        <a:t> </a:t>
                      </a:r>
                      <a:r>
                        <a:rPr lang="en-US" sz="2000" b="1" dirty="0" smtClean="0"/>
                        <a:t>indicated </a:t>
                      </a:r>
                      <a:r>
                        <a:rPr lang="en-US" sz="2000" b="1" dirty="0"/>
                        <a:t>if age &gt;35 </a:t>
                      </a:r>
                      <a:r>
                        <a:rPr lang="en-US" sz="2000" b="1" dirty="0" err="1" smtClean="0"/>
                        <a:t>years,or</a:t>
                      </a:r>
                      <a:r>
                        <a:rPr lang="en-US" sz="2000" b="1" dirty="0" smtClean="0"/>
                        <a:t>  </a:t>
                      </a:r>
                      <a:r>
                        <a:rPr lang="en-US" sz="2000" b="1" dirty="0"/>
                        <a:t>abnormal bleeding, </a:t>
                      </a:r>
                      <a:r>
                        <a:rPr lang="en-US" sz="2000" b="1" dirty="0" smtClean="0"/>
                        <a:t>or chronic </a:t>
                      </a:r>
                      <a:r>
                        <a:rPr lang="en-US" sz="2000" b="1" dirty="0"/>
                        <a:t>anovulation, or atypical endometrial cells specified</a:t>
                      </a:r>
                    </a:p>
                  </a:txBody>
                  <a:tcPr marL="28575" marR="28575" marT="28575" marB="28575"/>
                </a:tc>
              </a:tr>
            </a:tbl>
          </a:graphicData>
        </a:graphic>
      </p:graphicFrame>
      <p:sp>
        <p:nvSpPr>
          <p:cNvPr id="2" name="Date Placeholder 1"/>
          <p:cNvSpPr>
            <a:spLocks noGrp="1"/>
          </p:cNvSpPr>
          <p:nvPr>
            <p:ph type="dt" sz="half" idx="10"/>
          </p:nvPr>
        </p:nvSpPr>
        <p:spPr/>
        <p:txBody>
          <a:bodyPr/>
          <a:lstStyle/>
          <a:p>
            <a:fld id="{F66CAB6A-E17C-4D78-848D-527192759214}"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45</a:t>
            </a:fld>
            <a:endParaRPr lang="en-US"/>
          </a:p>
        </p:txBody>
      </p:sp>
    </p:spTree>
    <p:extLst>
      <p:ext uri="{BB962C8B-B14F-4D97-AF65-F5344CB8AC3E}">
        <p14:creationId xmlns:p14="http://schemas.microsoft.com/office/powerpoint/2010/main" val="6141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outerShdw>
                </a:effectLst>
                <a:latin typeface="Tahoma" pitchFamily="34" charset="0"/>
                <a:cs typeface="Tahoma" pitchFamily="34" charset="0"/>
              </a:rPr>
              <a:t>Colposcopy </a:t>
            </a:r>
          </a:p>
        </p:txBody>
      </p:sp>
      <p:sp>
        <p:nvSpPr>
          <p:cNvPr id="3" name="Content Placeholder 2"/>
          <p:cNvSpPr>
            <a:spLocks noGrp="1"/>
          </p:cNvSpPr>
          <p:nvPr>
            <p:ph idx="1"/>
          </p:nvPr>
        </p:nvSpPr>
        <p:spPr>
          <a:xfrm>
            <a:off x="502920" y="1432560"/>
            <a:ext cx="11231880" cy="4744403"/>
          </a:xfrm>
        </p:spPr>
        <p:txBody>
          <a:bodyPr>
            <a:normAutofit lnSpcReduction="10000"/>
          </a:bodyPr>
          <a:lstStyle/>
          <a:p>
            <a:r>
              <a:rPr lang="en-US" dirty="0" smtClean="0"/>
              <a:t>Colposcopy is an outpatient procedure that is simple, quick, and well-tolerated. </a:t>
            </a:r>
          </a:p>
          <a:p>
            <a:r>
              <a:rPr lang="en-US" dirty="0" smtClean="0"/>
              <a:t>It allows examination of the lower genital tract and anus with a microscope.</a:t>
            </a:r>
          </a:p>
          <a:p>
            <a:r>
              <a:rPr lang="en-US" dirty="0" smtClean="0"/>
              <a:t> Indicated for patients with abnormal Pap test results and visible epithelial abnormalities</a:t>
            </a:r>
          </a:p>
          <a:p>
            <a:pPr marL="0" indent="0">
              <a:buNone/>
            </a:pPr>
            <a:r>
              <a:rPr lang="en-US" b="1" dirty="0" smtClean="0"/>
              <a:t>Clinical objectives</a:t>
            </a:r>
            <a:endParaRPr lang="en-US" b="1" dirty="0"/>
          </a:p>
          <a:p>
            <a:r>
              <a:rPr lang="en-US" dirty="0" smtClean="0"/>
              <a:t>Provide a magnified view of the lower genital tract</a:t>
            </a:r>
          </a:p>
          <a:p>
            <a:r>
              <a:rPr lang="en-US" dirty="0" smtClean="0"/>
              <a:t>Identify SCJ cervix</a:t>
            </a:r>
          </a:p>
          <a:p>
            <a:r>
              <a:rPr lang="en-US" dirty="0" smtClean="0"/>
              <a:t>Detect lesions suspicious for neoplasia</a:t>
            </a:r>
          </a:p>
          <a:p>
            <a:r>
              <a:rPr lang="en-US" dirty="0" smtClean="0"/>
              <a:t>Direct biopsy of lesions</a:t>
            </a:r>
          </a:p>
          <a:p>
            <a:endParaRPr lang="en-US" dirty="0"/>
          </a:p>
        </p:txBody>
      </p:sp>
      <p:sp>
        <p:nvSpPr>
          <p:cNvPr id="4" name="Date Placeholder 3"/>
          <p:cNvSpPr>
            <a:spLocks noGrp="1"/>
          </p:cNvSpPr>
          <p:nvPr>
            <p:ph type="dt" sz="half" idx="10"/>
          </p:nvPr>
        </p:nvSpPr>
        <p:spPr/>
        <p:txBody>
          <a:bodyPr/>
          <a:lstStyle/>
          <a:p>
            <a:fld id="{B19BA67C-AE68-4EBC-8A14-5E60AF396822}"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46</a:t>
            </a:fld>
            <a:endParaRPr lang="en-US"/>
          </a:p>
        </p:txBody>
      </p:sp>
    </p:spTree>
    <p:extLst>
      <p:ext uri="{BB962C8B-B14F-4D97-AF65-F5344CB8AC3E}">
        <p14:creationId xmlns:p14="http://schemas.microsoft.com/office/powerpoint/2010/main" val="32180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b="1" dirty="0" smtClean="0">
                <a:effectLst>
                  <a:outerShdw blurRad="38100" dist="38100" dir="2700000" algn="tl">
                    <a:srgbClr val="000000"/>
                  </a:outerShdw>
                </a:effectLst>
                <a:latin typeface="Tahoma" pitchFamily="34" charset="0"/>
                <a:cs typeface="Tahoma" pitchFamily="34" charset="0"/>
              </a:rPr>
              <a:t>Colposcopy Contd. </a:t>
            </a:r>
            <a:endParaRPr lang="en-US" dirty="0"/>
          </a:p>
        </p:txBody>
      </p:sp>
      <p:sp>
        <p:nvSpPr>
          <p:cNvPr id="3" name="Content Placeholder 2"/>
          <p:cNvSpPr>
            <a:spLocks noGrp="1"/>
          </p:cNvSpPr>
          <p:nvPr>
            <p:ph idx="1"/>
          </p:nvPr>
        </p:nvSpPr>
        <p:spPr>
          <a:xfrm>
            <a:off x="533400" y="1402080"/>
            <a:ext cx="11262360" cy="5074920"/>
          </a:xfrm>
        </p:spPr>
        <p:txBody>
          <a:bodyPr>
            <a:normAutofit/>
          </a:bodyPr>
          <a:lstStyle/>
          <a:p>
            <a:r>
              <a:rPr lang="en-US" dirty="0"/>
              <a:t>   </a:t>
            </a:r>
            <a:r>
              <a:rPr lang="en-US" b="1" dirty="0"/>
              <a:t>Abnormal findings  of colposcopy </a:t>
            </a:r>
            <a:r>
              <a:rPr lang="en-US" dirty="0"/>
              <a:t>indicative of</a:t>
            </a:r>
          </a:p>
          <a:p>
            <a:r>
              <a:rPr lang="en-US" dirty="0"/>
              <a:t>    </a:t>
            </a:r>
            <a:r>
              <a:rPr lang="en-US" dirty="0" smtClean="0"/>
              <a:t>dysplasia </a:t>
            </a:r>
            <a:r>
              <a:rPr lang="en-US" dirty="0"/>
              <a:t>and carcinoma in situ (CIS) are those of:</a:t>
            </a:r>
          </a:p>
          <a:p>
            <a:pPr lvl="2"/>
            <a:r>
              <a:rPr lang="en-US" sz="2800" dirty="0" smtClean="0"/>
              <a:t>Leukoplakia or hyperkeratosis</a:t>
            </a:r>
          </a:p>
          <a:p>
            <a:pPr lvl="2"/>
            <a:r>
              <a:rPr lang="en-US" sz="2800" dirty="0" smtClean="0"/>
              <a:t>Acetowhite epithelium</a:t>
            </a:r>
          </a:p>
          <a:p>
            <a:pPr lvl="2"/>
            <a:r>
              <a:rPr lang="en-US" sz="2800" dirty="0" smtClean="0"/>
              <a:t>Mosaicism or punctation vessels</a:t>
            </a:r>
          </a:p>
          <a:p>
            <a:pPr lvl="2"/>
            <a:r>
              <a:rPr lang="en-US" sz="2800" dirty="0" smtClean="0"/>
              <a:t>Atypical vessels with bizarre capillaries with corkscrew, comma-shaped, or spaghetti-like configurations  </a:t>
            </a:r>
          </a:p>
          <a:p>
            <a:r>
              <a:rPr lang="en-US" dirty="0"/>
              <a:t>  Abnormal colposcopic finding  are indication for</a:t>
            </a:r>
          </a:p>
          <a:p>
            <a:r>
              <a:rPr lang="en-US" dirty="0"/>
              <a:t>  </a:t>
            </a:r>
            <a:r>
              <a:rPr lang="en-US" dirty="0" err="1" smtClean="0"/>
              <a:t>colposcopic</a:t>
            </a:r>
            <a:r>
              <a:rPr lang="en-US" dirty="0" smtClean="0"/>
              <a:t>  </a:t>
            </a:r>
            <a:r>
              <a:rPr lang="en-US" dirty="0"/>
              <a:t>directed biopsy.</a:t>
            </a:r>
          </a:p>
          <a:p>
            <a:r>
              <a:rPr lang="en-US" dirty="0"/>
              <a:t>    Findings of biopsy  may  indicate CIN.</a:t>
            </a:r>
          </a:p>
          <a:p>
            <a:endParaRPr lang="en-US" dirty="0"/>
          </a:p>
          <a:p>
            <a:endParaRPr lang="en-US" dirty="0"/>
          </a:p>
        </p:txBody>
      </p:sp>
      <p:sp>
        <p:nvSpPr>
          <p:cNvPr id="4" name="Date Placeholder 3"/>
          <p:cNvSpPr>
            <a:spLocks noGrp="1"/>
          </p:cNvSpPr>
          <p:nvPr>
            <p:ph type="dt" sz="half" idx="10"/>
          </p:nvPr>
        </p:nvSpPr>
        <p:spPr/>
        <p:txBody>
          <a:bodyPr/>
          <a:lstStyle/>
          <a:p>
            <a:fld id="{78DA84AA-15A9-45CA-BD22-D0DD5F61D1ED}"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47</a:t>
            </a:fld>
            <a:endParaRPr lang="en-US"/>
          </a:p>
        </p:txBody>
      </p:sp>
    </p:spTree>
    <p:extLst>
      <p:ext uri="{BB962C8B-B14F-4D97-AF65-F5344CB8AC3E}">
        <p14:creationId xmlns:p14="http://schemas.microsoft.com/office/powerpoint/2010/main" val="262397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effectLst>
                  <a:outerShdw blurRad="38100" dist="38100" dir="2700000" algn="tl">
                    <a:srgbClr val="000000"/>
                  </a:outerShdw>
                </a:effectLst>
                <a:latin typeface="Tahoma" pitchFamily="34" charset="0"/>
                <a:cs typeface="Tahoma" pitchFamily="34" charset="0"/>
              </a:rPr>
              <a:t>Management of  CIN</a:t>
            </a:r>
          </a:p>
        </p:txBody>
      </p:sp>
      <p:sp>
        <p:nvSpPr>
          <p:cNvPr id="70659" name="Rectangle 3"/>
          <p:cNvSpPr>
            <a:spLocks noGrp="1" noChangeArrowheads="1"/>
          </p:cNvSpPr>
          <p:nvPr>
            <p:ph idx="1"/>
          </p:nvPr>
        </p:nvSpPr>
        <p:spPr>
          <a:xfrm>
            <a:off x="838200" y="1402080"/>
            <a:ext cx="10957560" cy="5151120"/>
          </a:xfrm>
        </p:spPr>
        <p:txBody>
          <a:bodyPr>
            <a:noAutofit/>
          </a:bodyPr>
          <a:lstStyle/>
          <a:p>
            <a:pPr>
              <a:buFontTx/>
              <a:buNone/>
            </a:pPr>
            <a:r>
              <a:rPr lang="en-US" b="1" dirty="0"/>
              <a:t> Management of low grade lesions (CIN I)</a:t>
            </a:r>
          </a:p>
          <a:p>
            <a:pPr>
              <a:buBlip>
                <a:blip r:embed="rId3"/>
              </a:buBlip>
            </a:pPr>
            <a:r>
              <a:rPr lang="en-US" dirty="0"/>
              <a:t>CIN 1 can be observed indefinitely, especially in adolescents as it can regress, or </a:t>
            </a:r>
          </a:p>
          <a:p>
            <a:pPr>
              <a:buBlip>
                <a:blip r:embed="rId3"/>
              </a:buBlip>
            </a:pPr>
            <a:r>
              <a:rPr lang="en-US" dirty="0"/>
              <a:t>Treated if it persists for at least 2 years</a:t>
            </a:r>
            <a:endParaRPr lang="en-US" b="1" dirty="0"/>
          </a:p>
          <a:p>
            <a:pPr>
              <a:buFontTx/>
              <a:buNone/>
            </a:pPr>
            <a:r>
              <a:rPr lang="en-US" b="1" dirty="0"/>
              <a:t>Management of High Grade lesions</a:t>
            </a:r>
          </a:p>
          <a:p>
            <a:pPr lvl="1">
              <a:buBlip>
                <a:blip r:embed="rId3"/>
              </a:buBlip>
            </a:pPr>
            <a:r>
              <a:rPr lang="en-US" sz="2800" dirty="0" smtClean="0"/>
              <a:t>   </a:t>
            </a:r>
            <a:r>
              <a:rPr lang="en-US" sz="2800" b="1" dirty="0" smtClean="0"/>
              <a:t>CIN 2  adolescents manage same as CIN I</a:t>
            </a:r>
          </a:p>
          <a:p>
            <a:pPr lvl="1">
              <a:buBlip>
                <a:blip r:embed="rId3"/>
              </a:buBlip>
            </a:pPr>
            <a:r>
              <a:rPr lang="en-US" sz="2800" b="1" dirty="0" smtClean="0"/>
              <a:t>   CIN 2 in adult women and CIN </a:t>
            </a:r>
            <a:r>
              <a:rPr lang="en-US" sz="2800" b="1" dirty="0"/>
              <a:t>3 are treated by </a:t>
            </a:r>
            <a:r>
              <a:rPr lang="en-US" sz="2800" dirty="0"/>
              <a:t>excision </a:t>
            </a:r>
            <a:r>
              <a:rPr lang="en-US" sz="2800" dirty="0" smtClean="0"/>
              <a:t>or ablation</a:t>
            </a:r>
          </a:p>
          <a:p>
            <a:pPr>
              <a:buBlip>
                <a:blip r:embed="rId3"/>
              </a:buBlip>
            </a:pPr>
            <a:r>
              <a:rPr lang="en-US" dirty="0"/>
              <a:t>Before using ablative treatment modalities, there must be no indication of </a:t>
            </a:r>
            <a:r>
              <a:rPr lang="en-US" b="1" dirty="0"/>
              <a:t>invasive cancer  or glandular lesion by cytologic or histologic colposcopic or  </a:t>
            </a:r>
            <a:r>
              <a:rPr lang="en-US" dirty="0"/>
              <a:t>evaluation. </a:t>
            </a:r>
          </a:p>
          <a:p>
            <a:pPr>
              <a:buBlip>
                <a:blip r:embed="rId3"/>
              </a:buBlip>
            </a:pPr>
            <a:endParaRPr lang="en-US" dirty="0"/>
          </a:p>
          <a:p>
            <a:pPr>
              <a:buFontTx/>
              <a:buNone/>
            </a:pPr>
            <a:endParaRPr lang="en-US" b="1" dirty="0"/>
          </a:p>
          <a:p>
            <a:pPr>
              <a:buFontTx/>
              <a:buNone/>
            </a:pPr>
            <a:endParaRPr lang="en-US" dirty="0"/>
          </a:p>
          <a:p>
            <a:pPr>
              <a:buFontTx/>
              <a:buNone/>
            </a:pPr>
            <a:r>
              <a:rPr lang="en-US" dirty="0"/>
              <a:t> </a:t>
            </a:r>
          </a:p>
          <a:p>
            <a:pPr>
              <a:buFontTx/>
              <a:buNone/>
            </a:pPr>
            <a:endParaRPr lang="en-US" dirty="0"/>
          </a:p>
        </p:txBody>
      </p:sp>
      <p:sp>
        <p:nvSpPr>
          <p:cNvPr id="2" name="Date Placeholder 1"/>
          <p:cNvSpPr>
            <a:spLocks noGrp="1"/>
          </p:cNvSpPr>
          <p:nvPr>
            <p:ph type="dt" sz="half" idx="10"/>
          </p:nvPr>
        </p:nvSpPr>
        <p:spPr/>
        <p:txBody>
          <a:bodyPr/>
          <a:lstStyle/>
          <a:p>
            <a:fld id="{4EEC77AD-6285-44F0-846B-25F29033032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48</a:t>
            </a:fld>
            <a:endParaRPr lang="en-US"/>
          </a:p>
        </p:txBody>
      </p:sp>
    </p:spTree>
    <p:extLst>
      <p:ext uri="{BB962C8B-B14F-4D97-AF65-F5344CB8AC3E}">
        <p14:creationId xmlns:p14="http://schemas.microsoft.com/office/powerpoint/2010/main" val="328544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995"/>
          </a:xfrm>
        </p:spPr>
        <p:txBody>
          <a:bodyPr/>
          <a:lstStyle/>
          <a:p>
            <a:r>
              <a:rPr lang="en-US" b="1" dirty="0" smtClean="0">
                <a:effectLst>
                  <a:outerShdw blurRad="38100" dist="38100" dir="2700000" algn="tl">
                    <a:srgbClr val="000000"/>
                  </a:outerShdw>
                </a:effectLst>
                <a:latin typeface="Tahoma" pitchFamily="34" charset="0"/>
                <a:cs typeface="Tahoma" pitchFamily="34" charset="0"/>
              </a:rPr>
              <a:t>Management of  CIN Contd. </a:t>
            </a:r>
            <a:endParaRPr lang="en-US" dirty="0"/>
          </a:p>
        </p:txBody>
      </p:sp>
      <p:sp>
        <p:nvSpPr>
          <p:cNvPr id="3" name="Content Placeholder 2"/>
          <p:cNvSpPr>
            <a:spLocks noGrp="1"/>
          </p:cNvSpPr>
          <p:nvPr>
            <p:ph idx="1"/>
          </p:nvPr>
        </p:nvSpPr>
        <p:spPr>
          <a:xfrm>
            <a:off x="502920" y="1341120"/>
            <a:ext cx="11384280" cy="5151120"/>
          </a:xfrm>
        </p:spPr>
        <p:txBody>
          <a:bodyPr>
            <a:normAutofit/>
          </a:bodyPr>
          <a:lstStyle/>
          <a:p>
            <a:pPr algn="just">
              <a:buNone/>
            </a:pPr>
            <a:r>
              <a:rPr lang="en-US" dirty="0" smtClean="0"/>
              <a:t>Ablative therapies are :</a:t>
            </a:r>
          </a:p>
          <a:p>
            <a:pPr algn="just">
              <a:buNone/>
            </a:pPr>
            <a:r>
              <a:rPr lang="en-US" dirty="0"/>
              <a:t>1</a:t>
            </a:r>
            <a:r>
              <a:rPr lang="en-US" dirty="0" smtClean="0"/>
              <a:t>. </a:t>
            </a:r>
            <a:r>
              <a:rPr lang="en-US" u="sng" dirty="0" smtClean="0"/>
              <a:t>Cry</a:t>
            </a:r>
            <a:r>
              <a:rPr lang="en-US" dirty="0" smtClean="0"/>
              <a:t>osurgery </a:t>
            </a:r>
          </a:p>
          <a:p>
            <a:pPr lvl="1" algn="just">
              <a:buBlip>
                <a:blip r:embed="rId3"/>
              </a:buBlip>
            </a:pPr>
            <a:r>
              <a:rPr lang="en-US" sz="2800" dirty="0"/>
              <a:t> Delivers refrigerant gas, usually nitrous oxide, through flexible tubing to a metal probe. </a:t>
            </a:r>
          </a:p>
          <a:p>
            <a:pPr lvl="1" algn="just">
              <a:buBlip>
                <a:blip r:embed="rId3"/>
              </a:buBlip>
            </a:pPr>
            <a:r>
              <a:rPr lang="en-US" sz="2800" dirty="0"/>
              <a:t> Which </a:t>
            </a:r>
            <a:r>
              <a:rPr lang="en-US" sz="2800" b="1" dirty="0"/>
              <a:t>freezes </a:t>
            </a:r>
            <a:r>
              <a:rPr lang="en-US" sz="2800" dirty="0"/>
              <a:t>tissue on contact by </a:t>
            </a:r>
            <a:r>
              <a:rPr lang="en-US" sz="2800" b="1" u="sng" dirty="0"/>
              <a:t>cry</a:t>
            </a:r>
            <a:r>
              <a:rPr lang="en-US" sz="2800" b="1" dirty="0"/>
              <a:t>stallizing intracellular water. </a:t>
            </a:r>
          </a:p>
          <a:p>
            <a:pPr algn="just">
              <a:buNone/>
            </a:pPr>
            <a:r>
              <a:rPr lang="en-US" dirty="0"/>
              <a:t>2. Carbon Dioxide </a:t>
            </a:r>
            <a:r>
              <a:rPr lang="en-US" dirty="0" smtClean="0"/>
              <a:t>Laser</a:t>
            </a:r>
          </a:p>
          <a:p>
            <a:pPr lvl="1" algn="just">
              <a:buBlip>
                <a:blip r:embed="rId3"/>
              </a:buBlip>
            </a:pPr>
            <a:r>
              <a:rPr lang="en-US" sz="2800" dirty="0" smtClean="0"/>
              <a:t>    Treatment with </a:t>
            </a:r>
            <a:r>
              <a:rPr lang="en-US" sz="2800" i="1" dirty="0" smtClean="0"/>
              <a:t>a</a:t>
            </a:r>
            <a:r>
              <a:rPr lang="en-US" sz="2800" dirty="0" smtClean="0"/>
              <a:t>mplification by </a:t>
            </a:r>
            <a:r>
              <a:rPr lang="en-US" sz="2800" i="1" dirty="0" smtClean="0"/>
              <a:t>s</a:t>
            </a:r>
            <a:r>
              <a:rPr lang="en-US" sz="2800" dirty="0" smtClean="0"/>
              <a:t>timulated </a:t>
            </a:r>
            <a:r>
              <a:rPr lang="en-US" sz="2800" i="1" dirty="0" smtClean="0"/>
              <a:t>e</a:t>
            </a:r>
            <a:r>
              <a:rPr lang="en-US" sz="2800" dirty="0" smtClean="0"/>
              <a:t>mission of</a:t>
            </a:r>
          </a:p>
          <a:p>
            <a:pPr lvl="1" algn="just">
              <a:buNone/>
            </a:pPr>
            <a:r>
              <a:rPr lang="en-US" sz="2800" i="1" dirty="0"/>
              <a:t> </a:t>
            </a:r>
            <a:r>
              <a:rPr lang="en-US" sz="2800" i="1" dirty="0" smtClean="0"/>
              <a:t>       </a:t>
            </a:r>
            <a:r>
              <a:rPr lang="en-US" sz="2800" b="1" i="1" dirty="0" smtClean="0"/>
              <a:t>r</a:t>
            </a:r>
            <a:r>
              <a:rPr lang="en-US" sz="2800" b="1" dirty="0" smtClean="0"/>
              <a:t>adiation, or </a:t>
            </a:r>
            <a:r>
              <a:rPr lang="en-US" sz="2800" b="1" i="1" dirty="0" smtClean="0"/>
              <a:t>laser,</a:t>
            </a:r>
            <a:endParaRPr lang="en-US" sz="2800" b="1" dirty="0" smtClean="0"/>
          </a:p>
          <a:p>
            <a:pPr lvl="1" algn="just">
              <a:buBlip>
                <a:blip r:embed="rId3"/>
              </a:buBlip>
            </a:pPr>
            <a:r>
              <a:rPr lang="en-US" sz="2800" dirty="0" smtClean="0"/>
              <a:t>     Is delivered using colposcopic guidance with a</a:t>
            </a:r>
          </a:p>
          <a:p>
            <a:pPr lvl="1" algn="just">
              <a:buNone/>
            </a:pPr>
            <a:r>
              <a:rPr lang="en-US" sz="2800" dirty="0" smtClean="0"/>
              <a:t>          micromanipulator. </a:t>
            </a:r>
          </a:p>
          <a:p>
            <a:pPr lvl="1" algn="just">
              <a:buBlip>
                <a:blip r:embed="rId3"/>
              </a:buBlip>
            </a:pPr>
            <a:r>
              <a:rPr lang="en-US" sz="2800" dirty="0"/>
              <a:t> </a:t>
            </a:r>
            <a:r>
              <a:rPr lang="en-US" sz="2800" dirty="0" smtClean="0"/>
              <a:t>    This modality </a:t>
            </a:r>
            <a:r>
              <a:rPr lang="en-US" sz="2800" b="1" dirty="0" smtClean="0"/>
              <a:t>vaporizes tissue </a:t>
            </a:r>
            <a:r>
              <a:rPr lang="en-US" sz="2800" dirty="0" smtClean="0"/>
              <a:t>to a depth of 5 to 7 mm</a:t>
            </a:r>
            <a:endParaRPr lang="en-US" sz="2800" dirty="0"/>
          </a:p>
          <a:p>
            <a:pPr algn="just">
              <a:buBlip>
                <a:blip r:embed="rId3"/>
              </a:buBlip>
            </a:pPr>
            <a:endParaRPr lang="en-US" dirty="0"/>
          </a:p>
        </p:txBody>
      </p:sp>
      <p:sp>
        <p:nvSpPr>
          <p:cNvPr id="4" name="Date Placeholder 3"/>
          <p:cNvSpPr>
            <a:spLocks noGrp="1"/>
          </p:cNvSpPr>
          <p:nvPr>
            <p:ph type="dt" sz="half" idx="10"/>
          </p:nvPr>
        </p:nvSpPr>
        <p:spPr/>
        <p:txBody>
          <a:bodyPr/>
          <a:lstStyle/>
          <a:p>
            <a:fld id="{231156E5-C376-4761-98C3-7E89B636DD21}"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49</a:t>
            </a:fld>
            <a:endParaRPr lang="en-US"/>
          </a:p>
        </p:txBody>
      </p:sp>
    </p:spTree>
    <p:extLst>
      <p:ext uri="{BB962C8B-B14F-4D97-AF65-F5344CB8AC3E}">
        <p14:creationId xmlns:p14="http://schemas.microsoft.com/office/powerpoint/2010/main" val="148023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BBBB72-25D9-443C-B074-60061127958B}" type="slidenum">
              <a:rPr lang="en-US" altLang="en-US"/>
              <a:pPr/>
              <a:t>5</a:t>
            </a:fld>
            <a:endParaRPr lang="en-US" altLang="en-US"/>
          </a:p>
        </p:txBody>
      </p:sp>
      <p:sp>
        <p:nvSpPr>
          <p:cNvPr id="37890" name="Rectangle 2"/>
          <p:cNvSpPr>
            <a:spLocks noGrp="1" noChangeArrowheads="1"/>
          </p:cNvSpPr>
          <p:nvPr>
            <p:ph type="title"/>
          </p:nvPr>
        </p:nvSpPr>
        <p:spPr>
          <a:xfrm>
            <a:off x="720436" y="609600"/>
            <a:ext cx="9261764" cy="838200"/>
          </a:xfrm>
        </p:spPr>
        <p:txBody>
          <a:bodyPr/>
          <a:lstStyle/>
          <a:p>
            <a:r>
              <a:rPr lang="en-US" altLang="en-US" dirty="0" smtClean="0"/>
              <a:t>Anatomy…</a:t>
            </a:r>
            <a:endParaRPr lang="en-US" altLang="en-US" dirty="0"/>
          </a:p>
        </p:txBody>
      </p:sp>
      <p:sp>
        <p:nvSpPr>
          <p:cNvPr id="37891" name="Rectangle 3"/>
          <p:cNvSpPr>
            <a:spLocks noGrp="1" noChangeArrowheads="1"/>
          </p:cNvSpPr>
          <p:nvPr>
            <p:ph type="body" idx="1"/>
          </p:nvPr>
        </p:nvSpPr>
        <p:spPr>
          <a:xfrm>
            <a:off x="360217" y="1447800"/>
            <a:ext cx="11513127" cy="5181600"/>
          </a:xfrm>
          <a:noFill/>
          <a:extLst>
            <a:ext uri="{909E8E84-426E-40DD-AFC4-6F175D3DCCD1}">
              <a14:hiddenFill xmlns:a14="http://schemas.microsoft.com/office/drawing/2010/main">
                <a:solidFill>
                  <a:srgbClr val="00CCFF"/>
                </a:solidFill>
              </a14:hiddenFill>
            </a:ext>
          </a:extLst>
        </p:spPr>
        <p:txBody>
          <a:bodyPr>
            <a:normAutofit/>
          </a:bodyPr>
          <a:lstStyle/>
          <a:p>
            <a:pPr marL="457200" lvl="1" indent="0">
              <a:buNone/>
            </a:pPr>
            <a:r>
              <a:rPr lang="en-US" altLang="en-US" sz="3200" b="1" dirty="0" smtClean="0"/>
              <a:t>Parts of the Cervix</a:t>
            </a:r>
          </a:p>
          <a:p>
            <a:pPr lvl="1"/>
            <a:r>
              <a:rPr lang="en-US" altLang="en-US" sz="3200" b="1" dirty="0" err="1" smtClean="0"/>
              <a:t>Ectocervix</a:t>
            </a:r>
            <a:endParaRPr lang="en-US" altLang="en-US" sz="3200" dirty="0"/>
          </a:p>
          <a:p>
            <a:pPr lvl="2"/>
            <a:r>
              <a:rPr lang="en-US" altLang="en-US" sz="2800" dirty="0"/>
              <a:t>E</a:t>
            </a:r>
            <a:r>
              <a:rPr lang="en-US" altLang="en-US" sz="2800" dirty="0" smtClean="0"/>
              <a:t>xterior </a:t>
            </a:r>
            <a:r>
              <a:rPr lang="en-US" altLang="en-US" sz="2800" dirty="0"/>
              <a:t>to the external </a:t>
            </a:r>
            <a:r>
              <a:rPr lang="en-US" altLang="en-US" sz="2800" dirty="0" err="1"/>
              <a:t>os</a:t>
            </a:r>
            <a:r>
              <a:rPr lang="en-US" altLang="en-US" sz="2800" dirty="0"/>
              <a:t> and readily visible during speculum exam.</a:t>
            </a:r>
          </a:p>
          <a:p>
            <a:pPr lvl="1"/>
            <a:r>
              <a:rPr lang="en-US" altLang="en-US" sz="3200" b="1" dirty="0" err="1" smtClean="0"/>
              <a:t>Endocervix</a:t>
            </a:r>
            <a:endParaRPr lang="en-US" altLang="en-US" sz="3200" dirty="0" smtClean="0"/>
          </a:p>
          <a:p>
            <a:pPr lvl="2"/>
            <a:r>
              <a:rPr lang="en-US" altLang="en-US" sz="2800" dirty="0"/>
              <a:t>T</a:t>
            </a:r>
            <a:r>
              <a:rPr lang="en-US" altLang="en-US" sz="2800" dirty="0" smtClean="0"/>
              <a:t>he </a:t>
            </a:r>
            <a:r>
              <a:rPr lang="en-US" altLang="en-US" sz="2800" dirty="0"/>
              <a:t>portion above the external </a:t>
            </a:r>
            <a:r>
              <a:rPr lang="en-US" altLang="en-US" sz="2800" dirty="0" err="1"/>
              <a:t>os</a:t>
            </a:r>
            <a:r>
              <a:rPr lang="en-US" altLang="en-US" sz="2800" dirty="0"/>
              <a:t> and not easily seen.</a:t>
            </a:r>
          </a:p>
          <a:p>
            <a:pPr lvl="1"/>
            <a:r>
              <a:rPr lang="en-US" altLang="en-US" sz="3200" b="1" dirty="0" err="1"/>
              <a:t>Endocervical</a:t>
            </a:r>
            <a:r>
              <a:rPr lang="en-US" altLang="en-US" sz="3200" b="1" dirty="0"/>
              <a:t> </a:t>
            </a:r>
            <a:r>
              <a:rPr lang="en-US" altLang="en-US" sz="3200" b="1" dirty="0" smtClean="0"/>
              <a:t>canal</a:t>
            </a:r>
            <a:endParaRPr lang="en-US" altLang="en-US" sz="3200" dirty="0" smtClean="0"/>
          </a:p>
          <a:p>
            <a:pPr lvl="2"/>
            <a:r>
              <a:rPr lang="en-US" altLang="en-US" sz="2800" dirty="0" smtClean="0"/>
              <a:t>traverses </a:t>
            </a:r>
            <a:r>
              <a:rPr lang="en-US" altLang="en-US" sz="2800" dirty="0"/>
              <a:t>the </a:t>
            </a:r>
            <a:r>
              <a:rPr lang="en-US" altLang="en-US" sz="2800" dirty="0" err="1"/>
              <a:t>endocervix</a:t>
            </a:r>
            <a:r>
              <a:rPr lang="en-US" altLang="en-US" sz="2800" dirty="0"/>
              <a:t>, connects the uterine cavity with the vagina; extends from the internal to the external </a:t>
            </a:r>
            <a:r>
              <a:rPr lang="en-US" altLang="en-US" sz="2800" dirty="0" err="1"/>
              <a:t>os</a:t>
            </a:r>
            <a:r>
              <a:rPr lang="en-US" altLang="en-US" sz="2800" dirty="0"/>
              <a:t>.</a:t>
            </a:r>
          </a:p>
        </p:txBody>
      </p:sp>
      <p:sp>
        <p:nvSpPr>
          <p:cNvPr id="2" name="Date Placeholder 1"/>
          <p:cNvSpPr>
            <a:spLocks noGrp="1"/>
          </p:cNvSpPr>
          <p:nvPr>
            <p:ph type="dt" sz="half" idx="10"/>
          </p:nvPr>
        </p:nvSpPr>
        <p:spPr/>
        <p:txBody>
          <a:bodyPr/>
          <a:lstStyle/>
          <a:p>
            <a:fld id="{63494559-F118-4F4E-915F-D32F2F7904B2}"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772044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594995"/>
          </a:xfrm>
        </p:spPr>
        <p:txBody>
          <a:bodyPr>
            <a:normAutofit fontScale="90000"/>
          </a:bodyPr>
          <a:lstStyle/>
          <a:p>
            <a:r>
              <a:rPr lang="en-US" b="1" dirty="0" smtClean="0">
                <a:effectLst>
                  <a:outerShdw blurRad="38100" dist="38100" dir="2700000" algn="tl">
                    <a:srgbClr val="000000"/>
                  </a:outerShdw>
                </a:effectLst>
                <a:latin typeface="Tahoma" pitchFamily="34" charset="0"/>
                <a:cs typeface="Tahoma" pitchFamily="34" charset="0"/>
              </a:rPr>
              <a:t>Management of  CIN Contd. </a:t>
            </a:r>
            <a:endParaRPr lang="en-US" dirty="0"/>
          </a:p>
        </p:txBody>
      </p:sp>
      <p:sp>
        <p:nvSpPr>
          <p:cNvPr id="3" name="Content Placeholder 2"/>
          <p:cNvSpPr>
            <a:spLocks noGrp="1"/>
          </p:cNvSpPr>
          <p:nvPr>
            <p:ph idx="1"/>
          </p:nvPr>
        </p:nvSpPr>
        <p:spPr>
          <a:xfrm>
            <a:off x="502920" y="1082040"/>
            <a:ext cx="11445240" cy="5638800"/>
          </a:xfrm>
        </p:spPr>
        <p:txBody>
          <a:bodyPr>
            <a:normAutofit/>
          </a:bodyPr>
          <a:lstStyle/>
          <a:p>
            <a:pPr>
              <a:buNone/>
            </a:pPr>
            <a:r>
              <a:rPr lang="en-US" dirty="0"/>
              <a:t> Excisional Treatment Modalities</a:t>
            </a:r>
          </a:p>
          <a:p>
            <a:r>
              <a:rPr lang="en-US" dirty="0"/>
              <a:t>Lesions suspicious for invasive cancer and AIS of the cervix must undergo a diagnostic excisional procedure</a:t>
            </a:r>
          </a:p>
          <a:p>
            <a:pPr marL="514350" indent="-514350">
              <a:buAutoNum type="arabicPeriod"/>
            </a:pPr>
            <a:r>
              <a:rPr lang="en-US" dirty="0"/>
              <a:t>Loop Electrosurgical Excision Procedure (LEEP)</a:t>
            </a:r>
          </a:p>
          <a:p>
            <a:pPr marL="514350" indent="-514350">
              <a:buBlip>
                <a:blip r:embed="rId3"/>
              </a:buBlip>
            </a:pPr>
            <a:r>
              <a:rPr lang="en-US" dirty="0"/>
              <a:t>uses a thin wire on an insulated handle through which an electrical current is passed. </a:t>
            </a:r>
          </a:p>
          <a:p>
            <a:pPr marL="514350" indent="-514350">
              <a:buBlip>
                <a:blip r:embed="rId3"/>
              </a:buBlip>
            </a:pPr>
            <a:r>
              <a:rPr lang="en-US" dirty="0"/>
              <a:t>This creates an instrument that simultaneously cuts and coagulates tissue under direct </a:t>
            </a:r>
            <a:r>
              <a:rPr lang="en-US" b="1" dirty="0"/>
              <a:t>colposcopic visualization</a:t>
            </a:r>
          </a:p>
          <a:p>
            <a:pPr marL="514350" indent="-514350">
              <a:buNone/>
            </a:pPr>
            <a:r>
              <a:rPr lang="en-US" dirty="0"/>
              <a:t>2. Cold-Knife Conization </a:t>
            </a:r>
          </a:p>
          <a:p>
            <a:pPr>
              <a:buBlip>
                <a:blip r:embed="rId4"/>
              </a:buBlip>
            </a:pPr>
            <a:r>
              <a:rPr lang="en-US" dirty="0"/>
              <a:t>This surgical procedure removes the entire cervical transformation zone including the cervical lesion </a:t>
            </a:r>
            <a:r>
              <a:rPr lang="en-US" b="1" dirty="0"/>
              <a:t>by scalpel </a:t>
            </a:r>
            <a:endParaRPr lang="en-US" b="1" dirty="0" smtClean="0"/>
          </a:p>
          <a:p>
            <a:pPr marL="0" indent="0">
              <a:buNone/>
            </a:pPr>
            <a:r>
              <a:rPr lang="en-US" b="1" dirty="0" smtClean="0"/>
              <a:t>3. Hysterectomy </a:t>
            </a:r>
            <a:endParaRPr lang="en-US" b="1" dirty="0"/>
          </a:p>
          <a:p>
            <a:pPr marL="514350" indent="-514350">
              <a:buAutoNum type="arabicPeriod"/>
            </a:pPr>
            <a:endParaRPr lang="en-US" dirty="0"/>
          </a:p>
        </p:txBody>
      </p:sp>
      <p:sp>
        <p:nvSpPr>
          <p:cNvPr id="2" name="Date Placeholder 1"/>
          <p:cNvSpPr>
            <a:spLocks noGrp="1"/>
          </p:cNvSpPr>
          <p:nvPr>
            <p:ph type="dt" sz="half" idx="10"/>
          </p:nvPr>
        </p:nvSpPr>
        <p:spPr/>
        <p:txBody>
          <a:bodyPr/>
          <a:lstStyle/>
          <a:p>
            <a:fld id="{3CD2FC78-9072-4577-84B4-F8B096B8A623}"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50</a:t>
            </a:fld>
            <a:endParaRPr lang="en-US"/>
          </a:p>
        </p:txBody>
      </p:sp>
    </p:spTree>
    <p:extLst>
      <p:ext uri="{BB962C8B-B14F-4D97-AF65-F5344CB8AC3E}">
        <p14:creationId xmlns:p14="http://schemas.microsoft.com/office/powerpoint/2010/main" val="84134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000" dirty="0"/>
              <a:t> </a:t>
            </a:r>
            <a:br>
              <a:rPr lang="en-US" sz="4000" dirty="0"/>
            </a:br>
            <a:r>
              <a:rPr lang="en-US" sz="3600" b="1" dirty="0">
                <a:effectLst>
                  <a:outerShdw blurRad="38100" dist="38100" dir="2700000" algn="tl">
                    <a:srgbClr val="000000"/>
                  </a:outerShdw>
                </a:effectLst>
                <a:latin typeface="Tahoma" pitchFamily="34" charset="0"/>
                <a:cs typeface="Tahoma" pitchFamily="34" charset="0"/>
              </a:rPr>
              <a:t>2. HPV DNA testing</a:t>
            </a:r>
            <a:br>
              <a:rPr lang="en-US" sz="3600" b="1" dirty="0">
                <a:effectLst>
                  <a:outerShdw blurRad="38100" dist="38100" dir="2700000" algn="tl">
                    <a:srgbClr val="000000"/>
                  </a:outerShdw>
                </a:effectLst>
                <a:latin typeface="Tahoma" pitchFamily="34" charset="0"/>
                <a:cs typeface="Tahoma" pitchFamily="34" charset="0"/>
              </a:rPr>
            </a:br>
            <a:endParaRPr lang="en-US" sz="3600" b="1" dirty="0">
              <a:effectLst>
                <a:outerShdw blurRad="38100" dist="38100" dir="2700000" algn="tl">
                  <a:srgbClr val="000000"/>
                </a:outerShdw>
              </a:effectLst>
              <a:latin typeface="Tahoma" pitchFamily="34" charset="0"/>
              <a:cs typeface="Tahoma" pitchFamily="34" charset="0"/>
            </a:endParaRPr>
          </a:p>
        </p:txBody>
      </p:sp>
      <p:sp>
        <p:nvSpPr>
          <p:cNvPr id="57347" name="Rectangle 3"/>
          <p:cNvSpPr>
            <a:spLocks noGrp="1" noChangeArrowheads="1"/>
          </p:cNvSpPr>
          <p:nvPr>
            <p:ph idx="1"/>
          </p:nvPr>
        </p:nvSpPr>
        <p:spPr>
          <a:xfrm>
            <a:off x="396240" y="1508761"/>
            <a:ext cx="11109960" cy="4648200"/>
          </a:xfrm>
        </p:spPr>
        <p:txBody>
          <a:bodyPr>
            <a:normAutofit/>
          </a:bodyPr>
          <a:lstStyle/>
          <a:p>
            <a:pPr marL="0" indent="0" algn="just">
              <a:buNone/>
            </a:pPr>
            <a:r>
              <a:rPr lang="en-US" sz="3200" dirty="0" smtClean="0"/>
              <a:t>Rational </a:t>
            </a:r>
            <a:r>
              <a:rPr lang="en-US" sz="3200" dirty="0"/>
              <a:t>for using HPV testing in cervical screening </a:t>
            </a:r>
          </a:p>
          <a:p>
            <a:pPr algn="just"/>
            <a:r>
              <a:rPr lang="en-US" sz="3200" dirty="0"/>
              <a:t>The strong causal associates of HPV&amp; cervical ca &amp;its precursors.</a:t>
            </a:r>
          </a:p>
          <a:p>
            <a:pPr algn="just"/>
            <a:r>
              <a:rPr lang="en-US" sz="3200" dirty="0"/>
              <a:t>The high HPV –attributable fraction (90-99% of cervical ca).</a:t>
            </a:r>
          </a:p>
          <a:p>
            <a:pPr algn="just"/>
            <a:r>
              <a:rPr lang="en-US" sz="3200" dirty="0"/>
              <a:t>The long time interval (15yrs)b/n infection and HSIL.</a:t>
            </a:r>
          </a:p>
          <a:p>
            <a:pPr algn="just"/>
            <a:r>
              <a:rPr lang="en-US" sz="3200" dirty="0"/>
              <a:t>The minimal invasive nature of sampling procedure.</a:t>
            </a:r>
          </a:p>
          <a:p>
            <a:pPr algn="just"/>
            <a:r>
              <a:rPr lang="en-US" sz="3200" dirty="0"/>
              <a:t>The availability  of one standardized ,FDA approved test.</a:t>
            </a:r>
          </a:p>
          <a:p>
            <a:pPr algn="just"/>
            <a:r>
              <a:rPr lang="en-US" sz="3200" dirty="0"/>
              <a:t>The high sensitivity of the available tests (for HSIL).</a:t>
            </a:r>
          </a:p>
        </p:txBody>
      </p:sp>
      <p:sp>
        <p:nvSpPr>
          <p:cNvPr id="2" name="Date Placeholder 1"/>
          <p:cNvSpPr>
            <a:spLocks noGrp="1"/>
          </p:cNvSpPr>
          <p:nvPr>
            <p:ph type="dt" sz="half" idx="10"/>
          </p:nvPr>
        </p:nvSpPr>
        <p:spPr/>
        <p:txBody>
          <a:bodyPr/>
          <a:lstStyle/>
          <a:p>
            <a:fld id="{431EA3E9-2FA5-4EBB-B361-1A6BD4D0888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51</a:t>
            </a:fld>
            <a:endParaRPr lang="en-US"/>
          </a:p>
        </p:txBody>
      </p:sp>
    </p:spTree>
    <p:extLst>
      <p:ext uri="{BB962C8B-B14F-4D97-AF65-F5344CB8AC3E}">
        <p14:creationId xmlns:p14="http://schemas.microsoft.com/office/powerpoint/2010/main" val="255761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381000"/>
            <a:ext cx="8229600" cy="1143000"/>
          </a:xfrm>
        </p:spPr>
        <p:txBody>
          <a:bodyPr>
            <a:normAutofit/>
          </a:bodyPr>
          <a:lstStyle/>
          <a:p>
            <a:r>
              <a:rPr lang="en-US" sz="3200" b="1" dirty="0">
                <a:solidFill>
                  <a:srgbClr val="7030A0"/>
                </a:solidFill>
                <a:effectLst>
                  <a:outerShdw blurRad="38100" dist="38100" dir="2700000" algn="tl">
                    <a:srgbClr val="000000"/>
                  </a:outerShdw>
                </a:effectLst>
                <a:latin typeface="Tahoma" pitchFamily="34" charset="0"/>
                <a:cs typeface="Tahoma" pitchFamily="34" charset="0"/>
              </a:rPr>
              <a:t>HPV DNA testing  Contd.</a:t>
            </a:r>
          </a:p>
        </p:txBody>
      </p:sp>
      <p:sp>
        <p:nvSpPr>
          <p:cNvPr id="63491" name="Rectangle 3"/>
          <p:cNvSpPr>
            <a:spLocks noGrp="1" noChangeArrowheads="1"/>
          </p:cNvSpPr>
          <p:nvPr>
            <p:ph idx="1"/>
          </p:nvPr>
        </p:nvSpPr>
        <p:spPr>
          <a:xfrm>
            <a:off x="838200" y="1676400"/>
            <a:ext cx="10835640" cy="4351338"/>
          </a:xfrm>
        </p:spPr>
        <p:txBody>
          <a:bodyPr>
            <a:normAutofit/>
          </a:bodyPr>
          <a:lstStyle/>
          <a:p>
            <a:pPr marL="0" indent="0">
              <a:buNone/>
            </a:pPr>
            <a:r>
              <a:rPr lang="en-US" sz="3200" dirty="0"/>
              <a:t>Indication </a:t>
            </a:r>
            <a:endParaRPr lang="en-US" sz="3200" dirty="0" smtClean="0"/>
          </a:p>
          <a:p>
            <a:r>
              <a:rPr lang="en-US" sz="3200" dirty="0"/>
              <a:t>For triaging women with ASC-US</a:t>
            </a:r>
          </a:p>
          <a:p>
            <a:r>
              <a:rPr lang="en-US" sz="3200" dirty="0"/>
              <a:t>Alternative 1</a:t>
            </a:r>
            <a:r>
              <a:rPr lang="en-US" sz="3200" baseline="30000" dirty="0"/>
              <a:t>st</a:t>
            </a:r>
            <a:r>
              <a:rPr lang="en-US" sz="3200" dirty="0"/>
              <a:t> degree screening for cervical ca( HSIL)</a:t>
            </a:r>
          </a:p>
          <a:p>
            <a:r>
              <a:rPr lang="en-US" sz="3200" dirty="0"/>
              <a:t> Testing method</a:t>
            </a:r>
            <a:r>
              <a:rPr lang="en-US" sz="3200" dirty="0" smtClean="0"/>
              <a:t>:  PCR</a:t>
            </a:r>
            <a:endParaRPr lang="en-US" sz="3200" dirty="0"/>
          </a:p>
          <a:p>
            <a:r>
              <a:rPr lang="en-US" sz="3200" dirty="0"/>
              <a:t>Sensitivity=50-95% (85%)</a:t>
            </a:r>
          </a:p>
          <a:p>
            <a:r>
              <a:rPr lang="en-US" sz="3200" dirty="0"/>
              <a:t>Specificity=50-95% (</a:t>
            </a:r>
            <a:r>
              <a:rPr lang="en-US" sz="3200" dirty="0" smtClean="0"/>
              <a:t>84%) </a:t>
            </a:r>
            <a:endParaRPr lang="en-US" sz="3200" dirty="0"/>
          </a:p>
        </p:txBody>
      </p:sp>
      <p:sp>
        <p:nvSpPr>
          <p:cNvPr id="2" name="Date Placeholder 1"/>
          <p:cNvSpPr>
            <a:spLocks noGrp="1"/>
          </p:cNvSpPr>
          <p:nvPr>
            <p:ph type="dt" sz="half" idx="10"/>
          </p:nvPr>
        </p:nvSpPr>
        <p:spPr/>
        <p:txBody>
          <a:bodyPr/>
          <a:lstStyle/>
          <a:p>
            <a:fld id="{04802983-A210-4478-B7E3-EAC66574A24F}"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52</a:t>
            </a:fld>
            <a:endParaRPr lang="en-US"/>
          </a:p>
        </p:txBody>
      </p:sp>
    </p:spTree>
    <p:extLst>
      <p:ext uri="{BB962C8B-B14F-4D97-AF65-F5344CB8AC3E}">
        <p14:creationId xmlns:p14="http://schemas.microsoft.com/office/powerpoint/2010/main" val="22902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r>
              <a:rPr lang="en-US" sz="3200" b="1" dirty="0">
                <a:effectLst>
                  <a:outerShdw blurRad="38100" dist="38100" dir="2700000" algn="tl">
                    <a:srgbClr val="000000"/>
                  </a:outerShdw>
                </a:effectLst>
                <a:latin typeface="Tahoma" pitchFamily="34" charset="0"/>
                <a:cs typeface="Tahoma" pitchFamily="34" charset="0"/>
              </a:rPr>
              <a:t>3. Combination Screening </a:t>
            </a:r>
          </a:p>
        </p:txBody>
      </p:sp>
      <p:sp>
        <p:nvSpPr>
          <p:cNvPr id="205827" name="Rectangle 3"/>
          <p:cNvSpPr>
            <a:spLocks noGrp="1" noChangeArrowheads="1"/>
          </p:cNvSpPr>
          <p:nvPr>
            <p:ph idx="1"/>
          </p:nvPr>
        </p:nvSpPr>
        <p:spPr>
          <a:xfrm>
            <a:off x="838200" y="1554480"/>
            <a:ext cx="10515600" cy="4739640"/>
          </a:xfrm>
        </p:spPr>
        <p:txBody>
          <a:bodyPr>
            <a:normAutofit/>
          </a:bodyPr>
          <a:lstStyle/>
          <a:p>
            <a:r>
              <a:rPr lang="en-US" sz="3200" dirty="0"/>
              <a:t>Combination screening is </a:t>
            </a:r>
            <a:r>
              <a:rPr lang="en-US" sz="3200" b="1" dirty="0"/>
              <a:t>Cytology + HPV </a:t>
            </a:r>
            <a:r>
              <a:rPr lang="en-US" sz="3200" dirty="0"/>
              <a:t>testing in women &gt; 35yrs</a:t>
            </a:r>
          </a:p>
          <a:p>
            <a:r>
              <a:rPr lang="en-US" sz="3200" dirty="0"/>
              <a:t> Alternative 1</a:t>
            </a:r>
            <a:r>
              <a:rPr lang="en-US" sz="3200" baseline="30000" dirty="0"/>
              <a:t>st</a:t>
            </a:r>
            <a:r>
              <a:rPr lang="en-US" sz="3200" dirty="0"/>
              <a:t> degree screening approach</a:t>
            </a:r>
          </a:p>
          <a:p>
            <a:r>
              <a:rPr lang="en-US" sz="3200" dirty="0"/>
              <a:t>  FDA approved, 2003</a:t>
            </a:r>
          </a:p>
          <a:p>
            <a:r>
              <a:rPr lang="en-US" sz="3200" dirty="0"/>
              <a:t>  Interval  of screening=3yrs</a:t>
            </a:r>
          </a:p>
        </p:txBody>
      </p:sp>
      <p:sp>
        <p:nvSpPr>
          <p:cNvPr id="2" name="Date Placeholder 1"/>
          <p:cNvSpPr>
            <a:spLocks noGrp="1"/>
          </p:cNvSpPr>
          <p:nvPr>
            <p:ph type="dt" sz="half" idx="10"/>
          </p:nvPr>
        </p:nvSpPr>
        <p:spPr/>
        <p:txBody>
          <a:bodyPr/>
          <a:lstStyle/>
          <a:p>
            <a:fld id="{0A724DB5-7D4C-4B49-AEE7-75268C0D47C9}"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53</a:t>
            </a:fld>
            <a:endParaRPr lang="en-US"/>
          </a:p>
        </p:txBody>
      </p:sp>
    </p:spTree>
    <p:extLst>
      <p:ext uri="{BB962C8B-B14F-4D97-AF65-F5344CB8AC3E}">
        <p14:creationId xmlns:p14="http://schemas.microsoft.com/office/powerpoint/2010/main" val="7837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38200" y="365125"/>
            <a:ext cx="10515600" cy="1356995"/>
          </a:xfrm>
        </p:spPr>
        <p:txBody>
          <a:bodyPr>
            <a:normAutofit/>
          </a:bodyPr>
          <a:lstStyle/>
          <a:p>
            <a:r>
              <a:rPr lang="en-US" b="1" dirty="0" smtClean="0">
                <a:effectLst>
                  <a:outerShdw blurRad="38100" dist="38100" dir="2700000" algn="tl">
                    <a:srgbClr val="000000"/>
                  </a:outerShdw>
                </a:effectLst>
                <a:latin typeface="Tahoma" pitchFamily="34" charset="0"/>
                <a:cs typeface="Tahoma" pitchFamily="34" charset="0"/>
              </a:rPr>
              <a:t>4. Visual </a:t>
            </a:r>
            <a:r>
              <a:rPr lang="en-US" b="1" dirty="0">
                <a:effectLst>
                  <a:outerShdw blurRad="38100" dist="38100" dir="2700000" algn="tl">
                    <a:srgbClr val="000000"/>
                  </a:outerShdw>
                </a:effectLst>
                <a:latin typeface="Tahoma" pitchFamily="34" charset="0"/>
                <a:cs typeface="Tahoma" pitchFamily="34" charset="0"/>
              </a:rPr>
              <a:t>Method</a:t>
            </a:r>
          </a:p>
        </p:txBody>
      </p:sp>
      <p:sp>
        <p:nvSpPr>
          <p:cNvPr id="67587" name="Rectangle 3"/>
          <p:cNvSpPr>
            <a:spLocks noGrp="1" noChangeArrowheads="1"/>
          </p:cNvSpPr>
          <p:nvPr>
            <p:ph idx="1"/>
          </p:nvPr>
        </p:nvSpPr>
        <p:spPr>
          <a:xfrm>
            <a:off x="838200" y="1825625"/>
            <a:ext cx="10698480" cy="4351338"/>
          </a:xfrm>
        </p:spPr>
        <p:txBody>
          <a:bodyPr/>
          <a:lstStyle/>
          <a:p>
            <a:pPr marL="609600" indent="-609600">
              <a:buNone/>
            </a:pPr>
            <a:r>
              <a:rPr lang="en-US" dirty="0"/>
              <a:t>Screening of cervical cancer using visual methods are</a:t>
            </a:r>
          </a:p>
          <a:p>
            <a:pPr marL="609600" indent="-609600">
              <a:buFontTx/>
              <a:buAutoNum type="alphaLcParenR"/>
            </a:pPr>
            <a:r>
              <a:rPr lang="en-US" dirty="0" smtClean="0"/>
              <a:t>Visual </a:t>
            </a:r>
            <a:r>
              <a:rPr lang="en-US" dirty="0"/>
              <a:t>inspection with acetic acid (</a:t>
            </a:r>
            <a:r>
              <a:rPr lang="en-US" b="1" dirty="0"/>
              <a:t>VIA)</a:t>
            </a:r>
          </a:p>
          <a:p>
            <a:pPr marL="609600" indent="-609600">
              <a:buFontTx/>
              <a:buAutoNum type="alphaLcParenR"/>
            </a:pPr>
            <a:r>
              <a:rPr lang="en-US" dirty="0"/>
              <a:t>Visual inspection with Lugol’s iodine</a:t>
            </a:r>
            <a:r>
              <a:rPr lang="en-US" b="1" dirty="0"/>
              <a:t>(VILI)</a:t>
            </a:r>
          </a:p>
        </p:txBody>
      </p:sp>
      <p:sp>
        <p:nvSpPr>
          <p:cNvPr id="2" name="Date Placeholder 1"/>
          <p:cNvSpPr>
            <a:spLocks noGrp="1"/>
          </p:cNvSpPr>
          <p:nvPr>
            <p:ph type="dt" sz="half" idx="10"/>
          </p:nvPr>
        </p:nvSpPr>
        <p:spPr/>
        <p:txBody>
          <a:bodyPr/>
          <a:lstStyle/>
          <a:p>
            <a:fld id="{CCF3CF7A-E308-4369-9158-A3566E27092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54</a:t>
            </a:fld>
            <a:endParaRPr lang="en-US"/>
          </a:p>
        </p:txBody>
      </p:sp>
    </p:spTree>
    <p:extLst>
      <p:ext uri="{BB962C8B-B14F-4D97-AF65-F5344CB8AC3E}">
        <p14:creationId xmlns:p14="http://schemas.microsoft.com/office/powerpoint/2010/main" val="401880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65760" y="365125"/>
            <a:ext cx="11094720" cy="732155"/>
          </a:xfrm>
        </p:spPr>
        <p:txBody>
          <a:bodyPr>
            <a:noAutofit/>
          </a:bodyPr>
          <a:lstStyle/>
          <a:p>
            <a:r>
              <a:rPr lang="en-US" sz="3600" b="1" dirty="0">
                <a:effectLst>
                  <a:outerShdw blurRad="38100" dist="38100" dir="2700000" algn="tl">
                    <a:srgbClr val="000000"/>
                  </a:outerShdw>
                </a:effectLst>
                <a:latin typeface="Tahoma" pitchFamily="34" charset="0"/>
                <a:cs typeface="Tahoma" pitchFamily="34" charset="0"/>
              </a:rPr>
              <a:t>Visual Inspection with Acetic Acid</a:t>
            </a:r>
          </a:p>
        </p:txBody>
      </p:sp>
      <p:sp>
        <p:nvSpPr>
          <p:cNvPr id="68611" name="Rectangle 3"/>
          <p:cNvSpPr>
            <a:spLocks noGrp="1" noChangeArrowheads="1"/>
          </p:cNvSpPr>
          <p:nvPr>
            <p:ph idx="1"/>
          </p:nvPr>
        </p:nvSpPr>
        <p:spPr>
          <a:xfrm>
            <a:off x="545870" y="1490027"/>
            <a:ext cx="11369040" cy="4866323"/>
          </a:xfrm>
        </p:spPr>
        <p:txBody>
          <a:bodyPr>
            <a:normAutofit/>
          </a:bodyPr>
          <a:lstStyle/>
          <a:p>
            <a:r>
              <a:rPr lang="en-US" sz="3200" dirty="0"/>
              <a:t>Viewing the cervix with the naked eye to identify color changes on the cervix.</a:t>
            </a:r>
          </a:p>
          <a:p>
            <a:r>
              <a:rPr lang="en-US" sz="3200" dirty="0"/>
              <a:t>Acetic acid is a </a:t>
            </a:r>
            <a:r>
              <a:rPr lang="en-US" sz="3200" b="1" dirty="0"/>
              <a:t>mucolytic agent</a:t>
            </a:r>
            <a:r>
              <a:rPr lang="en-US" sz="3200" dirty="0"/>
              <a:t>.</a:t>
            </a:r>
          </a:p>
          <a:p>
            <a:r>
              <a:rPr lang="en-US" sz="3200" dirty="0"/>
              <a:t> It reversibly </a:t>
            </a:r>
            <a:r>
              <a:rPr lang="en-US" sz="3200" b="1" dirty="0"/>
              <a:t>clumps nuclear chromatin </a:t>
            </a:r>
            <a:r>
              <a:rPr lang="en-US" sz="3200" dirty="0"/>
              <a:t>causing lesions to assume various shades of white depending on the resultant degree of abnormal chromatin density. </a:t>
            </a:r>
          </a:p>
          <a:p>
            <a:r>
              <a:rPr lang="en-US" sz="3200" dirty="0"/>
              <a:t>Applying </a:t>
            </a:r>
            <a:r>
              <a:rPr lang="en-US" sz="3200" b="1" dirty="0"/>
              <a:t>3- to 5-percent acetic acid </a:t>
            </a:r>
            <a:r>
              <a:rPr lang="en-US" sz="3200" dirty="0"/>
              <a:t>to mucosal epithelium results in the </a:t>
            </a:r>
            <a:r>
              <a:rPr lang="en-US" sz="3200" b="1" dirty="0"/>
              <a:t>acetowhite </a:t>
            </a:r>
            <a:r>
              <a:rPr lang="en-US" sz="3200" dirty="0"/>
              <a:t>change characteristic of neoplastic lesions as well as some non-neoplastic conditions</a:t>
            </a:r>
          </a:p>
          <a:p>
            <a:endParaRPr lang="en-US" sz="3200" dirty="0"/>
          </a:p>
          <a:p>
            <a:endParaRPr lang="en-US" sz="3200" dirty="0"/>
          </a:p>
        </p:txBody>
      </p:sp>
      <p:sp>
        <p:nvSpPr>
          <p:cNvPr id="2" name="Date Placeholder 1"/>
          <p:cNvSpPr>
            <a:spLocks noGrp="1"/>
          </p:cNvSpPr>
          <p:nvPr>
            <p:ph type="dt" sz="half" idx="10"/>
          </p:nvPr>
        </p:nvSpPr>
        <p:spPr/>
        <p:txBody>
          <a:bodyPr/>
          <a:lstStyle/>
          <a:p>
            <a:fld id="{1BBD803F-9F44-4039-BC2B-A1F9EA8CE41A}"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55</a:t>
            </a:fld>
            <a:endParaRPr lang="en-US"/>
          </a:p>
        </p:txBody>
      </p:sp>
    </p:spTree>
    <p:extLst>
      <p:ext uri="{BB962C8B-B14F-4D97-AF65-F5344CB8AC3E}">
        <p14:creationId xmlns:p14="http://schemas.microsoft.com/office/powerpoint/2010/main" val="135899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Autofit/>
          </a:bodyPr>
          <a:lstStyle/>
          <a:p>
            <a:r>
              <a:rPr lang="en-US" sz="3600" b="1" dirty="0">
                <a:solidFill>
                  <a:srgbClr val="7030A0"/>
                </a:solidFill>
                <a:effectLst>
                  <a:outerShdw blurRad="38100" dist="38100" dir="2700000" algn="tl">
                    <a:srgbClr val="000000"/>
                  </a:outerShdw>
                </a:effectLst>
                <a:latin typeface="Tahoma" pitchFamily="34" charset="0"/>
                <a:cs typeface="Tahoma" pitchFamily="34" charset="0"/>
              </a:rPr>
              <a:t/>
            </a:r>
            <a:br>
              <a:rPr lang="en-US" sz="3600" b="1" dirty="0">
                <a:solidFill>
                  <a:srgbClr val="7030A0"/>
                </a:solidFill>
                <a:effectLst>
                  <a:outerShdw blurRad="38100" dist="38100" dir="2700000" algn="tl">
                    <a:srgbClr val="000000"/>
                  </a:outerShdw>
                </a:effectLst>
                <a:latin typeface="Tahoma" pitchFamily="34" charset="0"/>
                <a:cs typeface="Tahoma" pitchFamily="34" charset="0"/>
              </a:rPr>
            </a:br>
            <a:r>
              <a:rPr lang="en-US" sz="3600" b="1" dirty="0">
                <a:effectLst>
                  <a:outerShdw blurRad="38100" dist="38100" dir="2700000" algn="tl">
                    <a:srgbClr val="000000"/>
                  </a:outerShdw>
                </a:effectLst>
                <a:latin typeface="Tahoma" pitchFamily="34" charset="0"/>
                <a:cs typeface="Tahoma" pitchFamily="34" charset="0"/>
              </a:rPr>
              <a:t>VIA Contd.</a:t>
            </a:r>
            <a:br>
              <a:rPr lang="en-US" sz="3600" b="1" dirty="0">
                <a:effectLst>
                  <a:outerShdw blurRad="38100" dist="38100" dir="2700000" algn="tl">
                    <a:srgbClr val="000000"/>
                  </a:outerShdw>
                </a:effectLst>
                <a:latin typeface="Tahoma" pitchFamily="34" charset="0"/>
                <a:cs typeface="Tahoma" pitchFamily="34" charset="0"/>
              </a:rPr>
            </a:br>
            <a:endParaRPr lang="en-US" sz="3600" b="1" dirty="0">
              <a:effectLst>
                <a:outerShdw blurRad="38100" dist="38100" dir="2700000" algn="tl">
                  <a:srgbClr val="000000"/>
                </a:outerShdw>
              </a:effectLst>
              <a:latin typeface="Tahoma" pitchFamily="34" charset="0"/>
              <a:cs typeface="Tahoma" pitchFamily="34" charset="0"/>
            </a:endParaRPr>
          </a:p>
        </p:txBody>
      </p:sp>
      <p:pic>
        <p:nvPicPr>
          <p:cNvPr id="73732" name="Picture 4"/>
          <p:cNvPicPr>
            <a:picLocks noGrp="1" noChangeAspect="1" noChangeArrowheads="1"/>
          </p:cNvPicPr>
          <p:nvPr>
            <p:ph idx="1"/>
          </p:nvPr>
        </p:nvPicPr>
        <p:blipFill>
          <a:blip r:embed="rId3"/>
          <a:stretch>
            <a:fillRect/>
          </a:stretch>
        </p:blipFill>
        <p:spPr>
          <a:xfrm>
            <a:off x="1950720" y="1539240"/>
            <a:ext cx="7863839" cy="4415949"/>
          </a:xfrm>
          <a:noFill/>
          <a:ln/>
        </p:spPr>
      </p:pic>
      <p:sp>
        <p:nvSpPr>
          <p:cNvPr id="2" name="Date Placeholder 1"/>
          <p:cNvSpPr>
            <a:spLocks noGrp="1"/>
          </p:cNvSpPr>
          <p:nvPr>
            <p:ph type="dt" sz="half" idx="10"/>
          </p:nvPr>
        </p:nvSpPr>
        <p:spPr/>
        <p:txBody>
          <a:bodyPr/>
          <a:lstStyle/>
          <a:p>
            <a:fld id="{68377BB4-05BE-4E4E-96B3-3CF9963B5FCC}"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56</a:t>
            </a:fld>
            <a:endParaRPr lang="en-US"/>
          </a:p>
        </p:txBody>
      </p:sp>
    </p:spTree>
    <p:extLst>
      <p:ext uri="{BB962C8B-B14F-4D97-AF65-F5344CB8AC3E}">
        <p14:creationId xmlns:p14="http://schemas.microsoft.com/office/powerpoint/2010/main" val="374220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n-US" sz="4000" dirty="0"/>
              <a:t/>
            </a:r>
            <a:br>
              <a:rPr lang="en-US" sz="4000" dirty="0"/>
            </a:br>
            <a:endParaRPr lang="en-US" sz="4000" dirty="0"/>
          </a:p>
        </p:txBody>
      </p:sp>
      <p:pic>
        <p:nvPicPr>
          <p:cNvPr id="74756" name="Picture 4"/>
          <p:cNvPicPr>
            <a:picLocks noGrp="1" noChangeAspect="1" noChangeArrowheads="1"/>
          </p:cNvPicPr>
          <p:nvPr>
            <p:ph idx="1"/>
          </p:nvPr>
        </p:nvPicPr>
        <p:blipFill>
          <a:blip r:embed="rId3"/>
          <a:stretch>
            <a:fillRect/>
          </a:stretch>
        </p:blipFill>
        <p:spPr>
          <a:xfrm>
            <a:off x="1714500" y="1874520"/>
            <a:ext cx="9067800" cy="3947160"/>
          </a:xfrm>
          <a:noFill/>
          <a:ln/>
        </p:spPr>
      </p:pic>
      <p:sp>
        <p:nvSpPr>
          <p:cNvPr id="4" name="Rectangle 2"/>
          <p:cNvSpPr txBox="1">
            <a:spLocks noChangeArrowheads="1"/>
          </p:cNvSpPr>
          <p:nvPr/>
        </p:nvSpPr>
        <p:spPr>
          <a:xfrm>
            <a:off x="2133600" y="427038"/>
            <a:ext cx="8229600" cy="1143000"/>
          </a:xfrm>
          <a:prstGeom prst="rect">
            <a:avLst/>
          </a:prstGeom>
        </p:spPr>
        <p:txBody>
          <a:bodyPr vert="horz" lIns="91440" tIns="45720" rIns="91440" bIns="45720" rtlCol="0" anchor="ctr">
            <a:noAutofit/>
          </a:bodyPr>
          <a:lstStyle/>
          <a:p>
            <a:pPr algn="ctr">
              <a:spcBef>
                <a:spcPct val="0"/>
              </a:spcBef>
              <a:defRPr/>
            </a:pPr>
            <a:r>
              <a:rPr lang="en-US" sz="3600" b="1" dirty="0">
                <a:effectLst>
                  <a:outerShdw blurRad="38100" dist="38100" dir="2700000" algn="tl">
                    <a:srgbClr val="000000"/>
                  </a:outerShdw>
                </a:effectLst>
                <a:latin typeface="Tahoma" pitchFamily="34" charset="0"/>
                <a:ea typeface="+mj-ea"/>
                <a:cs typeface="Tahoma" pitchFamily="34" charset="0"/>
              </a:rPr>
              <a:t/>
            </a:r>
            <a:br>
              <a:rPr lang="en-US" sz="3600" b="1" dirty="0">
                <a:effectLst>
                  <a:outerShdw blurRad="38100" dist="38100" dir="2700000" algn="tl">
                    <a:srgbClr val="000000"/>
                  </a:outerShdw>
                </a:effectLst>
                <a:latin typeface="Tahoma" pitchFamily="34" charset="0"/>
                <a:ea typeface="+mj-ea"/>
                <a:cs typeface="Tahoma" pitchFamily="34" charset="0"/>
              </a:rPr>
            </a:br>
            <a:r>
              <a:rPr lang="en-US" sz="3600" b="1" dirty="0">
                <a:effectLst>
                  <a:outerShdw blurRad="38100" dist="38100" dir="2700000" algn="tl">
                    <a:srgbClr val="000000"/>
                  </a:outerShdw>
                </a:effectLst>
                <a:latin typeface="Tahoma" pitchFamily="34" charset="0"/>
                <a:ea typeface="+mj-ea"/>
                <a:cs typeface="Tahoma" pitchFamily="34" charset="0"/>
              </a:rPr>
              <a:t>VIA Contd.</a:t>
            </a:r>
            <a:br>
              <a:rPr lang="en-US" sz="3600" b="1" dirty="0">
                <a:effectLst>
                  <a:outerShdw blurRad="38100" dist="38100" dir="2700000" algn="tl">
                    <a:srgbClr val="000000"/>
                  </a:outerShdw>
                </a:effectLst>
                <a:latin typeface="Tahoma" pitchFamily="34" charset="0"/>
                <a:ea typeface="+mj-ea"/>
                <a:cs typeface="Tahoma" pitchFamily="34" charset="0"/>
              </a:rPr>
            </a:br>
            <a:endParaRPr lang="en-US" sz="3600" b="1" dirty="0">
              <a:effectLst>
                <a:outerShdw blurRad="38100" dist="38100" dir="2700000" algn="tl">
                  <a:srgbClr val="000000"/>
                </a:outerShdw>
              </a:effectLst>
              <a:latin typeface="Tahoma" pitchFamily="34" charset="0"/>
              <a:ea typeface="+mj-ea"/>
              <a:cs typeface="Tahoma" pitchFamily="34" charset="0"/>
            </a:endParaRPr>
          </a:p>
        </p:txBody>
      </p:sp>
      <p:sp>
        <p:nvSpPr>
          <p:cNvPr id="2" name="Date Placeholder 1"/>
          <p:cNvSpPr>
            <a:spLocks noGrp="1"/>
          </p:cNvSpPr>
          <p:nvPr>
            <p:ph type="dt" sz="half" idx="10"/>
          </p:nvPr>
        </p:nvSpPr>
        <p:spPr/>
        <p:txBody>
          <a:bodyPr/>
          <a:lstStyle/>
          <a:p>
            <a:fld id="{BE16088F-A016-412E-B4CA-114C89ADB7F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57</a:t>
            </a:fld>
            <a:endParaRPr lang="en-US"/>
          </a:p>
        </p:txBody>
      </p:sp>
    </p:spTree>
    <p:extLst>
      <p:ext uri="{BB962C8B-B14F-4D97-AF65-F5344CB8AC3E}">
        <p14:creationId xmlns:p14="http://schemas.microsoft.com/office/powerpoint/2010/main" val="334743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05001" y="396240"/>
            <a:ext cx="8015287" cy="914400"/>
          </a:xfrm>
        </p:spPr>
        <p:txBody>
          <a:bodyPr>
            <a:normAutofit fontScale="90000"/>
          </a:bodyPr>
          <a:lstStyle/>
          <a:p>
            <a:r>
              <a:rPr lang="en-US" sz="4000" b="1" dirty="0">
                <a:effectLst>
                  <a:outerShdw blurRad="38100" dist="38100" dir="2700000" algn="tl">
                    <a:srgbClr val="000000"/>
                  </a:outerShdw>
                </a:effectLst>
                <a:latin typeface="Tahoma" pitchFamily="34" charset="0"/>
                <a:cs typeface="Tahoma" pitchFamily="34" charset="0"/>
              </a:rPr>
              <a:t/>
            </a:r>
            <a:br>
              <a:rPr lang="en-US" sz="4000" b="1" dirty="0">
                <a:effectLst>
                  <a:outerShdw blurRad="38100" dist="38100" dir="2700000" algn="tl">
                    <a:srgbClr val="000000"/>
                  </a:outerShdw>
                </a:effectLst>
                <a:latin typeface="Tahoma" pitchFamily="34" charset="0"/>
                <a:cs typeface="Tahoma" pitchFamily="34" charset="0"/>
              </a:rPr>
            </a:br>
            <a:r>
              <a:rPr lang="en-US" sz="4000" b="1" dirty="0">
                <a:effectLst>
                  <a:outerShdw blurRad="38100" dist="38100" dir="2700000" algn="tl">
                    <a:srgbClr val="000000"/>
                  </a:outerShdw>
                </a:effectLst>
                <a:latin typeface="Tahoma" pitchFamily="34" charset="0"/>
                <a:cs typeface="Tahoma" pitchFamily="34" charset="0"/>
              </a:rPr>
              <a:t>VIA test performance</a:t>
            </a:r>
            <a:r>
              <a:rPr lang="en-US" sz="4000" dirty="0"/>
              <a:t/>
            </a:r>
            <a:br>
              <a:rPr lang="en-US" sz="4000" dirty="0"/>
            </a:br>
            <a:endParaRPr lang="en-US" sz="4000" dirty="0"/>
          </a:p>
        </p:txBody>
      </p:sp>
      <p:graphicFrame>
        <p:nvGraphicFramePr>
          <p:cNvPr id="75806" name="Group 30"/>
          <p:cNvGraphicFramePr>
            <a:graphicFrameLocks noGrp="1"/>
          </p:cNvGraphicFramePr>
          <p:nvPr>
            <p:ph type="tbl" idx="1"/>
          </p:nvPr>
        </p:nvGraphicFramePr>
        <p:xfrm>
          <a:off x="2133600" y="1600201"/>
          <a:ext cx="7924800" cy="4525963"/>
        </p:xfrm>
        <a:graphic>
          <a:graphicData uri="http://schemas.openxmlformats.org/drawingml/2006/table">
            <a:tbl>
              <a:tblPr/>
              <a:tblGrid>
                <a:gridCol w="2641600"/>
                <a:gridCol w="2641600"/>
                <a:gridCol w="26416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88053" marR="880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Sensitivity </a:t>
                      </a:r>
                    </a:p>
                  </a:txBody>
                  <a:tcPr marL="88053" marR="880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Specificity</a:t>
                      </a:r>
                    </a:p>
                  </a:txBody>
                  <a:tcPr marL="88053" marR="880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Minimum</a:t>
                      </a:r>
                    </a:p>
                  </a:txBody>
                  <a:tcPr marL="88053" marR="880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65%</a:t>
                      </a:r>
                    </a:p>
                  </a:txBody>
                  <a:tcPr marL="88053" marR="880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64%</a:t>
                      </a:r>
                    </a:p>
                  </a:txBody>
                  <a:tcPr marL="88053" marR="880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Maximum</a:t>
                      </a:r>
                    </a:p>
                  </a:txBody>
                  <a:tcPr marL="88053" marR="880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96%</a:t>
                      </a:r>
                    </a:p>
                  </a:txBody>
                  <a:tcPr marL="88053" marR="880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98%</a:t>
                      </a:r>
                    </a:p>
                  </a:txBody>
                  <a:tcPr marL="88053" marR="880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Median</a:t>
                      </a:r>
                    </a:p>
                  </a:txBody>
                  <a:tcPr marL="88053" marR="880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84%</a:t>
                      </a:r>
                    </a:p>
                  </a:txBody>
                  <a:tcPr marL="88053" marR="880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82%</a:t>
                      </a:r>
                    </a:p>
                  </a:txBody>
                  <a:tcPr marL="88053" marR="880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Mean</a:t>
                      </a:r>
                    </a:p>
                  </a:txBody>
                  <a:tcPr marL="88053" marR="8805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81%</a:t>
                      </a:r>
                    </a:p>
                  </a:txBody>
                  <a:tcPr marL="88053" marR="880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83%</a:t>
                      </a:r>
                    </a:p>
                  </a:txBody>
                  <a:tcPr marL="88053" marR="8805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1549167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15"/>
          </a:xfrm>
        </p:spPr>
        <p:txBody>
          <a:bodyPr>
            <a:noAutofit/>
          </a:bodyPr>
          <a:lstStyle/>
          <a:p>
            <a:r>
              <a:rPr lang="en-US" sz="2800" b="1" dirty="0" smtClean="0">
                <a:effectLst>
                  <a:outerShdw blurRad="38100" dist="38100" dir="2700000" algn="tl">
                    <a:srgbClr val="000000"/>
                  </a:outerShdw>
                </a:effectLst>
                <a:latin typeface="Tahoma" pitchFamily="34" charset="0"/>
                <a:cs typeface="Tahoma" pitchFamily="34" charset="0"/>
              </a:rPr>
              <a:t/>
            </a:r>
            <a:br>
              <a:rPr lang="en-US" sz="2800" b="1" dirty="0" smtClean="0">
                <a:effectLst>
                  <a:outerShdw blurRad="38100" dist="38100" dir="2700000" algn="tl">
                    <a:srgbClr val="000000"/>
                  </a:outerShdw>
                </a:effectLst>
                <a:latin typeface="Tahoma" pitchFamily="34" charset="0"/>
                <a:cs typeface="Tahoma" pitchFamily="34" charset="0"/>
              </a:rPr>
            </a:br>
            <a:r>
              <a:rPr lang="en-US" sz="2800" b="1" dirty="0" smtClean="0">
                <a:effectLst>
                  <a:outerShdw blurRad="38100" dist="38100" dir="2700000" algn="tl">
                    <a:srgbClr val="000000"/>
                  </a:outerShdw>
                </a:effectLst>
                <a:latin typeface="Tahoma" pitchFamily="34" charset="0"/>
                <a:cs typeface="Tahoma" pitchFamily="34" charset="0"/>
              </a:rPr>
              <a:t>Visual </a:t>
            </a:r>
            <a:r>
              <a:rPr lang="en-US" sz="2800" b="1" dirty="0">
                <a:effectLst>
                  <a:outerShdw blurRad="38100" dist="38100" dir="2700000" algn="tl">
                    <a:srgbClr val="000000"/>
                  </a:outerShdw>
                </a:effectLst>
                <a:latin typeface="Tahoma" pitchFamily="34" charset="0"/>
                <a:cs typeface="Tahoma" pitchFamily="34" charset="0"/>
              </a:rPr>
              <a:t>inspection with Lugol’s iodine (VILI)</a:t>
            </a:r>
            <a:r>
              <a:rPr lang="en-US" sz="3600" b="1" dirty="0">
                <a:effectLst>
                  <a:outerShdw blurRad="38100" dist="38100" dir="2700000" algn="tl">
                    <a:srgbClr val="000000"/>
                  </a:outerShdw>
                </a:effectLst>
                <a:latin typeface="Tahoma" pitchFamily="34" charset="0"/>
                <a:cs typeface="Tahoma" pitchFamily="34" charset="0"/>
              </a:rPr>
              <a:t/>
            </a:r>
            <a:br>
              <a:rPr lang="en-US" sz="3600" b="1" dirty="0">
                <a:effectLst>
                  <a:outerShdw blurRad="38100" dist="38100" dir="2700000" algn="tl">
                    <a:srgbClr val="000000"/>
                  </a:outerShdw>
                </a:effectLst>
                <a:latin typeface="Tahoma" pitchFamily="34" charset="0"/>
                <a:cs typeface="Tahoma" pitchFamily="34" charset="0"/>
              </a:rPr>
            </a:br>
            <a:endParaRPr lang="en-US" sz="3600" b="1" dirty="0">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a:xfrm>
            <a:off x="289560" y="1188720"/>
            <a:ext cx="11490960" cy="5334000"/>
          </a:xfrm>
        </p:spPr>
        <p:txBody>
          <a:bodyPr>
            <a:normAutofit/>
          </a:bodyPr>
          <a:lstStyle/>
          <a:p>
            <a:pPr algn="just"/>
            <a:r>
              <a:rPr lang="en-US" dirty="0"/>
              <a:t>Lugol iodine solution stains mature squamous epithelial cells </a:t>
            </a:r>
            <a:r>
              <a:rPr lang="en-US" b="1" dirty="0"/>
              <a:t>mahogany (red brown)in estrogeniz</a:t>
            </a:r>
            <a:r>
              <a:rPr lang="en-US" dirty="0"/>
              <a:t>ed women due to high cellular </a:t>
            </a:r>
            <a:r>
              <a:rPr lang="en-US" b="1" dirty="0"/>
              <a:t>glycogen content.</a:t>
            </a:r>
          </a:p>
          <a:p>
            <a:pPr algn="just"/>
            <a:r>
              <a:rPr lang="en-US" dirty="0"/>
              <a:t> Due to attenuated cellular differentiation, dysplastic cells have lower </a:t>
            </a:r>
            <a:r>
              <a:rPr lang="en-US" b="1" i="1" dirty="0"/>
              <a:t>glycogen</a:t>
            </a:r>
            <a:r>
              <a:rPr lang="en-US" dirty="0"/>
              <a:t> content and fail to fully stain, appearing various shades of yellow.  This is called </a:t>
            </a:r>
            <a:r>
              <a:rPr lang="en-US" b="1" dirty="0"/>
              <a:t>Schiller Test</a:t>
            </a:r>
          </a:p>
          <a:p>
            <a:pPr algn="just"/>
            <a:r>
              <a:rPr lang="en-US" dirty="0"/>
              <a:t> Lugol solution should not be used in patients allergic to iodine, radiographic contrast, or shellfish. </a:t>
            </a:r>
          </a:p>
          <a:p>
            <a:pPr algn="just"/>
            <a:r>
              <a:rPr lang="en-US" dirty="0"/>
              <a:t>Lugol solution is particularly useful when abnormal tissue cannot be found using </a:t>
            </a:r>
            <a:r>
              <a:rPr lang="en-US" b="1" i="1" dirty="0"/>
              <a:t>acetic acid alone</a:t>
            </a:r>
            <a:r>
              <a:rPr lang="en-US" dirty="0"/>
              <a:t>, and to better define the limits of the transformation zone.</a:t>
            </a:r>
          </a:p>
          <a:p>
            <a:pPr algn="just"/>
            <a:r>
              <a:rPr lang="en-US" dirty="0"/>
              <a:t>VILI has Sensitivity =</a:t>
            </a:r>
            <a:r>
              <a:rPr lang="en-US" b="1" dirty="0"/>
              <a:t>87.2 Specificity =84.7% both are above </a:t>
            </a:r>
            <a:r>
              <a:rPr lang="en-US" dirty="0">
                <a:effectLst>
                  <a:outerShdw blurRad="38100" dist="38100" dir="2700000" algn="tl">
                    <a:srgbClr val="000000"/>
                  </a:outerShdw>
                </a:effectLst>
                <a:latin typeface="Tahoma" pitchFamily="34" charset="0"/>
                <a:cs typeface="Tahoma" pitchFamily="34" charset="0"/>
              </a:rPr>
              <a:t>Visual Inspection with Acetic Acid</a:t>
            </a:r>
            <a:endParaRPr lang="en-US" dirty="0"/>
          </a:p>
          <a:p>
            <a:pPr algn="just"/>
            <a:endParaRPr lang="en-US" dirty="0"/>
          </a:p>
        </p:txBody>
      </p:sp>
      <p:sp>
        <p:nvSpPr>
          <p:cNvPr id="4" name="Date Placeholder 3"/>
          <p:cNvSpPr>
            <a:spLocks noGrp="1"/>
          </p:cNvSpPr>
          <p:nvPr>
            <p:ph type="dt" sz="half" idx="10"/>
          </p:nvPr>
        </p:nvSpPr>
        <p:spPr/>
        <p:txBody>
          <a:bodyPr/>
          <a:lstStyle/>
          <a:p>
            <a:fld id="{FA22E2F8-642B-4466-989A-7FB5327FBD81}"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59</a:t>
            </a:fld>
            <a:endParaRPr lang="en-US"/>
          </a:p>
        </p:txBody>
      </p:sp>
    </p:spTree>
    <p:extLst>
      <p:ext uri="{BB962C8B-B14F-4D97-AF65-F5344CB8AC3E}">
        <p14:creationId xmlns:p14="http://schemas.microsoft.com/office/powerpoint/2010/main" val="2890842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7434B2C2-973D-4465-84E6-04E0B8B4DC80}" type="slidenum">
              <a:rPr lang="en-US" altLang="en-US"/>
              <a:pPr/>
              <a:t>6</a:t>
            </a:fld>
            <a:endParaRPr lang="en-US" altLang="en-US"/>
          </a:p>
        </p:txBody>
      </p:sp>
      <p:sp>
        <p:nvSpPr>
          <p:cNvPr id="164866" name="Rectangle 1026"/>
          <p:cNvSpPr>
            <a:spLocks noChangeArrowheads="1"/>
          </p:cNvSpPr>
          <p:nvPr/>
        </p:nvSpPr>
        <p:spPr bwMode="auto">
          <a:xfrm>
            <a:off x="1773382" y="1600199"/>
            <a:ext cx="8797635" cy="45119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64867" name="Picture 1027" descr="Cerv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9" y="1884218"/>
            <a:ext cx="4480687" cy="4227975"/>
          </a:xfrm>
          <a:prstGeom prst="rect">
            <a:avLst/>
          </a:prstGeom>
          <a:noFill/>
          <a:extLst>
            <a:ext uri="{909E8E84-426E-40DD-AFC4-6F175D3DCCD1}">
              <a14:hiddenFill xmlns:a14="http://schemas.microsoft.com/office/drawing/2010/main">
                <a:solidFill>
                  <a:srgbClr val="FFFFFF"/>
                </a:solidFill>
              </a14:hiddenFill>
            </a:ext>
          </a:extLst>
        </p:spPr>
      </p:pic>
      <p:sp>
        <p:nvSpPr>
          <p:cNvPr id="164868" name="Rectangle 1028"/>
          <p:cNvSpPr>
            <a:spLocks noChangeArrowheads="1"/>
          </p:cNvSpPr>
          <p:nvPr/>
        </p:nvSpPr>
        <p:spPr bwMode="auto">
          <a:xfrm>
            <a:off x="2819400" y="304800"/>
            <a:ext cx="6553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CG Omega" pitchFamily="34" charset="0"/>
              </a:defRPr>
            </a:lvl1pPr>
            <a:lvl2pPr algn="ctr">
              <a:defRPr sz="4000" b="1">
                <a:solidFill>
                  <a:schemeClr val="tx2"/>
                </a:solidFill>
                <a:latin typeface="CG Omega" pitchFamily="34" charset="0"/>
              </a:defRPr>
            </a:lvl2pPr>
            <a:lvl3pPr algn="ctr">
              <a:defRPr sz="4000" b="1">
                <a:solidFill>
                  <a:schemeClr val="tx2"/>
                </a:solidFill>
                <a:latin typeface="CG Omega" pitchFamily="34" charset="0"/>
              </a:defRPr>
            </a:lvl3pPr>
            <a:lvl4pPr algn="ctr">
              <a:defRPr sz="4000" b="1">
                <a:solidFill>
                  <a:schemeClr val="tx2"/>
                </a:solidFill>
                <a:latin typeface="CG Omega" pitchFamily="34" charset="0"/>
              </a:defRPr>
            </a:lvl4pPr>
            <a:lvl5pPr algn="ctr">
              <a:defRPr sz="4000" b="1">
                <a:solidFill>
                  <a:schemeClr val="tx2"/>
                </a:solidFill>
                <a:latin typeface="CG Omega" pitchFamily="34" charset="0"/>
              </a:defRPr>
            </a:lvl5pPr>
            <a:lvl6pPr marL="457200" algn="ctr" eaLnBrk="0" fontAlgn="base" hangingPunct="0">
              <a:spcBef>
                <a:spcPct val="0"/>
              </a:spcBef>
              <a:spcAft>
                <a:spcPct val="0"/>
              </a:spcAft>
              <a:defRPr sz="4000" b="1">
                <a:solidFill>
                  <a:schemeClr val="tx2"/>
                </a:solidFill>
                <a:latin typeface="CG Omega" pitchFamily="34" charset="0"/>
              </a:defRPr>
            </a:lvl6pPr>
            <a:lvl7pPr marL="914400" algn="ctr" eaLnBrk="0" fontAlgn="base" hangingPunct="0">
              <a:spcBef>
                <a:spcPct val="0"/>
              </a:spcBef>
              <a:spcAft>
                <a:spcPct val="0"/>
              </a:spcAft>
              <a:defRPr sz="4000" b="1">
                <a:solidFill>
                  <a:schemeClr val="tx2"/>
                </a:solidFill>
                <a:latin typeface="CG Omega" pitchFamily="34" charset="0"/>
              </a:defRPr>
            </a:lvl7pPr>
            <a:lvl8pPr marL="1371600" algn="ctr" eaLnBrk="0" fontAlgn="base" hangingPunct="0">
              <a:spcBef>
                <a:spcPct val="0"/>
              </a:spcBef>
              <a:spcAft>
                <a:spcPct val="0"/>
              </a:spcAft>
              <a:defRPr sz="4000" b="1">
                <a:solidFill>
                  <a:schemeClr val="tx2"/>
                </a:solidFill>
                <a:latin typeface="CG Omega" pitchFamily="34" charset="0"/>
              </a:defRPr>
            </a:lvl8pPr>
            <a:lvl9pPr marL="1828800" algn="ctr" eaLnBrk="0" fontAlgn="base" hangingPunct="0">
              <a:spcBef>
                <a:spcPct val="0"/>
              </a:spcBef>
              <a:spcAft>
                <a:spcPct val="0"/>
              </a:spcAft>
              <a:defRPr sz="4000" b="1">
                <a:solidFill>
                  <a:schemeClr val="tx2"/>
                </a:solidFill>
                <a:latin typeface="CG Omega" pitchFamily="34" charset="0"/>
              </a:defRPr>
            </a:lvl9pPr>
          </a:lstStyle>
          <a:p>
            <a:r>
              <a:rPr lang="en-US" altLang="en-US" dirty="0" smtClean="0"/>
              <a:t>Anatomy………..</a:t>
            </a:r>
            <a:endParaRPr lang="en-US" altLang="en-US" dirty="0"/>
          </a:p>
        </p:txBody>
      </p:sp>
      <p:sp>
        <p:nvSpPr>
          <p:cNvPr id="164869" name="Line 1029"/>
          <p:cNvSpPr>
            <a:spLocks noChangeShapeType="1"/>
          </p:cNvSpPr>
          <p:nvPr/>
        </p:nvSpPr>
        <p:spPr bwMode="auto">
          <a:xfrm flipV="1">
            <a:off x="6629400" y="2667000"/>
            <a:ext cx="1270000" cy="228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Line 1030"/>
          <p:cNvSpPr>
            <a:spLocks noChangeShapeType="1"/>
          </p:cNvSpPr>
          <p:nvPr/>
        </p:nvSpPr>
        <p:spPr bwMode="auto">
          <a:xfrm>
            <a:off x="6096000" y="3505200"/>
            <a:ext cx="1270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1" name="Line 1031"/>
          <p:cNvSpPr>
            <a:spLocks noChangeShapeType="1"/>
          </p:cNvSpPr>
          <p:nvPr/>
        </p:nvSpPr>
        <p:spPr bwMode="auto">
          <a:xfrm rot="12272116" flipH="1">
            <a:off x="5857876" y="4171950"/>
            <a:ext cx="1198563" cy="2936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2" name="Line 1032"/>
          <p:cNvSpPr>
            <a:spLocks noChangeShapeType="1"/>
          </p:cNvSpPr>
          <p:nvPr/>
        </p:nvSpPr>
        <p:spPr bwMode="auto">
          <a:xfrm>
            <a:off x="5067300" y="5422900"/>
            <a:ext cx="1143000" cy="76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Text Box 1033"/>
          <p:cNvSpPr txBox="1">
            <a:spLocks noChangeArrowheads="1"/>
          </p:cNvSpPr>
          <p:nvPr/>
        </p:nvSpPr>
        <p:spPr bwMode="auto">
          <a:xfrm>
            <a:off x="7924800" y="2514600"/>
            <a:ext cx="125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Internal os</a:t>
            </a:r>
          </a:p>
        </p:txBody>
      </p:sp>
      <p:sp>
        <p:nvSpPr>
          <p:cNvPr id="164874" name="Text Box 1034"/>
          <p:cNvSpPr txBox="1">
            <a:spLocks noChangeArrowheads="1"/>
          </p:cNvSpPr>
          <p:nvPr/>
        </p:nvSpPr>
        <p:spPr bwMode="auto">
          <a:xfrm>
            <a:off x="7467600" y="3352801"/>
            <a:ext cx="149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Endocervical canal</a:t>
            </a:r>
          </a:p>
        </p:txBody>
      </p:sp>
      <p:sp>
        <p:nvSpPr>
          <p:cNvPr id="164875" name="Text Box 1035"/>
          <p:cNvSpPr txBox="1">
            <a:spLocks noChangeArrowheads="1"/>
          </p:cNvSpPr>
          <p:nvPr/>
        </p:nvSpPr>
        <p:spPr bwMode="auto">
          <a:xfrm>
            <a:off x="2921000" y="33401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External os</a:t>
            </a:r>
          </a:p>
        </p:txBody>
      </p:sp>
      <p:sp>
        <p:nvSpPr>
          <p:cNvPr id="164876" name="Text Box 1036"/>
          <p:cNvSpPr txBox="1">
            <a:spLocks noChangeArrowheads="1"/>
          </p:cNvSpPr>
          <p:nvPr/>
        </p:nvSpPr>
        <p:spPr bwMode="auto">
          <a:xfrm>
            <a:off x="7086600" y="4267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Ectocervix</a:t>
            </a:r>
          </a:p>
        </p:txBody>
      </p:sp>
      <p:sp>
        <p:nvSpPr>
          <p:cNvPr id="164877" name="Text Box 1037"/>
          <p:cNvSpPr txBox="1">
            <a:spLocks noChangeArrowheads="1"/>
          </p:cNvSpPr>
          <p:nvPr/>
        </p:nvSpPr>
        <p:spPr bwMode="auto">
          <a:xfrm>
            <a:off x="6172200" y="5334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latin typeface="Arial" panose="020B0604020202020204" pitchFamily="34" charset="0"/>
              </a:rPr>
              <a:t>Vagina</a:t>
            </a:r>
          </a:p>
        </p:txBody>
      </p:sp>
      <p:sp>
        <p:nvSpPr>
          <p:cNvPr id="164878" name="Line 1038"/>
          <p:cNvSpPr>
            <a:spLocks noChangeShapeType="1"/>
          </p:cNvSpPr>
          <p:nvPr/>
        </p:nvSpPr>
        <p:spPr bwMode="auto">
          <a:xfrm>
            <a:off x="4114800" y="3505200"/>
            <a:ext cx="152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9" name="Text Box 1039"/>
          <p:cNvSpPr txBox="1">
            <a:spLocks noChangeArrowheads="1"/>
          </p:cNvSpPr>
          <p:nvPr/>
        </p:nvSpPr>
        <p:spPr bwMode="auto">
          <a:xfrm>
            <a:off x="6934201" y="4724400"/>
            <a:ext cx="80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Fornix</a:t>
            </a:r>
          </a:p>
        </p:txBody>
      </p:sp>
      <p:sp>
        <p:nvSpPr>
          <p:cNvPr id="164880" name="Line 1040"/>
          <p:cNvSpPr>
            <a:spLocks noChangeShapeType="1"/>
          </p:cNvSpPr>
          <p:nvPr/>
        </p:nvSpPr>
        <p:spPr bwMode="auto">
          <a:xfrm flipH="1" flipV="1">
            <a:off x="6172200" y="445135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fld id="{D4F1B89B-8546-4B8A-8105-CEDD76FBAFFE}"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768349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sz="3600" b="1" dirty="0">
                <a:effectLst>
                  <a:outerShdw blurRad="38100" dist="38100" dir="2700000" algn="tl">
                    <a:srgbClr val="000000"/>
                  </a:outerShdw>
                </a:effectLst>
                <a:latin typeface="Tahoma" pitchFamily="34" charset="0"/>
                <a:cs typeface="Tahoma" pitchFamily="34" charset="0"/>
              </a:rPr>
              <a:t>Strengths of Visual Method</a:t>
            </a:r>
            <a:r>
              <a:rPr lang="en-US" sz="2800" b="1" dirty="0">
                <a:effectLst>
                  <a:outerShdw blurRad="38100" dist="38100" dir="2700000" algn="tl">
                    <a:srgbClr val="000000"/>
                  </a:outerShdw>
                </a:effectLst>
                <a:latin typeface="Tahoma" pitchFamily="34" charset="0"/>
                <a:cs typeface="Tahoma" pitchFamily="34" charset="0"/>
              </a:rPr>
              <a:t/>
            </a:r>
            <a:br>
              <a:rPr lang="en-US" sz="2800" b="1" dirty="0">
                <a:effectLst>
                  <a:outerShdw blurRad="38100" dist="38100" dir="2700000" algn="tl">
                    <a:srgbClr val="000000"/>
                  </a:outerShdw>
                </a:effectLst>
                <a:latin typeface="Tahoma" pitchFamily="34" charset="0"/>
                <a:cs typeface="Tahoma" pitchFamily="34" charset="0"/>
              </a:rPr>
            </a:br>
            <a:endParaRPr lang="en-US" sz="2800" b="1" dirty="0">
              <a:effectLst>
                <a:outerShdw blurRad="38100" dist="38100" dir="2700000" algn="tl">
                  <a:srgbClr val="000000"/>
                </a:outerShdw>
              </a:effectLst>
              <a:latin typeface="Tahoma" pitchFamily="34" charset="0"/>
              <a:cs typeface="Tahoma" pitchFamily="34" charset="0"/>
            </a:endParaRPr>
          </a:p>
        </p:txBody>
      </p:sp>
      <p:sp>
        <p:nvSpPr>
          <p:cNvPr id="78851" name="Rectangle 3"/>
          <p:cNvSpPr>
            <a:spLocks noGrp="1" noChangeArrowheads="1"/>
          </p:cNvSpPr>
          <p:nvPr>
            <p:ph idx="1"/>
          </p:nvPr>
        </p:nvSpPr>
        <p:spPr>
          <a:xfrm>
            <a:off x="838200" y="1203960"/>
            <a:ext cx="10881360" cy="4973003"/>
          </a:xfrm>
        </p:spPr>
        <p:txBody>
          <a:bodyPr>
            <a:normAutofit/>
          </a:bodyPr>
          <a:lstStyle/>
          <a:p>
            <a:r>
              <a:rPr lang="en-US" sz="3200" dirty="0"/>
              <a:t>Simple, easy-to-learn</a:t>
            </a:r>
          </a:p>
          <a:p>
            <a:r>
              <a:rPr lang="en-US" sz="3200" dirty="0"/>
              <a:t>Minimal infrastructure requirement </a:t>
            </a:r>
          </a:p>
          <a:p>
            <a:r>
              <a:rPr lang="en-US" sz="3200" dirty="0"/>
              <a:t>Low start-up and sustaining costs.</a:t>
            </a:r>
          </a:p>
          <a:p>
            <a:r>
              <a:rPr lang="en-US" sz="3200" dirty="0"/>
              <a:t>Many types of health care providers can perform the procedure.</a:t>
            </a:r>
          </a:p>
          <a:p>
            <a:r>
              <a:rPr lang="en-US" sz="3200" dirty="0"/>
              <a:t>Test results are available immediately.</a:t>
            </a:r>
          </a:p>
          <a:p>
            <a:r>
              <a:rPr lang="en-US" sz="3200" dirty="0"/>
              <a:t> Requires only one visit.</a:t>
            </a:r>
          </a:p>
          <a:p>
            <a:r>
              <a:rPr lang="en-US" sz="3200" dirty="0"/>
              <a:t> May be possible to integrate VIA screening into primary health care services.</a:t>
            </a:r>
          </a:p>
          <a:p>
            <a:pPr>
              <a:lnSpc>
                <a:spcPct val="90000"/>
              </a:lnSpc>
            </a:pPr>
            <a:endParaRPr lang="en-US" sz="3200" dirty="0"/>
          </a:p>
        </p:txBody>
      </p:sp>
      <p:sp>
        <p:nvSpPr>
          <p:cNvPr id="2" name="Date Placeholder 1"/>
          <p:cNvSpPr>
            <a:spLocks noGrp="1"/>
          </p:cNvSpPr>
          <p:nvPr>
            <p:ph type="dt" sz="half" idx="10"/>
          </p:nvPr>
        </p:nvSpPr>
        <p:spPr/>
        <p:txBody>
          <a:bodyPr/>
          <a:lstStyle/>
          <a:p>
            <a:fld id="{3BF0D2DF-BC63-4296-BCE8-6CBF30FC6623}"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60</a:t>
            </a:fld>
            <a:endParaRPr lang="en-US"/>
          </a:p>
        </p:txBody>
      </p:sp>
    </p:spTree>
    <p:extLst>
      <p:ext uri="{BB962C8B-B14F-4D97-AF65-F5344CB8AC3E}">
        <p14:creationId xmlns:p14="http://schemas.microsoft.com/office/powerpoint/2010/main" val="293310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365125"/>
            <a:ext cx="10515600" cy="793115"/>
          </a:xfrm>
        </p:spPr>
        <p:txBody>
          <a:bodyPr>
            <a:normAutofit fontScale="90000"/>
          </a:bodyPr>
          <a:lstStyle/>
          <a:p>
            <a:r>
              <a:rPr lang="en-US" sz="3100" b="1" dirty="0">
                <a:effectLst>
                  <a:outerShdw blurRad="38100" dist="38100" dir="2700000" algn="tl">
                    <a:srgbClr val="000000"/>
                  </a:outerShdw>
                </a:effectLst>
                <a:latin typeface="Tahoma" pitchFamily="34" charset="0"/>
                <a:cs typeface="Tahoma" pitchFamily="34" charset="0"/>
              </a:rPr>
              <a:t/>
            </a:r>
            <a:br>
              <a:rPr lang="en-US" sz="3100" b="1" dirty="0">
                <a:effectLst>
                  <a:outerShdw blurRad="38100" dist="38100" dir="2700000" algn="tl">
                    <a:srgbClr val="000000"/>
                  </a:outerShdw>
                </a:effectLst>
                <a:latin typeface="Tahoma" pitchFamily="34" charset="0"/>
                <a:cs typeface="Tahoma" pitchFamily="34" charset="0"/>
              </a:rPr>
            </a:br>
            <a:r>
              <a:rPr lang="en-US" sz="3100" b="1" dirty="0">
                <a:effectLst>
                  <a:outerShdw blurRad="38100" dist="38100" dir="2700000" algn="tl">
                    <a:srgbClr val="000000"/>
                  </a:outerShdw>
                </a:effectLst>
                <a:latin typeface="Tahoma" pitchFamily="34" charset="0"/>
                <a:cs typeface="Tahoma" pitchFamily="34" charset="0"/>
              </a:rPr>
              <a:t>Limitations of Visual method</a:t>
            </a:r>
            <a:r>
              <a:rPr lang="en-US" sz="4000" b="1" dirty="0"/>
              <a:t/>
            </a:r>
            <a:br>
              <a:rPr lang="en-US" sz="4000" b="1" dirty="0"/>
            </a:br>
            <a:endParaRPr lang="en-US" sz="4000" b="1" dirty="0"/>
          </a:p>
        </p:txBody>
      </p:sp>
      <p:sp>
        <p:nvSpPr>
          <p:cNvPr id="79875" name="Rectangle 3"/>
          <p:cNvSpPr>
            <a:spLocks noGrp="1" noChangeArrowheads="1"/>
          </p:cNvSpPr>
          <p:nvPr>
            <p:ph idx="1"/>
          </p:nvPr>
        </p:nvSpPr>
        <p:spPr>
          <a:xfrm>
            <a:off x="838200" y="1158240"/>
            <a:ext cx="10515600" cy="5212080"/>
          </a:xfrm>
        </p:spPr>
        <p:txBody>
          <a:bodyPr>
            <a:normAutofit/>
          </a:bodyPr>
          <a:lstStyle/>
          <a:p>
            <a:r>
              <a:rPr lang="en-US" sz="3200" dirty="0"/>
              <a:t>Moderate specificity </a:t>
            </a:r>
          </a:p>
          <a:p>
            <a:r>
              <a:rPr lang="en-US" sz="3200" dirty="0"/>
              <a:t>No conclusive evidence regarding the health or cost implications of over-treatment.</a:t>
            </a:r>
          </a:p>
          <a:p>
            <a:r>
              <a:rPr lang="en-US" sz="3200" dirty="0"/>
              <a:t>There is a need for developing </a:t>
            </a:r>
            <a:r>
              <a:rPr lang="en-US" sz="3200" b="1" dirty="0"/>
              <a:t>standard training methods</a:t>
            </a:r>
            <a:r>
              <a:rPr lang="en-US" sz="3200" dirty="0"/>
              <a:t> and quality assurance measures.</a:t>
            </a:r>
          </a:p>
          <a:p>
            <a:r>
              <a:rPr lang="en-US" sz="3200" dirty="0"/>
              <a:t>Likely to be less accurate among post-menopausal women</a:t>
            </a:r>
          </a:p>
          <a:p>
            <a:r>
              <a:rPr lang="en-US" sz="3200" dirty="0"/>
              <a:t>Rater dependent.</a:t>
            </a:r>
          </a:p>
          <a:p>
            <a:endParaRPr lang="en-US" sz="3200" dirty="0"/>
          </a:p>
        </p:txBody>
      </p:sp>
      <p:sp>
        <p:nvSpPr>
          <p:cNvPr id="2" name="Date Placeholder 1"/>
          <p:cNvSpPr>
            <a:spLocks noGrp="1"/>
          </p:cNvSpPr>
          <p:nvPr>
            <p:ph type="dt" sz="half" idx="10"/>
          </p:nvPr>
        </p:nvSpPr>
        <p:spPr/>
        <p:txBody>
          <a:bodyPr/>
          <a:lstStyle/>
          <a:p>
            <a:fld id="{290C5EC4-0F9C-4F4E-A6AC-EAE41BFA4492}"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61</a:t>
            </a:fld>
            <a:endParaRPr lang="en-US"/>
          </a:p>
        </p:txBody>
      </p:sp>
    </p:spTree>
    <p:extLst>
      <p:ext uri="{BB962C8B-B14F-4D97-AF65-F5344CB8AC3E}">
        <p14:creationId xmlns:p14="http://schemas.microsoft.com/office/powerpoint/2010/main" val="33706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81200" y="274638"/>
            <a:ext cx="8229600" cy="1173162"/>
          </a:xfrm>
        </p:spPr>
        <p:txBody>
          <a:bodyPr>
            <a:normAutofit fontScale="90000"/>
          </a:bodyPr>
          <a:lstStyle/>
          <a:p>
            <a:pPr>
              <a:tabLst>
                <a:tab pos="4013200" algn="l"/>
              </a:tabLst>
            </a:pPr>
            <a:r>
              <a:rPr lang="en-US" sz="3200" b="1" dirty="0" smtClean="0">
                <a:effectLst>
                  <a:outerShdw blurRad="38100" dist="38100" dir="2700000" algn="tl">
                    <a:srgbClr val="000000"/>
                  </a:outerShdw>
                </a:effectLst>
                <a:latin typeface="Tahoma" pitchFamily="34" charset="0"/>
                <a:cs typeface="Tahoma" pitchFamily="34" charset="0"/>
              </a:rPr>
              <a:t/>
            </a:r>
            <a:br>
              <a:rPr lang="en-US" sz="3200" b="1" dirty="0" smtClean="0">
                <a:effectLst>
                  <a:outerShdw blurRad="38100" dist="38100" dir="2700000" algn="tl">
                    <a:srgbClr val="000000"/>
                  </a:outerShdw>
                </a:effectLst>
                <a:latin typeface="Tahoma" pitchFamily="34" charset="0"/>
                <a:cs typeface="Tahoma" pitchFamily="34" charset="0"/>
              </a:rPr>
            </a:br>
            <a:r>
              <a:rPr lang="en-US" sz="3200" b="1" dirty="0" smtClean="0">
                <a:effectLst>
                  <a:outerShdw blurRad="38100" dist="38100" dir="2700000" algn="tl">
                    <a:srgbClr val="000000"/>
                  </a:outerShdw>
                </a:effectLst>
                <a:latin typeface="Tahoma" pitchFamily="34" charset="0"/>
                <a:cs typeface="Tahoma" pitchFamily="34" charset="0"/>
              </a:rPr>
              <a:t>Management </a:t>
            </a:r>
            <a:r>
              <a:rPr lang="en-US" sz="3200" b="1" dirty="0">
                <a:effectLst>
                  <a:outerShdw blurRad="38100" dist="38100" dir="2700000" algn="tl">
                    <a:srgbClr val="000000"/>
                  </a:outerShdw>
                </a:effectLst>
                <a:latin typeface="Tahoma" pitchFamily="34" charset="0"/>
                <a:cs typeface="Tahoma" pitchFamily="34" charset="0"/>
              </a:rPr>
              <a:t>of abnormal VIA /VILI</a:t>
            </a:r>
            <a:r>
              <a:rPr lang="en-US" sz="2800" b="1" dirty="0">
                <a:effectLst>
                  <a:outerShdw blurRad="38100" dist="38100" dir="2700000" algn="tl">
                    <a:srgbClr val="000000"/>
                  </a:outerShdw>
                </a:effectLst>
                <a:latin typeface="Tahoma" pitchFamily="34" charset="0"/>
                <a:cs typeface="Tahoma" pitchFamily="34" charset="0"/>
              </a:rPr>
              <a:t/>
            </a:r>
            <a:br>
              <a:rPr lang="en-US" sz="2800" b="1" dirty="0">
                <a:effectLst>
                  <a:outerShdw blurRad="38100" dist="38100" dir="2700000" algn="tl">
                    <a:srgbClr val="000000"/>
                  </a:outerShdw>
                </a:effectLst>
                <a:latin typeface="Tahoma" pitchFamily="34" charset="0"/>
                <a:cs typeface="Tahoma" pitchFamily="34" charset="0"/>
              </a:rPr>
            </a:br>
            <a:endParaRPr lang="en-US" sz="2800" b="1" dirty="0">
              <a:effectLst>
                <a:outerShdw blurRad="38100" dist="38100" dir="2700000" algn="tl">
                  <a:srgbClr val="000000"/>
                </a:outerShdw>
              </a:effectLst>
              <a:latin typeface="Tahoma" pitchFamily="34" charset="0"/>
              <a:cs typeface="Tahoma" pitchFamily="34" charset="0"/>
            </a:endParaRPr>
          </a:p>
        </p:txBody>
      </p:sp>
      <p:sp>
        <p:nvSpPr>
          <p:cNvPr id="197635" name="Rectangle 3"/>
          <p:cNvSpPr>
            <a:spLocks noGrp="1" noChangeArrowheads="1"/>
          </p:cNvSpPr>
          <p:nvPr>
            <p:ph idx="1"/>
          </p:nvPr>
        </p:nvSpPr>
        <p:spPr>
          <a:xfrm>
            <a:off x="853440" y="1886585"/>
            <a:ext cx="10515600" cy="4351338"/>
          </a:xfrm>
        </p:spPr>
        <p:txBody>
          <a:bodyPr/>
          <a:lstStyle/>
          <a:p>
            <a:pPr marL="0" indent="0">
              <a:buNone/>
            </a:pPr>
            <a:r>
              <a:rPr lang="en-US" dirty="0" smtClean="0"/>
              <a:t>What to do </a:t>
            </a:r>
            <a:r>
              <a:rPr lang="en-US" dirty="0"/>
              <a:t>if the VIA (VILI) test is positive?</a:t>
            </a:r>
          </a:p>
          <a:p>
            <a:r>
              <a:rPr lang="en-US" dirty="0"/>
              <a:t>Refer for confirmatory diagnosis or adjunctive test.</a:t>
            </a:r>
          </a:p>
          <a:p>
            <a:r>
              <a:rPr lang="en-US" dirty="0"/>
              <a:t>Offer to treat immediately.</a:t>
            </a:r>
          </a:p>
          <a:p>
            <a:pPr lvl="3"/>
            <a:r>
              <a:rPr lang="en-US" sz="2400" dirty="0"/>
              <a:t>Cryotherapy </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fld id="{EBED85A1-7AB6-4BFD-B62C-ED4A1B74537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62</a:t>
            </a:fld>
            <a:endParaRPr lang="en-US"/>
          </a:p>
        </p:txBody>
      </p:sp>
    </p:spTree>
    <p:extLst>
      <p:ext uri="{BB962C8B-B14F-4D97-AF65-F5344CB8AC3E}">
        <p14:creationId xmlns:p14="http://schemas.microsoft.com/office/powerpoint/2010/main" val="143697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6F0FD2B-3793-4C14-AEA8-69AC99F24A37}" type="slidenum">
              <a:rPr lang="en-US" altLang="en-US"/>
              <a:pPr/>
              <a:t>63</a:t>
            </a:fld>
            <a:endParaRPr lang="en-US" altLang="en-US"/>
          </a:p>
        </p:txBody>
      </p:sp>
      <p:sp>
        <p:nvSpPr>
          <p:cNvPr id="71682" name="Rectangle 2"/>
          <p:cNvSpPr>
            <a:spLocks noGrp="1" noChangeArrowheads="1"/>
          </p:cNvSpPr>
          <p:nvPr>
            <p:ph type="title"/>
          </p:nvPr>
        </p:nvSpPr>
        <p:spPr>
          <a:xfrm>
            <a:off x="2743201" y="457200"/>
            <a:ext cx="6607175" cy="1143000"/>
          </a:xfrm>
        </p:spPr>
        <p:txBody>
          <a:bodyPr/>
          <a:lstStyle/>
          <a:p>
            <a:r>
              <a:rPr lang="en-GB" altLang="en-US" dirty="0"/>
              <a:t>Cervical Cancer</a:t>
            </a:r>
            <a:endParaRPr lang="en-GB" altLang="en-US" u="sng" dirty="0"/>
          </a:p>
        </p:txBody>
      </p:sp>
      <p:pic>
        <p:nvPicPr>
          <p:cNvPr id="71684" name="Picture 4" descr="unit2_cxca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 y="1708150"/>
            <a:ext cx="3018415" cy="4170363"/>
          </a:xfrm>
          <a:prstGeom prst="rect">
            <a:avLst/>
          </a:prstGeom>
          <a:noFill/>
          <a:extLst>
            <a:ext uri="{909E8E84-426E-40DD-AFC4-6F175D3DCCD1}">
              <a14:hiddenFill xmlns:a14="http://schemas.microsoft.com/office/drawing/2010/main">
                <a:solidFill>
                  <a:srgbClr val="FFFFFF"/>
                </a:solidFill>
              </a14:hiddenFill>
            </a:ext>
          </a:extLst>
        </p:spPr>
      </p:pic>
      <p:sp>
        <p:nvSpPr>
          <p:cNvPr id="71685" name="Rectangle 5"/>
          <p:cNvSpPr>
            <a:spLocks noChangeArrowheads="1"/>
          </p:cNvSpPr>
          <p:nvPr/>
        </p:nvSpPr>
        <p:spPr bwMode="auto">
          <a:xfrm>
            <a:off x="1828800" y="6248400"/>
            <a:ext cx="662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1">
                <a:cs typeface="Times New Roman" panose="02020603050405020304" pitchFamily="18" charset="0"/>
              </a:rPr>
              <a:t>Source:</a:t>
            </a:r>
            <a:r>
              <a:rPr lang="en-GB" altLang="en-US" sz="1600">
                <a:cs typeface="Times New Roman" panose="02020603050405020304" pitchFamily="18" charset="0"/>
              </a:rPr>
              <a:t> Photograph courtesy of Dr. Renzo Barrasso.</a:t>
            </a:r>
            <a:r>
              <a:rPr lang="en-US" altLang="en-US" sz="1600"/>
              <a:t> </a:t>
            </a:r>
          </a:p>
        </p:txBody>
      </p:sp>
      <p:pic>
        <p:nvPicPr>
          <p:cNvPr id="6" name="Picture 4" descr="unit2_cxca(ex2)_100p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396" y="1637506"/>
            <a:ext cx="2955059" cy="4311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unit2_cxca(ex3)_100p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27" y="1708150"/>
            <a:ext cx="3815482" cy="41703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47A5855-D9E3-47A6-8EA1-6EC32BEDBEEA}"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1685635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cancer</a:t>
            </a:r>
          </a:p>
        </p:txBody>
      </p:sp>
      <p:sp>
        <p:nvSpPr>
          <p:cNvPr id="3" name="Content Placeholder 2"/>
          <p:cNvSpPr>
            <a:spLocks noGrp="1"/>
          </p:cNvSpPr>
          <p:nvPr>
            <p:ph idx="1"/>
          </p:nvPr>
        </p:nvSpPr>
        <p:spPr/>
        <p:txBody>
          <a:bodyPr>
            <a:normAutofit fontScale="92500" lnSpcReduction="10000"/>
          </a:bodyPr>
          <a:lstStyle/>
          <a:p>
            <a:pPr>
              <a:buBlip>
                <a:blip r:embed="rId3"/>
              </a:buBlip>
            </a:pPr>
            <a:r>
              <a:rPr lang="en-US" sz="3100" dirty="0"/>
              <a:t>Cervical cancer is the most common gynecologic cancer in women</a:t>
            </a:r>
          </a:p>
          <a:p>
            <a:pPr>
              <a:buBlip>
                <a:blip r:embed="rId3"/>
              </a:buBlip>
            </a:pPr>
            <a:r>
              <a:rPr lang="en-US" sz="3100" dirty="0"/>
              <a:t>Worldwide, cervical cancer is common, and </a:t>
            </a:r>
            <a:r>
              <a:rPr lang="en-US" sz="3100" b="1" dirty="0">
                <a:solidFill>
                  <a:srgbClr val="C00000"/>
                </a:solidFill>
              </a:rPr>
              <a:t>ranks second </a:t>
            </a:r>
            <a:r>
              <a:rPr lang="en-US" sz="3100" dirty="0"/>
              <a:t>among all malignancies for women</a:t>
            </a:r>
          </a:p>
          <a:p>
            <a:pPr>
              <a:buBlip>
                <a:blip r:embed="rId3"/>
              </a:buBlip>
            </a:pPr>
            <a:r>
              <a:rPr lang="en-US" sz="3100" dirty="0"/>
              <a:t>Compared with other gynecologic malignancies, cervical cancer develops in a </a:t>
            </a:r>
            <a:r>
              <a:rPr lang="en-US" sz="3100" b="1" dirty="0"/>
              <a:t>younger population</a:t>
            </a:r>
            <a:r>
              <a:rPr lang="en-US" sz="3100" dirty="0"/>
              <a:t> of women</a:t>
            </a:r>
          </a:p>
          <a:p>
            <a:pPr>
              <a:buBlip>
                <a:blip r:embed="rId3"/>
              </a:buBlip>
            </a:pPr>
            <a:r>
              <a:rPr lang="en-US" sz="3100" dirty="0"/>
              <a:t>Most early cancers are asymptomatic</a:t>
            </a:r>
          </a:p>
          <a:p>
            <a:pPr>
              <a:buBlip>
                <a:blip r:embed="rId3"/>
              </a:buBlip>
            </a:pPr>
            <a:r>
              <a:rPr lang="en-US" sz="3100" dirty="0"/>
              <a:t>Advancing cervical cancer present with bleeding, watery discharge, and signs associated with venous, lymphatic, neural, or ureteral compression </a:t>
            </a:r>
          </a:p>
          <a:p>
            <a:pPr>
              <a:buBlip>
                <a:blip r:embed="rId3"/>
              </a:buBlip>
            </a:pPr>
            <a:r>
              <a:rPr lang="en-US" sz="3100" dirty="0"/>
              <a:t>The median age at diagnosis ranges from </a:t>
            </a:r>
            <a:r>
              <a:rPr lang="en-US" sz="3100" dirty="0">
                <a:solidFill>
                  <a:srgbClr val="C00000"/>
                </a:solidFill>
              </a:rPr>
              <a:t>40 to 59 years</a:t>
            </a:r>
          </a:p>
          <a:p>
            <a:endParaRPr lang="en-US" dirty="0"/>
          </a:p>
        </p:txBody>
      </p:sp>
      <p:sp>
        <p:nvSpPr>
          <p:cNvPr id="4" name="Date Placeholder 3"/>
          <p:cNvSpPr>
            <a:spLocks noGrp="1"/>
          </p:cNvSpPr>
          <p:nvPr>
            <p:ph type="dt" sz="half" idx="10"/>
          </p:nvPr>
        </p:nvSpPr>
        <p:spPr/>
        <p:txBody>
          <a:bodyPr/>
          <a:lstStyle/>
          <a:p>
            <a:fld id="{A2777F29-3235-492D-8D1B-609BE295ABD1}"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64</a:t>
            </a:fld>
            <a:endParaRPr lang="en-US"/>
          </a:p>
        </p:txBody>
      </p:sp>
    </p:spTree>
    <p:extLst>
      <p:ext uri="{BB962C8B-B14F-4D97-AF65-F5344CB8AC3E}">
        <p14:creationId xmlns:p14="http://schemas.microsoft.com/office/powerpoint/2010/main" val="60573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sp>
        <p:nvSpPr>
          <p:cNvPr id="10243" name="Rectangle 3"/>
          <p:cNvSpPr>
            <a:spLocks noGrp="1" noChangeArrowheads="1"/>
          </p:cNvSpPr>
          <p:nvPr>
            <p:ph idx="1"/>
          </p:nvPr>
        </p:nvSpPr>
        <p:spPr/>
        <p:txBody>
          <a:bodyPr>
            <a:normAutofit fontScale="92500" lnSpcReduction="10000"/>
          </a:bodyPr>
          <a:lstStyle/>
          <a:p>
            <a:pPr>
              <a:lnSpc>
                <a:spcPct val="90000"/>
              </a:lnSpc>
              <a:buNone/>
            </a:pPr>
            <a:r>
              <a:rPr lang="en-US" sz="3300" b="1" dirty="0">
                <a:solidFill>
                  <a:srgbClr val="C00000"/>
                </a:solidFill>
              </a:rPr>
              <a:t>Risks factors </a:t>
            </a:r>
          </a:p>
          <a:p>
            <a:pPr>
              <a:lnSpc>
                <a:spcPct val="90000"/>
              </a:lnSpc>
              <a:buBlip>
                <a:blip r:embed="rId3"/>
              </a:buBlip>
            </a:pPr>
            <a:r>
              <a:rPr lang="en-US" dirty="0" smtClean="0"/>
              <a:t>Cervical cancer is a unique in that it is a confirmed sequela of a STI</a:t>
            </a:r>
          </a:p>
          <a:p>
            <a:pPr>
              <a:lnSpc>
                <a:spcPct val="90000"/>
              </a:lnSpc>
              <a:buBlip>
                <a:blip r:embed="rId3"/>
              </a:buBlip>
            </a:pPr>
            <a:r>
              <a:rPr lang="en-US" dirty="0" smtClean="0"/>
              <a:t>Risk factors of cervical cancer  are similar with risk factors for CIN</a:t>
            </a:r>
          </a:p>
          <a:p>
            <a:pPr>
              <a:buNone/>
            </a:pPr>
            <a:r>
              <a:rPr lang="en-US" b="1" dirty="0" smtClean="0">
                <a:solidFill>
                  <a:srgbClr val="C00000"/>
                </a:solidFill>
              </a:rPr>
              <a:t>Tumorigenesis of cervical Ca</a:t>
            </a:r>
            <a:r>
              <a:rPr lang="en-US" dirty="0" smtClean="0"/>
              <a:t> </a:t>
            </a:r>
          </a:p>
          <a:p>
            <a:pPr>
              <a:buBlip>
                <a:blip r:embed="rId3"/>
              </a:buBlip>
            </a:pPr>
            <a:r>
              <a:rPr lang="en-US" dirty="0"/>
              <a:t>Squamous cell carcinoma of the cervix typically arises at the squamocolumnar junction from a pre-existing dysplastic lesion, which in most cases follows infection with HPV </a:t>
            </a:r>
          </a:p>
          <a:p>
            <a:pPr>
              <a:buBlip>
                <a:blip r:embed="rId3"/>
              </a:buBlip>
            </a:pPr>
            <a:r>
              <a:rPr lang="en-US" dirty="0"/>
              <a:t>Following tumorigenesis, the pattern of local growth is  </a:t>
            </a:r>
            <a:r>
              <a:rPr lang="en-US" b="1" dirty="0">
                <a:solidFill>
                  <a:srgbClr val="002060"/>
                </a:solidFill>
              </a:rPr>
              <a:t>exophytic</a:t>
            </a:r>
            <a:r>
              <a:rPr lang="en-US" dirty="0"/>
              <a:t> if a cancer arises from the </a:t>
            </a:r>
            <a:r>
              <a:rPr lang="en-US" b="1" dirty="0">
                <a:solidFill>
                  <a:srgbClr val="002060"/>
                </a:solidFill>
              </a:rPr>
              <a:t>ectocervix, </a:t>
            </a:r>
            <a:r>
              <a:rPr lang="en-US" dirty="0"/>
              <a:t>or may be endophytic if it arises from the endocervical canal</a:t>
            </a:r>
            <a:endParaRPr lang="en-US" b="1" dirty="0">
              <a:solidFill>
                <a:srgbClr val="C00000"/>
              </a:solidFill>
            </a:endParaRPr>
          </a:p>
          <a:p>
            <a:pPr>
              <a:buBlip>
                <a:blip r:embed="rId3"/>
              </a:buBlip>
            </a:pPr>
            <a:endParaRPr lang="en-US" dirty="0" smtClean="0"/>
          </a:p>
          <a:p>
            <a:pPr>
              <a:lnSpc>
                <a:spcPct val="90000"/>
              </a:lnSpc>
              <a:buBlip>
                <a:blip r:embed="rId3"/>
              </a:buBlip>
            </a:pPr>
            <a:endParaRPr lang="en-US" dirty="0"/>
          </a:p>
        </p:txBody>
      </p:sp>
      <p:sp>
        <p:nvSpPr>
          <p:cNvPr id="2" name="Date Placeholder 1"/>
          <p:cNvSpPr>
            <a:spLocks noGrp="1"/>
          </p:cNvSpPr>
          <p:nvPr>
            <p:ph type="dt" sz="half" idx="10"/>
          </p:nvPr>
        </p:nvSpPr>
        <p:spPr/>
        <p:txBody>
          <a:bodyPr/>
          <a:lstStyle/>
          <a:p>
            <a:fld id="{B05C0945-5367-4819-8D82-71D34FB11018}"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65</a:t>
            </a:fld>
            <a:endParaRPr lang="en-US"/>
          </a:p>
        </p:txBody>
      </p:sp>
    </p:spTree>
    <p:extLst>
      <p:ext uri="{BB962C8B-B14F-4D97-AF65-F5344CB8AC3E}">
        <p14:creationId xmlns:p14="http://schemas.microsoft.com/office/powerpoint/2010/main" val="55995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56FAAF34-66D1-490C-A26E-6EC2767270DB}" type="slidenum">
              <a:rPr lang="en-US" altLang="en-US"/>
              <a:pPr/>
              <a:t>66</a:t>
            </a:fld>
            <a:endParaRPr lang="en-US" altLang="en-US"/>
          </a:p>
        </p:txBody>
      </p:sp>
      <p:sp>
        <p:nvSpPr>
          <p:cNvPr id="87042" name="Rectangle 2"/>
          <p:cNvSpPr>
            <a:spLocks noGrp="1" noChangeArrowheads="1"/>
          </p:cNvSpPr>
          <p:nvPr>
            <p:ph type="title"/>
          </p:nvPr>
        </p:nvSpPr>
        <p:spPr>
          <a:xfrm>
            <a:off x="1524000" y="76200"/>
            <a:ext cx="9144000" cy="990600"/>
          </a:xfrm>
        </p:spPr>
        <p:txBody>
          <a:bodyPr/>
          <a:lstStyle/>
          <a:p>
            <a:r>
              <a:rPr lang="en-US" altLang="en-US" sz="3600"/>
              <a:t>Natural History of Cervical Cancer</a:t>
            </a:r>
          </a:p>
        </p:txBody>
      </p:sp>
      <p:sp>
        <p:nvSpPr>
          <p:cNvPr id="87056" name="Rectangle 16"/>
          <p:cNvSpPr>
            <a:spLocks noChangeArrowheads="1"/>
          </p:cNvSpPr>
          <p:nvPr/>
        </p:nvSpPr>
        <p:spPr bwMode="auto">
          <a:xfrm>
            <a:off x="1524000" y="990600"/>
            <a:ext cx="9144000" cy="5151438"/>
          </a:xfrm>
          <a:prstGeom prst="rect">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Text Box 5"/>
          <p:cNvSpPr txBox="1">
            <a:spLocks noChangeArrowheads="1"/>
          </p:cNvSpPr>
          <p:nvPr/>
        </p:nvSpPr>
        <p:spPr bwMode="auto">
          <a:xfrm>
            <a:off x="1616076" y="1112839"/>
            <a:ext cx="2193925" cy="4935537"/>
          </a:xfrm>
          <a:prstGeom prst="rect">
            <a:avLst/>
          </a:prstGeom>
          <a:solidFill>
            <a:schemeClr val="bg1"/>
          </a:solidFill>
          <a:ln w="9525">
            <a:solidFill>
              <a:srgbClr val="000000"/>
            </a:solidFill>
            <a:miter lim="800000"/>
            <a:headEnd/>
            <a:tailEnd/>
          </a:ln>
        </p:spPr>
        <p:txBody>
          <a:bodyPr lIns="137160" rIns="137160"/>
          <a:lstStyle/>
          <a:p>
            <a:pPr algn="ctr">
              <a:spcBef>
                <a:spcPts val="600"/>
              </a:spcBef>
            </a:pPr>
            <a:r>
              <a:rPr lang="en-US" altLang="en-US" sz="1500" b="1" i="1">
                <a:latin typeface="Arial" panose="020B0604020202020204" pitchFamily="34" charset="0"/>
              </a:rPr>
              <a:t>HPV Infection</a:t>
            </a:r>
          </a:p>
          <a:p>
            <a:pPr>
              <a:spcBef>
                <a:spcPts val="400"/>
              </a:spcBef>
            </a:pPr>
            <a:r>
              <a:rPr lang="en-US" altLang="en-US" sz="1400" b="1">
                <a:latin typeface="Arial" panose="020B0604020202020204" pitchFamily="34" charset="0"/>
              </a:rPr>
              <a:t>Characteristics:</a:t>
            </a:r>
            <a:endParaRPr lang="en-US" altLang="en-US" sz="1400">
              <a:latin typeface="Arial" panose="020B0604020202020204" pitchFamily="34" charset="0"/>
            </a:endParaRPr>
          </a:p>
          <a:p>
            <a:pPr>
              <a:spcBef>
                <a:spcPts val="600"/>
              </a:spcBef>
            </a:pPr>
            <a:r>
              <a:rPr lang="en-US" altLang="en-US" sz="1400">
                <a:latin typeface="Arial" panose="020B0604020202020204" pitchFamily="34" charset="0"/>
              </a:rPr>
              <a:t>HPV infection is extremely common among women of reproductive age.</a:t>
            </a:r>
          </a:p>
          <a:p>
            <a:pPr>
              <a:spcBef>
                <a:spcPts val="600"/>
              </a:spcBef>
            </a:pPr>
            <a:r>
              <a:rPr lang="en-US" altLang="en-US" sz="1400">
                <a:latin typeface="Arial" panose="020B0604020202020204" pitchFamily="34" charset="0"/>
              </a:rPr>
              <a:t>HPV  infection can remain stable, lead to CIN, or become undetectable. </a:t>
            </a:r>
          </a:p>
          <a:p>
            <a:pPr>
              <a:spcBef>
                <a:spcPts val="600"/>
              </a:spcBef>
            </a:pPr>
            <a:r>
              <a:rPr lang="en-US" altLang="en-US" sz="1400" b="1">
                <a:latin typeface="Arial" panose="020B0604020202020204" pitchFamily="34" charset="0"/>
              </a:rPr>
              <a:t>Management:</a:t>
            </a:r>
          </a:p>
          <a:p>
            <a:pPr>
              <a:spcBef>
                <a:spcPts val="600"/>
              </a:spcBef>
            </a:pPr>
            <a:r>
              <a:rPr lang="en-US" altLang="en-US" sz="1400">
                <a:latin typeface="Arial" panose="020B0604020202020204" pitchFamily="34" charset="0"/>
              </a:rPr>
              <a:t>While genital warts resulting from HPV infection may be treated, there is no treatment that eradicates HPV.  </a:t>
            </a:r>
          </a:p>
          <a:p>
            <a:pPr>
              <a:spcBef>
                <a:spcPts val="600"/>
              </a:spcBef>
            </a:pPr>
            <a:r>
              <a:rPr lang="en-US" altLang="en-US" sz="1400">
                <a:latin typeface="Arial" panose="020B0604020202020204" pitchFamily="34" charset="0"/>
              </a:rPr>
              <a:t>Primary prevention through use of condoms offers some protection.</a:t>
            </a:r>
          </a:p>
        </p:txBody>
      </p:sp>
      <p:sp>
        <p:nvSpPr>
          <p:cNvPr id="87046" name="Text Box 6"/>
          <p:cNvSpPr txBox="1">
            <a:spLocks noChangeArrowheads="1"/>
          </p:cNvSpPr>
          <p:nvPr/>
        </p:nvSpPr>
        <p:spPr bwMode="auto">
          <a:xfrm>
            <a:off x="3886201" y="1112839"/>
            <a:ext cx="2193925" cy="4935537"/>
          </a:xfrm>
          <a:prstGeom prst="rect">
            <a:avLst/>
          </a:prstGeom>
          <a:solidFill>
            <a:schemeClr val="bg1"/>
          </a:solidFill>
          <a:ln w="9525">
            <a:solidFill>
              <a:srgbClr val="000000"/>
            </a:solidFill>
            <a:miter lim="800000"/>
            <a:headEnd/>
            <a:tailEnd/>
          </a:ln>
        </p:spPr>
        <p:txBody>
          <a:bodyPr lIns="137160" rIns="137160"/>
          <a:lstStyle/>
          <a:p>
            <a:pPr algn="ctr">
              <a:spcBef>
                <a:spcPts val="600"/>
              </a:spcBef>
            </a:pPr>
            <a:r>
              <a:rPr lang="en-US" altLang="en-US" sz="1500" b="1" i="1">
                <a:latin typeface="Arial" panose="020B0604020202020204" pitchFamily="34" charset="0"/>
              </a:rPr>
              <a:t>Low-grade CIN</a:t>
            </a:r>
          </a:p>
          <a:p>
            <a:pPr>
              <a:spcBef>
                <a:spcPts val="600"/>
              </a:spcBef>
            </a:pPr>
            <a:r>
              <a:rPr lang="en-US" altLang="en-US" sz="1400" b="1">
                <a:latin typeface="Arial" panose="020B0604020202020204" pitchFamily="34" charset="0"/>
              </a:rPr>
              <a:t>Characteristics:</a:t>
            </a:r>
          </a:p>
          <a:p>
            <a:pPr>
              <a:spcBef>
                <a:spcPts val="600"/>
              </a:spcBef>
            </a:pPr>
            <a:r>
              <a:rPr lang="en-US" altLang="en-US" sz="1400">
                <a:latin typeface="Arial" panose="020B0604020202020204" pitchFamily="34" charset="0"/>
              </a:rPr>
              <a:t>Low-grade CIN usually is temporary and disappears over time. Some cases, however, progress to high-grade CIN.</a:t>
            </a:r>
          </a:p>
          <a:p>
            <a:pPr>
              <a:spcBef>
                <a:spcPts val="600"/>
              </a:spcBef>
            </a:pPr>
            <a:r>
              <a:rPr lang="en-US" altLang="en-US" sz="1400">
                <a:latin typeface="Arial" panose="020B0604020202020204" pitchFamily="34" charset="0"/>
              </a:rPr>
              <a:t>It is not unusual for HPV  to cause low-grade CIN within months or years of infection.</a:t>
            </a:r>
          </a:p>
          <a:p>
            <a:pPr>
              <a:spcBef>
                <a:spcPts val="600"/>
              </a:spcBef>
            </a:pPr>
            <a:r>
              <a:rPr lang="en-US" altLang="en-US" sz="1400" b="1">
                <a:latin typeface="Arial" panose="020B0604020202020204" pitchFamily="34" charset="0"/>
              </a:rPr>
              <a:t>Management</a:t>
            </a:r>
            <a:r>
              <a:rPr lang="en-US" altLang="en-US" sz="1400">
                <a:latin typeface="Arial" panose="020B0604020202020204" pitchFamily="34" charset="0"/>
              </a:rPr>
              <a:t>:</a:t>
            </a:r>
          </a:p>
          <a:p>
            <a:pPr>
              <a:spcBef>
                <a:spcPts val="600"/>
              </a:spcBef>
            </a:pPr>
            <a:r>
              <a:rPr lang="en-US" altLang="en-US" sz="1400">
                <a:latin typeface="Arial" panose="020B0604020202020204" pitchFamily="34" charset="0"/>
              </a:rPr>
              <a:t>Low-grade CIN generally should be monitored rather than treated, since most lesions regress or do not progress. </a:t>
            </a:r>
          </a:p>
        </p:txBody>
      </p:sp>
      <p:sp>
        <p:nvSpPr>
          <p:cNvPr id="87047" name="Text Box 7"/>
          <p:cNvSpPr txBox="1">
            <a:spLocks noChangeArrowheads="1"/>
          </p:cNvSpPr>
          <p:nvPr/>
        </p:nvSpPr>
        <p:spPr bwMode="auto">
          <a:xfrm>
            <a:off x="6153151" y="1112839"/>
            <a:ext cx="2193925" cy="4935537"/>
          </a:xfrm>
          <a:prstGeom prst="rect">
            <a:avLst/>
          </a:prstGeom>
          <a:solidFill>
            <a:schemeClr val="bg1"/>
          </a:solidFill>
          <a:ln w="9525">
            <a:solidFill>
              <a:srgbClr val="000000"/>
            </a:solidFill>
            <a:miter lim="800000"/>
            <a:headEnd/>
            <a:tailEnd/>
          </a:ln>
        </p:spPr>
        <p:txBody>
          <a:bodyPr lIns="137160" rIns="137160"/>
          <a:lstStyle/>
          <a:p>
            <a:pPr algn="ctr">
              <a:spcBef>
                <a:spcPts val="500"/>
              </a:spcBef>
            </a:pPr>
            <a:r>
              <a:rPr lang="en-US" altLang="en-US" sz="1500" b="1" i="1">
                <a:latin typeface="Arial" panose="020B0604020202020204" pitchFamily="34" charset="0"/>
              </a:rPr>
              <a:t>High-grade CIN</a:t>
            </a:r>
          </a:p>
          <a:p>
            <a:pPr>
              <a:spcBef>
                <a:spcPts val="600"/>
              </a:spcBef>
            </a:pPr>
            <a:r>
              <a:rPr lang="en-US" altLang="en-US" sz="1400" b="1">
                <a:latin typeface="Arial" panose="020B0604020202020204" pitchFamily="34" charset="0"/>
              </a:rPr>
              <a:t>Characteristics:</a:t>
            </a:r>
          </a:p>
          <a:p>
            <a:pPr>
              <a:spcBef>
                <a:spcPts val="600"/>
              </a:spcBef>
            </a:pPr>
            <a:r>
              <a:rPr lang="en-US" altLang="en-US" sz="1400">
                <a:latin typeface="Arial" panose="020B0604020202020204" pitchFamily="34" charset="0"/>
              </a:rPr>
              <a:t>High-grade CIN, the precursor of cervical cancer, is significantly less common than low-grade CIN.</a:t>
            </a:r>
          </a:p>
          <a:p>
            <a:pPr>
              <a:spcBef>
                <a:spcPts val="600"/>
              </a:spcBef>
            </a:pPr>
            <a:r>
              <a:rPr lang="en-US" altLang="en-US" sz="1400">
                <a:latin typeface="Arial" panose="020B0604020202020204" pitchFamily="34" charset="0"/>
              </a:rPr>
              <a:t>High-grade CIN can progress from low-grade CIN or, in some cases, directly from HPV  infection.</a:t>
            </a:r>
          </a:p>
          <a:p>
            <a:pPr>
              <a:spcBef>
                <a:spcPts val="500"/>
              </a:spcBef>
            </a:pPr>
            <a:r>
              <a:rPr lang="en-US" altLang="en-US" sz="1400" b="1">
                <a:latin typeface="Arial" panose="020B0604020202020204" pitchFamily="34" charset="0"/>
              </a:rPr>
              <a:t>Management:</a:t>
            </a:r>
            <a:endParaRPr lang="en-US" altLang="en-US" sz="1400">
              <a:latin typeface="Arial" panose="020B0604020202020204" pitchFamily="34" charset="0"/>
            </a:endParaRPr>
          </a:p>
          <a:p>
            <a:pPr>
              <a:spcBef>
                <a:spcPts val="600"/>
              </a:spcBef>
            </a:pPr>
            <a:r>
              <a:rPr lang="en-US" altLang="en-US" sz="1400">
                <a:latin typeface="Arial" panose="020B0604020202020204" pitchFamily="34" charset="0"/>
              </a:rPr>
              <a:t>High-grade CIN should be treated, because a significant proportion progresses to cancer.</a:t>
            </a:r>
          </a:p>
        </p:txBody>
      </p:sp>
      <p:sp>
        <p:nvSpPr>
          <p:cNvPr id="87048" name="Text Box 8"/>
          <p:cNvSpPr txBox="1">
            <a:spLocks noChangeArrowheads="1"/>
          </p:cNvSpPr>
          <p:nvPr/>
        </p:nvSpPr>
        <p:spPr bwMode="auto">
          <a:xfrm>
            <a:off x="8397876" y="1112839"/>
            <a:ext cx="2193925" cy="4935537"/>
          </a:xfrm>
          <a:prstGeom prst="rect">
            <a:avLst/>
          </a:prstGeom>
          <a:solidFill>
            <a:schemeClr val="bg1"/>
          </a:solidFill>
          <a:ln w="9525">
            <a:solidFill>
              <a:srgbClr val="000000"/>
            </a:solidFill>
            <a:miter lim="800000"/>
            <a:headEnd/>
            <a:tailEnd/>
          </a:ln>
        </p:spPr>
        <p:txBody>
          <a:bodyPr lIns="137160" rIns="137160"/>
          <a:lstStyle/>
          <a:p>
            <a:pPr algn="ctr">
              <a:spcBef>
                <a:spcPts val="600"/>
              </a:spcBef>
            </a:pPr>
            <a:r>
              <a:rPr lang="en-US" altLang="en-US" sz="1500" b="1" i="1">
                <a:latin typeface="Arial" panose="020B0604020202020204" pitchFamily="34" charset="0"/>
              </a:rPr>
              <a:t>Invasive Cancer</a:t>
            </a:r>
            <a:endParaRPr lang="en-US" altLang="en-US" sz="1500" b="1">
              <a:latin typeface="Arial" panose="020B0604020202020204" pitchFamily="34" charset="0"/>
            </a:endParaRPr>
          </a:p>
          <a:p>
            <a:pPr>
              <a:spcBef>
                <a:spcPts val="600"/>
              </a:spcBef>
            </a:pPr>
            <a:r>
              <a:rPr lang="en-US" altLang="en-US" sz="1400" b="1">
                <a:latin typeface="Arial" panose="020B0604020202020204" pitchFamily="34" charset="0"/>
              </a:rPr>
              <a:t>Characteristics</a:t>
            </a:r>
            <a:r>
              <a:rPr lang="en-US" altLang="en-US" sz="1400">
                <a:latin typeface="Arial" panose="020B0604020202020204" pitchFamily="34" charset="0"/>
              </a:rPr>
              <a:t>:</a:t>
            </a:r>
          </a:p>
          <a:p>
            <a:pPr>
              <a:spcBef>
                <a:spcPts val="600"/>
              </a:spcBef>
            </a:pPr>
            <a:r>
              <a:rPr lang="en-US" altLang="en-US" sz="1400">
                <a:latin typeface="Arial" panose="020B0604020202020204" pitchFamily="34" charset="0"/>
              </a:rPr>
              <a:t>Women with high-grade CIN are at risk of developing invasive cancer; this generally occurs slowly, over a period of several years.</a:t>
            </a:r>
          </a:p>
          <a:p>
            <a:pPr>
              <a:spcBef>
                <a:spcPts val="600"/>
              </a:spcBef>
            </a:pPr>
            <a:r>
              <a:rPr lang="en-US" altLang="en-US" sz="1400" b="1">
                <a:latin typeface="Arial" panose="020B0604020202020204" pitchFamily="34" charset="0"/>
              </a:rPr>
              <a:t>Management</a:t>
            </a:r>
            <a:r>
              <a:rPr lang="en-US" altLang="en-US" sz="1400">
                <a:latin typeface="Arial" panose="020B0604020202020204" pitchFamily="34" charset="0"/>
              </a:rPr>
              <a:t>:</a:t>
            </a:r>
          </a:p>
          <a:p>
            <a:pPr>
              <a:spcBef>
                <a:spcPts val="600"/>
              </a:spcBef>
            </a:pPr>
            <a:r>
              <a:rPr lang="en-US" altLang="en-US" sz="1400">
                <a:latin typeface="Arial" panose="020B0604020202020204" pitchFamily="34" charset="0"/>
              </a:rPr>
              <a:t>Treatment of invasive cancer is hospital-based, expensive, and often not effective. </a:t>
            </a:r>
          </a:p>
        </p:txBody>
      </p:sp>
      <p:sp>
        <p:nvSpPr>
          <p:cNvPr id="87049" name="AutoShape 9"/>
          <p:cNvSpPr>
            <a:spLocks noChangeArrowheads="1"/>
          </p:cNvSpPr>
          <p:nvPr/>
        </p:nvSpPr>
        <p:spPr bwMode="auto">
          <a:xfrm rot="-5386555">
            <a:off x="3429001" y="3290888"/>
            <a:ext cx="731837" cy="274638"/>
          </a:xfrm>
          <a:prstGeom prst="triangle">
            <a:avLst>
              <a:gd name="adj" fmla="val 50000"/>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0" name="AutoShape 10"/>
          <p:cNvSpPr>
            <a:spLocks noChangeArrowheads="1"/>
          </p:cNvSpPr>
          <p:nvPr/>
        </p:nvSpPr>
        <p:spPr bwMode="auto">
          <a:xfrm rot="5396431">
            <a:off x="3641725" y="2651125"/>
            <a:ext cx="457200" cy="184150"/>
          </a:xfrm>
          <a:prstGeom prst="triangle">
            <a:avLst>
              <a:gd name="adj" fmla="val 50000"/>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1" name="Text Box 11"/>
          <p:cNvSpPr txBox="1">
            <a:spLocks noChangeArrowheads="1"/>
          </p:cNvSpPr>
          <p:nvPr/>
        </p:nvSpPr>
        <p:spPr bwMode="auto">
          <a:xfrm>
            <a:off x="4419600" y="6324601"/>
            <a:ext cx="3429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b="1">
                <a:latin typeface="Arial" panose="020B0604020202020204" pitchFamily="34" charset="0"/>
              </a:rPr>
              <a:t>Screening strategies are intended to identify abnormalities in these ranges.</a:t>
            </a:r>
          </a:p>
        </p:txBody>
      </p:sp>
      <p:sp>
        <p:nvSpPr>
          <p:cNvPr id="87052" name="AutoShape 12"/>
          <p:cNvSpPr>
            <a:spLocks/>
          </p:cNvSpPr>
          <p:nvPr/>
        </p:nvSpPr>
        <p:spPr bwMode="auto">
          <a:xfrm rot="-5393405">
            <a:off x="5996782" y="4061619"/>
            <a:ext cx="273050" cy="4341813"/>
          </a:xfrm>
          <a:prstGeom prst="leftBrace">
            <a:avLst>
              <a:gd name="adj1" fmla="val 13251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3" name="AutoShape 13"/>
          <p:cNvSpPr>
            <a:spLocks noChangeArrowheads="1"/>
          </p:cNvSpPr>
          <p:nvPr/>
        </p:nvSpPr>
        <p:spPr bwMode="auto">
          <a:xfrm rot="5396431">
            <a:off x="5927725" y="2651125"/>
            <a:ext cx="457200" cy="184150"/>
          </a:xfrm>
          <a:prstGeom prst="triangle">
            <a:avLst>
              <a:gd name="adj" fmla="val 50000"/>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4" name="AutoShape 14"/>
          <p:cNvSpPr>
            <a:spLocks noChangeArrowheads="1"/>
          </p:cNvSpPr>
          <p:nvPr/>
        </p:nvSpPr>
        <p:spPr bwMode="auto">
          <a:xfrm rot="5396431">
            <a:off x="8213725" y="2697163"/>
            <a:ext cx="457200" cy="184150"/>
          </a:xfrm>
          <a:prstGeom prst="triangle">
            <a:avLst>
              <a:gd name="adj" fmla="val 50000"/>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55" name="AutoShape 15"/>
          <p:cNvSpPr>
            <a:spLocks noChangeArrowheads="1"/>
          </p:cNvSpPr>
          <p:nvPr/>
        </p:nvSpPr>
        <p:spPr bwMode="auto">
          <a:xfrm rot="-5386555">
            <a:off x="5745164" y="3290889"/>
            <a:ext cx="731837" cy="274637"/>
          </a:xfrm>
          <a:prstGeom prst="triangle">
            <a:avLst>
              <a:gd name="adj" fmla="val 50000"/>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Date Placeholder 1"/>
          <p:cNvSpPr>
            <a:spLocks noGrp="1"/>
          </p:cNvSpPr>
          <p:nvPr>
            <p:ph type="dt" sz="half" idx="10"/>
          </p:nvPr>
        </p:nvSpPr>
        <p:spPr/>
        <p:txBody>
          <a:bodyPr/>
          <a:lstStyle/>
          <a:p>
            <a:fld id="{8CB9632B-65E3-452A-9BC5-DC0E22557FFB}"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2339157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buNone/>
            </a:pPr>
            <a:r>
              <a:rPr lang="en-GB" sz="3200" b="1" i="1" dirty="0" smtClean="0">
                <a:latin typeface="Times" pitchFamily="18" charset="0"/>
              </a:rPr>
              <a:t>Spread patterns</a:t>
            </a:r>
          </a:p>
          <a:p>
            <a:r>
              <a:rPr lang="en-GB" sz="3200" b="1" i="1" dirty="0" smtClean="0">
                <a:latin typeface="Times" pitchFamily="18" charset="0"/>
              </a:rPr>
              <a:t>Direct extension</a:t>
            </a:r>
            <a:r>
              <a:rPr lang="en-GB" sz="3200" dirty="0" smtClean="0">
                <a:latin typeface="Times" pitchFamily="18" charset="0"/>
              </a:rPr>
              <a:t> to adjacent tissues (the </a:t>
            </a:r>
            <a:r>
              <a:rPr lang="en-GB" sz="3200" dirty="0" err="1" smtClean="0">
                <a:latin typeface="Times" pitchFamily="18" charset="0"/>
              </a:rPr>
              <a:t>parametria</a:t>
            </a:r>
            <a:r>
              <a:rPr lang="en-GB" sz="3200" dirty="0" smtClean="0">
                <a:latin typeface="Times" pitchFamily="18" charset="0"/>
              </a:rPr>
              <a:t>, the vagina, the pelvic sidewall) is the most common</a:t>
            </a:r>
          </a:p>
          <a:p>
            <a:r>
              <a:rPr lang="en-GB" sz="3200" dirty="0" smtClean="0">
                <a:latin typeface="Times" pitchFamily="18" charset="0"/>
              </a:rPr>
              <a:t>Lymphatic(</a:t>
            </a:r>
            <a:r>
              <a:rPr lang="en-GB" sz="3200" dirty="0" err="1" smtClean="0">
                <a:latin typeface="Times" pitchFamily="18" charset="0"/>
              </a:rPr>
              <a:t>parametrial</a:t>
            </a:r>
            <a:r>
              <a:rPr lang="en-GB" sz="3200" dirty="0" smtClean="0">
                <a:latin typeface="Times" pitchFamily="18" charset="0"/>
              </a:rPr>
              <a:t>, </a:t>
            </a:r>
            <a:r>
              <a:rPr lang="en-GB" sz="3200" dirty="0" err="1" smtClean="0">
                <a:latin typeface="Times" pitchFamily="18" charset="0"/>
              </a:rPr>
              <a:t>obturator</a:t>
            </a:r>
            <a:r>
              <a:rPr lang="en-GB" sz="3200" dirty="0" smtClean="0">
                <a:latin typeface="Times" pitchFamily="18" charset="0"/>
              </a:rPr>
              <a:t>, and iliac lymph nodes)</a:t>
            </a:r>
          </a:p>
          <a:p>
            <a:r>
              <a:rPr lang="en-GB" sz="3200" dirty="0" err="1" smtClean="0">
                <a:latin typeface="Times" pitchFamily="18" charset="0"/>
              </a:rPr>
              <a:t>Hematogenous</a:t>
            </a:r>
            <a:r>
              <a:rPr lang="en-GB" sz="3200" dirty="0" smtClean="0">
                <a:latin typeface="Times" pitchFamily="18" charset="0"/>
              </a:rPr>
              <a:t> spread is less common</a:t>
            </a:r>
            <a:endParaRPr lang="en-GB" sz="3200" dirty="0">
              <a:latin typeface="Times" pitchFamily="18" charset="0"/>
            </a:endParaRPr>
          </a:p>
        </p:txBody>
      </p:sp>
      <p:sp>
        <p:nvSpPr>
          <p:cNvPr id="2" name="Date Placeholder 1"/>
          <p:cNvSpPr>
            <a:spLocks noGrp="1"/>
          </p:cNvSpPr>
          <p:nvPr>
            <p:ph type="dt" sz="half" idx="10"/>
          </p:nvPr>
        </p:nvSpPr>
        <p:spPr/>
        <p:txBody>
          <a:bodyPr/>
          <a:lstStyle/>
          <a:p>
            <a:fld id="{9A908138-0B7C-40F9-8049-06C469CB6AF0}"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67</a:t>
            </a:fld>
            <a:endParaRPr lang="en-US"/>
          </a:p>
        </p:txBody>
      </p:sp>
    </p:spTree>
    <p:extLst>
      <p:ext uri="{BB962C8B-B14F-4D97-AF65-F5344CB8AC3E}">
        <p14:creationId xmlns:p14="http://schemas.microsoft.com/office/powerpoint/2010/main" val="173634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p:txBody>
          <a:bodyPr/>
          <a:lstStyle/>
          <a:p>
            <a:pPr>
              <a:lnSpc>
                <a:spcPct val="80000"/>
              </a:lnSpc>
              <a:buNone/>
            </a:pPr>
            <a:r>
              <a:rPr lang="en-US" sz="3000" b="1" dirty="0">
                <a:solidFill>
                  <a:srgbClr val="C00000"/>
                </a:solidFill>
              </a:rPr>
              <a:t>Histologic Types </a:t>
            </a:r>
          </a:p>
          <a:p>
            <a:pPr>
              <a:buBlip>
                <a:blip r:embed="rId3"/>
              </a:buBlip>
            </a:pPr>
            <a:r>
              <a:rPr lang="en-US" sz="2400" dirty="0"/>
              <a:t>Squamous Cell Carcinoma  (85 %of all cervical cancers)</a:t>
            </a:r>
          </a:p>
          <a:p>
            <a:pPr>
              <a:buBlip>
                <a:blip r:embed="rId3"/>
              </a:buBlip>
            </a:pPr>
            <a:r>
              <a:rPr lang="en-US" sz="2400" dirty="0"/>
              <a:t>Adenocarcinoma (second most common)</a:t>
            </a:r>
          </a:p>
          <a:p>
            <a:pPr>
              <a:buBlip>
                <a:blip r:embed="rId3"/>
              </a:buBlip>
            </a:pPr>
            <a:r>
              <a:rPr lang="en-US" sz="2400" dirty="0"/>
              <a:t>Adenosquamous carcinoma</a:t>
            </a:r>
          </a:p>
          <a:p>
            <a:pPr>
              <a:buBlip>
                <a:blip r:embed="rId3"/>
              </a:buBlip>
            </a:pPr>
            <a:r>
              <a:rPr lang="en-US" sz="2400" dirty="0"/>
              <a:t>Neuroendocrine tumors of the cervix(Large cell neuroendocrine, Small cell carcinoma</a:t>
            </a:r>
          </a:p>
          <a:p>
            <a:pPr>
              <a:buBlip>
                <a:blip r:embed="rId3"/>
              </a:buBlip>
            </a:pPr>
            <a:r>
              <a:rPr lang="en-US" sz="2400" dirty="0"/>
              <a:t>Sarcomas of the cervix</a:t>
            </a:r>
          </a:p>
          <a:p>
            <a:pPr>
              <a:buBlip>
                <a:blip r:embed="rId3"/>
              </a:buBlip>
            </a:pPr>
            <a:r>
              <a:rPr lang="en-US" sz="2400" dirty="0"/>
              <a:t>Malignant lymphomas</a:t>
            </a:r>
          </a:p>
          <a:p>
            <a:pPr>
              <a:buBlip>
                <a:blip r:embed="rId3"/>
              </a:buBlip>
            </a:pPr>
            <a:endParaRPr lang="en-US" sz="2400" dirty="0"/>
          </a:p>
          <a:p>
            <a:pPr>
              <a:buBlip>
                <a:blip r:embed="rId3"/>
              </a:buBlip>
            </a:pPr>
            <a:endParaRPr lang="en-US" sz="2400" dirty="0"/>
          </a:p>
          <a:p>
            <a:pPr>
              <a:buBlip>
                <a:blip r:embed="rId3"/>
              </a:buBlip>
            </a:pPr>
            <a:endParaRPr lang="en-US" sz="2400" dirty="0"/>
          </a:p>
          <a:p>
            <a:pPr>
              <a:buBlip>
                <a:blip r:embed="rId3"/>
              </a:buBlip>
            </a:pPr>
            <a:endParaRPr lang="en-US" sz="2400" dirty="0"/>
          </a:p>
          <a:p>
            <a:endParaRPr lang="en-US" dirty="0"/>
          </a:p>
        </p:txBody>
      </p:sp>
      <p:sp>
        <p:nvSpPr>
          <p:cNvPr id="2" name="Date Placeholder 1"/>
          <p:cNvSpPr>
            <a:spLocks noGrp="1"/>
          </p:cNvSpPr>
          <p:nvPr>
            <p:ph type="dt" sz="half" idx="10"/>
          </p:nvPr>
        </p:nvSpPr>
        <p:spPr/>
        <p:txBody>
          <a:bodyPr/>
          <a:lstStyle/>
          <a:p>
            <a:fld id="{50C11525-0981-4488-B629-00F80B83AB16}"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68</a:t>
            </a:fld>
            <a:endParaRPr lang="en-US"/>
          </a:p>
        </p:txBody>
      </p:sp>
    </p:spTree>
    <p:extLst>
      <p:ext uri="{BB962C8B-B14F-4D97-AF65-F5344CB8AC3E}">
        <p14:creationId xmlns:p14="http://schemas.microsoft.com/office/powerpoint/2010/main" val="111276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a:lnSpc>
                <a:spcPct val="80000"/>
              </a:lnSpc>
              <a:buNone/>
            </a:pPr>
            <a:r>
              <a:rPr lang="en-US" sz="3000" b="1" dirty="0">
                <a:solidFill>
                  <a:srgbClr val="C00000"/>
                </a:solidFill>
              </a:rPr>
              <a:t>Diagnosis</a:t>
            </a:r>
          </a:p>
          <a:p>
            <a:pPr>
              <a:lnSpc>
                <a:spcPct val="80000"/>
              </a:lnSpc>
              <a:buNone/>
            </a:pPr>
            <a:r>
              <a:rPr lang="en-US" sz="3000" b="1" dirty="0">
                <a:solidFill>
                  <a:srgbClr val="002060"/>
                </a:solidFill>
              </a:rPr>
              <a:t>Symptoms</a:t>
            </a:r>
          </a:p>
          <a:p>
            <a:pPr>
              <a:lnSpc>
                <a:spcPct val="80000"/>
              </a:lnSpc>
              <a:buBlip>
                <a:blip r:embed="rId3"/>
              </a:buBlip>
            </a:pPr>
            <a:r>
              <a:rPr lang="en-US" dirty="0"/>
              <a:t>Vaginal bleeding that follows coitus or douching</a:t>
            </a:r>
          </a:p>
          <a:p>
            <a:pPr>
              <a:lnSpc>
                <a:spcPct val="80000"/>
              </a:lnSpc>
              <a:buBlip>
                <a:blip r:embed="rId3"/>
              </a:buBlip>
            </a:pPr>
            <a:r>
              <a:rPr lang="en-US" dirty="0"/>
              <a:t>Watery, blood-tinged vaginal discharge</a:t>
            </a:r>
          </a:p>
          <a:p>
            <a:pPr>
              <a:lnSpc>
                <a:spcPct val="80000"/>
              </a:lnSpc>
              <a:buNone/>
            </a:pPr>
            <a:r>
              <a:rPr lang="en-US" sz="3000" b="1" dirty="0">
                <a:solidFill>
                  <a:srgbClr val="002060"/>
                </a:solidFill>
              </a:rPr>
              <a:t>Phsical Examination</a:t>
            </a:r>
          </a:p>
          <a:p>
            <a:pPr>
              <a:lnSpc>
                <a:spcPct val="80000"/>
              </a:lnSpc>
              <a:buBlip>
                <a:blip r:embed="rId4"/>
              </a:buBlip>
            </a:pPr>
            <a:r>
              <a:rPr lang="en-US" dirty="0"/>
              <a:t>Exophytic or endophytic growth</a:t>
            </a:r>
          </a:p>
          <a:p>
            <a:pPr>
              <a:lnSpc>
                <a:spcPct val="80000"/>
              </a:lnSpc>
              <a:buBlip>
                <a:blip r:embed="rId4"/>
              </a:buBlip>
            </a:pPr>
            <a:r>
              <a:rPr lang="en-US" dirty="0"/>
              <a:t>Polypoid mass, papillary tissue, or barrel-shaped cervix</a:t>
            </a:r>
          </a:p>
          <a:p>
            <a:pPr>
              <a:lnSpc>
                <a:spcPct val="80000"/>
              </a:lnSpc>
              <a:buBlip>
                <a:blip r:embed="rId4"/>
              </a:buBlip>
            </a:pPr>
            <a:r>
              <a:rPr lang="en-US" dirty="0"/>
              <a:t>Cervical ulceration or granular mass </a:t>
            </a:r>
          </a:p>
          <a:p>
            <a:pPr>
              <a:lnSpc>
                <a:spcPct val="80000"/>
              </a:lnSpc>
              <a:buNone/>
            </a:pPr>
            <a:endParaRPr lang="en-US" sz="3000" b="1" dirty="0">
              <a:solidFill>
                <a:srgbClr val="C00000"/>
              </a:solidFill>
            </a:endParaRPr>
          </a:p>
        </p:txBody>
      </p:sp>
      <p:sp>
        <p:nvSpPr>
          <p:cNvPr id="2" name="Date Placeholder 1"/>
          <p:cNvSpPr>
            <a:spLocks noGrp="1"/>
          </p:cNvSpPr>
          <p:nvPr>
            <p:ph type="dt" sz="half" idx="10"/>
          </p:nvPr>
        </p:nvSpPr>
        <p:spPr/>
        <p:txBody>
          <a:bodyPr/>
          <a:lstStyle/>
          <a:p>
            <a:fld id="{2025FF4B-A1A8-4D37-9888-3F1D1B74D1A9}"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69</a:t>
            </a:fld>
            <a:endParaRPr lang="en-US"/>
          </a:p>
        </p:txBody>
      </p:sp>
    </p:spTree>
    <p:extLst>
      <p:ext uri="{BB962C8B-B14F-4D97-AF65-F5344CB8AC3E}">
        <p14:creationId xmlns:p14="http://schemas.microsoft.com/office/powerpoint/2010/main" val="397987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0E8AAB-38A1-4822-AD62-D09E437B2A69}" type="slidenum">
              <a:rPr lang="en-US" altLang="en-US"/>
              <a:pPr/>
              <a:t>7</a:t>
            </a:fld>
            <a:endParaRPr lang="en-US" altLang="en-US"/>
          </a:p>
        </p:txBody>
      </p:sp>
      <p:sp>
        <p:nvSpPr>
          <p:cNvPr id="43010" name="Rectangle 2"/>
          <p:cNvSpPr>
            <a:spLocks noGrp="1" noChangeArrowheads="1"/>
          </p:cNvSpPr>
          <p:nvPr>
            <p:ph type="title"/>
          </p:nvPr>
        </p:nvSpPr>
        <p:spPr>
          <a:xfrm>
            <a:off x="838200" y="365126"/>
            <a:ext cx="10515600" cy="466148"/>
          </a:xfrm>
        </p:spPr>
        <p:txBody>
          <a:bodyPr>
            <a:normAutofit fontScale="90000"/>
          </a:bodyPr>
          <a:lstStyle/>
          <a:p>
            <a:r>
              <a:rPr lang="en-US" altLang="en-US" dirty="0" smtClean="0"/>
              <a:t>Anatomy…..</a:t>
            </a:r>
            <a:endParaRPr lang="en-US" altLang="en-US" dirty="0"/>
          </a:p>
        </p:txBody>
      </p:sp>
      <p:sp>
        <p:nvSpPr>
          <p:cNvPr id="43011" name="Rectangle 3"/>
          <p:cNvSpPr>
            <a:spLocks noGrp="1" noChangeArrowheads="1"/>
          </p:cNvSpPr>
          <p:nvPr>
            <p:ph type="body" idx="1"/>
          </p:nvPr>
        </p:nvSpPr>
        <p:spPr>
          <a:xfrm>
            <a:off x="487680" y="1066799"/>
            <a:ext cx="11371811" cy="5486401"/>
          </a:xfrm>
        </p:spPr>
        <p:txBody>
          <a:bodyPr>
            <a:normAutofit/>
          </a:bodyPr>
          <a:lstStyle/>
          <a:p>
            <a:pPr marL="0" indent="0" algn="just">
              <a:buNone/>
            </a:pPr>
            <a:r>
              <a:rPr lang="en-US" altLang="en-US" sz="3200" b="1" dirty="0" smtClean="0"/>
              <a:t>Composition of the Cervix</a:t>
            </a:r>
          </a:p>
          <a:p>
            <a:pPr algn="just"/>
            <a:r>
              <a:rPr lang="en-US" altLang="en-US" sz="3200" dirty="0" smtClean="0"/>
              <a:t>Composed </a:t>
            </a:r>
            <a:r>
              <a:rPr lang="en-US" altLang="en-US" sz="3200" dirty="0"/>
              <a:t>of dense </a:t>
            </a:r>
            <a:r>
              <a:rPr lang="en-US" altLang="en-US" sz="3200" dirty="0" err="1"/>
              <a:t>fibromuscular</a:t>
            </a:r>
            <a:r>
              <a:rPr lang="en-US" altLang="en-US" sz="3200" dirty="0"/>
              <a:t> connective </a:t>
            </a:r>
            <a:r>
              <a:rPr lang="en-US" altLang="en-US" sz="3200" dirty="0" smtClean="0"/>
              <a:t>tissue covered </a:t>
            </a:r>
            <a:r>
              <a:rPr lang="en-US" altLang="en-US" sz="3200" dirty="0"/>
              <a:t>by two types of epithelium</a:t>
            </a:r>
            <a:r>
              <a:rPr lang="en-US" altLang="en-US" sz="3200" dirty="0" smtClean="0"/>
              <a:t>: </a:t>
            </a:r>
            <a:r>
              <a:rPr lang="en-US" altLang="en-US" sz="3200" dirty="0" err="1" smtClean="0"/>
              <a:t>i.e</a:t>
            </a:r>
            <a:endParaRPr lang="en-US" altLang="en-US" sz="3200" dirty="0" smtClean="0"/>
          </a:p>
          <a:p>
            <a:pPr lvl="1" algn="just"/>
            <a:r>
              <a:rPr lang="en-US" altLang="en-US" sz="2800" dirty="0" smtClean="0"/>
              <a:t>Stratified </a:t>
            </a:r>
            <a:r>
              <a:rPr lang="en-US" altLang="en-US" sz="2800" b="1" dirty="0"/>
              <a:t>squamous epithelium</a:t>
            </a:r>
            <a:r>
              <a:rPr lang="en-US" altLang="en-US" sz="2800" dirty="0"/>
              <a:t> (usually covering large areas of the </a:t>
            </a:r>
            <a:r>
              <a:rPr lang="en-US" altLang="en-US" sz="2800" dirty="0" err="1"/>
              <a:t>ectocervix</a:t>
            </a:r>
            <a:r>
              <a:rPr lang="en-US" altLang="en-US" sz="2800" dirty="0" smtClean="0"/>
              <a:t>).</a:t>
            </a:r>
          </a:p>
          <a:p>
            <a:pPr lvl="1" algn="just"/>
            <a:r>
              <a:rPr lang="en-US" altLang="en-US" sz="2800" b="1" dirty="0" smtClean="0"/>
              <a:t>Columnar </a:t>
            </a:r>
            <a:r>
              <a:rPr lang="en-US" altLang="en-US" sz="2800" b="1" dirty="0"/>
              <a:t>epithelium</a:t>
            </a:r>
            <a:r>
              <a:rPr lang="en-US" altLang="en-US" sz="2800" dirty="0"/>
              <a:t> (covers the </a:t>
            </a:r>
            <a:r>
              <a:rPr lang="en-US" altLang="en-US" sz="2800" dirty="0" err="1"/>
              <a:t>endocervix</a:t>
            </a:r>
            <a:r>
              <a:rPr lang="en-US" altLang="en-US" sz="2800" dirty="0"/>
              <a:t> and may also be visible on the </a:t>
            </a:r>
            <a:r>
              <a:rPr lang="en-US" altLang="en-US" sz="2800" dirty="0" err="1"/>
              <a:t>ectocervix</a:t>
            </a:r>
            <a:r>
              <a:rPr lang="en-US" altLang="en-US" sz="2800" dirty="0"/>
              <a:t>).</a:t>
            </a:r>
          </a:p>
          <a:p>
            <a:pPr algn="just"/>
            <a:r>
              <a:rPr lang="en-US" altLang="en-US" sz="3200" dirty="0"/>
              <a:t>The two kinds of epithelium meet at the </a:t>
            </a:r>
            <a:r>
              <a:rPr lang="en-US" altLang="en-US" sz="3200" dirty="0" err="1"/>
              <a:t>squamocolumnar</a:t>
            </a:r>
            <a:r>
              <a:rPr lang="en-US" altLang="en-US" sz="3200" dirty="0"/>
              <a:t> junction (SCJ).</a:t>
            </a:r>
            <a:endParaRPr lang="en-US" altLang="en-US" sz="3200" b="1" dirty="0"/>
          </a:p>
        </p:txBody>
      </p:sp>
      <p:sp>
        <p:nvSpPr>
          <p:cNvPr id="2" name="Date Placeholder 1"/>
          <p:cNvSpPr>
            <a:spLocks noGrp="1"/>
          </p:cNvSpPr>
          <p:nvPr>
            <p:ph type="dt" sz="half" idx="10"/>
          </p:nvPr>
        </p:nvSpPr>
        <p:spPr/>
        <p:txBody>
          <a:bodyPr/>
          <a:lstStyle/>
          <a:p>
            <a:fld id="{580FAD83-AA40-406A-864A-89AF80529B17}"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89545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655955"/>
          </a:xfrm>
        </p:spPr>
        <p:txBody>
          <a:bodyPr>
            <a:normAutofit fontScale="90000"/>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7206487"/>
              </p:ext>
            </p:extLst>
          </p:nvPr>
        </p:nvGraphicFramePr>
        <p:xfrm>
          <a:off x="426720" y="1021081"/>
          <a:ext cx="10210800" cy="5607924"/>
        </p:xfrm>
        <a:graphic>
          <a:graphicData uri="http://schemas.openxmlformats.org/drawingml/2006/table">
            <a:tbl>
              <a:tblPr firstRow="1" bandRow="1">
                <a:tableStyleId>{5C22544A-7EE6-4342-B048-85BDC9FD1C3A}</a:tableStyleId>
              </a:tblPr>
              <a:tblGrid>
                <a:gridCol w="1418167"/>
                <a:gridCol w="8792633"/>
              </a:tblGrid>
              <a:tr h="438548">
                <a:tc gridSpan="2">
                  <a:txBody>
                    <a:bodyPr/>
                    <a:lstStyle/>
                    <a:p>
                      <a:r>
                        <a:rPr lang="en-US" sz="2000" b="1" dirty="0"/>
                        <a:t>Clinical Stages of Cervical Cancer (FIGO, Revised 1994</a:t>
                      </a:r>
                      <a:r>
                        <a:rPr lang="en-US" sz="2000" b="1" dirty="0" smtClean="0"/>
                        <a:t>)</a:t>
                      </a:r>
                      <a:endParaRPr lang="en-US" sz="2000" b="1" dirty="0"/>
                    </a:p>
                  </a:txBody>
                  <a:tcPr marL="28575" marR="28575" marT="28575" marB="28575" anchor="ctr"/>
                </a:tc>
                <a:tc hMerge="1">
                  <a:txBody>
                    <a:bodyPr/>
                    <a:lstStyle/>
                    <a:p>
                      <a:endParaRPr lang="en-US" dirty="0"/>
                    </a:p>
                  </a:txBody>
                  <a:tcPr/>
                </a:tc>
              </a:tr>
              <a:tr h="438548">
                <a:tc>
                  <a:txBody>
                    <a:bodyPr/>
                    <a:lstStyle/>
                    <a:p>
                      <a:endParaRPr lang="en-US" sz="2000" b="1" dirty="0"/>
                    </a:p>
                  </a:txBody>
                  <a:tcPr marL="0" marR="0" marT="0" marB="0" anchor="ctr"/>
                </a:tc>
                <a:tc>
                  <a:txBody>
                    <a:bodyPr/>
                    <a:lstStyle/>
                    <a:p>
                      <a:endParaRPr lang="en-US" sz="2000" b="1" dirty="0"/>
                    </a:p>
                  </a:txBody>
                  <a:tcPr/>
                </a:tc>
              </a:tr>
              <a:tr h="438548">
                <a:tc>
                  <a:txBody>
                    <a:bodyPr/>
                    <a:lstStyle/>
                    <a:p>
                      <a:pPr algn="l"/>
                      <a:r>
                        <a:rPr lang="en-US" sz="2000" b="1"/>
                        <a:t>Stage</a:t>
                      </a:r>
                    </a:p>
                  </a:txBody>
                  <a:tcPr marL="28575" marR="28575" marT="28575" marB="28575"/>
                </a:tc>
                <a:tc>
                  <a:txBody>
                    <a:bodyPr/>
                    <a:lstStyle/>
                    <a:p>
                      <a:pPr algn="l"/>
                      <a:r>
                        <a:rPr lang="en-US" sz="2000" b="1"/>
                        <a:t>Characteristics</a:t>
                      </a:r>
                    </a:p>
                  </a:txBody>
                  <a:tcPr marL="28575" marR="28575" marT="28575" marB="28575"/>
                </a:tc>
              </a:tr>
              <a:tr h="438548">
                <a:tc>
                  <a:txBody>
                    <a:bodyPr/>
                    <a:lstStyle/>
                    <a:p>
                      <a:pPr algn="l"/>
                      <a:r>
                        <a:rPr lang="en-US" sz="2000" b="1" dirty="0"/>
                        <a:t>0</a:t>
                      </a:r>
                    </a:p>
                  </a:txBody>
                  <a:tcPr marL="28575" marR="28575" marT="28575" marB="28575"/>
                </a:tc>
                <a:tc>
                  <a:txBody>
                    <a:bodyPr/>
                    <a:lstStyle/>
                    <a:p>
                      <a:pPr algn="l"/>
                      <a:r>
                        <a:rPr lang="it-IT" sz="2000" b="1"/>
                        <a:t>Carcinoma in situ, cervical intraepithelial lesion (CIN) 3</a:t>
                      </a:r>
                    </a:p>
                  </a:txBody>
                  <a:tcPr marL="28575" marR="28575" marT="28575" marB="28575"/>
                </a:tc>
              </a:tr>
              <a:tr h="438548">
                <a:tc>
                  <a:txBody>
                    <a:bodyPr/>
                    <a:lstStyle/>
                    <a:p>
                      <a:pPr algn="l"/>
                      <a:r>
                        <a:rPr lang="en-US" sz="2000" b="1" dirty="0"/>
                        <a:t>I</a:t>
                      </a:r>
                    </a:p>
                  </a:txBody>
                  <a:tcPr marL="28575" marR="28575" marT="28575" marB="28575"/>
                </a:tc>
                <a:tc>
                  <a:txBody>
                    <a:bodyPr/>
                    <a:lstStyle/>
                    <a:p>
                      <a:pPr algn="l"/>
                      <a:r>
                        <a:rPr lang="en-US" sz="2000" b="1"/>
                        <a:t>Carcinoma is strictly confined to cervix (extension to corpus should be disregarded)</a:t>
                      </a:r>
                    </a:p>
                  </a:txBody>
                  <a:tcPr marL="28575" marR="28575" marT="28575" marB="28575"/>
                </a:tc>
              </a:tr>
              <a:tr h="716395">
                <a:tc>
                  <a:txBody>
                    <a:bodyPr/>
                    <a:lstStyle/>
                    <a:p>
                      <a:pPr algn="l"/>
                      <a:r>
                        <a:rPr lang="en-US" sz="2000" b="1" dirty="0"/>
                        <a:t>IA</a:t>
                      </a:r>
                    </a:p>
                  </a:txBody>
                  <a:tcPr marL="28575" marR="28575" marT="28575" marB="28575"/>
                </a:tc>
                <a:tc>
                  <a:txBody>
                    <a:bodyPr/>
                    <a:lstStyle/>
                    <a:p>
                      <a:pPr algn="l"/>
                      <a:r>
                        <a:rPr lang="en-US" sz="2000" b="1"/>
                        <a:t>Invasion is limited to measured stromal invasion with a maximum depth of 5 mm and no wider than 7mm</a:t>
                      </a:r>
                    </a:p>
                  </a:txBody>
                  <a:tcPr marL="28575" marR="28575" marT="28575" marB="28575"/>
                </a:tc>
              </a:tr>
              <a:tr h="438548">
                <a:tc>
                  <a:txBody>
                    <a:bodyPr/>
                    <a:lstStyle/>
                    <a:p>
                      <a:pPr algn="l"/>
                      <a:r>
                        <a:rPr lang="en-US" sz="2000" b="1"/>
                        <a:t>IA1</a:t>
                      </a:r>
                    </a:p>
                  </a:txBody>
                  <a:tcPr marL="28575" marR="28575" marT="28575" marB="28575"/>
                </a:tc>
                <a:tc>
                  <a:txBody>
                    <a:bodyPr/>
                    <a:lstStyle/>
                    <a:p>
                      <a:pPr algn="l"/>
                      <a:r>
                        <a:rPr lang="en-US" sz="2000" b="1" dirty="0"/>
                        <a:t>Measured invasion of </a:t>
                      </a:r>
                      <a:r>
                        <a:rPr lang="en-US" sz="2000" b="1" dirty="0" err="1"/>
                        <a:t>stroma</a:t>
                      </a:r>
                      <a:r>
                        <a:rPr lang="en-US" sz="2000" b="1" dirty="0"/>
                        <a:t> no greater than 3 mm in depth and no wider than 7 mm</a:t>
                      </a:r>
                    </a:p>
                  </a:txBody>
                  <a:tcPr marL="28575" marR="28575" marT="28575" marB="28575"/>
                </a:tc>
              </a:tr>
              <a:tr h="716395">
                <a:tc>
                  <a:txBody>
                    <a:bodyPr/>
                    <a:lstStyle/>
                    <a:p>
                      <a:pPr algn="l"/>
                      <a:r>
                        <a:rPr lang="en-US" sz="2000" b="1"/>
                        <a:t>IA2</a:t>
                      </a:r>
                    </a:p>
                  </a:txBody>
                  <a:tcPr marL="28575" marR="28575" marT="28575" marB="28575"/>
                </a:tc>
                <a:tc>
                  <a:txBody>
                    <a:bodyPr/>
                    <a:lstStyle/>
                    <a:p>
                      <a:pPr algn="l"/>
                      <a:r>
                        <a:rPr lang="en-US" sz="2000" b="1"/>
                        <a:t>Measured invasion of stroma greater than 3 mm and no greater than 5 mm in depth and no wider than 7mm</a:t>
                      </a:r>
                    </a:p>
                  </a:txBody>
                  <a:tcPr marL="28575" marR="28575" marT="28575" marB="28575"/>
                </a:tc>
              </a:tr>
              <a:tr h="438548">
                <a:tc>
                  <a:txBody>
                    <a:bodyPr/>
                    <a:lstStyle/>
                    <a:p>
                      <a:pPr algn="l"/>
                      <a:r>
                        <a:rPr lang="en-US" sz="2000" b="1"/>
                        <a:t>IB</a:t>
                      </a:r>
                    </a:p>
                  </a:txBody>
                  <a:tcPr marL="28575" marR="28575" marT="28575" marB="28575"/>
                </a:tc>
                <a:tc>
                  <a:txBody>
                    <a:bodyPr/>
                    <a:lstStyle/>
                    <a:p>
                      <a:pPr algn="l"/>
                      <a:r>
                        <a:rPr lang="en-US" sz="2000" b="1" dirty="0"/>
                        <a:t>Clinical lesions confined to the cervix or preclinical lesions greater than IA</a:t>
                      </a:r>
                    </a:p>
                  </a:txBody>
                  <a:tcPr marL="28575" marR="28575" marT="28575" marB="28575"/>
                </a:tc>
              </a:tr>
              <a:tr h="438548">
                <a:tc>
                  <a:txBody>
                    <a:bodyPr/>
                    <a:lstStyle/>
                    <a:p>
                      <a:pPr algn="l"/>
                      <a:r>
                        <a:rPr lang="en-US" sz="2000" b="1" dirty="0"/>
                        <a:t>IB1</a:t>
                      </a:r>
                    </a:p>
                  </a:txBody>
                  <a:tcPr marL="28575" marR="28575" marT="28575" marB="28575"/>
                </a:tc>
                <a:tc>
                  <a:txBody>
                    <a:bodyPr/>
                    <a:lstStyle/>
                    <a:p>
                      <a:pPr algn="l"/>
                      <a:r>
                        <a:rPr lang="en-US" sz="2000" b="1" dirty="0"/>
                        <a:t>Clinical lesions no greater than 4 cm in size</a:t>
                      </a:r>
                    </a:p>
                  </a:txBody>
                  <a:tcPr marL="28575" marR="28575" marT="28575" marB="28575"/>
                </a:tc>
              </a:tr>
              <a:tr h="438548">
                <a:tc>
                  <a:txBody>
                    <a:bodyPr/>
                    <a:lstStyle/>
                    <a:p>
                      <a:pPr algn="l"/>
                      <a:r>
                        <a:rPr lang="en-US" sz="2000" b="1" dirty="0"/>
                        <a:t>IB2</a:t>
                      </a:r>
                    </a:p>
                  </a:txBody>
                  <a:tcPr marL="28575" marR="28575" marT="28575" marB="28575"/>
                </a:tc>
                <a:tc>
                  <a:txBody>
                    <a:bodyPr/>
                    <a:lstStyle/>
                    <a:p>
                      <a:pPr algn="l"/>
                      <a:r>
                        <a:rPr lang="en-US" sz="2000" b="1" dirty="0"/>
                        <a:t>Clinical lesions greater than 4 cm in size</a:t>
                      </a:r>
                    </a:p>
                  </a:txBody>
                  <a:tcPr marL="28575" marR="28575" marT="28575" marB="28575"/>
                </a:tc>
              </a:tr>
            </a:tbl>
          </a:graphicData>
        </a:graphic>
      </p:graphicFrame>
      <p:sp>
        <p:nvSpPr>
          <p:cNvPr id="2" name="Date Placeholder 1"/>
          <p:cNvSpPr>
            <a:spLocks noGrp="1"/>
          </p:cNvSpPr>
          <p:nvPr>
            <p:ph type="dt" sz="half" idx="10"/>
          </p:nvPr>
        </p:nvSpPr>
        <p:spPr/>
        <p:txBody>
          <a:bodyPr/>
          <a:lstStyle/>
          <a:p>
            <a:fld id="{CF5CE88E-777E-40FA-80F5-10D44477F8E1}"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70</a:t>
            </a:fld>
            <a:endParaRPr lang="en-US"/>
          </a:p>
        </p:txBody>
      </p:sp>
    </p:spTree>
    <p:extLst>
      <p:ext uri="{BB962C8B-B14F-4D97-AF65-F5344CB8AC3E}">
        <p14:creationId xmlns:p14="http://schemas.microsoft.com/office/powerpoint/2010/main" val="341219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effectLst>
                  <a:outerShdw blurRad="38100" dist="38100" dir="2700000" algn="tl">
                    <a:srgbClr val="000000"/>
                  </a:outerShdw>
                </a:effectLst>
                <a:latin typeface="Tahoma" pitchFamily="34" charset="0"/>
                <a:cs typeface="Tahoma" pitchFamily="34" charset="0"/>
              </a:rPr>
              <a:t>Cervical cancer Contd.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7955013"/>
              </p:ext>
            </p:extLst>
          </p:nvPr>
        </p:nvGraphicFramePr>
        <p:xfrm>
          <a:off x="944880" y="1417323"/>
          <a:ext cx="10408920" cy="5266861"/>
        </p:xfrm>
        <a:graphic>
          <a:graphicData uri="http://schemas.openxmlformats.org/drawingml/2006/table">
            <a:tbl>
              <a:tblPr firstRow="1" bandRow="1">
                <a:tableStyleId>{5C22544A-7EE6-4342-B048-85BDC9FD1C3A}</a:tableStyleId>
              </a:tblPr>
              <a:tblGrid>
                <a:gridCol w="1156547"/>
                <a:gridCol w="9252373"/>
              </a:tblGrid>
              <a:tr h="818501">
                <a:tc>
                  <a:txBody>
                    <a:bodyPr/>
                    <a:lstStyle/>
                    <a:p>
                      <a:pPr algn="l"/>
                      <a:r>
                        <a:rPr lang="en-US" sz="2000" b="1" dirty="0"/>
                        <a:t>II</a:t>
                      </a:r>
                    </a:p>
                  </a:txBody>
                  <a:tcPr marL="28575" marR="28575" marT="28575" marB="28575"/>
                </a:tc>
                <a:tc>
                  <a:txBody>
                    <a:bodyPr/>
                    <a:lstStyle/>
                    <a:p>
                      <a:pPr algn="l"/>
                      <a:r>
                        <a:rPr lang="en-US" sz="2000" b="1" dirty="0"/>
                        <a:t>Carcinoma extends beyond cervix but has not extended to pelvic wall; it involves vagina, but not as far as the lower third</a:t>
                      </a:r>
                    </a:p>
                  </a:txBody>
                  <a:tcPr marL="28575" marR="28575" marT="28575" marB="28575"/>
                </a:tc>
              </a:tr>
              <a:tr h="501052">
                <a:tc>
                  <a:txBody>
                    <a:bodyPr/>
                    <a:lstStyle/>
                    <a:p>
                      <a:pPr algn="l"/>
                      <a:r>
                        <a:rPr lang="en-US" sz="2000" b="1"/>
                        <a:t>IIA</a:t>
                      </a:r>
                    </a:p>
                  </a:txBody>
                  <a:tcPr marL="28575" marR="28575" marT="28575" marB="28575"/>
                </a:tc>
                <a:tc>
                  <a:txBody>
                    <a:bodyPr/>
                    <a:lstStyle/>
                    <a:p>
                      <a:pPr algn="l"/>
                      <a:r>
                        <a:rPr lang="en-US" sz="2000" b="1"/>
                        <a:t>No obvious parametrial involvement</a:t>
                      </a:r>
                    </a:p>
                  </a:txBody>
                  <a:tcPr marL="28575" marR="28575" marT="28575" marB="28575"/>
                </a:tc>
              </a:tr>
              <a:tr h="501052">
                <a:tc>
                  <a:txBody>
                    <a:bodyPr/>
                    <a:lstStyle/>
                    <a:p>
                      <a:pPr algn="l"/>
                      <a:r>
                        <a:rPr lang="en-US" sz="2000" b="1"/>
                        <a:t>IIB</a:t>
                      </a:r>
                    </a:p>
                  </a:txBody>
                  <a:tcPr marL="28575" marR="28575" marT="28575" marB="28575"/>
                </a:tc>
                <a:tc>
                  <a:txBody>
                    <a:bodyPr/>
                    <a:lstStyle/>
                    <a:p>
                      <a:pPr algn="l"/>
                      <a:r>
                        <a:rPr lang="en-US" sz="2000" b="1"/>
                        <a:t>Obvious parametrial involvement</a:t>
                      </a:r>
                    </a:p>
                  </a:txBody>
                  <a:tcPr marL="28575" marR="28575" marT="28575" marB="28575"/>
                </a:tc>
              </a:tr>
              <a:tr h="1189142">
                <a:tc>
                  <a:txBody>
                    <a:bodyPr/>
                    <a:lstStyle/>
                    <a:p>
                      <a:pPr algn="l"/>
                      <a:r>
                        <a:rPr lang="en-US" sz="2000" b="1"/>
                        <a:t>III</a:t>
                      </a:r>
                    </a:p>
                  </a:txBody>
                  <a:tcPr marL="28575" marR="28575" marT="28575" marB="28575"/>
                </a:tc>
                <a:tc>
                  <a:txBody>
                    <a:bodyPr/>
                    <a:lstStyle/>
                    <a:p>
                      <a:pPr algn="l"/>
                      <a:r>
                        <a:rPr lang="en-US" sz="2000" b="1" dirty="0"/>
                        <a:t>Carcinoma has extended to the pelvic wall; on rectal examination there is no cancer-free space between tumor and pelvic wall; tumor involves lower third of vagina; all cases with </a:t>
                      </a:r>
                      <a:r>
                        <a:rPr lang="en-US" sz="2000" b="1" dirty="0" err="1"/>
                        <a:t>hydronephrosis</a:t>
                      </a:r>
                      <a:r>
                        <a:rPr lang="en-US" sz="2000" b="1" dirty="0"/>
                        <a:t> or nonfunctioning kidney should be included, unless they are known to be due to another cause</a:t>
                      </a:r>
                    </a:p>
                  </a:txBody>
                  <a:tcPr marL="28575" marR="28575" marT="28575" marB="28575"/>
                </a:tc>
              </a:tr>
              <a:tr h="501052">
                <a:tc>
                  <a:txBody>
                    <a:bodyPr/>
                    <a:lstStyle/>
                    <a:p>
                      <a:pPr algn="l"/>
                      <a:r>
                        <a:rPr lang="en-US" sz="2000" b="1"/>
                        <a:t>IIIA</a:t>
                      </a:r>
                    </a:p>
                  </a:txBody>
                  <a:tcPr marL="28575" marR="28575" marT="28575" marB="28575"/>
                </a:tc>
                <a:tc>
                  <a:txBody>
                    <a:bodyPr/>
                    <a:lstStyle/>
                    <a:p>
                      <a:pPr algn="l"/>
                      <a:r>
                        <a:rPr lang="en-US" sz="2000" b="1"/>
                        <a:t>No extension to pelvic wall, but involvement of lower third of vagina</a:t>
                      </a:r>
                    </a:p>
                  </a:txBody>
                  <a:tcPr marL="28575" marR="28575" marT="28575" marB="28575"/>
                </a:tc>
              </a:tr>
              <a:tr h="501052">
                <a:tc>
                  <a:txBody>
                    <a:bodyPr/>
                    <a:lstStyle/>
                    <a:p>
                      <a:pPr algn="l"/>
                      <a:r>
                        <a:rPr lang="en-US" sz="2000" b="1"/>
                        <a:t>IIIB</a:t>
                      </a:r>
                    </a:p>
                  </a:txBody>
                  <a:tcPr marL="28575" marR="28575" marT="28575" marB="28575"/>
                </a:tc>
                <a:tc>
                  <a:txBody>
                    <a:bodyPr/>
                    <a:lstStyle/>
                    <a:p>
                      <a:pPr algn="l"/>
                      <a:r>
                        <a:rPr lang="en-US" sz="2000" b="1"/>
                        <a:t>Extension to pelvic wall, or hydronephrosis or nonfunctioning kidney due to tumor</a:t>
                      </a:r>
                    </a:p>
                  </a:txBody>
                  <a:tcPr marL="28575" marR="28575" marT="28575" marB="28575"/>
                </a:tc>
              </a:tr>
              <a:tr h="501052">
                <a:tc>
                  <a:txBody>
                    <a:bodyPr/>
                    <a:lstStyle/>
                    <a:p>
                      <a:pPr algn="l"/>
                      <a:r>
                        <a:rPr lang="en-US" sz="2000" b="1"/>
                        <a:t>IV</a:t>
                      </a:r>
                    </a:p>
                  </a:txBody>
                  <a:tcPr marL="28575" marR="28575" marT="28575" marB="28575"/>
                </a:tc>
                <a:tc>
                  <a:txBody>
                    <a:bodyPr/>
                    <a:lstStyle/>
                    <a:p>
                      <a:pPr algn="l"/>
                      <a:r>
                        <a:rPr lang="en-US" sz="2000" b="1"/>
                        <a:t>Carcinoma has extended beyond true pelvis or has clinically involved mucosa of bladder or rectum</a:t>
                      </a:r>
                    </a:p>
                  </a:txBody>
                  <a:tcPr marL="28575" marR="28575" marT="28575" marB="28575"/>
                </a:tc>
              </a:tr>
              <a:tr h="501052">
                <a:tc>
                  <a:txBody>
                    <a:bodyPr/>
                    <a:lstStyle/>
                    <a:p>
                      <a:pPr algn="l"/>
                      <a:r>
                        <a:rPr lang="en-US" sz="2000" b="1"/>
                        <a:t>IVA</a:t>
                      </a:r>
                    </a:p>
                  </a:txBody>
                  <a:tcPr marL="28575" marR="28575" marT="28575" marB="28575"/>
                </a:tc>
                <a:tc>
                  <a:txBody>
                    <a:bodyPr/>
                    <a:lstStyle/>
                    <a:p>
                      <a:pPr algn="l"/>
                      <a:r>
                        <a:rPr lang="en-US" sz="2000" b="1" dirty="0"/>
                        <a:t>Spread of growth to adjacent pelvic organs</a:t>
                      </a:r>
                    </a:p>
                  </a:txBody>
                  <a:tcPr marL="28575" marR="28575" marT="28575" marB="28575"/>
                </a:tc>
              </a:tr>
            </a:tbl>
          </a:graphicData>
        </a:graphic>
      </p:graphicFrame>
      <p:sp>
        <p:nvSpPr>
          <p:cNvPr id="3" name="Date Placeholder 2"/>
          <p:cNvSpPr>
            <a:spLocks noGrp="1"/>
          </p:cNvSpPr>
          <p:nvPr>
            <p:ph type="dt" sz="half" idx="10"/>
          </p:nvPr>
        </p:nvSpPr>
        <p:spPr/>
        <p:txBody>
          <a:bodyPr/>
          <a:lstStyle/>
          <a:p>
            <a:fld id="{66572712-0996-47B5-AC3E-573DB6C733E4}"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71</a:t>
            </a:fld>
            <a:endParaRPr lang="en-US"/>
          </a:p>
        </p:txBody>
      </p:sp>
    </p:spTree>
    <p:extLst>
      <p:ext uri="{BB962C8B-B14F-4D97-AF65-F5344CB8AC3E}">
        <p14:creationId xmlns:p14="http://schemas.microsoft.com/office/powerpoint/2010/main" val="418420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solidFill>
                  <a:srgbClr val="7030A0"/>
                </a:solidFill>
                <a:effectLst>
                  <a:outerShdw blurRad="38100" dist="38100" dir="2700000" algn="tl">
                    <a:srgbClr val="000000"/>
                  </a:outerShdw>
                </a:effectLst>
                <a:latin typeface="Tahoma" pitchFamily="34" charset="0"/>
                <a:cs typeface="Tahoma" pitchFamily="34" charset="0"/>
              </a:rPr>
              <a:t>Cervical </a:t>
            </a:r>
            <a:r>
              <a:rPr lang="en-US" b="1" dirty="0" smtClean="0">
                <a:solidFill>
                  <a:srgbClr val="7030A0"/>
                </a:solidFill>
                <a:effectLst>
                  <a:outerShdw blurRad="38100" dist="38100" dir="2700000" algn="tl">
                    <a:srgbClr val="000000"/>
                  </a:outerShdw>
                </a:effectLst>
                <a:latin typeface="Tahoma" pitchFamily="34" charset="0"/>
                <a:cs typeface="Tahoma" pitchFamily="34" charset="0"/>
              </a:rPr>
              <a:t>cancer Contd. </a:t>
            </a:r>
            <a:endParaRPr lang="en-US" b="1" dirty="0">
              <a:solidFill>
                <a:srgbClr val="7030A0"/>
              </a:solidFill>
              <a:effectLst>
                <a:outerShdw blurRad="38100" dist="38100" dir="2700000" algn="tl">
                  <a:srgbClr val="000000"/>
                </a:outerShdw>
              </a:effectLst>
              <a:latin typeface="Tahoma" pitchFamily="34" charset="0"/>
              <a:cs typeface="Tahoma" pitchFamily="34" charset="0"/>
            </a:endParaRPr>
          </a:p>
        </p:txBody>
      </p:sp>
      <p:sp>
        <p:nvSpPr>
          <p:cNvPr id="3" name="Content Placeholder 2"/>
          <p:cNvSpPr>
            <a:spLocks noGrp="1"/>
          </p:cNvSpPr>
          <p:nvPr>
            <p:ph idx="1"/>
          </p:nvPr>
        </p:nvSpPr>
        <p:spPr/>
        <p:txBody>
          <a:bodyPr/>
          <a:lstStyle/>
          <a:p>
            <a:pPr>
              <a:buNone/>
            </a:pPr>
            <a:r>
              <a:rPr lang="en-US" dirty="0" smtClean="0">
                <a:solidFill>
                  <a:srgbClr val="C00000"/>
                </a:solidFill>
              </a:rPr>
              <a:t>Prognostic Factors are </a:t>
            </a:r>
          </a:p>
          <a:p>
            <a:pPr>
              <a:buBlip>
                <a:blip r:embed="rId3"/>
              </a:buBlip>
            </a:pPr>
            <a:r>
              <a:rPr lang="en-US" dirty="0" smtClean="0"/>
              <a:t>FIGO stage is the most significant prognostic factors</a:t>
            </a:r>
          </a:p>
          <a:p>
            <a:pPr>
              <a:buBlip>
                <a:blip r:embed="rId3"/>
              </a:buBlip>
            </a:pPr>
            <a:r>
              <a:rPr lang="en-US" dirty="0" smtClean="0"/>
              <a:t>Nodal metastases</a:t>
            </a:r>
            <a:endParaRPr lang="en-US" dirty="0"/>
          </a:p>
        </p:txBody>
      </p:sp>
      <p:sp>
        <p:nvSpPr>
          <p:cNvPr id="2" name="Date Placeholder 1"/>
          <p:cNvSpPr>
            <a:spLocks noGrp="1"/>
          </p:cNvSpPr>
          <p:nvPr>
            <p:ph type="dt" sz="half" idx="10"/>
          </p:nvPr>
        </p:nvSpPr>
        <p:spPr/>
        <p:txBody>
          <a:bodyPr/>
          <a:lstStyle/>
          <a:p>
            <a:fld id="{C9880904-3590-48EC-B07C-E0F01E00A2BA}"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72</a:t>
            </a:fld>
            <a:endParaRPr lang="en-US"/>
          </a:p>
        </p:txBody>
      </p:sp>
    </p:spTree>
    <p:extLst>
      <p:ext uri="{BB962C8B-B14F-4D97-AF65-F5344CB8AC3E}">
        <p14:creationId xmlns:p14="http://schemas.microsoft.com/office/powerpoint/2010/main" val="418065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effectLst>
                  <a:outerShdw blurRad="38100" dist="38100" dir="2700000" algn="tl">
                    <a:srgbClr val="000000"/>
                  </a:outerShdw>
                </a:effectLst>
                <a:latin typeface="Tahoma" pitchFamily="34" charset="0"/>
                <a:cs typeface="Tahoma" pitchFamily="34" charset="0"/>
              </a:rPr>
              <a:t>Cervical cancer Contd. </a:t>
            </a:r>
            <a:endParaRPr lang="en-US" dirty="0"/>
          </a:p>
        </p:txBody>
      </p:sp>
      <p:sp>
        <p:nvSpPr>
          <p:cNvPr id="3" name="Content Placeholder 2"/>
          <p:cNvSpPr>
            <a:spLocks noGrp="1"/>
          </p:cNvSpPr>
          <p:nvPr>
            <p:ph idx="1"/>
          </p:nvPr>
        </p:nvSpPr>
        <p:spPr/>
        <p:txBody>
          <a:bodyPr/>
          <a:lstStyle/>
          <a:p>
            <a:pPr>
              <a:buNone/>
            </a:pPr>
            <a:r>
              <a:rPr lang="en-US" b="1" dirty="0" smtClean="0">
                <a:solidFill>
                  <a:srgbClr val="C00000"/>
                </a:solidFill>
              </a:rPr>
              <a:t>Treatment of cervical cancer </a:t>
            </a:r>
          </a:p>
          <a:p>
            <a:pPr>
              <a:buBlip>
                <a:blip r:embed="rId3"/>
              </a:buBlip>
            </a:pPr>
            <a:r>
              <a:rPr lang="en-US" dirty="0"/>
              <a:t>Early stage disease( stage I to IIA) surgery </a:t>
            </a:r>
          </a:p>
          <a:p>
            <a:pPr>
              <a:buBlip>
                <a:blip r:embed="rId3"/>
              </a:buBlip>
            </a:pPr>
            <a:r>
              <a:rPr lang="en-US" dirty="0"/>
              <a:t>Late stage disease ( stage IIB and beyond )radiation </a:t>
            </a:r>
          </a:p>
        </p:txBody>
      </p:sp>
      <p:sp>
        <p:nvSpPr>
          <p:cNvPr id="4" name="Date Placeholder 3"/>
          <p:cNvSpPr>
            <a:spLocks noGrp="1"/>
          </p:cNvSpPr>
          <p:nvPr>
            <p:ph type="dt" sz="half" idx="10"/>
          </p:nvPr>
        </p:nvSpPr>
        <p:spPr/>
        <p:txBody>
          <a:bodyPr/>
          <a:lstStyle/>
          <a:p>
            <a:fld id="{4A5EC1FB-AF41-4677-A9CC-9CA57EA9BC62}"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73</a:t>
            </a:fld>
            <a:endParaRPr lang="en-US"/>
          </a:p>
        </p:txBody>
      </p:sp>
    </p:spTree>
    <p:extLst>
      <p:ext uri="{BB962C8B-B14F-4D97-AF65-F5344CB8AC3E}">
        <p14:creationId xmlns:p14="http://schemas.microsoft.com/office/powerpoint/2010/main" val="5739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n-US" b="1" dirty="0" smtClean="0">
                <a:solidFill>
                  <a:srgbClr val="7030A0"/>
                </a:solidFill>
                <a:effectLst>
                  <a:outerShdw blurRad="38100" dist="38100" dir="2700000" algn="tl">
                    <a:srgbClr val="000000"/>
                  </a:outerShdw>
                </a:effectLst>
                <a:latin typeface="Tahoma" pitchFamily="34" charset="0"/>
                <a:cs typeface="Tahoma" pitchFamily="34" charset="0"/>
              </a:rPr>
              <a:t>Differential diagnosis</a:t>
            </a:r>
          </a:p>
        </p:txBody>
      </p:sp>
      <p:sp>
        <p:nvSpPr>
          <p:cNvPr id="145411" name="Rectangle 3"/>
          <p:cNvSpPr>
            <a:spLocks noGrp="1" noChangeArrowheads="1"/>
          </p:cNvSpPr>
          <p:nvPr>
            <p:ph idx="1"/>
          </p:nvPr>
        </p:nvSpPr>
        <p:spPr/>
        <p:txBody>
          <a:bodyPr/>
          <a:lstStyle/>
          <a:p>
            <a:pPr>
              <a:buBlip>
                <a:blip r:embed="rId3"/>
              </a:buBlip>
            </a:pPr>
            <a:r>
              <a:rPr lang="en-US" dirty="0"/>
              <a:t>Cervical tuberculosis</a:t>
            </a:r>
          </a:p>
          <a:p>
            <a:pPr>
              <a:buBlip>
                <a:blip r:embed="rId3"/>
              </a:buBlip>
            </a:pPr>
            <a:r>
              <a:rPr lang="en-US" dirty="0"/>
              <a:t>Fibroid polyp</a:t>
            </a:r>
          </a:p>
          <a:p>
            <a:pPr>
              <a:buBlip>
                <a:blip r:embed="rId3"/>
              </a:buBlip>
            </a:pPr>
            <a:r>
              <a:rPr lang="en-US" dirty="0"/>
              <a:t>Syphilitic </a:t>
            </a:r>
            <a:r>
              <a:rPr lang="en-US" dirty="0" smtClean="0"/>
              <a:t>ulcer</a:t>
            </a:r>
          </a:p>
          <a:p>
            <a:pPr marL="0" indent="0">
              <a:buNone/>
            </a:pPr>
            <a:endParaRPr lang="en-US" dirty="0"/>
          </a:p>
        </p:txBody>
      </p:sp>
      <p:sp>
        <p:nvSpPr>
          <p:cNvPr id="2" name="Date Placeholder 1"/>
          <p:cNvSpPr>
            <a:spLocks noGrp="1"/>
          </p:cNvSpPr>
          <p:nvPr>
            <p:ph type="dt" sz="half" idx="10"/>
          </p:nvPr>
        </p:nvSpPr>
        <p:spPr/>
        <p:txBody>
          <a:bodyPr/>
          <a:lstStyle/>
          <a:p>
            <a:fld id="{F2A34BEA-F52D-4AF7-BF00-17CCA36C23CF}"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
        <p:nvSpPr>
          <p:cNvPr id="4" name="Slide Number Placeholder 3"/>
          <p:cNvSpPr>
            <a:spLocks noGrp="1"/>
          </p:cNvSpPr>
          <p:nvPr>
            <p:ph type="sldNum" sz="quarter" idx="12"/>
          </p:nvPr>
        </p:nvSpPr>
        <p:spPr/>
        <p:txBody>
          <a:bodyPr/>
          <a:lstStyle/>
          <a:p>
            <a:fld id="{C4E63818-1441-4E4F-AF25-D24795E82B3D}" type="slidenum">
              <a:rPr lang="en-US" smtClean="0"/>
              <a:t>74</a:t>
            </a:fld>
            <a:endParaRPr lang="en-US"/>
          </a:p>
        </p:txBody>
      </p:sp>
    </p:spTree>
    <p:extLst>
      <p:ext uri="{BB962C8B-B14F-4D97-AF65-F5344CB8AC3E}">
        <p14:creationId xmlns:p14="http://schemas.microsoft.com/office/powerpoint/2010/main" val="367263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Cause of death</a:t>
            </a:r>
            <a:endParaRPr lang="en-GB" b="1" u="sng" dirty="0"/>
          </a:p>
        </p:txBody>
      </p:sp>
      <p:sp>
        <p:nvSpPr>
          <p:cNvPr id="3" name="Content Placeholder 2"/>
          <p:cNvSpPr>
            <a:spLocks noGrp="1"/>
          </p:cNvSpPr>
          <p:nvPr>
            <p:ph idx="1"/>
          </p:nvPr>
        </p:nvSpPr>
        <p:spPr/>
        <p:txBody>
          <a:bodyPr/>
          <a:lstStyle/>
          <a:p>
            <a:r>
              <a:rPr lang="en-GB" dirty="0" smtClean="0">
                <a:latin typeface="Times New Roman" pitchFamily="18" charset="0"/>
                <a:cs typeface="Times New Roman" pitchFamily="18" charset="0"/>
              </a:rPr>
              <a:t>Bleeding</a:t>
            </a:r>
          </a:p>
          <a:p>
            <a:r>
              <a:rPr lang="en-GB" dirty="0" smtClean="0">
                <a:latin typeface="Times New Roman" pitchFamily="18" charset="0"/>
                <a:cs typeface="Times New Roman" pitchFamily="18" charset="0"/>
              </a:rPr>
              <a:t>Renal failure</a:t>
            </a:r>
          </a:p>
          <a:p>
            <a:r>
              <a:rPr lang="en-GB" dirty="0" smtClean="0">
                <a:latin typeface="Times New Roman" pitchFamily="18" charset="0"/>
                <a:cs typeface="Times New Roman" pitchFamily="18" charset="0"/>
              </a:rPr>
              <a:t>Infection</a:t>
            </a:r>
          </a:p>
          <a:p>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A38E5EC-EAFB-4167-B70F-F83915D0E0DA}"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75</a:t>
            </a:fld>
            <a:endParaRPr lang="en-US"/>
          </a:p>
        </p:txBody>
      </p:sp>
    </p:spTree>
    <p:extLst>
      <p:ext uri="{BB962C8B-B14F-4D97-AF65-F5344CB8AC3E}">
        <p14:creationId xmlns:p14="http://schemas.microsoft.com/office/powerpoint/2010/main" val="1715036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Prevention</a:t>
            </a:r>
            <a:endParaRPr lang="en-GB"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Invasive cancer of the cervix is considered a preventable disease because; </a:t>
            </a:r>
            <a:endParaRPr lang="en-US" b="1" i="1"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 it has a long preinvasive state, </a:t>
            </a:r>
          </a:p>
          <a:p>
            <a:pPr lvl="1"/>
            <a:r>
              <a:rPr lang="en-US" dirty="0" smtClean="0">
                <a:latin typeface="Times New Roman" pitchFamily="18" charset="0"/>
                <a:cs typeface="Times New Roman" pitchFamily="18" charset="0"/>
              </a:rPr>
              <a:t>availability of screening programs and</a:t>
            </a:r>
          </a:p>
          <a:p>
            <a:pPr lvl="1"/>
            <a:r>
              <a:rPr lang="en-US" dirty="0" smtClean="0">
                <a:latin typeface="Times New Roman" pitchFamily="18" charset="0"/>
                <a:cs typeface="Times New Roman" pitchFamily="18" charset="0"/>
              </a:rPr>
              <a:t>the presence of effective treatment of the preinvasive lesions</a:t>
            </a:r>
          </a:p>
          <a:p>
            <a:r>
              <a:rPr lang="en-US" dirty="0" smtClean="0">
                <a:latin typeface="Times New Roman" pitchFamily="18" charset="0"/>
                <a:cs typeface="Times New Roman" pitchFamily="18" charset="0"/>
              </a:rPr>
              <a:t>Approaches</a:t>
            </a:r>
          </a:p>
          <a:p>
            <a:pPr lvl="1"/>
            <a:r>
              <a:rPr lang="en-US" dirty="0" smtClean="0">
                <a:latin typeface="Times New Roman" pitchFamily="18" charset="0"/>
                <a:cs typeface="Times New Roman" pitchFamily="18" charset="0"/>
              </a:rPr>
              <a:t>Primary prevention</a:t>
            </a:r>
          </a:p>
          <a:p>
            <a:pPr lvl="1"/>
            <a:r>
              <a:rPr lang="en-US" dirty="0" smtClean="0">
                <a:latin typeface="Times New Roman" pitchFamily="18" charset="0"/>
                <a:cs typeface="Times New Roman" pitchFamily="18" charset="0"/>
              </a:rPr>
              <a:t>Secondary prevention</a:t>
            </a:r>
          </a:p>
          <a:p>
            <a:pPr>
              <a:buNone/>
            </a:pPr>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CE04EA1-F681-4DF2-8F42-1E4FC427AE3F}"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76</a:t>
            </a:fld>
            <a:endParaRPr lang="en-US"/>
          </a:p>
        </p:txBody>
      </p:sp>
    </p:spTree>
    <p:extLst>
      <p:ext uri="{BB962C8B-B14F-4D97-AF65-F5344CB8AC3E}">
        <p14:creationId xmlns:p14="http://schemas.microsoft.com/office/powerpoint/2010/main" val="2458541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endParaRPr lang="en-GB" dirty="0"/>
          </a:p>
        </p:txBody>
      </p:sp>
      <p:sp>
        <p:nvSpPr>
          <p:cNvPr id="3" name="Content Placeholder 2"/>
          <p:cNvSpPr>
            <a:spLocks noGrp="1"/>
          </p:cNvSpPr>
          <p:nvPr>
            <p:ph idx="1"/>
          </p:nvPr>
        </p:nvSpPr>
        <p:spPr>
          <a:xfrm>
            <a:off x="1524000" y="1143000"/>
            <a:ext cx="8915400" cy="5562600"/>
          </a:xfrm>
        </p:spPr>
        <p:txBody>
          <a:bodyPr>
            <a:noAutofit/>
          </a:bodyPr>
          <a:lstStyle/>
          <a:p>
            <a:r>
              <a:rPr lang="en-US" b="1" u="sng" dirty="0" smtClean="0">
                <a:latin typeface="Times New Roman" pitchFamily="18" charset="0"/>
                <a:cs typeface="Times New Roman" pitchFamily="18" charset="0"/>
              </a:rPr>
              <a:t>Primary prevention</a:t>
            </a:r>
          </a:p>
          <a:p>
            <a:pPr lvl="1"/>
            <a:r>
              <a:rPr lang="en-US" dirty="0" smtClean="0">
                <a:latin typeface="Times New Roman" pitchFamily="18" charset="0"/>
                <a:cs typeface="Times New Roman" pitchFamily="18" charset="0"/>
              </a:rPr>
              <a:t>Prevent HPV infection by</a:t>
            </a:r>
          </a:p>
          <a:p>
            <a:pPr lvl="2"/>
            <a:r>
              <a:rPr lang="en-US" dirty="0" smtClean="0">
                <a:latin typeface="Times New Roman" pitchFamily="18" charset="0"/>
                <a:cs typeface="Times New Roman" pitchFamily="18" charset="0"/>
              </a:rPr>
              <a:t>HPV vaccination( </a:t>
            </a:r>
            <a:r>
              <a:rPr lang="en-US" dirty="0" err="1" smtClean="0">
                <a:latin typeface="Times New Roman" pitchFamily="18" charset="0"/>
                <a:cs typeface="Times New Roman" pitchFamily="18" charset="0"/>
              </a:rPr>
              <a:t>Cervarix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Gardasil</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health information and warnings about tobacco use, </a:t>
            </a:r>
          </a:p>
          <a:p>
            <a:pPr lvl="2"/>
            <a:r>
              <a:rPr lang="en-US" dirty="0" smtClean="0">
                <a:latin typeface="Times New Roman" pitchFamily="18" charset="0"/>
                <a:cs typeface="Times New Roman" pitchFamily="18" charset="0"/>
              </a:rPr>
              <a:t>Sexuality education tailored to age &amp; culture, </a:t>
            </a:r>
          </a:p>
          <a:p>
            <a:pPr lvl="2"/>
            <a:r>
              <a:rPr lang="en-US" dirty="0" smtClean="0">
                <a:latin typeface="Times New Roman" pitchFamily="18" charset="0"/>
                <a:cs typeface="Times New Roman" pitchFamily="18" charset="0"/>
              </a:rPr>
              <a:t>Condom promotion/provision for those engaged in sexual activity and </a:t>
            </a:r>
          </a:p>
          <a:p>
            <a:pPr lvl="2"/>
            <a:r>
              <a:rPr lang="en-US" dirty="0" smtClean="0">
                <a:latin typeface="Times New Roman" pitchFamily="18" charset="0"/>
                <a:cs typeface="Times New Roman" pitchFamily="18" charset="0"/>
              </a:rPr>
              <a:t>Male circumcision.</a:t>
            </a:r>
          </a:p>
          <a:p>
            <a:pPr lvl="1"/>
            <a:r>
              <a:rPr lang="en-US" dirty="0" smtClean="0">
                <a:latin typeface="Times New Roman" pitchFamily="18" charset="0"/>
                <a:cs typeface="Times New Roman" pitchFamily="18" charset="0"/>
              </a:rPr>
              <a:t>NB ;- </a:t>
            </a:r>
            <a:r>
              <a:rPr lang="en-US" b="1" dirty="0" smtClean="0">
                <a:solidFill>
                  <a:srgbClr val="FF0000"/>
                </a:solidFill>
                <a:latin typeface="Times New Roman" pitchFamily="18" charset="0"/>
                <a:cs typeface="Times New Roman" pitchFamily="18" charset="0"/>
              </a:rPr>
              <a:t>Condom use doesn’t reduce HPV infection as effectively as reducing the risk of other STIs.</a:t>
            </a:r>
          </a:p>
          <a:p>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9CD149B-4925-4725-8DF8-8A276E11F57C}"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77</a:t>
            </a:fld>
            <a:endParaRPr lang="en-US"/>
          </a:p>
        </p:txBody>
      </p:sp>
    </p:spTree>
    <p:extLst>
      <p:ext uri="{BB962C8B-B14F-4D97-AF65-F5344CB8AC3E}">
        <p14:creationId xmlns:p14="http://schemas.microsoft.com/office/powerpoint/2010/main" val="2764016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b="1" u="sng" dirty="0" smtClean="0">
                <a:latin typeface="Times New Roman" pitchFamily="18" charset="0"/>
                <a:cs typeface="Times New Roman" pitchFamily="18" charset="0"/>
              </a:rPr>
              <a:t>Secondary prevention</a:t>
            </a:r>
          </a:p>
          <a:p>
            <a:pPr lvl="1"/>
            <a:r>
              <a:rPr lang="en-US" dirty="0" smtClean="0">
                <a:latin typeface="Times New Roman" pitchFamily="18" charset="0"/>
                <a:cs typeface="Times New Roman" pitchFamily="18" charset="0"/>
              </a:rPr>
              <a:t>Involves screening and treatment of precancerous lesions if they have developed</a:t>
            </a:r>
          </a:p>
          <a:p>
            <a:pPr lvl="1">
              <a:buNone/>
            </a:pPr>
            <a:endParaRPr lang="en-US" dirty="0" smtClean="0">
              <a:latin typeface="Times New Roman" pitchFamily="18" charset="0"/>
              <a:cs typeface="Times New Roman" pitchFamily="18" charset="0"/>
            </a:endParaRPr>
          </a:p>
          <a:p>
            <a:pPr lvl="1">
              <a:buBlip>
                <a:blip r:embed="rId2"/>
              </a:buBlip>
            </a:pPr>
            <a:r>
              <a:rPr lang="en-US" dirty="0" smtClean="0">
                <a:latin typeface="Times New Roman" pitchFamily="18" charset="0"/>
                <a:cs typeface="Times New Roman" pitchFamily="18" charset="0"/>
              </a:rPr>
              <a:t>Screening methods</a:t>
            </a:r>
          </a:p>
          <a:p>
            <a:pPr lvl="2"/>
            <a:r>
              <a:rPr lang="en-US" dirty="0" smtClean="0">
                <a:latin typeface="Times New Roman" pitchFamily="18" charset="0"/>
                <a:cs typeface="Times New Roman" pitchFamily="18" charset="0"/>
              </a:rPr>
              <a:t>Cytology-based screening or Conventional (Pap) and liquid based cytology (LBC) </a:t>
            </a:r>
          </a:p>
          <a:p>
            <a:pPr lvl="2"/>
            <a:r>
              <a:rPr lang="en-US" dirty="0" smtClean="0">
                <a:latin typeface="Times New Roman" pitchFamily="18" charset="0"/>
                <a:cs typeface="Times New Roman" pitchFamily="18" charset="0"/>
              </a:rPr>
              <a:t>Visual inspection with Acetic Acid (VIA) </a:t>
            </a:r>
          </a:p>
          <a:p>
            <a:pPr lvl="2"/>
            <a:r>
              <a:rPr lang="en-US" dirty="0" smtClean="0">
                <a:latin typeface="Times New Roman" pitchFamily="18" charset="0"/>
                <a:cs typeface="Times New Roman" pitchFamily="18" charset="0"/>
              </a:rPr>
              <a:t>HPV testing for high risk HPV types</a:t>
            </a:r>
          </a:p>
          <a:p>
            <a:endParaRPr lang="en-GB"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E81195B-9B3B-484A-B6A5-C51C6E958F5C}" type="datetime1">
              <a:rPr lang="en-US" smtClean="0"/>
              <a:t>6/27/2018</a:t>
            </a:fld>
            <a:endParaRPr lang="en-US"/>
          </a:p>
        </p:txBody>
      </p:sp>
      <p:sp>
        <p:nvSpPr>
          <p:cNvPr id="5" name="Footer Placeholder 4"/>
          <p:cNvSpPr>
            <a:spLocks noGrp="1"/>
          </p:cNvSpPr>
          <p:nvPr>
            <p:ph type="ftr" sz="quarter" idx="11"/>
          </p:nvPr>
        </p:nvSpPr>
        <p:spPr/>
        <p:txBody>
          <a:bodyPr/>
          <a:lstStyle/>
          <a:p>
            <a:r>
              <a:rPr lang="en-US" smtClean="0"/>
              <a:t>Mihretu Molla</a:t>
            </a:r>
            <a:endParaRPr lang="en-US"/>
          </a:p>
        </p:txBody>
      </p:sp>
      <p:sp>
        <p:nvSpPr>
          <p:cNvPr id="6" name="Slide Number Placeholder 5"/>
          <p:cNvSpPr>
            <a:spLocks noGrp="1"/>
          </p:cNvSpPr>
          <p:nvPr>
            <p:ph type="sldNum" sz="quarter" idx="12"/>
          </p:nvPr>
        </p:nvSpPr>
        <p:spPr/>
        <p:txBody>
          <a:bodyPr/>
          <a:lstStyle/>
          <a:p>
            <a:fld id="{C4E63818-1441-4E4F-AF25-D24795E82B3D}" type="slidenum">
              <a:rPr lang="en-US" smtClean="0"/>
              <a:t>78</a:t>
            </a:fld>
            <a:endParaRPr lang="en-US"/>
          </a:p>
        </p:txBody>
      </p:sp>
    </p:spTree>
    <p:extLst>
      <p:ext uri="{BB962C8B-B14F-4D97-AF65-F5344CB8AC3E}">
        <p14:creationId xmlns:p14="http://schemas.microsoft.com/office/powerpoint/2010/main" val="4082857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38400" y="1600201"/>
            <a:ext cx="8229600" cy="4525963"/>
          </a:xfrm>
        </p:spPr>
        <p:txBody>
          <a:bodyPr>
            <a:normAutofit/>
          </a:bodyPr>
          <a:lstStyle/>
          <a:p>
            <a:pPr>
              <a:buNone/>
            </a:pPr>
            <a:r>
              <a:rPr lang="en-US" sz="6600" dirty="0"/>
              <a:t> </a:t>
            </a:r>
          </a:p>
          <a:p>
            <a:pPr>
              <a:buNone/>
            </a:pPr>
            <a:r>
              <a:rPr lang="en-US" sz="6600" dirty="0"/>
              <a:t>          </a:t>
            </a:r>
            <a:r>
              <a:rPr lang="en-US" sz="6600" b="1" dirty="0">
                <a:solidFill>
                  <a:srgbClr val="7030A0"/>
                </a:solidFill>
                <a:latin typeface="Aharoni" pitchFamily="2" charset="-79"/>
                <a:cs typeface="Aharoni" pitchFamily="2" charset="-79"/>
              </a:rPr>
              <a:t>Thank you </a:t>
            </a:r>
          </a:p>
        </p:txBody>
      </p:sp>
      <p:sp>
        <p:nvSpPr>
          <p:cNvPr id="2" name="Date Placeholder 1"/>
          <p:cNvSpPr>
            <a:spLocks noGrp="1"/>
          </p:cNvSpPr>
          <p:nvPr>
            <p:ph type="dt" sz="half" idx="10"/>
          </p:nvPr>
        </p:nvSpPr>
        <p:spPr/>
        <p:txBody>
          <a:bodyPr/>
          <a:lstStyle/>
          <a:p>
            <a:fld id="{0F8B2417-A06E-49C0-A5D9-DCBEA21AD917}" type="datetime1">
              <a:rPr lang="en-US" smtClean="0"/>
              <a:t>6/27/2018</a:t>
            </a:fld>
            <a:endParaRPr lang="en-US"/>
          </a:p>
        </p:txBody>
      </p:sp>
      <p:sp>
        <p:nvSpPr>
          <p:cNvPr id="4" name="Footer Placeholder 3"/>
          <p:cNvSpPr>
            <a:spLocks noGrp="1"/>
          </p:cNvSpPr>
          <p:nvPr>
            <p:ph type="ftr" sz="quarter" idx="11"/>
          </p:nvPr>
        </p:nvSpPr>
        <p:spPr/>
        <p:txBody>
          <a:bodyPr/>
          <a:lstStyle/>
          <a:p>
            <a:r>
              <a:rPr lang="en-US" smtClean="0"/>
              <a:t>Mihretu Molla</a:t>
            </a:r>
            <a:endParaRPr lang="en-US"/>
          </a:p>
        </p:txBody>
      </p:sp>
      <p:sp>
        <p:nvSpPr>
          <p:cNvPr id="5" name="Slide Number Placeholder 4"/>
          <p:cNvSpPr>
            <a:spLocks noGrp="1"/>
          </p:cNvSpPr>
          <p:nvPr>
            <p:ph type="sldNum" sz="quarter" idx="12"/>
          </p:nvPr>
        </p:nvSpPr>
        <p:spPr/>
        <p:txBody>
          <a:bodyPr/>
          <a:lstStyle/>
          <a:p>
            <a:fld id="{C4E63818-1441-4E4F-AF25-D24795E82B3D}" type="slidenum">
              <a:rPr lang="en-US" smtClean="0"/>
              <a:t>79</a:t>
            </a:fld>
            <a:endParaRPr lang="en-US"/>
          </a:p>
        </p:txBody>
      </p:sp>
    </p:spTree>
    <p:extLst>
      <p:ext uri="{BB962C8B-B14F-4D97-AF65-F5344CB8AC3E}">
        <p14:creationId xmlns:p14="http://schemas.microsoft.com/office/powerpoint/2010/main" val="404562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FA8FB7E-2F22-4DEE-A3C7-752EFF2AB118}" type="slidenum">
              <a:rPr lang="en-US" altLang="en-US"/>
              <a:pPr/>
              <a:t>8</a:t>
            </a:fld>
            <a:endParaRPr lang="en-US" altLang="en-US"/>
          </a:p>
        </p:txBody>
      </p:sp>
      <p:sp>
        <p:nvSpPr>
          <p:cNvPr id="49154" name="Rectangle 2"/>
          <p:cNvSpPr>
            <a:spLocks noGrp="1" noChangeArrowheads="1"/>
          </p:cNvSpPr>
          <p:nvPr>
            <p:ph type="title"/>
          </p:nvPr>
        </p:nvSpPr>
        <p:spPr>
          <a:xfrm>
            <a:off x="581892" y="290946"/>
            <a:ext cx="9628908" cy="706582"/>
          </a:xfrm>
        </p:spPr>
        <p:txBody>
          <a:bodyPr/>
          <a:lstStyle/>
          <a:p>
            <a:r>
              <a:rPr lang="en-US" altLang="en-US" dirty="0" smtClean="0"/>
              <a:t>Anatomy……</a:t>
            </a:r>
            <a:endParaRPr lang="en-US" altLang="en-US" dirty="0"/>
          </a:p>
        </p:txBody>
      </p:sp>
      <p:sp>
        <p:nvSpPr>
          <p:cNvPr id="49155" name="Rectangle 3"/>
          <p:cNvSpPr>
            <a:spLocks noGrp="1" noChangeArrowheads="1"/>
          </p:cNvSpPr>
          <p:nvPr>
            <p:ph type="body" idx="1"/>
          </p:nvPr>
        </p:nvSpPr>
        <p:spPr>
          <a:xfrm>
            <a:off x="441961" y="997529"/>
            <a:ext cx="11403676" cy="5181598"/>
          </a:xfrm>
        </p:spPr>
        <p:txBody>
          <a:bodyPr>
            <a:normAutofit/>
          </a:bodyPr>
          <a:lstStyle/>
          <a:p>
            <a:pPr marL="0" indent="0" algn="just">
              <a:buNone/>
            </a:pPr>
            <a:r>
              <a:rPr lang="en-US" altLang="en-US" sz="3200" b="1" dirty="0" smtClean="0"/>
              <a:t>Stratified Squamous Epithelium</a:t>
            </a:r>
          </a:p>
          <a:p>
            <a:pPr algn="just"/>
            <a:r>
              <a:rPr lang="en-US" altLang="en-US" dirty="0" smtClean="0"/>
              <a:t>The </a:t>
            </a:r>
            <a:r>
              <a:rPr lang="en-US" altLang="en-US" dirty="0"/>
              <a:t>stratified squamous epithelium is located on the outside of the cervix or </a:t>
            </a:r>
            <a:r>
              <a:rPr lang="en-US" altLang="en-US" dirty="0" err="1"/>
              <a:t>ectocervix</a:t>
            </a:r>
            <a:r>
              <a:rPr lang="en-US" altLang="en-US" dirty="0"/>
              <a:t>.</a:t>
            </a:r>
          </a:p>
          <a:p>
            <a:pPr algn="just">
              <a:lnSpc>
                <a:spcPct val="90000"/>
              </a:lnSpc>
            </a:pPr>
            <a:r>
              <a:rPr lang="en-US" altLang="en-US" dirty="0"/>
              <a:t>Appears pink on visual </a:t>
            </a:r>
            <a:r>
              <a:rPr lang="en-US" altLang="en-US" dirty="0" smtClean="0"/>
              <a:t>examination</a:t>
            </a:r>
            <a:endParaRPr lang="en-US" altLang="en-US" dirty="0"/>
          </a:p>
          <a:p>
            <a:pPr algn="just">
              <a:lnSpc>
                <a:spcPct val="90000"/>
              </a:lnSpc>
            </a:pPr>
            <a:r>
              <a:rPr lang="en-US" altLang="en-US" dirty="0"/>
              <a:t>In adult women, there are two types:</a:t>
            </a:r>
          </a:p>
          <a:p>
            <a:pPr lvl="1" indent="-282575" algn="just"/>
            <a:r>
              <a:rPr lang="en-US" altLang="en-US" sz="2600" b="1" dirty="0"/>
              <a:t>Original </a:t>
            </a:r>
            <a:r>
              <a:rPr lang="en-US" altLang="en-US" sz="2600" dirty="0"/>
              <a:t>squamous epithelium, which is formed during embryonic life.</a:t>
            </a:r>
          </a:p>
          <a:p>
            <a:pPr lvl="1" indent="-282575" algn="just"/>
            <a:r>
              <a:rPr lang="en-US" altLang="en-US" sz="2600" b="1" dirty="0" err="1"/>
              <a:t>Metaplastic</a:t>
            </a:r>
            <a:r>
              <a:rPr lang="en-US" altLang="en-US" sz="2600" b="1" dirty="0"/>
              <a:t> </a:t>
            </a:r>
            <a:r>
              <a:rPr lang="en-US" altLang="en-US" sz="2600" dirty="0"/>
              <a:t>squamous epithelium, which is newly formed</a:t>
            </a:r>
            <a:r>
              <a:rPr lang="en-US" altLang="en-US" sz="2600" dirty="0" smtClean="0"/>
              <a:t>.</a:t>
            </a:r>
          </a:p>
          <a:p>
            <a:pPr indent="-282575" algn="just"/>
            <a:r>
              <a:rPr lang="en-US" altLang="en-US" dirty="0" smtClean="0"/>
              <a:t>Layers of squamous cells on the </a:t>
            </a:r>
            <a:r>
              <a:rPr lang="en-US" altLang="en-US" dirty="0" err="1" smtClean="0"/>
              <a:t>ectocervix</a:t>
            </a:r>
            <a:r>
              <a:rPr lang="en-US" altLang="en-US" dirty="0" smtClean="0"/>
              <a:t> are 15–20 cells deep.</a:t>
            </a:r>
          </a:p>
          <a:p>
            <a:pPr indent="-282575" algn="just"/>
            <a:r>
              <a:rPr lang="en-US" altLang="en-US" dirty="0" smtClean="0"/>
              <a:t>In postmenopausal women, the multiple layers do not accumulate, and the squamous epithelium thins, becomes atrophic, looks pale, and is susceptible to trauma.</a:t>
            </a:r>
          </a:p>
          <a:p>
            <a:pPr indent="-282575" algn="just"/>
            <a:endParaRPr lang="en-US" altLang="en-US" dirty="0" smtClean="0"/>
          </a:p>
          <a:p>
            <a:pPr lvl="1" indent="-282575" algn="just"/>
            <a:endParaRPr lang="en-US" altLang="en-US" sz="2600" dirty="0"/>
          </a:p>
        </p:txBody>
      </p:sp>
      <p:sp>
        <p:nvSpPr>
          <p:cNvPr id="2" name="Date Placeholder 1"/>
          <p:cNvSpPr>
            <a:spLocks noGrp="1"/>
          </p:cNvSpPr>
          <p:nvPr>
            <p:ph type="dt" sz="half" idx="10"/>
          </p:nvPr>
        </p:nvSpPr>
        <p:spPr/>
        <p:txBody>
          <a:bodyPr/>
          <a:lstStyle/>
          <a:p>
            <a:fld id="{C9A9F2E9-0AF5-4464-841A-700E28C59598}"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326915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CEBA41-D0F4-48E6-8396-CC20A3D1FC7A}" type="slidenum">
              <a:rPr lang="en-US" altLang="en-US"/>
              <a:pPr/>
              <a:t>9</a:t>
            </a:fld>
            <a:endParaRPr lang="en-US" altLang="en-US"/>
          </a:p>
        </p:txBody>
      </p:sp>
      <p:sp>
        <p:nvSpPr>
          <p:cNvPr id="53250" name="Rectangle 2"/>
          <p:cNvSpPr>
            <a:spLocks noGrp="1" noChangeArrowheads="1"/>
          </p:cNvSpPr>
          <p:nvPr>
            <p:ph type="title"/>
          </p:nvPr>
        </p:nvSpPr>
        <p:spPr>
          <a:xfrm>
            <a:off x="838200" y="227965"/>
            <a:ext cx="10515600" cy="594995"/>
          </a:xfrm>
        </p:spPr>
        <p:txBody>
          <a:bodyPr>
            <a:normAutofit fontScale="90000"/>
          </a:bodyPr>
          <a:lstStyle/>
          <a:p>
            <a:r>
              <a:rPr lang="en-US" altLang="en-US" dirty="0" smtClean="0"/>
              <a:t/>
            </a:r>
            <a:br>
              <a:rPr lang="en-US" altLang="en-US" dirty="0" smtClean="0"/>
            </a:br>
            <a:r>
              <a:rPr lang="en-US" altLang="en-US" dirty="0" smtClean="0"/>
              <a:t>Anatomy…</a:t>
            </a:r>
            <a:br>
              <a:rPr lang="en-US" altLang="en-US" dirty="0" smtClean="0"/>
            </a:br>
            <a:endParaRPr lang="en-US" altLang="en-US" dirty="0"/>
          </a:p>
        </p:txBody>
      </p:sp>
      <p:sp>
        <p:nvSpPr>
          <p:cNvPr id="53251" name="Rectangle 3"/>
          <p:cNvSpPr>
            <a:spLocks noGrp="1" noChangeArrowheads="1"/>
          </p:cNvSpPr>
          <p:nvPr>
            <p:ph type="body" idx="1"/>
          </p:nvPr>
        </p:nvSpPr>
        <p:spPr>
          <a:xfrm>
            <a:off x="387927" y="822960"/>
            <a:ext cx="11526982" cy="5533389"/>
          </a:xfrm>
        </p:spPr>
        <p:txBody>
          <a:bodyPr>
            <a:normAutofit/>
          </a:bodyPr>
          <a:lstStyle/>
          <a:p>
            <a:pPr marL="0" indent="0" algn="just">
              <a:buNone/>
            </a:pPr>
            <a:r>
              <a:rPr lang="en-US" altLang="en-US" b="1" dirty="0"/>
              <a:t>Columnar epithelium</a:t>
            </a:r>
            <a:r>
              <a:rPr lang="en-US" altLang="en-US" dirty="0"/>
              <a:t> </a:t>
            </a:r>
            <a:endParaRPr lang="en-US" altLang="en-US" dirty="0" smtClean="0"/>
          </a:p>
          <a:p>
            <a:pPr algn="just"/>
            <a:r>
              <a:rPr lang="en-US" altLang="en-US" dirty="0" smtClean="0"/>
              <a:t>also </a:t>
            </a:r>
            <a:r>
              <a:rPr lang="en-US" altLang="en-US" dirty="0"/>
              <a:t>called </a:t>
            </a:r>
            <a:r>
              <a:rPr lang="en-US" altLang="en-US" i="1" dirty="0"/>
              <a:t>glandular </a:t>
            </a:r>
            <a:r>
              <a:rPr lang="en-US" altLang="en-US" i="1" dirty="0" smtClean="0"/>
              <a:t>epithelium</a:t>
            </a:r>
            <a:r>
              <a:rPr lang="en-US" altLang="en-US" dirty="0"/>
              <a:t> </a:t>
            </a:r>
            <a:r>
              <a:rPr lang="en-US" altLang="en-US" dirty="0" smtClean="0"/>
              <a:t>and lines </a:t>
            </a:r>
            <a:r>
              <a:rPr lang="en-US" altLang="en-US" dirty="0"/>
              <a:t>the </a:t>
            </a:r>
            <a:r>
              <a:rPr lang="en-US" altLang="en-US" dirty="0" err="1"/>
              <a:t>endocervical</a:t>
            </a:r>
            <a:r>
              <a:rPr lang="en-US" altLang="en-US" dirty="0"/>
              <a:t> canal.</a:t>
            </a:r>
          </a:p>
          <a:p>
            <a:pPr algn="just"/>
            <a:r>
              <a:rPr lang="en-US" altLang="en-US" dirty="0"/>
              <a:t>It is a single layer of tall cells with dark-staining nuclei</a:t>
            </a:r>
            <a:r>
              <a:rPr lang="en-US" altLang="en-US" dirty="0" smtClean="0"/>
              <a:t>.</a:t>
            </a:r>
          </a:p>
          <a:p>
            <a:pPr algn="just"/>
            <a:r>
              <a:rPr lang="en-US" altLang="en-US" dirty="0" smtClean="0"/>
              <a:t>Columnar epithelium is much thinner than squamous epithelium.</a:t>
            </a:r>
          </a:p>
          <a:p>
            <a:pPr algn="just"/>
            <a:r>
              <a:rPr lang="en-US" altLang="en-US" dirty="0" smtClean="0"/>
              <a:t>It appears as a bumpy, reddish area.</a:t>
            </a:r>
          </a:p>
          <a:p>
            <a:pPr algn="just"/>
            <a:r>
              <a:rPr lang="en-US" altLang="en-US" dirty="0" smtClean="0"/>
              <a:t>Glandular cells within the columnar epithelium secrete cervical mucus.</a:t>
            </a:r>
          </a:p>
          <a:p>
            <a:pPr algn="just"/>
            <a:r>
              <a:rPr lang="en-US" altLang="en-US" dirty="0" smtClean="0"/>
              <a:t>A variable amount of the </a:t>
            </a:r>
            <a:r>
              <a:rPr lang="en-US" altLang="en-US" dirty="0" err="1" smtClean="0"/>
              <a:t>ectocervix</a:t>
            </a:r>
            <a:r>
              <a:rPr lang="en-US" altLang="en-US" dirty="0" smtClean="0"/>
              <a:t> can be covered by columnar epithelium, depending on the age and the hormonal and reproductive status of the woman. </a:t>
            </a:r>
          </a:p>
          <a:p>
            <a:pPr algn="just"/>
            <a:r>
              <a:rPr lang="en-US" altLang="en-US" dirty="0" smtClean="0"/>
              <a:t>This is called </a:t>
            </a:r>
            <a:r>
              <a:rPr lang="en-US" altLang="en-US" i="1" dirty="0" err="1" smtClean="0"/>
              <a:t>ectopy</a:t>
            </a:r>
            <a:r>
              <a:rPr lang="en-US" altLang="en-US" dirty="0" smtClean="0"/>
              <a:t> or </a:t>
            </a:r>
            <a:r>
              <a:rPr lang="en-US" altLang="en-US" i="1" dirty="0" err="1" smtClean="0"/>
              <a:t>ectropion</a:t>
            </a:r>
            <a:r>
              <a:rPr lang="en-US" altLang="en-US" dirty="0" smtClean="0"/>
              <a:t> and makes the cervix look red.</a:t>
            </a:r>
          </a:p>
          <a:p>
            <a:pPr algn="just"/>
            <a:endParaRPr lang="en-US" altLang="en-US" dirty="0" smtClean="0"/>
          </a:p>
          <a:p>
            <a:pPr algn="just"/>
            <a:endParaRPr lang="en-US" altLang="en-US" dirty="0"/>
          </a:p>
        </p:txBody>
      </p:sp>
      <p:sp>
        <p:nvSpPr>
          <p:cNvPr id="2" name="Date Placeholder 1"/>
          <p:cNvSpPr>
            <a:spLocks noGrp="1"/>
          </p:cNvSpPr>
          <p:nvPr>
            <p:ph type="dt" sz="half" idx="10"/>
          </p:nvPr>
        </p:nvSpPr>
        <p:spPr/>
        <p:txBody>
          <a:bodyPr/>
          <a:lstStyle/>
          <a:p>
            <a:fld id="{869EE9E8-C451-4710-915D-86775AAF4EEB}" type="datetime1">
              <a:rPr lang="en-US" smtClean="0"/>
              <a:t>6/27/2018</a:t>
            </a:fld>
            <a:endParaRPr lang="en-US"/>
          </a:p>
        </p:txBody>
      </p:sp>
      <p:sp>
        <p:nvSpPr>
          <p:cNvPr id="3" name="Footer Placeholder 2"/>
          <p:cNvSpPr>
            <a:spLocks noGrp="1"/>
          </p:cNvSpPr>
          <p:nvPr>
            <p:ph type="ftr" sz="quarter" idx="11"/>
          </p:nvPr>
        </p:nvSpPr>
        <p:spPr/>
        <p:txBody>
          <a:bodyPr/>
          <a:lstStyle/>
          <a:p>
            <a:r>
              <a:rPr lang="en-US" smtClean="0"/>
              <a:t>Mihretu Molla</a:t>
            </a:r>
            <a:endParaRPr lang="en-US"/>
          </a:p>
        </p:txBody>
      </p:sp>
    </p:spTree>
    <p:extLst>
      <p:ext uri="{BB962C8B-B14F-4D97-AF65-F5344CB8AC3E}">
        <p14:creationId xmlns:p14="http://schemas.microsoft.com/office/powerpoint/2010/main" val="409376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3120</TotalTime>
  <Words>4980</Words>
  <Application>Microsoft Office PowerPoint</Application>
  <PresentationFormat>Widescreen</PresentationFormat>
  <Paragraphs>889</Paragraphs>
  <Slides>79</Slides>
  <Notes>54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ＭＳ Ｐゴシック</vt:lpstr>
      <vt:lpstr>Aharoni</vt:lpstr>
      <vt:lpstr>Arial</vt:lpstr>
      <vt:lpstr>Calibri</vt:lpstr>
      <vt:lpstr>Calibri Light</vt:lpstr>
      <vt:lpstr>CG Omega</vt:lpstr>
      <vt:lpstr>Helvetica</vt:lpstr>
      <vt:lpstr>Tahoma</vt:lpstr>
      <vt:lpstr>Times</vt:lpstr>
      <vt:lpstr>Times New Roman</vt:lpstr>
      <vt:lpstr>Office Theme</vt:lpstr>
      <vt:lpstr>Premalignant and Malignant  Conditions of the Cervix</vt:lpstr>
      <vt:lpstr>Learning Objectives</vt:lpstr>
      <vt:lpstr>Anatomy of the Cervix</vt:lpstr>
      <vt:lpstr>Anatomy… </vt:lpstr>
      <vt:lpstr>Anatomy…</vt:lpstr>
      <vt:lpstr>PowerPoint Presentation</vt:lpstr>
      <vt:lpstr>Anatomy…..</vt:lpstr>
      <vt:lpstr>Anatomy……</vt:lpstr>
      <vt:lpstr> Anatomy… </vt:lpstr>
      <vt:lpstr>Anatomy ….</vt:lpstr>
      <vt:lpstr>Anatomy ….</vt:lpstr>
      <vt:lpstr>Anatomy ….</vt:lpstr>
      <vt:lpstr>Anatomy….</vt:lpstr>
      <vt:lpstr>Anatomy…….</vt:lpstr>
      <vt:lpstr>Anatomy…</vt:lpstr>
      <vt:lpstr>Anatomy……</vt:lpstr>
      <vt:lpstr>Cervical Intraepithelial Neoplasia (CIN)</vt:lpstr>
      <vt:lpstr>CIN …. </vt:lpstr>
      <vt:lpstr>CIN…..</vt:lpstr>
      <vt:lpstr>CIN….</vt:lpstr>
      <vt:lpstr>CIN ….. </vt:lpstr>
      <vt:lpstr>CIN…..</vt:lpstr>
      <vt:lpstr>Human papiloma virus  </vt:lpstr>
      <vt:lpstr>Risk Factors for HPV Infection</vt:lpstr>
      <vt:lpstr>Hpv….</vt:lpstr>
      <vt:lpstr>HPV Types and Related Cancer Risk</vt:lpstr>
      <vt:lpstr>HPV ….  </vt:lpstr>
      <vt:lpstr>HPV….</vt:lpstr>
      <vt:lpstr>How can HPV infection lead to cervical cancer?</vt:lpstr>
      <vt:lpstr>PowerPoint Presentation</vt:lpstr>
      <vt:lpstr>HPV ….  </vt:lpstr>
      <vt:lpstr>HPV…..</vt:lpstr>
      <vt:lpstr>HPV …..</vt:lpstr>
      <vt:lpstr>Screening of Cervical Cancer</vt:lpstr>
      <vt:lpstr> Approaches of screening </vt:lpstr>
      <vt:lpstr>Screening …. </vt:lpstr>
      <vt:lpstr>1. Cervical Cytology</vt:lpstr>
      <vt:lpstr>Cervical cytology …..</vt:lpstr>
      <vt:lpstr>Cervical  Cytology Contd.</vt:lpstr>
      <vt:lpstr>Cervical  Cytology Contd.</vt:lpstr>
      <vt:lpstr>PowerPoint Presentation</vt:lpstr>
      <vt:lpstr>Cervical  Cytology Contd.</vt:lpstr>
      <vt:lpstr>PowerPoint Presentation</vt:lpstr>
      <vt:lpstr>Cervical  Cytology Contd.. . .   </vt:lpstr>
      <vt:lpstr>PowerPoint Presentation</vt:lpstr>
      <vt:lpstr>Colposcopy </vt:lpstr>
      <vt:lpstr>Colposcopy Contd. </vt:lpstr>
      <vt:lpstr>Management of  CIN</vt:lpstr>
      <vt:lpstr>Management of  CIN Contd. </vt:lpstr>
      <vt:lpstr>Management of  CIN Contd. </vt:lpstr>
      <vt:lpstr>  2. HPV DNA testing </vt:lpstr>
      <vt:lpstr>HPV DNA testing  Contd.</vt:lpstr>
      <vt:lpstr>3. Combination Screening </vt:lpstr>
      <vt:lpstr>4. Visual Method</vt:lpstr>
      <vt:lpstr>Visual Inspection with Acetic Acid</vt:lpstr>
      <vt:lpstr> VIA Contd. </vt:lpstr>
      <vt:lpstr> </vt:lpstr>
      <vt:lpstr> VIA test performance </vt:lpstr>
      <vt:lpstr> Visual inspection with Lugol’s iodine (VILI) </vt:lpstr>
      <vt:lpstr>Strengths of Visual Method </vt:lpstr>
      <vt:lpstr> Limitations of Visual method </vt:lpstr>
      <vt:lpstr> Management of abnormal VIA /VILI </vt:lpstr>
      <vt:lpstr>Cervical Cancer</vt:lpstr>
      <vt:lpstr>Cervical cancer</vt:lpstr>
      <vt:lpstr>Cervical cancer Contd. </vt:lpstr>
      <vt:lpstr>Natural History of Cervical Cancer</vt:lpstr>
      <vt:lpstr>Cervical cancer Contd. </vt:lpstr>
      <vt:lpstr>Cervical cancer Contd. </vt:lpstr>
      <vt:lpstr>Cervical cancer Contd. </vt:lpstr>
      <vt:lpstr>Cervical cancer Contd. </vt:lpstr>
      <vt:lpstr>Cervical cancer Contd. </vt:lpstr>
      <vt:lpstr>Cervical cancer Contd. </vt:lpstr>
      <vt:lpstr>Cervical cancer Contd. </vt:lpstr>
      <vt:lpstr>Differential diagnosis</vt:lpstr>
      <vt:lpstr>Cause of death</vt:lpstr>
      <vt:lpstr>Prevention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dc:creator>
  <cp:lastModifiedBy>work</cp:lastModifiedBy>
  <cp:revision>43</cp:revision>
  <dcterms:created xsi:type="dcterms:W3CDTF">2018-05-02T06:52:40Z</dcterms:created>
  <dcterms:modified xsi:type="dcterms:W3CDTF">2018-06-27T11:15:18Z</dcterms:modified>
</cp:coreProperties>
</file>