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3"/>
  </p:notesMasterIdLst>
  <p:sldIdLst>
    <p:sldId id="256" r:id="rId2"/>
    <p:sldId id="257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259" r:id="rId11"/>
    <p:sldId id="266" r:id="rId12"/>
    <p:sldId id="267" r:id="rId13"/>
    <p:sldId id="309" r:id="rId14"/>
    <p:sldId id="268" r:id="rId15"/>
    <p:sldId id="269" r:id="rId16"/>
    <p:sldId id="310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311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12" r:id="rId51"/>
    <p:sldId id="313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7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BAB98-0210-4A21-A58F-7F3BDC1F6AB2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A1657-65BF-45F5-BA1A-539235B56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72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A1657-65BF-45F5-BA1A-539235B56A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4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AEB5-C205-412D-82AD-C3778843A86D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7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32B2-378A-45D9-B646-4A1C70F02E0E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36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9A76-7052-4C02-9FEC-AE5347DC1745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7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A2E5-AFED-4A7F-8553-BD76A4B773FC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8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CD2E-DAA6-40D6-A53C-8A7B8FE86751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3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D9DC-AE0B-4BE3-886A-63C65AF2EA7D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6391-2826-482D-9AF3-BEC9CBCEF630}" type="datetime1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2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B1CD-7162-4EB0-8E08-A98E8C393ADA}" type="datetime1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7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FDF5-5264-4079-8F2F-B2F56C919EF0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60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C6BE9-DB3E-40B8-84CB-BF225BECAD29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40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6E6B-3987-4957-9040-04B7E48BA4ED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887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ACA93-E74E-4C70-BC63-1572EB0F7ED4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2309E-2517-4749-A921-9912767AD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8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Unit III.  General Gynecology &amp; Oncology </a:t>
            </a:r>
            <a:br>
              <a:rPr lang="en-US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Mihretu Molla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34FD-8368-4C32-B117-09F107220B63}" type="datetime1">
              <a:rPr lang="en-US" smtClean="0"/>
              <a:t>4/27/2020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95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Abnormal uterine bleeding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/>
              <a:t>Def</a:t>
            </a:r>
            <a:r>
              <a:rPr lang="en-US" altLang="en-US" dirty="0"/>
              <a:t>: any bleeding  from the uterus that differs from the usual menstrual cycle in frequency, amount, duration of flow.</a:t>
            </a:r>
            <a:r>
              <a:rPr lang="en-GB" alt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090-CAC7-4BBC-92F0-E6265638DCF7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8928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Patterns  of AUB</a:t>
            </a:r>
            <a:endParaRPr lang="en-GB" alt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43345" y="1427018"/>
            <a:ext cx="10910455" cy="4749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Menorrhagia – </a:t>
            </a:r>
            <a:r>
              <a:rPr lang="en-US" altLang="en-US" dirty="0" err="1"/>
              <a:t>hypermenorrhea</a:t>
            </a:r>
            <a:endParaRPr lang="en-US" altLang="en-US" dirty="0"/>
          </a:p>
          <a:p>
            <a:r>
              <a:rPr lang="en-US" altLang="en-US" dirty="0"/>
              <a:t>  heavy or prolonged menstrual flow</a:t>
            </a:r>
          </a:p>
          <a:p>
            <a:pPr marL="0" indent="0">
              <a:buNone/>
            </a:pPr>
            <a:r>
              <a:rPr lang="en-US" altLang="en-US" dirty="0"/>
              <a:t>Causes  </a:t>
            </a:r>
          </a:p>
          <a:p>
            <a:r>
              <a:rPr lang="en-US" altLang="en-US" dirty="0" err="1"/>
              <a:t>submucous</a:t>
            </a:r>
            <a:r>
              <a:rPr lang="en-US" altLang="en-US" dirty="0"/>
              <a:t> </a:t>
            </a:r>
            <a:r>
              <a:rPr lang="en-US" altLang="en-US" dirty="0" err="1"/>
              <a:t>myoma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Complications of pregnancy </a:t>
            </a:r>
          </a:p>
          <a:p>
            <a:r>
              <a:rPr lang="en-US" altLang="en-US" dirty="0" err="1"/>
              <a:t>adenomyosis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Endometrial hyperplasia </a:t>
            </a:r>
          </a:p>
          <a:p>
            <a:r>
              <a:rPr lang="en-US" altLang="en-US" dirty="0"/>
              <a:t>malignant </a:t>
            </a:r>
            <a:r>
              <a:rPr lang="en-US" altLang="en-US" dirty="0" err="1"/>
              <a:t>trs</a:t>
            </a:r>
            <a:r>
              <a:rPr lang="en-US" altLang="en-US" dirty="0"/>
              <a:t>, DUB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3CD3-538E-44E0-9FA1-39F14B727030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4038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Patterns….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706582" y="1510145"/>
            <a:ext cx="10647218" cy="46668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err="1"/>
              <a:t>Hypomenorrhea</a:t>
            </a:r>
            <a:r>
              <a:rPr lang="en-US" altLang="en-US" dirty="0"/>
              <a:t> – </a:t>
            </a:r>
            <a:r>
              <a:rPr lang="en-US" altLang="en-US" dirty="0" err="1"/>
              <a:t>cryptomenorhea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 Light menstrual flow</a:t>
            </a:r>
          </a:p>
          <a:p>
            <a:pPr marL="0" indent="0">
              <a:buNone/>
            </a:pPr>
            <a:r>
              <a:rPr lang="en-US" altLang="en-US" dirty="0"/>
              <a:t>Causes</a:t>
            </a:r>
          </a:p>
          <a:p>
            <a:r>
              <a:rPr lang="en-US" altLang="en-US" dirty="0"/>
              <a:t>   </a:t>
            </a:r>
            <a:r>
              <a:rPr lang="en-US" altLang="en-US" dirty="0" err="1"/>
              <a:t>Hymenal</a:t>
            </a:r>
            <a:r>
              <a:rPr lang="en-US" altLang="en-US" dirty="0"/>
              <a:t> or cervical stenosis</a:t>
            </a:r>
          </a:p>
          <a:p>
            <a:r>
              <a:rPr lang="en-US" altLang="en-US" dirty="0"/>
              <a:t>  Uterine </a:t>
            </a:r>
            <a:r>
              <a:rPr lang="en-US" altLang="en-US" dirty="0" err="1"/>
              <a:t>synechia</a:t>
            </a:r>
            <a:r>
              <a:rPr lang="en-US" altLang="en-US" dirty="0"/>
              <a:t>, </a:t>
            </a:r>
            <a:r>
              <a:rPr lang="en-US" altLang="en-US" dirty="0" err="1"/>
              <a:t>ocp</a:t>
            </a:r>
            <a:r>
              <a:rPr lang="en-US" alt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1C476-E4DB-4161-9326-51432C595D6F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3210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Patterns….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err="1"/>
              <a:t>Metrorrhagia</a:t>
            </a:r>
            <a:r>
              <a:rPr lang="en-US" altLang="en-US" dirty="0"/>
              <a:t> – </a:t>
            </a:r>
            <a:r>
              <a:rPr lang="en-US" altLang="en-US" dirty="0" err="1"/>
              <a:t>intermenstrual</a:t>
            </a:r>
            <a:r>
              <a:rPr lang="en-US" altLang="en-US" dirty="0"/>
              <a:t> bleeding</a:t>
            </a:r>
          </a:p>
          <a:p>
            <a:r>
              <a:rPr lang="en-US" altLang="en-US" dirty="0"/>
              <a:t>bleeding  occur at any time between menstrual  periods</a:t>
            </a:r>
          </a:p>
          <a:p>
            <a:pPr marL="0" indent="0">
              <a:buNone/>
            </a:pPr>
            <a:r>
              <a:rPr lang="en-US" altLang="en-US" dirty="0"/>
              <a:t>Causes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endomerial</a:t>
            </a:r>
            <a:r>
              <a:rPr lang="en-US" altLang="en-US" dirty="0"/>
              <a:t> polyps </a:t>
            </a:r>
          </a:p>
          <a:p>
            <a:r>
              <a:rPr lang="en-US" altLang="en-US" dirty="0"/>
              <a:t>endometrial and cervical Ca </a:t>
            </a:r>
          </a:p>
          <a:p>
            <a:r>
              <a:rPr lang="en-US" altLang="en-US" dirty="0"/>
              <a:t>  exogenous </a:t>
            </a:r>
            <a:r>
              <a:rPr lang="en-US" altLang="en-US" dirty="0" err="1"/>
              <a:t>est</a:t>
            </a:r>
            <a:endParaRPr lang="en-GB" alt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0737C-1D28-4C3E-8AD1-1B6203957EB4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07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Patterns….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54727"/>
            <a:ext cx="10515600" cy="4722236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err="1"/>
              <a:t>Menometrorrhagia</a:t>
            </a:r>
            <a:endParaRPr lang="en-US" altLang="en-US" dirty="0"/>
          </a:p>
          <a:p>
            <a:r>
              <a:rPr lang="en-US" altLang="en-US" dirty="0"/>
              <a:t>period that occurs at irregular intervals</a:t>
            </a:r>
          </a:p>
          <a:p>
            <a:r>
              <a:rPr lang="en-US" altLang="en-US" dirty="0"/>
              <a:t> irregular, prolonged and excessive in amount. </a:t>
            </a:r>
          </a:p>
          <a:p>
            <a:pPr marL="0" indent="0">
              <a:buNone/>
            </a:pPr>
            <a:r>
              <a:rPr lang="en-US" altLang="en-US" dirty="0"/>
              <a:t>Causes </a:t>
            </a:r>
          </a:p>
          <a:p>
            <a:r>
              <a:rPr lang="en-US" altLang="en-US" dirty="0"/>
              <a:t>  anovulation 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est</a:t>
            </a:r>
            <a:r>
              <a:rPr lang="en-US" altLang="en-US" dirty="0"/>
              <a:t> secreting </a:t>
            </a:r>
            <a:r>
              <a:rPr lang="en-US" altLang="en-US" dirty="0" err="1"/>
              <a:t>trs</a:t>
            </a:r>
            <a:r>
              <a:rPr lang="en-US" altLang="en-US" dirty="0"/>
              <a:t> </a:t>
            </a:r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2293-06F9-46AB-BB45-65B5FE3E388C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5678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Patterns….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82436"/>
            <a:ext cx="10515600" cy="4694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 </a:t>
            </a:r>
            <a:r>
              <a:rPr lang="en-US" altLang="en-US" dirty="0" err="1"/>
              <a:t>Polymenorrhea</a:t>
            </a:r>
            <a:endParaRPr lang="en-US" altLang="en-US" dirty="0"/>
          </a:p>
          <a:p>
            <a:r>
              <a:rPr lang="en-US" altLang="en-US" dirty="0"/>
              <a:t>period that occurs too frequently </a:t>
            </a:r>
          </a:p>
          <a:p>
            <a:r>
              <a:rPr lang="en-US" altLang="en-US" dirty="0"/>
              <a:t>a menstrual cycle interval of &lt; 21 days </a:t>
            </a:r>
          </a:p>
          <a:p>
            <a:pPr marL="0" indent="0">
              <a:buNone/>
            </a:pPr>
            <a:r>
              <a:rPr lang="en-US" altLang="en-US" dirty="0"/>
              <a:t>Causes</a:t>
            </a:r>
          </a:p>
          <a:p>
            <a:r>
              <a:rPr lang="en-US" altLang="en-US" dirty="0"/>
              <a:t>Anovulation</a:t>
            </a:r>
          </a:p>
          <a:p>
            <a:r>
              <a:rPr lang="en-US" altLang="en-US" dirty="0"/>
              <a:t>shortened luteal phase </a:t>
            </a:r>
          </a:p>
          <a:p>
            <a:pPr marL="0" indent="0">
              <a:buNone/>
            </a:pPr>
            <a:endParaRPr lang="en-GB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78DE-F48C-4650-A650-9FF0A1D032BA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4275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Patterns….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2436"/>
            <a:ext cx="10515600" cy="4694527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err="1"/>
              <a:t>Oligomenorrhea</a:t>
            </a:r>
            <a:endParaRPr lang="en-US" altLang="en-US" dirty="0"/>
          </a:p>
          <a:p>
            <a:r>
              <a:rPr lang="en-US" altLang="en-US" dirty="0"/>
              <a:t>menstrual periods that occurs more than 35 days apart </a:t>
            </a:r>
          </a:p>
          <a:p>
            <a:pPr marL="0" indent="0">
              <a:buNone/>
            </a:pPr>
            <a:r>
              <a:rPr lang="en-US" altLang="en-US" dirty="0"/>
              <a:t> causes</a:t>
            </a:r>
          </a:p>
          <a:p>
            <a:r>
              <a:rPr lang="en-US" altLang="en-US" dirty="0"/>
              <a:t> An ovulation</a:t>
            </a:r>
          </a:p>
          <a:p>
            <a:r>
              <a:rPr lang="en-US" altLang="en-US" dirty="0" err="1"/>
              <a:t>est</a:t>
            </a:r>
            <a:r>
              <a:rPr lang="en-US" altLang="en-US" dirty="0"/>
              <a:t> secreting </a:t>
            </a:r>
            <a:r>
              <a:rPr lang="en-US" altLang="en-US" dirty="0" err="1"/>
              <a:t>trs</a:t>
            </a:r>
            <a:endParaRPr lang="en-GB" alt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65F5-44F2-40AD-A238-51DA533D4EC1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64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Patterns..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8582"/>
            <a:ext cx="10515600" cy="4708381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Contact bleeding- post coital bleeding</a:t>
            </a:r>
          </a:p>
          <a:p>
            <a:r>
              <a:rPr lang="en-US" altLang="en-US" dirty="0"/>
              <a:t>Must be considered a sign of cervical Ca until proved other wise.</a:t>
            </a:r>
          </a:p>
          <a:p>
            <a:pPr marL="0" indent="0">
              <a:buNone/>
            </a:pPr>
            <a:r>
              <a:rPr lang="en-US" altLang="en-US" dirty="0"/>
              <a:t>Other causes </a:t>
            </a:r>
          </a:p>
          <a:p>
            <a:r>
              <a:rPr lang="en-US" altLang="en-US" dirty="0"/>
              <a:t> cervical polyp</a:t>
            </a:r>
          </a:p>
          <a:p>
            <a:r>
              <a:rPr lang="en-US" altLang="en-US" dirty="0"/>
              <a:t> cervical or vaginal infection</a:t>
            </a:r>
            <a:r>
              <a:rPr lang="en-GB" alt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7CECD-812D-443F-86FE-83D302DB628C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047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Causes of AUB</a:t>
            </a:r>
            <a:endParaRPr lang="en-GB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87927" y="1385455"/>
            <a:ext cx="11333018" cy="4791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err="1"/>
              <a:t>prepubertal</a:t>
            </a:r>
            <a:r>
              <a:rPr lang="en-US" altLang="en-US" dirty="0"/>
              <a:t> –</a:t>
            </a:r>
            <a:r>
              <a:rPr lang="en-US" altLang="en-US" dirty="0" err="1"/>
              <a:t>premenarchal</a:t>
            </a:r>
            <a:endParaRPr lang="en-US" altLang="en-US" dirty="0"/>
          </a:p>
          <a:p>
            <a:r>
              <a:rPr lang="en-US" altLang="en-US" dirty="0" err="1"/>
              <a:t>Vulval</a:t>
            </a:r>
            <a:r>
              <a:rPr lang="en-US" altLang="en-US" dirty="0"/>
              <a:t> lesions –</a:t>
            </a:r>
            <a:r>
              <a:rPr lang="en-US" altLang="en-US" dirty="0" err="1"/>
              <a:t>vulval</a:t>
            </a:r>
            <a:r>
              <a:rPr lang="en-US" altLang="en-US" dirty="0"/>
              <a:t> fissure, maceration, </a:t>
            </a:r>
            <a:r>
              <a:rPr lang="en-US" altLang="en-US" dirty="0" err="1"/>
              <a:t>condy</a:t>
            </a:r>
            <a:r>
              <a:rPr lang="en-US" altLang="en-US" dirty="0"/>
              <a:t> </a:t>
            </a:r>
            <a:r>
              <a:rPr lang="en-US" altLang="en-US" dirty="0" err="1"/>
              <a:t>lomas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F. body</a:t>
            </a:r>
          </a:p>
          <a:p>
            <a:r>
              <a:rPr lang="en-US" altLang="en-US" dirty="0" err="1"/>
              <a:t>Vulvovaginitis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Precocious puberty</a:t>
            </a:r>
          </a:p>
          <a:p>
            <a:r>
              <a:rPr lang="en-US" altLang="en-US" dirty="0"/>
              <a:t>Trauma  - abuse, penetration</a:t>
            </a:r>
          </a:p>
          <a:p>
            <a:r>
              <a:rPr lang="en-US" altLang="en-US" dirty="0"/>
              <a:t>Vaginal and ovarian </a:t>
            </a:r>
            <a:r>
              <a:rPr lang="en-US" altLang="en-US" dirty="0" err="1"/>
              <a:t>trs</a:t>
            </a:r>
            <a:endParaRPr lang="en-US" altLang="en-US" dirty="0"/>
          </a:p>
          <a:p>
            <a:r>
              <a:rPr lang="en-GB" altLang="en-US" dirty="0"/>
              <a:t>Exogenous hormones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177C-C4AA-46DA-BC41-B125627130F4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3665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Causes of AUB…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Adolescence</a:t>
            </a:r>
          </a:p>
          <a:p>
            <a:r>
              <a:rPr lang="en-US" altLang="en-US" dirty="0"/>
              <a:t>anovulation (90%)- hypothalamic immaturity</a:t>
            </a:r>
          </a:p>
          <a:p>
            <a:r>
              <a:rPr lang="en-US" altLang="en-US" dirty="0"/>
              <a:t>pregnancy related bleeding </a:t>
            </a:r>
          </a:p>
          <a:p>
            <a:r>
              <a:rPr lang="en-US" altLang="en-US" dirty="0"/>
              <a:t>exogenous hormones</a:t>
            </a:r>
          </a:p>
          <a:p>
            <a:r>
              <a:rPr lang="en-US" altLang="en-US" dirty="0"/>
              <a:t>Hematologic abnormalities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809A-BBC6-42DA-A948-CA339704E363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9363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out line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/>
              <a:t>Dysmenorrheal </a:t>
            </a:r>
          </a:p>
          <a:p>
            <a:r>
              <a:rPr lang="de-DE" dirty="0"/>
              <a:t>AUB (Abnormal uterine Bleeding ) &amp; DUB  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60D2-5DCD-49BA-AECC-D7D4855E4E29}" type="datetime1">
              <a:rPr lang="en-US" smtClean="0"/>
              <a:t>4/27/2020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09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Adolescence AUB…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infections- cervicitis, PID</a:t>
            </a:r>
          </a:p>
          <a:p>
            <a:r>
              <a:rPr lang="en-US" altLang="en-US" dirty="0"/>
              <a:t> endocrine or systemic problems</a:t>
            </a:r>
          </a:p>
          <a:p>
            <a:r>
              <a:rPr lang="en-US" altLang="en-US" dirty="0"/>
              <a:t>thyroid and hepatic dysfunction </a:t>
            </a:r>
          </a:p>
          <a:p>
            <a:r>
              <a:rPr lang="en-US" altLang="en-US" dirty="0"/>
              <a:t>PCOS</a:t>
            </a:r>
          </a:p>
          <a:p>
            <a:r>
              <a:rPr lang="en-US" altLang="en-US" dirty="0" err="1"/>
              <a:t>Mullerian</a:t>
            </a:r>
            <a:r>
              <a:rPr lang="en-US" altLang="en-US" dirty="0"/>
              <a:t> abnormalities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/>
              <a:t>Long vaginal septa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/>
              <a:t>UX </a:t>
            </a:r>
            <a:r>
              <a:rPr lang="en-US" altLang="en-US" dirty="0" err="1"/>
              <a:t>didelphis</a:t>
            </a:r>
            <a:r>
              <a:rPr lang="en-US" altLang="en-US" dirty="0"/>
              <a:t> 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EE1D-5398-40AB-B69B-3DA595CB29FF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9659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Causes ….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27018"/>
            <a:ext cx="10515600" cy="474994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en-US" dirty="0"/>
              <a:t>Reproductive age group</a:t>
            </a:r>
          </a:p>
          <a:p>
            <a:r>
              <a:rPr lang="en-US" altLang="en-US" dirty="0"/>
              <a:t>pregnancy related bleeding </a:t>
            </a:r>
          </a:p>
          <a:p>
            <a:r>
              <a:rPr lang="en-US" altLang="en-US" dirty="0"/>
              <a:t> DUB	</a:t>
            </a:r>
          </a:p>
          <a:p>
            <a:r>
              <a:rPr lang="en-US" altLang="en-US" dirty="0"/>
              <a:t> Exogenous hormones, endocrine causes </a:t>
            </a:r>
          </a:p>
          <a:p>
            <a:r>
              <a:rPr lang="en-US" altLang="en-US" dirty="0"/>
              <a:t>Anatomic causes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Myoma</a:t>
            </a:r>
            <a:r>
              <a:rPr lang="en-US" altLang="en-US" dirty="0"/>
              <a:t>, </a:t>
            </a:r>
            <a:r>
              <a:rPr lang="en-US" altLang="en-US" dirty="0" err="1"/>
              <a:t>adenomyosis</a:t>
            </a:r>
            <a:r>
              <a:rPr lang="en-US" altLang="en-US" dirty="0"/>
              <a:t> , endometrial polyps</a:t>
            </a:r>
          </a:p>
          <a:p>
            <a:r>
              <a:rPr lang="en-US" altLang="en-US" dirty="0"/>
              <a:t>    cervical lesions –polyps, infections, lesions ,</a:t>
            </a:r>
            <a:r>
              <a:rPr lang="en-US" altLang="en-US" dirty="0" err="1"/>
              <a:t>condyloma</a:t>
            </a:r>
            <a:r>
              <a:rPr lang="en-US" altLang="en-US" dirty="0"/>
              <a:t> ,HSV ulcer </a:t>
            </a:r>
          </a:p>
          <a:p>
            <a:r>
              <a:rPr lang="en-US" altLang="en-US" dirty="0"/>
              <a:t> Hematologic causes</a:t>
            </a:r>
          </a:p>
          <a:p>
            <a:r>
              <a:rPr lang="en-US" altLang="en-US" dirty="0"/>
              <a:t>  Coagulation </a:t>
            </a:r>
            <a:r>
              <a:rPr lang="en-US" altLang="en-US" dirty="0" err="1"/>
              <a:t>abn</a:t>
            </a:r>
            <a:r>
              <a:rPr lang="en-US" altLang="en-US" dirty="0"/>
              <a:t> – thrombocytopenia, v. will brand’s</a:t>
            </a:r>
          </a:p>
          <a:p>
            <a:r>
              <a:rPr lang="en-US" altLang="en-US" dirty="0"/>
              <a:t>                             - Leukemia </a:t>
            </a:r>
            <a:endParaRPr lang="es-ES" altLang="en-US" dirty="0"/>
          </a:p>
          <a:p>
            <a:r>
              <a:rPr lang="es-ES" altLang="en-US" dirty="0"/>
              <a:t>  Neoplasia – Ca (cervical , endometrial ,vaginal) </a:t>
            </a:r>
            <a:endParaRPr lang="en-US" altLang="en-US" dirty="0"/>
          </a:p>
          <a:p>
            <a:r>
              <a:rPr lang="en-US" altLang="en-US" dirty="0"/>
              <a:t>    Infectious causes -  </a:t>
            </a:r>
            <a:r>
              <a:rPr lang="en-US" altLang="en-US" dirty="0" err="1"/>
              <a:t>cervicitis,endometritis</a:t>
            </a:r>
            <a:r>
              <a:rPr lang="en-US" altLang="en-US" dirty="0"/>
              <a:t> 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F4F0-ACCD-4CF7-B8EE-C43B837449E3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713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Causes…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Dysfunctional uterine bleeding</a:t>
            </a:r>
          </a:p>
          <a:p>
            <a:r>
              <a:rPr lang="en-US" altLang="en-US" dirty="0" err="1"/>
              <a:t>Def</a:t>
            </a:r>
            <a:r>
              <a:rPr lang="en-US" altLang="en-US" dirty="0"/>
              <a:t>-abnormal </a:t>
            </a:r>
            <a:r>
              <a:rPr lang="en-US" altLang="en-US" dirty="0" err="1"/>
              <a:t>Ux</a:t>
            </a:r>
            <a:r>
              <a:rPr lang="en-US" altLang="en-US" dirty="0"/>
              <a:t> bleeding for which no specific organic cause can be found , after a thorough evaluation and work up of Pt.</a:t>
            </a:r>
          </a:p>
          <a:p>
            <a:r>
              <a:rPr lang="en-US" altLang="en-US" dirty="0"/>
              <a:t>Most often occurs in the absence of the cyclic hormonal changes that regulate the menstrual cycle.</a:t>
            </a:r>
            <a:r>
              <a:rPr lang="en-GB" alt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F8D9-A885-40E7-AC9C-D2AFCB0D677E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31150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DuB</a:t>
            </a:r>
            <a:r>
              <a:rPr lang="en-US" dirty="0"/>
              <a:t>…..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Is often a dx of exclusion – organic causes must be excluded </a:t>
            </a:r>
          </a:p>
          <a:p>
            <a:r>
              <a:rPr lang="en-US" altLang="en-US" dirty="0"/>
              <a:t>AUB at extremes of reproductive life usually is due to anovulation (DUB)</a:t>
            </a:r>
          </a:p>
          <a:p>
            <a:r>
              <a:rPr lang="en-US" altLang="en-US" dirty="0"/>
              <a:t>Pathophysiology of  DUB</a:t>
            </a:r>
          </a:p>
          <a:p>
            <a:r>
              <a:rPr lang="en-US" altLang="en-US" dirty="0"/>
              <a:t>Most common etiology is est. withdrawal or </a:t>
            </a:r>
            <a:r>
              <a:rPr lang="en-US" altLang="en-US" dirty="0" err="1"/>
              <a:t>est</a:t>
            </a:r>
            <a:r>
              <a:rPr lang="en-US" altLang="en-US" dirty="0"/>
              <a:t> break through bleeding</a:t>
            </a:r>
          </a:p>
          <a:p>
            <a:r>
              <a:rPr lang="en-US" altLang="en-US" dirty="0"/>
              <a:t>In absence of  ovulation  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est</a:t>
            </a:r>
            <a:r>
              <a:rPr lang="en-US" altLang="en-US" dirty="0"/>
              <a:t> stimulates the endometrium without production of progesterone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0F3F-0725-4AA7-8755-5FA2A8CFEB05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6226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Pathophysiology..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/>
              <a:t>unopposed </a:t>
            </a:r>
            <a:r>
              <a:rPr lang="en-US" altLang="en-US" dirty="0" err="1"/>
              <a:t>est</a:t>
            </a:r>
            <a:r>
              <a:rPr lang="en-US" altLang="en-US" dirty="0"/>
              <a:t> </a:t>
            </a:r>
            <a:r>
              <a:rPr lang="en-US" altLang="en-US" dirty="0">
                <a:sym typeface="Wingdings" panose="05000000000000000000" pitchFamily="2" charset="2"/>
              </a:rPr>
              <a:t></a:t>
            </a:r>
            <a:r>
              <a:rPr lang="en-US" altLang="en-US" dirty="0"/>
              <a:t> leads to excessive glandular proliferation with lack of stromal support</a:t>
            </a:r>
            <a:r>
              <a:rPr lang="en-US" altLang="en-US" dirty="0">
                <a:sym typeface="Wingdings" panose="05000000000000000000" pitchFamily="2" charset="2"/>
              </a:rPr>
              <a:t></a:t>
            </a:r>
            <a:r>
              <a:rPr lang="en-US" altLang="en-US" dirty="0"/>
              <a:t> unstable, fragile, </a:t>
            </a:r>
            <a:r>
              <a:rPr lang="en-US" altLang="en-US" dirty="0" err="1"/>
              <a:t>hetrogenous</a:t>
            </a:r>
            <a:r>
              <a:rPr lang="en-US" altLang="en-US" dirty="0"/>
              <a:t> endometrium prone to superficial breakdown and bleeding.</a:t>
            </a:r>
            <a:endParaRPr lang="en-GB" altLang="en-US" dirty="0"/>
          </a:p>
          <a:p>
            <a:endParaRPr lang="en-US" altLang="en-US" dirty="0"/>
          </a:p>
          <a:p>
            <a:r>
              <a:rPr lang="en-US" altLang="en-US" dirty="0"/>
              <a:t>endometrium slough off in isolated location, the remaining raw surface is </a:t>
            </a:r>
            <a:r>
              <a:rPr lang="en-US" altLang="en-US" dirty="0" err="1"/>
              <a:t>restimulated</a:t>
            </a:r>
            <a:r>
              <a:rPr lang="en-US" altLang="en-US" dirty="0"/>
              <a:t> by </a:t>
            </a:r>
            <a:r>
              <a:rPr lang="en-US" altLang="en-US" dirty="0" err="1"/>
              <a:t>est</a:t>
            </a:r>
            <a:r>
              <a:rPr lang="en-US" altLang="en-US" dirty="0"/>
              <a:t> and heals as another part of endometrium is slough off 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D0CC-C6EC-4952-AABB-906261C023A8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17725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Etiology of DUB</a:t>
            </a:r>
            <a:endParaRPr lang="en-GB" alt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27018"/>
            <a:ext cx="10515600" cy="4749945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/>
              <a:t>A .Causes of anovulation or </a:t>
            </a:r>
            <a:r>
              <a:rPr lang="en-US" altLang="en-US" dirty="0" err="1"/>
              <a:t>oligoovulation</a:t>
            </a:r>
            <a:r>
              <a:rPr lang="en-US" altLang="en-US" dirty="0"/>
              <a:t> </a:t>
            </a:r>
          </a:p>
          <a:p>
            <a:r>
              <a:rPr lang="en-US" altLang="en-US" dirty="0" err="1"/>
              <a:t>Anovulatory</a:t>
            </a:r>
            <a:r>
              <a:rPr lang="en-US" altLang="en-US" dirty="0"/>
              <a:t> cycles are </a:t>
            </a:r>
            <a:r>
              <a:rPr lang="en-US" altLang="en-US" dirty="0" err="1"/>
              <a:t>sms</a:t>
            </a:r>
            <a:r>
              <a:rPr lang="en-US" altLang="en-US" dirty="0"/>
              <a:t> of disruption of the normal regulatory mechanisms that control menstrual cycle.</a:t>
            </a:r>
          </a:p>
          <a:p>
            <a:r>
              <a:rPr lang="en-US" altLang="en-US" dirty="0"/>
              <a:t>abnormalities at any site of </a:t>
            </a:r>
            <a:r>
              <a:rPr lang="en-US" altLang="en-US" dirty="0" err="1"/>
              <a:t>hypothalmo</a:t>
            </a:r>
            <a:r>
              <a:rPr lang="en-US" altLang="en-US" dirty="0"/>
              <a:t>- pituitary ovarian axis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29F2B-E51E-48C4-942D-028A3C3AC0C5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48431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1.Dysfunction of hypothalamic pituitary ovarian axis</a:t>
            </a:r>
            <a:br>
              <a:rPr lang="en-GB"/>
            </a:br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Any factor that interferes with the normal pulsatile secretion of GnRH leads to an ovulation </a:t>
            </a:r>
          </a:p>
          <a:p>
            <a:r>
              <a:rPr lang="en-US"/>
              <a:t>    </a:t>
            </a:r>
            <a:r>
              <a:rPr lang="es-ES"/>
              <a:t>Causes –</a:t>
            </a:r>
          </a:p>
          <a:p>
            <a:r>
              <a:rPr lang="es-ES"/>
              <a:t>  .Hyperprolactinemia – P. adenoma,     psychotropic drugs,</a:t>
            </a:r>
            <a:r>
              <a:rPr lang="en-US"/>
              <a:t>hypothyroidism</a:t>
            </a:r>
          </a:p>
          <a:p>
            <a:r>
              <a:rPr lang="en-US"/>
              <a:t>stress and anxiety		</a:t>
            </a:r>
          </a:p>
          <a:p>
            <a:r>
              <a:rPr lang="en-US"/>
              <a:t>rapid weight loss</a:t>
            </a:r>
          </a:p>
          <a:p>
            <a:r>
              <a:rPr lang="en-US"/>
              <a:t>anorexia nervosa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6B1C-E321-48EC-9C19-A6C28A03D39F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5789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 2.Immaturity of hypothalamic pituitary ovarian axis</a:t>
            </a:r>
          </a:p>
          <a:p>
            <a:r>
              <a:rPr lang="en-US" altLang="en-US"/>
              <a:t>     -in post pubertal adolescence shortly after menarche </a:t>
            </a:r>
          </a:p>
          <a:p>
            <a:r>
              <a:rPr lang="en-US" altLang="en-US"/>
              <a:t> 3. Abnormalities of normal feed back signals</a:t>
            </a:r>
          </a:p>
          <a:p>
            <a:r>
              <a:rPr lang="en-US" altLang="en-US"/>
              <a:t>    Estradiol levels play a critical role in controlling the sequence of events during normal ovulatory cycles</a:t>
            </a:r>
          </a:p>
          <a:p>
            <a:r>
              <a:rPr lang="en-US" altLang="en-US"/>
              <a:t> medical conditions –  hepatic ds , thyroid abnormalities affect metabolism and clearance of estradiol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4ABF-BD93-42ED-8D7C-9FFDB9399F1D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5166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4. other causes </a:t>
            </a:r>
          </a:p>
          <a:p>
            <a:r>
              <a:rPr lang="en-US" altLang="en-US"/>
              <a:t>         Pcos</a:t>
            </a:r>
          </a:p>
          <a:p>
            <a:r>
              <a:rPr lang="en-US" altLang="en-US"/>
              <a:t>b. causes with ovulation </a:t>
            </a:r>
          </a:p>
          <a:p>
            <a:r>
              <a:rPr lang="en-US" altLang="en-US"/>
              <a:t> DUB 2ry to hormonal causes may occur during ovulatory cycles</a:t>
            </a:r>
          </a:p>
          <a:p>
            <a:r>
              <a:rPr lang="en-US" altLang="en-US"/>
              <a:t> ovulatory pts with AUB are more likely to have an underlying organic pathology &amp; are not true DUB pts</a:t>
            </a:r>
          </a:p>
          <a:p>
            <a:r>
              <a:rPr lang="en-US" altLang="en-US"/>
              <a:t>	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5843-22CE-4F4B-9E43-AE280A80C328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7823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Evaluation of  AUB</a:t>
            </a:r>
            <a:endParaRPr lang="en-GB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 A. History	</a:t>
            </a:r>
          </a:p>
          <a:p>
            <a:r>
              <a:rPr lang="en-US" altLang="en-US" dirty="0"/>
              <a:t>age, parity, marital status, sexual </a:t>
            </a:r>
            <a:r>
              <a:rPr lang="en-US" altLang="en-US" dirty="0" err="1"/>
              <a:t>Hx</a:t>
            </a:r>
            <a:endParaRPr lang="en-US" altLang="en-US" dirty="0"/>
          </a:p>
          <a:p>
            <a:r>
              <a:rPr lang="en-US" altLang="en-US" dirty="0"/>
              <a:t>current pattern of  bleeding</a:t>
            </a:r>
          </a:p>
          <a:p>
            <a:r>
              <a:rPr lang="en-US" altLang="en-US" dirty="0"/>
              <a:t>menstrual </a:t>
            </a:r>
            <a:r>
              <a:rPr lang="en-US" altLang="en-US" dirty="0" err="1"/>
              <a:t>Hx</a:t>
            </a:r>
            <a:r>
              <a:rPr lang="en-US" altLang="en-US" dirty="0"/>
              <a:t> – age at menarche, cycle frequency and duration, contraceptive use &amp; other medications</a:t>
            </a:r>
          </a:p>
          <a:p>
            <a:r>
              <a:rPr lang="en-US" altLang="en-US" dirty="0"/>
              <a:t>  anticoagulants, psychotropic drugs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3F4F-5529-48BB-809C-796F98215B11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436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Dysmenorrhea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5EBF6-628D-4082-B47C-4BC27E7F2661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323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 …</a:t>
            </a:r>
            <a:br>
              <a:rPr lang="en-GB"/>
            </a:br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82436"/>
            <a:ext cx="10515600" cy="4694527"/>
          </a:xfrm>
        </p:spPr>
        <p:txBody>
          <a:bodyPr/>
          <a:lstStyle/>
          <a:p>
            <a:r>
              <a:rPr lang="en-US" altLang="en-US" dirty="0"/>
              <a:t> medical </a:t>
            </a:r>
            <a:r>
              <a:rPr lang="en-US" altLang="en-US" dirty="0" err="1"/>
              <a:t>Hx</a:t>
            </a:r>
            <a:r>
              <a:rPr lang="en-US" altLang="en-US" dirty="0"/>
              <a:t> – </a:t>
            </a:r>
            <a:r>
              <a:rPr lang="en-US" altLang="en-US" dirty="0" err="1"/>
              <a:t>sms</a:t>
            </a:r>
            <a:r>
              <a:rPr lang="en-US" altLang="en-US" dirty="0"/>
              <a:t> of endocrine &amp; other organic   diseases</a:t>
            </a:r>
          </a:p>
          <a:p>
            <a:r>
              <a:rPr lang="en-US" altLang="en-US" dirty="0"/>
              <a:t> bleeding tendency &amp; family </a:t>
            </a:r>
            <a:r>
              <a:rPr lang="en-US" altLang="en-US" dirty="0" err="1"/>
              <a:t>Hx</a:t>
            </a:r>
            <a:r>
              <a:rPr lang="en-US" altLang="en-US" dirty="0"/>
              <a:t> of bleeding disorder </a:t>
            </a:r>
          </a:p>
          <a:p>
            <a:r>
              <a:rPr lang="en-US" altLang="en-US" dirty="0"/>
              <a:t>s/s of stress &amp; s/s of PID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465D-8774-4358-937D-0DBA0BC182E2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37253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Physical examination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General P/E </a:t>
            </a:r>
          </a:p>
          <a:p>
            <a:r>
              <a:rPr lang="en-US" altLang="en-US" dirty="0"/>
              <a:t>thyroid enlargement, </a:t>
            </a:r>
            <a:r>
              <a:rPr lang="en-US" altLang="en-US" dirty="0" err="1"/>
              <a:t>galactorrhea</a:t>
            </a:r>
            <a:r>
              <a:rPr lang="en-US" altLang="en-US" dirty="0"/>
              <a:t>, ecchymosis, </a:t>
            </a:r>
            <a:r>
              <a:rPr lang="en-US" altLang="en-US" dirty="0" err="1"/>
              <a:t>purpura</a:t>
            </a:r>
            <a:endParaRPr lang="en-US" altLang="en-US" dirty="0"/>
          </a:p>
          <a:p>
            <a:r>
              <a:rPr lang="en-US" altLang="en-US" dirty="0"/>
              <a:t>pallor, v/s </a:t>
            </a:r>
          </a:p>
          <a:p>
            <a:pPr marL="0" indent="0">
              <a:buNone/>
            </a:pPr>
            <a:r>
              <a:rPr lang="en-US" altLang="en-US" dirty="0"/>
              <a:t>Gynecologic exam</a:t>
            </a:r>
          </a:p>
          <a:p>
            <a:r>
              <a:rPr lang="en-US" altLang="en-US" dirty="0"/>
              <a:t>2ry  sexual x-</a:t>
            </a:r>
            <a:r>
              <a:rPr lang="en-US" altLang="en-US" dirty="0" err="1"/>
              <a:t>stics</a:t>
            </a:r>
            <a:r>
              <a:rPr lang="en-US" altLang="en-US" dirty="0"/>
              <a:t>, vaginal trauma, sign of infection, atrophic vaginitis and </a:t>
            </a:r>
            <a:r>
              <a:rPr lang="en-US" altLang="en-US" dirty="0" err="1"/>
              <a:t>F.body</a:t>
            </a:r>
            <a:r>
              <a:rPr lang="en-US" altLang="en-US" dirty="0"/>
              <a:t> 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BC0B1-0C2A-4703-AF92-034F91CD8058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01513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Lab evaluation</a:t>
            </a:r>
            <a:endParaRPr lang="en-GB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54727"/>
            <a:ext cx="10633364" cy="4722236"/>
          </a:xfrm>
        </p:spPr>
        <p:txBody>
          <a:bodyPr/>
          <a:lstStyle/>
          <a:p>
            <a:r>
              <a:rPr lang="en-US" altLang="en-US" dirty="0"/>
              <a:t>based on </a:t>
            </a:r>
            <a:r>
              <a:rPr lang="en-US" altLang="en-US" dirty="0" err="1"/>
              <a:t>Hx</a:t>
            </a:r>
            <a:r>
              <a:rPr lang="en-US" altLang="en-US" dirty="0"/>
              <a:t> physical findings </a:t>
            </a:r>
          </a:p>
          <a:p>
            <a:r>
              <a:rPr lang="en-US" altLang="en-US" dirty="0"/>
              <a:t>CBC- </a:t>
            </a:r>
            <a:r>
              <a:rPr lang="en-US" altLang="en-US" dirty="0" err="1"/>
              <a:t>Hgb</a:t>
            </a:r>
            <a:r>
              <a:rPr lang="en-US" altLang="en-US" dirty="0"/>
              <a:t> &amp; HCT, WBC, </a:t>
            </a:r>
            <a:r>
              <a:rPr lang="en-US" altLang="en-US" dirty="0" err="1"/>
              <a:t>platlet</a:t>
            </a:r>
            <a:r>
              <a:rPr lang="en-US" altLang="en-US" dirty="0"/>
              <a:t> count</a:t>
            </a:r>
          </a:p>
          <a:p>
            <a:r>
              <a:rPr lang="en-US" altLang="en-US" dirty="0"/>
              <a:t>Pregnancy test – should be done in all pre menopausal AUB </a:t>
            </a:r>
          </a:p>
          <a:p>
            <a:r>
              <a:rPr lang="en-US" altLang="en-US" dirty="0"/>
              <a:t>Test for -STI </a:t>
            </a:r>
          </a:p>
          <a:p>
            <a:r>
              <a:rPr lang="en-US" altLang="en-US" dirty="0"/>
              <a:t>Coagulation profile – PT, PTT</a:t>
            </a:r>
          </a:p>
          <a:p>
            <a:r>
              <a:rPr lang="en-US" altLang="en-US" dirty="0"/>
              <a:t>TSH, LFT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BFB2-3773-4AF9-ACFB-14D34776C21B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75074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Androgen profile – </a:t>
            </a:r>
            <a:r>
              <a:rPr lang="en-US" altLang="en-US" dirty="0" err="1"/>
              <a:t>Testesterone</a:t>
            </a:r>
            <a:r>
              <a:rPr lang="en-US" altLang="en-US" dirty="0"/>
              <a:t>, DEA, 17 alpha </a:t>
            </a:r>
            <a:r>
              <a:rPr lang="en-US" altLang="en-US" dirty="0" err="1"/>
              <a:t>hydoxy</a:t>
            </a:r>
            <a:r>
              <a:rPr lang="en-US" altLang="en-US" dirty="0"/>
              <a:t> </a:t>
            </a:r>
            <a:r>
              <a:rPr lang="en-US" altLang="en-US" dirty="0" err="1"/>
              <a:t>progestrone</a:t>
            </a:r>
            <a:r>
              <a:rPr lang="en-US" altLang="en-US" dirty="0"/>
              <a:t>  </a:t>
            </a:r>
          </a:p>
          <a:p>
            <a:pPr marL="0" indent="0">
              <a:buNone/>
            </a:pPr>
            <a:r>
              <a:rPr lang="en-US" altLang="en-US" dirty="0"/>
              <a:t> Diagnostic procedures</a:t>
            </a:r>
          </a:p>
          <a:p>
            <a:r>
              <a:rPr lang="en-US" altLang="en-US" dirty="0"/>
              <a:t> ultrasonography &amp; </a:t>
            </a:r>
            <a:r>
              <a:rPr lang="en-US" altLang="en-US" dirty="0" err="1"/>
              <a:t>sonohysterography</a:t>
            </a:r>
            <a:endParaRPr lang="en-US" altLang="en-US" dirty="0"/>
          </a:p>
          <a:p>
            <a:pPr lvl="1"/>
            <a:r>
              <a:rPr lang="en-US" altLang="en-US" dirty="0"/>
              <a:t>Intra  </a:t>
            </a:r>
            <a:r>
              <a:rPr lang="en-US" altLang="en-US" dirty="0" err="1"/>
              <a:t>Ux</a:t>
            </a:r>
            <a:r>
              <a:rPr lang="en-US" altLang="en-US" dirty="0"/>
              <a:t> polyps, </a:t>
            </a:r>
            <a:r>
              <a:rPr lang="en-US" altLang="en-US" dirty="0" err="1"/>
              <a:t>submucous</a:t>
            </a:r>
            <a:r>
              <a:rPr lang="en-US" altLang="en-US" dirty="0"/>
              <a:t> </a:t>
            </a:r>
            <a:r>
              <a:rPr lang="en-US" altLang="en-US" dirty="0" err="1"/>
              <a:t>myoma</a:t>
            </a:r>
            <a:r>
              <a:rPr lang="en-US" altLang="en-US" dirty="0"/>
              <a:t>, ovarian masses</a:t>
            </a:r>
          </a:p>
          <a:p>
            <a:pPr lvl="1"/>
            <a:r>
              <a:rPr lang="en-US" altLang="en-US" dirty="0"/>
              <a:t> </a:t>
            </a:r>
            <a:r>
              <a:rPr lang="en-US" altLang="en-US" dirty="0" err="1"/>
              <a:t>Ux</a:t>
            </a:r>
            <a:r>
              <a:rPr lang="en-US" altLang="en-US" dirty="0"/>
              <a:t> contour, endometrial thickness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AF20-FC8B-4689-A961-7C65580A7FBA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21362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 endometrial biopsy</a:t>
            </a:r>
          </a:p>
          <a:p>
            <a:r>
              <a:rPr lang="en-US" altLang="en-US" dirty="0"/>
              <a:t>    to R/o endometrial ca </a:t>
            </a:r>
          </a:p>
          <a:p>
            <a:pPr marL="0" indent="0">
              <a:buNone/>
            </a:pPr>
            <a:r>
              <a:rPr lang="en-US" altLang="en-US" dirty="0"/>
              <a:t> Indication</a:t>
            </a:r>
          </a:p>
          <a:p>
            <a:r>
              <a:rPr lang="en-US" altLang="en-US" dirty="0"/>
              <a:t>those at risk for endometrial hyperplasia or ca</a:t>
            </a:r>
          </a:p>
          <a:p>
            <a:r>
              <a:rPr lang="en-US" altLang="en-US" dirty="0"/>
              <a:t>those older than 40 </a:t>
            </a:r>
            <a:r>
              <a:rPr lang="en-US" altLang="en-US" dirty="0" err="1"/>
              <a:t>yrs</a:t>
            </a:r>
            <a:r>
              <a:rPr lang="en-US" altLang="en-US" dirty="0"/>
              <a:t> of age </a:t>
            </a:r>
          </a:p>
          <a:p>
            <a:r>
              <a:rPr lang="en-US" altLang="en-US" dirty="0"/>
              <a:t>those younger than 40 </a:t>
            </a:r>
            <a:r>
              <a:rPr lang="en-US" altLang="en-US" dirty="0" err="1"/>
              <a:t>yrs</a:t>
            </a:r>
            <a:r>
              <a:rPr lang="en-US" altLang="en-US" dirty="0"/>
              <a:t> of age who have chronic unopposed </a:t>
            </a:r>
            <a:r>
              <a:rPr lang="en-US" altLang="en-US" dirty="0" err="1"/>
              <a:t>est</a:t>
            </a:r>
            <a:r>
              <a:rPr lang="en-US" altLang="en-US" dirty="0"/>
              <a:t> breakthrough bleeding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BEAD-6AF4-454C-90C8-50D6BEF71224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90677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Hysteroscopy with endometrial sampling  </a:t>
            </a:r>
          </a:p>
          <a:p>
            <a:pPr marL="0" indent="0">
              <a:buNone/>
            </a:pPr>
            <a:r>
              <a:rPr lang="en-US" altLang="en-US" dirty="0"/>
              <a:t>Indication</a:t>
            </a:r>
          </a:p>
          <a:p>
            <a:r>
              <a:rPr lang="en-US" altLang="en-US" dirty="0"/>
              <a:t>cervical stenosis precluding adequate end </a:t>
            </a:r>
            <a:r>
              <a:rPr lang="en-US" altLang="en-US" dirty="0" err="1"/>
              <a:t>ometrial</a:t>
            </a:r>
            <a:r>
              <a:rPr lang="en-US" altLang="en-US" dirty="0"/>
              <a:t> biopsy</a:t>
            </a:r>
          </a:p>
          <a:p>
            <a:r>
              <a:rPr lang="en-US" altLang="en-US" dirty="0" err="1"/>
              <a:t>pt</a:t>
            </a:r>
            <a:r>
              <a:rPr lang="en-US" altLang="en-US" dirty="0"/>
              <a:t> intolerance of endometrial biopsy</a:t>
            </a:r>
          </a:p>
          <a:p>
            <a:r>
              <a:rPr lang="en-US" altLang="en-US" dirty="0"/>
              <a:t>anatomic factors precluding adequate end biopsy 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9C8DC-4DBD-487B-9A3A-A3D0BDB34BA5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542382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Hysteroscopy…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presence of AUB in a </a:t>
            </a:r>
            <a:r>
              <a:rPr lang="en-US" altLang="en-US" dirty="0" err="1"/>
              <a:t>pt</a:t>
            </a:r>
            <a:r>
              <a:rPr lang="en-US" altLang="en-US" dirty="0"/>
              <a:t> undergoing another surgical procedure with GA                                                         </a:t>
            </a:r>
          </a:p>
          <a:p>
            <a:r>
              <a:rPr lang="en-US" altLang="en-US" dirty="0"/>
              <a:t>Direct visualization of endometrial cavity, allow targeted biopsy or excision of the lesion</a:t>
            </a:r>
          </a:p>
          <a:p>
            <a:r>
              <a:rPr lang="en-US" altLang="en-US" dirty="0"/>
              <a:t>Gold standard for </a:t>
            </a:r>
            <a:r>
              <a:rPr lang="en-US" altLang="en-US" dirty="0" err="1"/>
              <a:t>Dx</a:t>
            </a:r>
            <a:r>
              <a:rPr lang="en-US" altLang="en-US" dirty="0"/>
              <a:t> of AUB 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90DA-4E51-4A1B-8A6C-DB646D734C62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5049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Management of AUB</a:t>
            </a:r>
            <a:br>
              <a:rPr lang="en-US"/>
            </a:br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88473"/>
            <a:ext cx="10515600" cy="4888490"/>
          </a:xfrm>
        </p:spPr>
        <p:txBody>
          <a:bodyPr>
            <a:normAutofit/>
          </a:bodyPr>
          <a:lstStyle/>
          <a:p>
            <a:r>
              <a:rPr lang="en-US" altLang="en-US" dirty="0"/>
              <a:t>  Depends on the etiology of the bleeding </a:t>
            </a:r>
          </a:p>
          <a:p>
            <a:r>
              <a:rPr lang="en-US" altLang="en-US" dirty="0"/>
              <a:t>  In identifiable causes the Rx is targeted to wards the cause</a:t>
            </a:r>
          </a:p>
          <a:p>
            <a:pPr marL="0" indent="0">
              <a:buNone/>
            </a:pPr>
            <a:r>
              <a:rPr lang="en-US" altLang="en-US" dirty="0"/>
              <a:t>Objective of Rx</a:t>
            </a:r>
          </a:p>
          <a:p>
            <a:r>
              <a:rPr lang="en-US" altLang="en-US" dirty="0"/>
              <a:t>Control bleeding </a:t>
            </a:r>
          </a:p>
          <a:p>
            <a:r>
              <a:rPr lang="en-US" altLang="en-US" dirty="0"/>
              <a:t>Prevent recurrence</a:t>
            </a:r>
          </a:p>
          <a:p>
            <a:r>
              <a:rPr lang="en-US" altLang="en-US" dirty="0"/>
              <a:t>Preserve fertility</a:t>
            </a:r>
          </a:p>
          <a:p>
            <a:r>
              <a:rPr lang="en-US" altLang="en-US" dirty="0"/>
              <a:t>Correct associated disorders 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7DFE-DEDD-413F-AC66-DA98CAF35BD4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46380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2763"/>
            <a:ext cx="10515600" cy="4154199"/>
          </a:xfrm>
        </p:spPr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Mx</a:t>
            </a:r>
            <a:r>
              <a:rPr lang="en-US" altLang="en-US" dirty="0"/>
              <a:t> of DUB depends on</a:t>
            </a:r>
          </a:p>
          <a:p>
            <a:r>
              <a:rPr lang="en-US" altLang="en-US" dirty="0"/>
              <a:t>age of </a:t>
            </a:r>
            <a:r>
              <a:rPr lang="en-US" altLang="en-US" dirty="0" err="1"/>
              <a:t>pt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severity of bleeding </a:t>
            </a:r>
          </a:p>
          <a:p>
            <a:r>
              <a:rPr lang="en-US" altLang="en-US" dirty="0"/>
              <a:t>desire for future pregnancy</a:t>
            </a:r>
          </a:p>
          <a:p>
            <a:r>
              <a:rPr lang="en-US" altLang="en-US" dirty="0"/>
              <a:t>presence of associated pathology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5956-2040-428F-961B-776BBF2FF5D6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816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Rx…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 A. Hormonal Rx</a:t>
            </a:r>
          </a:p>
          <a:p>
            <a:r>
              <a:rPr lang="en-US" altLang="en-US" dirty="0"/>
              <a:t> 1. </a:t>
            </a:r>
            <a:r>
              <a:rPr lang="en-US" altLang="en-US" dirty="0" err="1"/>
              <a:t>progestins</a:t>
            </a:r>
            <a:endParaRPr lang="en-US" altLang="en-US" dirty="0"/>
          </a:p>
          <a:p>
            <a:r>
              <a:rPr lang="en-US" altLang="en-US" dirty="0"/>
              <a:t>   - Rx of choice for </a:t>
            </a:r>
            <a:r>
              <a:rPr lang="en-US" altLang="en-US" dirty="0" err="1"/>
              <a:t>anovulatory</a:t>
            </a:r>
            <a:r>
              <a:rPr lang="en-US" altLang="en-US" dirty="0"/>
              <a:t> DUB </a:t>
            </a:r>
          </a:p>
          <a:p>
            <a:r>
              <a:rPr lang="en-US" altLang="en-US" dirty="0"/>
              <a:t> - stops endometrial growth, support &amp; stabilize the endometrium </a:t>
            </a:r>
            <a:r>
              <a:rPr lang="en-US" altLang="en-US" dirty="0">
                <a:sym typeface="Wingdings" panose="05000000000000000000" pitchFamily="2" charset="2"/>
              </a:rPr>
              <a:t></a:t>
            </a:r>
            <a:r>
              <a:rPr lang="en-US" altLang="en-US" dirty="0"/>
              <a:t> an organized sloughing off the endometrium occurs after its withdrawal.</a:t>
            </a:r>
          </a:p>
          <a:p>
            <a:r>
              <a:rPr lang="en-US" altLang="en-US" dirty="0"/>
              <a:t> - oral </a:t>
            </a:r>
            <a:r>
              <a:rPr lang="en-US" altLang="en-US" dirty="0" err="1"/>
              <a:t>medroxy</a:t>
            </a:r>
            <a:r>
              <a:rPr lang="en-US" altLang="en-US" dirty="0"/>
              <a:t> progesterone acetate 10 mg/day for the 1st 12 days each month or day 16 through 25 of each cycle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5033-708F-463C-A84B-5B4DAA2CF3DE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926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>
                <a:effectLst/>
              </a:rPr>
            </a:br>
            <a:r>
              <a:rPr lang="en-US" dirty="0">
                <a:effectLst/>
              </a:rPr>
              <a:t>Dysmenorrhea (definition)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effectLst/>
              </a:rPr>
              <a:t>Dysmenorrhea</a:t>
            </a:r>
            <a:r>
              <a:rPr lang="en-US" dirty="0">
                <a:effectLst/>
              </a:rPr>
              <a:t> is  pain during menstruation that prevents women from normal activity and requires medication.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11D3-4825-4807-B1C5-28C9B86A2DA9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680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Rx…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 2 .oral contraceptive therapy</a:t>
            </a:r>
          </a:p>
          <a:p>
            <a:r>
              <a:rPr lang="en-US" altLang="en-US"/>
              <a:t>Convert a fragile, overgrown endometrium into a pseudo decidualized structurally stable lining</a:t>
            </a:r>
          </a:p>
          <a:p>
            <a:r>
              <a:rPr lang="en-US" altLang="en-US"/>
              <a:t>Controls bleeding with in 24 hrs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013D-56AB-40FB-B3D9-052E937E2281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6018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OCP…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Low dose combined OCP </a:t>
            </a:r>
            <a:r>
              <a:rPr lang="en-US" altLang="en-US">
                <a:sym typeface="Wingdings" panose="05000000000000000000" pitchFamily="2" charset="2"/>
              </a:rPr>
              <a:t></a:t>
            </a:r>
            <a:r>
              <a:rPr lang="en-US" altLang="en-US"/>
              <a:t> 2 to 3x a day for 5 to 7 days, then once a day for 3 months.</a:t>
            </a:r>
          </a:p>
          <a:p>
            <a:r>
              <a:rPr lang="en-US" altLang="en-US"/>
              <a:t>  3. High dose estrogen</a:t>
            </a:r>
          </a:p>
          <a:p>
            <a:r>
              <a:rPr lang="en-US" altLang="en-US"/>
              <a:t>   - promotes rapid endometrial regrowth to cover denuded epithelial surfaces</a:t>
            </a:r>
          </a:p>
          <a:p>
            <a:r>
              <a:rPr lang="en-US" altLang="en-US"/>
              <a:t> - conjugated equine estrogen 10 mg Po/day qid or 25mg lv Q 2 to 4hrs for 24hrs then oral est 10mg/day for 21 to 25days and medroxy progesterone acetate10mg/day for the last 7-10days.</a:t>
            </a:r>
          </a:p>
          <a:p>
            <a:r>
              <a:rPr lang="en-US" altLang="en-US"/>
              <a:t>  - bleeding usually stops with in 24hrs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DBA-3818-4EBB-A41E-7831D38761A2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64623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 .Medical therapy</a:t>
            </a:r>
            <a:endParaRPr lang="en-GB" alt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43891"/>
            <a:ext cx="10515600" cy="4833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   1. non steroidal anti inflammatory agents</a:t>
            </a:r>
          </a:p>
          <a:p>
            <a:r>
              <a:rPr lang="en-US" altLang="en-US" dirty="0"/>
              <a:t>  - inhibit synthesis of PGs</a:t>
            </a:r>
          </a:p>
          <a:p>
            <a:r>
              <a:rPr lang="en-US" altLang="en-US" dirty="0"/>
              <a:t>- alter the balance b/n thromboxane &amp;		</a:t>
            </a:r>
            <a:r>
              <a:rPr lang="en-US" altLang="en-US" dirty="0" err="1"/>
              <a:t>prostacycline</a:t>
            </a:r>
            <a:endParaRPr lang="en-US" altLang="en-US" dirty="0"/>
          </a:p>
          <a:p>
            <a:r>
              <a:rPr lang="en-US" altLang="en-US" dirty="0"/>
              <a:t> - effective in ovulatory DUB</a:t>
            </a:r>
          </a:p>
          <a:p>
            <a:r>
              <a:rPr lang="en-US" altLang="en-US" dirty="0"/>
              <a:t> - </a:t>
            </a:r>
            <a:r>
              <a:rPr lang="en-US" altLang="en-US" dirty="0" err="1"/>
              <a:t>eg</a:t>
            </a:r>
            <a:r>
              <a:rPr lang="en-US" altLang="en-US" dirty="0"/>
              <a:t>. Ibuprofen, Naproxen</a:t>
            </a:r>
          </a:p>
          <a:p>
            <a:r>
              <a:rPr lang="en-US" altLang="en-US" dirty="0"/>
              <a:t>    2. </a:t>
            </a:r>
            <a:r>
              <a:rPr lang="en-US" altLang="en-US" dirty="0" err="1"/>
              <a:t>GnRH</a:t>
            </a:r>
            <a:r>
              <a:rPr lang="en-US" altLang="en-US" dirty="0"/>
              <a:t> agonists </a:t>
            </a:r>
          </a:p>
          <a:p>
            <a:r>
              <a:rPr lang="en-US" altLang="en-US" dirty="0"/>
              <a:t> - down regulate pituitary synthesis of FSH &amp; LH and induce “medical menopause”</a:t>
            </a:r>
          </a:p>
          <a:p>
            <a:r>
              <a:rPr lang="en-US" altLang="en-US" dirty="0"/>
              <a:t>- last resort when all modalities fail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8F4A-330F-4C9C-8C53-EF5520C15C5C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78426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3. Rx of coagulation disorder </a:t>
            </a:r>
          </a:p>
          <a:p>
            <a:r>
              <a:rPr lang="en-US" altLang="en-US"/>
              <a:t>     - desmopressine </a:t>
            </a:r>
            <a:r>
              <a:rPr lang="en-US" altLang="en-US">
                <a:sym typeface="Wingdings" panose="05000000000000000000" pitchFamily="2" charset="2"/>
              </a:rPr>
              <a:t></a:t>
            </a:r>
            <a:r>
              <a:rPr lang="en-US" altLang="en-US"/>
              <a:t> </a:t>
            </a:r>
            <a:r>
              <a:rPr lang="en-US" altLang="en-US">
                <a:sym typeface="Wingdings" panose="05000000000000000000" pitchFamily="2" charset="2"/>
              </a:rPr>
              <a:t></a:t>
            </a:r>
            <a:r>
              <a:rPr lang="en-US" altLang="en-US"/>
              <a:t> factor VIII</a:t>
            </a:r>
          </a:p>
          <a:p>
            <a:r>
              <a:rPr lang="en-US" altLang="en-US"/>
              <a:t>    - antifibrinolytic agents – </a:t>
            </a:r>
          </a:p>
          <a:p>
            <a:r>
              <a:rPr lang="en-US" altLang="en-US"/>
              <a:t>                  E. aminocaproic acid</a:t>
            </a:r>
          </a:p>
          <a:p>
            <a:r>
              <a:rPr lang="en-US" altLang="en-US"/>
              <a:t>                tranexamic acid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89F2-4C28-43EE-992D-EF4E448119A7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04318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Surgical therapy</a:t>
            </a:r>
            <a:endParaRPr lang="en-GB" alt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1. D&amp;C with or without hysteroscopy</a:t>
            </a:r>
          </a:p>
          <a:p>
            <a:r>
              <a:rPr lang="en-US" altLang="en-US"/>
              <a:t>Done in pts with bleeding refractory to medical therapy</a:t>
            </a:r>
            <a:endParaRPr lang="en-GB" altLang="en-US"/>
          </a:p>
          <a:p>
            <a:r>
              <a:rPr lang="en-US" altLang="en-US"/>
              <a:t>Can be diagnostic &amp; therapeutic modality </a:t>
            </a:r>
          </a:p>
          <a:p>
            <a:r>
              <a:rPr lang="en-US" altLang="en-US"/>
              <a:t>In age above 40 yrs it must be done </a:t>
            </a:r>
          </a:p>
          <a:p>
            <a:r>
              <a:rPr lang="en-US" altLang="en-US"/>
              <a:t> Age 20 to 40yrs postponed</a:t>
            </a:r>
          </a:p>
          <a:p>
            <a:r>
              <a:rPr lang="en-US" altLang="en-US"/>
              <a:t>Age &lt;20yrs should be deffered</a:t>
            </a:r>
          </a:p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4413-14C1-45D2-9E35-A37EEFE02703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62370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Surgical …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 2 .Hysterectomy</a:t>
            </a:r>
          </a:p>
          <a:p>
            <a:r>
              <a:rPr lang="en-US" altLang="en-US"/>
              <a:t>If failed to respond to medical Rx, repeated curettage, endometrial ablation</a:t>
            </a:r>
          </a:p>
          <a:p>
            <a:r>
              <a:rPr lang="en-US" altLang="en-US"/>
              <a:t>More definitive -consider age of the pt, her desire for future fertility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0900-5A9E-4A64-944D-D17D3A9EE0E2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18293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 Endometrial ablation</a:t>
            </a:r>
            <a:endParaRPr lang="en-GB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Destruction of the endometrium </a:t>
            </a:r>
          </a:p>
          <a:p>
            <a:r>
              <a:rPr lang="en-US" altLang="en-US"/>
              <a:t>For woman who are not candidate for hysterectomy</a:t>
            </a:r>
          </a:p>
          <a:p>
            <a:r>
              <a:rPr lang="en-US" altLang="en-US"/>
              <a:t>Using laser, electrocautery, thermal destructive technique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B8FC-737E-42C7-8723-72F65640F52A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67106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 menopausal bleeding</a:t>
            </a:r>
            <a:endParaRPr lang="en-GB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err="1"/>
              <a:t>Defn</a:t>
            </a:r>
            <a:r>
              <a:rPr lang="en-US" altLang="en-US" dirty="0"/>
              <a:t>. – bleeding that occurs after 12 months of amenorrhea in a middle aged woman</a:t>
            </a:r>
          </a:p>
          <a:p>
            <a:r>
              <a:rPr lang="en-US" altLang="en-US" dirty="0"/>
              <a:t>more likely to be caused by pathological disease</a:t>
            </a:r>
          </a:p>
          <a:p>
            <a:r>
              <a:rPr lang="en-US" altLang="en-US" dirty="0"/>
              <a:t>must always be investigated</a:t>
            </a:r>
          </a:p>
          <a:p>
            <a:r>
              <a:rPr lang="en-US" altLang="en-US" dirty="0"/>
              <a:t>at least ¼ of PMB woman have neoplasia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EE96-EBFA-4DEB-9D8F-435D1B8796A4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64833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PMB…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0873"/>
            <a:ext cx="10515600" cy="473609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 Etiology</a:t>
            </a:r>
          </a:p>
          <a:p>
            <a:r>
              <a:rPr lang="en-US" altLang="en-US" dirty="0"/>
              <a:t>    - Exogenous hormones -30%</a:t>
            </a:r>
            <a:endParaRPr lang="en-US" altLang="en-US" dirty="0">
              <a:sym typeface="Wingdings" panose="05000000000000000000" pitchFamily="2" charset="2"/>
            </a:endParaRPr>
          </a:p>
          <a:p>
            <a:r>
              <a:rPr lang="en-US" altLang="en-US" dirty="0">
                <a:sym typeface="Wingdings" panose="05000000000000000000" pitchFamily="2" charset="2"/>
              </a:rPr>
              <a:t>  </a:t>
            </a:r>
            <a:r>
              <a:rPr lang="en-US" altLang="en-US" dirty="0"/>
              <a:t> HRT – frequency of bleeding depends on the regimen used</a:t>
            </a:r>
          </a:p>
          <a:p>
            <a:r>
              <a:rPr lang="en-US" altLang="en-US" dirty="0"/>
              <a:t>atrophic </a:t>
            </a:r>
            <a:r>
              <a:rPr lang="en-US" altLang="en-US" dirty="0" err="1"/>
              <a:t>endometritis</a:t>
            </a:r>
            <a:r>
              <a:rPr lang="en-US" altLang="en-US" dirty="0"/>
              <a:t>/ vaginitis -30%</a:t>
            </a:r>
          </a:p>
          <a:p>
            <a:r>
              <a:rPr lang="en-US" altLang="en-US" dirty="0"/>
              <a:t>Commonest cause of </a:t>
            </a:r>
            <a:r>
              <a:rPr lang="en-US" altLang="en-US" dirty="0" err="1"/>
              <a:t>pmb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 due to </a:t>
            </a:r>
            <a:r>
              <a:rPr lang="en-US" altLang="en-US" dirty="0" err="1"/>
              <a:t>hypoestrogenism</a:t>
            </a:r>
            <a:r>
              <a:rPr lang="en-US" altLang="en-US" dirty="0"/>
              <a:t> results in a thin surface that is prone to bleed especially after trauma</a:t>
            </a:r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C4-1140-46D7-9465-EE5F3105ABDC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32835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en-US" dirty="0"/>
          </a:p>
          <a:p>
            <a:r>
              <a:rPr lang="en-US" altLang="en-US" dirty="0"/>
              <a:t> - Endometrial ca-15%</a:t>
            </a:r>
          </a:p>
          <a:p>
            <a:r>
              <a:rPr lang="en-US" altLang="en-US" dirty="0"/>
              <a:t> - endometrial or cervical polyps-10%</a:t>
            </a:r>
          </a:p>
          <a:p>
            <a:r>
              <a:rPr lang="en-US" altLang="en-US" dirty="0"/>
              <a:t>- endometrial hyperplasia -5%</a:t>
            </a:r>
          </a:p>
          <a:p>
            <a:r>
              <a:rPr lang="en-US" altLang="en-US" dirty="0"/>
              <a:t>- miscellaneous- cervical ca, uterine sarcoma -10%, ovarian ca, vaginal ca</a:t>
            </a:r>
          </a:p>
          <a:p>
            <a:pPr marL="0" indent="0">
              <a:buNone/>
            </a:pP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3C9D-8E39-404C-AE68-BE11BDFFA193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18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 Types of dysmenorrhea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>
                <a:effectLst/>
              </a:rPr>
              <a:t>primary (no organic cause)</a:t>
            </a:r>
          </a:p>
          <a:p>
            <a:r>
              <a:rPr lang="en-US" dirty="0">
                <a:effectLst/>
              </a:rPr>
              <a:t>secondary (pathologic cause)</a:t>
            </a:r>
          </a:p>
          <a:p>
            <a:r>
              <a:rPr lang="en-US" dirty="0">
                <a:effectLst/>
              </a:rPr>
              <a:t>membranous (cast of endometrial cavity shed as a single entity)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71F5-3474-450A-BDE3-3E786A8E1D53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496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/>
              <a:t>Dx</a:t>
            </a:r>
            <a:r>
              <a:rPr lang="en-US" altLang="en-US" dirty="0"/>
              <a:t> – pelvic examination </a:t>
            </a:r>
          </a:p>
          <a:p>
            <a:r>
              <a:rPr lang="en-US" altLang="en-US" dirty="0"/>
              <a:t>  endometrial sampling – office biopsy</a:t>
            </a:r>
          </a:p>
          <a:p>
            <a:r>
              <a:rPr lang="en-US" altLang="en-US" dirty="0"/>
              <a:t>Hysteroscopy</a:t>
            </a:r>
          </a:p>
          <a:p>
            <a:r>
              <a:rPr lang="en-US" altLang="en-US" dirty="0"/>
              <a:t>D&amp;C</a:t>
            </a:r>
          </a:p>
          <a:p>
            <a:r>
              <a:rPr lang="en-US" altLang="en-US" dirty="0"/>
              <a:t>Pelvic u/s</a:t>
            </a:r>
          </a:p>
          <a:p>
            <a:r>
              <a:rPr lang="en-US" altLang="en-US" dirty="0"/>
              <a:t> </a:t>
            </a:r>
            <a:r>
              <a:rPr lang="en-US" altLang="en-US" dirty="0" err="1"/>
              <a:t>Mx</a:t>
            </a:r>
            <a:r>
              <a:rPr lang="en-US" altLang="en-US" dirty="0"/>
              <a:t> – cause directed</a:t>
            </a:r>
            <a:endParaRPr lang="en-GB" alt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2CF7-DD8B-451B-9AB6-B74FB93C28FC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6162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Thank you !!!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DB42-1B3B-490A-92EA-20646D803947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10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>
                <a:effectLst/>
              </a:rPr>
            </a:br>
            <a:r>
              <a:rPr lang="en-US" dirty="0">
                <a:effectLst/>
              </a:rPr>
              <a:t>Pathogenesis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4821381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</a:rPr>
              <a:t> prostaglandin activity (Prostaglandins are present in much higher concentrations in women with dysmenorrhea than in those with mild or no pain).</a:t>
            </a:r>
          </a:p>
          <a:p>
            <a:r>
              <a:rPr lang="en-US" dirty="0">
                <a:effectLst/>
              </a:rPr>
              <a:t>increased leukotriene levels as a contributing factor. </a:t>
            </a:r>
          </a:p>
          <a:p>
            <a:r>
              <a:rPr lang="en-US" dirty="0" err="1">
                <a:effectLst/>
              </a:rPr>
              <a:t>Psychologic</a:t>
            </a:r>
            <a:r>
              <a:rPr lang="en-US" dirty="0">
                <a:effectLst/>
              </a:rPr>
              <a:t> factors may be involved, including attitudes passed from mother to daughter.</a:t>
            </a:r>
          </a:p>
          <a:p>
            <a:r>
              <a:rPr lang="en-US" dirty="0">
                <a:effectLst/>
              </a:rPr>
              <a:t> Emotional anxiety due to academic or social demands may be a cofactor.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F7C4-D8EF-4092-A92D-5DA1FF23BD16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11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>
                <a:effectLst/>
              </a:rPr>
            </a:br>
            <a:r>
              <a:rPr lang="en-US" dirty="0">
                <a:effectLst/>
              </a:rPr>
              <a:t>Clinical Findings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472"/>
            <a:ext cx="10896600" cy="5472545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effectLst/>
              </a:rPr>
              <a:t>Because dysmenorrhea almost always is associated with ovulatory cycles, it does not usually occur at menarche but rather later in adolescence. </a:t>
            </a:r>
          </a:p>
          <a:p>
            <a:pPr algn="just"/>
            <a:r>
              <a:rPr lang="en-US" dirty="0">
                <a:effectLst/>
              </a:rPr>
              <a:t>As many as 14–26% of adolescents miss school or work as a result of pain.</a:t>
            </a:r>
          </a:p>
          <a:p>
            <a:pPr algn="just"/>
            <a:r>
              <a:rPr lang="en-US" dirty="0">
                <a:effectLst/>
              </a:rPr>
              <a:t>Typically, pain occurs on the first day of the menses, usually about the time the flow begins, but it may not be present until the second day. </a:t>
            </a:r>
          </a:p>
          <a:p>
            <a:pPr algn="just"/>
            <a:r>
              <a:rPr lang="en-US" dirty="0">
                <a:effectLst/>
              </a:rPr>
              <a:t>Nausea and vomiting, diarrhea, and headache may occur. </a:t>
            </a:r>
          </a:p>
          <a:p>
            <a:pPr algn="just"/>
            <a:r>
              <a:rPr lang="en-US" dirty="0">
                <a:effectLst/>
              </a:rPr>
              <a:t>The physical examination does not reveal any significant pelvic disease.</a:t>
            </a:r>
          </a:p>
          <a:p>
            <a:pPr algn="just"/>
            <a:r>
              <a:rPr lang="en-US" dirty="0">
                <a:effectLst/>
              </a:rPr>
              <a:t>When the patient is symptomatic, she has generalized pelvic tenderness, perhaps more so in the area of the uterus than in the adnexa.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02A2-0941-4AC3-801A-B239CB3A9007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426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>
                <a:effectLst/>
              </a:rPr>
            </a:br>
            <a:r>
              <a:rPr lang="en-US" dirty="0">
                <a:effectLst/>
              </a:rPr>
              <a:t>Differential Diagnosis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4680672"/>
          </a:xfrm>
        </p:spPr>
        <p:txBody>
          <a:bodyPr/>
          <a:lstStyle/>
          <a:p>
            <a:r>
              <a:rPr lang="en-US" dirty="0">
                <a:effectLst/>
              </a:rPr>
              <a:t>secondary dysmenorrhea due to endometriosis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CC12D-CE17-4DF1-B9AC-D9B857ED9A0C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19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1165"/>
          </a:xfrm>
        </p:spPr>
        <p:txBody>
          <a:bodyPr>
            <a:normAutofit fontScale="90000"/>
          </a:bodyPr>
          <a:lstStyle/>
          <a:p>
            <a:br>
              <a:rPr lang="en-US" dirty="0">
                <a:effectLst/>
              </a:rPr>
            </a:br>
            <a:r>
              <a:rPr lang="en-US" dirty="0">
                <a:effectLst/>
              </a:rPr>
              <a:t>Treatment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4835"/>
            <a:ext cx="10515600" cy="4835237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</a:rPr>
              <a:t>NSAIDs or acetaminophen may relieve mild discomfort</a:t>
            </a:r>
          </a:p>
          <a:p>
            <a:r>
              <a:rPr lang="en-US" dirty="0" err="1">
                <a:effectLst/>
              </a:rPr>
              <a:t>Antiprostaglandins</a:t>
            </a:r>
            <a:r>
              <a:rPr lang="en-US" dirty="0"/>
              <a:t> :</a:t>
            </a:r>
            <a:r>
              <a:rPr lang="en-US" dirty="0">
                <a:effectLst/>
              </a:rPr>
              <a:t>naproxen (550 mg/day.), Cyclooxygenase-2 (COX-2) inhibitors such as </a:t>
            </a:r>
            <a:r>
              <a:rPr lang="en-US" dirty="0" err="1">
                <a:effectLst/>
              </a:rPr>
              <a:t>valdecoxib</a:t>
            </a:r>
            <a:r>
              <a:rPr lang="en-US" dirty="0">
                <a:effectLst/>
              </a:rPr>
              <a:t> (20–40 mg/day</a:t>
            </a:r>
          </a:p>
          <a:p>
            <a:r>
              <a:rPr lang="en-US" dirty="0">
                <a:effectLst/>
              </a:rPr>
              <a:t>Oral Contraceptives</a:t>
            </a:r>
          </a:p>
          <a:p>
            <a:r>
              <a:rPr lang="en-US" dirty="0">
                <a:effectLst/>
              </a:rPr>
              <a:t>Surgical Treatment : Laparoscopic </a:t>
            </a:r>
            <a:r>
              <a:rPr lang="en-US" dirty="0" err="1">
                <a:effectLst/>
              </a:rPr>
              <a:t>uterosacral</a:t>
            </a:r>
            <a:r>
              <a:rPr lang="en-US" dirty="0">
                <a:effectLst/>
              </a:rPr>
              <a:t> ligament division and </a:t>
            </a:r>
            <a:r>
              <a:rPr lang="en-US" dirty="0" err="1">
                <a:effectLst/>
              </a:rPr>
              <a:t>presacral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neurectomy</a:t>
            </a:r>
            <a:r>
              <a:rPr lang="en-US" dirty="0">
                <a:effectLst/>
              </a:rPr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FB50-53B8-495B-AE60-1A07EB8DF22C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Mihretu Molla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309E-2517-4749-A921-9912767ADEE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73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2076</Words>
  <Application>Microsoft Office PowerPoint</Application>
  <PresentationFormat>Widescreen</PresentationFormat>
  <Paragraphs>442</Paragraphs>
  <Slides>51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Arial</vt:lpstr>
      <vt:lpstr>Calibri</vt:lpstr>
      <vt:lpstr>Calibri Light</vt:lpstr>
      <vt:lpstr>Wingdings</vt:lpstr>
      <vt:lpstr>Office Theme</vt:lpstr>
      <vt:lpstr>Unit III.  General Gynecology &amp; Oncology  </vt:lpstr>
      <vt:lpstr>Presentation out line </vt:lpstr>
      <vt:lpstr>Dysmenorrhea</vt:lpstr>
      <vt:lpstr> Dysmenorrhea (definition) </vt:lpstr>
      <vt:lpstr> Types of dysmenorrhea</vt:lpstr>
      <vt:lpstr> Pathogenesis </vt:lpstr>
      <vt:lpstr> Clinical Findings </vt:lpstr>
      <vt:lpstr> Differential Diagnosis </vt:lpstr>
      <vt:lpstr> Treatment </vt:lpstr>
      <vt:lpstr>Abnormal uterine bleeding</vt:lpstr>
      <vt:lpstr>Patterns  of AUB</vt:lpstr>
      <vt:lpstr>Patterns….</vt:lpstr>
      <vt:lpstr>Patterns….</vt:lpstr>
      <vt:lpstr>Patterns….</vt:lpstr>
      <vt:lpstr>Patterns….</vt:lpstr>
      <vt:lpstr>Patterns….</vt:lpstr>
      <vt:lpstr>Patterns..</vt:lpstr>
      <vt:lpstr>Causes of AUB</vt:lpstr>
      <vt:lpstr>Causes of AUB…</vt:lpstr>
      <vt:lpstr>Adolescence AUB…</vt:lpstr>
      <vt:lpstr>Causes ….</vt:lpstr>
      <vt:lpstr>Causes… </vt:lpstr>
      <vt:lpstr>DuB…..</vt:lpstr>
      <vt:lpstr>Pathophysiology..</vt:lpstr>
      <vt:lpstr>Etiology of DUB</vt:lpstr>
      <vt:lpstr>1.Dysfunction of hypothalamic pituitary ovarian axis </vt:lpstr>
      <vt:lpstr>PowerPoint Presentation</vt:lpstr>
      <vt:lpstr>PowerPoint Presentation</vt:lpstr>
      <vt:lpstr>Evaluation of  AUB</vt:lpstr>
      <vt:lpstr>Evaluation … </vt:lpstr>
      <vt:lpstr>Physical examination</vt:lpstr>
      <vt:lpstr>Lab evaluation</vt:lpstr>
      <vt:lpstr>PowerPoint Presentation</vt:lpstr>
      <vt:lpstr>PowerPoint Presentation</vt:lpstr>
      <vt:lpstr>PowerPoint Presentation</vt:lpstr>
      <vt:lpstr>Hysteroscopy…</vt:lpstr>
      <vt:lpstr>Management of AUB </vt:lpstr>
      <vt:lpstr>PowerPoint Presentation</vt:lpstr>
      <vt:lpstr>Rx…</vt:lpstr>
      <vt:lpstr>Rx…</vt:lpstr>
      <vt:lpstr>OCP…</vt:lpstr>
      <vt:lpstr>B .Medical therapy</vt:lpstr>
      <vt:lpstr>PowerPoint Presentation</vt:lpstr>
      <vt:lpstr>Surgical therapy</vt:lpstr>
      <vt:lpstr>Surgical …</vt:lpstr>
      <vt:lpstr>3 Endometrial ablation</vt:lpstr>
      <vt:lpstr>Post menopausal bleeding</vt:lpstr>
      <vt:lpstr>PMB…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III.  General Gynecology &amp; Oncology</dc:title>
  <dc:creator>work</dc:creator>
  <cp:lastModifiedBy>Mihretu</cp:lastModifiedBy>
  <cp:revision>7</cp:revision>
  <dcterms:created xsi:type="dcterms:W3CDTF">2019-04-08T08:33:11Z</dcterms:created>
  <dcterms:modified xsi:type="dcterms:W3CDTF">2020-04-27T06:22:56Z</dcterms:modified>
</cp:coreProperties>
</file>