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315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02" r:id="rId28"/>
    <p:sldId id="287" r:id="rId29"/>
    <p:sldId id="303" r:id="rId30"/>
    <p:sldId id="304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288" r:id="rId39"/>
    <p:sldId id="314" r:id="rId40"/>
    <p:sldId id="313" r:id="rId41"/>
    <p:sldId id="290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16" r:id="rId51"/>
    <p:sldId id="30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CEAE-9736-423C-84DA-9BB70D405D1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C5DF1-C5BC-4D4F-8F04-72540B31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0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5DF1-C5BC-4D4F-8F04-72540B316D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. Failure of this process is associated with persistence of the cell cord</a:t>
            </a: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161AF-B0CB-4F71-ADA1-15FDC3532861}" type="slidenum">
              <a:rPr lang="en-US" smtClean="0">
                <a:latin typeface="Tahoma" charset="0"/>
              </a:rPr>
              <a:pPr/>
              <a:t>19</a:t>
            </a:fld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5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FF04B-5000-4BCA-8BD3-9517A4C5DDF1}" type="slidenum">
              <a:rPr lang="en-US"/>
              <a:pPr/>
              <a:t>42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47799-B33F-4E12-BC07-9C45FE05FEAF}" type="slidenum">
              <a:rPr lang="en-US"/>
              <a:pPr/>
              <a:t>43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0A23-04EB-4E2B-B029-BE9BCFDFEA0D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F7B-E5B1-4D11-BA1A-DDFF478996ED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D10C-7B1F-420C-AB0B-70DA02AA4B9B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0DE1-12CF-49FD-A870-58FFEF07346C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4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CE5C-DEFB-46A3-8C96-794C171642AA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B50-D56F-422D-B772-825EBD2412B0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2C3-0E71-4671-A2C9-5DB057041926}" type="datetime1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8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7CC2-049F-4931-A766-A692DC9BFAF2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4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15D-EA84-4B40-A14A-B7A62388EB3D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DC42-FBD7-4CF9-8266-B807F0AD0FC7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BC69-D519-438F-B588-E17597309946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0397-9F76-4FA5-A673-AE38161CA83A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5A56-AFFA-4ED8-9648-3C50EF2C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6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370127" cy="1676256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+mn-lt"/>
              </a:rPr>
              <a:t>Embryology &amp; Malformations of The Female Genital Tract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144" y="4544291"/>
            <a:ext cx="7883237" cy="1932709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Mihretu</a:t>
            </a:r>
            <a:r>
              <a:rPr lang="en-US" dirty="0"/>
              <a:t> </a:t>
            </a:r>
            <a:r>
              <a:rPr lang="en-US" dirty="0" err="1"/>
              <a:t>Molla</a:t>
            </a:r>
            <a:r>
              <a:rPr lang="en-US" dirty="0"/>
              <a:t> (MSC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B062-4AA1-4B4F-8729-13F176BF18DD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Although the gonads and reproductive tract complete their final maturation during puberty, critical developmental steps occur during the embryonic and fetal periods. </a:t>
            </a:r>
          </a:p>
          <a:p>
            <a:pPr>
              <a:buBlip>
                <a:blip r:embed="rId2"/>
              </a:buBlip>
            </a:pPr>
            <a:r>
              <a:rPr lang="en-US" dirty="0"/>
              <a:t>Histologically, the </a:t>
            </a:r>
            <a:r>
              <a:rPr lang="en-US" b="1" dirty="0">
                <a:solidFill>
                  <a:srgbClr val="C00000"/>
                </a:solidFill>
              </a:rPr>
              <a:t>genital ridge </a:t>
            </a:r>
            <a:r>
              <a:rPr lang="en-US" dirty="0"/>
              <a:t>begins as coelomic epithelium with underlying mesenchyme. </a:t>
            </a:r>
          </a:p>
          <a:p>
            <a:pPr>
              <a:buBlip>
                <a:blip r:embed="rId2"/>
              </a:buBlip>
            </a:pPr>
            <a:r>
              <a:rPr lang="en-US" dirty="0"/>
              <a:t>The major cellular components of the genital ridge include the </a:t>
            </a:r>
            <a:r>
              <a:rPr lang="en-US" b="1" dirty="0"/>
              <a:t>primordial germ cells and somatic cells</a:t>
            </a:r>
            <a:r>
              <a:rPr lang="en-US" dirty="0"/>
              <a:t>.</a:t>
            </a:r>
          </a:p>
          <a:p>
            <a:pPr>
              <a:buBlip>
                <a:blip r:embed="rId2"/>
              </a:buBlip>
            </a:pPr>
            <a:r>
              <a:rPr lang="en-US" dirty="0"/>
              <a:t> In both 46,XX and 46,XY embryos, the primordial germ cells are first identified as </a:t>
            </a:r>
            <a:r>
              <a:rPr lang="en-US" b="1" dirty="0">
                <a:solidFill>
                  <a:srgbClr val="002060"/>
                </a:solidFill>
              </a:rPr>
              <a:t>large polyhedral </a:t>
            </a:r>
            <a:r>
              <a:rPr lang="en-US" dirty="0"/>
              <a:t>cells in the yolk sac.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5364-985B-43DA-A233-67661DD2E98E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1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5" y="1600200"/>
            <a:ext cx="11291455" cy="491143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Primordial germ cells migrate from </a:t>
            </a:r>
            <a:r>
              <a:rPr lang="en-US" b="1" dirty="0">
                <a:solidFill>
                  <a:srgbClr val="002060"/>
                </a:solidFill>
              </a:rPr>
              <a:t>yolk sac by ameboid </a:t>
            </a:r>
            <a:r>
              <a:rPr lang="en-US" dirty="0"/>
              <a:t>motion to the dorsal mesentery and then onto the undifferentiated genital ridge. </a:t>
            </a:r>
          </a:p>
          <a:p>
            <a:pPr>
              <a:buBlip>
                <a:blip r:embed="rId2"/>
              </a:buBlip>
            </a:pPr>
            <a:r>
              <a:rPr lang="en-US" dirty="0"/>
              <a:t>The embryonic reproductive tract is capable of developing along either male or female lines.</a:t>
            </a:r>
          </a:p>
          <a:p>
            <a:pPr>
              <a:buBlip>
                <a:blip r:embed="rId2"/>
              </a:buBlip>
            </a:pPr>
            <a:r>
              <a:rPr lang="en-US" dirty="0"/>
              <a:t> From this point onward, the presence or absence of gonadal </a:t>
            </a:r>
            <a:r>
              <a:rPr lang="en-US" b="1" dirty="0">
                <a:solidFill>
                  <a:srgbClr val="C00000"/>
                </a:solidFill>
              </a:rPr>
              <a:t>determinant genes determines </a:t>
            </a:r>
            <a:r>
              <a:rPr lang="en-US" dirty="0"/>
              <a:t>fetal gender development.</a:t>
            </a:r>
          </a:p>
          <a:p>
            <a:pPr>
              <a:buBlip>
                <a:blip r:embed="rId2"/>
              </a:buBlip>
            </a:pPr>
            <a:r>
              <a:rPr lang="en-US" dirty="0"/>
              <a:t> Sexual differentiation is dependent upon the genetic sex that is determined at fertilization of the X-bearing oocyte by either an X- or Y-chromosome-bearing sperm. </a:t>
            </a:r>
          </a:p>
          <a:p>
            <a:pPr>
              <a:buBlip>
                <a:blip r:embed="rId2"/>
              </a:buBlip>
            </a:pPr>
            <a:r>
              <a:rPr lang="en-US" dirty="0"/>
              <a:t>In the presence of the </a:t>
            </a:r>
            <a:r>
              <a:rPr lang="en-US" b="1" dirty="0">
                <a:solidFill>
                  <a:srgbClr val="C00000"/>
                </a:solidFill>
              </a:rPr>
              <a:t>sex-determining region(SRY) of the Y chromosome</a:t>
            </a:r>
            <a:r>
              <a:rPr lang="en-US" dirty="0"/>
              <a:t>, the gonads develop as testes.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BCB-E9B6-4E50-BEF4-B0AB277F4DF5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1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0872"/>
            <a:ext cx="11173691" cy="530629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In </a:t>
            </a:r>
            <a:r>
              <a:rPr lang="en-US" b="1" dirty="0">
                <a:solidFill>
                  <a:srgbClr val="C00000"/>
                </a:solidFill>
              </a:rPr>
              <a:t>m</a:t>
            </a:r>
            <a:r>
              <a:rPr lang="en-US" dirty="0"/>
              <a:t>ales, cells in the </a:t>
            </a:r>
            <a:r>
              <a:rPr lang="en-US" b="1" dirty="0" err="1">
                <a:solidFill>
                  <a:srgbClr val="C00000"/>
                </a:solidFill>
              </a:rPr>
              <a:t>m</a:t>
            </a:r>
            <a:r>
              <a:rPr lang="en-US" dirty="0" err="1"/>
              <a:t>edullary</a:t>
            </a:r>
            <a:r>
              <a:rPr lang="en-US" dirty="0"/>
              <a:t> region of the primitive sex cord differentiate into </a:t>
            </a:r>
            <a:r>
              <a:rPr lang="en-US" b="1" dirty="0">
                <a:solidFill>
                  <a:srgbClr val="C00000"/>
                </a:solidFill>
              </a:rPr>
              <a:t>Sertoli cells</a:t>
            </a:r>
            <a:r>
              <a:rPr lang="en-US" dirty="0"/>
              <a:t>, and these cells organize to form the testicular cords.</a:t>
            </a:r>
          </a:p>
          <a:p>
            <a:pPr>
              <a:buBlip>
                <a:blip r:embed="rId2"/>
              </a:buBlip>
            </a:pPr>
            <a:r>
              <a:rPr lang="en-US" dirty="0"/>
              <a:t> Testicular cords are identifiable </a:t>
            </a:r>
            <a:r>
              <a:rPr lang="en-US" b="1" dirty="0">
                <a:solidFill>
                  <a:srgbClr val="C00000"/>
                </a:solidFill>
              </a:rPr>
              <a:t>at 6 weeks </a:t>
            </a:r>
            <a:r>
              <a:rPr lang="en-US" dirty="0"/>
              <a:t>and consist of these Sertoli cells and tightly packed germ cells.</a:t>
            </a:r>
          </a:p>
          <a:p>
            <a:pPr>
              <a:buBlip>
                <a:blip r:embed="rId2"/>
              </a:buBlip>
            </a:pPr>
            <a:r>
              <a:rPr lang="en-US" dirty="0"/>
              <a:t> Early in the second trimester, the cords develop a lumen and become </a:t>
            </a:r>
            <a:r>
              <a:rPr lang="en-US" b="1" dirty="0">
                <a:solidFill>
                  <a:srgbClr val="C00000"/>
                </a:solidFill>
              </a:rPr>
              <a:t>seminiferous tubules</a:t>
            </a:r>
            <a:r>
              <a:rPr lang="en-US" dirty="0"/>
              <a:t>. </a:t>
            </a:r>
          </a:p>
          <a:p>
            <a:pPr>
              <a:buBlip>
                <a:blip r:embed="rId2"/>
              </a:buBlip>
            </a:pPr>
            <a:r>
              <a:rPr lang="en-US" dirty="0"/>
              <a:t>Development of a testis-specific vasculature is crucial for normal testicular development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C40F-9AA0-41BA-8F6D-2ADD8FE701AA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58063"/>
            <a:ext cx="8229600" cy="401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3657600" y="21336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7772400" y="21336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82A-9C5D-412A-AB92-C024742C4BC4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7800"/>
            <a:ext cx="11035145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Molecular Regulation of Genital Duct Development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SRY is the master gene for testes development and appears to act directly </a:t>
            </a:r>
            <a:r>
              <a:rPr lang="en-US" sz="2400" dirty="0"/>
              <a:t>on the gonadal ridge and indirectly on the mesonephric ducts. 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Thus, it induces the testes to secrete a chemotactic factor that causes tubules from the mesonephric duct to penetrate the gonadal ridge and stimulate further testicular development. 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Without penetration by these tubules, differentiation of the testes fails. 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SRY also up regulates </a:t>
            </a:r>
            <a:r>
              <a:rPr lang="en-US" sz="2400" b="1" dirty="0">
                <a:solidFill>
                  <a:srgbClr val="002060"/>
                </a:solidFill>
              </a:rPr>
              <a:t>steroidogenesis factor 1 (SF1), </a:t>
            </a:r>
            <a:r>
              <a:rPr lang="en-US" sz="2400" b="1" dirty="0"/>
              <a:t>which </a:t>
            </a:r>
            <a:r>
              <a:rPr lang="en-US" sz="2400" dirty="0"/>
              <a:t>acts through another transcription factor, </a:t>
            </a:r>
            <a:r>
              <a:rPr lang="en-US" sz="2400" b="1" dirty="0"/>
              <a:t>SOX9, </a:t>
            </a:r>
            <a:r>
              <a:rPr lang="en-US" sz="2400" dirty="0"/>
              <a:t>to induce differentiation of </a:t>
            </a:r>
            <a:r>
              <a:rPr lang="en-US" sz="2400" b="1" dirty="0">
                <a:solidFill>
                  <a:srgbClr val="C00000"/>
                </a:solidFill>
              </a:rPr>
              <a:t>Sertoli and Leydig cells.</a:t>
            </a:r>
            <a:endParaRPr lang="en-US" sz="2400" dirty="0"/>
          </a:p>
          <a:p>
            <a:pPr>
              <a:buBlip>
                <a:blip r:embed="rId2"/>
              </a:buBlip>
            </a:pPr>
            <a:endParaRPr lang="en-US" sz="1100" b="1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45BE-AB73-4567-BA4D-095F7685E9D0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5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Sertoli cells then produce </a:t>
            </a:r>
            <a:r>
              <a:rPr lang="en-US" b="1" dirty="0"/>
              <a:t>mullerian inhibiting substance (MIS, also called anti mullerian hormone, AMH) that causes regression </a:t>
            </a:r>
            <a:r>
              <a:rPr lang="en-US" dirty="0"/>
              <a:t>of the paramesonephric (mullerian) ducts</a:t>
            </a:r>
          </a:p>
          <a:p>
            <a:pPr>
              <a:buBlip>
                <a:blip r:embed="rId2"/>
              </a:buBlip>
            </a:pPr>
            <a:r>
              <a:rPr lang="en-US" dirty="0"/>
              <a:t>Leydig cells produce </a:t>
            </a:r>
            <a:r>
              <a:rPr lang="en-US" b="1" dirty="0"/>
              <a:t>testosterone, </a:t>
            </a:r>
            <a:r>
              <a:rPr lang="en-US" dirty="0"/>
              <a:t>which enters cells of target tissues where it may remain or be converted to </a:t>
            </a:r>
            <a:r>
              <a:rPr lang="en-US" b="1" dirty="0">
                <a:solidFill>
                  <a:srgbClr val="C00000"/>
                </a:solidFill>
              </a:rPr>
              <a:t>dihydrotestosterone by a 5</a:t>
            </a:r>
            <a:r>
              <a:rPr lang="el-GR" b="1" i="1" dirty="0">
                <a:solidFill>
                  <a:srgbClr val="C00000"/>
                </a:solidFill>
              </a:rPr>
              <a:t>α </a:t>
            </a:r>
            <a:r>
              <a:rPr lang="en-US" b="1" i="1" dirty="0">
                <a:solidFill>
                  <a:srgbClr val="C00000"/>
                </a:solidFill>
              </a:rPr>
              <a:t>reductase enzyme.</a:t>
            </a:r>
          </a:p>
          <a:p>
            <a:pPr>
              <a:buBlip>
                <a:blip r:embed="rId2"/>
              </a:buBlip>
            </a:pPr>
            <a:r>
              <a:rPr lang="en-US" dirty="0"/>
              <a:t>Testosterone receptor complexes mediate </a:t>
            </a:r>
            <a:r>
              <a:rPr lang="en-US" b="1" dirty="0">
                <a:solidFill>
                  <a:srgbClr val="7030A0"/>
                </a:solidFill>
              </a:rPr>
              <a:t>virilization of the mesonephric ducts</a:t>
            </a:r>
            <a:r>
              <a:rPr lang="en-US" dirty="0"/>
              <a:t>, whereas dihydrotestosterone receptor complexes modulate differentiation of the </a:t>
            </a:r>
            <a:r>
              <a:rPr lang="en-US" b="1" dirty="0">
                <a:solidFill>
                  <a:srgbClr val="7030A0"/>
                </a:solidFill>
              </a:rPr>
              <a:t>male external genitalia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700C-2BD1-4082-B4B8-D012F7C15CDE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600200"/>
            <a:ext cx="11222181" cy="50292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Sexual differentation in females was once thought to </a:t>
            </a:r>
            <a:r>
              <a:rPr lang="en-US" b="1" dirty="0"/>
              <a:t>be a default mechanism that occurred in the absence of a Y chromosome</a:t>
            </a:r>
            <a:r>
              <a:rPr lang="en-US" dirty="0"/>
              <a:t>, but it now appears that there are specific genes that induce ovarian development. </a:t>
            </a:r>
          </a:p>
          <a:p>
            <a:pPr>
              <a:buBlip>
                <a:blip r:embed="rId2"/>
              </a:buBlip>
            </a:pPr>
            <a:r>
              <a:rPr lang="en-US" dirty="0"/>
              <a:t>For example, </a:t>
            </a:r>
            <a:r>
              <a:rPr lang="en-US" b="1" i="1" dirty="0"/>
              <a:t>DAX1, </a:t>
            </a:r>
            <a:r>
              <a:rPr lang="en-US" dirty="0"/>
              <a:t>a member of the nuclear hormone receptor family, is located on the </a:t>
            </a:r>
            <a:r>
              <a:rPr lang="en-US" b="1" dirty="0">
                <a:solidFill>
                  <a:srgbClr val="C00000"/>
                </a:solidFill>
              </a:rPr>
              <a:t>short arm of the X chromosome </a:t>
            </a:r>
            <a:r>
              <a:rPr lang="en-US" dirty="0"/>
              <a:t>and acts by down regulating </a:t>
            </a:r>
            <a:r>
              <a:rPr lang="en-US" b="1" i="1" dirty="0"/>
              <a:t>SF1 activity, thereby </a:t>
            </a:r>
            <a:r>
              <a:rPr lang="en-US" b="1" dirty="0"/>
              <a:t>preventing differentiation of Sertoli and Leydig cells. </a:t>
            </a:r>
          </a:p>
          <a:p>
            <a:pPr>
              <a:buBlip>
                <a:blip r:embed="rId2"/>
              </a:buBlip>
            </a:pPr>
            <a:r>
              <a:rPr lang="en-US" dirty="0"/>
              <a:t>In the absence of MIS production by Sertoli cells, the paramesonephric </a:t>
            </a:r>
            <a:r>
              <a:rPr lang="en-US" dirty="0">
                <a:solidFill>
                  <a:srgbClr val="C00000"/>
                </a:solidFill>
              </a:rPr>
              <a:t>(mullerian) </a:t>
            </a:r>
            <a:r>
              <a:rPr lang="en-US" dirty="0"/>
              <a:t>ducts are stimulated by estrogens to form the uterine tubes, uterus, cervix, and upper vagina.</a:t>
            </a:r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Estrogens also act on the external genitalia </a:t>
            </a:r>
            <a:r>
              <a:rPr lang="en-US" dirty="0"/>
              <a:t>at the indifferent stage to form the labia majora, labia minora, clitoris, and lower vagina</a:t>
            </a:r>
          </a:p>
          <a:p>
            <a:pPr>
              <a:buBlip>
                <a:blip r:embed="rId2"/>
              </a:buBlip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EEC-268A-4FFB-8E7F-59450B596648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615E-8DA9-4811-B661-A12B88BC9C96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938164" cy="47244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The paired paramesonephric, (müllerian ducts) develop at about the </a:t>
            </a:r>
            <a:r>
              <a:rPr lang="en-US" b="1" dirty="0">
                <a:solidFill>
                  <a:srgbClr val="C00000"/>
                </a:solidFill>
              </a:rPr>
              <a:t>sixth week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dirty="0"/>
              <a:t>The paramesonephric duct grow on either side between the developing gonad and mesonephric duct.</a:t>
            </a:r>
          </a:p>
          <a:p>
            <a:pPr>
              <a:buBlip>
                <a:blip r:embed="rId2"/>
              </a:buBlip>
            </a:pPr>
            <a:r>
              <a:rPr lang="en-US" dirty="0"/>
              <a:t> The caudal portions of the müllerian ducts approximate one another in the midline .</a:t>
            </a:r>
          </a:p>
          <a:p>
            <a:pPr>
              <a:buBlip>
                <a:blip r:embed="rId2"/>
              </a:buBlip>
            </a:pPr>
            <a:r>
              <a:rPr lang="en-US" dirty="0"/>
              <a:t>Around </a:t>
            </a:r>
            <a:r>
              <a:rPr lang="en-US" b="1" dirty="0">
                <a:solidFill>
                  <a:srgbClr val="C00000"/>
                </a:solidFill>
              </a:rPr>
              <a:t>12 wks</a:t>
            </a:r>
            <a:r>
              <a:rPr lang="en-US" dirty="0"/>
              <a:t>, the caudal portion of the müllerian ducts fuse to form the </a:t>
            </a:r>
            <a:r>
              <a:rPr lang="en-US" b="1" dirty="0">
                <a:solidFill>
                  <a:srgbClr val="C00000"/>
                </a:solidFill>
              </a:rPr>
              <a:t>uterovaginal canal</a:t>
            </a:r>
            <a:r>
              <a:rPr lang="en-US" dirty="0"/>
              <a:t>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Genital Ducts in the Female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7A1C-2D9E-4134-BB09-DEBBC6072DE3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43345" y="1600200"/>
            <a:ext cx="11499273" cy="4953000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en-US" sz="3400" dirty="0"/>
              <a:t>The cranial point of fusion is site of </a:t>
            </a:r>
            <a:r>
              <a:rPr lang="en-US" sz="3400" b="1" dirty="0">
                <a:solidFill>
                  <a:srgbClr val="C00000"/>
                </a:solidFill>
              </a:rPr>
              <a:t>future fundus </a:t>
            </a:r>
            <a:r>
              <a:rPr lang="en-US" sz="3400" dirty="0"/>
              <a:t>of the uterus.</a:t>
            </a:r>
          </a:p>
          <a:p>
            <a:pPr>
              <a:buBlip>
                <a:blip r:embed="rId3"/>
              </a:buBlip>
            </a:pPr>
            <a:r>
              <a:rPr lang="en-US" sz="3400" dirty="0"/>
              <a:t>Subsequently, internal canalization of each duct produces two channels divided by a septum that is reabsorbed in a cephalad </a:t>
            </a:r>
            <a:r>
              <a:rPr lang="en-US" sz="3400" b="1" dirty="0">
                <a:solidFill>
                  <a:srgbClr val="C00000"/>
                </a:solidFill>
              </a:rPr>
              <a:t>direction by 20 wks. </a:t>
            </a:r>
          </a:p>
          <a:p>
            <a:pPr>
              <a:buBlip>
                <a:blip r:embed="rId3"/>
              </a:buBlip>
            </a:pPr>
            <a:r>
              <a:rPr lang="en-US" sz="3400" dirty="0"/>
              <a:t>The cranial, unfused portions of the müllerian ducts develop into the </a:t>
            </a:r>
            <a:r>
              <a:rPr lang="en-US" sz="3400" b="1" dirty="0">
                <a:solidFill>
                  <a:srgbClr val="C00000"/>
                </a:solidFill>
              </a:rPr>
              <a:t>fimbria &amp; fallopian tubes</a:t>
            </a:r>
            <a:r>
              <a:rPr lang="en-US" sz="3400" dirty="0">
                <a:solidFill>
                  <a:srgbClr val="C00000"/>
                </a:solidFill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sz="3400" dirty="0"/>
              <a:t>The caudal, fused portions form the uterus, fornices &amp; upper vagina. </a:t>
            </a:r>
          </a:p>
          <a:p>
            <a:pPr>
              <a:buBlip>
                <a:blip r:embed="rId3"/>
              </a:buBlip>
            </a:pPr>
            <a:r>
              <a:rPr lang="en-US" sz="3400" dirty="0"/>
              <a:t>Any failure to fuse the two müllerian ducts or failure to resorb the cavity between them results in separate uterine horns or some degree of persistent uterine septum.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sz="2400" dirty="0"/>
          </a:p>
          <a:p>
            <a:pPr eaLnBrk="1" hangingPunct="1"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Genital Ducts Contd.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44DD-DC99-4B45-8973-89A1F3DE0F5E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6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the end of the session, students are expected to</a:t>
            </a:r>
          </a:p>
          <a:p>
            <a:r>
              <a:rPr lang="en-US" dirty="0"/>
              <a:t>Discuss embryologic origin of female genital organs</a:t>
            </a:r>
          </a:p>
          <a:p>
            <a:r>
              <a:rPr lang="en-US" dirty="0"/>
              <a:t>Identify and Classify congenital Anomalies of the female Genitalia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6461-7FDD-4CD3-9167-09196D71243E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914401"/>
            <a:ext cx="2438400" cy="4276725"/>
          </a:xfr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990601"/>
            <a:ext cx="2438400" cy="4800599"/>
          </a:xfr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371601"/>
            <a:ext cx="2133600" cy="4219575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A2B9-4470-4BEF-851F-08E408174FD7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2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9648"/>
          </a:xfrm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Blip>
                <a:blip r:embed="rId2"/>
              </a:buBlip>
              <a:defRPr/>
            </a:pPr>
            <a:r>
              <a:rPr lang="en-US" dirty="0"/>
              <a:t>In females mesonephric duct reminants give , </a:t>
            </a:r>
            <a:r>
              <a:rPr lang="en-US" b="1" dirty="0">
                <a:solidFill>
                  <a:srgbClr val="C00000"/>
                </a:solidFill>
              </a:rPr>
              <a:t>Gartner duct cysts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epoöphoron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paroöphoron</a:t>
            </a:r>
            <a:r>
              <a:rPr lang="en-US" dirty="0"/>
              <a:t> found in the mesoovarium.</a:t>
            </a:r>
          </a:p>
          <a:p>
            <a:pPr marL="274320" indent="-274320">
              <a:spcBef>
                <a:spcPts val="580"/>
              </a:spcBef>
              <a:buBlip>
                <a:blip r:embed="rId2"/>
              </a:buBlip>
              <a:defRPr/>
            </a:pPr>
            <a:r>
              <a:rPr lang="en-US" dirty="0"/>
              <a:t> Gartner duct cysts are vestigial remnants of the wolffian ducts, and they  are most commonly found on the cephalad, lateral wall of the vagina. The cysts are usually 1 to 5 cm. If small &amp;asymptomatic  may be followed conservatively. Symptomatic cysts may be treated by operative excision.</a:t>
            </a:r>
          </a:p>
          <a:p>
            <a:pPr marL="274320" indent="-274320">
              <a:spcBef>
                <a:spcPts val="580"/>
              </a:spcBef>
              <a:buBlip>
                <a:blip r:embed="rId2"/>
              </a:buBlip>
              <a:defRPr/>
            </a:pPr>
            <a:r>
              <a:rPr lang="en-US" dirty="0"/>
              <a:t> In males, a small vestige of the paramesonephros called the </a:t>
            </a:r>
            <a:r>
              <a:rPr lang="en-US" b="1" dirty="0">
                <a:solidFill>
                  <a:srgbClr val="C00000"/>
                </a:solidFill>
              </a:rPr>
              <a:t>appendix testis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Genital Ducts Contd.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4C4-A2A6-4AB1-9367-89DCA0396B43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0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   </a:t>
            </a:r>
            <a:r>
              <a:rPr lang="en-US" sz="4000" dirty="0">
                <a:solidFill>
                  <a:srgbClr val="C00000"/>
                </a:solidFill>
              </a:rPr>
              <a:t> Vagina</a:t>
            </a:r>
            <a:endParaRPr lang="en-US" dirty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/>
              <a:t>The cloaca is divided by formation of the urorectal septum by the seventh wk &amp; is separated to create the </a:t>
            </a:r>
            <a:r>
              <a:rPr lang="en-US" sz="3300" b="1" dirty="0">
                <a:solidFill>
                  <a:srgbClr val="C00000"/>
                </a:solidFill>
              </a:rPr>
              <a:t>rectum &amp; urogenital sinus</a:t>
            </a:r>
            <a:endParaRPr lang="en-US" sz="3800" b="1" dirty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/>
              <a:t>The urogenital sinus is considered in three parts</a:t>
            </a:r>
          </a:p>
          <a:p>
            <a:pPr>
              <a:buBlip>
                <a:blip r:embed="rId2"/>
              </a:buBlip>
            </a:pPr>
            <a:r>
              <a:rPr lang="en-US" dirty="0"/>
              <a:t> The cephalad or vesicle portion, …. form the urinary bladder. </a:t>
            </a:r>
          </a:p>
          <a:p>
            <a:pPr>
              <a:buBlip>
                <a:blip r:embed="rId2"/>
              </a:buBlip>
            </a:pPr>
            <a:r>
              <a:rPr lang="en-US" dirty="0"/>
              <a:t>The middle part creates the female urethra; and </a:t>
            </a:r>
          </a:p>
          <a:p>
            <a:pPr>
              <a:buBlip>
                <a:blip r:embed="rId2"/>
              </a:buBlip>
            </a:pPr>
            <a:r>
              <a:rPr lang="en-US" dirty="0"/>
              <a:t> The caudal or phallic part give rise to the distal vagina and the greater </a:t>
            </a:r>
            <a:r>
              <a:rPr lang="en-US" dirty="0">
                <a:solidFill>
                  <a:srgbClr val="C00000"/>
                </a:solidFill>
              </a:rPr>
              <a:t>vestibular (Bartholin</a:t>
            </a:r>
            <a:r>
              <a:rPr lang="en-US" dirty="0"/>
              <a:t>), urethral, and paraurethral (Skene) glands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Genital Ducts Contd.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85DC-15E1-479C-A531-9E5DA698BA2E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600200"/>
            <a:ext cx="11374581" cy="5029200"/>
          </a:xfrm>
        </p:spPr>
        <p:txBody>
          <a:bodyPr>
            <a:normAutofit fontScale="550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4200" dirty="0"/>
              <a:t>Shortly after the solid tip of the paramesonephric ducts reaches the urogenital sinus , two solid evaginations grow out from the caudal part of the sinus. </a:t>
            </a:r>
          </a:p>
          <a:p>
            <a:pPr>
              <a:buBlip>
                <a:blip r:embed="rId2"/>
              </a:buBlip>
            </a:pPr>
            <a:r>
              <a:rPr lang="en-US" sz="4200" dirty="0"/>
              <a:t>These evaginations, the </a:t>
            </a:r>
            <a:r>
              <a:rPr lang="en-US" sz="4200" b="1" dirty="0"/>
              <a:t>sinovaginal bulbs, proliferate and form a solid vaginal plate. </a:t>
            </a:r>
          </a:p>
          <a:p>
            <a:pPr>
              <a:buBlip>
                <a:blip r:embed="rId2"/>
              </a:buBlip>
            </a:pPr>
            <a:r>
              <a:rPr lang="en-US" sz="4200" b="1" dirty="0"/>
              <a:t>Proliferation </a:t>
            </a:r>
            <a:r>
              <a:rPr lang="en-US" sz="4200" dirty="0"/>
              <a:t>continues at the cranial end of the plate, increasing the distance between the uterus and the urogenital sinus. </a:t>
            </a:r>
          </a:p>
          <a:p>
            <a:pPr>
              <a:buBlip>
                <a:blip r:embed="rId2"/>
              </a:buBlip>
            </a:pPr>
            <a:r>
              <a:rPr lang="en-US" sz="4200" dirty="0"/>
              <a:t>By the fifth month, the vaginal outgrowth is entirely canalized. </a:t>
            </a:r>
          </a:p>
          <a:p>
            <a:pPr>
              <a:buBlip>
                <a:blip r:embed="rId2"/>
              </a:buBlip>
            </a:pPr>
            <a:r>
              <a:rPr lang="en-US" sz="4200" dirty="0"/>
              <a:t>The wing like expansions of the vagina around the end of the uterus, the </a:t>
            </a:r>
            <a:r>
              <a:rPr lang="en-US" sz="4200" b="1" dirty="0"/>
              <a:t>vaginal fornices, are of paramesonephric origin.</a:t>
            </a:r>
          </a:p>
          <a:p>
            <a:pPr>
              <a:buBlip>
                <a:blip r:embed="rId2"/>
              </a:buBlip>
            </a:pPr>
            <a:r>
              <a:rPr lang="en-US" sz="4200" dirty="0"/>
              <a:t>Thus, the </a:t>
            </a:r>
            <a:r>
              <a:rPr lang="en-US" sz="4200" b="1" dirty="0">
                <a:solidFill>
                  <a:srgbClr val="C00000"/>
                </a:solidFill>
              </a:rPr>
              <a:t>vagina has a dual origin</a:t>
            </a:r>
            <a:r>
              <a:rPr lang="en-US" sz="4200" dirty="0"/>
              <a:t>, with the upper portion derived from the uterine canal and the lower portion derived from the urogenital sinus.</a:t>
            </a:r>
          </a:p>
          <a:p>
            <a:pPr>
              <a:buBlip>
                <a:blip r:embed="rId2"/>
              </a:buBlip>
            </a:pPr>
            <a:r>
              <a:rPr lang="en-US" sz="4200" dirty="0"/>
              <a:t>Vaginal agenesis or lesser abnormalities of this cell cord dissolution result in varying degrees of </a:t>
            </a:r>
            <a:r>
              <a:rPr lang="en-US" sz="4200" b="1" dirty="0"/>
              <a:t>septum formation</a:t>
            </a:r>
            <a:r>
              <a:rPr lang="en-US" sz="4200" dirty="0"/>
              <a:t>. </a:t>
            </a:r>
          </a:p>
          <a:p>
            <a:pPr>
              <a:buBlip>
                <a:blip r:embed="rId2"/>
              </a:buBlip>
            </a:pPr>
            <a:r>
              <a:rPr lang="en-US" sz="4200" dirty="0"/>
              <a:t> The vaginal lumen is separated from the urogenital sinus by the </a:t>
            </a:r>
            <a:r>
              <a:rPr lang="en-US" sz="4200" b="1" dirty="0">
                <a:solidFill>
                  <a:srgbClr val="C00000"/>
                </a:solidFill>
              </a:rPr>
              <a:t>hymenal</a:t>
            </a:r>
            <a:r>
              <a:rPr lang="en-US" sz="4200" dirty="0"/>
              <a:t> membrane. </a:t>
            </a:r>
          </a:p>
          <a:p>
            <a:pPr>
              <a:buBlip>
                <a:blip r:embed="rId2"/>
              </a:buBlip>
            </a:pPr>
            <a:r>
              <a:rPr lang="en-US" sz="4200" dirty="0"/>
              <a:t>The hymen usually ruptures before birth</a:t>
            </a:r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endParaRPr lang="en-US" sz="2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Genital Ducts Contd.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C0C-20C6-4CEF-932F-29FB1F3AE7B8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09255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DD88-5B14-4036-8637-52B93A9EFB2C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9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1600200"/>
            <a:ext cx="6858000" cy="419100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545-D042-4E40-8710-E6901B5729F5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23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447800"/>
            <a:ext cx="11055927" cy="51816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/>
              <a:t>In the third week of development, mesenchyme cells originating in the region of the primitive streak migrate around the cloacal membrane to form a pair of slightly elevated </a:t>
            </a:r>
            <a:r>
              <a:rPr lang="en-US" sz="2400" b="1" dirty="0"/>
              <a:t>cloacal folds .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 These </a:t>
            </a:r>
            <a:r>
              <a:rPr lang="en-US" sz="2400" dirty="0"/>
              <a:t>folds unite to form the </a:t>
            </a:r>
            <a:r>
              <a:rPr lang="en-US" sz="2400" b="1" dirty="0"/>
              <a:t>genital tubercle. Caudally the folds are subdivided </a:t>
            </a:r>
            <a:r>
              <a:rPr lang="en-US" sz="2400" dirty="0"/>
              <a:t>into </a:t>
            </a:r>
            <a:r>
              <a:rPr lang="en-US" sz="2400" b="1" dirty="0">
                <a:solidFill>
                  <a:srgbClr val="C00000"/>
                </a:solidFill>
              </a:rPr>
              <a:t>urethral folds anteriorly </a:t>
            </a:r>
            <a:r>
              <a:rPr lang="en-US" sz="2400" b="1" dirty="0"/>
              <a:t>and anal </a:t>
            </a:r>
            <a:r>
              <a:rPr lang="en-US" sz="2400" b="1" dirty="0">
                <a:solidFill>
                  <a:srgbClr val="C00000"/>
                </a:solidFill>
              </a:rPr>
              <a:t>folds posteriorly.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In the meantime, another pair of elevations, the </a:t>
            </a:r>
            <a:r>
              <a:rPr lang="en-US" sz="2400" b="1" dirty="0"/>
              <a:t>genital swellings, becomes </a:t>
            </a:r>
            <a:r>
              <a:rPr lang="en-US" sz="2400" dirty="0"/>
              <a:t>visible on each side of the urethral folds.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 These swellings later form the </a:t>
            </a:r>
            <a:r>
              <a:rPr lang="en-US" sz="2400" b="1" dirty="0"/>
              <a:t>scrotal swellings in the male and the labia majora in the female</a:t>
            </a:r>
            <a:r>
              <a:rPr lang="en-US" sz="2400" dirty="0"/>
              <a:t>.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 At the end of the sixth week, however, it is impossible to distinguish between the two sexes.</a:t>
            </a:r>
            <a:endParaRPr lang="en-US" sz="24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External Female Genitalia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24D1-8B40-4033-8A61-2B3FA3DD4010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23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Development of External Genitalia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700138"/>
              </p:ext>
            </p:extLst>
          </p:nvPr>
        </p:nvGraphicFramePr>
        <p:xfrm>
          <a:off x="838200" y="1600200"/>
          <a:ext cx="10190019" cy="4828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96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origin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Female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Genital Tubercle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Glans and shaft of penis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Glans and shaft of clitoris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Urogenital Sinus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Penile urethra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Vestibule of vagina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Urethral fold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Penis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Labia Minora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Labioscrotal fold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Scrotum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Labia Major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7BCB-DB17-4415-8632-FD55FC645A96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0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439"/>
          </a:xfrm>
        </p:spPr>
        <p:txBody>
          <a:bodyPr/>
          <a:lstStyle/>
          <a:p>
            <a:pPr eaLnBrk="1" hangingPunct="1"/>
            <a:r>
              <a:rPr lang="en-US" b="1" dirty="0"/>
              <a:t>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Genital tract Anomalies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838199" y="1565564"/>
            <a:ext cx="11132127" cy="4918363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en-US" sz="2400" dirty="0">
                <a:latin typeface="Nyala" pitchFamily="2" charset="0"/>
              </a:rPr>
              <a:t>Anatomic disorders of the female reproductive system  may result from </a:t>
            </a:r>
            <a:r>
              <a:rPr lang="en-US" sz="2400" b="1" dirty="0">
                <a:solidFill>
                  <a:srgbClr val="C00000"/>
                </a:solidFill>
                <a:latin typeface="Nyala" pitchFamily="2" charset="0"/>
              </a:rPr>
              <a:t>genetic mutation, developmental arrest, or environmental insults .</a:t>
            </a:r>
          </a:p>
          <a:p>
            <a:pPr eaLnBrk="1" hangingPunct="1">
              <a:buBlip>
                <a:blip r:embed="rId2"/>
              </a:buBlip>
            </a:pPr>
            <a:r>
              <a:rPr lang="en-US" sz="2400" dirty="0">
                <a:latin typeface="Nyala" pitchFamily="2" charset="0"/>
              </a:rPr>
              <a:t> Disorders range from congenital absence of the vagina &amp; uterus, to defects in lateral or vertical fusion of the müllerian ducts. </a:t>
            </a:r>
          </a:p>
          <a:p>
            <a:pPr eaLnBrk="1" hangingPunct="1">
              <a:buBlip>
                <a:blip r:embed="rId2"/>
              </a:buBlip>
            </a:pPr>
            <a:r>
              <a:rPr lang="en-US" sz="2400" dirty="0">
                <a:latin typeface="Nyala" pitchFamily="2" charset="0"/>
              </a:rPr>
              <a:t>A variety of anatomic defects may also be found in the urinary excretory system. </a:t>
            </a:r>
          </a:p>
          <a:p>
            <a:pPr eaLnBrk="1" hangingPunct="1">
              <a:buBlip>
                <a:blip r:embed="rId2"/>
              </a:buBlip>
            </a:pPr>
            <a:r>
              <a:rPr lang="en-US" sz="2400" dirty="0">
                <a:latin typeface="Nyala" pitchFamily="2" charset="0"/>
              </a:rPr>
              <a:t>Because of the intertwined development of these two systems, organs from both are commonly involved in urogenital tract disorder</a:t>
            </a:r>
            <a:r>
              <a:rPr lang="en-US" sz="2400" dirty="0"/>
              <a:t>s.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533B-553E-4C25-9970-8487755C4410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Labial Fusion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744200" cy="4736090"/>
          </a:xfrm>
        </p:spPr>
        <p:txBody>
          <a:bodyPr/>
          <a:lstStyle/>
          <a:p>
            <a:r>
              <a:rPr lang="en-US" dirty="0"/>
              <a:t>Fusion of the labia </a:t>
            </a:r>
            <a:r>
              <a:rPr lang="en-US" dirty="0" err="1"/>
              <a:t>majora</a:t>
            </a:r>
            <a:r>
              <a:rPr lang="en-US" dirty="0"/>
              <a:t> is a commonly acquired defect of the labia. </a:t>
            </a:r>
          </a:p>
          <a:p>
            <a:r>
              <a:rPr lang="en-US" dirty="0"/>
              <a:t>It is typically found in young neonates or </a:t>
            </a:r>
            <a:r>
              <a:rPr lang="en-US" dirty="0" err="1"/>
              <a:t>prepubertal</a:t>
            </a:r>
            <a:r>
              <a:rPr lang="en-US" dirty="0"/>
              <a:t> girls when the labia and vagina are not adequately </a:t>
            </a:r>
            <a:r>
              <a:rPr lang="en-US" dirty="0" err="1"/>
              <a:t>estrogenized</a:t>
            </a:r>
            <a:r>
              <a:rPr lang="en-US" dirty="0"/>
              <a:t>. </a:t>
            </a:r>
          </a:p>
          <a:p>
            <a:r>
              <a:rPr lang="en-US" dirty="0"/>
              <a:t>This fusion can range from a thin filmy adhesion to a dense scar.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1BF7-19F8-4EEE-8DDA-F38C516459C7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1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330036"/>
            <a:ext cx="11305309" cy="498763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After fertilization in the fallopian tube, the mature ovum becomes a zygote—a diploid cell with 46 chromosomes—that then undergoes cleavage into </a:t>
            </a:r>
            <a:r>
              <a:rPr lang="en-US" dirty="0" err="1">
                <a:solidFill>
                  <a:srgbClr val="FF0000"/>
                </a:solidFill>
              </a:rPr>
              <a:t>blastomeres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dirty="0"/>
              <a:t>The zygote undergoes slow cleavage </a:t>
            </a:r>
            <a:r>
              <a:rPr lang="en-US" b="1" dirty="0">
                <a:solidFill>
                  <a:srgbClr val="0070C0"/>
                </a:solidFill>
              </a:rPr>
              <a:t>for 3 days </a:t>
            </a:r>
            <a:r>
              <a:rPr lang="en-US" dirty="0"/>
              <a:t>while still within the fallopian tube. </a:t>
            </a:r>
          </a:p>
          <a:p>
            <a:pPr>
              <a:buBlip>
                <a:blip r:embed="rId2"/>
              </a:buBlip>
            </a:pPr>
            <a:r>
              <a:rPr lang="en-US" dirty="0"/>
              <a:t>As the </a:t>
            </a:r>
            <a:r>
              <a:rPr lang="en-US" dirty="0" err="1"/>
              <a:t>blastomeres</a:t>
            </a:r>
            <a:r>
              <a:rPr lang="en-US" dirty="0"/>
              <a:t> continue to divide, a solid mulberry-like ball of cells, referred to as the </a:t>
            </a:r>
            <a:r>
              <a:rPr lang="en-US" b="1" i="1" dirty="0" err="1">
                <a:solidFill>
                  <a:srgbClr val="002060"/>
                </a:solidFill>
              </a:rPr>
              <a:t>morula</a:t>
            </a:r>
            <a:r>
              <a:rPr lang="en-US" i="1" dirty="0"/>
              <a:t>,</a:t>
            </a:r>
            <a:r>
              <a:rPr lang="en-US" dirty="0"/>
              <a:t> is produced. </a:t>
            </a:r>
          </a:p>
          <a:p>
            <a:pPr>
              <a:buBlip>
                <a:blip r:embed="rId2"/>
              </a:buBlip>
            </a:pPr>
            <a:r>
              <a:rPr lang="en-US" dirty="0"/>
              <a:t>The </a:t>
            </a:r>
            <a:r>
              <a:rPr lang="en-US" dirty="0" err="1"/>
              <a:t>morula</a:t>
            </a:r>
            <a:r>
              <a:rPr lang="en-US" dirty="0"/>
              <a:t> enters the uterine cavity about </a:t>
            </a:r>
            <a:r>
              <a:rPr lang="en-US" b="1" dirty="0">
                <a:solidFill>
                  <a:srgbClr val="0070C0"/>
                </a:solidFill>
              </a:rPr>
              <a:t>3 days after fertilization. </a:t>
            </a:r>
          </a:p>
          <a:p>
            <a:pPr>
              <a:buBlip>
                <a:blip r:embed="rId2"/>
              </a:buBlip>
            </a:pPr>
            <a:r>
              <a:rPr lang="en-US" dirty="0"/>
              <a:t>The gradual accumulation of fluid between the cells of the </a:t>
            </a:r>
            <a:r>
              <a:rPr lang="en-US" dirty="0" err="1"/>
              <a:t>morula</a:t>
            </a:r>
            <a:r>
              <a:rPr lang="en-US" dirty="0"/>
              <a:t> results in the formation of the early </a:t>
            </a:r>
            <a:r>
              <a:rPr lang="en-US" b="1" dirty="0"/>
              <a:t>blastocyst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6583" y="274638"/>
            <a:ext cx="9504218" cy="833726"/>
          </a:xfrm>
        </p:spPr>
        <p:txBody>
          <a:bodyPr>
            <a:normAutofit/>
          </a:bodyPr>
          <a:lstStyle/>
          <a:p>
            <a:r>
              <a:rPr lang="en-US" dirty="0"/>
              <a:t>Embryology of the urogenital system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C9C-1D08-40D6-8DF4-42A621845B12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31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Hymeneal Defects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82436"/>
            <a:ext cx="10771909" cy="4821382"/>
          </a:xfrm>
        </p:spPr>
        <p:txBody>
          <a:bodyPr>
            <a:normAutofit/>
          </a:bodyPr>
          <a:lstStyle/>
          <a:p>
            <a:r>
              <a:rPr lang="en-US" dirty="0"/>
              <a:t>The hymen is the membranous vestige of the junction between the </a:t>
            </a:r>
            <a:r>
              <a:rPr lang="en-US" dirty="0" err="1"/>
              <a:t>sinovaginal</a:t>
            </a:r>
            <a:r>
              <a:rPr lang="en-US" dirty="0"/>
              <a:t> bulbs and the urogenital sinus.</a:t>
            </a:r>
          </a:p>
          <a:p>
            <a:r>
              <a:rPr lang="en-US" dirty="0"/>
              <a:t> It generally becomes perforate or patent during fetal life to establish a connection between the vaginal lumen and the perineum.</a:t>
            </a:r>
          </a:p>
          <a:p>
            <a:r>
              <a:rPr lang="en-US" dirty="0"/>
              <a:t> A variety of hymeneal abnormalities may exist such as </a:t>
            </a:r>
            <a:r>
              <a:rPr lang="en-US" dirty="0" err="1"/>
              <a:t>microperforate</a:t>
            </a:r>
            <a:r>
              <a:rPr lang="en-US" dirty="0"/>
              <a:t>, </a:t>
            </a:r>
            <a:r>
              <a:rPr lang="en-US" dirty="0" err="1"/>
              <a:t>septate</a:t>
            </a:r>
            <a:r>
              <a:rPr lang="en-US" dirty="0"/>
              <a:t>, cribriform, and imperforate hymen. </a:t>
            </a:r>
          </a:p>
          <a:p>
            <a:r>
              <a:rPr lang="en-US" b="1" dirty="0"/>
              <a:t>Imperforate hymen is due to complete failure of the inferior end of the vaginal plate to canalize.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0DFB-E45E-4AB0-B27D-B51FB9E4908A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8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0364" y="228600"/>
            <a:ext cx="8111836" cy="762000"/>
          </a:xfrm>
        </p:spPr>
        <p:txBody>
          <a:bodyPr>
            <a:normAutofit/>
          </a:bodyPr>
          <a:lstStyle/>
          <a:p>
            <a:r>
              <a:rPr lang="en-US" sz="3600" dirty="0"/>
              <a:t>Imperforate Hymen: Diagnosis/ Treatment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219200"/>
            <a:ext cx="4800600" cy="5410200"/>
          </a:xfrm>
        </p:spPr>
        <p:txBody>
          <a:bodyPr/>
          <a:lstStyle/>
          <a:p>
            <a:r>
              <a:rPr lang="en-US" dirty="0"/>
              <a:t>Cyclic pelvic pain due to </a:t>
            </a:r>
            <a:r>
              <a:rPr lang="en-US" dirty="0" err="1"/>
              <a:t>hematocolpos</a:t>
            </a:r>
            <a:r>
              <a:rPr lang="en-US" dirty="0"/>
              <a:t>  </a:t>
            </a:r>
            <a:r>
              <a:rPr lang="en-US" dirty="0" err="1"/>
              <a:t>hematometria</a:t>
            </a:r>
            <a:r>
              <a:rPr lang="en-US" dirty="0"/>
              <a:t>, or </a:t>
            </a:r>
            <a:r>
              <a:rPr lang="en-US" dirty="0" err="1"/>
              <a:t>hematosalpinx</a:t>
            </a:r>
            <a:endParaRPr lang="en-US" dirty="0"/>
          </a:p>
          <a:p>
            <a:r>
              <a:rPr lang="en-US" dirty="0"/>
              <a:t>Bulging hymeneal membrane or a blind-ending pouch on exam.</a:t>
            </a:r>
          </a:p>
          <a:p>
            <a:r>
              <a:rPr lang="en-US" dirty="0"/>
              <a:t>Pelvic/Rectal exam, U/S, MRI</a:t>
            </a:r>
          </a:p>
          <a:p>
            <a:r>
              <a:rPr lang="en-US" dirty="0"/>
              <a:t>Rarely urologic anomalies.</a:t>
            </a:r>
          </a:p>
          <a:p>
            <a:r>
              <a:rPr lang="en-US" dirty="0" err="1"/>
              <a:t>Tx</a:t>
            </a:r>
            <a:r>
              <a:rPr lang="en-US" dirty="0"/>
              <a:t>: Cruciate incision</a:t>
            </a:r>
          </a:p>
          <a:p>
            <a:endParaRPr lang="en-US" dirty="0"/>
          </a:p>
        </p:txBody>
      </p:sp>
      <p:pic>
        <p:nvPicPr>
          <p:cNvPr id="250885" name="Picture 5" descr="C:\DOCUME~1\wesley\LOCALS~1\Temp\\msotw9_temp0.bmp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200"/>
            <a:ext cx="3810000" cy="4267200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2969-68AC-4762-8707-972632848B41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80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906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A44A-DF6D-4FE6-88C8-FFC9450B84D5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87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Vaginal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 In addition to vaginal agenesis, there are two types of congenital septa. </a:t>
            </a:r>
          </a:p>
          <a:p>
            <a:r>
              <a:rPr lang="en-US" dirty="0"/>
              <a:t>One is a longitudinal septum, which arises from a fusion or </a:t>
            </a:r>
            <a:r>
              <a:rPr lang="en-US" dirty="0" err="1"/>
              <a:t>resorption</a:t>
            </a:r>
            <a:r>
              <a:rPr lang="en-US" dirty="0"/>
              <a:t> defect. </a:t>
            </a:r>
          </a:p>
          <a:p>
            <a:r>
              <a:rPr lang="en-US" dirty="0"/>
              <a:t>The other, a transverse septum, results either from incomplete canalization or from vertical fusion failure between the down-growing </a:t>
            </a:r>
            <a:r>
              <a:rPr lang="en-US" dirty="0" err="1"/>
              <a:t>müllerian</a:t>
            </a:r>
            <a:r>
              <a:rPr lang="en-US" dirty="0"/>
              <a:t> duct system and the up-growing urogenital sinus</a:t>
            </a:r>
          </a:p>
          <a:p>
            <a:r>
              <a:rPr lang="en-US" dirty="0"/>
              <a:t> All of these defects may be isolated or associated with other </a:t>
            </a:r>
            <a:r>
              <a:rPr lang="en-US" dirty="0" err="1"/>
              <a:t>müllerian</a:t>
            </a:r>
            <a:r>
              <a:rPr lang="en-US" dirty="0"/>
              <a:t> anomalies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CE8C-7363-43A9-92F9-9754335B51C7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3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Transverse Vaginal Septum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661073" cy="4486275"/>
          </a:xfrm>
        </p:spPr>
        <p:txBody>
          <a:bodyPr/>
          <a:lstStyle/>
          <a:p>
            <a:r>
              <a:rPr lang="en-US" dirty="0"/>
              <a:t>The septum may be obstructive or  non-obstructive.</a:t>
            </a:r>
          </a:p>
          <a:p>
            <a:r>
              <a:rPr lang="en-US" dirty="0"/>
              <a:t>Patients with obstructive transverse vaginal septum usually present during adolescence with cyclic lower abdominal pain, amenorrhea, and gradual development of a central pelvic mass. </a:t>
            </a:r>
          </a:p>
          <a:p>
            <a:r>
              <a:rPr lang="en-US" dirty="0"/>
              <a:t>Those with non obstructive transverse vaginal septum will typically complain of abnormal menstrual flow, pain with intercourse, difficulty in placing or removing tampons, or obstructed labor.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5639-95B1-4F15-94C2-0D86F0E0A75F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43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Transverse Vaginal Septum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Diagnosis and Treatment </a:t>
            </a:r>
            <a:endParaRPr lang="en-US" dirty="0"/>
          </a:p>
          <a:p>
            <a:r>
              <a:rPr lang="en-US" dirty="0"/>
              <a:t>Clinical presentation. </a:t>
            </a:r>
          </a:p>
          <a:p>
            <a:r>
              <a:rPr lang="en-US" dirty="0"/>
              <a:t>  </a:t>
            </a:r>
            <a:r>
              <a:rPr lang="en-US" dirty="0" err="1"/>
              <a:t>sonography</a:t>
            </a:r>
            <a:r>
              <a:rPr lang="en-US" dirty="0"/>
              <a:t> or magnetic resonance Imaging(MRI) </a:t>
            </a:r>
          </a:p>
          <a:p>
            <a:r>
              <a:rPr lang="en-US" dirty="0"/>
              <a:t>Surgical repair is dependent upon septal thickness and skin grafts may occasionally be necessary to cover a defect left by excision of very thick septa.</a:t>
            </a:r>
          </a:p>
          <a:p>
            <a:r>
              <a:rPr lang="en-US" dirty="0"/>
              <a:t> Smaller septa may be approached by excision with an end-to-end anastomosis of the upper to the lower.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A6DF-6406-4803-AC59-8317ADF26AD2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4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r>
              <a:rPr lang="en-US" sz="4000" dirty="0"/>
              <a:t>longitudinal vaginal septum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841182" cy="51400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Seen  with partial or complete duplication of the cervix and uterus. </a:t>
            </a:r>
          </a:p>
          <a:p>
            <a:r>
              <a:rPr lang="en-US" dirty="0"/>
              <a:t>Individuals complain of difficulty with intercourse or  vaginal bleeding despite tampon placement.</a:t>
            </a:r>
          </a:p>
          <a:p>
            <a:r>
              <a:rPr lang="en-US" dirty="0"/>
              <a:t>A complete longitudinal vaginal septum usually does not cause dystocia. </a:t>
            </a:r>
          </a:p>
          <a:p>
            <a:r>
              <a:rPr lang="en-US" dirty="0"/>
              <a:t>An incomplete or partially obstructed longitudinal septum, however, may interfere with descent. </a:t>
            </a:r>
          </a:p>
          <a:p>
            <a:r>
              <a:rPr lang="en-US" dirty="0" err="1"/>
              <a:t>Ipsilateral</a:t>
            </a:r>
            <a:r>
              <a:rPr lang="en-US" dirty="0"/>
              <a:t> renal agenesis is extremely common with this malformation</a:t>
            </a:r>
          </a:p>
          <a:p>
            <a:r>
              <a:rPr lang="en-US" dirty="0"/>
              <a:t>Surgical correction consists of wide excision of the obstructing septum.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464A-218C-4D11-B5C5-19AD2DC0A515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69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MÜLLERIAN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/>
          </a:bodyPr>
          <a:lstStyle/>
          <a:p>
            <a:r>
              <a:rPr lang="en-US" sz="3200" dirty="0"/>
              <a:t>There are four principal deformities that arise from defective </a:t>
            </a:r>
            <a:r>
              <a:rPr lang="en-US" sz="3200" dirty="0" err="1"/>
              <a:t>müllerian</a:t>
            </a:r>
            <a:r>
              <a:rPr lang="en-US" sz="3200" dirty="0"/>
              <a:t> duct embryological steps: </a:t>
            </a:r>
          </a:p>
          <a:p>
            <a:pPr lvl="1"/>
            <a:r>
              <a:rPr lang="en-US" sz="2800" dirty="0"/>
              <a:t>agenesis of both ducts, either focally or along the entire duct length or </a:t>
            </a:r>
          </a:p>
          <a:p>
            <a:pPr lvl="1"/>
            <a:r>
              <a:rPr lang="en-US" sz="2800" dirty="0"/>
              <a:t>unilateral maturation of one </a:t>
            </a:r>
            <a:r>
              <a:rPr lang="en-US" sz="2800" dirty="0" err="1"/>
              <a:t>müllerian</a:t>
            </a:r>
            <a:r>
              <a:rPr lang="en-US" sz="2800" dirty="0"/>
              <a:t> duct with incomplete or absent development of the opposite side</a:t>
            </a:r>
          </a:p>
          <a:p>
            <a:pPr lvl="1"/>
            <a:r>
              <a:rPr lang="en-US" sz="2800" dirty="0"/>
              <a:t>absent or faulty midline fusion of the ducts or</a:t>
            </a:r>
          </a:p>
          <a:p>
            <a:pPr lvl="1"/>
            <a:r>
              <a:rPr lang="en-US" sz="2800" dirty="0"/>
              <a:t>defective canalization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0418-4741-4E8D-9F9A-DC5071660FA3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1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MÜLLERIAN ABNORMALITIES…..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273"/>
            <a:ext cx="10515600" cy="458369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/>
              <a:t>The true incidence of congenital müllerian anomalies, of which uterine malformations constitute the majority, is unknown.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 Most cases are diagnosed during evaluation for obstetric or gynecologic problems, but in the absence of symptoms, most anomalies go undiagnosed</a:t>
            </a:r>
          </a:p>
          <a:p>
            <a:pPr>
              <a:buBlip>
                <a:blip r:embed="rId2"/>
              </a:buBlip>
            </a:pPr>
            <a:r>
              <a:rPr lang="en-US" sz="2400" b="1" dirty="0">
                <a:solidFill>
                  <a:srgbClr val="C00000"/>
                </a:solidFill>
              </a:rPr>
              <a:t>Recurrent pregnancy loss, preterm labor, abnormal fetal presentation, and prematurity constitute the major reproductive </a:t>
            </a:r>
            <a:r>
              <a:rPr lang="en-US" sz="2400" dirty="0"/>
              <a:t>problems encountered with developmental or acquired uterine malformations. 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Müllerian defects are also associated with renal anomalies in </a:t>
            </a:r>
            <a:r>
              <a:rPr lang="en-US" sz="2400" b="1" dirty="0"/>
              <a:t>30 to 50 percent of cases</a:t>
            </a:r>
            <a:r>
              <a:rPr lang="en-US" sz="2400" dirty="0"/>
              <a:t>, ranging from </a:t>
            </a:r>
            <a:r>
              <a:rPr lang="en-US" sz="2400" b="1" dirty="0"/>
              <a:t>renal agenesis and severe hypoplasia to ectopic or duplicate ureters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85D-938E-4A3E-9AEE-303411D0E7FF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0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Classification of </a:t>
            </a:r>
            <a:r>
              <a:rPr lang="en-US" sz="3200" b="1" dirty="0" err="1"/>
              <a:t>Müllerian</a:t>
            </a:r>
            <a:r>
              <a:rPr lang="en-US" sz="3200" b="1" dirty="0"/>
              <a:t> Anomalies (American Fertility Society)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4902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I. Segmental </a:t>
            </a:r>
            <a:r>
              <a:rPr lang="en-US" b="1" dirty="0" err="1">
                <a:solidFill>
                  <a:srgbClr val="002060"/>
                </a:solidFill>
              </a:rPr>
              <a:t>müllerian</a:t>
            </a:r>
            <a:r>
              <a:rPr lang="en-US" b="1" dirty="0">
                <a:solidFill>
                  <a:srgbClr val="002060"/>
                </a:solidFill>
              </a:rPr>
              <a:t> hypoplasia or agenesis</a:t>
            </a:r>
          </a:p>
          <a:p>
            <a:pPr marL="0" indent="0">
              <a:buNone/>
            </a:pPr>
            <a:r>
              <a:rPr lang="en-US" dirty="0"/>
              <a:t>  a. Vaginal</a:t>
            </a:r>
          </a:p>
          <a:p>
            <a:pPr>
              <a:buNone/>
            </a:pPr>
            <a:r>
              <a:rPr lang="en-US" dirty="0"/>
              <a:t>  b. Cervical</a:t>
            </a:r>
          </a:p>
          <a:p>
            <a:pPr>
              <a:buNone/>
            </a:pPr>
            <a:r>
              <a:rPr lang="en-US" dirty="0"/>
              <a:t>  c. Uterine</a:t>
            </a:r>
          </a:p>
          <a:p>
            <a:pPr>
              <a:buNone/>
            </a:pPr>
            <a:r>
              <a:rPr lang="en-US" dirty="0"/>
              <a:t>  d. Tubal</a:t>
            </a:r>
          </a:p>
          <a:p>
            <a:pPr>
              <a:buNone/>
            </a:pPr>
            <a:r>
              <a:rPr lang="en-US" dirty="0"/>
              <a:t>  e.  Combined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II. </a:t>
            </a:r>
            <a:r>
              <a:rPr lang="en-US" b="1" dirty="0" err="1">
                <a:solidFill>
                  <a:srgbClr val="002060"/>
                </a:solidFill>
              </a:rPr>
              <a:t>Unicornuate</a:t>
            </a:r>
            <a:r>
              <a:rPr lang="en-US" b="1" dirty="0">
                <a:solidFill>
                  <a:srgbClr val="002060"/>
                </a:solidFill>
              </a:rPr>
              <a:t> uterus </a:t>
            </a:r>
          </a:p>
          <a:p>
            <a:pPr>
              <a:buNone/>
            </a:pPr>
            <a:r>
              <a:rPr lang="en-US" dirty="0"/>
              <a:t>  a. Rudimentary horn with cavity, communicating to </a:t>
            </a:r>
            <a:r>
              <a:rPr lang="en-US" dirty="0" err="1"/>
              <a:t>unicornuate</a:t>
            </a:r>
            <a:r>
              <a:rPr lang="en-US" dirty="0"/>
              <a:t> uterus</a:t>
            </a:r>
          </a:p>
          <a:p>
            <a:pPr>
              <a:buNone/>
            </a:pPr>
            <a:r>
              <a:rPr lang="en-US" dirty="0"/>
              <a:t> b. Rudimentary horn with cavity, not communicating to </a:t>
            </a:r>
            <a:r>
              <a:rPr lang="en-US" dirty="0" err="1"/>
              <a:t>unicornuate</a:t>
            </a:r>
            <a:r>
              <a:rPr lang="en-US" dirty="0"/>
              <a:t> uterus</a:t>
            </a:r>
          </a:p>
          <a:p>
            <a:pPr>
              <a:buNone/>
            </a:pPr>
            <a:r>
              <a:rPr lang="en-US" dirty="0"/>
              <a:t> c. Rudimentary horn with no cavity</a:t>
            </a:r>
          </a:p>
          <a:p>
            <a:pPr>
              <a:buNone/>
            </a:pPr>
            <a:r>
              <a:rPr lang="en-US" dirty="0"/>
              <a:t> d. </a:t>
            </a:r>
            <a:r>
              <a:rPr lang="en-US" dirty="0" err="1"/>
              <a:t>Unicornuate</a:t>
            </a:r>
            <a:r>
              <a:rPr lang="en-US" dirty="0"/>
              <a:t> uterus without a rudimentary horn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C2D0-C803-4E19-87F5-3B628A5DA282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71599"/>
            <a:ext cx="11118273" cy="511232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At  the blastocyst, the outer cells, called the </a:t>
            </a:r>
            <a:r>
              <a:rPr lang="en-US" b="1" dirty="0"/>
              <a:t>trophectoderm</a:t>
            </a:r>
            <a:r>
              <a:rPr lang="en-US" i="1" dirty="0"/>
              <a:t>,</a:t>
            </a:r>
            <a:r>
              <a:rPr lang="en-US" dirty="0"/>
              <a:t> can be distinguished from the inner cell mass that forms the embryo</a:t>
            </a:r>
          </a:p>
          <a:p>
            <a:pPr>
              <a:buBlip>
                <a:blip r:embed="rId2"/>
              </a:buBlip>
            </a:pPr>
            <a:r>
              <a:rPr lang="en-US" dirty="0"/>
              <a:t>Outer cell mass give placenta &amp; membranes, inner cell mass gives embryo</a:t>
            </a:r>
          </a:p>
          <a:p>
            <a:pPr>
              <a:buBlip>
                <a:blip r:embed="rId2"/>
              </a:buBlip>
            </a:pPr>
            <a:r>
              <a:rPr lang="en-US" dirty="0"/>
              <a:t> During the first 2 weeks </a:t>
            </a:r>
            <a:r>
              <a:rPr lang="en-US" b="1" dirty="0"/>
              <a:t>after ovulation</a:t>
            </a:r>
            <a:r>
              <a:rPr lang="en-US" dirty="0"/>
              <a:t>, successive phases of development are: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Fertilization (at the day of ovulation)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Formation of free blastocyst, and ( from fertilization to day 6-7)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Implantation of the blastocyst (6 to 7days after fertilization)</a:t>
            </a:r>
          </a:p>
          <a:p>
            <a:pPr>
              <a:buBlip>
                <a:blip r:embed="rId2"/>
              </a:buBlip>
            </a:pPr>
            <a:r>
              <a:rPr lang="en-US" dirty="0"/>
              <a:t> The </a:t>
            </a:r>
            <a:r>
              <a:rPr lang="en-US" b="1" dirty="0">
                <a:solidFill>
                  <a:srgbClr val="C00000"/>
                </a:solidFill>
              </a:rPr>
              <a:t>embryonic period </a:t>
            </a:r>
            <a:r>
              <a:rPr lang="en-US" dirty="0"/>
              <a:t>commences at the beginning of the </a:t>
            </a:r>
            <a:r>
              <a:rPr lang="en-US" b="1" dirty="0">
                <a:solidFill>
                  <a:srgbClr val="C00000"/>
                </a:solidFill>
              </a:rPr>
              <a:t>third week after </a:t>
            </a:r>
            <a:r>
              <a:rPr lang="en-US" dirty="0"/>
              <a:t>ovulation and fertilization.</a:t>
            </a:r>
          </a:p>
          <a:p>
            <a:pPr>
              <a:buBlip>
                <a:blip r:embed="rId2"/>
              </a:buBlip>
            </a:pPr>
            <a:r>
              <a:rPr lang="en-US" dirty="0"/>
              <a:t>The end of the embryonic period and the beginning of the fetal period is arbitrarily designated to occur 8 weeks after fertilization</a:t>
            </a:r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37C-FC3F-479D-AD36-F06628DC3F4C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36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r>
              <a:rPr lang="en-US" b="1" dirty="0"/>
              <a:t>Classification of </a:t>
            </a:r>
            <a:r>
              <a:rPr lang="en-US" b="1" dirty="0" err="1"/>
              <a:t>Müllerian</a:t>
            </a:r>
            <a:r>
              <a:rPr lang="en-US" b="1" dirty="0"/>
              <a:t> Anomalies…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744"/>
            <a:ext cx="10688782" cy="50846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III. Uterine </a:t>
            </a:r>
            <a:r>
              <a:rPr lang="en-US" b="1" dirty="0" err="1">
                <a:solidFill>
                  <a:srgbClr val="002060"/>
                </a:solidFill>
              </a:rPr>
              <a:t>didelphys</a:t>
            </a:r>
            <a:r>
              <a:rPr lang="en-US" b="1" dirty="0">
                <a:solidFill>
                  <a:srgbClr val="002060"/>
                </a:solidFill>
              </a:rPr>
              <a:t> ( no lateral fusion)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IV. </a:t>
            </a:r>
            <a:r>
              <a:rPr lang="en-US" b="1" dirty="0" err="1">
                <a:solidFill>
                  <a:srgbClr val="002060"/>
                </a:solidFill>
              </a:rPr>
              <a:t>Bicornuate</a:t>
            </a:r>
            <a:r>
              <a:rPr lang="en-US" b="1" dirty="0">
                <a:solidFill>
                  <a:srgbClr val="002060"/>
                </a:solidFill>
              </a:rPr>
              <a:t> uterus  </a:t>
            </a:r>
          </a:p>
          <a:p>
            <a:pPr>
              <a:buNone/>
            </a:pPr>
            <a:r>
              <a:rPr lang="en-US" dirty="0"/>
              <a:t>  a. Complete-</a:t>
            </a:r>
            <a:r>
              <a:rPr lang="en-US" dirty="0" err="1"/>
              <a:t>divison</a:t>
            </a:r>
            <a:r>
              <a:rPr lang="en-US" dirty="0"/>
              <a:t> to internal </a:t>
            </a:r>
            <a:r>
              <a:rPr lang="en-US" dirty="0" err="1"/>
              <a:t>os</a:t>
            </a:r>
            <a:endParaRPr lang="en-US" dirty="0"/>
          </a:p>
          <a:p>
            <a:pPr>
              <a:buNone/>
            </a:pPr>
            <a:r>
              <a:rPr lang="en-US" dirty="0"/>
              <a:t>  b. Partial bifurcation 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V. </a:t>
            </a:r>
            <a:r>
              <a:rPr lang="en-US" b="1" dirty="0" err="1">
                <a:solidFill>
                  <a:srgbClr val="002060"/>
                </a:solidFill>
              </a:rPr>
              <a:t>Septate</a:t>
            </a:r>
            <a:r>
              <a:rPr lang="en-US" b="1" dirty="0">
                <a:solidFill>
                  <a:srgbClr val="002060"/>
                </a:solidFill>
              </a:rPr>
              <a:t> uterus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en-US" dirty="0"/>
              <a:t>a. Complete </a:t>
            </a:r>
            <a:r>
              <a:rPr lang="en-US" dirty="0" err="1"/>
              <a:t>septation</a:t>
            </a:r>
            <a:r>
              <a:rPr lang="en-US" dirty="0"/>
              <a:t>- </a:t>
            </a:r>
            <a:r>
              <a:rPr lang="en-US" dirty="0" err="1"/>
              <a:t>septate</a:t>
            </a:r>
            <a:r>
              <a:rPr lang="en-US" dirty="0"/>
              <a:t> to internal </a:t>
            </a:r>
            <a:r>
              <a:rPr lang="en-US" dirty="0" err="1"/>
              <a:t>os</a:t>
            </a:r>
            <a:endParaRPr lang="en-US" dirty="0"/>
          </a:p>
          <a:p>
            <a:pPr>
              <a:buNone/>
            </a:pPr>
            <a:r>
              <a:rPr lang="en-US" dirty="0"/>
              <a:t>  b. Partial </a:t>
            </a:r>
            <a:r>
              <a:rPr lang="en-US" dirty="0" err="1"/>
              <a:t>septation</a:t>
            </a:r>
            <a:endParaRPr lang="en-US" dirty="0"/>
          </a:p>
          <a:p>
            <a:pPr>
              <a:buNone/>
            </a:pPr>
            <a:r>
              <a:rPr lang="en-US" sz="3200" b="1" dirty="0">
                <a:solidFill>
                  <a:srgbClr val="002060"/>
                </a:solidFill>
              </a:rPr>
              <a:t>VI. Arcuate uterus</a:t>
            </a:r>
          </a:p>
          <a:p>
            <a:pPr>
              <a:buNone/>
            </a:pPr>
            <a:r>
              <a:rPr lang="en-US" sz="3200" b="1" dirty="0">
                <a:solidFill>
                  <a:srgbClr val="002060"/>
                </a:solidFill>
              </a:rPr>
              <a:t>VII. Diethylstilbestrol related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772-EEAC-4718-A67A-3EAB240ECC2E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1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1"/>
            <a:ext cx="12067309" cy="66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6708-EB28-4E6A-8146-DA7289B70347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52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Diagnosis of malformations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618" y="1454727"/>
            <a:ext cx="10841182" cy="47798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For exact diagnosis of malformation, both internal &amp; external architectures of the uterus must be viewed. Using 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Passage of sound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Uterine curettage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 C/S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Manual removal of placenta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Hysteroscopy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HSG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Laparoscopy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Ultrasonography(vaginal)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MRI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Evaluation of urinary tract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Evaluation of musculoskeletal system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dirty="0"/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dirty="0"/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A1B8-BB1C-425D-8498-C55512C74175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3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Treatment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16182"/>
            <a:ext cx="10515600" cy="48607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Mere presence of malformation per see is not an indication of surgery.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Options of surgery include 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Excision of rudimentary horn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Unification operations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Success rate after abdominal metroplasty is 5-75%.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/>
              <a:t>Unification operation indicated for unexplained infertility &amp; recurrent pregnancy wastage.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13C-86F1-4BE0-B693-382EC5A50476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0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Genital Ambiguity of the Newborn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/>
              <a:t>Ambiguity of the neonatal genitalia is the result of either </a:t>
            </a:r>
            <a:r>
              <a:rPr lang="en-US" sz="2400" b="1" dirty="0"/>
              <a:t>excessive </a:t>
            </a:r>
            <a:r>
              <a:rPr lang="en-US" sz="2400" dirty="0"/>
              <a:t>androgen action in an embryo-fetus that was destined to be female, or inadequate androgen representation for one destined to be male. 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Rarely, genital ambiguity indicates true hermaphroditism.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If the neonate is a phenotypic male with bilateral cryptorchidism, or if the genitalia are completely ambiguous, congenital adrenal hyperplasia is diagnosed and the neonate treated until appropriate tests confirm it or rule it out.</a:t>
            </a:r>
            <a:r>
              <a:rPr lang="en-US" sz="2400" dirty="0"/>
              <a:t> 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This is because, of all the causes of genital ambiguity, only congenital </a:t>
            </a:r>
            <a:r>
              <a:rPr lang="en-US" sz="2400" b="1" dirty="0">
                <a:solidFill>
                  <a:srgbClr val="C00000"/>
                </a:solidFill>
              </a:rPr>
              <a:t>adrenal hyperplasia can be life threatening. </a:t>
            </a:r>
            <a:r>
              <a:rPr lang="en-US" sz="2400" dirty="0"/>
              <a:t>If not treated immediately, adrenal failure provokes nausea, vomiting, diarrhea, dehydration, and shock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BFEA-AAB1-4431-A315-5D1E7516EB81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0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Ambiguity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5564"/>
            <a:ext cx="10661073" cy="4611399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sz="2400" dirty="0"/>
              <a:t>Categories of  genital ambiguity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Female pseudohermaphroditism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Male pseudohermaphroditism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Dysgenetic gonads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True hermaphroditism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399-EC68-46AA-BBC2-59E8665E9D6D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19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2730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Category 1 Female Pseudohermaphroditism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In this condition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0070C0"/>
                </a:solidFill>
              </a:rPr>
              <a:t>The karyotype is 46,XX.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0070C0"/>
                </a:solidFill>
              </a:rPr>
              <a:t>Ovaries are present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0070C0"/>
                </a:solidFill>
              </a:rPr>
              <a:t>Müllerian-inhibiting substance is not produced.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0070C0"/>
                </a:solidFill>
              </a:rPr>
              <a:t>Androgen exposure of the embryo-fetus is excessive, but variable, for a fetus genetically predestined to be female.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Therefore, by genetic and gonadal gender, all subjects of this category are predestined to be female, and the </a:t>
            </a:r>
            <a:r>
              <a:rPr lang="en-US" sz="2400" b="1" dirty="0">
                <a:solidFill>
                  <a:srgbClr val="C00000"/>
                </a:solidFill>
              </a:rPr>
              <a:t>basic abnormality is androgen excess</a:t>
            </a:r>
            <a:r>
              <a:rPr lang="en-US" sz="2400" dirty="0"/>
              <a:t>. 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Because müllerian-inhibiting substance is not produced, the uterus, fallopian tubes, and upper vagina develop in these subjects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If affected fetuses were exposed to a small amount of excess androgen reasonably late in fetal development, the only genital abnormality will be slight to </a:t>
            </a:r>
            <a:r>
              <a:rPr lang="en-US" sz="2400" b="1" dirty="0"/>
              <a:t>modest clitoral hypertrophy, </a:t>
            </a:r>
            <a:r>
              <a:rPr lang="en-US" sz="2400" dirty="0"/>
              <a:t>with an otherwise normal female phenotype.  If exposure is early labial fusion occurs.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55D-E6CE-4B10-9663-A788EAB03656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5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Category 2. Male Pseudohermaphroditism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1" y="1371600"/>
            <a:ext cx="10903527" cy="53755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These subjects are characterized by.</a:t>
            </a:r>
          </a:p>
          <a:p>
            <a:pPr>
              <a:buBlip>
                <a:blip r:embed="rId2"/>
              </a:buBlip>
            </a:pPr>
            <a:r>
              <a:rPr lang="en-US" dirty="0"/>
              <a:t>Production of müllerian-inhibiting substance.</a:t>
            </a:r>
          </a:p>
          <a:p>
            <a:pPr>
              <a:buBlip>
                <a:blip r:embed="rId2"/>
              </a:buBlip>
            </a:pPr>
            <a:r>
              <a:rPr lang="en-US" dirty="0"/>
              <a:t>Incomplete but variable androgenic representation for a fetus predestined to be male.</a:t>
            </a:r>
          </a:p>
          <a:p>
            <a:pPr>
              <a:buBlip>
                <a:blip r:embed="rId2"/>
              </a:buBlip>
            </a:pPr>
            <a:r>
              <a:rPr lang="en-US" dirty="0"/>
              <a:t>A 46,XY karyotype.</a:t>
            </a:r>
          </a:p>
          <a:p>
            <a:pPr>
              <a:buBlip>
                <a:blip r:embed="rId2"/>
              </a:buBlip>
            </a:pPr>
            <a:r>
              <a:rPr lang="en-US" b="1" dirty="0">
                <a:solidFill>
                  <a:srgbClr val="C00000"/>
                </a:solidFill>
              </a:rPr>
              <a:t>Androgen Insensitivity Syndrome </a:t>
            </a:r>
            <a:r>
              <a:rPr lang="en-US" dirty="0"/>
              <a:t>formerly called </a:t>
            </a:r>
            <a:r>
              <a:rPr lang="en-US" i="1" dirty="0"/>
              <a:t>testicular feminization,</a:t>
            </a:r>
            <a:r>
              <a:rPr lang="en-US" dirty="0"/>
              <a:t> this is the most extreme form of the  male pseudohermaphroditism. </a:t>
            </a:r>
          </a:p>
          <a:p>
            <a:pPr>
              <a:buBlip>
                <a:blip r:embed="rId2"/>
              </a:buBlip>
            </a:pPr>
            <a:r>
              <a:rPr lang="en-US" dirty="0"/>
              <a:t>These individuals have </a:t>
            </a:r>
            <a:r>
              <a:rPr lang="en-US" b="1" dirty="0">
                <a:solidFill>
                  <a:srgbClr val="C00000"/>
                </a:solidFill>
              </a:rPr>
              <a:t>no tissue responsiveness to androgen</a:t>
            </a:r>
            <a:r>
              <a:rPr lang="en-US" dirty="0"/>
              <a:t>. </a:t>
            </a:r>
          </a:p>
          <a:p>
            <a:pPr>
              <a:buBlip>
                <a:blip r:embed="rId2"/>
              </a:buBlip>
            </a:pPr>
            <a:r>
              <a:rPr lang="en-US" dirty="0"/>
              <a:t>Affected subjects have a </a:t>
            </a:r>
            <a:r>
              <a:rPr lang="en-US" b="1" dirty="0">
                <a:solidFill>
                  <a:srgbClr val="002060"/>
                </a:solidFill>
              </a:rPr>
              <a:t>female phenotype </a:t>
            </a:r>
            <a:r>
              <a:rPr lang="en-US" dirty="0"/>
              <a:t>with a short, blind-ending vagina, no uterus or fallopian tubes, and no wolffian duct structures.</a:t>
            </a:r>
          </a:p>
          <a:p>
            <a:pPr>
              <a:buBlip>
                <a:blip r:embed="rId2"/>
              </a:buBlip>
            </a:pPr>
            <a:r>
              <a:rPr lang="en-US" dirty="0"/>
              <a:t> At the expected time of puberty, testosterone levels in affected women increase to values similar to normal men.</a:t>
            </a:r>
          </a:p>
          <a:p>
            <a:pPr>
              <a:buBlip>
                <a:blip r:embed="rId2"/>
              </a:buBlip>
            </a:pPr>
            <a:r>
              <a:rPr lang="en-US" dirty="0"/>
              <a:t> Nonetheless, </a:t>
            </a:r>
            <a:r>
              <a:rPr lang="en-US" b="1" dirty="0">
                <a:solidFill>
                  <a:srgbClr val="C00000"/>
                </a:solidFill>
              </a:rPr>
              <a:t>virilization does not occur, </a:t>
            </a:r>
            <a:r>
              <a:rPr lang="en-US" dirty="0"/>
              <a:t>and even pubic and axillary hair do not develop because of end-organ resistance.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92EF-252D-441D-8420-968AE2A28A03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Category 3: Dysgenetic Gonads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2400" dirty="0"/>
              <a:t>This category includes abnormalities of sexual differentiation that have in common several features.</a:t>
            </a:r>
          </a:p>
          <a:p>
            <a:pPr>
              <a:buBlip>
                <a:blip r:embed="rId2"/>
              </a:buBlip>
            </a:pPr>
            <a:r>
              <a:rPr lang="en-US" sz="2400" b="1" dirty="0">
                <a:solidFill>
                  <a:srgbClr val="C00000"/>
                </a:solidFill>
              </a:rPr>
              <a:t>Müllerian-inhibiting substance is not produced</a:t>
            </a:r>
            <a:r>
              <a:rPr lang="en-US" sz="2400" dirty="0"/>
              <a:t>.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Fetal androgen exposure is variable.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The karyotype varies among subjects and is commonly abnormal.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Neither normal ovaries nor testes are present but rarely, both ovarian and testicular tissues are found.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The uterus, fallopian tubes, and upper vagina are present in all of </a:t>
            </a:r>
            <a:r>
              <a:rPr lang="en-US" sz="2400" dirty="0"/>
              <a:t>the subjects in this category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In the majority, the gonads are dysgenetic. 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With the most common form of gonadal dysgenesis, </a:t>
            </a:r>
            <a:r>
              <a:rPr lang="en-US" sz="2400" b="1" i="1" dirty="0">
                <a:solidFill>
                  <a:srgbClr val="C00000"/>
                </a:solidFill>
              </a:rPr>
              <a:t>Turner syndrome (46X)</a:t>
            </a:r>
            <a:r>
              <a:rPr lang="en-US" sz="2400" i="1" dirty="0"/>
              <a:t>,</a:t>
            </a:r>
            <a:r>
              <a:rPr lang="en-US" sz="2400" dirty="0"/>
              <a:t> the phenotype is female, but secondary gender characteristics do not develop at the time of expected puberty, and genital infantilism persists.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D696-5F19-47D4-852E-D959CE0B2280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84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Category 4: True Hermaphroditism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In most subjects with true hermaphroditism, the guidelines for </a:t>
            </a:r>
            <a:r>
              <a:rPr lang="en-US" b="1" dirty="0">
                <a:solidFill>
                  <a:srgbClr val="C00000"/>
                </a:solidFill>
              </a:rPr>
              <a:t>category 3 are met</a:t>
            </a:r>
            <a:r>
              <a:rPr lang="en-US" dirty="0"/>
              <a:t>.</a:t>
            </a:r>
          </a:p>
          <a:p>
            <a:pPr>
              <a:buBlip>
                <a:blip r:embed="rId2"/>
              </a:buBlip>
            </a:pPr>
            <a:r>
              <a:rPr lang="en-US" dirty="0"/>
              <a:t> In addition, true hermaphrodites have both ovarian and testicular tissues, and in particular, germ cells </a:t>
            </a:r>
            <a:r>
              <a:rPr lang="en-US" dirty="0">
                <a:solidFill>
                  <a:srgbClr val="C00000"/>
                </a:solidFill>
              </a:rPr>
              <a:t>(ova and sperm) </a:t>
            </a:r>
            <a:r>
              <a:rPr lang="en-US" dirty="0"/>
              <a:t>of both sexes are found in the abnormal gonads.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D92D-564E-4293-A407-42009682B28E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Both the urinary and genital systems develop from the </a:t>
            </a:r>
            <a:r>
              <a:rPr lang="en-US" b="1" dirty="0">
                <a:solidFill>
                  <a:srgbClr val="C00000"/>
                </a:solidFill>
              </a:rPr>
              <a:t>intermediate mesoderm</a:t>
            </a:r>
            <a:r>
              <a:rPr lang="en-US" dirty="0"/>
              <a:t>.</a:t>
            </a:r>
          </a:p>
          <a:p>
            <a:pPr>
              <a:buBlip>
                <a:blip r:embed="rId2"/>
              </a:buBlip>
            </a:pPr>
            <a:r>
              <a:rPr lang="en-US" dirty="0"/>
              <a:t>During initial folding of the embryo in the horizontal plane, a longitudinal ridge of this intermediate mesoderm develops along each side of the </a:t>
            </a:r>
            <a:r>
              <a:rPr lang="en-US" b="1" dirty="0"/>
              <a:t>primitive abdominal aorta </a:t>
            </a:r>
            <a:r>
              <a:rPr lang="en-US" dirty="0"/>
              <a:t>and is called the </a:t>
            </a:r>
            <a:r>
              <a:rPr lang="en-US" i="1" dirty="0">
                <a:solidFill>
                  <a:srgbClr val="C00000"/>
                </a:solidFill>
              </a:rPr>
              <a:t>urogenital ridge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5FBF-37AF-4942-80F8-14DC4DA6192E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3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Assignment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647218" cy="4486275"/>
          </a:xfrm>
        </p:spPr>
        <p:txBody>
          <a:bodyPr/>
          <a:lstStyle/>
          <a:p>
            <a:r>
              <a:rPr lang="en-US" dirty="0"/>
              <a:t>Genetic and chromosomal abnormalities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0DE1-12CF-49FD-A870-58FFEF07346C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1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0" y="2667001"/>
            <a:ext cx="6096000" cy="3459163"/>
          </a:xfrm>
        </p:spPr>
        <p:txBody>
          <a:bodyPr/>
          <a:lstStyle/>
          <a:p>
            <a:pPr>
              <a:buNone/>
            </a:pPr>
            <a:r>
              <a:rPr lang="en-US" dirty="0"/>
              <a:t>   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Thank you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3ED-F398-4DD9-A22B-8DA296F57F8B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1"/>
            <a:ext cx="7772400" cy="563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EF6-06A0-4769-85D5-8F5CD33F719E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05357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600199"/>
            <a:ext cx="11319164" cy="509154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600" dirty="0"/>
              <a:t>The urogenital ridge then differentiates into the </a:t>
            </a:r>
            <a:r>
              <a:rPr lang="en-US" sz="2600" i="1" dirty="0">
                <a:solidFill>
                  <a:srgbClr val="C00000"/>
                </a:solidFill>
              </a:rPr>
              <a:t>nephrogenic and genital ridges</a:t>
            </a:r>
            <a:endParaRPr lang="en-US" sz="2600" dirty="0"/>
          </a:p>
          <a:p>
            <a:pPr>
              <a:buBlip>
                <a:blip r:embed="rId2"/>
              </a:buBlip>
            </a:pPr>
            <a:r>
              <a:rPr lang="en-US" sz="2600" dirty="0"/>
              <a:t>The</a:t>
            </a:r>
            <a:r>
              <a:rPr lang="en-US" sz="2600" b="1" dirty="0">
                <a:solidFill>
                  <a:srgbClr val="C00000"/>
                </a:solidFill>
              </a:rPr>
              <a:t> genital ridges </a:t>
            </a:r>
            <a:r>
              <a:rPr lang="en-US" sz="2600" dirty="0"/>
              <a:t>develop into the </a:t>
            </a:r>
            <a:r>
              <a:rPr lang="en-US" sz="2600" dirty="0">
                <a:solidFill>
                  <a:srgbClr val="C00000"/>
                </a:solidFill>
              </a:rPr>
              <a:t>primordial gonads. </a:t>
            </a:r>
          </a:p>
          <a:p>
            <a:pPr>
              <a:buBlip>
                <a:blip r:embed="rId2"/>
              </a:buBlip>
            </a:pPr>
            <a:r>
              <a:rPr lang="en-US" sz="2600" dirty="0"/>
              <a:t>The </a:t>
            </a:r>
            <a:r>
              <a:rPr lang="en-US" sz="2600" b="1" dirty="0">
                <a:solidFill>
                  <a:srgbClr val="002060"/>
                </a:solidFill>
              </a:rPr>
              <a:t>nephrogenic ridges </a:t>
            </a:r>
            <a:r>
              <a:rPr lang="en-US" sz="2600" dirty="0"/>
              <a:t>instead give rise to the paired mesonephric ducts, also termed </a:t>
            </a:r>
            <a:r>
              <a:rPr lang="en-US" sz="2600" b="1" dirty="0">
                <a:solidFill>
                  <a:srgbClr val="C00000"/>
                </a:solidFill>
              </a:rPr>
              <a:t>wolffian ducts. </a:t>
            </a:r>
          </a:p>
          <a:p>
            <a:pPr>
              <a:buBlip>
                <a:blip r:embed="rId2"/>
              </a:buBlip>
            </a:pPr>
            <a:r>
              <a:rPr lang="en-US" sz="2600" dirty="0"/>
              <a:t>Wolffian ducts connect the mesonephric kidneys to the </a:t>
            </a:r>
            <a:r>
              <a:rPr lang="en-US" sz="2600" b="1" dirty="0">
                <a:solidFill>
                  <a:srgbClr val="0070C0"/>
                </a:solidFill>
              </a:rPr>
              <a:t>cloaca</a:t>
            </a:r>
            <a:r>
              <a:rPr lang="en-US" sz="2600" dirty="0"/>
              <a:t>, which is a common opening into which the embryonic urinary, genital, and alimentary tracts join</a:t>
            </a:r>
          </a:p>
          <a:p>
            <a:pPr>
              <a:buBlip>
                <a:blip r:embed="rId2"/>
              </a:buBlip>
            </a:pPr>
            <a:r>
              <a:rPr lang="en-US" dirty="0"/>
              <a:t>The paired </a:t>
            </a:r>
            <a:r>
              <a:rPr lang="en-US" b="1" dirty="0">
                <a:solidFill>
                  <a:srgbClr val="002060"/>
                </a:solidFill>
              </a:rPr>
              <a:t>paramesonephric</a:t>
            </a:r>
            <a:r>
              <a:rPr lang="en-US" dirty="0"/>
              <a:t>, also known as müllerian ducts, develop from an invagination of the coelomic epithelium at about the </a:t>
            </a:r>
            <a:r>
              <a:rPr lang="en-US" b="1" dirty="0">
                <a:solidFill>
                  <a:srgbClr val="C00000"/>
                </a:solidFill>
              </a:rPr>
              <a:t>sixth week</a:t>
            </a:r>
            <a:r>
              <a:rPr lang="en-US" dirty="0"/>
              <a:t>, and grow on either side between the developing gonad and mesonephric duct</a:t>
            </a:r>
            <a:endParaRPr lang="en-US" sz="26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016F-BCBC-4811-BBC2-EC4A1C0CCEB6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3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1738" y="1753395"/>
            <a:ext cx="3057525" cy="4219575"/>
          </a:xfr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57576" y="1801020"/>
            <a:ext cx="3315087" cy="4066381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A1DD-207C-4CD5-9B59-8504F86058F6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9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Evolution of the renal system passes sequentially through the </a:t>
            </a:r>
            <a:r>
              <a:rPr lang="en-US" i="1" dirty="0">
                <a:solidFill>
                  <a:srgbClr val="0070C0"/>
                </a:solidFill>
              </a:rPr>
              <a:t>pronephric</a:t>
            </a:r>
            <a:r>
              <a:rPr lang="en-US" b="1" i="1" dirty="0">
                <a:solidFill>
                  <a:srgbClr val="0070C0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mesonephric &amp;  metanephric stages.</a:t>
            </a:r>
            <a:endParaRPr lang="en-US" dirty="0"/>
          </a:p>
          <a:p>
            <a:pPr>
              <a:buBlip>
                <a:blip r:embed="rId2"/>
              </a:buBlip>
            </a:pPr>
            <a:r>
              <a:rPr lang="en-US" dirty="0"/>
              <a:t>The ureteric bud arises from the mesonephric duct at approximately the fifth week of fetal life. </a:t>
            </a:r>
          </a:p>
          <a:p>
            <a:pPr>
              <a:buBlip>
                <a:blip r:embed="rId2"/>
              </a:buBlip>
            </a:pPr>
            <a:r>
              <a:rPr lang="en-US" dirty="0"/>
              <a:t>It lengthens to become the metanephric duct (ureter) and induces differentiation of the metanephros, which will eventually become the final functional kidney after degeneration of the </a:t>
            </a:r>
            <a:r>
              <a:rPr lang="en-US" b="1" dirty="0">
                <a:solidFill>
                  <a:srgbClr val="C00000"/>
                </a:solidFill>
              </a:rPr>
              <a:t>mesonephric kidney at 10 weeks </a:t>
            </a:r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Embryology Contd.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861C-5042-47CF-A393-02873FAB676C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A56-AFFA-4ED8-9648-3C50EF2C32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3534</Words>
  <Application>Microsoft Office PowerPoint</Application>
  <PresentationFormat>Widescreen</PresentationFormat>
  <Paragraphs>424</Paragraphs>
  <Slides>51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Nyala</vt:lpstr>
      <vt:lpstr>Tahoma</vt:lpstr>
      <vt:lpstr>Times New Roman</vt:lpstr>
      <vt:lpstr>Wingdings</vt:lpstr>
      <vt:lpstr>Office Theme</vt:lpstr>
      <vt:lpstr>Slide</vt:lpstr>
      <vt:lpstr>Embryology &amp; Malformations of The Female Genital Tract </vt:lpstr>
      <vt:lpstr>Learning objectives </vt:lpstr>
      <vt:lpstr>Embryology of the urogenital system </vt:lpstr>
      <vt:lpstr>Embryology Contd. </vt:lpstr>
      <vt:lpstr>Embryology Contd. </vt:lpstr>
      <vt:lpstr>PowerPoint Presentation</vt:lpstr>
      <vt:lpstr>Embryology Contd. </vt:lpstr>
      <vt:lpstr>Embryology Contd. </vt:lpstr>
      <vt:lpstr>Embryology Contd. </vt:lpstr>
      <vt:lpstr>Embryology Contd. </vt:lpstr>
      <vt:lpstr>Embryology Contd. </vt:lpstr>
      <vt:lpstr>Embryology Contd. </vt:lpstr>
      <vt:lpstr>Embryology Contd. </vt:lpstr>
      <vt:lpstr>Embryology Contd. </vt:lpstr>
      <vt:lpstr>Embryology Contd. </vt:lpstr>
      <vt:lpstr>Embryology Contd. </vt:lpstr>
      <vt:lpstr>Embryology Contd. </vt:lpstr>
      <vt:lpstr> Genital Ducts in the Female </vt:lpstr>
      <vt:lpstr>Genital Ducts Contd.  </vt:lpstr>
      <vt:lpstr>PowerPoint Presentation</vt:lpstr>
      <vt:lpstr>Genital Ducts Contd.  </vt:lpstr>
      <vt:lpstr>Genital Ducts Contd.  </vt:lpstr>
      <vt:lpstr>Genital Ducts Contd.  </vt:lpstr>
      <vt:lpstr>PowerPoint Presentation</vt:lpstr>
      <vt:lpstr>PowerPoint Presentation</vt:lpstr>
      <vt:lpstr>External Female Genitalia</vt:lpstr>
      <vt:lpstr>Development of External Genitalia</vt:lpstr>
      <vt:lpstr>  Genital tract Anomalies</vt:lpstr>
      <vt:lpstr> Labial Fusion  </vt:lpstr>
      <vt:lpstr> Hymeneal Defects  </vt:lpstr>
      <vt:lpstr>Imperforate Hymen: Diagnosis/ Treatment</vt:lpstr>
      <vt:lpstr>PowerPoint Presentation</vt:lpstr>
      <vt:lpstr>Vaginal Abnormalities</vt:lpstr>
      <vt:lpstr> Transverse Vaginal Septum  </vt:lpstr>
      <vt:lpstr> Transverse Vaginal Septum  </vt:lpstr>
      <vt:lpstr>longitudinal vaginal septum</vt:lpstr>
      <vt:lpstr>MÜLLERIAN ABNORMALITIES</vt:lpstr>
      <vt:lpstr>MÜLLERIAN ABNORMALITIES…..</vt:lpstr>
      <vt:lpstr> Classification of Müllerian Anomalies (American Fertility Society) </vt:lpstr>
      <vt:lpstr>Classification of Müllerian Anomalies…</vt:lpstr>
      <vt:lpstr>PowerPoint Presentation</vt:lpstr>
      <vt:lpstr>Diagnosis of malformations</vt:lpstr>
      <vt:lpstr>Treatment</vt:lpstr>
      <vt:lpstr>Genital Ambiguity of the Newborn</vt:lpstr>
      <vt:lpstr>Ambiguity Contd.</vt:lpstr>
      <vt:lpstr>  Category 1 Female Pseudohermaphroditism </vt:lpstr>
      <vt:lpstr> Category 2. Male Pseudohermaphroditism </vt:lpstr>
      <vt:lpstr> Category 3: Dysgenetic Gonads </vt:lpstr>
      <vt:lpstr> Category 4: True Hermaphroditism </vt:lpstr>
      <vt:lpstr>Reading Assignment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Embryology &amp; Malformations of The Female Genital Tract</dc:title>
  <dc:creator>work</dc:creator>
  <cp:lastModifiedBy>Mihretu</cp:lastModifiedBy>
  <cp:revision>15</cp:revision>
  <dcterms:created xsi:type="dcterms:W3CDTF">2019-03-28T03:45:25Z</dcterms:created>
  <dcterms:modified xsi:type="dcterms:W3CDTF">2020-04-27T06:22:13Z</dcterms:modified>
</cp:coreProperties>
</file>