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07" r:id="rId3"/>
    <p:sldId id="257" r:id="rId4"/>
    <p:sldId id="258" r:id="rId5"/>
    <p:sldId id="259" r:id="rId6"/>
    <p:sldId id="260" r:id="rId7"/>
    <p:sldId id="308" r:id="rId8"/>
    <p:sldId id="312" r:id="rId9"/>
    <p:sldId id="311" r:id="rId10"/>
    <p:sldId id="313" r:id="rId11"/>
    <p:sldId id="314" r:id="rId12"/>
    <p:sldId id="270" r:id="rId13"/>
    <p:sldId id="315" r:id="rId14"/>
    <p:sldId id="272" r:id="rId15"/>
    <p:sldId id="316" r:id="rId16"/>
    <p:sldId id="321" r:id="rId17"/>
    <p:sldId id="325" r:id="rId18"/>
    <p:sldId id="326" r:id="rId19"/>
    <p:sldId id="328" r:id="rId20"/>
    <p:sldId id="335" r:id="rId21"/>
    <p:sldId id="329" r:id="rId22"/>
    <p:sldId id="330" r:id="rId23"/>
    <p:sldId id="336" r:id="rId24"/>
    <p:sldId id="332" r:id="rId25"/>
    <p:sldId id="337" r:id="rId26"/>
    <p:sldId id="338" r:id="rId27"/>
    <p:sldId id="339" r:id="rId28"/>
    <p:sldId id="340" r:id="rId29"/>
    <p:sldId id="341" r:id="rId30"/>
    <p:sldId id="343" r:id="rId31"/>
    <p:sldId id="348" r:id="rId32"/>
    <p:sldId id="350" r:id="rId33"/>
    <p:sldId id="346" r:id="rId34"/>
    <p:sldId id="347" r:id="rId35"/>
    <p:sldId id="304" r:id="rId36"/>
    <p:sldId id="305" r:id="rId37"/>
    <p:sldId id="344" r:id="rId38"/>
    <p:sldId id="351" r:id="rId39"/>
    <p:sldId id="352" r:id="rId40"/>
    <p:sldId id="354" r:id="rId41"/>
    <p:sldId id="446" r:id="rId42"/>
    <p:sldId id="418" r:id="rId43"/>
    <p:sldId id="447" r:id="rId44"/>
    <p:sldId id="419" r:id="rId45"/>
    <p:sldId id="421" r:id="rId46"/>
    <p:sldId id="423" r:id="rId47"/>
    <p:sldId id="424" r:id="rId48"/>
    <p:sldId id="443" r:id="rId49"/>
    <p:sldId id="444" r:id="rId50"/>
    <p:sldId id="445" r:id="rId51"/>
    <p:sldId id="425" r:id="rId52"/>
    <p:sldId id="448" r:id="rId53"/>
    <p:sldId id="451" r:id="rId54"/>
    <p:sldId id="452" r:id="rId55"/>
    <p:sldId id="454" r:id="rId56"/>
    <p:sldId id="455" r:id="rId57"/>
    <p:sldId id="456" r:id="rId58"/>
    <p:sldId id="467" r:id="rId59"/>
    <p:sldId id="489" r:id="rId60"/>
    <p:sldId id="481" r:id="rId61"/>
    <p:sldId id="482" r:id="rId62"/>
    <p:sldId id="490" r:id="rId63"/>
    <p:sldId id="487" r:id="rId64"/>
    <p:sldId id="488" r:id="rId65"/>
    <p:sldId id="431" r:id="rId66"/>
    <p:sldId id="432" r:id="rId67"/>
    <p:sldId id="433" r:id="rId68"/>
    <p:sldId id="434" r:id="rId69"/>
    <p:sldId id="435" r:id="rId70"/>
    <p:sldId id="436" r:id="rId71"/>
    <p:sldId id="437" r:id="rId72"/>
    <p:sldId id="438" r:id="rId73"/>
    <p:sldId id="439" r:id="rId74"/>
    <p:sldId id="491" r:id="rId75"/>
    <p:sldId id="492" r:id="rId76"/>
    <p:sldId id="493" r:id="rId77"/>
    <p:sldId id="494" r:id="rId78"/>
    <p:sldId id="495" r:id="rId79"/>
    <p:sldId id="412" r:id="rId80"/>
    <p:sldId id="413" r:id="rId81"/>
    <p:sldId id="414" r:id="rId82"/>
    <p:sldId id="415" r:id="rId83"/>
    <p:sldId id="497" r:id="rId84"/>
    <p:sldId id="496" r:id="rId85"/>
    <p:sldId id="416" r:id="rId86"/>
    <p:sldId id="498"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IT DESALEGN" initials="D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858BB-74CC-455E-976D-DEF3C1A0FF40}" type="datetimeFigureOut">
              <a:rPr lang="en-US" smtClean="0"/>
              <a:t>6/29/2018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398A7-F7D8-40A4-B950-77B7728BBAD5}" type="slidenum">
              <a:rPr lang="en-US" smtClean="0"/>
              <a:t>‹#›</a:t>
            </a:fld>
            <a:endParaRPr lang="en-US"/>
          </a:p>
        </p:txBody>
      </p:sp>
    </p:spTree>
    <p:extLst>
      <p:ext uri="{BB962C8B-B14F-4D97-AF65-F5344CB8AC3E}">
        <p14:creationId xmlns:p14="http://schemas.microsoft.com/office/powerpoint/2010/main" val="110744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8398A7-F7D8-40A4-B950-77B7728BBAD5}" type="slidenum">
              <a:rPr lang="en-US" smtClean="0"/>
              <a:t>1</a:t>
            </a:fld>
            <a:endParaRPr lang="en-US"/>
          </a:p>
        </p:txBody>
      </p:sp>
    </p:spTree>
    <p:extLst>
      <p:ext uri="{BB962C8B-B14F-4D97-AF65-F5344CB8AC3E}">
        <p14:creationId xmlns:p14="http://schemas.microsoft.com/office/powerpoint/2010/main" val="263942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17</a:t>
            </a:fld>
            <a:endParaRPr lang="en-US"/>
          </a:p>
        </p:txBody>
      </p:sp>
    </p:spTree>
    <p:extLst>
      <p:ext uri="{BB962C8B-B14F-4D97-AF65-F5344CB8AC3E}">
        <p14:creationId xmlns:p14="http://schemas.microsoft.com/office/powerpoint/2010/main" val="188649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18</a:t>
            </a:fld>
            <a:endParaRPr lang="en-US"/>
          </a:p>
        </p:txBody>
      </p:sp>
    </p:spTree>
    <p:extLst>
      <p:ext uri="{BB962C8B-B14F-4D97-AF65-F5344CB8AC3E}">
        <p14:creationId xmlns:p14="http://schemas.microsoft.com/office/powerpoint/2010/main" val="409062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19</a:t>
            </a:fld>
            <a:endParaRPr lang="en-US"/>
          </a:p>
        </p:txBody>
      </p:sp>
    </p:spTree>
    <p:extLst>
      <p:ext uri="{BB962C8B-B14F-4D97-AF65-F5344CB8AC3E}">
        <p14:creationId xmlns:p14="http://schemas.microsoft.com/office/powerpoint/2010/main" val="251792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20</a:t>
            </a:fld>
            <a:endParaRPr lang="en-US"/>
          </a:p>
        </p:txBody>
      </p:sp>
    </p:spTree>
    <p:extLst>
      <p:ext uri="{BB962C8B-B14F-4D97-AF65-F5344CB8AC3E}">
        <p14:creationId xmlns:p14="http://schemas.microsoft.com/office/powerpoint/2010/main" val="7803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21</a:t>
            </a:fld>
            <a:endParaRPr lang="en-US"/>
          </a:p>
        </p:txBody>
      </p:sp>
    </p:spTree>
    <p:extLst>
      <p:ext uri="{BB962C8B-B14F-4D97-AF65-F5344CB8AC3E}">
        <p14:creationId xmlns:p14="http://schemas.microsoft.com/office/powerpoint/2010/main" val="77865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92D7DC-652B-45D4-8E34-F83AF37FA7E0}" type="slidenum">
              <a:rPr lang="en-US" smtClean="0"/>
              <a:pPr/>
              <a:t>22</a:t>
            </a:fld>
            <a:endParaRPr lang="en-US"/>
          </a:p>
        </p:txBody>
      </p:sp>
    </p:spTree>
    <p:extLst>
      <p:ext uri="{BB962C8B-B14F-4D97-AF65-F5344CB8AC3E}">
        <p14:creationId xmlns:p14="http://schemas.microsoft.com/office/powerpoint/2010/main" val="25824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E9BD56-CA9B-4EBC-8672-C34773A6695B}" type="slidenum">
              <a:rPr lang="en-US" smtClean="0"/>
              <a:pPr/>
              <a:t>24</a:t>
            </a:fld>
            <a:endParaRPr lang="en-US"/>
          </a:p>
        </p:txBody>
      </p:sp>
    </p:spTree>
    <p:extLst>
      <p:ext uri="{BB962C8B-B14F-4D97-AF65-F5344CB8AC3E}">
        <p14:creationId xmlns:p14="http://schemas.microsoft.com/office/powerpoint/2010/main" val="319743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26</a:t>
            </a:fld>
            <a:endParaRPr lang="en-US"/>
          </a:p>
        </p:txBody>
      </p:sp>
    </p:spTree>
    <p:extLst>
      <p:ext uri="{BB962C8B-B14F-4D97-AF65-F5344CB8AC3E}">
        <p14:creationId xmlns:p14="http://schemas.microsoft.com/office/powerpoint/2010/main" val="359447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27</a:t>
            </a:fld>
            <a:endParaRPr lang="en-US"/>
          </a:p>
        </p:txBody>
      </p:sp>
    </p:spTree>
    <p:extLst>
      <p:ext uri="{BB962C8B-B14F-4D97-AF65-F5344CB8AC3E}">
        <p14:creationId xmlns:p14="http://schemas.microsoft.com/office/powerpoint/2010/main" val="167814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28</a:t>
            </a:fld>
            <a:endParaRPr lang="en-US"/>
          </a:p>
        </p:txBody>
      </p:sp>
    </p:spTree>
    <p:extLst>
      <p:ext uri="{BB962C8B-B14F-4D97-AF65-F5344CB8AC3E}">
        <p14:creationId xmlns:p14="http://schemas.microsoft.com/office/powerpoint/2010/main" val="422785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3</a:t>
            </a:fld>
            <a:endParaRPr lang="en-US"/>
          </a:p>
        </p:txBody>
      </p:sp>
    </p:spTree>
    <p:extLst>
      <p:ext uri="{BB962C8B-B14F-4D97-AF65-F5344CB8AC3E}">
        <p14:creationId xmlns:p14="http://schemas.microsoft.com/office/powerpoint/2010/main" val="205001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29</a:t>
            </a:fld>
            <a:endParaRPr lang="en-US"/>
          </a:p>
        </p:txBody>
      </p:sp>
    </p:spTree>
    <p:extLst>
      <p:ext uri="{BB962C8B-B14F-4D97-AF65-F5344CB8AC3E}">
        <p14:creationId xmlns:p14="http://schemas.microsoft.com/office/powerpoint/2010/main" val="11476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30</a:t>
            </a:fld>
            <a:endParaRPr lang="en-US"/>
          </a:p>
        </p:txBody>
      </p:sp>
    </p:spTree>
    <p:extLst>
      <p:ext uri="{BB962C8B-B14F-4D97-AF65-F5344CB8AC3E}">
        <p14:creationId xmlns:p14="http://schemas.microsoft.com/office/powerpoint/2010/main" val="329949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ED56F-3389-4671-BA87-08BC77B6A6DF}" type="slidenum">
              <a:rPr lang="en-US" altLang="en-US"/>
              <a:pPr eaLnBrk="1" hangingPunct="1"/>
              <a:t>31</a:t>
            </a:fld>
            <a:endParaRPr lang="en-US" altLang="en-US"/>
          </a:p>
        </p:txBody>
      </p:sp>
    </p:spTree>
    <p:extLst>
      <p:ext uri="{BB962C8B-B14F-4D97-AF65-F5344CB8AC3E}">
        <p14:creationId xmlns:p14="http://schemas.microsoft.com/office/powerpoint/2010/main" val="220083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hangingPunct="1"/>
            <a:fld id="{B076EE1A-D2B0-4294-8696-3A64CAAEEB19}" type="slidenum">
              <a:rPr lang="en-US" smtClean="0"/>
              <a:pPr eaLnBrk="1" hangingPunct="1"/>
              <a:t>33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1589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hangingPunct="1"/>
            <a:fld id="{A6D310D0-3F5F-40BB-8B72-89E983894935}" type="slidenum">
              <a:rPr lang="en-US" smtClean="0"/>
              <a:pPr eaLnBrk="1" hangingPunct="1"/>
              <a:t>34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180383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hangingPunct="1"/>
            <a:fld id="{34F4443C-B651-4905-97D9-8E7F9D928D32}" type="slidenum">
              <a:rPr lang="en-US" smtClean="0"/>
              <a:pPr eaLnBrk="1" hangingPunct="1"/>
              <a:t>35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002986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hangingPunct="1"/>
            <a:fld id="{725D5DF7-E484-453B-A365-A137B5B8E76C}" type="slidenum">
              <a:rPr lang="en-US" smtClean="0"/>
              <a:pPr eaLnBrk="1" hangingPunct="1"/>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67307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37</a:t>
            </a:fld>
            <a:endParaRPr lang="en-US"/>
          </a:p>
        </p:txBody>
      </p:sp>
    </p:spTree>
    <p:extLst>
      <p:ext uri="{BB962C8B-B14F-4D97-AF65-F5344CB8AC3E}">
        <p14:creationId xmlns:p14="http://schemas.microsoft.com/office/powerpoint/2010/main" val="3172291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887228-A70D-4441-863B-A611645DFFD2}" type="slidenum">
              <a:rPr lang="en-US" altLang="en-US"/>
              <a:pPr eaLnBrk="1" hangingPunct="1"/>
              <a:t>39</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2601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BE4041-2969-47BE-9AA7-2EFE4C83C047}" type="slidenum">
              <a:rPr lang="en-US" altLang="en-US"/>
              <a:pPr eaLnBrk="1" hangingPunct="1"/>
              <a:t>40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305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4</a:t>
            </a:fld>
            <a:endParaRPr lang="en-US"/>
          </a:p>
        </p:txBody>
      </p:sp>
    </p:spTree>
    <p:extLst>
      <p:ext uri="{BB962C8B-B14F-4D97-AF65-F5344CB8AC3E}">
        <p14:creationId xmlns:p14="http://schemas.microsoft.com/office/powerpoint/2010/main" val="4031812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05E9FF-C9DF-4557-BB87-1E6AEE261BEA}" type="slidenum">
              <a:rPr lang="en-US" altLang="en-US"/>
              <a:pPr eaLnBrk="1" hangingPunct="1"/>
              <a:t>48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2052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344EB-9E14-4969-B8FF-C63F9E6E4186}" type="slidenum">
              <a:rPr lang="en-US" altLang="en-US"/>
              <a:pPr eaLnBrk="1" hangingPunct="1"/>
              <a:t>49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41607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6E1807-02F8-473B-ACEF-6970708CA127}" type="slidenum">
              <a:rPr lang="en-US" altLang="en-US"/>
              <a:pPr eaLnBrk="1" hangingPunct="1"/>
              <a:t>50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97125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7819FD-7A1B-4ECE-8BB6-646A2C40004C}" type="slidenum">
              <a:rPr lang="en-US" altLang="en-US"/>
              <a:pPr eaLnBrk="1" hangingPunct="1"/>
              <a:t>52</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1498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CDB3F2-77F1-4495-A5AC-0A746854BA22}" type="slidenum">
              <a:rPr lang="en-US" altLang="en-US"/>
              <a:pPr eaLnBrk="1" hangingPunct="1"/>
              <a:t>53</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97069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686703-7625-4A0C-A14A-75D9479FF14C}" type="slidenum">
              <a:rPr lang="en-US" altLang="en-US"/>
              <a:pPr eaLnBrk="1" hangingPunct="1"/>
              <a:t>54</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0163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3ED671-3CBE-41A6-AB28-489336ED4C81}" type="slidenum">
              <a:rPr lang="en-US" altLang="en-US"/>
              <a:pPr eaLnBrk="1" hangingPunct="1"/>
              <a:t>55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00803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0F91AB-B6F1-44DF-8CF6-8F1610FE202E}" type="slidenum">
              <a:rPr lang="en-US" altLang="en-US"/>
              <a:pPr eaLnBrk="1" hangingPunct="1"/>
              <a:t>56</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07200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231A4-DD75-4821-9BA6-0C3D65050BAA}" type="slidenum">
              <a:rPr lang="en-US" altLang="en-US"/>
              <a:pPr eaLnBrk="1" hangingPunct="1"/>
              <a:t>57</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99121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88AAF6-ACD6-40FE-9D7C-B9F027C13FE7}" type="slidenum">
              <a:rPr lang="en-US" altLang="en-US"/>
              <a:pPr eaLnBrk="1" hangingPunct="1"/>
              <a:t>58</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592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5</a:t>
            </a:fld>
            <a:endParaRPr lang="en-US"/>
          </a:p>
        </p:txBody>
      </p:sp>
    </p:spTree>
    <p:extLst>
      <p:ext uri="{BB962C8B-B14F-4D97-AF65-F5344CB8AC3E}">
        <p14:creationId xmlns:p14="http://schemas.microsoft.com/office/powerpoint/2010/main" val="4078840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29EA4B-A128-4182-A135-EEBE6AB38DB1}" type="slidenum">
              <a:rPr lang="en-US" altLang="en-US"/>
              <a:pPr eaLnBrk="1" hangingPunct="1"/>
              <a:t>60</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4764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2B7159-10A5-4473-8AEA-663D785C2767}" type="slidenum">
              <a:rPr lang="en-US" altLang="en-US"/>
              <a:pPr eaLnBrk="1" hangingPunct="1"/>
              <a:t>61</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86864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6F8544-02B4-4168-96B0-ED62EF330398}" type="slidenum">
              <a:rPr lang="en-US" altLang="en-US"/>
              <a:pPr eaLnBrk="1" hangingPunct="1"/>
              <a:t>63</a:t>
            </a:fld>
            <a:endParaRPr lang="en-US" altLang="en-US"/>
          </a:p>
        </p:txBody>
      </p:sp>
    </p:spTree>
    <p:extLst>
      <p:ext uri="{BB962C8B-B14F-4D97-AF65-F5344CB8AC3E}">
        <p14:creationId xmlns:p14="http://schemas.microsoft.com/office/powerpoint/2010/main" val="220758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FD7352-2A34-4769-BADE-AE1D21E96425}" type="slidenum">
              <a:rPr lang="en-US" altLang="en-US"/>
              <a:pPr eaLnBrk="1" hangingPunct="1"/>
              <a:t>64</a:t>
            </a:fld>
            <a:endParaRPr lang="en-US" altLang="en-US"/>
          </a:p>
        </p:txBody>
      </p:sp>
    </p:spTree>
    <p:extLst>
      <p:ext uri="{BB962C8B-B14F-4D97-AF65-F5344CB8AC3E}">
        <p14:creationId xmlns:p14="http://schemas.microsoft.com/office/powerpoint/2010/main" val="3323955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C2FB30-A1A8-4445-8731-771C76D634CD}" type="slidenum">
              <a:rPr lang="en-US" altLang="en-US"/>
              <a:pPr eaLnBrk="1" hangingPunct="1"/>
              <a:t>75</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51466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14D321-8910-4D6C-BDE6-00132BAC5250}" type="slidenum">
              <a:rPr lang="en-US" smtClean="0"/>
              <a:pPr/>
              <a:t>78</a:t>
            </a:fld>
            <a:endParaRPr lang="en-US"/>
          </a:p>
        </p:txBody>
      </p:sp>
    </p:spTree>
    <p:extLst>
      <p:ext uri="{BB962C8B-B14F-4D97-AF65-F5344CB8AC3E}">
        <p14:creationId xmlns:p14="http://schemas.microsoft.com/office/powerpoint/2010/main" val="4285098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D7338F-3821-4236-A717-34785260B853}" type="slidenum">
              <a:rPr lang="en-US" altLang="en-US"/>
              <a:pPr eaLnBrk="1" hangingPunct="1"/>
              <a:t>79</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34160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B035BB-DFBD-41B6-B230-96A335F3437B}" type="slidenum">
              <a:rPr lang="en-US" altLang="en-US"/>
              <a:pPr eaLnBrk="1" hangingPunct="1"/>
              <a:t>80</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18919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D966E4-A738-44DC-B86D-413AD0F78852}" type="slidenum">
              <a:rPr lang="en-US" altLang="en-US"/>
              <a:pPr eaLnBrk="1" hangingPunct="1"/>
              <a:t>81</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57329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DF6617-8DDC-4808-939A-D4FA3081A1FE}" type="slidenum">
              <a:rPr lang="en-US" altLang="en-US"/>
              <a:pPr eaLnBrk="1" hangingPunct="1"/>
              <a:t>82</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052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6</a:t>
            </a:fld>
            <a:endParaRPr lang="en-US"/>
          </a:p>
        </p:txBody>
      </p:sp>
    </p:spTree>
    <p:extLst>
      <p:ext uri="{BB962C8B-B14F-4D97-AF65-F5344CB8AC3E}">
        <p14:creationId xmlns:p14="http://schemas.microsoft.com/office/powerpoint/2010/main" val="794259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3AE291-6662-45E9-91C7-3115BD9853E5}" type="slidenum">
              <a:rPr lang="en-US" altLang="en-US"/>
              <a:pPr eaLnBrk="1" hangingPunct="1"/>
              <a:t>85</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50661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14D321-8910-4D6C-BDE6-00132BAC5250}" type="slidenum">
              <a:rPr lang="en-US" smtClean="0"/>
              <a:pPr/>
              <a:t>86</a:t>
            </a:fld>
            <a:endParaRPr lang="en-US"/>
          </a:p>
        </p:txBody>
      </p:sp>
    </p:spTree>
    <p:extLst>
      <p:ext uri="{BB962C8B-B14F-4D97-AF65-F5344CB8AC3E}">
        <p14:creationId xmlns:p14="http://schemas.microsoft.com/office/powerpoint/2010/main" val="24304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12</a:t>
            </a:fld>
            <a:endParaRPr lang="en-US"/>
          </a:p>
        </p:txBody>
      </p:sp>
    </p:spTree>
    <p:extLst>
      <p:ext uri="{BB962C8B-B14F-4D97-AF65-F5344CB8AC3E}">
        <p14:creationId xmlns:p14="http://schemas.microsoft.com/office/powerpoint/2010/main" val="365809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14</a:t>
            </a:fld>
            <a:endParaRPr lang="en-US"/>
          </a:p>
        </p:txBody>
      </p:sp>
    </p:spTree>
    <p:extLst>
      <p:ext uri="{BB962C8B-B14F-4D97-AF65-F5344CB8AC3E}">
        <p14:creationId xmlns:p14="http://schemas.microsoft.com/office/powerpoint/2010/main" val="110601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15</a:t>
            </a:fld>
            <a:endParaRPr lang="en-US"/>
          </a:p>
        </p:txBody>
      </p:sp>
    </p:spTree>
    <p:extLst>
      <p:ext uri="{BB962C8B-B14F-4D97-AF65-F5344CB8AC3E}">
        <p14:creationId xmlns:p14="http://schemas.microsoft.com/office/powerpoint/2010/main" val="427353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E9BD56-CA9B-4EBC-8672-C34773A6695B}" type="slidenum">
              <a:rPr lang="en-US" smtClean="0"/>
              <a:pPr/>
              <a:t>16</a:t>
            </a:fld>
            <a:endParaRPr lang="en-US"/>
          </a:p>
        </p:txBody>
      </p:sp>
    </p:spTree>
    <p:extLst>
      <p:ext uri="{BB962C8B-B14F-4D97-AF65-F5344CB8AC3E}">
        <p14:creationId xmlns:p14="http://schemas.microsoft.com/office/powerpoint/2010/main" val="271873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E7B16-57F1-4DA6-9ECE-792E61ABD280}"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247577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5CA-DF34-418E-B13E-477DE76FC86F}"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345695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5159E-D60B-4054-A76A-A8F090F6E93D}"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413885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059F2-B0FC-4B26-B360-A786613F597F}"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366128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DE3A4-AED9-46FE-AE1B-E709CBD5BE8F}"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221411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7D193-15D6-419F-9A78-6BBA469252C5}"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293397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0A087-D99F-4563-A679-E7B3C95D7986}" type="datetime1">
              <a:rPr lang="en-US" smtClean="0"/>
              <a:t>6/29/2018</a:t>
            </a:fld>
            <a:endParaRPr lang="en-US"/>
          </a:p>
        </p:txBody>
      </p:sp>
      <p:sp>
        <p:nvSpPr>
          <p:cNvPr id="8" name="Footer Placeholder 7"/>
          <p:cNvSpPr>
            <a:spLocks noGrp="1"/>
          </p:cNvSpPr>
          <p:nvPr>
            <p:ph type="ftr" sz="quarter" idx="11"/>
          </p:nvPr>
        </p:nvSpPr>
        <p:spPr/>
        <p:txBody>
          <a:bodyPr/>
          <a:lstStyle/>
          <a:p>
            <a:r>
              <a:rPr lang="en-US" smtClean="0"/>
              <a:t>Mihretu Molla</a:t>
            </a:r>
            <a:endParaRPr lang="en-US"/>
          </a:p>
        </p:txBody>
      </p:sp>
      <p:sp>
        <p:nvSpPr>
          <p:cNvPr id="9" name="Slide Number Placeholder 8"/>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39676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81AA92-ADC8-427E-BC6F-63366009E3A0}"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299155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15DCD-7CA9-4FD9-B24A-D8FB6B50582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47269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4E250-09B0-4D45-BA32-E5F6120C7D7F}"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96727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3A953-E8AF-46E7-AC59-EBA0FC4A9811}"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396133BA-DDA6-4C5B-8832-47396ADA6007}" type="slidenum">
              <a:rPr lang="en-US" smtClean="0"/>
              <a:t>‹#›</a:t>
            </a:fld>
            <a:endParaRPr lang="en-US"/>
          </a:p>
        </p:txBody>
      </p:sp>
    </p:spTree>
    <p:extLst>
      <p:ext uri="{BB962C8B-B14F-4D97-AF65-F5344CB8AC3E}">
        <p14:creationId xmlns:p14="http://schemas.microsoft.com/office/powerpoint/2010/main" val="147345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569BF-0EBB-4CD4-97BE-05A50BEC30D8}" type="datetime1">
              <a:rPr lang="en-US" smtClean="0"/>
              <a:t>6/29/2018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Mihretu Molla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133BA-DDA6-4C5B-8832-47396ADA6007}" type="slidenum">
              <a:rPr lang="en-US" smtClean="0"/>
              <a:t>‹#›</a:t>
            </a:fld>
            <a:endParaRPr lang="en-US"/>
          </a:p>
        </p:txBody>
      </p:sp>
    </p:spTree>
    <p:extLst>
      <p:ext uri="{BB962C8B-B14F-4D97-AF65-F5344CB8AC3E}">
        <p14:creationId xmlns:p14="http://schemas.microsoft.com/office/powerpoint/2010/main" val="23938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emedicine.medscape.com/article/436259-overvie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37" y="2327564"/>
            <a:ext cx="9144000" cy="739052"/>
          </a:xfrm>
        </p:spPr>
        <p:txBody>
          <a:bodyPr>
            <a:normAutofit/>
          </a:bodyPr>
          <a:lstStyle/>
          <a:p>
            <a:r>
              <a:rPr lang="en-US" sz="4400" b="1" dirty="0" smtClean="0"/>
              <a:t>Dysfunction of the </a:t>
            </a:r>
            <a:r>
              <a:rPr lang="en-US" sz="4400" b="1" dirty="0" err="1" smtClean="0"/>
              <a:t>Genito</a:t>
            </a:r>
            <a:r>
              <a:rPr lang="en-US" sz="4400" b="1" dirty="0"/>
              <a:t>-</a:t>
            </a:r>
            <a:r>
              <a:rPr lang="en-US" sz="4400" b="1" dirty="0" smtClean="0"/>
              <a:t>Urinary Tract </a:t>
            </a:r>
            <a:endParaRPr lang="en-US" sz="4400" b="1" dirty="0"/>
          </a:p>
        </p:txBody>
      </p:sp>
      <p:sp>
        <p:nvSpPr>
          <p:cNvPr id="3" name="Subtitle 2"/>
          <p:cNvSpPr>
            <a:spLocks noGrp="1"/>
          </p:cNvSpPr>
          <p:nvPr>
            <p:ph type="subTitle" idx="1"/>
          </p:nvPr>
        </p:nvSpPr>
        <p:spPr>
          <a:xfrm>
            <a:off x="1524000" y="3602038"/>
            <a:ext cx="9144000" cy="720580"/>
          </a:xfrm>
        </p:spPr>
        <p:txBody>
          <a:bodyPr>
            <a:normAutofit/>
          </a:bodyPr>
          <a:lstStyle/>
          <a:p>
            <a:r>
              <a:rPr lang="en-US" sz="3200" b="1" i="1" dirty="0" err="1" smtClean="0"/>
              <a:t>Mihretu</a:t>
            </a:r>
            <a:r>
              <a:rPr lang="en-US" sz="3200" b="1" i="1" dirty="0" smtClean="0"/>
              <a:t> </a:t>
            </a:r>
            <a:r>
              <a:rPr lang="en-US" sz="3200" b="1" i="1" dirty="0" err="1" smtClean="0"/>
              <a:t>Molla</a:t>
            </a:r>
            <a:r>
              <a:rPr lang="en-US" sz="3200" b="1" i="1" dirty="0" smtClean="0"/>
              <a:t>   (</a:t>
            </a:r>
            <a:r>
              <a:rPr lang="en-US" sz="3200" b="1" i="1" dirty="0" err="1" smtClean="0"/>
              <a:t>Bsc</a:t>
            </a:r>
            <a:r>
              <a:rPr lang="en-US" sz="3200" b="1" i="1" dirty="0" smtClean="0"/>
              <a:t>, </a:t>
            </a:r>
            <a:r>
              <a:rPr lang="en-US" sz="3200" b="1" i="1" dirty="0" err="1" smtClean="0"/>
              <a:t>Msc</a:t>
            </a:r>
            <a:r>
              <a:rPr lang="en-US" sz="3200" b="1" i="1" dirty="0" smtClean="0"/>
              <a:t>)</a:t>
            </a:r>
            <a:endParaRPr lang="en-US" sz="3200" b="1" i="1" dirty="0"/>
          </a:p>
        </p:txBody>
      </p:sp>
      <p:sp>
        <p:nvSpPr>
          <p:cNvPr id="4" name="Date Placeholder 3"/>
          <p:cNvSpPr>
            <a:spLocks noGrp="1"/>
          </p:cNvSpPr>
          <p:nvPr>
            <p:ph type="dt" sz="half" idx="10"/>
          </p:nvPr>
        </p:nvSpPr>
        <p:spPr/>
        <p:txBody>
          <a:bodyPr/>
          <a:lstStyle/>
          <a:p>
            <a:fld id="{D863B14B-1871-4ED3-ABDC-4193C32C99FC}"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a:t>
            </a:fld>
            <a:endParaRPr lang="en-US"/>
          </a:p>
        </p:txBody>
      </p:sp>
    </p:spTree>
    <p:extLst>
      <p:ext uri="{BB962C8B-B14F-4D97-AF65-F5344CB8AC3E}">
        <p14:creationId xmlns:p14="http://schemas.microsoft.com/office/powerpoint/2010/main" val="181052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pelvic organ support….</a:t>
            </a:r>
            <a:endParaRPr lang="en-US" dirty="0"/>
          </a:p>
        </p:txBody>
      </p:sp>
      <p:sp>
        <p:nvSpPr>
          <p:cNvPr id="3" name="Content Placeholder 2"/>
          <p:cNvSpPr>
            <a:spLocks noGrp="1"/>
          </p:cNvSpPr>
          <p:nvPr>
            <p:ph idx="1"/>
          </p:nvPr>
        </p:nvSpPr>
        <p:spPr>
          <a:xfrm>
            <a:off x="838199" y="1427018"/>
            <a:ext cx="10979727" cy="4613564"/>
          </a:xfrm>
        </p:spPr>
        <p:txBody>
          <a:bodyPr/>
          <a:lstStyle/>
          <a:p>
            <a:pPr marL="0" indent="0">
              <a:buNone/>
            </a:pPr>
            <a:r>
              <a:rPr lang="en-US" dirty="0" smtClean="0"/>
              <a:t>Level 3 </a:t>
            </a:r>
          </a:p>
          <a:p>
            <a:r>
              <a:rPr lang="en-US" dirty="0" err="1" smtClean="0"/>
              <a:t>Perineal</a:t>
            </a:r>
            <a:r>
              <a:rPr lang="en-US" dirty="0" smtClean="0"/>
              <a:t> body, </a:t>
            </a:r>
            <a:r>
              <a:rPr lang="en-US" dirty="0" err="1" smtClean="0"/>
              <a:t>perineal</a:t>
            </a:r>
            <a:r>
              <a:rPr lang="en-US" dirty="0" smtClean="0"/>
              <a:t> membrane, and superficial and deep </a:t>
            </a:r>
            <a:r>
              <a:rPr lang="en-US" dirty="0" err="1" smtClean="0"/>
              <a:t>perineal</a:t>
            </a:r>
            <a:r>
              <a:rPr lang="en-US" dirty="0" smtClean="0"/>
              <a:t> muscles, which support the distal one third of the vagina. </a:t>
            </a:r>
          </a:p>
          <a:p>
            <a:r>
              <a:rPr lang="en-US" dirty="0" smtClean="0"/>
              <a:t>Anteriorly, loss of level 3 support can result in urethral hypermobility.</a:t>
            </a:r>
          </a:p>
          <a:p>
            <a:r>
              <a:rPr lang="en-US" dirty="0" smtClean="0"/>
              <a:t>Posteriorly, loss of level 3 support can result in a distal rectocele or </a:t>
            </a:r>
            <a:r>
              <a:rPr lang="en-US" dirty="0" err="1" smtClean="0"/>
              <a:t>perineal</a:t>
            </a:r>
            <a:r>
              <a:rPr lang="en-US" dirty="0" smtClean="0"/>
              <a:t> descent. </a:t>
            </a:r>
          </a:p>
          <a:p>
            <a:endParaRPr lang="en-US" dirty="0"/>
          </a:p>
        </p:txBody>
      </p:sp>
      <p:sp>
        <p:nvSpPr>
          <p:cNvPr id="4" name="Date Placeholder 3"/>
          <p:cNvSpPr>
            <a:spLocks noGrp="1"/>
          </p:cNvSpPr>
          <p:nvPr>
            <p:ph type="dt" sz="half" idx="10"/>
          </p:nvPr>
        </p:nvSpPr>
        <p:spPr/>
        <p:txBody>
          <a:bodyPr/>
          <a:lstStyle/>
          <a:p>
            <a:fld id="{986D62F7-9828-40AA-B6D1-FA9C96E4CC14}"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10</a:t>
            </a:fld>
            <a:endParaRPr lang="en-US"/>
          </a:p>
        </p:txBody>
      </p:sp>
    </p:spTree>
    <p:extLst>
      <p:ext uri="{BB962C8B-B14F-4D97-AF65-F5344CB8AC3E}">
        <p14:creationId xmlns:p14="http://schemas.microsoft.com/office/powerpoint/2010/main" val="427655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All levels of support are connected through a continuous supporting network of endopelvic fascia</a:t>
            </a:r>
          </a:p>
          <a:p>
            <a:r>
              <a:rPr lang="en-US" dirty="0" smtClean="0"/>
              <a:t>Defects in this network can occur at one level or at all levels</a:t>
            </a:r>
          </a:p>
          <a:p>
            <a:r>
              <a:rPr lang="en-US" dirty="0" smtClean="0"/>
              <a:t>The innervation of the pelvic region derives from the S2, S3, and S4 segments of the spinal cord, which fuse to form the pudendal nerve</a:t>
            </a:r>
          </a:p>
          <a:p>
            <a:endParaRPr lang="en-US" dirty="0"/>
          </a:p>
        </p:txBody>
      </p:sp>
      <p:sp>
        <p:nvSpPr>
          <p:cNvPr id="4" name="Date Placeholder 3"/>
          <p:cNvSpPr>
            <a:spLocks noGrp="1"/>
          </p:cNvSpPr>
          <p:nvPr>
            <p:ph type="dt" sz="half" idx="10"/>
          </p:nvPr>
        </p:nvSpPr>
        <p:spPr/>
        <p:txBody>
          <a:bodyPr/>
          <a:lstStyle/>
          <a:p>
            <a:fld id="{C2BE66CA-32B4-40BD-B636-118945140B07}"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11</a:t>
            </a:fld>
            <a:endParaRPr lang="en-US"/>
          </a:p>
        </p:txBody>
      </p:sp>
    </p:spTree>
    <p:extLst>
      <p:ext uri="{BB962C8B-B14F-4D97-AF65-F5344CB8AC3E}">
        <p14:creationId xmlns:p14="http://schemas.microsoft.com/office/powerpoint/2010/main" val="26482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17" y="392834"/>
            <a:ext cx="10515600" cy="1325563"/>
          </a:xfrm>
        </p:spPr>
        <p:txBody>
          <a:bodyPr/>
          <a:lstStyle/>
          <a:p>
            <a:r>
              <a:rPr lang="en-US" b="1" dirty="0" smtClean="0"/>
              <a:t>Boat in dock analogy</a:t>
            </a:r>
            <a:endParaRPr lang="en-GB" b="1" dirty="0"/>
          </a:p>
        </p:txBody>
      </p:sp>
      <p:sp>
        <p:nvSpPr>
          <p:cNvPr id="3" name="Content Placeholder 2"/>
          <p:cNvSpPr>
            <a:spLocks noGrp="1"/>
          </p:cNvSpPr>
          <p:nvPr>
            <p:ph idx="1"/>
          </p:nvPr>
        </p:nvSpPr>
        <p:spPr>
          <a:xfrm>
            <a:off x="651163" y="1593273"/>
            <a:ext cx="11152909" cy="4583690"/>
          </a:xfrm>
        </p:spPr>
        <p:txBody>
          <a:bodyPr/>
          <a:lstStyle/>
          <a:p>
            <a:r>
              <a:rPr lang="en-US" dirty="0" smtClean="0"/>
              <a:t>Boat- pelvic organs</a:t>
            </a:r>
          </a:p>
          <a:p>
            <a:r>
              <a:rPr lang="en-US" dirty="0" smtClean="0"/>
              <a:t>Water- </a:t>
            </a:r>
            <a:r>
              <a:rPr lang="en-US" dirty="0" err="1" smtClean="0"/>
              <a:t>levator</a:t>
            </a:r>
            <a:r>
              <a:rPr lang="en-US" dirty="0" smtClean="0"/>
              <a:t> muscles</a:t>
            </a:r>
          </a:p>
          <a:p>
            <a:r>
              <a:rPr lang="en-US" dirty="0" smtClean="0"/>
              <a:t>Moorings- </a:t>
            </a:r>
            <a:r>
              <a:rPr lang="en-US" dirty="0" err="1" smtClean="0"/>
              <a:t>Endopelvic</a:t>
            </a:r>
            <a:r>
              <a:rPr lang="en-US" dirty="0" smtClean="0"/>
              <a:t> </a:t>
            </a:r>
            <a:r>
              <a:rPr lang="en-US" dirty="0" err="1" smtClean="0"/>
              <a:t>fascial</a:t>
            </a:r>
            <a:r>
              <a:rPr lang="en-US" dirty="0" smtClean="0"/>
              <a:t> ligaments</a:t>
            </a:r>
          </a:p>
          <a:p>
            <a:r>
              <a:rPr lang="en-US" dirty="0" smtClean="0"/>
              <a:t>Problem is with the water or moorings or both</a:t>
            </a:r>
          </a:p>
          <a:p>
            <a:r>
              <a:rPr lang="en-US" dirty="0" smtClean="0"/>
              <a:t>Result is sinking of the boat </a:t>
            </a:r>
          </a:p>
          <a:p>
            <a:r>
              <a:rPr lang="en-US" dirty="0" smtClean="0"/>
              <a:t>Really the boat itself is fine</a:t>
            </a:r>
          </a:p>
          <a:p>
            <a:endParaRPr lang="en-GB" dirty="0"/>
          </a:p>
        </p:txBody>
      </p:sp>
      <p:sp>
        <p:nvSpPr>
          <p:cNvPr id="4" name="Date Placeholder 3"/>
          <p:cNvSpPr>
            <a:spLocks noGrp="1"/>
          </p:cNvSpPr>
          <p:nvPr>
            <p:ph type="dt" sz="half" idx="10"/>
          </p:nvPr>
        </p:nvSpPr>
        <p:spPr/>
        <p:txBody>
          <a:bodyPr/>
          <a:lstStyle/>
          <a:p>
            <a:fld id="{928998B7-31D5-48EA-95E5-5C3747BD8C64}"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12</a:t>
            </a:fld>
            <a:endParaRPr lang="en-US"/>
          </a:p>
        </p:txBody>
      </p:sp>
    </p:spTree>
    <p:extLst>
      <p:ext uri="{BB962C8B-B14F-4D97-AF65-F5344CB8AC3E}">
        <p14:creationId xmlns:p14="http://schemas.microsoft.com/office/powerpoint/2010/main" val="380359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lgerian" pitchFamily="82" charset="0"/>
              </a:rPr>
              <a:t>Terminologies used in pelvic organ </a:t>
            </a:r>
            <a:r>
              <a:rPr lang="en-US" sz="3600" b="1" dirty="0" err="1">
                <a:latin typeface="Algerian" pitchFamily="82" charset="0"/>
              </a:rPr>
              <a:t>prolapse</a:t>
            </a:r>
            <a:endParaRPr lang="en-US" sz="3600" dirty="0"/>
          </a:p>
        </p:txBody>
      </p:sp>
      <p:sp>
        <p:nvSpPr>
          <p:cNvPr id="3" name="Content Placeholder 2"/>
          <p:cNvSpPr>
            <a:spLocks noGrp="1"/>
          </p:cNvSpPr>
          <p:nvPr>
            <p:ph idx="1"/>
          </p:nvPr>
        </p:nvSpPr>
        <p:spPr/>
        <p:txBody>
          <a:bodyPr>
            <a:noAutofit/>
          </a:bodyPr>
          <a:lstStyle/>
          <a:p>
            <a:pPr marL="274320" indent="-274320">
              <a:buFont typeface="Arial" charset="0"/>
              <a:buChar char="•"/>
              <a:defRPr/>
            </a:pPr>
            <a:r>
              <a:rPr lang="en-US" dirty="0">
                <a:latin typeface="Times New Roman" pitchFamily="18" charset="0"/>
                <a:cs typeface="Times New Roman" pitchFamily="18" charset="0"/>
              </a:rPr>
              <a:t>Cystocele is protrusion of the bladder with the anterior vaginal wall to wards the vaginal canal</a:t>
            </a:r>
          </a:p>
          <a:p>
            <a:pPr marL="274320" indent="-274320">
              <a:buFont typeface="Arial" charset="0"/>
              <a:buChar char="•"/>
              <a:defRPr/>
            </a:pPr>
            <a:r>
              <a:rPr lang="en-US" dirty="0">
                <a:latin typeface="Times New Roman" pitchFamily="18" charset="0"/>
                <a:cs typeface="Times New Roman" pitchFamily="18" charset="0"/>
              </a:rPr>
              <a:t>Rectocele is protrusion of the rectum with the posterior vaginal wall towards the vaginal canal</a:t>
            </a:r>
          </a:p>
          <a:p>
            <a:pPr marL="274320" indent="-274320">
              <a:buFont typeface="Arial" charset="0"/>
              <a:buChar char="•"/>
              <a:defRPr/>
            </a:pPr>
            <a:r>
              <a:rPr lang="en-US" dirty="0">
                <a:latin typeface="Times New Roman" pitchFamily="18" charset="0"/>
                <a:cs typeface="Times New Roman" pitchFamily="18" charset="0"/>
              </a:rPr>
              <a:t>Uterine prolapse is descent of the uterus into the lower part of the vagina or through the vaginal opening</a:t>
            </a:r>
          </a:p>
          <a:p>
            <a:pPr marL="274320" indent="-274320">
              <a:buFont typeface="Arial" charset="0"/>
              <a:buChar char="•"/>
              <a:defRPr/>
            </a:pPr>
            <a:r>
              <a:rPr lang="en-US" dirty="0">
                <a:latin typeface="Times New Roman" pitchFamily="18" charset="0"/>
                <a:cs typeface="Times New Roman" pitchFamily="18" charset="0"/>
              </a:rPr>
              <a:t>Vaginal vault prolapse is descent of the vaginal apex after hysterectomy.</a:t>
            </a:r>
          </a:p>
          <a:p>
            <a:pPr marL="274320" indent="-274320">
              <a:buFont typeface="Arial" charset="0"/>
              <a:buChar char="•"/>
              <a:defRPr/>
            </a:pPr>
            <a:r>
              <a:rPr lang="en-US" dirty="0" err="1">
                <a:latin typeface="Times New Roman" pitchFamily="18" charset="0"/>
                <a:cs typeface="Times New Roman" pitchFamily="18" charset="0"/>
              </a:rPr>
              <a:t>Enterocele</a:t>
            </a:r>
            <a:r>
              <a:rPr lang="en-US" dirty="0">
                <a:latin typeface="Times New Roman" pitchFamily="18" charset="0"/>
                <a:cs typeface="Times New Roman" pitchFamily="18" charset="0"/>
              </a:rPr>
              <a:t> is protrusion of small bowel behind the upper vaginal wall into the vaginal canal</a:t>
            </a:r>
          </a:p>
          <a:p>
            <a:pPr>
              <a:buNone/>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C3E5CA7-5FEE-4759-93D6-A493666F8C6B}"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13</a:t>
            </a:fld>
            <a:endParaRPr lang="en-US"/>
          </a:p>
        </p:txBody>
      </p:sp>
    </p:spTree>
    <p:extLst>
      <p:ext uri="{BB962C8B-B14F-4D97-AF65-F5344CB8AC3E}">
        <p14:creationId xmlns:p14="http://schemas.microsoft.com/office/powerpoint/2010/main" val="385655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p:spPr>
        <p:txBody>
          <a:bodyPr/>
          <a:lstStyle/>
          <a:p>
            <a:r>
              <a:rPr lang="en-US" b="1" dirty="0" smtClean="0"/>
              <a:t>Factors Promoting </a:t>
            </a:r>
            <a:r>
              <a:rPr lang="en-US" b="1" dirty="0"/>
              <a:t>P</a:t>
            </a:r>
            <a:r>
              <a:rPr lang="en-US" b="1" dirty="0" smtClean="0"/>
              <a:t>rolapse</a:t>
            </a:r>
            <a:endParaRPr lang="en-GB" b="1" dirty="0"/>
          </a:p>
        </p:txBody>
      </p:sp>
      <p:sp>
        <p:nvSpPr>
          <p:cNvPr id="3" name="Content Placeholder 2"/>
          <p:cNvSpPr>
            <a:spLocks noGrp="1"/>
          </p:cNvSpPr>
          <p:nvPr>
            <p:ph idx="1"/>
          </p:nvPr>
        </p:nvSpPr>
        <p:spPr>
          <a:xfrm>
            <a:off x="457199" y="1385455"/>
            <a:ext cx="11485419" cy="5140036"/>
          </a:xfrm>
        </p:spPr>
        <p:txBody>
          <a:bodyPr>
            <a:normAutofit/>
          </a:bodyPr>
          <a:lstStyle/>
          <a:p>
            <a:pPr>
              <a:lnSpc>
                <a:spcPct val="80000"/>
              </a:lnSpc>
            </a:pPr>
            <a:r>
              <a:rPr lang="en-US" dirty="0"/>
              <a:t>Erect </a:t>
            </a:r>
            <a:r>
              <a:rPr lang="en-US" dirty="0" smtClean="0"/>
              <a:t>posture ( </a:t>
            </a:r>
            <a:r>
              <a:rPr lang="en-US" dirty="0"/>
              <a:t>causes increased stress on muscles, nerves and connective tissue(Evolution</a:t>
            </a:r>
            <a:r>
              <a:rPr lang="en-US" dirty="0" smtClean="0"/>
              <a:t>)).</a:t>
            </a:r>
          </a:p>
          <a:p>
            <a:pPr>
              <a:lnSpc>
                <a:spcPct val="80000"/>
              </a:lnSpc>
            </a:pPr>
            <a:r>
              <a:rPr lang="en-US" dirty="0" smtClean="0"/>
              <a:t>Acute </a:t>
            </a:r>
            <a:r>
              <a:rPr lang="en-US" dirty="0"/>
              <a:t>and chronic trauma of vaginal delivery</a:t>
            </a:r>
          </a:p>
          <a:p>
            <a:pPr>
              <a:lnSpc>
                <a:spcPct val="80000"/>
              </a:lnSpc>
            </a:pPr>
            <a:r>
              <a:rPr lang="en-US" dirty="0"/>
              <a:t>Aging-b/c of estrogen withdrawal and collagen break </a:t>
            </a:r>
            <a:r>
              <a:rPr lang="en-US" dirty="0" smtClean="0"/>
              <a:t>down</a:t>
            </a:r>
          </a:p>
          <a:p>
            <a:pPr>
              <a:lnSpc>
                <a:spcPct val="80000"/>
              </a:lnSpc>
            </a:pPr>
            <a:r>
              <a:rPr lang="en-US" dirty="0" smtClean="0"/>
              <a:t>Obesity </a:t>
            </a:r>
            <a:endParaRPr lang="en-US" dirty="0"/>
          </a:p>
          <a:p>
            <a:pPr>
              <a:lnSpc>
                <a:spcPct val="80000"/>
              </a:lnSpc>
            </a:pPr>
            <a:r>
              <a:rPr lang="en-US" altLang="en-US" dirty="0" smtClean="0">
                <a:cs typeface="Times New Roman" panose="02020603050405020304" pitchFamily="18" charset="0"/>
              </a:rPr>
              <a:t>Congenital </a:t>
            </a:r>
            <a:r>
              <a:rPr lang="en-US" altLang="en-US" dirty="0">
                <a:cs typeface="Times New Roman" panose="02020603050405020304" pitchFamily="18" charset="0"/>
              </a:rPr>
              <a:t>weakness of the pelvic supports (</a:t>
            </a:r>
            <a:r>
              <a:rPr lang="en-US" dirty="0"/>
              <a:t>Intrinsic collagen abnormalities)</a:t>
            </a:r>
            <a:r>
              <a:rPr lang="en-US" altLang="en-US" dirty="0">
                <a:cs typeface="Times New Roman" panose="02020603050405020304" pitchFamily="18" charset="0"/>
              </a:rPr>
              <a:t> </a:t>
            </a:r>
            <a:endParaRPr lang="en-US" altLang="en-US" dirty="0" smtClean="0">
              <a:cs typeface="Times New Roman" panose="02020603050405020304" pitchFamily="18" charset="0"/>
            </a:endParaRPr>
          </a:p>
          <a:p>
            <a:pPr>
              <a:lnSpc>
                <a:spcPct val="80000"/>
              </a:lnSpc>
            </a:pPr>
            <a:r>
              <a:rPr lang="en-US" altLang="en-US" dirty="0" smtClean="0">
                <a:cs typeface="Times New Roman" panose="02020603050405020304" pitchFamily="18" charset="0"/>
              </a:rPr>
              <a:t>Neurologic </a:t>
            </a:r>
            <a:r>
              <a:rPr lang="en-US" altLang="en-US" dirty="0">
                <a:cs typeface="Times New Roman" panose="02020603050405020304" pitchFamily="18" charset="0"/>
              </a:rPr>
              <a:t>problems affecting the pelvic musculature and its innervations</a:t>
            </a:r>
            <a:r>
              <a:rPr lang="en-US" altLang="en-US" dirty="0" smtClean="0">
                <a:cs typeface="Times New Roman" panose="02020603050405020304" pitchFamily="18" charset="0"/>
              </a:rPr>
              <a:t>.</a:t>
            </a:r>
            <a:endParaRPr lang="en-US" dirty="0"/>
          </a:p>
          <a:p>
            <a:pPr>
              <a:lnSpc>
                <a:spcPct val="80000"/>
              </a:lnSpc>
            </a:pPr>
            <a:r>
              <a:rPr lang="en-US" dirty="0" smtClean="0"/>
              <a:t>Chronic </a:t>
            </a:r>
            <a:r>
              <a:rPr lang="en-US" dirty="0"/>
              <a:t>increase in </a:t>
            </a:r>
            <a:r>
              <a:rPr lang="en-US" dirty="0" smtClean="0"/>
              <a:t>intra-abdominal pressure (heavy lifting,</a:t>
            </a:r>
            <a:r>
              <a:rPr lang="en-US" dirty="0"/>
              <a:t> </a:t>
            </a:r>
            <a:r>
              <a:rPr lang="en-US" dirty="0" smtClean="0"/>
              <a:t>Chronic coughing, Chronic constipation…)</a:t>
            </a:r>
          </a:p>
          <a:p>
            <a:endParaRPr lang="en-GB" dirty="0"/>
          </a:p>
        </p:txBody>
      </p:sp>
      <p:sp>
        <p:nvSpPr>
          <p:cNvPr id="4" name="Date Placeholder 3"/>
          <p:cNvSpPr>
            <a:spLocks noGrp="1"/>
          </p:cNvSpPr>
          <p:nvPr>
            <p:ph type="dt" sz="half" idx="10"/>
          </p:nvPr>
        </p:nvSpPr>
        <p:spPr/>
        <p:txBody>
          <a:bodyPr/>
          <a:lstStyle/>
          <a:p>
            <a:fld id="{0DC6909A-60D3-4A80-A2ED-A00CF1740FEB}"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14</a:t>
            </a:fld>
            <a:endParaRPr lang="en-US"/>
          </a:p>
        </p:txBody>
      </p:sp>
    </p:spTree>
    <p:extLst>
      <p:ext uri="{BB962C8B-B14F-4D97-AF65-F5344CB8AC3E}">
        <p14:creationId xmlns:p14="http://schemas.microsoft.com/office/powerpoint/2010/main" val="152288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Anterior compartment defects</a:t>
            </a:r>
            <a:endParaRPr lang="en-GB" b="1" dirty="0"/>
          </a:p>
        </p:txBody>
      </p:sp>
      <p:sp>
        <p:nvSpPr>
          <p:cNvPr id="3" name="Content Placeholder 2"/>
          <p:cNvSpPr>
            <a:spLocks noGrp="1"/>
          </p:cNvSpPr>
          <p:nvPr>
            <p:ph idx="1"/>
          </p:nvPr>
        </p:nvSpPr>
        <p:spPr>
          <a:xfrm>
            <a:off x="838199" y="1690688"/>
            <a:ext cx="10758055" cy="4486275"/>
          </a:xfrm>
        </p:spPr>
        <p:txBody>
          <a:bodyPr>
            <a:normAutofit/>
          </a:bodyPr>
          <a:lstStyle/>
          <a:p>
            <a:pPr marL="0" indent="0">
              <a:buNone/>
            </a:pPr>
            <a:r>
              <a:rPr lang="en-US" sz="3200" b="1" dirty="0" smtClean="0"/>
              <a:t>Cystocele</a:t>
            </a:r>
            <a:r>
              <a:rPr lang="en-US" dirty="0" smtClean="0"/>
              <a:t> </a:t>
            </a:r>
          </a:p>
          <a:p>
            <a:r>
              <a:rPr lang="en-US" dirty="0" err="1" smtClean="0"/>
              <a:t>Cytocele</a:t>
            </a:r>
            <a:r>
              <a:rPr lang="en-US" dirty="0" smtClean="0"/>
              <a:t> is a hernia of base of bladder in the anterior vaginal wall due to weakness or defect in the </a:t>
            </a:r>
            <a:r>
              <a:rPr lang="en-US" dirty="0" err="1" smtClean="0"/>
              <a:t>the</a:t>
            </a:r>
            <a:r>
              <a:rPr lang="en-US" dirty="0" smtClean="0"/>
              <a:t> </a:t>
            </a:r>
            <a:r>
              <a:rPr lang="en-US" dirty="0" err="1" smtClean="0"/>
              <a:t>pubo</a:t>
            </a:r>
            <a:r>
              <a:rPr lang="en-US" dirty="0" smtClean="0"/>
              <a:t>-</a:t>
            </a:r>
            <a:r>
              <a:rPr lang="en-US" dirty="0" err="1" smtClean="0"/>
              <a:t>vesical</a:t>
            </a:r>
            <a:r>
              <a:rPr lang="en-US" dirty="0" smtClean="0"/>
              <a:t>-cervical fascia.</a:t>
            </a:r>
          </a:p>
          <a:p>
            <a:pPr lvl="1"/>
            <a:r>
              <a:rPr lang="en-US" dirty="0" smtClean="0"/>
              <a:t>Midline weakness allows bladder to descend causing central cystocele</a:t>
            </a:r>
          </a:p>
          <a:p>
            <a:pPr lvl="1"/>
            <a:r>
              <a:rPr lang="en-US" dirty="0" smtClean="0"/>
              <a:t>Tearing of </a:t>
            </a:r>
            <a:r>
              <a:rPr lang="en-US" dirty="0" err="1" smtClean="0"/>
              <a:t>endopelvic</a:t>
            </a:r>
            <a:r>
              <a:rPr lang="en-US" dirty="0" smtClean="0"/>
              <a:t> </a:t>
            </a:r>
            <a:r>
              <a:rPr lang="en-US" dirty="0" err="1" smtClean="0"/>
              <a:t>fascial</a:t>
            </a:r>
            <a:r>
              <a:rPr lang="en-US" dirty="0" smtClean="0"/>
              <a:t> connections from lateral sulci to </a:t>
            </a:r>
            <a:r>
              <a:rPr lang="en-US" dirty="0" err="1" smtClean="0"/>
              <a:t>arcus</a:t>
            </a:r>
            <a:r>
              <a:rPr lang="en-US" dirty="0" smtClean="0"/>
              <a:t> </a:t>
            </a:r>
            <a:r>
              <a:rPr lang="en-US" dirty="0" err="1" smtClean="0"/>
              <a:t>tendinii</a:t>
            </a:r>
            <a:r>
              <a:rPr lang="en-US" dirty="0" smtClean="0"/>
              <a:t> causes lateral or displacement cystocele</a:t>
            </a:r>
          </a:p>
          <a:p>
            <a:pPr lvl="1"/>
            <a:r>
              <a:rPr lang="en-US" dirty="0" smtClean="0"/>
              <a:t>Detachment of </a:t>
            </a:r>
            <a:r>
              <a:rPr lang="en-US" dirty="0" err="1" smtClean="0"/>
              <a:t>pubocervical</a:t>
            </a:r>
            <a:r>
              <a:rPr lang="en-US" dirty="0" smtClean="0"/>
              <a:t> fascia from </a:t>
            </a:r>
            <a:r>
              <a:rPr lang="en-US" dirty="0" err="1" smtClean="0"/>
              <a:t>pericervical</a:t>
            </a:r>
            <a:r>
              <a:rPr lang="en-US" dirty="0" smtClean="0"/>
              <a:t> ring causes a transverse or apical cystocele</a:t>
            </a:r>
          </a:p>
          <a:p>
            <a:pPr marL="0" indent="0">
              <a:buNone/>
            </a:pPr>
            <a:endParaRPr lang="en-GB" dirty="0" smtClean="0"/>
          </a:p>
          <a:p>
            <a:pPr marL="0" indent="0">
              <a:buNone/>
            </a:pPr>
            <a:endParaRPr lang="en-GB" sz="3200" dirty="0"/>
          </a:p>
        </p:txBody>
      </p:sp>
      <p:sp>
        <p:nvSpPr>
          <p:cNvPr id="4" name="Date Placeholder 3"/>
          <p:cNvSpPr>
            <a:spLocks noGrp="1"/>
          </p:cNvSpPr>
          <p:nvPr>
            <p:ph type="dt" sz="half" idx="10"/>
          </p:nvPr>
        </p:nvSpPr>
        <p:spPr/>
        <p:txBody>
          <a:bodyPr/>
          <a:lstStyle/>
          <a:p>
            <a:fld id="{2F25EA00-E6F8-47A8-AB64-71E02D6EC6CF}"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15</a:t>
            </a:fld>
            <a:endParaRPr lang="en-US"/>
          </a:p>
        </p:txBody>
      </p:sp>
    </p:spTree>
    <p:extLst>
      <p:ext uri="{BB962C8B-B14F-4D97-AF65-F5344CB8AC3E}">
        <p14:creationId xmlns:p14="http://schemas.microsoft.com/office/powerpoint/2010/main" val="112894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Posterior compartment defects</a:t>
            </a:r>
            <a:endParaRPr lang="en-GB" b="1" dirty="0"/>
          </a:p>
        </p:txBody>
      </p:sp>
      <p:sp>
        <p:nvSpPr>
          <p:cNvPr id="3" name="Content Placeholder 2"/>
          <p:cNvSpPr>
            <a:spLocks noGrp="1"/>
          </p:cNvSpPr>
          <p:nvPr>
            <p:ph idx="1"/>
          </p:nvPr>
        </p:nvSpPr>
        <p:spPr>
          <a:xfrm>
            <a:off x="838199" y="1427018"/>
            <a:ext cx="11049001" cy="4821382"/>
          </a:xfrm>
        </p:spPr>
        <p:txBody>
          <a:bodyPr>
            <a:normAutofit/>
          </a:bodyPr>
          <a:lstStyle/>
          <a:p>
            <a:pPr marL="0" indent="0">
              <a:buNone/>
            </a:pPr>
            <a:r>
              <a:rPr lang="en-US" b="1" dirty="0" err="1"/>
              <a:t>Rectocele</a:t>
            </a:r>
            <a:endParaRPr lang="en-US" b="1" dirty="0"/>
          </a:p>
          <a:p>
            <a:r>
              <a:rPr lang="en-US" dirty="0" smtClean="0"/>
              <a:t>Chiefly a hernia in the posterior vaginal wall secondary to weakness or defect in the </a:t>
            </a:r>
            <a:r>
              <a:rPr lang="en-US" dirty="0" err="1" smtClean="0"/>
              <a:t>rectovaginal</a:t>
            </a:r>
            <a:r>
              <a:rPr lang="en-US" dirty="0" smtClean="0"/>
              <a:t> septum or fascia of </a:t>
            </a:r>
            <a:r>
              <a:rPr lang="en-US" dirty="0" err="1" smtClean="0"/>
              <a:t>Denonvilliers</a:t>
            </a:r>
            <a:endParaRPr lang="en-US" dirty="0" smtClean="0"/>
          </a:p>
          <a:p>
            <a:r>
              <a:rPr lang="en-US" dirty="0" smtClean="0"/>
              <a:t>Symptoms include difficulty evacuating stool, a vaginal mass, and fullness sensation</a:t>
            </a:r>
          </a:p>
          <a:p>
            <a:r>
              <a:rPr lang="en-US" dirty="0" err="1" smtClean="0"/>
              <a:t>Rectovaginal</a:t>
            </a:r>
            <a:r>
              <a:rPr lang="en-US" dirty="0" smtClean="0"/>
              <a:t> examination confirms diagnosis and helps to differentiate it from </a:t>
            </a:r>
            <a:r>
              <a:rPr lang="en-US" dirty="0" err="1" smtClean="0"/>
              <a:t>enterocele</a:t>
            </a:r>
            <a:endParaRPr lang="en-US" dirty="0" smtClean="0"/>
          </a:p>
          <a:p>
            <a:r>
              <a:rPr lang="en-US" dirty="0" smtClean="0"/>
              <a:t>Damage generally due to excessive pushing in childbirth or chronic constipation</a:t>
            </a:r>
          </a:p>
          <a:p>
            <a:r>
              <a:rPr lang="en-US" dirty="0" smtClean="0"/>
              <a:t>Mass In the vagina + pocket while doing rectal examination is diagnostic</a:t>
            </a:r>
          </a:p>
          <a:p>
            <a:endParaRPr lang="en-US" dirty="0" smtClean="0"/>
          </a:p>
        </p:txBody>
      </p:sp>
      <p:sp>
        <p:nvSpPr>
          <p:cNvPr id="4" name="Date Placeholder 3"/>
          <p:cNvSpPr>
            <a:spLocks noGrp="1"/>
          </p:cNvSpPr>
          <p:nvPr>
            <p:ph type="dt" sz="half" idx="10"/>
          </p:nvPr>
        </p:nvSpPr>
        <p:spPr/>
        <p:txBody>
          <a:bodyPr/>
          <a:lstStyle/>
          <a:p>
            <a:fld id="{8CC2A907-E409-492A-A7E6-6D2E94627841}"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16</a:t>
            </a:fld>
            <a:endParaRPr lang="en-US"/>
          </a:p>
        </p:txBody>
      </p:sp>
    </p:spTree>
    <p:extLst>
      <p:ext uri="{BB962C8B-B14F-4D97-AF65-F5344CB8AC3E}">
        <p14:creationId xmlns:p14="http://schemas.microsoft.com/office/powerpoint/2010/main" val="245042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365125"/>
            <a:ext cx="10910455" cy="812511"/>
          </a:xfrm>
        </p:spPr>
        <p:txBody>
          <a:bodyPr>
            <a:normAutofit fontScale="90000"/>
          </a:bodyPr>
          <a:lstStyle/>
          <a:p>
            <a:r>
              <a:rPr lang="en-US" b="1" dirty="0" smtClean="0"/>
              <a:t/>
            </a:r>
            <a:br>
              <a:rPr lang="en-US" b="1" dirty="0" smtClean="0"/>
            </a:br>
            <a:r>
              <a:rPr lang="en-US" b="1" dirty="0" smtClean="0"/>
              <a:t>Apical defects</a:t>
            </a:r>
            <a:br>
              <a:rPr lang="en-US" b="1" dirty="0" smtClean="0"/>
            </a:br>
            <a:endParaRPr lang="en-GB" b="1" dirty="0"/>
          </a:p>
        </p:txBody>
      </p:sp>
      <p:sp>
        <p:nvSpPr>
          <p:cNvPr id="3" name="Content Placeholder 2"/>
          <p:cNvSpPr>
            <a:spLocks noGrp="1"/>
          </p:cNvSpPr>
          <p:nvPr>
            <p:ph idx="1"/>
          </p:nvPr>
        </p:nvSpPr>
        <p:spPr>
          <a:xfrm>
            <a:off x="1052945" y="1136073"/>
            <a:ext cx="10778837" cy="5555673"/>
          </a:xfrm>
        </p:spPr>
        <p:txBody>
          <a:bodyPr>
            <a:normAutofit/>
          </a:bodyPr>
          <a:lstStyle/>
          <a:p>
            <a:pPr marL="0" indent="0">
              <a:buNone/>
            </a:pPr>
            <a:r>
              <a:rPr lang="en-US" sz="3200" dirty="0" smtClean="0"/>
              <a:t>Includes </a:t>
            </a:r>
          </a:p>
          <a:p>
            <a:r>
              <a:rPr lang="en-US" sz="3200" dirty="0" smtClean="0"/>
              <a:t>Utero vaginal  prolapse (UVP)</a:t>
            </a:r>
            <a:endParaRPr lang="en-US" sz="3200" dirty="0"/>
          </a:p>
          <a:p>
            <a:r>
              <a:rPr lang="en-US" sz="3200" dirty="0" smtClean="0"/>
              <a:t>Vault prolapse </a:t>
            </a:r>
          </a:p>
          <a:p>
            <a:r>
              <a:rPr lang="en-US" sz="3200" dirty="0" err="1" smtClean="0"/>
              <a:t>Enterocele</a:t>
            </a:r>
            <a:endParaRPr lang="en-GB" sz="3200" dirty="0"/>
          </a:p>
        </p:txBody>
      </p:sp>
      <p:sp>
        <p:nvSpPr>
          <p:cNvPr id="4" name="Date Placeholder 3"/>
          <p:cNvSpPr>
            <a:spLocks noGrp="1"/>
          </p:cNvSpPr>
          <p:nvPr>
            <p:ph type="dt" sz="half" idx="10"/>
          </p:nvPr>
        </p:nvSpPr>
        <p:spPr/>
        <p:txBody>
          <a:bodyPr/>
          <a:lstStyle/>
          <a:p>
            <a:fld id="{9853F37D-5DA0-476A-B21F-9E3E0812FE67}"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17</a:t>
            </a:fld>
            <a:endParaRPr lang="en-US"/>
          </a:p>
        </p:txBody>
      </p:sp>
    </p:spTree>
    <p:extLst>
      <p:ext uri="{BB962C8B-B14F-4D97-AF65-F5344CB8AC3E}">
        <p14:creationId xmlns:p14="http://schemas.microsoft.com/office/powerpoint/2010/main" val="313665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981"/>
            <a:ext cx="10515600" cy="879763"/>
          </a:xfrm>
        </p:spPr>
        <p:txBody>
          <a:bodyPr>
            <a:normAutofit fontScale="90000"/>
          </a:bodyPr>
          <a:lstStyle/>
          <a:p>
            <a:r>
              <a:rPr lang="en-US" b="1" dirty="0" smtClean="0"/>
              <a:t/>
            </a:r>
            <a:br>
              <a:rPr lang="en-US" b="1" dirty="0" smtClean="0"/>
            </a:br>
            <a:r>
              <a:rPr lang="en-US" b="1" dirty="0"/>
              <a:t/>
            </a:r>
            <a:br>
              <a:rPr lang="en-US" b="1" dirty="0"/>
            </a:br>
            <a:r>
              <a:rPr lang="en-US" b="1" dirty="0" smtClean="0"/>
              <a:t>Utero vaginal  prolapse (UVP)</a:t>
            </a:r>
            <a:br>
              <a:rPr lang="en-US" b="1" dirty="0" smtClean="0"/>
            </a:br>
            <a:r>
              <a:rPr lang="en-US" b="1" dirty="0" smtClean="0"/>
              <a:t/>
            </a:r>
            <a:br>
              <a:rPr lang="en-US" b="1" dirty="0" smtClean="0"/>
            </a:br>
            <a:endParaRPr lang="en-GB" b="1" dirty="0"/>
          </a:p>
        </p:txBody>
      </p:sp>
      <p:sp>
        <p:nvSpPr>
          <p:cNvPr id="3" name="Content Placeholder 2"/>
          <p:cNvSpPr>
            <a:spLocks noGrp="1"/>
          </p:cNvSpPr>
          <p:nvPr>
            <p:ph idx="1"/>
          </p:nvPr>
        </p:nvSpPr>
        <p:spPr>
          <a:xfrm>
            <a:off x="838200" y="775855"/>
            <a:ext cx="10515600" cy="5832763"/>
          </a:xfrm>
        </p:spPr>
        <p:txBody>
          <a:bodyPr>
            <a:normAutofit/>
          </a:bodyPr>
          <a:lstStyle/>
          <a:p>
            <a:pPr marL="0" indent="0" algn="just">
              <a:buNone/>
            </a:pPr>
            <a:endParaRPr lang="en-US" dirty="0"/>
          </a:p>
          <a:p>
            <a:pPr algn="just"/>
            <a:r>
              <a:rPr lang="en-US" dirty="0" smtClean="0"/>
              <a:t>Resulted from Weakness </a:t>
            </a:r>
            <a:r>
              <a:rPr lang="en-US" dirty="0"/>
              <a:t>of </a:t>
            </a:r>
            <a:r>
              <a:rPr lang="en-US" dirty="0" err="1"/>
              <a:t>endopelvic</a:t>
            </a:r>
            <a:r>
              <a:rPr lang="en-US" dirty="0"/>
              <a:t> fascia and detachment of cardinal and </a:t>
            </a:r>
            <a:r>
              <a:rPr lang="en-US" dirty="0" err="1"/>
              <a:t>uterosacral</a:t>
            </a:r>
            <a:r>
              <a:rPr lang="en-US" dirty="0"/>
              <a:t> </a:t>
            </a:r>
            <a:r>
              <a:rPr lang="en-US" dirty="0" smtClean="0"/>
              <a:t>ligaments.</a:t>
            </a:r>
          </a:p>
          <a:p>
            <a:pPr algn="just"/>
            <a:r>
              <a:rPr lang="en-US" dirty="0">
                <a:cs typeface="Times New Roman" pitchFamily="18" charset="0"/>
              </a:rPr>
              <a:t>Almost always there is an associated anterior &amp; posterior vaginal wall </a:t>
            </a:r>
            <a:r>
              <a:rPr lang="en-US" dirty="0" smtClean="0">
                <a:cs typeface="Times New Roman" pitchFamily="18" charset="0"/>
              </a:rPr>
              <a:t>prolapse</a:t>
            </a:r>
            <a:endParaRPr lang="en-US" dirty="0"/>
          </a:p>
          <a:p>
            <a:pPr lvl="1" algn="just">
              <a:buNone/>
            </a:pPr>
            <a:endParaRPr lang="en-US" sz="2800" dirty="0" smtClean="0"/>
          </a:p>
          <a:p>
            <a:pPr algn="just"/>
            <a:endParaRPr lang="en-GB" dirty="0"/>
          </a:p>
        </p:txBody>
      </p:sp>
      <p:pic>
        <p:nvPicPr>
          <p:cNvPr id="4" name="Picture 2"/>
          <p:cNvPicPr>
            <a:picLocks noChangeAspect="1" noChangeArrowheads="1"/>
          </p:cNvPicPr>
          <p:nvPr/>
        </p:nvPicPr>
        <p:blipFill>
          <a:blip r:embed="rId3" cstate="print"/>
          <a:srcRect/>
          <a:stretch>
            <a:fillRect/>
          </a:stretch>
        </p:blipFill>
        <p:spPr bwMode="auto">
          <a:xfrm>
            <a:off x="838200" y="2937164"/>
            <a:ext cx="9844790" cy="3810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0A3F5A3E-9B41-46A5-9246-459785ED8CCE}"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396133BA-DDA6-4C5B-8832-47396ADA6007}" type="slidenum">
              <a:rPr lang="en-US" smtClean="0"/>
              <a:t>18</a:t>
            </a:fld>
            <a:endParaRPr lang="en-US"/>
          </a:p>
        </p:txBody>
      </p:sp>
    </p:spTree>
    <p:extLst>
      <p:ext uri="{BB962C8B-B14F-4D97-AF65-F5344CB8AC3E}">
        <p14:creationId xmlns:p14="http://schemas.microsoft.com/office/powerpoint/2010/main" val="124447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365125"/>
            <a:ext cx="10938163" cy="854075"/>
          </a:xfrm>
        </p:spPr>
        <p:txBody>
          <a:bodyPr>
            <a:normAutofit/>
          </a:bodyPr>
          <a:lstStyle/>
          <a:p>
            <a:r>
              <a:rPr lang="en-US" sz="4000" b="1" dirty="0" smtClean="0"/>
              <a:t>Grading/staging/degrees of Uterine Prolapse</a:t>
            </a:r>
            <a:endParaRPr lang="en-GB" sz="4000" b="1" dirty="0"/>
          </a:p>
        </p:txBody>
      </p:sp>
      <p:sp>
        <p:nvSpPr>
          <p:cNvPr id="3" name="Content Placeholder 2"/>
          <p:cNvSpPr>
            <a:spLocks noGrp="1"/>
          </p:cNvSpPr>
          <p:nvPr>
            <p:ph idx="1"/>
          </p:nvPr>
        </p:nvSpPr>
        <p:spPr>
          <a:xfrm>
            <a:off x="415637" y="1122218"/>
            <a:ext cx="11416146" cy="5486399"/>
          </a:xfrm>
        </p:spPr>
        <p:txBody>
          <a:bodyPr>
            <a:normAutofit/>
          </a:bodyPr>
          <a:lstStyle/>
          <a:p>
            <a:pPr marL="0" indent="0" algn="just">
              <a:lnSpc>
                <a:spcPct val="100000"/>
              </a:lnSpc>
              <a:buNone/>
            </a:pPr>
            <a:r>
              <a:rPr lang="en-US" b="1" dirty="0" smtClean="0"/>
              <a:t>A.  Degree system: three degrees</a:t>
            </a:r>
          </a:p>
          <a:p>
            <a:pPr algn="just">
              <a:lnSpc>
                <a:spcPct val="100000"/>
              </a:lnSpc>
              <a:defRPr/>
            </a:pPr>
            <a:r>
              <a:rPr lang="en-US" dirty="0">
                <a:cs typeface="Times New Roman" pitchFamily="18" charset="0"/>
              </a:rPr>
              <a:t>The uterine component of the </a:t>
            </a:r>
            <a:r>
              <a:rPr lang="en-US" dirty="0" smtClean="0">
                <a:cs typeface="Times New Roman" pitchFamily="18" charset="0"/>
              </a:rPr>
              <a:t>utero vaginal prolapse is </a:t>
            </a:r>
            <a:r>
              <a:rPr lang="en-US" dirty="0">
                <a:cs typeface="Times New Roman" pitchFamily="18" charset="0"/>
              </a:rPr>
              <a:t>measured in relation to the degree of </a:t>
            </a:r>
            <a:r>
              <a:rPr lang="en-US" dirty="0" smtClean="0">
                <a:cs typeface="Times New Roman" pitchFamily="18" charset="0"/>
              </a:rPr>
              <a:t>prolapse </a:t>
            </a:r>
            <a:r>
              <a:rPr lang="en-US" dirty="0">
                <a:cs typeface="Times New Roman" pitchFamily="18" charset="0"/>
              </a:rPr>
              <a:t>of the cervix below the level of the </a:t>
            </a:r>
            <a:r>
              <a:rPr lang="en-US" dirty="0" err="1">
                <a:cs typeface="Times New Roman" pitchFamily="18" charset="0"/>
              </a:rPr>
              <a:t>ischial</a:t>
            </a:r>
            <a:r>
              <a:rPr lang="en-US" dirty="0">
                <a:cs typeface="Times New Roman" pitchFamily="18" charset="0"/>
              </a:rPr>
              <a:t> spines ( the normal station of the cervix in the pelvis</a:t>
            </a:r>
            <a:r>
              <a:rPr lang="en-US" dirty="0" smtClean="0">
                <a:cs typeface="Times New Roman" pitchFamily="18" charset="0"/>
              </a:rPr>
              <a:t>).</a:t>
            </a:r>
            <a:endParaRPr lang="en-US" b="1" dirty="0" smtClean="0"/>
          </a:p>
          <a:p>
            <a:pPr marL="609600" indent="-609600" algn="just">
              <a:lnSpc>
                <a:spcPct val="100000"/>
              </a:lnSpc>
              <a:buFontTx/>
              <a:buAutoNum type="arabicPeriod"/>
            </a:pPr>
            <a:r>
              <a:rPr lang="en-US" b="1" dirty="0" smtClean="0"/>
              <a:t>1</a:t>
            </a:r>
            <a:r>
              <a:rPr lang="en-US" b="1" baseline="30000" dirty="0" smtClean="0"/>
              <a:t>st</a:t>
            </a:r>
            <a:r>
              <a:rPr lang="en-US" b="1" dirty="0" smtClean="0"/>
              <a:t> degree</a:t>
            </a:r>
            <a:r>
              <a:rPr lang="en-US" dirty="0" smtClean="0"/>
              <a:t>: external cervical </a:t>
            </a:r>
            <a:r>
              <a:rPr lang="en-US" dirty="0" err="1" smtClean="0"/>
              <a:t>os</a:t>
            </a:r>
            <a:r>
              <a:rPr lang="en-US" dirty="0" smtClean="0"/>
              <a:t> is below the </a:t>
            </a:r>
            <a:r>
              <a:rPr lang="en-US" dirty="0" err="1" smtClean="0"/>
              <a:t>ischial</a:t>
            </a:r>
            <a:r>
              <a:rPr lang="en-US" dirty="0" smtClean="0"/>
              <a:t> spines but within the vagina</a:t>
            </a:r>
          </a:p>
          <a:p>
            <a:pPr marL="609600" indent="-609600" algn="just">
              <a:lnSpc>
                <a:spcPct val="100000"/>
              </a:lnSpc>
              <a:buFontTx/>
              <a:buAutoNum type="arabicPeriod"/>
            </a:pPr>
            <a:r>
              <a:rPr lang="en-US" b="1" dirty="0" smtClean="0"/>
              <a:t>2</a:t>
            </a:r>
            <a:r>
              <a:rPr lang="en-US" b="1" baseline="30000" dirty="0" smtClean="0"/>
              <a:t>nd</a:t>
            </a:r>
            <a:r>
              <a:rPr lang="en-US" b="1" dirty="0" smtClean="0"/>
              <a:t> degree</a:t>
            </a:r>
            <a:r>
              <a:rPr lang="en-US" dirty="0" smtClean="0"/>
              <a:t>: external </a:t>
            </a:r>
            <a:r>
              <a:rPr lang="en-US" dirty="0" err="1" smtClean="0"/>
              <a:t>os</a:t>
            </a:r>
            <a:r>
              <a:rPr lang="en-US" dirty="0" smtClean="0"/>
              <a:t> protrudes out of the </a:t>
            </a:r>
            <a:r>
              <a:rPr lang="en-US" dirty="0" err="1" smtClean="0"/>
              <a:t>interoitus</a:t>
            </a:r>
            <a:r>
              <a:rPr lang="en-US" dirty="0" smtClean="0"/>
              <a:t> but </a:t>
            </a:r>
            <a:r>
              <a:rPr lang="en-US" dirty="0" err="1" smtClean="0"/>
              <a:t>fundus</a:t>
            </a:r>
            <a:r>
              <a:rPr lang="en-US" dirty="0" smtClean="0"/>
              <a:t> inside the vagina</a:t>
            </a:r>
          </a:p>
          <a:p>
            <a:pPr marL="609600" indent="-609600" algn="just">
              <a:lnSpc>
                <a:spcPct val="100000"/>
              </a:lnSpc>
              <a:buFontTx/>
              <a:buAutoNum type="arabicPeriod"/>
            </a:pPr>
            <a:r>
              <a:rPr lang="en-US" b="1" dirty="0" smtClean="0"/>
              <a:t>3</a:t>
            </a:r>
            <a:r>
              <a:rPr lang="en-US" b="1" baseline="30000" dirty="0" smtClean="0"/>
              <a:t>rd</a:t>
            </a:r>
            <a:r>
              <a:rPr lang="en-US" b="1" dirty="0" smtClean="0"/>
              <a:t> degree</a:t>
            </a:r>
            <a:r>
              <a:rPr lang="en-US" dirty="0" smtClean="0"/>
              <a:t>: uterine body outside of the </a:t>
            </a:r>
            <a:r>
              <a:rPr lang="en-US" dirty="0" err="1" smtClean="0"/>
              <a:t>interoitus</a:t>
            </a:r>
            <a:r>
              <a:rPr lang="en-US" dirty="0" smtClean="0"/>
              <a:t>. It is also called as PROCEDENTIA</a:t>
            </a:r>
            <a:endParaRPr lang="en-GB" dirty="0"/>
          </a:p>
        </p:txBody>
      </p:sp>
      <p:sp>
        <p:nvSpPr>
          <p:cNvPr id="4" name="Date Placeholder 3"/>
          <p:cNvSpPr>
            <a:spLocks noGrp="1"/>
          </p:cNvSpPr>
          <p:nvPr>
            <p:ph type="dt" sz="half" idx="10"/>
          </p:nvPr>
        </p:nvSpPr>
        <p:spPr/>
        <p:txBody>
          <a:bodyPr/>
          <a:lstStyle/>
          <a:p>
            <a:fld id="{5DD346F7-6A90-4E60-A2E6-1216E59D5DAC}"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19</a:t>
            </a:fld>
            <a:endParaRPr lang="en-US"/>
          </a:p>
        </p:txBody>
      </p:sp>
    </p:spTree>
    <p:extLst>
      <p:ext uri="{BB962C8B-B14F-4D97-AF65-F5344CB8AC3E}">
        <p14:creationId xmlns:p14="http://schemas.microsoft.com/office/powerpoint/2010/main" val="336041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2730"/>
          </a:xfrm>
        </p:spPr>
        <p:txBody>
          <a:bodyPr/>
          <a:lstStyle/>
          <a:p>
            <a:r>
              <a:rPr lang="en-US" dirty="0" smtClean="0"/>
              <a:t>Presentation outline </a:t>
            </a:r>
            <a:endParaRPr lang="en-US" dirty="0"/>
          </a:p>
        </p:txBody>
      </p:sp>
      <p:sp>
        <p:nvSpPr>
          <p:cNvPr id="3" name="Content Placeholder 2"/>
          <p:cNvSpPr>
            <a:spLocks noGrp="1"/>
          </p:cNvSpPr>
          <p:nvPr>
            <p:ph idx="1"/>
          </p:nvPr>
        </p:nvSpPr>
        <p:spPr/>
        <p:txBody>
          <a:bodyPr/>
          <a:lstStyle/>
          <a:p>
            <a:r>
              <a:rPr lang="en-US" dirty="0" smtClean="0"/>
              <a:t>Pelvic organ prolapse </a:t>
            </a:r>
          </a:p>
          <a:p>
            <a:r>
              <a:rPr lang="en-US" dirty="0" smtClean="0"/>
              <a:t>Urinary incontinence </a:t>
            </a:r>
          </a:p>
          <a:p>
            <a:r>
              <a:rPr lang="en-US" dirty="0" err="1" smtClean="0"/>
              <a:t>Genito</a:t>
            </a:r>
            <a:r>
              <a:rPr lang="en-US" dirty="0" smtClean="0"/>
              <a:t> urinary fistula </a:t>
            </a:r>
          </a:p>
          <a:p>
            <a:endParaRPr lang="en-US" dirty="0"/>
          </a:p>
        </p:txBody>
      </p:sp>
      <p:sp>
        <p:nvSpPr>
          <p:cNvPr id="4" name="Date Placeholder 3"/>
          <p:cNvSpPr>
            <a:spLocks noGrp="1"/>
          </p:cNvSpPr>
          <p:nvPr>
            <p:ph type="dt" sz="half" idx="10"/>
          </p:nvPr>
        </p:nvSpPr>
        <p:spPr/>
        <p:txBody>
          <a:bodyPr/>
          <a:lstStyle/>
          <a:p>
            <a:fld id="{FA15DE31-A785-4BA8-892C-2F831BE192A2}"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a:t>
            </a:fld>
            <a:endParaRPr lang="en-US"/>
          </a:p>
        </p:txBody>
      </p:sp>
    </p:spTree>
    <p:extLst>
      <p:ext uri="{BB962C8B-B14F-4D97-AF65-F5344CB8AC3E}">
        <p14:creationId xmlns:p14="http://schemas.microsoft.com/office/powerpoint/2010/main" val="106117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 </a:t>
            </a:r>
            <a:r>
              <a:rPr lang="en-US" dirty="0" err="1" smtClean="0"/>
              <a:t>Procedentia</a:t>
            </a:r>
            <a:endParaRPr lang="en-GB" dirty="0"/>
          </a:p>
        </p:txBody>
      </p:sp>
      <p:pic>
        <p:nvPicPr>
          <p:cNvPr id="4" name="Content Placeholder 3"/>
          <p:cNvPicPr>
            <a:picLocks noGrp="1" noChangeAspect="1" noChangeArrowheads="1"/>
          </p:cNvPicPr>
          <p:nvPr>
            <p:ph idx="1"/>
          </p:nvPr>
        </p:nvPicPr>
        <p:blipFill>
          <a:blip r:embed="rId3" cstate="print"/>
          <a:srcRect/>
          <a:stretch>
            <a:fillRect/>
          </a:stretch>
        </p:blipFill>
        <p:spPr>
          <a:xfrm>
            <a:off x="1814947" y="1302328"/>
            <a:ext cx="8188036" cy="5209163"/>
          </a:xfrm>
        </p:spPr>
      </p:pic>
      <p:sp>
        <p:nvSpPr>
          <p:cNvPr id="3" name="Date Placeholder 2"/>
          <p:cNvSpPr>
            <a:spLocks noGrp="1"/>
          </p:cNvSpPr>
          <p:nvPr>
            <p:ph type="dt" sz="half" idx="10"/>
          </p:nvPr>
        </p:nvSpPr>
        <p:spPr/>
        <p:txBody>
          <a:bodyPr/>
          <a:lstStyle/>
          <a:p>
            <a:fld id="{E9710751-2B37-4292-893C-AC114E360845}"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20</a:t>
            </a:fld>
            <a:endParaRPr lang="en-US"/>
          </a:p>
        </p:txBody>
      </p:sp>
    </p:spTree>
    <p:extLst>
      <p:ext uri="{BB962C8B-B14F-4D97-AF65-F5344CB8AC3E}">
        <p14:creationId xmlns:p14="http://schemas.microsoft.com/office/powerpoint/2010/main" val="141148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9602"/>
          </a:xfrm>
        </p:spPr>
        <p:txBody>
          <a:bodyPr/>
          <a:lstStyle/>
          <a:p>
            <a:r>
              <a:rPr lang="en-US" b="1" dirty="0" smtClean="0"/>
              <a:t>Grading/staging/degrees….</a:t>
            </a:r>
            <a:endParaRPr lang="en-GB" dirty="0"/>
          </a:p>
        </p:txBody>
      </p:sp>
      <p:sp>
        <p:nvSpPr>
          <p:cNvPr id="3" name="Content Placeholder 2"/>
          <p:cNvSpPr>
            <a:spLocks noGrp="1"/>
          </p:cNvSpPr>
          <p:nvPr>
            <p:ph idx="1"/>
          </p:nvPr>
        </p:nvSpPr>
        <p:spPr>
          <a:xfrm>
            <a:off x="838200" y="1440874"/>
            <a:ext cx="10515600" cy="4738253"/>
          </a:xfrm>
        </p:spPr>
        <p:txBody>
          <a:bodyPr/>
          <a:lstStyle/>
          <a:p>
            <a:pPr marL="0" indent="0">
              <a:buNone/>
            </a:pPr>
            <a:r>
              <a:rPr lang="en-US" b="1" dirty="0" smtClean="0"/>
              <a:t>B. Baden-Walker half way system:</a:t>
            </a:r>
          </a:p>
          <a:p>
            <a:pPr marL="609600" indent="-609600">
              <a:buFontTx/>
              <a:buAutoNum type="arabicPeriod"/>
            </a:pPr>
            <a:r>
              <a:rPr lang="en-US" dirty="0" smtClean="0"/>
              <a:t>Grade 0: normal position</a:t>
            </a:r>
          </a:p>
          <a:p>
            <a:pPr marL="609600" indent="-609600">
              <a:buFontTx/>
              <a:buAutoNum type="arabicPeriod"/>
            </a:pPr>
            <a:r>
              <a:rPr lang="en-US" dirty="0" smtClean="0"/>
              <a:t>Grade 1: Halfway between </a:t>
            </a:r>
            <a:r>
              <a:rPr lang="en-US" dirty="0" err="1" smtClean="0"/>
              <a:t>ischial</a:t>
            </a:r>
            <a:r>
              <a:rPr lang="en-US" dirty="0" smtClean="0"/>
              <a:t> spine to hymen</a:t>
            </a:r>
          </a:p>
          <a:p>
            <a:pPr marL="609600" indent="-609600">
              <a:buFontTx/>
              <a:buAutoNum type="arabicPeriod"/>
            </a:pPr>
            <a:r>
              <a:rPr lang="en-US" dirty="0" smtClean="0"/>
              <a:t>Grade 2: In to hymen</a:t>
            </a:r>
          </a:p>
          <a:p>
            <a:pPr marL="609600" indent="-609600">
              <a:buFontTx/>
              <a:buAutoNum type="arabicPeriod"/>
            </a:pPr>
            <a:r>
              <a:rPr lang="en-US" dirty="0" smtClean="0"/>
              <a:t>Grade 3: halfway past hymen to maximal descent  </a:t>
            </a:r>
          </a:p>
          <a:p>
            <a:pPr marL="609600" indent="-609600">
              <a:buFontTx/>
              <a:buAutoNum type="arabicPeriod"/>
            </a:pPr>
            <a:r>
              <a:rPr lang="en-US" dirty="0" smtClean="0"/>
              <a:t>Grade 4: Maximal descent past hymen</a:t>
            </a:r>
          </a:p>
          <a:p>
            <a:endParaRPr lang="en-GB" dirty="0"/>
          </a:p>
        </p:txBody>
      </p:sp>
      <p:sp>
        <p:nvSpPr>
          <p:cNvPr id="4" name="Date Placeholder 3"/>
          <p:cNvSpPr>
            <a:spLocks noGrp="1"/>
          </p:cNvSpPr>
          <p:nvPr>
            <p:ph type="dt" sz="half" idx="10"/>
          </p:nvPr>
        </p:nvSpPr>
        <p:spPr/>
        <p:txBody>
          <a:bodyPr/>
          <a:lstStyle/>
          <a:p>
            <a:fld id="{506C56DC-FDD8-48EE-9AD3-E20E51A689AC}"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21</a:t>
            </a:fld>
            <a:endParaRPr lang="en-US"/>
          </a:p>
        </p:txBody>
      </p:sp>
    </p:spTree>
    <p:extLst>
      <p:ext uri="{BB962C8B-B14F-4D97-AF65-F5344CB8AC3E}">
        <p14:creationId xmlns:p14="http://schemas.microsoft.com/office/powerpoint/2010/main" val="373912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89709"/>
          </a:xfrm>
        </p:spPr>
        <p:txBody>
          <a:bodyPr>
            <a:normAutofit/>
          </a:bodyPr>
          <a:lstStyle/>
          <a:p>
            <a:r>
              <a:rPr lang="en-US" sz="3600" b="1" dirty="0" smtClean="0"/>
              <a:t>Grading/staging/degrees….</a:t>
            </a:r>
            <a:endParaRPr lang="en-US" sz="3600" dirty="0"/>
          </a:p>
        </p:txBody>
      </p:sp>
      <p:sp>
        <p:nvSpPr>
          <p:cNvPr id="4" name="Content Placeholder 3"/>
          <p:cNvSpPr>
            <a:spLocks noGrp="1"/>
          </p:cNvSpPr>
          <p:nvPr>
            <p:ph idx="1"/>
          </p:nvPr>
        </p:nvSpPr>
        <p:spPr>
          <a:xfrm>
            <a:off x="838200" y="637309"/>
            <a:ext cx="10515600" cy="5539654"/>
          </a:xfrm>
        </p:spPr>
        <p:txBody>
          <a:bodyPr/>
          <a:lstStyle/>
          <a:p>
            <a:pPr marL="0" indent="0">
              <a:buNone/>
            </a:pPr>
            <a:r>
              <a:rPr lang="en-US" b="1" dirty="0" smtClean="0"/>
              <a:t>C. Pelvic organ prolapse quantification system (POP-Q)</a:t>
            </a:r>
            <a:endParaRPr lang="en-US" b="1" dirty="0"/>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26" y="1066800"/>
            <a:ext cx="10337655" cy="57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0AF6EDA-72D3-48A2-8EB9-79227138CC6C}"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22</a:t>
            </a:fld>
            <a:endParaRPr lang="en-US"/>
          </a:p>
        </p:txBody>
      </p:sp>
    </p:spTree>
    <p:extLst>
      <p:ext uri="{BB962C8B-B14F-4D97-AF65-F5344CB8AC3E}">
        <p14:creationId xmlns:p14="http://schemas.microsoft.com/office/powerpoint/2010/main" val="85963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70948"/>
          </a:xfrm>
        </p:spPr>
        <p:txBody>
          <a:bodyPr/>
          <a:lstStyle/>
          <a:p>
            <a:r>
              <a:rPr lang="en-US" dirty="0" smtClean="0"/>
              <a:t>Pop-q…….</a:t>
            </a:r>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429491" y="1136074"/>
            <a:ext cx="5742709" cy="5458690"/>
          </a:xfrm>
          <a:prstGeom prst="rect">
            <a:avLst/>
          </a:prstGeom>
          <a:noFill/>
          <a:ln w="9525">
            <a:noFill/>
            <a:miter lim="800000"/>
            <a:headEnd/>
            <a:tailEnd/>
          </a:ln>
        </p:spPr>
      </p:pic>
      <p:pic>
        <p:nvPicPr>
          <p:cNvPr id="8" name="Picture 3"/>
          <p:cNvPicPr>
            <a:picLocks noGrp="1" noChangeAspect="1" noChangeArrowheads="1"/>
          </p:cNvPicPr>
          <p:nvPr>
            <p:ph sz="half" idx="2"/>
          </p:nvPr>
        </p:nvPicPr>
        <p:blipFill>
          <a:blip r:embed="rId3" cstate="print"/>
          <a:srcRect/>
          <a:stretch>
            <a:fillRect/>
          </a:stretch>
        </p:blipFill>
        <p:spPr bwMode="auto">
          <a:xfrm>
            <a:off x="6324599" y="1136074"/>
            <a:ext cx="5188528" cy="545869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F23508DF-0FFA-4875-BC51-3BCC26A90A1A}"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23</a:t>
            </a:fld>
            <a:endParaRPr lang="en-US"/>
          </a:p>
        </p:txBody>
      </p:sp>
    </p:spTree>
    <p:extLst>
      <p:ext uri="{BB962C8B-B14F-4D97-AF65-F5344CB8AC3E}">
        <p14:creationId xmlns:p14="http://schemas.microsoft.com/office/powerpoint/2010/main" val="3855496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p:spPr>
        <p:txBody>
          <a:bodyPr/>
          <a:lstStyle/>
          <a:p>
            <a:r>
              <a:rPr lang="en-US" b="1" dirty="0" err="1" smtClean="0"/>
              <a:t>Enterocele</a:t>
            </a:r>
            <a:endParaRPr lang="en-GB" b="1" dirty="0"/>
          </a:p>
        </p:txBody>
      </p:sp>
      <p:sp>
        <p:nvSpPr>
          <p:cNvPr id="3" name="Content Placeholder 2"/>
          <p:cNvSpPr>
            <a:spLocks noGrp="1"/>
          </p:cNvSpPr>
          <p:nvPr>
            <p:ph idx="1"/>
          </p:nvPr>
        </p:nvSpPr>
        <p:spPr>
          <a:xfrm>
            <a:off x="568036" y="1413164"/>
            <a:ext cx="11208328" cy="4904509"/>
          </a:xfrm>
        </p:spPr>
        <p:txBody>
          <a:bodyPr>
            <a:normAutofit/>
          </a:bodyPr>
          <a:lstStyle/>
          <a:p>
            <a:pPr>
              <a:lnSpc>
                <a:spcPct val="90000"/>
              </a:lnSpc>
            </a:pPr>
            <a:r>
              <a:rPr lang="en-US" dirty="0"/>
              <a:t>A true hernia of the </a:t>
            </a:r>
            <a:r>
              <a:rPr lang="en-US" dirty="0" err="1"/>
              <a:t>rectouterine</a:t>
            </a:r>
            <a:r>
              <a:rPr lang="en-US" dirty="0"/>
              <a:t> or cul-de-sac pouch (pouch of Douglas) into the </a:t>
            </a:r>
            <a:r>
              <a:rPr lang="en-US" dirty="0" err="1"/>
              <a:t>rectovaginal</a:t>
            </a:r>
            <a:r>
              <a:rPr lang="en-US" dirty="0"/>
              <a:t> septum</a:t>
            </a:r>
          </a:p>
          <a:p>
            <a:pPr>
              <a:lnSpc>
                <a:spcPct val="90000"/>
              </a:lnSpc>
            </a:pPr>
            <a:r>
              <a:rPr lang="en-US" dirty="0"/>
              <a:t>Descent of bowel in a peritoneum-lined sac between posterior vaginal apex and anterior rectum</a:t>
            </a:r>
          </a:p>
          <a:p>
            <a:pPr lvl="1">
              <a:lnSpc>
                <a:spcPct val="90000"/>
              </a:lnSpc>
            </a:pPr>
            <a:r>
              <a:rPr lang="en-US" dirty="0" err="1" smtClean="0"/>
              <a:t>Pulsion</a:t>
            </a:r>
            <a:r>
              <a:rPr lang="en-US" dirty="0" smtClean="0"/>
              <a:t> </a:t>
            </a:r>
            <a:r>
              <a:rPr lang="en-US" dirty="0" err="1" smtClean="0"/>
              <a:t>enterocele</a:t>
            </a:r>
            <a:r>
              <a:rPr lang="en-US" dirty="0" smtClean="0"/>
              <a:t> is filled with bowel and distended by abdominal pressure</a:t>
            </a:r>
          </a:p>
          <a:p>
            <a:pPr>
              <a:lnSpc>
                <a:spcPct val="90000"/>
              </a:lnSpc>
            </a:pPr>
            <a:r>
              <a:rPr lang="en-US" dirty="0"/>
              <a:t>Can occur </a:t>
            </a:r>
            <a:r>
              <a:rPr lang="en-US" dirty="0" err="1"/>
              <a:t>anteriorly</a:t>
            </a:r>
            <a:r>
              <a:rPr lang="en-US" dirty="0"/>
              <a:t> as well</a:t>
            </a:r>
          </a:p>
          <a:p>
            <a:pPr lvl="1">
              <a:lnSpc>
                <a:spcPct val="90000"/>
              </a:lnSpc>
            </a:pPr>
            <a:r>
              <a:rPr lang="en-US" dirty="0" smtClean="0"/>
              <a:t>Generally after a surgical change in vaginal axis</a:t>
            </a:r>
          </a:p>
          <a:p>
            <a:pPr>
              <a:lnSpc>
                <a:spcPct val="90000"/>
              </a:lnSpc>
            </a:pPr>
            <a:r>
              <a:rPr lang="en-US" dirty="0"/>
              <a:t>Symptoms of fullness and vaginal pressure or palpable mass</a:t>
            </a:r>
          </a:p>
          <a:p>
            <a:pPr>
              <a:lnSpc>
                <a:spcPct val="90000"/>
              </a:lnSpc>
            </a:pPr>
            <a:r>
              <a:rPr lang="en-US" dirty="0"/>
              <a:t>Bowel peristalsis confirms diagnosis</a:t>
            </a:r>
          </a:p>
          <a:p>
            <a:endParaRPr lang="en-GB" dirty="0"/>
          </a:p>
        </p:txBody>
      </p:sp>
      <p:sp>
        <p:nvSpPr>
          <p:cNvPr id="4" name="Date Placeholder 3"/>
          <p:cNvSpPr>
            <a:spLocks noGrp="1"/>
          </p:cNvSpPr>
          <p:nvPr>
            <p:ph type="dt" sz="half" idx="10"/>
          </p:nvPr>
        </p:nvSpPr>
        <p:spPr/>
        <p:txBody>
          <a:bodyPr/>
          <a:lstStyle/>
          <a:p>
            <a:fld id="{32E79FDC-D1D7-44E1-AFE6-62CF20234CA9}"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24</a:t>
            </a:fld>
            <a:endParaRPr lang="en-US"/>
          </a:p>
        </p:txBody>
      </p:sp>
    </p:spTree>
    <p:extLst>
      <p:ext uri="{BB962C8B-B14F-4D97-AF65-F5344CB8AC3E}">
        <p14:creationId xmlns:p14="http://schemas.microsoft.com/office/powerpoint/2010/main" val="232319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Vault prolapse</a:t>
            </a:r>
            <a:endParaRPr lang="en-US" dirty="0"/>
          </a:p>
        </p:txBody>
      </p:sp>
      <p:sp>
        <p:nvSpPr>
          <p:cNvPr id="3" name="Content Placeholder 2"/>
          <p:cNvSpPr>
            <a:spLocks noGrp="1"/>
          </p:cNvSpPr>
          <p:nvPr>
            <p:ph idx="1"/>
          </p:nvPr>
        </p:nvSpPr>
        <p:spPr>
          <a:xfrm>
            <a:off x="838200" y="1690688"/>
            <a:ext cx="10515600" cy="4486275"/>
          </a:xfrm>
        </p:spPr>
        <p:txBody>
          <a:bodyPr/>
          <a:lstStyle/>
          <a:p>
            <a:r>
              <a:rPr lang="en-US" dirty="0" smtClean="0">
                <a:latin typeface="Times New Roman" pitchFamily="18" charset="0"/>
                <a:cs typeface="Times New Roman" pitchFamily="18" charset="0"/>
              </a:rPr>
              <a:t>Refers  </a:t>
            </a:r>
            <a:r>
              <a:rPr lang="en-US" dirty="0">
                <a:latin typeface="Times New Roman" pitchFamily="18" charset="0"/>
                <a:cs typeface="Times New Roman" pitchFamily="18" charset="0"/>
              </a:rPr>
              <a:t>to a </a:t>
            </a:r>
            <a:r>
              <a:rPr lang="en-US" dirty="0" err="1">
                <a:latin typeface="Times New Roman" pitchFamily="18" charset="0"/>
                <a:cs typeface="Times New Roman" pitchFamily="18" charset="0"/>
              </a:rPr>
              <a:t>hernitation</a:t>
            </a:r>
            <a:r>
              <a:rPr lang="en-US" dirty="0">
                <a:latin typeface="Times New Roman" pitchFamily="18" charset="0"/>
                <a:cs typeface="Times New Roman" pitchFamily="18" charset="0"/>
              </a:rPr>
              <a:t> of a peritoneal sac at the vaginal vault after abdominal or vaginal hysterectomy. </a:t>
            </a:r>
          </a:p>
          <a:p>
            <a:endParaRPr lang="en-US" dirty="0"/>
          </a:p>
        </p:txBody>
      </p:sp>
      <p:sp>
        <p:nvSpPr>
          <p:cNvPr id="4" name="Date Placeholder 3"/>
          <p:cNvSpPr>
            <a:spLocks noGrp="1"/>
          </p:cNvSpPr>
          <p:nvPr>
            <p:ph type="dt" sz="half" idx="10"/>
          </p:nvPr>
        </p:nvSpPr>
        <p:spPr/>
        <p:txBody>
          <a:bodyPr/>
          <a:lstStyle/>
          <a:p>
            <a:fld id="{46002E53-7C1A-4C00-B6B8-E2DA92A67A34}"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25</a:t>
            </a:fld>
            <a:endParaRPr lang="en-US"/>
          </a:p>
        </p:txBody>
      </p:sp>
    </p:spTree>
    <p:extLst>
      <p:ext uri="{BB962C8B-B14F-4D97-AF65-F5344CB8AC3E}">
        <p14:creationId xmlns:p14="http://schemas.microsoft.com/office/powerpoint/2010/main" val="4029274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Evaluation</a:t>
            </a:r>
            <a:endParaRPr lang="en-GB" b="1" dirty="0"/>
          </a:p>
        </p:txBody>
      </p:sp>
      <p:sp>
        <p:nvSpPr>
          <p:cNvPr id="3" name="Content Placeholder 2"/>
          <p:cNvSpPr>
            <a:spLocks noGrp="1"/>
          </p:cNvSpPr>
          <p:nvPr>
            <p:ph idx="1"/>
          </p:nvPr>
        </p:nvSpPr>
        <p:spPr/>
        <p:txBody>
          <a:bodyPr>
            <a:normAutofit/>
          </a:bodyPr>
          <a:lstStyle/>
          <a:p>
            <a:pPr>
              <a:buNone/>
            </a:pPr>
            <a:r>
              <a:rPr lang="en-US" b="1" dirty="0"/>
              <a:t>Symptom:</a:t>
            </a:r>
          </a:p>
          <a:p>
            <a:r>
              <a:rPr lang="en-US" dirty="0"/>
              <a:t>Variable &amp; not associated with degrees</a:t>
            </a:r>
          </a:p>
          <a:p>
            <a:r>
              <a:rPr lang="en-US" dirty="0"/>
              <a:t>Feeling of something coming down</a:t>
            </a:r>
          </a:p>
          <a:p>
            <a:r>
              <a:rPr lang="en-US" dirty="0"/>
              <a:t>Back ache or dragging sensation</a:t>
            </a:r>
          </a:p>
          <a:p>
            <a:r>
              <a:rPr lang="en-US" dirty="0"/>
              <a:t>Urinary symptoms like difficulty in passing urine, frequency, etc</a:t>
            </a:r>
          </a:p>
          <a:p>
            <a:r>
              <a:rPr lang="en-US" dirty="0"/>
              <a:t>Bowel symptoms like constipation</a:t>
            </a:r>
          </a:p>
          <a:p>
            <a:r>
              <a:rPr lang="en-US" dirty="0"/>
              <a:t>Excessive white or blood stained discharge b/c of congestion</a:t>
            </a:r>
          </a:p>
          <a:p>
            <a:endParaRPr lang="en-US" dirty="0"/>
          </a:p>
          <a:p>
            <a:endParaRPr lang="en-US" dirty="0"/>
          </a:p>
          <a:p>
            <a:endParaRPr lang="en-US" dirty="0"/>
          </a:p>
          <a:p>
            <a:endParaRPr lang="en-US" dirty="0"/>
          </a:p>
          <a:p>
            <a:endParaRPr lang="en-GB" dirty="0"/>
          </a:p>
        </p:txBody>
      </p:sp>
      <p:sp>
        <p:nvSpPr>
          <p:cNvPr id="4" name="Date Placeholder 3"/>
          <p:cNvSpPr>
            <a:spLocks noGrp="1"/>
          </p:cNvSpPr>
          <p:nvPr>
            <p:ph type="dt" sz="half" idx="10"/>
          </p:nvPr>
        </p:nvSpPr>
        <p:spPr/>
        <p:txBody>
          <a:bodyPr/>
          <a:lstStyle/>
          <a:p>
            <a:fld id="{FFE1E5CE-847D-4810-AC66-54316D69330A}"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26</a:t>
            </a:fld>
            <a:endParaRPr lang="en-US"/>
          </a:p>
        </p:txBody>
      </p:sp>
    </p:spTree>
    <p:extLst>
      <p:ext uri="{BB962C8B-B14F-4D97-AF65-F5344CB8AC3E}">
        <p14:creationId xmlns:p14="http://schemas.microsoft.com/office/powerpoint/2010/main" val="362514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Evaluation…</a:t>
            </a:r>
            <a:endParaRPr lang="en-GB" dirty="0"/>
          </a:p>
        </p:txBody>
      </p:sp>
      <p:sp>
        <p:nvSpPr>
          <p:cNvPr id="3" name="Content Placeholder 2"/>
          <p:cNvSpPr>
            <a:spLocks noGrp="1"/>
          </p:cNvSpPr>
          <p:nvPr>
            <p:ph idx="1"/>
          </p:nvPr>
        </p:nvSpPr>
        <p:spPr/>
        <p:txBody>
          <a:bodyPr/>
          <a:lstStyle/>
          <a:p>
            <a:pPr>
              <a:buNone/>
            </a:pPr>
            <a:r>
              <a:rPr lang="en-US" b="1" dirty="0" smtClean="0"/>
              <a:t>P/E</a:t>
            </a:r>
          </a:p>
          <a:p>
            <a:r>
              <a:rPr lang="en-US" dirty="0" smtClean="0"/>
              <a:t>Composite examination needed</a:t>
            </a:r>
          </a:p>
          <a:p>
            <a:r>
              <a:rPr lang="en-US" dirty="0" smtClean="0"/>
              <a:t>Straining at different positions</a:t>
            </a:r>
          </a:p>
          <a:p>
            <a:r>
              <a:rPr lang="en-US" dirty="0" smtClean="0"/>
              <a:t>Prolapsed uterus with cervix as leading point</a:t>
            </a:r>
          </a:p>
          <a:p>
            <a:r>
              <a:rPr lang="en-US" dirty="0" err="1" smtClean="0"/>
              <a:t>Prolapse</a:t>
            </a:r>
            <a:r>
              <a:rPr lang="en-US" dirty="0" smtClean="0"/>
              <a:t> of one organ is associated with other </a:t>
            </a:r>
            <a:r>
              <a:rPr lang="en-US" dirty="0" err="1" smtClean="0"/>
              <a:t>prolapses</a:t>
            </a:r>
            <a:endParaRPr lang="en-US" dirty="0" smtClean="0"/>
          </a:p>
          <a:p>
            <a:endParaRPr lang="en-GB" dirty="0"/>
          </a:p>
        </p:txBody>
      </p:sp>
      <p:sp>
        <p:nvSpPr>
          <p:cNvPr id="4" name="Date Placeholder 3"/>
          <p:cNvSpPr>
            <a:spLocks noGrp="1"/>
          </p:cNvSpPr>
          <p:nvPr>
            <p:ph type="dt" sz="half" idx="10"/>
          </p:nvPr>
        </p:nvSpPr>
        <p:spPr/>
        <p:txBody>
          <a:bodyPr/>
          <a:lstStyle/>
          <a:p>
            <a:fld id="{786A6785-4000-4383-B40E-6EC0D040BFA1}"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27</a:t>
            </a:fld>
            <a:endParaRPr lang="en-US"/>
          </a:p>
        </p:txBody>
      </p:sp>
    </p:spTree>
    <p:extLst>
      <p:ext uri="{BB962C8B-B14F-4D97-AF65-F5344CB8AC3E}">
        <p14:creationId xmlns:p14="http://schemas.microsoft.com/office/powerpoint/2010/main" val="71976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Evaluation…</a:t>
            </a:r>
            <a:endParaRPr lang="en-GB" dirty="0"/>
          </a:p>
        </p:txBody>
      </p:sp>
      <p:sp>
        <p:nvSpPr>
          <p:cNvPr id="3" name="Content Placeholder 2"/>
          <p:cNvSpPr>
            <a:spLocks noGrp="1"/>
          </p:cNvSpPr>
          <p:nvPr>
            <p:ph idx="1"/>
          </p:nvPr>
        </p:nvSpPr>
        <p:spPr>
          <a:xfrm>
            <a:off x="831273" y="1454727"/>
            <a:ext cx="10751127" cy="5084618"/>
          </a:xfrm>
        </p:spPr>
        <p:txBody>
          <a:bodyPr/>
          <a:lstStyle/>
          <a:p>
            <a:pPr marL="0" indent="0">
              <a:buNone/>
            </a:pPr>
            <a:r>
              <a:rPr lang="en-US" dirty="0"/>
              <a:t>Hormonal and neurologic evaluation</a:t>
            </a:r>
          </a:p>
          <a:p>
            <a:pPr lvl="1"/>
            <a:r>
              <a:rPr lang="en-US" dirty="0" smtClean="0"/>
              <a:t>Level of </a:t>
            </a:r>
            <a:r>
              <a:rPr lang="en-US" dirty="0" err="1" smtClean="0"/>
              <a:t>estrogenization</a:t>
            </a:r>
            <a:endParaRPr lang="en-US" dirty="0" smtClean="0"/>
          </a:p>
          <a:p>
            <a:pPr lvl="1"/>
            <a:r>
              <a:rPr lang="en-US" dirty="0" smtClean="0"/>
              <a:t>Sensory and sacral reflex activity</a:t>
            </a:r>
          </a:p>
          <a:p>
            <a:pPr marL="0" indent="0">
              <a:buNone/>
            </a:pPr>
            <a:r>
              <a:rPr lang="en-US" dirty="0"/>
              <a:t>Quantitative site-specific assessment of pelvic floor components</a:t>
            </a:r>
          </a:p>
          <a:p>
            <a:pPr lvl="1"/>
            <a:r>
              <a:rPr lang="en-US" dirty="0" smtClean="0"/>
              <a:t>in </a:t>
            </a:r>
            <a:r>
              <a:rPr lang="en-US" dirty="0" err="1" smtClean="0"/>
              <a:t>lithotomy</a:t>
            </a:r>
            <a:r>
              <a:rPr lang="en-US" dirty="0" smtClean="0"/>
              <a:t> position, patient sitting</a:t>
            </a:r>
          </a:p>
          <a:p>
            <a:pPr lvl="1"/>
            <a:r>
              <a:rPr lang="en-US" dirty="0" smtClean="0"/>
              <a:t>at rest and with </a:t>
            </a:r>
            <a:r>
              <a:rPr lang="en-US" dirty="0" err="1" smtClean="0"/>
              <a:t>valsalva</a:t>
            </a:r>
            <a:endParaRPr lang="en-US" dirty="0" smtClean="0"/>
          </a:p>
          <a:p>
            <a:pPr lvl="1"/>
            <a:r>
              <a:rPr lang="en-US" dirty="0" smtClean="0"/>
              <a:t>ability to contract </a:t>
            </a:r>
            <a:r>
              <a:rPr lang="en-US" dirty="0" err="1" smtClean="0"/>
              <a:t>levator</a:t>
            </a:r>
            <a:r>
              <a:rPr lang="en-US" dirty="0" smtClean="0"/>
              <a:t> and anal sphincter muscles</a:t>
            </a:r>
          </a:p>
          <a:p>
            <a:endParaRPr lang="en-GB" dirty="0"/>
          </a:p>
        </p:txBody>
      </p:sp>
      <p:sp>
        <p:nvSpPr>
          <p:cNvPr id="4" name="Date Placeholder 3"/>
          <p:cNvSpPr>
            <a:spLocks noGrp="1"/>
          </p:cNvSpPr>
          <p:nvPr>
            <p:ph type="dt" sz="half" idx="10"/>
          </p:nvPr>
        </p:nvSpPr>
        <p:spPr/>
        <p:txBody>
          <a:bodyPr/>
          <a:lstStyle/>
          <a:p>
            <a:fld id="{92FE104E-07E4-4C9F-AED8-D16547D01FA9}"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28</a:t>
            </a:fld>
            <a:endParaRPr lang="en-US"/>
          </a:p>
        </p:txBody>
      </p:sp>
    </p:spTree>
    <p:extLst>
      <p:ext uri="{BB962C8B-B14F-4D97-AF65-F5344CB8AC3E}">
        <p14:creationId xmlns:p14="http://schemas.microsoft.com/office/powerpoint/2010/main" val="160822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Investigations</a:t>
            </a:r>
            <a:endParaRPr lang="en-GB" b="1" dirty="0"/>
          </a:p>
        </p:txBody>
      </p:sp>
      <p:sp>
        <p:nvSpPr>
          <p:cNvPr id="3" name="Content Placeholder 2"/>
          <p:cNvSpPr>
            <a:spLocks noGrp="1"/>
          </p:cNvSpPr>
          <p:nvPr>
            <p:ph idx="1"/>
          </p:nvPr>
        </p:nvSpPr>
        <p:spPr>
          <a:xfrm>
            <a:off x="623455" y="1371600"/>
            <a:ext cx="11208327" cy="4805363"/>
          </a:xfrm>
        </p:spPr>
        <p:txBody>
          <a:bodyPr>
            <a:normAutofit/>
          </a:bodyPr>
          <a:lstStyle/>
          <a:p>
            <a:pPr>
              <a:lnSpc>
                <a:spcPct val="90000"/>
              </a:lnSpc>
            </a:pPr>
            <a:r>
              <a:rPr lang="en-US" dirty="0" err="1" smtClean="0"/>
              <a:t>Hct</a:t>
            </a:r>
            <a:r>
              <a:rPr lang="en-US" dirty="0" smtClean="0"/>
              <a:t>/ </a:t>
            </a:r>
            <a:r>
              <a:rPr lang="en-US" dirty="0" err="1" smtClean="0"/>
              <a:t>Hgb</a:t>
            </a:r>
            <a:r>
              <a:rPr lang="en-US" dirty="0" smtClean="0"/>
              <a:t>, blood group &amp; </a:t>
            </a:r>
            <a:r>
              <a:rPr lang="en-US" dirty="0" err="1" smtClean="0"/>
              <a:t>Rh</a:t>
            </a:r>
            <a:r>
              <a:rPr lang="en-US" dirty="0" smtClean="0"/>
              <a:t> status</a:t>
            </a:r>
          </a:p>
          <a:p>
            <a:pPr>
              <a:lnSpc>
                <a:spcPct val="90000"/>
              </a:lnSpc>
            </a:pPr>
            <a:r>
              <a:rPr lang="en-US" dirty="0" smtClean="0"/>
              <a:t>U/A, culture &amp; sensitivity</a:t>
            </a:r>
          </a:p>
          <a:p>
            <a:pPr>
              <a:lnSpc>
                <a:spcPct val="90000"/>
              </a:lnSpc>
            </a:pPr>
            <a:r>
              <a:rPr lang="en-US" dirty="0" smtClean="0"/>
              <a:t>RBS/FBS</a:t>
            </a:r>
          </a:p>
          <a:p>
            <a:pPr>
              <a:lnSpc>
                <a:spcPct val="90000"/>
              </a:lnSpc>
            </a:pPr>
            <a:r>
              <a:rPr lang="en-US" dirty="0" smtClean="0"/>
              <a:t>RFT</a:t>
            </a:r>
          </a:p>
          <a:p>
            <a:pPr>
              <a:lnSpc>
                <a:spcPct val="90000"/>
              </a:lnSpc>
            </a:pPr>
            <a:r>
              <a:rPr lang="en-US" dirty="0" smtClean="0"/>
              <a:t>IVU</a:t>
            </a:r>
          </a:p>
          <a:p>
            <a:pPr>
              <a:lnSpc>
                <a:spcPct val="90000"/>
              </a:lnSpc>
            </a:pPr>
            <a:r>
              <a:rPr lang="en-US" dirty="0" smtClean="0"/>
              <a:t>Ultrasound if </a:t>
            </a:r>
            <a:r>
              <a:rPr lang="en-US" dirty="0" err="1" smtClean="0"/>
              <a:t>pt</a:t>
            </a:r>
            <a:r>
              <a:rPr lang="en-US" dirty="0" smtClean="0"/>
              <a:t> has symptoms of </a:t>
            </a:r>
            <a:r>
              <a:rPr lang="en-US" dirty="0" err="1" smtClean="0"/>
              <a:t>hydronephrosis</a:t>
            </a:r>
            <a:r>
              <a:rPr lang="en-US" dirty="0" smtClean="0"/>
              <a:t> </a:t>
            </a:r>
          </a:p>
          <a:p>
            <a:pPr>
              <a:lnSpc>
                <a:spcPct val="90000"/>
              </a:lnSpc>
            </a:pPr>
            <a:r>
              <a:rPr lang="en-US" dirty="0" err="1" smtClean="0"/>
              <a:t>Urodynamic</a:t>
            </a:r>
            <a:r>
              <a:rPr lang="en-US" dirty="0" smtClean="0"/>
              <a:t> studies to identify incontinence</a:t>
            </a:r>
          </a:p>
          <a:p>
            <a:pPr>
              <a:lnSpc>
                <a:spcPct val="90000"/>
              </a:lnSpc>
            </a:pPr>
            <a:r>
              <a:rPr lang="en-US" dirty="0" smtClean="0"/>
              <a:t>CXR if </a:t>
            </a:r>
            <a:r>
              <a:rPr lang="en-US" dirty="0" err="1" smtClean="0"/>
              <a:t>pt</a:t>
            </a:r>
            <a:r>
              <a:rPr lang="en-US" dirty="0" smtClean="0"/>
              <a:t> coughs, etc</a:t>
            </a:r>
          </a:p>
          <a:p>
            <a:endParaRPr lang="en-GB" dirty="0"/>
          </a:p>
        </p:txBody>
      </p:sp>
      <p:sp>
        <p:nvSpPr>
          <p:cNvPr id="4" name="Date Placeholder 3"/>
          <p:cNvSpPr>
            <a:spLocks noGrp="1"/>
          </p:cNvSpPr>
          <p:nvPr>
            <p:ph type="dt" sz="half" idx="10"/>
          </p:nvPr>
        </p:nvSpPr>
        <p:spPr/>
        <p:txBody>
          <a:bodyPr/>
          <a:lstStyle/>
          <a:p>
            <a:fld id="{AABDC4D6-2BEC-440C-93D3-3F94002BACA4}"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29</a:t>
            </a:fld>
            <a:endParaRPr lang="en-US"/>
          </a:p>
        </p:txBody>
      </p:sp>
    </p:spTree>
    <p:extLst>
      <p:ext uri="{BB962C8B-B14F-4D97-AF65-F5344CB8AC3E}">
        <p14:creationId xmlns:p14="http://schemas.microsoft.com/office/powerpoint/2010/main" val="140893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164" y="2133601"/>
            <a:ext cx="9144000" cy="905308"/>
          </a:xfrm>
        </p:spPr>
        <p:txBody>
          <a:bodyPr>
            <a:normAutofit/>
          </a:bodyPr>
          <a:lstStyle/>
          <a:p>
            <a:pPr algn="l"/>
            <a:r>
              <a:rPr lang="en-US" sz="4400" b="1" dirty="0" smtClean="0"/>
              <a:t>PELVIC ORGAN PROLAPSE (POP) </a:t>
            </a:r>
            <a:endParaRPr lang="en-GB" sz="4400" b="1" dirty="0"/>
          </a:p>
        </p:txBody>
      </p:sp>
      <p:sp>
        <p:nvSpPr>
          <p:cNvPr id="3" name="Date Placeholder 2"/>
          <p:cNvSpPr>
            <a:spLocks noGrp="1"/>
          </p:cNvSpPr>
          <p:nvPr>
            <p:ph type="dt" sz="half" idx="10"/>
          </p:nvPr>
        </p:nvSpPr>
        <p:spPr/>
        <p:txBody>
          <a:bodyPr/>
          <a:lstStyle/>
          <a:p>
            <a:fld id="{FE0AA970-3EAE-4E23-97D1-788D1563AA4C}"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3</a:t>
            </a:fld>
            <a:endParaRPr lang="en-US"/>
          </a:p>
        </p:txBody>
      </p:sp>
    </p:spTree>
    <p:extLst>
      <p:ext uri="{BB962C8B-B14F-4D97-AF65-F5344CB8AC3E}">
        <p14:creationId xmlns:p14="http://schemas.microsoft.com/office/powerpoint/2010/main" val="910002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DDX</a:t>
            </a:r>
            <a:endParaRPr lang="en-GB" b="1" dirty="0"/>
          </a:p>
        </p:txBody>
      </p:sp>
      <p:sp>
        <p:nvSpPr>
          <p:cNvPr id="3" name="Content Placeholder 2"/>
          <p:cNvSpPr>
            <a:spLocks noGrp="1"/>
          </p:cNvSpPr>
          <p:nvPr>
            <p:ph idx="1"/>
          </p:nvPr>
        </p:nvSpPr>
        <p:spPr>
          <a:xfrm>
            <a:off x="1177636" y="1600201"/>
            <a:ext cx="9490364" cy="4525963"/>
          </a:xfrm>
        </p:spPr>
        <p:txBody>
          <a:bodyPr/>
          <a:lstStyle/>
          <a:p>
            <a:r>
              <a:rPr lang="en-US" dirty="0" smtClean="0"/>
              <a:t>  </a:t>
            </a:r>
            <a:r>
              <a:rPr lang="en-US" dirty="0" err="1" smtClean="0"/>
              <a:t>Cystocele</a:t>
            </a:r>
            <a:r>
              <a:rPr lang="en-US" dirty="0" smtClean="0"/>
              <a:t> versus Gartner’s cyst(</a:t>
            </a:r>
            <a:r>
              <a:rPr lang="en-US" dirty="0" err="1" smtClean="0"/>
              <a:t>wolffian</a:t>
            </a:r>
            <a:r>
              <a:rPr lang="en-US" dirty="0" smtClean="0"/>
              <a:t> remnant)NB -the latter is  </a:t>
            </a:r>
            <a:r>
              <a:rPr lang="en-US" dirty="0" err="1" smtClean="0"/>
              <a:t>nonreducible</a:t>
            </a:r>
            <a:r>
              <a:rPr lang="en-US" dirty="0" smtClean="0"/>
              <a:t>  and found laterally</a:t>
            </a:r>
          </a:p>
          <a:p>
            <a:pPr marL="609600" indent="-609600"/>
            <a:r>
              <a:rPr lang="en-US" dirty="0" smtClean="0"/>
              <a:t>Congenital elongation of the cervix</a:t>
            </a:r>
          </a:p>
          <a:p>
            <a:pPr marL="609600" indent="-609600"/>
            <a:r>
              <a:rPr lang="en-US" dirty="0" smtClean="0"/>
              <a:t>Chronic uterine inversion</a:t>
            </a:r>
          </a:p>
          <a:p>
            <a:pPr marL="609600" indent="-609600"/>
            <a:r>
              <a:rPr lang="en-US" dirty="0" smtClean="0"/>
              <a:t>Delivered Fibroid( </a:t>
            </a:r>
            <a:r>
              <a:rPr lang="en-US" dirty="0" err="1" smtClean="0"/>
              <a:t>myoma</a:t>
            </a:r>
            <a:r>
              <a:rPr lang="en-US" dirty="0" smtClean="0"/>
              <a:t>) or polyp</a:t>
            </a:r>
          </a:p>
          <a:p>
            <a:pPr marL="609600" indent="-609600"/>
            <a:r>
              <a:rPr lang="en-US" dirty="0" smtClean="0"/>
              <a:t>Tumors</a:t>
            </a:r>
          </a:p>
          <a:p>
            <a:endParaRPr lang="en-GB" dirty="0"/>
          </a:p>
        </p:txBody>
      </p:sp>
      <p:sp>
        <p:nvSpPr>
          <p:cNvPr id="4" name="Date Placeholder 3"/>
          <p:cNvSpPr>
            <a:spLocks noGrp="1"/>
          </p:cNvSpPr>
          <p:nvPr>
            <p:ph type="dt" sz="half" idx="10"/>
          </p:nvPr>
        </p:nvSpPr>
        <p:spPr/>
        <p:txBody>
          <a:bodyPr/>
          <a:lstStyle/>
          <a:p>
            <a:fld id="{DAA50F1E-4499-4F84-8A51-F777622879EE}"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30</a:t>
            </a:fld>
            <a:endParaRPr lang="en-US"/>
          </a:p>
        </p:txBody>
      </p:sp>
    </p:spTree>
    <p:extLst>
      <p:ext uri="{BB962C8B-B14F-4D97-AF65-F5344CB8AC3E}">
        <p14:creationId xmlns:p14="http://schemas.microsoft.com/office/powerpoint/2010/main" val="140186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15636" y="274638"/>
            <a:ext cx="9795164" cy="902998"/>
          </a:xfrm>
        </p:spPr>
        <p:txBody>
          <a:bodyPr>
            <a:normAutofit/>
          </a:bodyPr>
          <a:lstStyle/>
          <a:p>
            <a:pPr eaLnBrk="1" hangingPunct="1"/>
            <a:r>
              <a:rPr lang="en-US" altLang="en-US" sz="3600" b="1" dirty="0" smtClean="0"/>
              <a:t>Management of POP</a:t>
            </a:r>
            <a:endParaRPr lang="en-US" altLang="en-US" sz="3600" b="1" dirty="0"/>
          </a:p>
        </p:txBody>
      </p:sp>
      <p:sp>
        <p:nvSpPr>
          <p:cNvPr id="92163" name="Content Placeholder 2"/>
          <p:cNvSpPr>
            <a:spLocks noGrp="1"/>
          </p:cNvSpPr>
          <p:nvPr>
            <p:ph idx="1"/>
          </p:nvPr>
        </p:nvSpPr>
        <p:spPr>
          <a:xfrm>
            <a:off x="540327" y="1177635"/>
            <a:ext cx="11305309" cy="5178715"/>
          </a:xfrm>
        </p:spPr>
        <p:txBody>
          <a:bodyPr>
            <a:normAutofit/>
          </a:bodyPr>
          <a:lstStyle/>
          <a:p>
            <a:pPr algn="just" eaLnBrk="1" hangingPunct="1">
              <a:lnSpc>
                <a:spcPct val="100000"/>
              </a:lnSpc>
              <a:buFont typeface="Arial" panose="020B0604020202020204" pitchFamily="34" charset="0"/>
              <a:buNone/>
            </a:pPr>
            <a:r>
              <a:rPr lang="en-US" altLang="en-US" sz="3200" b="1" dirty="0" smtClean="0">
                <a:cs typeface="Times New Roman" panose="02020603050405020304" pitchFamily="18" charset="0"/>
              </a:rPr>
              <a:t>A. Non-surgical </a:t>
            </a:r>
            <a:r>
              <a:rPr lang="en-US" altLang="en-US" sz="3200" b="1" dirty="0">
                <a:cs typeface="Times New Roman" panose="02020603050405020304" pitchFamily="18" charset="0"/>
              </a:rPr>
              <a:t>options</a:t>
            </a:r>
          </a:p>
          <a:p>
            <a:pPr algn="just">
              <a:lnSpc>
                <a:spcPct val="100000"/>
              </a:lnSpc>
            </a:pPr>
            <a:r>
              <a:rPr lang="en-US" altLang="en-US" sz="3200" b="1" dirty="0" smtClean="0">
                <a:cs typeface="Times New Roman" panose="02020603050405020304" pitchFamily="18" charset="0"/>
              </a:rPr>
              <a:t>Exercise</a:t>
            </a:r>
            <a:endParaRPr lang="en-US" altLang="en-US" sz="3200" dirty="0">
              <a:cs typeface="Times New Roman" panose="02020603050405020304" pitchFamily="18" charset="0"/>
            </a:endParaRPr>
          </a:p>
          <a:p>
            <a:pPr lvl="1" algn="just">
              <a:lnSpc>
                <a:spcPct val="100000"/>
              </a:lnSpc>
              <a:buFont typeface="Wingdings" panose="05000000000000000000" pitchFamily="2" charset="2"/>
              <a:buChar char="Ø"/>
            </a:pPr>
            <a:r>
              <a:rPr lang="en-US" altLang="en-US" sz="2800" dirty="0" smtClean="0">
                <a:cs typeface="Times New Roman" panose="02020603050405020304" pitchFamily="18" charset="0"/>
              </a:rPr>
              <a:t>Special </a:t>
            </a:r>
            <a:r>
              <a:rPr lang="en-US" altLang="en-US" sz="2800" dirty="0">
                <a:cs typeface="Times New Roman" panose="02020603050405020304" pitchFamily="18" charset="0"/>
              </a:rPr>
              <a:t>exercises, called </a:t>
            </a:r>
            <a:r>
              <a:rPr lang="en-US" altLang="en-US" sz="2800" dirty="0" err="1">
                <a:cs typeface="Times New Roman" panose="02020603050405020304" pitchFamily="18" charset="0"/>
              </a:rPr>
              <a:t>Kegel</a:t>
            </a:r>
            <a:r>
              <a:rPr lang="en-US" altLang="en-US" sz="2800" dirty="0">
                <a:cs typeface="Times New Roman" panose="02020603050405020304" pitchFamily="18" charset="0"/>
              </a:rPr>
              <a:t> exercises, can help strengthen the pelvic floor </a:t>
            </a:r>
            <a:r>
              <a:rPr lang="en-US" altLang="en-US" sz="2800" dirty="0" smtClean="0">
                <a:cs typeface="Times New Roman" panose="02020603050405020304" pitchFamily="18" charset="0"/>
              </a:rPr>
              <a:t>muscles.</a:t>
            </a:r>
          </a:p>
          <a:p>
            <a:pPr lvl="1" algn="just">
              <a:lnSpc>
                <a:spcPct val="100000"/>
              </a:lnSpc>
              <a:buFont typeface="Wingdings" panose="05000000000000000000" pitchFamily="2" charset="2"/>
              <a:buChar char="Ø"/>
            </a:pPr>
            <a:r>
              <a:rPr lang="en-US" altLang="en-US" sz="2800" dirty="0" smtClean="0">
                <a:cs typeface="Times New Roman" panose="02020603050405020304" pitchFamily="18" charset="0"/>
              </a:rPr>
              <a:t>To </a:t>
            </a:r>
            <a:r>
              <a:rPr lang="en-US" altLang="en-US" sz="2800" dirty="0">
                <a:cs typeface="Times New Roman" panose="02020603050405020304" pitchFamily="18" charset="0"/>
              </a:rPr>
              <a:t>do </a:t>
            </a:r>
            <a:r>
              <a:rPr lang="en-US" altLang="en-US" sz="2800" dirty="0" err="1">
                <a:cs typeface="Times New Roman" panose="02020603050405020304" pitchFamily="18" charset="0"/>
              </a:rPr>
              <a:t>Kegel</a:t>
            </a:r>
            <a:r>
              <a:rPr lang="en-US" altLang="en-US" sz="2800" dirty="0">
                <a:cs typeface="Times New Roman" panose="02020603050405020304" pitchFamily="18" charset="0"/>
              </a:rPr>
              <a:t> exercises, tighten your pelvic muscles as if you are trying to hold back </a:t>
            </a:r>
            <a:r>
              <a:rPr lang="en-US" altLang="en-US" sz="2800" dirty="0" smtClean="0">
                <a:cs typeface="Times New Roman" panose="02020603050405020304" pitchFamily="18" charset="0"/>
              </a:rPr>
              <a:t>urine.</a:t>
            </a:r>
          </a:p>
          <a:p>
            <a:pPr lvl="1" algn="just">
              <a:lnSpc>
                <a:spcPct val="100000"/>
              </a:lnSpc>
              <a:buFont typeface="Wingdings" panose="05000000000000000000" pitchFamily="2" charset="2"/>
              <a:buChar char="Ø"/>
            </a:pPr>
            <a:r>
              <a:rPr lang="en-US" altLang="en-US" sz="2800" dirty="0" smtClean="0">
                <a:cs typeface="Times New Roman" panose="02020603050405020304" pitchFamily="18" charset="0"/>
              </a:rPr>
              <a:t>Indicated For </a:t>
            </a:r>
            <a:r>
              <a:rPr lang="en-US" altLang="en-US" sz="2800" dirty="0">
                <a:cs typeface="Times New Roman" panose="02020603050405020304" pitchFamily="18" charset="0"/>
              </a:rPr>
              <a:t>small sized cystocele and rectocele and for first degree </a:t>
            </a:r>
            <a:r>
              <a:rPr lang="en-US" altLang="en-US" sz="2800" dirty="0" err="1">
                <a:cs typeface="Times New Roman" panose="02020603050405020304" pitchFamily="18" charset="0"/>
              </a:rPr>
              <a:t>uterovaginal</a:t>
            </a:r>
            <a:r>
              <a:rPr lang="en-US" altLang="en-US" sz="2800" dirty="0">
                <a:cs typeface="Times New Roman" panose="02020603050405020304" pitchFamily="18" charset="0"/>
              </a:rPr>
              <a:t> </a:t>
            </a:r>
            <a:r>
              <a:rPr lang="en-US" altLang="en-US" sz="2800" dirty="0" smtClean="0">
                <a:cs typeface="Times New Roman" panose="02020603050405020304" pitchFamily="18" charset="0"/>
              </a:rPr>
              <a:t>prolapse</a:t>
            </a:r>
            <a:endParaRPr lang="en-US" altLang="en-US" sz="2800" dirty="0">
              <a:cs typeface="Times New Roman" panose="02020603050405020304" pitchFamily="18" charset="0"/>
            </a:endParaRPr>
          </a:p>
          <a:p>
            <a:pPr algn="just" eaLnBrk="1" hangingPunct="1">
              <a:lnSpc>
                <a:spcPct val="100000"/>
              </a:lnSpc>
            </a:pPr>
            <a:endParaRPr lang="en-US" altLang="en-US" sz="32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6E5F50-DEDB-4CBA-99D1-91D8BDA0B657}" type="slidenum">
              <a:rPr lang="en-US" altLang="en-US">
                <a:solidFill>
                  <a:srgbClr val="898989"/>
                </a:solidFill>
              </a:rPr>
              <a:pPr eaLnBrk="1" hangingPunct="1"/>
              <a:t>31</a:t>
            </a:fld>
            <a:endParaRPr lang="en-US" altLang="en-US">
              <a:solidFill>
                <a:srgbClr val="898989"/>
              </a:solidFill>
            </a:endParaRPr>
          </a:p>
        </p:txBody>
      </p:sp>
      <p:sp>
        <p:nvSpPr>
          <p:cNvPr id="2" name="Date Placeholder 1"/>
          <p:cNvSpPr>
            <a:spLocks noGrp="1"/>
          </p:cNvSpPr>
          <p:nvPr>
            <p:ph type="dt" sz="half" idx="10"/>
          </p:nvPr>
        </p:nvSpPr>
        <p:spPr/>
        <p:txBody>
          <a:bodyPr/>
          <a:lstStyle/>
          <a:p>
            <a:fld id="{698707C6-90E1-4866-98FA-04A37DCA61B7}"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14197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txBody>
          <a:bodyPr>
            <a:normAutofit fontScale="90000"/>
          </a:bodyPr>
          <a:lstStyle/>
          <a:p>
            <a:r>
              <a:rPr lang="en-US" altLang="en-US" b="1" dirty="0" smtClean="0">
                <a:cs typeface="Times New Roman" panose="02020603050405020304" pitchFamily="18" charset="0"/>
              </a:rPr>
              <a:t/>
            </a:r>
            <a:br>
              <a:rPr lang="en-US" altLang="en-US" b="1" dirty="0" smtClean="0">
                <a:cs typeface="Times New Roman" panose="02020603050405020304" pitchFamily="18" charset="0"/>
              </a:rPr>
            </a:br>
            <a:r>
              <a:rPr lang="en-US" altLang="en-US" b="1" dirty="0" smtClean="0">
                <a:cs typeface="Times New Roman" panose="02020603050405020304" pitchFamily="18" charset="0"/>
              </a:rPr>
              <a:t>Non-surgical options…..</a:t>
            </a:r>
            <a:r>
              <a:rPr lang="en-US" altLang="en-US" b="1" dirty="0">
                <a:cs typeface="Times New Roman" panose="02020603050405020304" pitchFamily="18" charset="0"/>
              </a:rPr>
              <a:t/>
            </a:r>
            <a:br>
              <a:rPr lang="en-US" altLang="en-US" b="1" dirty="0">
                <a:cs typeface="Times New Roman" panose="02020603050405020304" pitchFamily="18" charset="0"/>
              </a:rPr>
            </a:br>
            <a:endParaRPr lang="en-US" dirty="0"/>
          </a:p>
        </p:txBody>
      </p:sp>
      <p:sp>
        <p:nvSpPr>
          <p:cNvPr id="3" name="Content Placeholder 2"/>
          <p:cNvSpPr>
            <a:spLocks noGrp="1"/>
          </p:cNvSpPr>
          <p:nvPr>
            <p:ph idx="1"/>
          </p:nvPr>
        </p:nvSpPr>
        <p:spPr>
          <a:xfrm>
            <a:off x="360218" y="1149928"/>
            <a:ext cx="11305309" cy="5375564"/>
          </a:xfrm>
        </p:spPr>
        <p:txBody>
          <a:bodyPr>
            <a:noAutofit/>
          </a:bodyPr>
          <a:lstStyle/>
          <a:p>
            <a:pPr algn="just">
              <a:lnSpc>
                <a:spcPct val="100000"/>
              </a:lnSpc>
              <a:defRPr/>
            </a:pPr>
            <a:r>
              <a:rPr lang="en-US" sz="3200" b="1" dirty="0">
                <a:cs typeface="Times New Roman" pitchFamily="18" charset="0"/>
              </a:rPr>
              <a:t>Vaginal </a:t>
            </a:r>
            <a:r>
              <a:rPr lang="en-US" sz="3200" b="1" dirty="0" err="1">
                <a:cs typeface="Times New Roman" pitchFamily="18" charset="0"/>
              </a:rPr>
              <a:t>pessary</a:t>
            </a:r>
            <a:r>
              <a:rPr lang="en-US" sz="3200" dirty="0">
                <a:cs typeface="Times New Roman" pitchFamily="18" charset="0"/>
              </a:rPr>
              <a:t> </a:t>
            </a:r>
            <a:endParaRPr lang="en-US" sz="3200" dirty="0" smtClean="0">
              <a:cs typeface="Times New Roman" pitchFamily="18" charset="0"/>
            </a:endParaRPr>
          </a:p>
          <a:p>
            <a:pPr lvl="1" algn="just">
              <a:lnSpc>
                <a:spcPct val="100000"/>
              </a:lnSpc>
              <a:buFont typeface="Wingdings" panose="05000000000000000000" pitchFamily="2" charset="2"/>
              <a:buChar char="Ø"/>
              <a:defRPr/>
            </a:pPr>
            <a:r>
              <a:rPr lang="en-US" sz="2800" dirty="0" smtClean="0">
                <a:cs typeface="Times New Roman" pitchFamily="18" charset="0"/>
              </a:rPr>
              <a:t> </a:t>
            </a:r>
            <a:r>
              <a:rPr lang="en-US" sz="2800" dirty="0">
                <a:cs typeface="Times New Roman" pitchFamily="18" charset="0"/>
              </a:rPr>
              <a:t>A </a:t>
            </a:r>
            <a:r>
              <a:rPr lang="en-US" sz="2800" dirty="0" err="1">
                <a:cs typeface="Times New Roman" pitchFamily="18" charset="0"/>
              </a:rPr>
              <a:t>pessary</a:t>
            </a:r>
            <a:r>
              <a:rPr lang="en-US" sz="2800" dirty="0">
                <a:cs typeface="Times New Roman" pitchFamily="18" charset="0"/>
              </a:rPr>
              <a:t> is a rubber or plastic doughnut-shaped device that fits around or under the lower part of the uterus (cervix</a:t>
            </a:r>
            <a:r>
              <a:rPr lang="en-US" sz="2800" dirty="0" smtClean="0">
                <a:cs typeface="Times New Roman" pitchFamily="18" charset="0"/>
              </a:rPr>
              <a:t>), </a:t>
            </a:r>
            <a:r>
              <a:rPr lang="en-US" sz="2800" dirty="0">
                <a:cs typeface="Times New Roman" pitchFamily="18" charset="0"/>
              </a:rPr>
              <a:t>helping to proper up the uterus and hold it in </a:t>
            </a:r>
            <a:r>
              <a:rPr lang="en-US" sz="2800" dirty="0" smtClean="0">
                <a:cs typeface="Times New Roman" pitchFamily="18" charset="0"/>
              </a:rPr>
              <a:t>place.</a:t>
            </a:r>
          </a:p>
          <a:p>
            <a:pPr lvl="1" algn="just">
              <a:lnSpc>
                <a:spcPct val="100000"/>
              </a:lnSpc>
              <a:buFont typeface="Wingdings" panose="05000000000000000000" pitchFamily="2" charset="2"/>
              <a:buChar char="Ø"/>
              <a:defRPr/>
            </a:pPr>
            <a:r>
              <a:rPr lang="en-US" sz="2800" dirty="0" smtClean="0"/>
              <a:t>can </a:t>
            </a:r>
            <a:r>
              <a:rPr lang="en-US" sz="2800" dirty="0"/>
              <a:t>be fitted in most women regardless of the stage or site of predominant prolapse</a:t>
            </a:r>
            <a:endParaRPr lang="en-US" sz="2800" dirty="0">
              <a:cs typeface="Times New Roman" pitchFamily="18" charset="0"/>
            </a:endParaRPr>
          </a:p>
          <a:p>
            <a:pPr algn="just">
              <a:lnSpc>
                <a:spcPct val="100000"/>
              </a:lnSpc>
              <a:defRPr/>
            </a:pPr>
            <a:r>
              <a:rPr lang="en-US" sz="3200" b="1" dirty="0">
                <a:cs typeface="Times New Roman" pitchFamily="18" charset="0"/>
              </a:rPr>
              <a:t>Estrogen replacement therapy (</a:t>
            </a:r>
            <a:r>
              <a:rPr lang="en-US" sz="3200" b="1" dirty="0" smtClean="0">
                <a:cs typeface="Times New Roman" pitchFamily="18" charset="0"/>
              </a:rPr>
              <a:t>ERT)</a:t>
            </a:r>
            <a:endParaRPr lang="en-US" sz="3200" dirty="0" smtClean="0">
              <a:cs typeface="Times New Roman" pitchFamily="18" charset="0"/>
            </a:endParaRPr>
          </a:p>
          <a:p>
            <a:pPr lvl="1" algn="just">
              <a:lnSpc>
                <a:spcPct val="100000"/>
              </a:lnSpc>
              <a:buFont typeface="Wingdings" panose="05000000000000000000" pitchFamily="2" charset="2"/>
              <a:buChar char="Ø"/>
              <a:defRPr/>
            </a:pPr>
            <a:r>
              <a:rPr lang="en-US" sz="2800" dirty="0" smtClean="0">
                <a:cs typeface="Times New Roman" pitchFamily="18" charset="0"/>
              </a:rPr>
              <a:t>Taking </a:t>
            </a:r>
            <a:r>
              <a:rPr lang="en-US" sz="2800" dirty="0">
                <a:cs typeface="Times New Roman" pitchFamily="18" charset="0"/>
              </a:rPr>
              <a:t>estrogen may help to limit further weakness of the muscles and other connective tissues that support the uterus.</a:t>
            </a:r>
          </a:p>
        </p:txBody>
      </p:sp>
      <p:sp>
        <p:nvSpPr>
          <p:cNvPr id="4" name="Date Placeholder 3"/>
          <p:cNvSpPr>
            <a:spLocks noGrp="1"/>
          </p:cNvSpPr>
          <p:nvPr>
            <p:ph type="dt" sz="half" idx="10"/>
          </p:nvPr>
        </p:nvSpPr>
        <p:spPr/>
        <p:txBody>
          <a:bodyPr/>
          <a:lstStyle/>
          <a:p>
            <a:fld id="{0D76E19D-54D2-4D59-8694-F006F9730AC5}"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32</a:t>
            </a:fld>
            <a:endParaRPr lang="en-US"/>
          </a:p>
        </p:txBody>
      </p:sp>
    </p:spTree>
    <p:extLst>
      <p:ext uri="{BB962C8B-B14F-4D97-AF65-F5344CB8AC3E}">
        <p14:creationId xmlns:p14="http://schemas.microsoft.com/office/powerpoint/2010/main" val="2746020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365126"/>
            <a:ext cx="10515600" cy="867930"/>
          </a:xfrm>
        </p:spPr>
        <p:txBody>
          <a:bodyPr/>
          <a:lstStyle/>
          <a:p>
            <a:pPr eaLnBrk="1" hangingPunct="1"/>
            <a:r>
              <a:rPr lang="en-US" dirty="0" smtClean="0"/>
              <a:t>Management of </a:t>
            </a:r>
            <a:r>
              <a:rPr lang="en-US" dirty="0" err="1" smtClean="0"/>
              <a:t>PoP</a:t>
            </a:r>
            <a:r>
              <a:rPr lang="en-US" dirty="0" smtClean="0"/>
              <a:t>…</a:t>
            </a:r>
          </a:p>
        </p:txBody>
      </p:sp>
      <p:sp>
        <p:nvSpPr>
          <p:cNvPr id="39939" name="Rectangle 3"/>
          <p:cNvSpPr>
            <a:spLocks noGrp="1" noChangeArrowheads="1"/>
          </p:cNvSpPr>
          <p:nvPr>
            <p:ph idx="1"/>
          </p:nvPr>
        </p:nvSpPr>
        <p:spPr>
          <a:xfrm>
            <a:off x="374073" y="1233056"/>
            <a:ext cx="11471563" cy="5250871"/>
          </a:xfrm>
        </p:spPr>
        <p:txBody>
          <a:bodyPr>
            <a:noAutofit/>
          </a:bodyPr>
          <a:lstStyle/>
          <a:p>
            <a:pPr marL="0" indent="0" algn="just">
              <a:lnSpc>
                <a:spcPct val="100000"/>
              </a:lnSpc>
              <a:buNone/>
            </a:pPr>
            <a:r>
              <a:rPr lang="en-US" sz="3600" b="1" dirty="0" smtClean="0"/>
              <a:t>B. surgical Options </a:t>
            </a:r>
          </a:p>
          <a:p>
            <a:pPr marL="609600" indent="-609600" algn="just">
              <a:lnSpc>
                <a:spcPct val="100000"/>
              </a:lnSpc>
            </a:pPr>
            <a:r>
              <a:rPr lang="en-US" dirty="0" smtClean="0"/>
              <a:t>Approach </a:t>
            </a:r>
            <a:r>
              <a:rPr lang="en-US" dirty="0"/>
              <a:t>to surgery could be vaginal, abdominal or </a:t>
            </a:r>
            <a:r>
              <a:rPr lang="en-US" dirty="0" err="1"/>
              <a:t>laparascopic</a:t>
            </a:r>
            <a:r>
              <a:rPr lang="en-US" dirty="0"/>
              <a:t> or a </a:t>
            </a:r>
            <a:r>
              <a:rPr lang="en-US" dirty="0" smtClean="0"/>
              <a:t>combination.</a:t>
            </a:r>
            <a:endParaRPr lang="en-US" dirty="0"/>
          </a:p>
          <a:p>
            <a:pPr marL="609600" indent="-609600" algn="just">
              <a:lnSpc>
                <a:spcPct val="100000"/>
              </a:lnSpc>
            </a:pPr>
            <a:r>
              <a:rPr lang="en-US" dirty="0"/>
              <a:t>Abdominal approach </a:t>
            </a:r>
            <a:r>
              <a:rPr lang="en-US" dirty="0" smtClean="0"/>
              <a:t>is advantageous   </a:t>
            </a:r>
            <a:r>
              <a:rPr lang="en-US" dirty="0"/>
              <a:t>over vaginal approach in complete uterine prolapse as it can allow </a:t>
            </a:r>
            <a:r>
              <a:rPr lang="en-US" dirty="0" err="1"/>
              <a:t>sacrospinous</a:t>
            </a:r>
            <a:r>
              <a:rPr lang="en-US" dirty="0"/>
              <a:t> suspension of vaginal vault but the latter is easy to </a:t>
            </a:r>
            <a:r>
              <a:rPr lang="en-US" dirty="0" smtClean="0"/>
              <a:t>do and has </a:t>
            </a:r>
            <a:r>
              <a:rPr lang="en-US" dirty="0"/>
              <a:t>less  complication</a:t>
            </a:r>
          </a:p>
          <a:p>
            <a:pPr algn="just">
              <a:lnSpc>
                <a:spcPct val="100000"/>
              </a:lnSpc>
            </a:pPr>
            <a:r>
              <a:rPr lang="en-US" dirty="0" smtClean="0"/>
              <a:t>Generally Surgical </a:t>
            </a:r>
            <a:r>
              <a:rPr lang="en-US" dirty="0"/>
              <a:t>route depends </a:t>
            </a:r>
            <a:r>
              <a:rPr lang="en-US" dirty="0" smtClean="0"/>
              <a:t>on</a:t>
            </a:r>
            <a:endParaRPr lang="en-US" dirty="0"/>
          </a:p>
          <a:p>
            <a:pPr lvl="1" algn="just">
              <a:lnSpc>
                <a:spcPct val="100000"/>
              </a:lnSpc>
            </a:pPr>
            <a:r>
              <a:rPr lang="en-US" dirty="0"/>
              <a:t>Type &amp; severity of prolapse</a:t>
            </a:r>
          </a:p>
          <a:p>
            <a:pPr lvl="1" algn="just">
              <a:lnSpc>
                <a:spcPct val="100000"/>
              </a:lnSpc>
            </a:pPr>
            <a:r>
              <a:rPr lang="en-US" dirty="0"/>
              <a:t>Surgeon’s training &amp; expertise</a:t>
            </a:r>
          </a:p>
          <a:p>
            <a:pPr lvl="1" algn="just">
              <a:lnSpc>
                <a:spcPct val="100000"/>
              </a:lnSpc>
            </a:pPr>
            <a:r>
              <a:rPr lang="en-US" dirty="0"/>
              <a:t>Patient’s preference</a:t>
            </a:r>
          </a:p>
          <a:p>
            <a:pPr lvl="1" algn="just">
              <a:lnSpc>
                <a:spcPct val="100000"/>
              </a:lnSpc>
            </a:pPr>
            <a:r>
              <a:rPr lang="en-US" dirty="0"/>
              <a:t>Desired surgical </a:t>
            </a:r>
            <a:r>
              <a:rPr lang="en-US" dirty="0" smtClean="0"/>
              <a:t>outcome</a:t>
            </a:r>
            <a:endParaRPr lang="en-US" dirty="0"/>
          </a:p>
        </p:txBody>
      </p:sp>
      <p:sp>
        <p:nvSpPr>
          <p:cNvPr id="2" name="Date Placeholder 1"/>
          <p:cNvSpPr>
            <a:spLocks noGrp="1"/>
          </p:cNvSpPr>
          <p:nvPr>
            <p:ph type="dt" sz="half" idx="10"/>
          </p:nvPr>
        </p:nvSpPr>
        <p:spPr/>
        <p:txBody>
          <a:bodyPr/>
          <a:lstStyle/>
          <a:p>
            <a:fld id="{15D14119-6A90-4FF4-9757-33C881A7B8A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33</a:t>
            </a:fld>
            <a:endParaRPr lang="en-US"/>
          </a:p>
        </p:txBody>
      </p:sp>
    </p:spTree>
    <p:extLst>
      <p:ext uri="{BB962C8B-B14F-4D97-AF65-F5344CB8AC3E}">
        <p14:creationId xmlns:p14="http://schemas.microsoft.com/office/powerpoint/2010/main" val="99459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365126"/>
            <a:ext cx="10515600" cy="632402"/>
          </a:xfrm>
        </p:spPr>
        <p:txBody>
          <a:bodyPr>
            <a:normAutofit fontScale="90000"/>
          </a:bodyPr>
          <a:lstStyle/>
          <a:p>
            <a:r>
              <a:rPr lang="en-US" b="1" dirty="0"/>
              <a:t>surgical Options </a:t>
            </a:r>
            <a:r>
              <a:rPr lang="en-US" b="1" dirty="0" smtClean="0"/>
              <a:t> </a:t>
            </a:r>
            <a:r>
              <a:rPr lang="en-US" dirty="0" smtClean="0"/>
              <a:t>…</a:t>
            </a:r>
          </a:p>
        </p:txBody>
      </p:sp>
      <p:sp>
        <p:nvSpPr>
          <p:cNvPr id="40963" name="Rectangle 3"/>
          <p:cNvSpPr>
            <a:spLocks noGrp="1" noChangeArrowheads="1"/>
          </p:cNvSpPr>
          <p:nvPr>
            <p:ph idx="1"/>
          </p:nvPr>
        </p:nvSpPr>
        <p:spPr>
          <a:xfrm>
            <a:off x="387927" y="1149927"/>
            <a:ext cx="11651673" cy="5237018"/>
          </a:xfrm>
        </p:spPr>
        <p:txBody>
          <a:bodyPr>
            <a:noAutofit/>
          </a:bodyPr>
          <a:lstStyle/>
          <a:p>
            <a:pPr marL="609600" indent="-609600" algn="just"/>
            <a:r>
              <a:rPr lang="en-US" sz="3200" dirty="0"/>
              <a:t>No uniform procedure to correct all types of prolapse</a:t>
            </a:r>
          </a:p>
          <a:p>
            <a:pPr marL="609600" indent="-609600" algn="just"/>
            <a:r>
              <a:rPr lang="en-US" sz="3200" dirty="0"/>
              <a:t>Due consideration to be given to age, reproductive &amp; sexual functions</a:t>
            </a:r>
          </a:p>
          <a:p>
            <a:pPr marL="609600" indent="-609600" algn="just"/>
            <a:r>
              <a:rPr lang="en-US" sz="3200" dirty="0"/>
              <a:t>Surgeries include:</a:t>
            </a:r>
          </a:p>
          <a:p>
            <a:pPr lvl="1" algn="just">
              <a:buFont typeface="Wingdings" panose="05000000000000000000" pitchFamily="2" charset="2"/>
              <a:buChar char="ü"/>
            </a:pPr>
            <a:r>
              <a:rPr lang="en-US" sz="3200" dirty="0"/>
              <a:t>Anterior </a:t>
            </a:r>
            <a:r>
              <a:rPr lang="en-US" sz="3200" dirty="0" err="1"/>
              <a:t>colporraphy</a:t>
            </a:r>
            <a:endParaRPr lang="en-US" sz="3200" dirty="0"/>
          </a:p>
          <a:p>
            <a:pPr lvl="1" algn="just">
              <a:buFont typeface="Wingdings" panose="05000000000000000000" pitchFamily="2" charset="2"/>
              <a:buChar char="ü"/>
            </a:pPr>
            <a:r>
              <a:rPr lang="en-US" sz="2800" dirty="0" err="1"/>
              <a:t>Colpoperniorraphy</a:t>
            </a:r>
            <a:endParaRPr lang="en-US" sz="2800" dirty="0"/>
          </a:p>
          <a:p>
            <a:pPr lvl="1" algn="just">
              <a:buFont typeface="Wingdings" panose="05000000000000000000" pitchFamily="2" charset="2"/>
              <a:buChar char="ü"/>
            </a:pPr>
            <a:r>
              <a:rPr lang="en-US" sz="2800" dirty="0"/>
              <a:t>Repair of </a:t>
            </a:r>
            <a:r>
              <a:rPr lang="en-US" sz="2800" dirty="0" err="1"/>
              <a:t>enterocele</a:t>
            </a:r>
            <a:endParaRPr lang="en-US" sz="2800" dirty="0"/>
          </a:p>
          <a:p>
            <a:pPr lvl="1" algn="just">
              <a:buFont typeface="Wingdings" panose="05000000000000000000" pitchFamily="2" charset="2"/>
              <a:buChar char="ü"/>
            </a:pPr>
            <a:r>
              <a:rPr lang="en-US" sz="2800" dirty="0"/>
              <a:t>Defect specific repair</a:t>
            </a:r>
          </a:p>
          <a:p>
            <a:pPr lvl="1" algn="just">
              <a:buFont typeface="Wingdings" panose="05000000000000000000" pitchFamily="2" charset="2"/>
              <a:buChar char="ü"/>
            </a:pPr>
            <a:r>
              <a:rPr lang="en-US" sz="2800" dirty="0"/>
              <a:t>Manchester-Fothergill operation</a:t>
            </a:r>
          </a:p>
          <a:p>
            <a:pPr lvl="1" algn="just">
              <a:buFont typeface="Wingdings" panose="05000000000000000000" pitchFamily="2" charset="2"/>
              <a:buChar char="ü"/>
            </a:pPr>
            <a:r>
              <a:rPr lang="en-US" sz="2800" dirty="0"/>
              <a:t>Vaginal hysterectomy with pelvic floor repair</a:t>
            </a:r>
          </a:p>
          <a:p>
            <a:pPr lvl="1" algn="just">
              <a:buFont typeface="Wingdings" panose="05000000000000000000" pitchFamily="2" charset="2"/>
              <a:buChar char="ü"/>
            </a:pPr>
            <a:r>
              <a:rPr lang="en-US" sz="2800" dirty="0" err="1"/>
              <a:t>Lefort’s</a:t>
            </a:r>
            <a:r>
              <a:rPr lang="en-US" sz="2800" dirty="0"/>
              <a:t> operation, ETC</a:t>
            </a:r>
          </a:p>
        </p:txBody>
      </p:sp>
      <p:sp>
        <p:nvSpPr>
          <p:cNvPr id="2" name="Date Placeholder 1"/>
          <p:cNvSpPr>
            <a:spLocks noGrp="1"/>
          </p:cNvSpPr>
          <p:nvPr>
            <p:ph type="dt" sz="half" idx="10"/>
          </p:nvPr>
        </p:nvSpPr>
        <p:spPr/>
        <p:txBody>
          <a:bodyPr/>
          <a:lstStyle/>
          <a:p>
            <a:fld id="{2A93780C-E834-4550-AE55-12963313FCC0}"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34</a:t>
            </a:fld>
            <a:endParaRPr lang="en-US"/>
          </a:p>
        </p:txBody>
      </p:sp>
    </p:spTree>
    <p:extLst>
      <p:ext uri="{BB962C8B-B14F-4D97-AF65-F5344CB8AC3E}">
        <p14:creationId xmlns:p14="http://schemas.microsoft.com/office/powerpoint/2010/main" val="48869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365126"/>
            <a:ext cx="10515600" cy="729384"/>
          </a:xfrm>
        </p:spPr>
        <p:txBody>
          <a:bodyPr rtlCol="0">
            <a:normAutofit/>
          </a:bodyPr>
          <a:lstStyle/>
          <a:p>
            <a:pPr>
              <a:defRPr/>
            </a:pPr>
            <a:r>
              <a:rPr lang="en-US" sz="4000" b="1" dirty="0"/>
              <a:t>Complications of vaginal plastic operation</a:t>
            </a:r>
          </a:p>
        </p:txBody>
      </p:sp>
      <p:sp>
        <p:nvSpPr>
          <p:cNvPr id="43011" name="Rectangle 3"/>
          <p:cNvSpPr>
            <a:spLocks noGrp="1" noChangeArrowheads="1"/>
          </p:cNvSpPr>
          <p:nvPr>
            <p:ph idx="1"/>
          </p:nvPr>
        </p:nvSpPr>
        <p:spPr>
          <a:xfrm>
            <a:off x="498764" y="1246909"/>
            <a:ext cx="11125200" cy="4946073"/>
          </a:xfrm>
        </p:spPr>
        <p:txBody>
          <a:bodyPr>
            <a:normAutofit/>
          </a:bodyPr>
          <a:lstStyle/>
          <a:p>
            <a:pPr marL="0" indent="0">
              <a:buNone/>
            </a:pPr>
            <a:r>
              <a:rPr lang="en-US" sz="3200" b="1" dirty="0"/>
              <a:t>Complications of pelvic floor repair</a:t>
            </a:r>
          </a:p>
          <a:p>
            <a:pPr lvl="1">
              <a:buFont typeface="Wingdings" panose="05000000000000000000" pitchFamily="2" charset="2"/>
              <a:buChar char="Ø"/>
            </a:pPr>
            <a:r>
              <a:rPr lang="en-US" sz="2800" dirty="0"/>
              <a:t>Hemorrhage</a:t>
            </a:r>
          </a:p>
          <a:p>
            <a:pPr lvl="1">
              <a:buFont typeface="Wingdings" panose="05000000000000000000" pitchFamily="2" charset="2"/>
              <a:buChar char="Ø"/>
            </a:pPr>
            <a:r>
              <a:rPr lang="en-US" sz="2800" dirty="0"/>
              <a:t>Trauma</a:t>
            </a:r>
          </a:p>
          <a:p>
            <a:pPr lvl="1">
              <a:buFont typeface="Wingdings" panose="05000000000000000000" pitchFamily="2" charset="2"/>
              <a:buChar char="Ø"/>
            </a:pPr>
            <a:r>
              <a:rPr lang="en-US" sz="2800" dirty="0"/>
              <a:t>Urinary retention</a:t>
            </a:r>
          </a:p>
          <a:p>
            <a:pPr lvl="1">
              <a:buFont typeface="Wingdings" panose="05000000000000000000" pitchFamily="2" charset="2"/>
              <a:buChar char="Ø"/>
            </a:pPr>
            <a:r>
              <a:rPr lang="en-US" sz="2800" dirty="0"/>
              <a:t>Cystitis</a:t>
            </a:r>
          </a:p>
          <a:p>
            <a:pPr lvl="1">
              <a:buFont typeface="Wingdings" panose="05000000000000000000" pitchFamily="2" charset="2"/>
              <a:buChar char="Ø"/>
            </a:pPr>
            <a:r>
              <a:rPr lang="en-US" sz="2800" dirty="0"/>
              <a:t>Sepsis</a:t>
            </a:r>
          </a:p>
          <a:p>
            <a:pPr lvl="1">
              <a:buFont typeface="Wingdings" panose="05000000000000000000" pitchFamily="2" charset="2"/>
              <a:buChar char="Ø"/>
            </a:pPr>
            <a:r>
              <a:rPr lang="en-US" sz="2800" dirty="0" err="1"/>
              <a:t>Dysparenuia</a:t>
            </a:r>
            <a:endParaRPr lang="en-US" sz="2800" dirty="0"/>
          </a:p>
          <a:p>
            <a:pPr lvl="1">
              <a:buFont typeface="Wingdings" panose="05000000000000000000" pitchFamily="2" charset="2"/>
              <a:buChar char="Ø"/>
            </a:pPr>
            <a:r>
              <a:rPr lang="en-US" sz="2800" dirty="0"/>
              <a:t>Recurrence</a:t>
            </a:r>
          </a:p>
          <a:p>
            <a:pPr lvl="1">
              <a:buFont typeface="Wingdings" panose="05000000000000000000" pitchFamily="2" charset="2"/>
              <a:buChar char="Ø"/>
            </a:pPr>
            <a:r>
              <a:rPr lang="en-US" sz="2800" dirty="0"/>
              <a:t>VVF/RVF</a:t>
            </a:r>
          </a:p>
        </p:txBody>
      </p:sp>
      <p:sp>
        <p:nvSpPr>
          <p:cNvPr id="2" name="Date Placeholder 1"/>
          <p:cNvSpPr>
            <a:spLocks noGrp="1"/>
          </p:cNvSpPr>
          <p:nvPr>
            <p:ph type="dt" sz="half" idx="10"/>
          </p:nvPr>
        </p:nvSpPr>
        <p:spPr/>
        <p:txBody>
          <a:bodyPr/>
          <a:lstStyle/>
          <a:p>
            <a:fld id="{B309CF9D-4565-454B-A392-8D99FAE6B10B}"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35</a:t>
            </a:fld>
            <a:endParaRPr lang="en-US"/>
          </a:p>
        </p:txBody>
      </p:sp>
    </p:spTree>
    <p:extLst>
      <p:ext uri="{BB962C8B-B14F-4D97-AF65-F5344CB8AC3E}">
        <p14:creationId xmlns:p14="http://schemas.microsoft.com/office/powerpoint/2010/main" val="212643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365125"/>
            <a:ext cx="10515600" cy="854075"/>
          </a:xfrm>
        </p:spPr>
        <p:txBody>
          <a:bodyPr/>
          <a:lstStyle/>
          <a:p>
            <a:pPr eaLnBrk="1" hangingPunct="1"/>
            <a:r>
              <a:rPr lang="en-US" dirty="0" smtClean="0"/>
              <a:t>Complications….</a:t>
            </a:r>
          </a:p>
        </p:txBody>
      </p:sp>
      <p:sp>
        <p:nvSpPr>
          <p:cNvPr id="44035" name="Rectangle 3"/>
          <p:cNvSpPr>
            <a:spLocks noGrp="1" noChangeArrowheads="1"/>
          </p:cNvSpPr>
          <p:nvPr>
            <p:ph idx="1"/>
          </p:nvPr>
        </p:nvSpPr>
        <p:spPr>
          <a:xfrm>
            <a:off x="838199" y="1219200"/>
            <a:ext cx="10674927" cy="4957763"/>
          </a:xfrm>
        </p:spPr>
        <p:txBody>
          <a:bodyPr/>
          <a:lstStyle/>
          <a:p>
            <a:pPr marL="0" indent="0">
              <a:buNone/>
            </a:pPr>
            <a:r>
              <a:rPr lang="en-US" b="1" dirty="0" smtClean="0"/>
              <a:t>Complications to vaginal hysterectomy &amp; pelvic floor repair (PFR)</a:t>
            </a:r>
          </a:p>
          <a:p>
            <a:pPr>
              <a:buFont typeface="Wingdings" panose="05000000000000000000" pitchFamily="2" charset="2"/>
              <a:buChar char="Ø"/>
            </a:pPr>
            <a:r>
              <a:rPr lang="en-US" dirty="0" smtClean="0"/>
              <a:t>All complications of PFR</a:t>
            </a:r>
          </a:p>
          <a:p>
            <a:pPr>
              <a:buFont typeface="Wingdings" panose="05000000000000000000" pitchFamily="2" charset="2"/>
              <a:buChar char="Ø"/>
            </a:pPr>
            <a:r>
              <a:rPr lang="en-US" dirty="0" smtClean="0"/>
              <a:t>Cuff cellulitis</a:t>
            </a:r>
          </a:p>
          <a:p>
            <a:pPr>
              <a:buFont typeface="Wingdings" panose="05000000000000000000" pitchFamily="2" charset="2"/>
              <a:buChar char="Ø"/>
            </a:pPr>
            <a:r>
              <a:rPr lang="en-US" dirty="0" smtClean="0"/>
              <a:t>Vault prolapse</a:t>
            </a:r>
          </a:p>
          <a:p>
            <a:pPr>
              <a:buFont typeface="Wingdings" panose="05000000000000000000" pitchFamily="2" charset="2"/>
              <a:buChar char="Ø"/>
            </a:pPr>
            <a:r>
              <a:rPr lang="en-US" dirty="0" smtClean="0"/>
              <a:t>Thrombophlebitis</a:t>
            </a:r>
          </a:p>
          <a:p>
            <a:pPr>
              <a:buFont typeface="Wingdings" panose="05000000000000000000" pitchFamily="2" charset="2"/>
              <a:buChar char="Ø"/>
            </a:pPr>
            <a:r>
              <a:rPr lang="en-US" dirty="0" smtClean="0"/>
              <a:t>Pelvic abscess</a:t>
            </a:r>
          </a:p>
          <a:p>
            <a:pPr>
              <a:buFont typeface="Wingdings" panose="05000000000000000000" pitchFamily="2" charset="2"/>
              <a:buChar char="Ø"/>
            </a:pPr>
            <a:r>
              <a:rPr lang="en-US" dirty="0" smtClean="0"/>
              <a:t>Pulmonary embolus</a:t>
            </a:r>
          </a:p>
        </p:txBody>
      </p:sp>
      <p:sp>
        <p:nvSpPr>
          <p:cNvPr id="2" name="Date Placeholder 1"/>
          <p:cNvSpPr>
            <a:spLocks noGrp="1"/>
          </p:cNvSpPr>
          <p:nvPr>
            <p:ph type="dt" sz="half" idx="10"/>
          </p:nvPr>
        </p:nvSpPr>
        <p:spPr/>
        <p:txBody>
          <a:bodyPr/>
          <a:lstStyle/>
          <a:p>
            <a:fld id="{E9E5354E-BC7F-4CEF-BC5E-B6EF5A5787E1}"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36</a:t>
            </a:fld>
            <a:endParaRPr lang="en-US"/>
          </a:p>
        </p:txBody>
      </p:sp>
    </p:spTree>
    <p:extLst>
      <p:ext uri="{BB962C8B-B14F-4D97-AF65-F5344CB8AC3E}">
        <p14:creationId xmlns:p14="http://schemas.microsoft.com/office/powerpoint/2010/main" val="45311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365125"/>
            <a:ext cx="10952018" cy="812511"/>
          </a:xfrm>
        </p:spPr>
        <p:txBody>
          <a:bodyPr/>
          <a:lstStyle/>
          <a:p>
            <a:r>
              <a:rPr lang="en-GB" b="1" dirty="0" smtClean="0"/>
              <a:t>Complications of POP</a:t>
            </a:r>
            <a:endParaRPr lang="en-GB" b="1" dirty="0"/>
          </a:p>
        </p:txBody>
      </p:sp>
      <p:sp>
        <p:nvSpPr>
          <p:cNvPr id="3" name="Content Placeholder 2"/>
          <p:cNvSpPr>
            <a:spLocks noGrp="1"/>
          </p:cNvSpPr>
          <p:nvPr>
            <p:ph idx="1"/>
          </p:nvPr>
        </p:nvSpPr>
        <p:spPr>
          <a:xfrm>
            <a:off x="581891" y="1302326"/>
            <a:ext cx="11180618" cy="5347855"/>
          </a:xfrm>
        </p:spPr>
        <p:txBody>
          <a:bodyPr>
            <a:normAutofit/>
          </a:bodyPr>
          <a:lstStyle/>
          <a:p>
            <a:pPr>
              <a:lnSpc>
                <a:spcPct val="80000"/>
              </a:lnSpc>
            </a:pPr>
            <a:r>
              <a:rPr lang="en-US" sz="3200" dirty="0" smtClean="0"/>
              <a:t>keratinization &amp; decubitus </a:t>
            </a:r>
            <a:r>
              <a:rPr lang="en-US" sz="3200" dirty="0"/>
              <a:t>ulcer </a:t>
            </a:r>
            <a:r>
              <a:rPr lang="en-US" sz="3200" dirty="0" smtClean="0"/>
              <a:t>of Vaginal </a:t>
            </a:r>
            <a:r>
              <a:rPr lang="en-US" sz="3200" dirty="0"/>
              <a:t>mucosa</a:t>
            </a:r>
            <a:endParaRPr lang="en-US" sz="3200" dirty="0" smtClean="0"/>
          </a:p>
          <a:p>
            <a:pPr>
              <a:lnSpc>
                <a:spcPct val="80000"/>
              </a:lnSpc>
            </a:pPr>
            <a:r>
              <a:rPr lang="en-US" sz="3200" dirty="0" smtClean="0"/>
              <a:t>hypertrophy &amp; elongation of Cervix</a:t>
            </a:r>
            <a:endParaRPr lang="en-US" sz="3200" dirty="0"/>
          </a:p>
          <a:p>
            <a:pPr>
              <a:lnSpc>
                <a:spcPct val="80000"/>
              </a:lnSpc>
            </a:pPr>
            <a:r>
              <a:rPr lang="en-US" sz="3200" dirty="0" smtClean="0"/>
              <a:t>Urinary symptoms</a:t>
            </a:r>
          </a:p>
          <a:p>
            <a:pPr lvl="1">
              <a:lnSpc>
                <a:spcPct val="80000"/>
              </a:lnSpc>
            </a:pPr>
            <a:r>
              <a:rPr lang="en-US" sz="2800" dirty="0" smtClean="0"/>
              <a:t>Bladder: cystitis, </a:t>
            </a:r>
            <a:r>
              <a:rPr lang="en-US" sz="2800" dirty="0" err="1" smtClean="0"/>
              <a:t>trabeculation</a:t>
            </a:r>
            <a:r>
              <a:rPr lang="en-US" sz="2800" dirty="0" smtClean="0"/>
              <a:t>, b/c  of incomplete evacuation</a:t>
            </a:r>
          </a:p>
          <a:p>
            <a:pPr lvl="1">
              <a:lnSpc>
                <a:spcPct val="80000"/>
              </a:lnSpc>
            </a:pPr>
            <a:r>
              <a:rPr lang="en-US" sz="2800" dirty="0" smtClean="0"/>
              <a:t>Ureters: </a:t>
            </a:r>
            <a:r>
              <a:rPr lang="en-US" sz="2800" dirty="0" err="1" smtClean="0"/>
              <a:t>hydroureter</a:t>
            </a:r>
            <a:r>
              <a:rPr lang="en-US" sz="2800" dirty="0" smtClean="0"/>
              <a:t>, pyelonephritis(</a:t>
            </a:r>
            <a:r>
              <a:rPr lang="en-US" sz="2800" b="1" dirty="0" smtClean="0"/>
              <a:t>water under the bridge</a:t>
            </a:r>
            <a:r>
              <a:rPr lang="en-US" sz="2800" dirty="0" smtClean="0"/>
              <a:t>) </a:t>
            </a:r>
          </a:p>
          <a:p>
            <a:pPr>
              <a:lnSpc>
                <a:spcPct val="80000"/>
              </a:lnSpc>
            </a:pPr>
            <a:r>
              <a:rPr lang="en-US" sz="3200" dirty="0" smtClean="0"/>
              <a:t> Incarceration</a:t>
            </a:r>
          </a:p>
          <a:p>
            <a:pPr>
              <a:lnSpc>
                <a:spcPct val="80000"/>
              </a:lnSpc>
            </a:pPr>
            <a:r>
              <a:rPr lang="en-US" sz="3200" dirty="0" smtClean="0"/>
              <a:t>Peritonitis</a:t>
            </a:r>
          </a:p>
          <a:p>
            <a:pPr>
              <a:lnSpc>
                <a:spcPct val="80000"/>
              </a:lnSpc>
            </a:pPr>
            <a:r>
              <a:rPr lang="en-US" sz="3200" dirty="0" smtClean="0"/>
              <a:t>Carcinoma: rarely develops on decubitus ulcer</a:t>
            </a:r>
          </a:p>
          <a:p>
            <a:endParaRPr lang="en-GB" sz="3200" dirty="0"/>
          </a:p>
        </p:txBody>
      </p:sp>
      <p:sp>
        <p:nvSpPr>
          <p:cNvPr id="4" name="Date Placeholder 3"/>
          <p:cNvSpPr>
            <a:spLocks noGrp="1"/>
          </p:cNvSpPr>
          <p:nvPr>
            <p:ph type="dt" sz="half" idx="10"/>
          </p:nvPr>
        </p:nvSpPr>
        <p:spPr/>
        <p:txBody>
          <a:bodyPr/>
          <a:lstStyle/>
          <a:p>
            <a:fld id="{40365401-3A1B-414A-85FC-18AD22D4EC01}"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37</a:t>
            </a:fld>
            <a:endParaRPr lang="en-US"/>
          </a:p>
        </p:txBody>
      </p:sp>
    </p:spTree>
    <p:extLst>
      <p:ext uri="{BB962C8B-B14F-4D97-AF65-F5344CB8AC3E}">
        <p14:creationId xmlns:p14="http://schemas.microsoft.com/office/powerpoint/2010/main" val="85369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838"/>
          </a:xfrm>
        </p:spPr>
        <p:txBody>
          <a:bodyPr>
            <a:normAutofit fontScale="90000"/>
          </a:bodyPr>
          <a:lstStyle/>
          <a:p>
            <a:r>
              <a:rPr lang="en-US" dirty="0" smtClean="0"/>
              <a:t>Prevention </a:t>
            </a:r>
            <a:endParaRPr lang="en-US" dirty="0"/>
          </a:p>
        </p:txBody>
      </p:sp>
      <p:sp>
        <p:nvSpPr>
          <p:cNvPr id="3" name="Content Placeholder 2"/>
          <p:cNvSpPr>
            <a:spLocks noGrp="1"/>
          </p:cNvSpPr>
          <p:nvPr>
            <p:ph idx="1"/>
          </p:nvPr>
        </p:nvSpPr>
        <p:spPr>
          <a:xfrm>
            <a:off x="498765" y="1122218"/>
            <a:ext cx="11457708" cy="5555673"/>
          </a:xfrm>
        </p:spPr>
        <p:txBody>
          <a:bodyPr>
            <a:normAutofit lnSpcReduction="10000"/>
          </a:bodyPr>
          <a:lstStyle/>
          <a:p>
            <a:pPr>
              <a:lnSpc>
                <a:spcPct val="80000"/>
              </a:lnSpc>
            </a:pPr>
            <a:r>
              <a:rPr lang="en-US" sz="3200" b="1" dirty="0"/>
              <a:t>Obstetric care to protect pelvic floor</a:t>
            </a:r>
          </a:p>
          <a:p>
            <a:pPr lvl="1">
              <a:lnSpc>
                <a:spcPct val="80000"/>
              </a:lnSpc>
            </a:pPr>
            <a:r>
              <a:rPr lang="en-US" sz="2800" dirty="0"/>
              <a:t>Decreased pushing times</a:t>
            </a:r>
          </a:p>
          <a:p>
            <a:pPr lvl="1">
              <a:lnSpc>
                <a:spcPct val="80000"/>
              </a:lnSpc>
            </a:pPr>
            <a:r>
              <a:rPr lang="en-US" sz="2800" dirty="0"/>
              <a:t>Avoid forceps, major </a:t>
            </a:r>
            <a:r>
              <a:rPr lang="en-US" sz="2800" dirty="0" smtClean="0"/>
              <a:t>lacerations</a:t>
            </a:r>
          </a:p>
          <a:p>
            <a:pPr lvl="1">
              <a:lnSpc>
                <a:spcPct val="80000"/>
              </a:lnSpc>
            </a:pPr>
            <a:r>
              <a:rPr lang="en-US" sz="2800" dirty="0">
                <a:latin typeface="Times New Roman" pitchFamily="18" charset="0"/>
                <a:cs typeface="Times New Roman" pitchFamily="18" charset="0"/>
              </a:rPr>
              <a:t>Proper suturing of laceration or tear</a:t>
            </a:r>
            <a:endParaRPr lang="en-US" sz="2800" dirty="0"/>
          </a:p>
          <a:p>
            <a:pPr lvl="1">
              <a:lnSpc>
                <a:spcPct val="80000"/>
              </a:lnSpc>
            </a:pPr>
            <a:r>
              <a:rPr lang="en-US" sz="2800" dirty="0"/>
              <a:t>Permit passive descent</a:t>
            </a:r>
          </a:p>
          <a:p>
            <a:pPr>
              <a:lnSpc>
                <a:spcPct val="80000"/>
              </a:lnSpc>
            </a:pPr>
            <a:r>
              <a:rPr lang="en-US" sz="3200" b="1" dirty="0"/>
              <a:t>General lifestyle changes</a:t>
            </a:r>
          </a:p>
          <a:p>
            <a:pPr lvl="1">
              <a:lnSpc>
                <a:spcPct val="80000"/>
              </a:lnSpc>
            </a:pPr>
            <a:r>
              <a:rPr lang="en-US" sz="2800" dirty="0"/>
              <a:t>Smoking cessation and cough cessation</a:t>
            </a:r>
          </a:p>
          <a:p>
            <a:pPr lvl="1">
              <a:lnSpc>
                <a:spcPct val="80000"/>
              </a:lnSpc>
            </a:pPr>
            <a:r>
              <a:rPr lang="en-US" sz="2800" dirty="0"/>
              <a:t>Routine use of </a:t>
            </a:r>
            <a:r>
              <a:rPr lang="en-US" sz="2800" dirty="0" err="1"/>
              <a:t>Kegel</a:t>
            </a:r>
            <a:r>
              <a:rPr lang="en-US" sz="2800" dirty="0"/>
              <a:t> pelvic floor exercises</a:t>
            </a:r>
          </a:p>
          <a:p>
            <a:pPr lvl="1">
              <a:lnSpc>
                <a:spcPct val="80000"/>
              </a:lnSpc>
            </a:pPr>
            <a:r>
              <a:rPr lang="en-US" sz="2800" dirty="0"/>
              <a:t>Regular physical activity</a:t>
            </a:r>
          </a:p>
          <a:p>
            <a:pPr lvl="1">
              <a:lnSpc>
                <a:spcPct val="80000"/>
              </a:lnSpc>
            </a:pPr>
            <a:r>
              <a:rPr lang="en-US" sz="2800" dirty="0"/>
              <a:t>Proper nutrition</a:t>
            </a:r>
          </a:p>
          <a:p>
            <a:pPr lvl="1">
              <a:lnSpc>
                <a:spcPct val="80000"/>
              </a:lnSpc>
            </a:pPr>
            <a:r>
              <a:rPr lang="en-US" sz="2800" dirty="0"/>
              <a:t>Weight loss</a:t>
            </a:r>
          </a:p>
          <a:p>
            <a:pPr lvl="1">
              <a:lnSpc>
                <a:spcPct val="80000"/>
              </a:lnSpc>
            </a:pPr>
            <a:r>
              <a:rPr lang="en-US" sz="2800" dirty="0"/>
              <a:t>Avoid constipation and repetitive heavy </a:t>
            </a:r>
            <a:r>
              <a:rPr lang="en-US" sz="2800" dirty="0" smtClean="0"/>
              <a:t>lifting</a:t>
            </a:r>
          </a:p>
          <a:p>
            <a:pPr lvl="1">
              <a:lnSpc>
                <a:spcPct val="80000"/>
              </a:lnSpc>
            </a:pPr>
            <a:r>
              <a:rPr lang="en-US" altLang="en-US" sz="2800" dirty="0">
                <a:latin typeface="Times New Roman" panose="02020603050405020304" pitchFamily="18" charset="0"/>
                <a:cs typeface="Times New Roman" panose="02020603050405020304" pitchFamily="18" charset="0"/>
              </a:rPr>
              <a:t>Use of family planning</a:t>
            </a:r>
            <a:endParaRPr lang="en-US" sz="2800" dirty="0"/>
          </a:p>
          <a:p>
            <a:pPr lvl="1">
              <a:lnSpc>
                <a:spcPct val="80000"/>
              </a:lnSpc>
            </a:pPr>
            <a:r>
              <a:rPr lang="en-US" sz="2800" dirty="0"/>
              <a:t>Hormone replacement therapy</a:t>
            </a:r>
          </a:p>
          <a:p>
            <a:endParaRPr lang="en-US" sz="3200" dirty="0"/>
          </a:p>
        </p:txBody>
      </p:sp>
      <p:sp>
        <p:nvSpPr>
          <p:cNvPr id="4" name="Date Placeholder 3"/>
          <p:cNvSpPr>
            <a:spLocks noGrp="1"/>
          </p:cNvSpPr>
          <p:nvPr>
            <p:ph type="dt" sz="half" idx="10"/>
          </p:nvPr>
        </p:nvSpPr>
        <p:spPr/>
        <p:txBody>
          <a:bodyPr/>
          <a:lstStyle/>
          <a:p>
            <a:fld id="{670589A5-D767-4686-BAD5-4E4E3A7F0873}"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38</a:t>
            </a:fld>
            <a:endParaRPr lang="en-US"/>
          </a:p>
        </p:txBody>
      </p:sp>
    </p:spTree>
    <p:extLst>
      <p:ext uri="{BB962C8B-B14F-4D97-AF65-F5344CB8AC3E}">
        <p14:creationId xmlns:p14="http://schemas.microsoft.com/office/powerpoint/2010/main" val="3584322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36073" y="2881745"/>
            <a:ext cx="10169235" cy="1080655"/>
          </a:xfrm>
        </p:spPr>
        <p:txBody>
          <a:bodyPr/>
          <a:lstStyle/>
          <a:p>
            <a:r>
              <a:rPr lang="en-US" altLang="en-US" dirty="0" smtClean="0"/>
              <a:t>Urinary Incontinence</a:t>
            </a:r>
          </a:p>
        </p:txBody>
      </p:sp>
      <p:sp>
        <p:nvSpPr>
          <p:cNvPr id="9219" name="Rectangle 3"/>
          <p:cNvSpPr>
            <a:spLocks noGrp="1" noChangeArrowheads="1"/>
          </p:cNvSpPr>
          <p:nvPr>
            <p:ph type="subTitle" idx="1"/>
          </p:nvPr>
        </p:nvSpPr>
        <p:spPr>
          <a:xfrm>
            <a:off x="1523999" y="4391891"/>
            <a:ext cx="9906001" cy="865907"/>
          </a:xfrm>
        </p:spPr>
        <p:txBody>
          <a:bodyPr rtlCol="0">
            <a:normAutofit lnSpcReduction="10000"/>
          </a:bodyPr>
          <a:lstStyle/>
          <a:p>
            <a:pPr>
              <a:defRPr/>
            </a:pPr>
            <a:endParaRPr lang="en-US" b="1" dirty="0" smtClean="0"/>
          </a:p>
          <a:p>
            <a:pPr>
              <a:defRPr/>
            </a:pPr>
            <a:r>
              <a:rPr lang="en-US" b="1" dirty="0" err="1" smtClean="0"/>
              <a:t>Mihretu</a:t>
            </a:r>
            <a:r>
              <a:rPr lang="en-US" b="1" dirty="0" smtClean="0"/>
              <a:t> </a:t>
            </a:r>
            <a:r>
              <a:rPr lang="en-US" b="1" dirty="0" err="1" smtClean="0"/>
              <a:t>Molla</a:t>
            </a:r>
            <a:r>
              <a:rPr lang="en-US" b="1" dirty="0" smtClean="0"/>
              <a:t> (</a:t>
            </a:r>
            <a:r>
              <a:rPr lang="en-US" b="1" dirty="0" err="1" smtClean="0"/>
              <a:t>Bsc</a:t>
            </a:r>
            <a:r>
              <a:rPr lang="en-US" b="1" dirty="0" smtClean="0"/>
              <a:t>, </a:t>
            </a:r>
            <a:r>
              <a:rPr lang="en-US" b="1" dirty="0" err="1" smtClean="0"/>
              <a:t>Msc</a:t>
            </a:r>
            <a:r>
              <a:rPr lang="en-US" b="1" dirty="0" smtClean="0"/>
              <a:t>)</a:t>
            </a:r>
          </a:p>
        </p:txBody>
      </p:sp>
      <p:sp>
        <p:nvSpPr>
          <p:cNvPr id="2" name="Date Placeholder 1"/>
          <p:cNvSpPr>
            <a:spLocks noGrp="1"/>
          </p:cNvSpPr>
          <p:nvPr>
            <p:ph type="dt" sz="half" idx="10"/>
          </p:nvPr>
        </p:nvSpPr>
        <p:spPr/>
        <p:txBody>
          <a:bodyPr/>
          <a:lstStyle/>
          <a:p>
            <a:fld id="{EE3BA51A-A61A-440B-B3CA-ECC009CD48A8}"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39</a:t>
            </a:fld>
            <a:endParaRPr lang="en-US"/>
          </a:p>
        </p:txBody>
      </p:sp>
    </p:spTree>
    <p:extLst>
      <p:ext uri="{BB962C8B-B14F-4D97-AF65-F5344CB8AC3E}">
        <p14:creationId xmlns:p14="http://schemas.microsoft.com/office/powerpoint/2010/main" val="1496024810"/>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Objectives</a:t>
            </a:r>
            <a:endParaRPr lang="en-GB" b="1" dirty="0"/>
          </a:p>
        </p:txBody>
      </p:sp>
      <p:sp>
        <p:nvSpPr>
          <p:cNvPr id="3" name="Content Placeholder 2"/>
          <p:cNvSpPr>
            <a:spLocks noGrp="1"/>
          </p:cNvSpPr>
          <p:nvPr>
            <p:ph idx="1"/>
          </p:nvPr>
        </p:nvSpPr>
        <p:spPr/>
        <p:txBody>
          <a:bodyPr/>
          <a:lstStyle/>
          <a:p>
            <a:r>
              <a:rPr lang="en-GB" dirty="0" smtClean="0"/>
              <a:t>Define POP</a:t>
            </a:r>
          </a:p>
          <a:p>
            <a:r>
              <a:rPr lang="en-GB" dirty="0" smtClean="0"/>
              <a:t>Describe clinical presentation</a:t>
            </a:r>
          </a:p>
          <a:p>
            <a:r>
              <a:rPr lang="en-GB" dirty="0" smtClean="0"/>
              <a:t>Explain factors involved in the pathogenesis</a:t>
            </a:r>
          </a:p>
          <a:p>
            <a:r>
              <a:rPr lang="en-GB" dirty="0" smtClean="0"/>
              <a:t>Current management principles</a:t>
            </a:r>
            <a:endParaRPr lang="en-GB" dirty="0"/>
          </a:p>
        </p:txBody>
      </p:sp>
      <p:sp>
        <p:nvSpPr>
          <p:cNvPr id="4" name="Date Placeholder 3"/>
          <p:cNvSpPr>
            <a:spLocks noGrp="1"/>
          </p:cNvSpPr>
          <p:nvPr>
            <p:ph type="dt" sz="half" idx="10"/>
          </p:nvPr>
        </p:nvSpPr>
        <p:spPr/>
        <p:txBody>
          <a:bodyPr/>
          <a:lstStyle/>
          <a:p>
            <a:fld id="{691F1A98-B75E-47C4-8260-96C493C220C1}"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4</a:t>
            </a:fld>
            <a:endParaRPr lang="en-US"/>
          </a:p>
        </p:txBody>
      </p:sp>
    </p:spTree>
    <p:extLst>
      <p:ext uri="{BB962C8B-B14F-4D97-AF65-F5344CB8AC3E}">
        <p14:creationId xmlns:p14="http://schemas.microsoft.com/office/powerpoint/2010/main" val="111582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smtClean="0"/>
              <a:t>  Session objectives</a:t>
            </a:r>
          </a:p>
        </p:txBody>
      </p:sp>
      <p:sp>
        <p:nvSpPr>
          <p:cNvPr id="6147" name="Rectangle 3"/>
          <p:cNvSpPr>
            <a:spLocks noGrp="1" noChangeArrowheads="1"/>
          </p:cNvSpPr>
          <p:nvPr>
            <p:ph idx="1"/>
          </p:nvPr>
        </p:nvSpPr>
        <p:spPr/>
        <p:txBody>
          <a:bodyPr/>
          <a:lstStyle/>
          <a:p>
            <a:pPr>
              <a:lnSpc>
                <a:spcPct val="90000"/>
              </a:lnSpc>
            </a:pPr>
            <a:r>
              <a:rPr lang="en-US" altLang="en-US" smtClean="0"/>
              <a:t>Describe the physiology of micturation</a:t>
            </a:r>
          </a:p>
          <a:p>
            <a:pPr>
              <a:lnSpc>
                <a:spcPct val="90000"/>
              </a:lnSpc>
            </a:pPr>
            <a:r>
              <a:rPr lang="en-US" altLang="en-US" smtClean="0"/>
              <a:t>Define incontinence</a:t>
            </a:r>
          </a:p>
          <a:p>
            <a:pPr>
              <a:lnSpc>
                <a:spcPct val="90000"/>
              </a:lnSpc>
            </a:pPr>
            <a:r>
              <a:rPr lang="en-US" altLang="en-US" smtClean="0"/>
              <a:t>Classify incontinence</a:t>
            </a:r>
          </a:p>
          <a:p>
            <a:pPr>
              <a:lnSpc>
                <a:spcPct val="90000"/>
              </a:lnSpc>
            </a:pPr>
            <a:r>
              <a:rPr lang="en-US" altLang="en-US" smtClean="0"/>
              <a:t>Evaluate urinary incontinence</a:t>
            </a:r>
          </a:p>
          <a:p>
            <a:pPr>
              <a:lnSpc>
                <a:spcPct val="90000"/>
              </a:lnSpc>
            </a:pPr>
            <a:r>
              <a:rPr lang="en-US" altLang="en-US" smtClean="0"/>
              <a:t>Describe stress urinary incontinence &amp; treatment</a:t>
            </a:r>
          </a:p>
          <a:p>
            <a:pPr>
              <a:lnSpc>
                <a:spcPct val="90000"/>
              </a:lnSpc>
            </a:pPr>
            <a:r>
              <a:rPr lang="en-US" altLang="en-US" smtClean="0"/>
              <a:t>Describe urge incontinence &amp; treatment</a:t>
            </a:r>
          </a:p>
          <a:p>
            <a:pPr>
              <a:lnSpc>
                <a:spcPct val="90000"/>
              </a:lnSpc>
            </a:pPr>
            <a:r>
              <a:rPr lang="en-US" altLang="en-US" smtClean="0"/>
              <a:t>Describe genital fistulas</a:t>
            </a:r>
          </a:p>
        </p:txBody>
      </p:sp>
      <p:sp>
        <p:nvSpPr>
          <p:cNvPr id="2" name="Date Placeholder 1"/>
          <p:cNvSpPr>
            <a:spLocks noGrp="1"/>
          </p:cNvSpPr>
          <p:nvPr>
            <p:ph type="dt" sz="half" idx="10"/>
          </p:nvPr>
        </p:nvSpPr>
        <p:spPr/>
        <p:txBody>
          <a:bodyPr/>
          <a:lstStyle/>
          <a:p>
            <a:fld id="{93D3BB53-2F89-42FD-8EF1-291E0BD17BE1}"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40</a:t>
            </a:fld>
            <a:endParaRPr lang="en-US"/>
          </a:p>
        </p:txBody>
      </p:sp>
    </p:spTree>
    <p:extLst>
      <p:ext uri="{BB962C8B-B14F-4D97-AF65-F5344CB8AC3E}">
        <p14:creationId xmlns:p14="http://schemas.microsoft.com/office/powerpoint/2010/main" val="209962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altLang="en-US" dirty="0"/>
              <a:t>Bladder &amp; urethra should be considered as a single unit for storage of urine &amp; voiding</a:t>
            </a:r>
          </a:p>
          <a:p>
            <a:r>
              <a:rPr lang="en-US" altLang="en-US" dirty="0"/>
              <a:t>Storage &amp; emptying of urine depends on a complex interplay between the brain, spinal cord, bladder, urethra &amp; pelvic floor.</a:t>
            </a:r>
          </a:p>
          <a:p>
            <a:pPr>
              <a:buFontTx/>
              <a:buNone/>
            </a:pPr>
            <a:endParaRPr lang="en-US" altLang="en-US" dirty="0"/>
          </a:p>
        </p:txBody>
      </p:sp>
      <p:sp>
        <p:nvSpPr>
          <p:cNvPr id="4" name="Date Placeholder 3"/>
          <p:cNvSpPr>
            <a:spLocks noGrp="1"/>
          </p:cNvSpPr>
          <p:nvPr>
            <p:ph type="dt" sz="half" idx="10"/>
          </p:nvPr>
        </p:nvSpPr>
        <p:spPr/>
        <p:txBody>
          <a:bodyPr/>
          <a:lstStyle/>
          <a:p>
            <a:fld id="{FBEDD111-5F21-4EE7-854B-D0C55B6269F8}"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41</a:t>
            </a:fld>
            <a:endParaRPr lang="en-US"/>
          </a:p>
        </p:txBody>
      </p:sp>
    </p:spTree>
    <p:extLst>
      <p:ext uri="{BB962C8B-B14F-4D97-AF65-F5344CB8AC3E}">
        <p14:creationId xmlns:p14="http://schemas.microsoft.com/office/powerpoint/2010/main" val="671967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3600" b="1" dirty="0" smtClean="0"/>
              <a:t>The bladder </a:t>
            </a:r>
            <a:endParaRPr lang="en-US" altLang="en-US" sz="3600" dirty="0"/>
          </a:p>
        </p:txBody>
      </p:sp>
      <p:sp>
        <p:nvSpPr>
          <p:cNvPr id="3075" name="Content Placeholder 2"/>
          <p:cNvSpPr>
            <a:spLocks noGrp="1"/>
          </p:cNvSpPr>
          <p:nvPr>
            <p:ph idx="1"/>
          </p:nvPr>
        </p:nvSpPr>
        <p:spPr/>
        <p:txBody>
          <a:bodyPr/>
          <a:lstStyle/>
          <a:p>
            <a:pPr eaLnBrk="1" hangingPunct="1">
              <a:buFont typeface="Arial" panose="020B0604020202020204" pitchFamily="34" charset="0"/>
              <a:buNone/>
            </a:pPr>
            <a:r>
              <a:rPr lang="en-US" altLang="en-US" smtClean="0"/>
              <a:t>The bladder is a complex organ  and functions to</a:t>
            </a:r>
          </a:p>
          <a:p>
            <a:pPr eaLnBrk="1" hangingPunct="1"/>
            <a:r>
              <a:rPr lang="en-US" altLang="en-US" smtClean="0"/>
              <a:t> Stores urine</a:t>
            </a:r>
          </a:p>
          <a:p>
            <a:pPr eaLnBrk="1" hangingPunct="1"/>
            <a:r>
              <a:rPr lang="en-US" altLang="en-US" smtClean="0"/>
              <a:t> Discharge urine voluntarily effortlessly, completely, and painlessly. </a:t>
            </a:r>
          </a:p>
          <a:p>
            <a:pPr eaLnBrk="1" hangingPunct="1"/>
            <a:r>
              <a:rPr lang="en-US" altLang="en-US" smtClean="0"/>
              <a:t>To meet these demands, the bladder must have normal anatomic support and  neurophysiologic function.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C026D9-B774-4E1F-A384-AC5FE0419EBC}" type="slidenum">
              <a:rPr lang="en-US" altLang="en-US">
                <a:solidFill>
                  <a:srgbClr val="898989"/>
                </a:solidFill>
                <a:latin typeface="Calibri" panose="020F0502020204030204" pitchFamily="34" charset="0"/>
              </a:rPr>
              <a:pPr eaLnBrk="1" hangingPunct="1"/>
              <a:t>42</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207030D7-6567-412C-A2A1-3327D776982F}"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61888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600" b="1" dirty="0"/>
              <a:t>The </a:t>
            </a:r>
            <a:r>
              <a:rPr lang="en-US" altLang="en-US" sz="3600" b="1" dirty="0" smtClean="0"/>
              <a:t>Bladder……</a:t>
            </a:r>
            <a:r>
              <a:rPr lang="en-US" altLang="en-US" sz="3600" b="1" dirty="0"/>
              <a:t/>
            </a:r>
            <a:br>
              <a:rPr lang="en-US" altLang="en-US" sz="3600" b="1" dirty="0"/>
            </a:br>
            <a:endParaRPr lang="en-US" altLang="en-US" sz="3600" dirty="0"/>
          </a:p>
        </p:txBody>
      </p:sp>
      <p:sp>
        <p:nvSpPr>
          <p:cNvPr id="7171" name="Content Placeholder 2"/>
          <p:cNvSpPr>
            <a:spLocks noGrp="1"/>
          </p:cNvSpPr>
          <p:nvPr>
            <p:ph idx="1"/>
          </p:nvPr>
        </p:nvSpPr>
        <p:spPr>
          <a:xfrm>
            <a:off x="360218" y="1138093"/>
            <a:ext cx="11471563" cy="5456671"/>
          </a:xfrm>
        </p:spPr>
        <p:txBody>
          <a:bodyPr>
            <a:normAutofit/>
          </a:bodyPr>
          <a:lstStyle/>
          <a:p>
            <a:pPr algn="just" eaLnBrk="1" hangingPunct="1"/>
            <a:r>
              <a:rPr lang="en-US" altLang="en-US" sz="3200" dirty="0"/>
              <a:t>Is a low–pressure system that expands to accommodate increasing volumes of urine WOT an appreciable rise in pressure.( mediated by the SNS).</a:t>
            </a:r>
          </a:p>
          <a:p>
            <a:pPr algn="just" eaLnBrk="1" hangingPunct="1"/>
            <a:r>
              <a:rPr lang="en-US" altLang="en-US" sz="3200" dirty="0"/>
              <a:t>When  bladder has filled to a certain volume, fullness is registered by tension–stretch receptors,  signal the brain to initiate a micturition reflex(controlled by cortical control mechanisms, depending on the social circumstances and the state of the patient's nervous system). </a:t>
            </a:r>
          </a:p>
          <a:p>
            <a:pPr algn="just" eaLnBrk="1" hangingPunct="1"/>
            <a:r>
              <a:rPr lang="en-US" altLang="en-US" sz="3200" dirty="0"/>
              <a:t>Normal voiding is accomplished by voluntary relaxation of the pelvic floor and urethra, sustained contraction of  the detrusor muscle, leading to complete bladder emptying</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65C3A0-B3F9-432E-8DEF-79696E7C8A21}" type="slidenum">
              <a:rPr lang="en-US" altLang="en-US">
                <a:solidFill>
                  <a:srgbClr val="898989"/>
                </a:solidFill>
                <a:latin typeface="Calibri" panose="020F0502020204030204" pitchFamily="34" charset="0"/>
              </a:rPr>
              <a:pPr eaLnBrk="1" hangingPunct="1"/>
              <a:t>43</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7D3BA084-E4FC-49DE-9B81-EBEE3AFBEB7A}"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642502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365125"/>
            <a:ext cx="10515600" cy="964911"/>
          </a:xfrm>
        </p:spPr>
        <p:txBody>
          <a:bodyPr/>
          <a:lstStyle/>
          <a:p>
            <a:pPr eaLnBrk="1" hangingPunct="1"/>
            <a:r>
              <a:rPr lang="en-US" altLang="en-US" sz="3600" b="1" dirty="0" smtClean="0"/>
              <a:t>The Urethra</a:t>
            </a:r>
            <a:endParaRPr lang="en-US" altLang="en-US" sz="3600" dirty="0"/>
          </a:p>
        </p:txBody>
      </p:sp>
      <p:sp>
        <p:nvSpPr>
          <p:cNvPr id="4099" name="Content Placeholder 2"/>
          <p:cNvSpPr>
            <a:spLocks noGrp="1"/>
          </p:cNvSpPr>
          <p:nvPr>
            <p:ph idx="1"/>
          </p:nvPr>
        </p:nvSpPr>
        <p:spPr>
          <a:xfrm>
            <a:off x="838200" y="1330036"/>
            <a:ext cx="10515600" cy="4846927"/>
          </a:xfrm>
        </p:spPr>
        <p:txBody>
          <a:bodyPr/>
          <a:lstStyle/>
          <a:p>
            <a:r>
              <a:rPr lang="en-US" altLang="en-US" b="1" dirty="0"/>
              <a:t>Normal Urethral Closure</a:t>
            </a:r>
            <a:r>
              <a:rPr lang="en-US" altLang="en-US" b="1" dirty="0" smtClean="0"/>
              <a:t> </a:t>
            </a:r>
            <a:r>
              <a:rPr lang="en-US" altLang="en-US" dirty="0"/>
              <a:t>Is maintained by a combination of intrinsic and extrinsic factors. </a:t>
            </a:r>
          </a:p>
          <a:p>
            <a:pPr eaLnBrk="1" hangingPunct="1"/>
            <a:r>
              <a:rPr lang="en-US" altLang="en-US" b="1" dirty="0"/>
              <a:t>The </a:t>
            </a:r>
            <a:r>
              <a:rPr lang="en-US" altLang="en-US" b="1" i="1" dirty="0"/>
              <a:t>extrinsic factors ( </a:t>
            </a:r>
            <a:r>
              <a:rPr lang="en-US" altLang="en-US" b="1" i="1" dirty="0" err="1"/>
              <a:t>Levator</a:t>
            </a:r>
            <a:r>
              <a:rPr lang="en-US" altLang="en-US" b="1" i="1" dirty="0"/>
              <a:t> </a:t>
            </a:r>
            <a:r>
              <a:rPr lang="en-US" altLang="en-US" b="1" i="1" dirty="0" err="1"/>
              <a:t>ani</a:t>
            </a:r>
            <a:r>
              <a:rPr lang="en-US" altLang="en-US" b="1" i="1" dirty="0"/>
              <a:t> </a:t>
            </a:r>
            <a:r>
              <a:rPr lang="en-US" altLang="en-US" b="1" i="1" dirty="0" err="1"/>
              <a:t>ms</a:t>
            </a:r>
            <a:r>
              <a:rPr lang="en-US" altLang="en-US" b="1" i="1" dirty="0"/>
              <a:t>,  </a:t>
            </a:r>
            <a:r>
              <a:rPr lang="en-US" altLang="en-US" b="1" i="1" dirty="0" err="1"/>
              <a:t>endopelvic</a:t>
            </a:r>
            <a:r>
              <a:rPr lang="en-US" altLang="en-US" b="1" i="1" dirty="0"/>
              <a:t> </a:t>
            </a:r>
            <a:r>
              <a:rPr lang="en-US" altLang="en-US" b="1" i="1" dirty="0" err="1"/>
              <a:t>fascia,</a:t>
            </a:r>
            <a:r>
              <a:rPr lang="en-US" altLang="en-US" b="1" dirty="0" err="1"/>
              <a:t>and</a:t>
            </a:r>
            <a:r>
              <a:rPr lang="en-US" altLang="en-US" b="1" dirty="0"/>
              <a:t> their attachments to the pelvic sidewalls and the urethra). </a:t>
            </a:r>
          </a:p>
          <a:p>
            <a:pPr eaLnBrk="1" hangingPunct="1"/>
            <a:r>
              <a:rPr lang="en-US" altLang="en-US" dirty="0"/>
              <a:t> Forms a hammock beneath the urethra that responds to increases in intra–abdominal pressure by tensing, allowing the urethra to be closed against the posterior supporting shelf</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29174D-5816-4D48-A2B9-E69BD38DC71F}" type="slidenum">
              <a:rPr lang="en-US" altLang="en-US">
                <a:solidFill>
                  <a:srgbClr val="898989"/>
                </a:solidFill>
                <a:latin typeface="Calibri" panose="020F0502020204030204" pitchFamily="34" charset="0"/>
              </a:rPr>
              <a:pPr eaLnBrk="1" hangingPunct="1"/>
              <a:t>44</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F7F33192-F7C0-4CDD-A73B-80A72155B09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663033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600" b="1" dirty="0" smtClean="0"/>
              <a:t>Urethra ….</a:t>
            </a:r>
            <a:endParaRPr lang="en-US" altLang="en-US" sz="3600" dirty="0"/>
          </a:p>
        </p:txBody>
      </p:sp>
      <p:sp>
        <p:nvSpPr>
          <p:cNvPr id="6147" name="Content Placeholder 2"/>
          <p:cNvSpPr>
            <a:spLocks noGrp="1"/>
          </p:cNvSpPr>
          <p:nvPr>
            <p:ph idx="1"/>
          </p:nvPr>
        </p:nvSpPr>
        <p:spPr>
          <a:xfrm>
            <a:off x="498764" y="1385455"/>
            <a:ext cx="10737272" cy="5084618"/>
          </a:xfrm>
        </p:spPr>
        <p:txBody>
          <a:bodyPr/>
          <a:lstStyle/>
          <a:p>
            <a:pPr eaLnBrk="1" hangingPunct="1">
              <a:buFont typeface="Arial" panose="020B0604020202020204" pitchFamily="34" charset="0"/>
              <a:buNone/>
            </a:pPr>
            <a:r>
              <a:rPr lang="en-US" altLang="en-US" b="1" dirty="0"/>
              <a:t>The </a:t>
            </a:r>
            <a:r>
              <a:rPr lang="en-US" altLang="en-US" b="1" i="1" dirty="0"/>
              <a:t>intrinsic factors contributing to urethral closure </a:t>
            </a:r>
          </a:p>
          <a:p>
            <a:pPr eaLnBrk="1" hangingPunct="1"/>
            <a:r>
              <a:rPr lang="en-US" altLang="en-US" i="1" dirty="0"/>
              <a:t> Striated muscle of </a:t>
            </a:r>
            <a:r>
              <a:rPr lang="en-US" altLang="en-US" dirty="0"/>
              <a:t>the urethral wall</a:t>
            </a:r>
          </a:p>
          <a:p>
            <a:pPr eaLnBrk="1" hangingPunct="1"/>
            <a:r>
              <a:rPr lang="en-US" altLang="en-US" dirty="0"/>
              <a:t>Vascular congestion of the </a:t>
            </a:r>
            <a:r>
              <a:rPr lang="en-US" altLang="en-US" dirty="0" err="1"/>
              <a:t>submucosal</a:t>
            </a:r>
            <a:r>
              <a:rPr lang="en-US" altLang="en-US" dirty="0"/>
              <a:t> venous plexus</a:t>
            </a:r>
          </a:p>
          <a:p>
            <a:pPr eaLnBrk="1" hangingPunct="1"/>
            <a:r>
              <a:rPr lang="en-US" altLang="en-US" dirty="0"/>
              <a:t> Smooth muscle of the urethral wall and associated blood vessels</a:t>
            </a:r>
          </a:p>
          <a:p>
            <a:pPr eaLnBrk="1" hangingPunct="1"/>
            <a:r>
              <a:rPr lang="en-US" altLang="en-US" dirty="0"/>
              <a:t>Epithelial </a:t>
            </a:r>
            <a:r>
              <a:rPr lang="en-US" altLang="en-US" dirty="0" err="1"/>
              <a:t>coaptation</a:t>
            </a:r>
            <a:r>
              <a:rPr lang="en-US" altLang="en-US" dirty="0"/>
              <a:t> of the folds of the urethral lining, urethral elasticity</a:t>
            </a:r>
          </a:p>
          <a:p>
            <a:pPr eaLnBrk="1" hangingPunct="1"/>
            <a:r>
              <a:rPr lang="en-US" altLang="en-US" dirty="0"/>
              <a:t> The tone of urethra mediated by α–adrenergic receptors of the sympathetic nervous system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FAE8AC-463C-4A3E-AD73-A7A3132729B2}" type="slidenum">
              <a:rPr lang="en-US" altLang="en-US">
                <a:solidFill>
                  <a:srgbClr val="898989"/>
                </a:solidFill>
                <a:latin typeface="Calibri" panose="020F0502020204030204" pitchFamily="34" charset="0"/>
              </a:rPr>
              <a:pPr eaLnBrk="1" hangingPunct="1"/>
              <a:t>45</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5EAC7C06-878A-455F-80B7-DD58DB503BE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4112391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65126"/>
            <a:ext cx="10515600" cy="881784"/>
          </a:xfrm>
        </p:spPr>
        <p:txBody>
          <a:bodyPr/>
          <a:lstStyle/>
          <a:p>
            <a:pPr eaLnBrk="1" hangingPunct="1"/>
            <a:r>
              <a:rPr lang="en-US" altLang="en-US" sz="3600" b="1" dirty="0" smtClean="0"/>
              <a:t>Innervation of the bladder and the urethra </a:t>
            </a:r>
            <a:endParaRPr lang="en-US" altLang="en-US" sz="3600" dirty="0"/>
          </a:p>
        </p:txBody>
      </p:sp>
      <p:sp>
        <p:nvSpPr>
          <p:cNvPr id="8195" name="Content Placeholder 2"/>
          <p:cNvSpPr>
            <a:spLocks noGrp="1"/>
          </p:cNvSpPr>
          <p:nvPr>
            <p:ph idx="1"/>
          </p:nvPr>
        </p:nvSpPr>
        <p:spPr>
          <a:xfrm>
            <a:off x="450272" y="1094509"/>
            <a:ext cx="11478491" cy="5126182"/>
          </a:xfrm>
        </p:spPr>
        <p:txBody>
          <a:bodyPr>
            <a:normAutofit/>
          </a:bodyPr>
          <a:lstStyle/>
          <a:p>
            <a:pPr eaLnBrk="1" hangingPunct="1">
              <a:buFont typeface="Arial" panose="020B0604020202020204" pitchFamily="34" charset="0"/>
              <a:buNone/>
            </a:pPr>
            <a:r>
              <a:rPr lang="en-US" altLang="en-US" b="1" dirty="0"/>
              <a:t> The sympathetic NS</a:t>
            </a:r>
          </a:p>
          <a:p>
            <a:pPr eaLnBrk="1" hangingPunct="1"/>
            <a:r>
              <a:rPr lang="en-US" altLang="en-US" dirty="0"/>
              <a:t>Primarily controls bladder storage</a:t>
            </a:r>
          </a:p>
          <a:p>
            <a:pPr eaLnBrk="1" hangingPunct="1"/>
            <a:r>
              <a:rPr lang="en-US" altLang="en-US" dirty="0"/>
              <a:t>Originates T11 through L2 or L3</a:t>
            </a:r>
          </a:p>
          <a:p>
            <a:pPr eaLnBrk="1" hangingPunct="1">
              <a:buFont typeface="Arial" panose="020B0604020202020204" pitchFamily="34" charset="0"/>
              <a:buNone/>
            </a:pPr>
            <a:r>
              <a:rPr lang="en-US" altLang="en-US" b="1" dirty="0"/>
              <a:t>Two types of receptors</a:t>
            </a:r>
          </a:p>
          <a:p>
            <a:pPr eaLnBrk="1" hangingPunct="1"/>
            <a:r>
              <a:rPr lang="en-US" altLang="en-US" dirty="0"/>
              <a:t> α receptors located  in the urethra and bladder neck</a:t>
            </a:r>
          </a:p>
          <a:p>
            <a:pPr eaLnBrk="1" hangingPunct="1"/>
            <a:r>
              <a:rPr lang="en-US" altLang="en-US" dirty="0"/>
              <a:t>Stimulation of α receptors increases urethral tone and promotes closure</a:t>
            </a:r>
          </a:p>
          <a:p>
            <a:pPr eaLnBrk="1" hangingPunct="1"/>
            <a:r>
              <a:rPr lang="en-US" altLang="en-US" dirty="0"/>
              <a:t> α–adrenergic receptor blockers have the opposite effect</a:t>
            </a:r>
          </a:p>
          <a:p>
            <a:pPr eaLnBrk="1" hangingPunct="1"/>
            <a:r>
              <a:rPr lang="en-US" altLang="en-US" dirty="0"/>
              <a:t> β receptors, located in the bladder body. </a:t>
            </a:r>
          </a:p>
          <a:p>
            <a:pPr eaLnBrk="1" hangingPunct="1"/>
            <a:r>
              <a:rPr lang="en-US" altLang="en-US" dirty="0"/>
              <a:t>Stimulation of β receptors decreases tone in the bladder body.</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ACCBC5-92C6-4B32-9772-74FA5583C04E}" type="slidenum">
              <a:rPr lang="en-US" altLang="en-US">
                <a:solidFill>
                  <a:srgbClr val="898989"/>
                </a:solidFill>
                <a:latin typeface="Calibri" panose="020F0502020204030204" pitchFamily="34" charset="0"/>
              </a:rPr>
              <a:pPr eaLnBrk="1" hangingPunct="1"/>
              <a:t>46</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CB49EC1A-7BC3-4548-A550-04832980503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989633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600" b="1"/>
              <a:t>Innervation….</a:t>
            </a:r>
            <a:endParaRPr lang="en-US" altLang="en-US" sz="3600"/>
          </a:p>
        </p:txBody>
      </p:sp>
      <p:sp>
        <p:nvSpPr>
          <p:cNvPr id="9219" name="Content Placeholder 2"/>
          <p:cNvSpPr>
            <a:spLocks noGrp="1"/>
          </p:cNvSpPr>
          <p:nvPr>
            <p:ph idx="1"/>
          </p:nvPr>
        </p:nvSpPr>
        <p:spPr>
          <a:xfrm>
            <a:off x="471055" y="1440873"/>
            <a:ext cx="11513127" cy="4736090"/>
          </a:xfrm>
        </p:spPr>
        <p:txBody>
          <a:bodyPr>
            <a:normAutofit/>
          </a:bodyPr>
          <a:lstStyle/>
          <a:p>
            <a:pPr algn="just" eaLnBrk="1" hangingPunct="1">
              <a:buFont typeface="Arial" panose="020B0604020202020204" pitchFamily="34" charset="0"/>
              <a:buNone/>
            </a:pPr>
            <a:r>
              <a:rPr lang="en-US" altLang="en-US" sz="3200" b="1" dirty="0"/>
              <a:t>Parasympathetic NS</a:t>
            </a:r>
          </a:p>
          <a:p>
            <a:pPr algn="just" eaLnBrk="1" hangingPunct="1"/>
            <a:r>
              <a:rPr lang="en-US" altLang="en-US" sz="3200" dirty="0"/>
              <a:t> Controls bladder motor function–bladder contraction and bladder emptying. </a:t>
            </a:r>
          </a:p>
          <a:p>
            <a:pPr algn="just" eaLnBrk="1" hangingPunct="1"/>
            <a:r>
              <a:rPr lang="en-US" altLang="en-US" sz="3200" dirty="0"/>
              <a:t> Originates in the</a:t>
            </a:r>
            <a:r>
              <a:rPr lang="en-US" altLang="en-US" sz="3200" b="1" dirty="0"/>
              <a:t> </a:t>
            </a:r>
            <a:r>
              <a:rPr lang="en-US" altLang="en-US" sz="3200" dirty="0"/>
              <a:t>sacral spinal cord(S2 to S4)</a:t>
            </a:r>
          </a:p>
          <a:p>
            <a:pPr algn="just" eaLnBrk="1" hangingPunct="1">
              <a:buFont typeface="Arial" panose="020B0604020202020204" pitchFamily="34" charset="0"/>
              <a:buNone/>
            </a:pPr>
            <a:r>
              <a:rPr lang="en-US" altLang="en-US" sz="3200" b="1" dirty="0"/>
              <a:t>The neurons of the somatic nervous system (external urethral sphincter).</a:t>
            </a:r>
          </a:p>
          <a:p>
            <a:pPr algn="just" eaLnBrk="1" hangingPunct="1"/>
            <a:r>
              <a:rPr lang="en-US" altLang="en-US" sz="3200" dirty="0"/>
              <a:t> Plays only a peripheral role in neurologic control of the lower urinary tract through its innervation of the pelvic floor and external urethral sphincter.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B3D0AC-30A9-43A8-9016-79A06B0D2467}" type="slidenum">
              <a:rPr lang="en-US" altLang="en-US">
                <a:solidFill>
                  <a:srgbClr val="898989"/>
                </a:solidFill>
                <a:latin typeface="Calibri" panose="020F0502020204030204" pitchFamily="34" charset="0"/>
              </a:rPr>
              <a:pPr eaLnBrk="1" hangingPunct="1"/>
              <a:t>47</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D431F570-EF29-4899-A4C7-944EB08AE98F}"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50521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304800"/>
            <a:ext cx="8229600" cy="1143000"/>
          </a:xfrm>
        </p:spPr>
        <p:txBody>
          <a:bodyPr/>
          <a:lstStyle/>
          <a:p>
            <a:r>
              <a:rPr lang="en-US" altLang="en-US" b="1" dirty="0" smtClean="0"/>
              <a:t>Physiology of </a:t>
            </a:r>
            <a:r>
              <a:rPr lang="en-US" altLang="en-US" b="1" dirty="0" err="1" smtClean="0"/>
              <a:t>micturation</a:t>
            </a:r>
            <a:endParaRPr lang="en-US" altLang="en-US" b="1" dirty="0" smtClean="0"/>
          </a:p>
        </p:txBody>
      </p:sp>
      <p:sp>
        <p:nvSpPr>
          <p:cNvPr id="12291" name="Rectangle 3"/>
          <p:cNvSpPr>
            <a:spLocks noGrp="1" noChangeArrowheads="1"/>
          </p:cNvSpPr>
          <p:nvPr>
            <p:ph idx="1"/>
          </p:nvPr>
        </p:nvSpPr>
        <p:spPr>
          <a:xfrm>
            <a:off x="498764" y="1371599"/>
            <a:ext cx="11443854" cy="4946073"/>
          </a:xfrm>
        </p:spPr>
        <p:txBody>
          <a:bodyPr rtlCol="0">
            <a:normAutofit/>
          </a:bodyPr>
          <a:lstStyle/>
          <a:p>
            <a:pPr>
              <a:buNone/>
              <a:defRPr/>
            </a:pPr>
            <a:r>
              <a:rPr lang="en-US" b="1" dirty="0" smtClean="0"/>
              <a:t>Storage phase:</a:t>
            </a:r>
          </a:p>
          <a:p>
            <a:pPr>
              <a:defRPr/>
            </a:pPr>
            <a:r>
              <a:rPr lang="en-US" dirty="0" smtClean="0"/>
              <a:t>Filling rate: 0.5-5 ml/min</a:t>
            </a:r>
          </a:p>
          <a:p>
            <a:pPr>
              <a:defRPr/>
            </a:pPr>
            <a:r>
              <a:rPr lang="en-US" dirty="0" smtClean="0"/>
              <a:t>As bladder fills, walls stretch to maintain a constant tone.</a:t>
            </a:r>
          </a:p>
          <a:p>
            <a:pPr>
              <a:defRPr/>
            </a:pPr>
            <a:r>
              <a:rPr lang="en-US" dirty="0" smtClean="0"/>
              <a:t>Intra-</a:t>
            </a:r>
            <a:r>
              <a:rPr lang="en-US" dirty="0" err="1" smtClean="0"/>
              <a:t>vesical</a:t>
            </a:r>
            <a:r>
              <a:rPr lang="en-US" dirty="0" smtClean="0"/>
              <a:t> pressure is maintained to a steady level of 10cmH2O even with a volume of 500ml.</a:t>
            </a:r>
          </a:p>
          <a:p>
            <a:pPr>
              <a:defRPr/>
            </a:pPr>
            <a:r>
              <a:rPr lang="en-US" dirty="0" smtClean="0"/>
              <a:t>Occur by Spinal reflex pathway.</a:t>
            </a:r>
          </a:p>
          <a:p>
            <a:pPr>
              <a:defRPr/>
            </a:pPr>
            <a:r>
              <a:rPr lang="en-US" dirty="0" smtClean="0"/>
              <a:t>During the storage of urine, distention of the bladder produces low level </a:t>
            </a:r>
            <a:r>
              <a:rPr lang="en-US" dirty="0" err="1" smtClean="0"/>
              <a:t>vesical</a:t>
            </a:r>
            <a:r>
              <a:rPr lang="en-US" dirty="0" smtClean="0"/>
              <a:t> afferent firing</a:t>
            </a:r>
          </a:p>
          <a:p>
            <a:pPr>
              <a:defRPr/>
            </a:pPr>
            <a:r>
              <a:rPr lang="en-US" dirty="0" smtClean="0"/>
              <a:t>This produces Pres(</a:t>
            </a:r>
            <a:r>
              <a:rPr lang="en-US" dirty="0" err="1" smtClean="0"/>
              <a:t>ves</a:t>
            </a:r>
            <a:r>
              <a:rPr lang="en-US" dirty="0" smtClean="0"/>
              <a:t>) &lt; Press(</a:t>
            </a:r>
            <a:r>
              <a:rPr lang="en-US" dirty="0" err="1" smtClean="0"/>
              <a:t>ureth</a:t>
            </a:r>
            <a:r>
              <a:rPr lang="en-US" dirty="0" smtClean="0"/>
              <a:t>)</a:t>
            </a:r>
          </a:p>
          <a:p>
            <a:pPr>
              <a:defRPr/>
            </a:pPr>
            <a:endParaRPr lang="en-US" dirty="0" smtClean="0"/>
          </a:p>
        </p:txBody>
      </p:sp>
      <p:sp>
        <p:nvSpPr>
          <p:cNvPr id="2" name="Date Placeholder 1"/>
          <p:cNvSpPr>
            <a:spLocks noGrp="1"/>
          </p:cNvSpPr>
          <p:nvPr>
            <p:ph type="dt" sz="half" idx="10"/>
          </p:nvPr>
        </p:nvSpPr>
        <p:spPr/>
        <p:txBody>
          <a:bodyPr/>
          <a:lstStyle/>
          <a:p>
            <a:fld id="{9214D82F-3162-4B7F-A13F-8B896F71FCE0}"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48</a:t>
            </a:fld>
            <a:endParaRPr lang="en-US"/>
          </a:p>
        </p:txBody>
      </p:sp>
    </p:spTree>
    <p:extLst>
      <p:ext uri="{BB962C8B-B14F-4D97-AF65-F5344CB8AC3E}">
        <p14:creationId xmlns:p14="http://schemas.microsoft.com/office/powerpoint/2010/main" val="265902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0"/>
            <a:ext cx="8229600" cy="1219200"/>
          </a:xfrm>
        </p:spPr>
        <p:txBody>
          <a:bodyPr/>
          <a:lstStyle/>
          <a:p>
            <a:r>
              <a:rPr lang="en-US" altLang="en-US" b="1" smtClean="0"/>
              <a:t>   Storage…</a:t>
            </a:r>
          </a:p>
        </p:txBody>
      </p:sp>
      <p:sp>
        <p:nvSpPr>
          <p:cNvPr id="13315" name="Rectangle 3"/>
          <p:cNvSpPr>
            <a:spLocks noGrp="1" noChangeArrowheads="1"/>
          </p:cNvSpPr>
          <p:nvPr>
            <p:ph idx="1"/>
          </p:nvPr>
        </p:nvSpPr>
        <p:spPr>
          <a:xfrm>
            <a:off x="526473" y="1219199"/>
            <a:ext cx="11333018" cy="5306292"/>
          </a:xfrm>
        </p:spPr>
        <p:txBody>
          <a:bodyPr/>
          <a:lstStyle/>
          <a:p>
            <a:r>
              <a:rPr lang="en-US" altLang="en-US" dirty="0" err="1"/>
              <a:t>Intravesical</a:t>
            </a:r>
            <a:r>
              <a:rPr lang="en-US" altLang="en-US" dirty="0"/>
              <a:t> pressure maintained lower than urethra </a:t>
            </a:r>
            <a:r>
              <a:rPr lang="en-US" altLang="en-US" dirty="0" smtClean="0"/>
              <a:t> by </a:t>
            </a:r>
            <a:r>
              <a:rPr lang="en-US" altLang="en-US" dirty="0"/>
              <a:t>the </a:t>
            </a:r>
            <a:r>
              <a:rPr lang="en-US" altLang="en-US" dirty="0" smtClean="0"/>
              <a:t>following mechanisms</a:t>
            </a:r>
            <a:endParaRPr lang="en-US" altLang="en-US" dirty="0"/>
          </a:p>
          <a:p>
            <a:pPr>
              <a:buFont typeface="Wingdings" panose="05000000000000000000" pitchFamily="2" charset="2"/>
              <a:buChar char="Ø"/>
            </a:pPr>
            <a:r>
              <a:rPr lang="en-US" altLang="en-US" dirty="0"/>
              <a:t>Tonic contraction of proximal urethral musculature</a:t>
            </a:r>
          </a:p>
          <a:p>
            <a:pPr>
              <a:buFont typeface="Wingdings" panose="05000000000000000000" pitchFamily="2" charset="2"/>
              <a:buChar char="Ø"/>
            </a:pPr>
            <a:r>
              <a:rPr lang="en-US" altLang="en-US" dirty="0"/>
              <a:t>Stretching of detrusor </a:t>
            </a:r>
            <a:r>
              <a:rPr lang="en-US" altLang="en-US" dirty="0" err="1"/>
              <a:t>reflexly</a:t>
            </a:r>
            <a:r>
              <a:rPr lang="en-US" altLang="en-US" dirty="0"/>
              <a:t> while contracting the sphincter muscles of bladder neck</a:t>
            </a:r>
          </a:p>
          <a:p>
            <a:pPr>
              <a:buFont typeface="Wingdings" panose="05000000000000000000" pitchFamily="2" charset="2"/>
              <a:buChar char="Ø"/>
            </a:pPr>
            <a:r>
              <a:rPr lang="en-US" altLang="en-US" dirty="0"/>
              <a:t>Inhibition of cholinergic system</a:t>
            </a:r>
          </a:p>
          <a:p>
            <a:pPr>
              <a:buFont typeface="Wingdings" panose="05000000000000000000" pitchFamily="2" charset="2"/>
              <a:buChar char="Ø"/>
            </a:pPr>
            <a:r>
              <a:rPr lang="en-US" altLang="en-US" dirty="0"/>
              <a:t>Stimulation of B-adrenergic &amp; a-adrenergic</a:t>
            </a:r>
          </a:p>
          <a:p>
            <a:pPr>
              <a:buFont typeface="Wingdings" panose="05000000000000000000" pitchFamily="2" charset="2"/>
              <a:buChar char="Ø"/>
            </a:pPr>
            <a:r>
              <a:rPr lang="en-US" altLang="en-US" dirty="0"/>
              <a:t>External sphincter mechanism</a:t>
            </a:r>
          </a:p>
        </p:txBody>
      </p:sp>
      <p:sp>
        <p:nvSpPr>
          <p:cNvPr id="2" name="Date Placeholder 1"/>
          <p:cNvSpPr>
            <a:spLocks noGrp="1"/>
          </p:cNvSpPr>
          <p:nvPr>
            <p:ph type="dt" sz="half" idx="10"/>
          </p:nvPr>
        </p:nvSpPr>
        <p:spPr/>
        <p:txBody>
          <a:bodyPr/>
          <a:lstStyle/>
          <a:p>
            <a:fld id="{A2E75088-194C-40E2-A37F-FC201A94EA3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49</a:t>
            </a:fld>
            <a:endParaRPr lang="en-US"/>
          </a:p>
        </p:txBody>
      </p:sp>
    </p:spTree>
    <p:extLst>
      <p:ext uri="{BB962C8B-B14F-4D97-AF65-F5344CB8AC3E}">
        <p14:creationId xmlns:p14="http://schemas.microsoft.com/office/powerpoint/2010/main" val="245756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b="1" dirty="0" smtClean="0"/>
              <a:t>INTRODUCTION</a:t>
            </a:r>
            <a:br>
              <a:rPr lang="en-US" b="1" dirty="0" smtClean="0"/>
            </a:br>
            <a:endParaRPr lang="en-GB" b="1" dirty="0"/>
          </a:p>
        </p:txBody>
      </p:sp>
      <p:sp>
        <p:nvSpPr>
          <p:cNvPr id="3" name="Content Placeholder 2"/>
          <p:cNvSpPr>
            <a:spLocks noGrp="1"/>
          </p:cNvSpPr>
          <p:nvPr>
            <p:ph idx="1"/>
          </p:nvPr>
        </p:nvSpPr>
        <p:spPr>
          <a:xfrm>
            <a:off x="838200" y="1690688"/>
            <a:ext cx="10515600" cy="4486275"/>
          </a:xfrm>
        </p:spPr>
        <p:txBody>
          <a:bodyPr/>
          <a:lstStyle/>
          <a:p>
            <a:pPr algn="just">
              <a:lnSpc>
                <a:spcPct val="80000"/>
              </a:lnSpc>
              <a:buNone/>
            </a:pPr>
            <a:endParaRPr lang="en-US" dirty="0" smtClean="0"/>
          </a:p>
          <a:p>
            <a:pPr algn="just">
              <a:lnSpc>
                <a:spcPct val="80000"/>
              </a:lnSpc>
            </a:pPr>
            <a:r>
              <a:rPr lang="en-US" dirty="0" smtClean="0"/>
              <a:t>POP is the </a:t>
            </a:r>
            <a:r>
              <a:rPr lang="en-US" b="1" dirty="0" smtClean="0"/>
              <a:t>downward</a:t>
            </a:r>
            <a:r>
              <a:rPr lang="en-US" dirty="0" smtClean="0"/>
              <a:t> displacement of the  structures that are normally located adjacent to the vaginal vault. </a:t>
            </a:r>
          </a:p>
          <a:p>
            <a:pPr algn="just">
              <a:lnSpc>
                <a:spcPct val="80000"/>
              </a:lnSpc>
            </a:pPr>
            <a:r>
              <a:rPr lang="en-US" dirty="0" smtClean="0"/>
              <a:t>Protrusion of the pelvic organs into or out the vaginal canal </a:t>
            </a:r>
          </a:p>
          <a:p>
            <a:pPr algn="just">
              <a:lnSpc>
                <a:spcPct val="80000"/>
              </a:lnSpc>
            </a:pPr>
            <a:r>
              <a:rPr lang="en-US" dirty="0" smtClean="0"/>
              <a:t>POP occurs when the pelvic floor muscles become weak or damaged and can no longer support the pelvic organs.</a:t>
            </a:r>
          </a:p>
        </p:txBody>
      </p:sp>
      <p:sp>
        <p:nvSpPr>
          <p:cNvPr id="4" name="Date Placeholder 3"/>
          <p:cNvSpPr>
            <a:spLocks noGrp="1"/>
          </p:cNvSpPr>
          <p:nvPr>
            <p:ph type="dt" sz="half" idx="10"/>
          </p:nvPr>
        </p:nvSpPr>
        <p:spPr/>
        <p:txBody>
          <a:bodyPr/>
          <a:lstStyle/>
          <a:p>
            <a:fld id="{0DB3DF17-C360-434B-8A9E-E569AAD29025}"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5</a:t>
            </a:fld>
            <a:endParaRPr lang="en-US"/>
          </a:p>
        </p:txBody>
      </p:sp>
    </p:spTree>
    <p:extLst>
      <p:ext uri="{BB962C8B-B14F-4D97-AF65-F5344CB8AC3E}">
        <p14:creationId xmlns:p14="http://schemas.microsoft.com/office/powerpoint/2010/main" val="353511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28255" y="304800"/>
            <a:ext cx="9240981" cy="665018"/>
          </a:xfrm>
        </p:spPr>
        <p:txBody>
          <a:bodyPr>
            <a:normAutofit fontScale="90000"/>
          </a:bodyPr>
          <a:lstStyle/>
          <a:p>
            <a:r>
              <a:rPr lang="en-US" altLang="en-US" b="1" dirty="0" smtClean="0"/>
              <a:t>   Voiding Phase</a:t>
            </a:r>
          </a:p>
        </p:txBody>
      </p:sp>
      <p:sp>
        <p:nvSpPr>
          <p:cNvPr id="14339" name="Rectangle 3"/>
          <p:cNvSpPr>
            <a:spLocks noGrp="1" noChangeArrowheads="1"/>
          </p:cNvSpPr>
          <p:nvPr>
            <p:ph idx="1"/>
          </p:nvPr>
        </p:nvSpPr>
        <p:spPr>
          <a:xfrm>
            <a:off x="443345" y="1080655"/>
            <a:ext cx="11305310" cy="5444836"/>
          </a:xfrm>
        </p:spPr>
        <p:txBody>
          <a:bodyPr>
            <a:normAutofit/>
          </a:bodyPr>
          <a:lstStyle/>
          <a:p>
            <a:r>
              <a:rPr lang="en-US" altLang="en-US" dirty="0" smtClean="0"/>
              <a:t>When volume of 250 ml reached, a sensation of bladder filling perceived.</a:t>
            </a:r>
          </a:p>
          <a:p>
            <a:r>
              <a:rPr lang="en-US" altLang="en-US" dirty="0" smtClean="0"/>
              <a:t>Desire to void is not by increased </a:t>
            </a:r>
            <a:r>
              <a:rPr lang="en-US" altLang="en-US" dirty="0" err="1" smtClean="0"/>
              <a:t>intravesical</a:t>
            </a:r>
            <a:r>
              <a:rPr lang="en-US" altLang="en-US" dirty="0" smtClean="0"/>
              <a:t> pressure but by stimulation of stretch receptors in the bladder wall.</a:t>
            </a:r>
          </a:p>
          <a:p>
            <a:r>
              <a:rPr lang="en-US" altLang="en-US" dirty="0" smtClean="0"/>
              <a:t>Involves both spinal and higher centers</a:t>
            </a:r>
          </a:p>
          <a:p>
            <a:pPr>
              <a:defRPr/>
            </a:pPr>
            <a:r>
              <a:rPr lang="en-US" dirty="0"/>
              <a:t>During voiding of urine, intense bladder afferent firing activates </a:t>
            </a:r>
            <a:r>
              <a:rPr lang="en-US" b="1" i="1" dirty="0" err="1"/>
              <a:t>spinobulbospinal</a:t>
            </a:r>
            <a:r>
              <a:rPr lang="en-US" dirty="0"/>
              <a:t> reflex pathways passing through the </a:t>
            </a:r>
            <a:r>
              <a:rPr lang="en-US" dirty="0" err="1"/>
              <a:t>pontine</a:t>
            </a:r>
            <a:r>
              <a:rPr lang="en-US" dirty="0"/>
              <a:t> micturition center.</a:t>
            </a:r>
          </a:p>
          <a:p>
            <a:pPr>
              <a:buNone/>
              <a:defRPr/>
            </a:pPr>
            <a:r>
              <a:rPr lang="en-US" i="1" dirty="0"/>
              <a:t>   This produces:</a:t>
            </a:r>
          </a:p>
          <a:p>
            <a:pPr>
              <a:defRPr/>
            </a:pPr>
            <a:r>
              <a:rPr lang="en-US" dirty="0"/>
              <a:t>Stimulation of the parasympathetic outflow to the bladder and internal sphincter smooth muscle, and </a:t>
            </a:r>
          </a:p>
          <a:p>
            <a:pPr>
              <a:defRPr/>
            </a:pPr>
            <a:r>
              <a:rPr lang="en-US" dirty="0"/>
              <a:t>Inhibition of the sympathetic and </a:t>
            </a:r>
            <a:r>
              <a:rPr lang="en-US" dirty="0" err="1"/>
              <a:t>pudendal</a:t>
            </a:r>
            <a:r>
              <a:rPr lang="en-US" dirty="0"/>
              <a:t> outflow to the urethral outlet</a:t>
            </a:r>
            <a:r>
              <a:rPr lang="en-US" dirty="0" smtClean="0"/>
              <a:t>.</a:t>
            </a:r>
            <a:endParaRPr lang="en-US" dirty="0"/>
          </a:p>
        </p:txBody>
      </p:sp>
      <p:sp>
        <p:nvSpPr>
          <p:cNvPr id="2" name="Date Placeholder 1"/>
          <p:cNvSpPr>
            <a:spLocks noGrp="1"/>
          </p:cNvSpPr>
          <p:nvPr>
            <p:ph type="dt" sz="half" idx="10"/>
          </p:nvPr>
        </p:nvSpPr>
        <p:spPr/>
        <p:txBody>
          <a:bodyPr/>
          <a:lstStyle/>
          <a:p>
            <a:fld id="{A203271B-8041-4FE3-9024-A7C33F5302D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50</a:t>
            </a:fld>
            <a:endParaRPr lang="en-US"/>
          </a:p>
        </p:txBody>
      </p:sp>
    </p:spTree>
    <p:extLst>
      <p:ext uri="{BB962C8B-B14F-4D97-AF65-F5344CB8AC3E}">
        <p14:creationId xmlns:p14="http://schemas.microsoft.com/office/powerpoint/2010/main" val="328551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817418" y="748145"/>
            <a:ext cx="10536382" cy="5805055"/>
          </a:xfrm>
        </p:spPr>
        <p:txBody>
          <a:bodyPr>
            <a:normAutofit/>
          </a:bodyPr>
          <a:lstStyle/>
          <a:p>
            <a:pPr eaLnBrk="1" hangingPunct="1">
              <a:buFont typeface="Arial" panose="020B0604020202020204" pitchFamily="34" charset="0"/>
              <a:buNone/>
            </a:pPr>
            <a:r>
              <a:rPr lang="en-US" altLang="en-US" sz="3200" b="1" dirty="0"/>
              <a:t>A normal lower urinary tract </a:t>
            </a:r>
          </a:p>
          <a:p>
            <a:pPr eaLnBrk="1" hangingPunct="1"/>
            <a:r>
              <a:rPr lang="en-US" altLang="en-US" sz="3200" dirty="0"/>
              <a:t>Is one in which the bladder and urethra store urine WOT pain until a socially acceptable time and place arises, and voiding occurs in a coordinated and complete fashion.</a:t>
            </a:r>
          </a:p>
          <a:p>
            <a:pPr eaLnBrk="1" hangingPunct="1">
              <a:buFont typeface="Arial" panose="020B0604020202020204" pitchFamily="34" charset="0"/>
              <a:buNone/>
            </a:pPr>
            <a:r>
              <a:rPr lang="en-US" altLang="en-US" sz="3200" b="1" dirty="0"/>
              <a:t>Lower urinary tract disorders </a:t>
            </a:r>
          </a:p>
          <a:p>
            <a:pPr eaLnBrk="1" hangingPunct="1"/>
            <a:r>
              <a:rPr lang="en-US" altLang="en-US" sz="3200" dirty="0"/>
              <a:t> Disorders of storage e.g. urinary incontinence</a:t>
            </a:r>
          </a:p>
          <a:p>
            <a:pPr eaLnBrk="1" hangingPunct="1"/>
            <a:r>
              <a:rPr lang="en-US" altLang="en-US" sz="3200" dirty="0"/>
              <a:t>Emptying - urinary hesitancy and retention </a:t>
            </a:r>
          </a:p>
          <a:p>
            <a:pPr eaLnBrk="1" hangingPunct="1"/>
            <a:r>
              <a:rPr lang="en-US" altLang="en-US" sz="3200" dirty="0"/>
              <a:t>sensation - urgency or pain.</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B6B115-D764-4669-AE50-7BF216A41D33}" type="slidenum">
              <a:rPr lang="en-US" altLang="en-US">
                <a:solidFill>
                  <a:srgbClr val="898989"/>
                </a:solidFill>
                <a:latin typeface="Calibri" panose="020F0502020204030204" pitchFamily="34" charset="0"/>
              </a:rPr>
              <a:pPr eaLnBrk="1" hangingPunct="1"/>
              <a:t>51</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197FF367-9651-457A-A7CE-1E63F7CD5125}"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762475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31521" y="387928"/>
            <a:ext cx="10518370" cy="789708"/>
          </a:xfrm>
        </p:spPr>
        <p:txBody>
          <a:bodyPr rtlCol="0">
            <a:normAutofit fontScale="90000"/>
          </a:bodyPr>
          <a:lstStyle/>
          <a:p>
            <a:pPr>
              <a:defRPr/>
            </a:pPr>
            <a:r>
              <a:rPr sz="4000" b="1" dirty="0"/>
              <a:t>			</a:t>
            </a:r>
            <a:br>
              <a:rPr sz="4000" b="1" dirty="0"/>
            </a:br>
            <a:r>
              <a:rPr lang="en-US" sz="5300" b="1" dirty="0"/>
              <a:t> urinary incontinence </a:t>
            </a:r>
            <a:r>
              <a:rPr sz="4000" b="1" dirty="0"/>
              <a:t/>
            </a:r>
            <a:br>
              <a:rPr sz="4000" b="1" dirty="0"/>
            </a:br>
            <a:r>
              <a:rPr sz="4000" b="1" dirty="0"/>
              <a:t>	</a:t>
            </a:r>
          </a:p>
        </p:txBody>
      </p:sp>
      <p:sp>
        <p:nvSpPr>
          <p:cNvPr id="20483" name="Rectangle 3"/>
          <p:cNvSpPr>
            <a:spLocks noGrp="1" noChangeArrowheads="1"/>
          </p:cNvSpPr>
          <p:nvPr>
            <p:ph idx="1"/>
          </p:nvPr>
        </p:nvSpPr>
        <p:spPr>
          <a:xfrm>
            <a:off x="374073" y="1177636"/>
            <a:ext cx="11817927" cy="5314604"/>
          </a:xfrm>
        </p:spPr>
        <p:txBody>
          <a:bodyPr rtlCol="0">
            <a:normAutofit fontScale="85000" lnSpcReduction="10000"/>
          </a:bodyPr>
          <a:lstStyle/>
          <a:p>
            <a:pPr algn="just">
              <a:lnSpc>
                <a:spcPct val="120000"/>
              </a:lnSpc>
              <a:defRPr/>
            </a:pPr>
            <a:r>
              <a:rPr lang="en-US" sz="3200" dirty="0" smtClean="0"/>
              <a:t>urinary incontinence (UI) is an involuntary loss of urine  that is social and hygienic problem and is  demonstrable objectively.</a:t>
            </a:r>
          </a:p>
          <a:p>
            <a:pPr algn="just">
              <a:lnSpc>
                <a:spcPct val="120000"/>
              </a:lnSpc>
              <a:defRPr/>
            </a:pPr>
            <a:r>
              <a:rPr lang="en-US" sz="3200" dirty="0" smtClean="0"/>
              <a:t> A common problem of women of all ages (</a:t>
            </a:r>
            <a:r>
              <a:rPr lang="en-US" altLang="en-US" sz="3200" dirty="0" smtClean="0">
                <a:cs typeface="Arial" panose="020B0604020202020204" pitchFamily="34" charset="0"/>
              </a:rPr>
              <a:t>Prevalence ,11-57%)</a:t>
            </a:r>
            <a:endParaRPr lang="en-US" sz="3200" dirty="0" smtClean="0"/>
          </a:p>
          <a:p>
            <a:pPr algn="just">
              <a:lnSpc>
                <a:spcPct val="120000"/>
              </a:lnSpc>
              <a:defRPr/>
            </a:pPr>
            <a:r>
              <a:rPr lang="en-US" sz="3200" dirty="0" smtClean="0"/>
              <a:t>Affects women</a:t>
            </a:r>
            <a:r>
              <a:rPr lang="en-US" sz="3200" dirty="0" smtClean="0">
                <a:cs typeface="Arial" charset="0"/>
              </a:rPr>
              <a:t>‘s social and sexual activity.</a:t>
            </a:r>
          </a:p>
          <a:p>
            <a:pPr algn="just">
              <a:lnSpc>
                <a:spcPct val="120000"/>
              </a:lnSpc>
              <a:defRPr/>
            </a:pPr>
            <a:r>
              <a:rPr lang="en-US" sz="3200" dirty="0" smtClean="0">
                <a:cs typeface="Arial" charset="0"/>
              </a:rPr>
              <a:t>Women tries to ameliorate symptoms by frequent toilet visiting and fluid restriction.</a:t>
            </a:r>
          </a:p>
          <a:p>
            <a:pPr>
              <a:lnSpc>
                <a:spcPct val="120000"/>
              </a:lnSpc>
            </a:pPr>
            <a:r>
              <a:rPr lang="en-US" sz="3200" dirty="0">
                <a:latin typeface="Times New Roman" pitchFamily="18" charset="0"/>
                <a:cs typeface="Times New Roman" pitchFamily="18" charset="0"/>
              </a:rPr>
              <a:t>Only 32% of primary care health providers routinely ask about incontinence</a:t>
            </a:r>
          </a:p>
          <a:p>
            <a:pPr>
              <a:lnSpc>
                <a:spcPct val="120000"/>
              </a:lnSpc>
            </a:pPr>
            <a:r>
              <a:rPr lang="en-US" sz="3200" dirty="0">
                <a:latin typeface="Times New Roman" pitchFamily="18" charset="0"/>
                <a:cs typeface="Times New Roman" pitchFamily="18" charset="0"/>
              </a:rPr>
              <a:t>50-75% of patients never describe symptoms to health providers </a:t>
            </a:r>
          </a:p>
          <a:p>
            <a:pPr>
              <a:lnSpc>
                <a:spcPct val="120000"/>
              </a:lnSpc>
            </a:pPr>
            <a:r>
              <a:rPr lang="en-US" sz="3200" dirty="0">
                <a:latin typeface="Times New Roman" pitchFamily="18" charset="0"/>
                <a:cs typeface="Times New Roman" pitchFamily="18" charset="0"/>
              </a:rPr>
              <a:t>80% of urinary incontinence can be cured or improved</a:t>
            </a:r>
          </a:p>
          <a:p>
            <a:pPr algn="just">
              <a:lnSpc>
                <a:spcPct val="120000"/>
              </a:lnSpc>
              <a:defRPr/>
            </a:pPr>
            <a:endParaRPr lang="en-US" sz="3200" dirty="0" smtClean="0">
              <a:cs typeface="Arial" charset="0"/>
            </a:endParaRPr>
          </a:p>
        </p:txBody>
      </p:sp>
      <p:sp>
        <p:nvSpPr>
          <p:cNvPr id="2" name="Date Placeholder 1"/>
          <p:cNvSpPr>
            <a:spLocks noGrp="1"/>
          </p:cNvSpPr>
          <p:nvPr>
            <p:ph type="dt" sz="half" idx="10"/>
          </p:nvPr>
        </p:nvSpPr>
        <p:spPr/>
        <p:txBody>
          <a:bodyPr/>
          <a:lstStyle/>
          <a:p>
            <a:fld id="{DB665692-B13F-49CC-9663-64ADF18BC4C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52</a:t>
            </a:fld>
            <a:endParaRPr lang="en-US"/>
          </a:p>
        </p:txBody>
      </p:sp>
    </p:spTree>
    <p:extLst>
      <p:ext uri="{BB962C8B-B14F-4D97-AF65-F5344CB8AC3E}">
        <p14:creationId xmlns:p14="http://schemas.microsoft.com/office/powerpoint/2010/main" val="259848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 </a:t>
            </a:r>
            <a:r>
              <a:rPr lang="en-US" altLang="en-US" b="1" dirty="0"/>
              <a:t>Negative impact of UI on quality of life</a:t>
            </a:r>
            <a:r>
              <a:rPr lang="en-US" altLang="en-US" dirty="0" smtClean="0"/>
              <a:t> </a:t>
            </a:r>
            <a:endParaRPr lang="en-US" altLang="en-US" b="1" dirty="0" smtClean="0"/>
          </a:p>
        </p:txBody>
      </p:sp>
      <p:sp>
        <p:nvSpPr>
          <p:cNvPr id="22531" name="Rectangle 3"/>
          <p:cNvSpPr>
            <a:spLocks noGrp="1" noChangeArrowheads="1"/>
          </p:cNvSpPr>
          <p:nvPr>
            <p:ph idx="1"/>
          </p:nvPr>
        </p:nvSpPr>
        <p:spPr>
          <a:xfrm>
            <a:off x="734291" y="1427018"/>
            <a:ext cx="10792691" cy="4749945"/>
          </a:xfrm>
        </p:spPr>
        <p:txBody>
          <a:bodyPr>
            <a:normAutofit/>
          </a:bodyPr>
          <a:lstStyle/>
          <a:p>
            <a:r>
              <a:rPr lang="en-US" altLang="en-US" sz="3200" dirty="0" smtClean="0"/>
              <a:t>Social embarrassment.</a:t>
            </a:r>
          </a:p>
          <a:p>
            <a:r>
              <a:rPr lang="en-US" altLang="en-US" sz="3200" dirty="0" smtClean="0"/>
              <a:t>Avoids physical activity.                         </a:t>
            </a:r>
          </a:p>
          <a:p>
            <a:r>
              <a:rPr lang="en-US" altLang="en-US" sz="3200" dirty="0" smtClean="0"/>
              <a:t>low self esteem.</a:t>
            </a:r>
          </a:p>
          <a:p>
            <a:r>
              <a:rPr lang="en-US" altLang="en-US" sz="3200" dirty="0" smtClean="0"/>
              <a:t>Sexual dysfunction.</a:t>
            </a:r>
          </a:p>
          <a:p>
            <a:r>
              <a:rPr lang="en-US" altLang="en-US" sz="3200" dirty="0" smtClean="0"/>
              <a:t>Anxiety.</a:t>
            </a:r>
          </a:p>
          <a:p>
            <a:r>
              <a:rPr lang="en-US" altLang="en-US" sz="3200" dirty="0" smtClean="0"/>
              <a:t>Depression in 80</a:t>
            </a:r>
            <a:r>
              <a:rPr lang="en-US" altLang="en-US" sz="3200" dirty="0" smtClean="0">
                <a:cs typeface="Arial" panose="020B0604020202020204" pitchFamily="34" charset="0"/>
              </a:rPr>
              <a:t>%.</a:t>
            </a:r>
          </a:p>
        </p:txBody>
      </p:sp>
      <p:sp>
        <p:nvSpPr>
          <p:cNvPr id="2" name="Date Placeholder 1"/>
          <p:cNvSpPr>
            <a:spLocks noGrp="1"/>
          </p:cNvSpPr>
          <p:nvPr>
            <p:ph type="dt" sz="half" idx="10"/>
          </p:nvPr>
        </p:nvSpPr>
        <p:spPr/>
        <p:txBody>
          <a:bodyPr/>
          <a:lstStyle/>
          <a:p>
            <a:fld id="{8D7AF687-5277-43C4-9D37-4C7F3512909E}"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53</a:t>
            </a:fld>
            <a:endParaRPr lang="en-US"/>
          </a:p>
        </p:txBody>
      </p:sp>
    </p:spTree>
    <p:extLst>
      <p:ext uri="{BB962C8B-B14F-4D97-AF65-F5344CB8AC3E}">
        <p14:creationId xmlns:p14="http://schemas.microsoft.com/office/powerpoint/2010/main" val="329754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0" y="274638"/>
            <a:ext cx="8229600" cy="1143000"/>
          </a:xfrm>
        </p:spPr>
        <p:txBody>
          <a:bodyPr/>
          <a:lstStyle/>
          <a:p>
            <a:r>
              <a:rPr lang="en-US" altLang="en-US" b="1" dirty="0" smtClean="0"/>
              <a:t>Risk Factors for UI</a:t>
            </a:r>
          </a:p>
        </p:txBody>
      </p:sp>
      <p:sp>
        <p:nvSpPr>
          <p:cNvPr id="23555" name="Rectangle 3"/>
          <p:cNvSpPr>
            <a:spLocks noGrp="1" noChangeArrowheads="1"/>
          </p:cNvSpPr>
          <p:nvPr>
            <p:ph type="body" sz="half" idx="4294967295"/>
          </p:nvPr>
        </p:nvSpPr>
        <p:spPr>
          <a:xfrm>
            <a:off x="1524000" y="1676401"/>
            <a:ext cx="4038600" cy="4525963"/>
          </a:xfrm>
        </p:spPr>
        <p:txBody>
          <a:bodyPr/>
          <a:lstStyle/>
          <a:p>
            <a:r>
              <a:rPr lang="en-US" altLang="en-US" b="1" dirty="0"/>
              <a:t>Enuresis</a:t>
            </a:r>
          </a:p>
          <a:p>
            <a:r>
              <a:rPr lang="en-US" altLang="en-US" b="1" dirty="0"/>
              <a:t>Obesity</a:t>
            </a:r>
          </a:p>
          <a:p>
            <a:r>
              <a:rPr lang="en-US" altLang="en-US" b="1" dirty="0"/>
              <a:t>Pregnancy</a:t>
            </a:r>
          </a:p>
          <a:p>
            <a:r>
              <a:rPr lang="en-US" altLang="en-US" b="1" dirty="0">
                <a:cs typeface="Arial" panose="020B0604020202020204" pitchFamily="34" charset="0"/>
              </a:rPr>
              <a:t>↑</a:t>
            </a:r>
            <a:r>
              <a:rPr lang="en-US" altLang="en-US" b="1" dirty="0" err="1">
                <a:cs typeface="Arial" panose="020B0604020202020204" pitchFamily="34" charset="0"/>
              </a:rPr>
              <a:t>ed</a:t>
            </a:r>
            <a:r>
              <a:rPr lang="en-US" altLang="en-US" b="1" dirty="0">
                <a:cs typeface="Arial" panose="020B0604020202020204" pitchFamily="34" charset="0"/>
              </a:rPr>
              <a:t> parity</a:t>
            </a:r>
          </a:p>
          <a:p>
            <a:r>
              <a:rPr lang="en-US" altLang="en-US" b="1" dirty="0">
                <a:cs typeface="Arial" panose="020B0604020202020204" pitchFamily="34" charset="0"/>
              </a:rPr>
              <a:t>Vaginal delivery</a:t>
            </a:r>
          </a:p>
          <a:p>
            <a:r>
              <a:rPr lang="en-US" altLang="en-US" b="1" dirty="0">
                <a:cs typeface="Arial" panose="020B0604020202020204" pitchFamily="34" charset="0"/>
              </a:rPr>
              <a:t>↓estrogen</a:t>
            </a:r>
          </a:p>
          <a:p>
            <a:r>
              <a:rPr lang="en-US" altLang="en-US" b="1" dirty="0">
                <a:cs typeface="Arial" panose="020B0604020202020204" pitchFamily="34" charset="0"/>
              </a:rPr>
              <a:t>Pelvic surgery (hysterectomy)</a:t>
            </a:r>
          </a:p>
          <a:p>
            <a:endParaRPr lang="en-US" altLang="en-US" b="1" dirty="0">
              <a:cs typeface="Arial" panose="020B0604020202020204" pitchFamily="34" charset="0"/>
            </a:endParaRPr>
          </a:p>
          <a:p>
            <a:endParaRPr lang="en-US" altLang="en-US" dirty="0">
              <a:cs typeface="Arial" panose="020B0604020202020204" pitchFamily="34" charset="0"/>
            </a:endParaRPr>
          </a:p>
        </p:txBody>
      </p:sp>
      <p:sp>
        <p:nvSpPr>
          <p:cNvPr id="23556" name="Rectangle 4"/>
          <p:cNvSpPr>
            <a:spLocks noGrp="1" noChangeArrowheads="1"/>
          </p:cNvSpPr>
          <p:nvPr>
            <p:ph type="body" sz="half" idx="4294967295"/>
          </p:nvPr>
        </p:nvSpPr>
        <p:spPr>
          <a:xfrm>
            <a:off x="6629400" y="1600201"/>
            <a:ext cx="4038600" cy="4525963"/>
          </a:xfrm>
        </p:spPr>
        <p:txBody>
          <a:bodyPr/>
          <a:lstStyle/>
          <a:p>
            <a:r>
              <a:rPr lang="en-US" altLang="en-US" b="1" dirty="0"/>
              <a:t>CHF</a:t>
            </a:r>
          </a:p>
          <a:p>
            <a:r>
              <a:rPr lang="en-US" altLang="en-US" b="1" dirty="0"/>
              <a:t>COPD</a:t>
            </a:r>
          </a:p>
          <a:p>
            <a:r>
              <a:rPr lang="en-US" altLang="en-US" b="1" dirty="0"/>
              <a:t>Smoking</a:t>
            </a:r>
          </a:p>
          <a:p>
            <a:r>
              <a:rPr lang="en-US" altLang="en-US" b="1" dirty="0"/>
              <a:t>DM</a:t>
            </a:r>
          </a:p>
          <a:p>
            <a:r>
              <a:rPr lang="en-US" altLang="en-US" b="1" dirty="0"/>
              <a:t>TIA</a:t>
            </a:r>
          </a:p>
          <a:p>
            <a:r>
              <a:rPr lang="en-US" altLang="en-US" b="1" dirty="0"/>
              <a:t>Stroke</a:t>
            </a:r>
          </a:p>
          <a:p>
            <a:r>
              <a:rPr lang="en-US" altLang="en-US" b="1" dirty="0"/>
              <a:t>Impaired mobility</a:t>
            </a:r>
          </a:p>
        </p:txBody>
      </p:sp>
      <p:sp>
        <p:nvSpPr>
          <p:cNvPr id="2" name="Date Placeholder 1"/>
          <p:cNvSpPr>
            <a:spLocks noGrp="1"/>
          </p:cNvSpPr>
          <p:nvPr>
            <p:ph type="dt" sz="half" idx="10"/>
          </p:nvPr>
        </p:nvSpPr>
        <p:spPr/>
        <p:txBody>
          <a:bodyPr/>
          <a:lstStyle/>
          <a:p>
            <a:fld id="{4EF33CF7-BADE-4C58-8656-DB433EDCF153}"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54</a:t>
            </a:fld>
            <a:endParaRPr lang="en-US"/>
          </a:p>
        </p:txBody>
      </p:sp>
    </p:spTree>
    <p:extLst>
      <p:ext uri="{BB962C8B-B14F-4D97-AF65-F5344CB8AC3E}">
        <p14:creationId xmlns:p14="http://schemas.microsoft.com/office/powerpoint/2010/main" val="59862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 </a:t>
            </a:r>
            <a:r>
              <a:rPr lang="en-US" altLang="en-US" b="1" dirty="0" smtClean="0"/>
              <a:t>Pathogenesis</a:t>
            </a:r>
          </a:p>
        </p:txBody>
      </p:sp>
      <p:sp>
        <p:nvSpPr>
          <p:cNvPr id="25603" name="Rectangle 3"/>
          <p:cNvSpPr>
            <a:spLocks noGrp="1" noChangeArrowheads="1"/>
          </p:cNvSpPr>
          <p:nvPr>
            <p:ph idx="1"/>
          </p:nvPr>
        </p:nvSpPr>
        <p:spPr>
          <a:xfrm>
            <a:off x="838199" y="1468582"/>
            <a:ext cx="10674927" cy="4708381"/>
          </a:xfrm>
        </p:spPr>
        <p:txBody>
          <a:bodyPr/>
          <a:lstStyle/>
          <a:p>
            <a:pPr>
              <a:buFontTx/>
              <a:buNone/>
            </a:pPr>
            <a:r>
              <a:rPr lang="en-US" altLang="en-US" b="1" dirty="0" smtClean="0"/>
              <a:t>In UI one of four things go wrong:</a:t>
            </a:r>
          </a:p>
          <a:p>
            <a:r>
              <a:rPr lang="en-US" altLang="en-US" dirty="0" smtClean="0"/>
              <a:t>Bladder over activity</a:t>
            </a:r>
          </a:p>
          <a:p>
            <a:r>
              <a:rPr lang="en-US" altLang="en-US" dirty="0" smtClean="0"/>
              <a:t>Bladder under activity</a:t>
            </a:r>
          </a:p>
          <a:p>
            <a:r>
              <a:rPr lang="en-US" altLang="en-US" dirty="0" smtClean="0"/>
              <a:t>Sphincter obstruction</a:t>
            </a:r>
          </a:p>
          <a:p>
            <a:r>
              <a:rPr lang="en-US" altLang="en-US" dirty="0" smtClean="0"/>
              <a:t>Sphincter doesn’</a:t>
            </a:r>
            <a:r>
              <a:rPr lang="en-US" altLang="en-US" dirty="0" smtClean="0">
                <a:cs typeface="Arial" panose="020B0604020202020204" pitchFamily="34" charset="0"/>
              </a:rPr>
              <a:t>t close</a:t>
            </a:r>
          </a:p>
        </p:txBody>
      </p:sp>
      <p:sp>
        <p:nvSpPr>
          <p:cNvPr id="2" name="Date Placeholder 1"/>
          <p:cNvSpPr>
            <a:spLocks noGrp="1"/>
          </p:cNvSpPr>
          <p:nvPr>
            <p:ph type="dt" sz="half" idx="10"/>
          </p:nvPr>
        </p:nvSpPr>
        <p:spPr/>
        <p:txBody>
          <a:bodyPr/>
          <a:lstStyle/>
          <a:p>
            <a:fld id="{A5BFB9F7-C9FF-455C-9C03-EB035155185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55</a:t>
            </a:fld>
            <a:endParaRPr lang="en-US"/>
          </a:p>
        </p:txBody>
      </p:sp>
    </p:spTree>
    <p:extLst>
      <p:ext uri="{BB962C8B-B14F-4D97-AF65-F5344CB8AC3E}">
        <p14:creationId xmlns:p14="http://schemas.microsoft.com/office/powerpoint/2010/main" val="140349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381000"/>
            <a:ext cx="8229600" cy="1143000"/>
          </a:xfrm>
        </p:spPr>
        <p:txBody>
          <a:bodyPr/>
          <a:lstStyle/>
          <a:p>
            <a:r>
              <a:rPr lang="en-US" altLang="en-US" b="1" smtClean="0"/>
              <a:t>Classification of UI</a:t>
            </a:r>
          </a:p>
        </p:txBody>
      </p:sp>
      <p:sp>
        <p:nvSpPr>
          <p:cNvPr id="26627" name="Rectangle 3"/>
          <p:cNvSpPr>
            <a:spLocks noGrp="1" noChangeArrowheads="1"/>
          </p:cNvSpPr>
          <p:nvPr>
            <p:ph sz="half" idx="1"/>
          </p:nvPr>
        </p:nvSpPr>
        <p:spPr>
          <a:xfrm>
            <a:off x="1191491" y="1524001"/>
            <a:ext cx="5361709" cy="4613564"/>
          </a:xfrm>
        </p:spPr>
        <p:txBody>
          <a:bodyPr/>
          <a:lstStyle/>
          <a:p>
            <a:pPr marL="0" indent="0">
              <a:lnSpc>
                <a:spcPct val="90000"/>
              </a:lnSpc>
              <a:buNone/>
            </a:pPr>
            <a:r>
              <a:rPr lang="en-US" altLang="en-US" b="1" dirty="0" smtClean="0"/>
              <a:t>Extra urethral</a:t>
            </a:r>
            <a:r>
              <a:rPr lang="en-US" altLang="en-US" dirty="0" smtClean="0"/>
              <a:t>:</a:t>
            </a:r>
          </a:p>
          <a:p>
            <a:pPr lvl="1">
              <a:lnSpc>
                <a:spcPct val="90000"/>
              </a:lnSpc>
            </a:pPr>
            <a:r>
              <a:rPr lang="en-US" altLang="en-US" b="1" dirty="0" smtClean="0"/>
              <a:t>Congenital</a:t>
            </a:r>
          </a:p>
          <a:p>
            <a:pPr lvl="2">
              <a:lnSpc>
                <a:spcPct val="90000"/>
              </a:lnSpc>
            </a:pPr>
            <a:r>
              <a:rPr lang="en-US" altLang="en-US" sz="2400" b="1" dirty="0"/>
              <a:t>Ectopic ureter</a:t>
            </a:r>
          </a:p>
          <a:p>
            <a:pPr lvl="2">
              <a:lnSpc>
                <a:spcPct val="90000"/>
              </a:lnSpc>
            </a:pPr>
            <a:r>
              <a:rPr lang="en-US" altLang="en-US" sz="2400" b="1" dirty="0"/>
              <a:t>Bladder </a:t>
            </a:r>
            <a:r>
              <a:rPr lang="en-US" altLang="en-US" sz="2400" b="1" dirty="0" err="1"/>
              <a:t>extrophy</a:t>
            </a:r>
            <a:endParaRPr lang="en-US" altLang="en-US" sz="2400" b="1" dirty="0"/>
          </a:p>
          <a:p>
            <a:pPr lvl="1">
              <a:lnSpc>
                <a:spcPct val="90000"/>
              </a:lnSpc>
            </a:pPr>
            <a:r>
              <a:rPr lang="en-US" altLang="en-US" b="1" dirty="0" err="1" smtClean="0"/>
              <a:t>Aquired</a:t>
            </a:r>
            <a:r>
              <a:rPr lang="en-US" altLang="en-US" b="1" dirty="0" smtClean="0"/>
              <a:t> (fistulas)</a:t>
            </a:r>
          </a:p>
          <a:p>
            <a:pPr lvl="2">
              <a:lnSpc>
                <a:spcPct val="90000"/>
              </a:lnSpc>
            </a:pPr>
            <a:r>
              <a:rPr lang="en-US" altLang="en-US" sz="2400" b="1" dirty="0" err="1"/>
              <a:t>Uretero</a:t>
            </a:r>
            <a:r>
              <a:rPr lang="en-US" altLang="en-US" sz="2400" b="1" dirty="0"/>
              <a:t>-vaginal</a:t>
            </a:r>
          </a:p>
          <a:p>
            <a:pPr lvl="2">
              <a:lnSpc>
                <a:spcPct val="90000"/>
              </a:lnSpc>
            </a:pPr>
            <a:r>
              <a:rPr lang="en-US" altLang="en-US" sz="2400" b="1" dirty="0" err="1"/>
              <a:t>Vesico</a:t>
            </a:r>
            <a:r>
              <a:rPr lang="en-US" altLang="en-US" sz="2400" b="1" dirty="0"/>
              <a:t>-vaginal(VVF)</a:t>
            </a:r>
          </a:p>
          <a:p>
            <a:pPr lvl="2">
              <a:lnSpc>
                <a:spcPct val="90000"/>
              </a:lnSpc>
            </a:pPr>
            <a:r>
              <a:rPr lang="en-US" altLang="en-US" sz="2400" b="1" dirty="0" err="1" smtClean="0"/>
              <a:t>Urethro</a:t>
            </a:r>
            <a:r>
              <a:rPr lang="en-US" altLang="en-US" sz="2400" b="1" dirty="0" smtClean="0"/>
              <a:t>-vaginal</a:t>
            </a:r>
            <a:endParaRPr lang="en-US" altLang="en-US" sz="2400" b="1" dirty="0"/>
          </a:p>
          <a:p>
            <a:pPr lvl="2">
              <a:lnSpc>
                <a:spcPct val="90000"/>
              </a:lnSpc>
            </a:pPr>
            <a:r>
              <a:rPr lang="en-US" altLang="en-US" sz="2400" b="1" dirty="0"/>
              <a:t>complex combinations.</a:t>
            </a:r>
            <a:endParaRPr lang="en-US" altLang="en-US" sz="2400" dirty="0"/>
          </a:p>
        </p:txBody>
      </p:sp>
      <p:sp>
        <p:nvSpPr>
          <p:cNvPr id="26628" name="Rectangle 4"/>
          <p:cNvSpPr>
            <a:spLocks noGrp="1" noChangeArrowheads="1"/>
          </p:cNvSpPr>
          <p:nvPr>
            <p:ph sz="half" idx="2"/>
          </p:nvPr>
        </p:nvSpPr>
        <p:spPr>
          <a:xfrm>
            <a:off x="5888181" y="1413164"/>
            <a:ext cx="4641273" cy="4308764"/>
          </a:xfrm>
        </p:spPr>
        <p:txBody>
          <a:bodyPr/>
          <a:lstStyle/>
          <a:p>
            <a:pPr marL="0" indent="0">
              <a:lnSpc>
                <a:spcPct val="90000"/>
              </a:lnSpc>
              <a:buNone/>
            </a:pPr>
            <a:r>
              <a:rPr lang="en-US" altLang="en-US" b="1" dirty="0" smtClean="0"/>
              <a:t>Transurethral</a:t>
            </a:r>
          </a:p>
          <a:p>
            <a:pPr lvl="1">
              <a:lnSpc>
                <a:spcPct val="90000"/>
              </a:lnSpc>
            </a:pPr>
            <a:r>
              <a:rPr lang="en-US" altLang="en-US" b="1" dirty="0" smtClean="0"/>
              <a:t>Stress urinary  incontinence (SUI)</a:t>
            </a:r>
          </a:p>
          <a:p>
            <a:pPr lvl="1">
              <a:lnSpc>
                <a:spcPct val="90000"/>
              </a:lnSpc>
            </a:pPr>
            <a:r>
              <a:rPr lang="en-US" altLang="en-US" b="1" dirty="0" smtClean="0"/>
              <a:t>Urge urinary incontinence (UUI)</a:t>
            </a:r>
          </a:p>
          <a:p>
            <a:pPr lvl="1">
              <a:lnSpc>
                <a:spcPct val="90000"/>
              </a:lnSpc>
            </a:pPr>
            <a:r>
              <a:rPr lang="en-US" altLang="en-US" b="1" dirty="0" smtClean="0"/>
              <a:t>Mixed urinary incontinence (MUI)</a:t>
            </a:r>
          </a:p>
          <a:p>
            <a:pPr lvl="1">
              <a:lnSpc>
                <a:spcPct val="90000"/>
              </a:lnSpc>
            </a:pPr>
            <a:r>
              <a:rPr lang="en-US" altLang="en-US" b="1" dirty="0" smtClean="0"/>
              <a:t>Overflow incontinence</a:t>
            </a:r>
          </a:p>
          <a:p>
            <a:pPr lvl="1">
              <a:lnSpc>
                <a:spcPct val="90000"/>
              </a:lnSpc>
            </a:pPr>
            <a:r>
              <a:rPr lang="en-US" altLang="en-US" b="1" dirty="0" smtClean="0"/>
              <a:t>Urethral diverticulum</a:t>
            </a:r>
          </a:p>
          <a:p>
            <a:pPr lvl="1">
              <a:lnSpc>
                <a:spcPct val="90000"/>
              </a:lnSpc>
            </a:pPr>
            <a:r>
              <a:rPr lang="en-US" altLang="en-US" b="1" dirty="0" smtClean="0"/>
              <a:t>Urethral instability (UI).</a:t>
            </a:r>
          </a:p>
          <a:p>
            <a:pPr>
              <a:lnSpc>
                <a:spcPct val="90000"/>
              </a:lnSpc>
            </a:pPr>
            <a:endParaRPr lang="en-US" altLang="en-US" dirty="0" smtClean="0"/>
          </a:p>
        </p:txBody>
      </p:sp>
      <p:sp>
        <p:nvSpPr>
          <p:cNvPr id="2" name="Date Placeholder 1"/>
          <p:cNvSpPr>
            <a:spLocks noGrp="1"/>
          </p:cNvSpPr>
          <p:nvPr>
            <p:ph type="dt" sz="half" idx="10"/>
          </p:nvPr>
        </p:nvSpPr>
        <p:spPr/>
        <p:txBody>
          <a:bodyPr/>
          <a:lstStyle/>
          <a:p>
            <a:fld id="{C5466013-BC40-40D5-BCFD-11DA4DB3E72D}"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56</a:t>
            </a:fld>
            <a:endParaRPr lang="en-US"/>
          </a:p>
        </p:txBody>
      </p:sp>
    </p:spTree>
    <p:extLst>
      <p:ext uri="{BB962C8B-B14F-4D97-AF65-F5344CB8AC3E}">
        <p14:creationId xmlns:p14="http://schemas.microsoft.com/office/powerpoint/2010/main" val="399890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  </a:t>
            </a:r>
            <a:r>
              <a:rPr lang="en-US" altLang="en-US" b="1" smtClean="0"/>
              <a:t>Classifications…</a:t>
            </a:r>
          </a:p>
        </p:txBody>
      </p:sp>
      <p:sp>
        <p:nvSpPr>
          <p:cNvPr id="27651" name="Rectangle 3"/>
          <p:cNvSpPr>
            <a:spLocks noGrp="1" noChangeArrowheads="1"/>
          </p:cNvSpPr>
          <p:nvPr>
            <p:ph idx="1"/>
          </p:nvPr>
        </p:nvSpPr>
        <p:spPr>
          <a:xfrm>
            <a:off x="838199" y="1427018"/>
            <a:ext cx="11035145" cy="4918364"/>
          </a:xfrm>
        </p:spPr>
        <p:txBody>
          <a:bodyPr>
            <a:normAutofit fontScale="92500" lnSpcReduction="10000"/>
          </a:bodyPr>
          <a:lstStyle/>
          <a:p>
            <a:pPr marL="0" indent="0">
              <a:lnSpc>
                <a:spcPct val="90000"/>
              </a:lnSpc>
              <a:buNone/>
            </a:pPr>
            <a:r>
              <a:rPr lang="en-US" altLang="en-US" b="1" dirty="0" smtClean="0"/>
              <a:t>Functional and transient incontinence </a:t>
            </a:r>
            <a:r>
              <a:rPr lang="en-US" altLang="en-US" dirty="0" err="1" smtClean="0"/>
              <a:t>Incontinence</a:t>
            </a:r>
            <a:r>
              <a:rPr lang="en-US" altLang="en-US" dirty="0" smtClean="0"/>
              <a:t> </a:t>
            </a:r>
            <a:r>
              <a:rPr lang="en-US" altLang="en-US" dirty="0"/>
              <a:t>that occurs because of factors unrelated to the physiologic voiding mechanism.</a:t>
            </a:r>
            <a:endParaRPr lang="en-US" altLang="en-US" i="1" dirty="0"/>
          </a:p>
          <a:p>
            <a:r>
              <a:rPr lang="en-US" altLang="en-US" dirty="0"/>
              <a:t>More common in  elderly women </a:t>
            </a:r>
            <a:endParaRPr lang="en-US" altLang="en-US" dirty="0" smtClean="0"/>
          </a:p>
          <a:p>
            <a:r>
              <a:rPr lang="en-US" altLang="en-US" dirty="0"/>
              <a:t>Can be related </a:t>
            </a:r>
            <a:r>
              <a:rPr lang="en-US" altLang="en-US" dirty="0" smtClean="0"/>
              <a:t>to </a:t>
            </a:r>
            <a:r>
              <a:rPr lang="en-US" altLang="en-US" b="1" dirty="0"/>
              <a:t>(DIAPPERS</a:t>
            </a:r>
            <a:r>
              <a:rPr lang="en-US" altLang="en-US" b="1" dirty="0" smtClean="0"/>
              <a:t>)</a:t>
            </a:r>
          </a:p>
          <a:p>
            <a:pPr lvl="1"/>
            <a:r>
              <a:rPr lang="en-US" altLang="en-US" sz="3000" b="1" dirty="0"/>
              <a:t>Delirium</a:t>
            </a:r>
          </a:p>
          <a:p>
            <a:pPr lvl="1"/>
            <a:r>
              <a:rPr lang="en-US" altLang="en-US" sz="3000" b="1" dirty="0"/>
              <a:t>Infection</a:t>
            </a:r>
          </a:p>
          <a:p>
            <a:pPr lvl="1"/>
            <a:r>
              <a:rPr lang="en-US" altLang="en-US" sz="3000" b="1" dirty="0"/>
              <a:t>Atrophic vaginitis</a:t>
            </a:r>
          </a:p>
          <a:p>
            <a:pPr lvl="1"/>
            <a:r>
              <a:rPr lang="en-US" altLang="en-US" sz="3000" b="1" dirty="0"/>
              <a:t>Pharmacologic agents like diuretics</a:t>
            </a:r>
          </a:p>
          <a:p>
            <a:pPr lvl="1"/>
            <a:r>
              <a:rPr lang="en-US" altLang="en-US" sz="3000" b="1" dirty="0"/>
              <a:t>Psychological</a:t>
            </a:r>
          </a:p>
          <a:p>
            <a:pPr lvl="1"/>
            <a:r>
              <a:rPr lang="en-US" altLang="en-US" sz="3000" b="1" dirty="0"/>
              <a:t>Endocrine</a:t>
            </a:r>
          </a:p>
          <a:p>
            <a:pPr lvl="1"/>
            <a:r>
              <a:rPr lang="en-US" altLang="en-US" sz="3000" b="1" dirty="0"/>
              <a:t>Restricted mobility</a:t>
            </a:r>
          </a:p>
          <a:p>
            <a:pPr lvl="1"/>
            <a:r>
              <a:rPr lang="en-US" altLang="en-US" sz="3000" b="1" dirty="0"/>
              <a:t>Stool impaction</a:t>
            </a:r>
          </a:p>
          <a:p>
            <a:pPr lvl="2">
              <a:buFontTx/>
              <a:buNone/>
            </a:pPr>
            <a:endParaRPr lang="en-US" altLang="en-US" sz="2600" b="1" dirty="0"/>
          </a:p>
          <a:p>
            <a:pPr>
              <a:lnSpc>
                <a:spcPct val="90000"/>
              </a:lnSpc>
            </a:pPr>
            <a:endParaRPr lang="en-US" altLang="en-US" dirty="0" smtClean="0"/>
          </a:p>
        </p:txBody>
      </p:sp>
      <p:sp>
        <p:nvSpPr>
          <p:cNvPr id="2" name="Date Placeholder 1"/>
          <p:cNvSpPr>
            <a:spLocks noGrp="1"/>
          </p:cNvSpPr>
          <p:nvPr>
            <p:ph type="dt" sz="half" idx="10"/>
          </p:nvPr>
        </p:nvSpPr>
        <p:spPr/>
        <p:txBody>
          <a:bodyPr/>
          <a:lstStyle/>
          <a:p>
            <a:fld id="{FCECBC7B-893D-4DFB-BF04-7DCE686133D1}"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57</a:t>
            </a:fld>
            <a:endParaRPr lang="en-US"/>
          </a:p>
        </p:txBody>
      </p:sp>
    </p:spTree>
    <p:extLst>
      <p:ext uri="{BB962C8B-B14F-4D97-AF65-F5344CB8AC3E}">
        <p14:creationId xmlns:p14="http://schemas.microsoft.com/office/powerpoint/2010/main" val="421162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b="1" dirty="0" smtClean="0"/>
              <a:t>Stress urinary incontinence (SUI)</a:t>
            </a:r>
          </a:p>
        </p:txBody>
      </p:sp>
      <p:sp>
        <p:nvSpPr>
          <p:cNvPr id="38915" name="Rectangle 3"/>
          <p:cNvSpPr>
            <a:spLocks noGrp="1" noChangeArrowheads="1"/>
          </p:cNvSpPr>
          <p:nvPr>
            <p:ph idx="1"/>
          </p:nvPr>
        </p:nvSpPr>
        <p:spPr>
          <a:xfrm>
            <a:off x="838199" y="1537856"/>
            <a:ext cx="11118273" cy="4639108"/>
          </a:xfrm>
        </p:spPr>
        <p:txBody>
          <a:bodyPr rtlCol="0">
            <a:normAutofit/>
          </a:bodyPr>
          <a:lstStyle/>
          <a:p>
            <a:pPr>
              <a:defRPr/>
            </a:pPr>
            <a:r>
              <a:rPr lang="en-US" dirty="0" smtClean="0"/>
              <a:t>is  leakage of urine that occurs when </a:t>
            </a:r>
            <a:r>
              <a:rPr lang="en-US" dirty="0" err="1" smtClean="0"/>
              <a:t>intravesical</a:t>
            </a:r>
            <a:r>
              <a:rPr lang="en-US" dirty="0" smtClean="0"/>
              <a:t> pressure exceeds MUCP (mean urethral closure pressure) in the absence of detrusor contraction. </a:t>
            </a:r>
          </a:p>
          <a:p>
            <a:r>
              <a:rPr lang="en-US" altLang="en-US" i="1" dirty="0"/>
              <a:t>The complaint of involuntary </a:t>
            </a:r>
            <a:r>
              <a:rPr lang="en-US" altLang="en-US" i="1" dirty="0" smtClean="0"/>
              <a:t>leakage </a:t>
            </a:r>
            <a:r>
              <a:rPr lang="en-US" altLang="en-US" dirty="0"/>
              <a:t>during periods of increased intra–abdominal pressure</a:t>
            </a:r>
            <a:r>
              <a:rPr lang="en-US" altLang="en-US" i="1" dirty="0" smtClean="0"/>
              <a:t> due to effort </a:t>
            </a:r>
            <a:r>
              <a:rPr lang="en-US" altLang="en-US" i="1" dirty="0"/>
              <a:t>or </a:t>
            </a:r>
            <a:r>
              <a:rPr lang="en-US" altLang="en-US" dirty="0"/>
              <a:t>exertion, </a:t>
            </a:r>
            <a:r>
              <a:rPr lang="en-US" altLang="en-US" dirty="0" smtClean="0"/>
              <a:t>sneezing </a:t>
            </a:r>
            <a:r>
              <a:rPr lang="en-US" altLang="en-US" dirty="0"/>
              <a:t>or </a:t>
            </a:r>
            <a:r>
              <a:rPr lang="en-US" altLang="en-US" dirty="0" smtClean="0"/>
              <a:t>coughing.</a:t>
            </a:r>
            <a:endParaRPr lang="en-US" altLang="en-US" dirty="0"/>
          </a:p>
          <a:p>
            <a:r>
              <a:rPr lang="en-US" altLang="en-US" dirty="0" smtClean="0"/>
              <a:t>Is </a:t>
            </a:r>
            <a:r>
              <a:rPr lang="en-US" altLang="en-US" dirty="0"/>
              <a:t>the most common form of UI in women and is  common in younger women</a:t>
            </a:r>
            <a:r>
              <a:rPr lang="en-US" altLang="en-US" dirty="0" smtClean="0"/>
              <a:t>.</a:t>
            </a:r>
            <a:endParaRPr lang="en-US" dirty="0" smtClean="0"/>
          </a:p>
          <a:p>
            <a:pPr>
              <a:defRPr/>
            </a:pPr>
            <a:r>
              <a:rPr lang="en-US" dirty="0" smtClean="0"/>
              <a:t>Causes: </a:t>
            </a:r>
          </a:p>
          <a:p>
            <a:pPr lvl="1">
              <a:defRPr/>
            </a:pPr>
            <a:r>
              <a:rPr lang="en-US" dirty="0" smtClean="0"/>
              <a:t>Urethral hyper mobility.</a:t>
            </a:r>
          </a:p>
          <a:p>
            <a:pPr lvl="1">
              <a:defRPr/>
            </a:pPr>
            <a:r>
              <a:rPr lang="en-US" dirty="0" smtClean="0"/>
              <a:t>Intrinsic sphincter deficiency (ISD).</a:t>
            </a:r>
          </a:p>
        </p:txBody>
      </p:sp>
      <p:sp>
        <p:nvSpPr>
          <p:cNvPr id="2" name="Date Placeholder 1"/>
          <p:cNvSpPr>
            <a:spLocks noGrp="1"/>
          </p:cNvSpPr>
          <p:nvPr>
            <p:ph type="dt" sz="half" idx="10"/>
          </p:nvPr>
        </p:nvSpPr>
        <p:spPr/>
        <p:txBody>
          <a:bodyPr/>
          <a:lstStyle/>
          <a:p>
            <a:fld id="{158876EA-E31B-479A-BB20-7D80DA513AED}"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58</a:t>
            </a:fld>
            <a:endParaRPr lang="en-US"/>
          </a:p>
        </p:txBody>
      </p:sp>
    </p:spTree>
    <p:extLst>
      <p:ext uri="{BB962C8B-B14F-4D97-AF65-F5344CB8AC3E}">
        <p14:creationId xmlns:p14="http://schemas.microsoft.com/office/powerpoint/2010/main" val="366854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b="1" i="1" dirty="0"/>
              <a:t>Urge Urinary </a:t>
            </a:r>
            <a:r>
              <a:rPr lang="en-US" altLang="en-US" sz="3600" b="1" i="1" dirty="0" smtClean="0"/>
              <a:t>Incontinence /</a:t>
            </a:r>
            <a:r>
              <a:rPr lang="en-US" altLang="en-US" sz="3600" b="1" dirty="0"/>
              <a:t>Detrusor Over activity (DO)</a:t>
            </a:r>
            <a:endParaRPr lang="en-US" altLang="en-US" sz="3600" dirty="0"/>
          </a:p>
        </p:txBody>
      </p:sp>
      <p:sp>
        <p:nvSpPr>
          <p:cNvPr id="3" name="Content Placeholder 2"/>
          <p:cNvSpPr>
            <a:spLocks noGrp="1"/>
          </p:cNvSpPr>
          <p:nvPr>
            <p:ph idx="1"/>
          </p:nvPr>
        </p:nvSpPr>
        <p:spPr>
          <a:xfrm>
            <a:off x="838200" y="1579417"/>
            <a:ext cx="10647218" cy="4776933"/>
          </a:xfrm>
        </p:spPr>
        <p:txBody>
          <a:bodyPr rtlCol="0">
            <a:normAutofit fontScale="92500" lnSpcReduction="20000"/>
          </a:bodyPr>
          <a:lstStyle/>
          <a:p>
            <a:pPr>
              <a:lnSpc>
                <a:spcPct val="120000"/>
              </a:lnSpc>
              <a:defRPr/>
            </a:pPr>
            <a:r>
              <a:rPr lang="en-US" dirty="0"/>
              <a:t>Is the involuntary leakage of urine accompanied by or immediately preceded by urgency. </a:t>
            </a:r>
          </a:p>
          <a:p>
            <a:pPr>
              <a:lnSpc>
                <a:spcPct val="120000"/>
              </a:lnSpc>
              <a:defRPr/>
            </a:pPr>
            <a:r>
              <a:rPr lang="en-US" dirty="0"/>
              <a:t> </a:t>
            </a:r>
            <a:r>
              <a:rPr lang="en-US" dirty="0" smtClean="0"/>
              <a:t>caused by </a:t>
            </a:r>
            <a:r>
              <a:rPr lang="en-US" b="1" dirty="0" smtClean="0"/>
              <a:t>Spontaneous </a:t>
            </a:r>
            <a:r>
              <a:rPr lang="en-US" b="1" dirty="0"/>
              <a:t>or provoked detrusor contraction during </a:t>
            </a:r>
            <a:r>
              <a:rPr lang="en-US" b="1" dirty="0">
                <a:solidFill>
                  <a:schemeClr val="tx2"/>
                </a:solidFill>
              </a:rPr>
              <a:t>filling phase</a:t>
            </a:r>
            <a:r>
              <a:rPr lang="en-US" b="1" dirty="0"/>
              <a:t> of bladder.</a:t>
            </a:r>
          </a:p>
          <a:p>
            <a:pPr>
              <a:lnSpc>
                <a:spcPct val="120000"/>
              </a:lnSpc>
              <a:defRPr/>
            </a:pPr>
            <a:r>
              <a:rPr lang="en-US" b="1" dirty="0"/>
              <a:t>Characterized by </a:t>
            </a:r>
            <a:r>
              <a:rPr lang="en-US" b="1" dirty="0">
                <a:solidFill>
                  <a:schemeClr val="tx2"/>
                </a:solidFill>
              </a:rPr>
              <a:t>urge</a:t>
            </a:r>
            <a:r>
              <a:rPr lang="en-US" b="1" dirty="0"/>
              <a:t> </a:t>
            </a:r>
            <a:r>
              <a:rPr lang="en-US" b="1" dirty="0" smtClean="0"/>
              <a:t>incontinence ( </a:t>
            </a:r>
            <a:r>
              <a:rPr lang="en-US" b="1" dirty="0" err="1"/>
              <a:t>pt</a:t>
            </a:r>
            <a:r>
              <a:rPr lang="en-US" b="1" dirty="0"/>
              <a:t> leak on  their  way to </a:t>
            </a:r>
            <a:r>
              <a:rPr lang="en-US" b="1" dirty="0" smtClean="0"/>
              <a:t>toilet), Dribbling </a:t>
            </a:r>
            <a:r>
              <a:rPr lang="en-US" b="1" dirty="0"/>
              <a:t>or leakage when they see toilets, when they </a:t>
            </a:r>
            <a:r>
              <a:rPr lang="en-US" dirty="0"/>
              <a:t>put the key in the door, upon returning </a:t>
            </a:r>
            <a:r>
              <a:rPr lang="en-US" dirty="0" smtClean="0"/>
              <a:t>home.</a:t>
            </a:r>
            <a:endParaRPr lang="en-US" dirty="0"/>
          </a:p>
          <a:p>
            <a:pPr>
              <a:lnSpc>
                <a:spcPct val="120000"/>
              </a:lnSpc>
              <a:defRPr/>
            </a:pPr>
            <a:r>
              <a:rPr lang="en-US" dirty="0" smtClean="0"/>
              <a:t> </a:t>
            </a:r>
            <a:r>
              <a:rPr lang="en-US" dirty="0"/>
              <a:t>Is the most common form of incontinence in older women</a:t>
            </a:r>
          </a:p>
          <a:p>
            <a:pPr>
              <a:lnSpc>
                <a:spcPct val="120000"/>
              </a:lnSpc>
              <a:defRPr/>
            </a:pPr>
            <a:r>
              <a:rPr lang="en-US" dirty="0"/>
              <a:t>Urgency is the sudden compelling desire to pass urine that is difficult to defer.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A3F5B2-359C-4C00-A173-EE795FC6E022}" type="slidenum">
              <a:rPr lang="en-US" altLang="en-US">
                <a:solidFill>
                  <a:srgbClr val="898989"/>
                </a:solidFill>
                <a:latin typeface="Calibri" panose="020F0502020204030204" pitchFamily="34" charset="0"/>
              </a:rPr>
              <a:pPr eaLnBrk="1" hangingPunct="1"/>
              <a:t>59</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78B63CC0-726A-4D8D-894F-347B66DCA4C6}"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5669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p:spPr>
        <p:txBody>
          <a:bodyPr>
            <a:normAutofit fontScale="90000"/>
          </a:bodyPr>
          <a:lstStyle/>
          <a:p>
            <a:r>
              <a:rPr lang="en-US" b="1" dirty="0" smtClean="0"/>
              <a:t/>
            </a:r>
            <a:br>
              <a:rPr lang="en-US" b="1" dirty="0" smtClean="0"/>
            </a:br>
            <a:r>
              <a:rPr lang="en-US" b="1" dirty="0"/>
              <a:t/>
            </a:r>
            <a:br>
              <a:rPr lang="en-US" b="1" dirty="0"/>
            </a:br>
            <a:r>
              <a:rPr lang="en-US" b="1" dirty="0" smtClean="0"/>
              <a:t>INTRODUCTION….</a:t>
            </a:r>
            <a:br>
              <a:rPr lang="en-US" b="1" dirty="0" smtClean="0"/>
            </a:br>
            <a:endParaRPr lang="en-GB" dirty="0"/>
          </a:p>
        </p:txBody>
      </p:sp>
      <p:sp>
        <p:nvSpPr>
          <p:cNvPr id="3" name="Content Placeholder 2"/>
          <p:cNvSpPr>
            <a:spLocks noGrp="1"/>
          </p:cNvSpPr>
          <p:nvPr>
            <p:ph idx="1"/>
          </p:nvPr>
        </p:nvSpPr>
        <p:spPr>
          <a:xfrm>
            <a:off x="838199" y="1593273"/>
            <a:ext cx="10868891" cy="4583690"/>
          </a:xfrm>
        </p:spPr>
        <p:txBody>
          <a:bodyPr>
            <a:normAutofit/>
          </a:bodyPr>
          <a:lstStyle/>
          <a:p>
            <a:pPr algn="just">
              <a:lnSpc>
                <a:spcPct val="80000"/>
              </a:lnSpc>
            </a:pPr>
            <a:r>
              <a:rPr lang="en-US" sz="3200" dirty="0" smtClean="0"/>
              <a:t>It's estimated that </a:t>
            </a:r>
            <a:r>
              <a:rPr lang="en-US" sz="3200" b="1" dirty="0" smtClean="0"/>
              <a:t>half</a:t>
            </a:r>
            <a:r>
              <a:rPr lang="en-US" sz="3200" dirty="0" smtClean="0"/>
              <a:t> of women who have children will experience some form of prolapse in later life</a:t>
            </a:r>
          </a:p>
          <a:p>
            <a:pPr algn="just">
              <a:lnSpc>
                <a:spcPct val="80000"/>
              </a:lnSpc>
            </a:pPr>
            <a:r>
              <a:rPr lang="en-US" sz="3200" dirty="0" smtClean="0"/>
              <a:t> but because many women don't seek help , the actual number of women affected by prolapse is unknown. </a:t>
            </a:r>
            <a:endParaRPr lang="en-US" sz="3200" dirty="0"/>
          </a:p>
          <a:p>
            <a:pPr algn="just">
              <a:lnSpc>
                <a:spcPct val="80000"/>
              </a:lnSpc>
            </a:pPr>
            <a:r>
              <a:rPr lang="en-US" sz="3200" dirty="0" smtClean="0"/>
              <a:t>The life time risk of requiring at least 1 operation to correct incontinence or prolapse is estimated at approximately 11%</a:t>
            </a:r>
          </a:p>
          <a:p>
            <a:pPr algn="just">
              <a:lnSpc>
                <a:spcPct val="80000"/>
              </a:lnSpc>
            </a:pPr>
            <a:r>
              <a:rPr lang="en-US" sz="3200" dirty="0" smtClean="0"/>
              <a:t>Mortality from this condition is negligible, significant morbidity or deterioration of lifestyle may be associated with prolapse</a:t>
            </a:r>
          </a:p>
          <a:p>
            <a:pPr marL="0" indent="0" algn="just">
              <a:lnSpc>
                <a:spcPct val="80000"/>
              </a:lnSpc>
              <a:buNone/>
            </a:pPr>
            <a:endParaRPr lang="en-US" sz="3200" dirty="0" smtClean="0"/>
          </a:p>
          <a:p>
            <a:pPr algn="just"/>
            <a:endParaRPr lang="en-GB" sz="3200" dirty="0"/>
          </a:p>
        </p:txBody>
      </p:sp>
      <p:sp>
        <p:nvSpPr>
          <p:cNvPr id="4" name="Date Placeholder 3"/>
          <p:cNvSpPr>
            <a:spLocks noGrp="1"/>
          </p:cNvSpPr>
          <p:nvPr>
            <p:ph type="dt" sz="half" idx="10"/>
          </p:nvPr>
        </p:nvSpPr>
        <p:spPr/>
        <p:txBody>
          <a:bodyPr/>
          <a:lstStyle/>
          <a:p>
            <a:fld id="{62712361-5497-49F7-89D9-8F3B78DC4718}"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6</a:t>
            </a:fld>
            <a:endParaRPr lang="en-US"/>
          </a:p>
        </p:txBody>
      </p:sp>
    </p:spTree>
    <p:extLst>
      <p:ext uri="{BB962C8B-B14F-4D97-AF65-F5344CB8AC3E}">
        <p14:creationId xmlns:p14="http://schemas.microsoft.com/office/powerpoint/2010/main" val="216564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b="1" smtClean="0"/>
              <a:t>Mixed incontinence (MUI)</a:t>
            </a:r>
          </a:p>
        </p:txBody>
      </p:sp>
      <p:sp>
        <p:nvSpPr>
          <p:cNvPr id="53251" name="Rectangle 3"/>
          <p:cNvSpPr>
            <a:spLocks noGrp="1" noChangeArrowheads="1"/>
          </p:cNvSpPr>
          <p:nvPr>
            <p:ph idx="1"/>
          </p:nvPr>
        </p:nvSpPr>
        <p:spPr/>
        <p:txBody>
          <a:bodyPr>
            <a:normAutofit/>
          </a:bodyPr>
          <a:lstStyle/>
          <a:p>
            <a:r>
              <a:rPr lang="en-US" altLang="en-US" sz="2400" dirty="0" smtClean="0"/>
              <a:t>Symptoms </a:t>
            </a:r>
            <a:r>
              <a:rPr lang="en-US" altLang="en-US" sz="2400" dirty="0"/>
              <a:t>of both stress and urge  UI</a:t>
            </a:r>
            <a:r>
              <a:rPr lang="en-US" altLang="en-US" sz="2400" dirty="0" smtClean="0"/>
              <a:t>.</a:t>
            </a:r>
            <a:endParaRPr lang="en-US" altLang="en-US" dirty="0" smtClean="0"/>
          </a:p>
          <a:p>
            <a:r>
              <a:rPr lang="en-US" altLang="en-US" dirty="0" smtClean="0"/>
              <a:t>The predominant feature guides the line of management.</a:t>
            </a:r>
          </a:p>
          <a:p>
            <a:r>
              <a:rPr lang="en-US" altLang="en-US" dirty="0" smtClean="0"/>
              <a:t>Generally safer management is to treat DO first medically and then surgery for failed cases.</a:t>
            </a:r>
          </a:p>
          <a:p>
            <a:endParaRPr lang="en-US" altLang="en-US" dirty="0" smtClean="0"/>
          </a:p>
        </p:txBody>
      </p:sp>
      <p:sp>
        <p:nvSpPr>
          <p:cNvPr id="2" name="Date Placeholder 1"/>
          <p:cNvSpPr>
            <a:spLocks noGrp="1"/>
          </p:cNvSpPr>
          <p:nvPr>
            <p:ph type="dt" sz="half" idx="10"/>
          </p:nvPr>
        </p:nvSpPr>
        <p:spPr/>
        <p:txBody>
          <a:bodyPr/>
          <a:lstStyle/>
          <a:p>
            <a:fld id="{16375C90-D342-415D-959B-ABD32B6E788A}"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60</a:t>
            </a:fld>
            <a:endParaRPr lang="en-US"/>
          </a:p>
        </p:txBody>
      </p:sp>
    </p:spTree>
    <p:extLst>
      <p:ext uri="{BB962C8B-B14F-4D97-AF65-F5344CB8AC3E}">
        <p14:creationId xmlns:p14="http://schemas.microsoft.com/office/powerpoint/2010/main" val="61157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81892" y="457200"/>
            <a:ext cx="10210800" cy="1011382"/>
          </a:xfrm>
        </p:spPr>
        <p:txBody>
          <a:bodyPr rtlCol="0">
            <a:normAutofit/>
          </a:bodyPr>
          <a:lstStyle/>
          <a:p>
            <a:pPr>
              <a:defRPr/>
            </a:pPr>
            <a:r>
              <a:rPr sz="3600" b="1" dirty="0"/>
              <a:t>Overflow </a:t>
            </a:r>
            <a:r>
              <a:rPr sz="3600" b="1" dirty="0" smtClean="0"/>
              <a:t>incontinence</a:t>
            </a:r>
            <a:r>
              <a:rPr lang="en-US" sz="3600" b="1" dirty="0" smtClean="0"/>
              <a:t> </a:t>
            </a:r>
            <a:r>
              <a:rPr sz="3600" b="1" dirty="0" smtClean="0"/>
              <a:t>(Incomplete </a:t>
            </a:r>
            <a:r>
              <a:rPr sz="3600" b="1" dirty="0"/>
              <a:t>Emptying)</a:t>
            </a:r>
          </a:p>
        </p:txBody>
      </p:sp>
      <p:sp>
        <p:nvSpPr>
          <p:cNvPr id="54275" name="Rectangle 3"/>
          <p:cNvSpPr>
            <a:spLocks noGrp="1" noChangeArrowheads="1"/>
          </p:cNvSpPr>
          <p:nvPr>
            <p:ph idx="1"/>
          </p:nvPr>
        </p:nvSpPr>
        <p:spPr>
          <a:xfrm>
            <a:off x="845126" y="1325881"/>
            <a:ext cx="11152909" cy="4922520"/>
          </a:xfrm>
        </p:spPr>
        <p:txBody>
          <a:bodyPr rtlCol="0">
            <a:normAutofit/>
          </a:bodyPr>
          <a:lstStyle/>
          <a:p>
            <a:r>
              <a:rPr lang="en-US" altLang="en-US" sz="3200" dirty="0"/>
              <a:t>  </a:t>
            </a:r>
            <a:r>
              <a:rPr lang="en-US" altLang="en-US" sz="3200" dirty="0" smtClean="0"/>
              <a:t>The leakage is associated </a:t>
            </a:r>
            <a:r>
              <a:rPr lang="en-US" altLang="en-US" sz="3200" dirty="0"/>
              <a:t>with incomplete bladder emptying</a:t>
            </a:r>
            <a:r>
              <a:rPr lang="en-US" altLang="en-US" sz="3200" dirty="0" smtClean="0"/>
              <a:t>, resulting from </a:t>
            </a:r>
            <a:r>
              <a:rPr lang="en-US" altLang="en-US" sz="3200" dirty="0"/>
              <a:t>impaired detrusor </a:t>
            </a:r>
            <a:r>
              <a:rPr lang="en-US" altLang="en-US" sz="3200" dirty="0" smtClean="0"/>
              <a:t>contractility (weakness)  or bladder </a:t>
            </a:r>
            <a:r>
              <a:rPr lang="en-US" altLang="en-US" sz="3200" dirty="0"/>
              <a:t>outlet obstruction. </a:t>
            </a:r>
            <a:endParaRPr lang="en-US" altLang="en-US" sz="3200" dirty="0" smtClean="0"/>
          </a:p>
          <a:p>
            <a:r>
              <a:rPr lang="en-US" sz="3200" dirty="0" smtClean="0"/>
              <a:t>Typically the leakage is small in volume.</a:t>
            </a:r>
          </a:p>
          <a:p>
            <a:r>
              <a:rPr lang="en-US" sz="3200" dirty="0" smtClean="0">
                <a:cs typeface="Arial" charset="0"/>
              </a:rPr>
              <a:t>↑</a:t>
            </a:r>
            <a:r>
              <a:rPr lang="en-US" sz="3200" dirty="0" err="1" smtClean="0">
                <a:cs typeface="Arial" charset="0"/>
              </a:rPr>
              <a:t>ed</a:t>
            </a:r>
            <a:r>
              <a:rPr lang="en-US" sz="3200" dirty="0" smtClean="0">
                <a:cs typeface="Arial" charset="0"/>
              </a:rPr>
              <a:t> post void residual urine.</a:t>
            </a:r>
          </a:p>
          <a:p>
            <a:r>
              <a:rPr lang="en-US" sz="3200" dirty="0" smtClean="0">
                <a:cs typeface="Arial" charset="0"/>
              </a:rPr>
              <a:t>Poor streaming, dribbling, hesitancy.</a:t>
            </a:r>
          </a:p>
          <a:p>
            <a:pPr marL="571500" indent="-571500">
              <a:buNone/>
              <a:defRPr/>
            </a:pPr>
            <a:endParaRPr lang="en-US" sz="4000" dirty="0" smtClean="0"/>
          </a:p>
        </p:txBody>
      </p:sp>
      <p:sp>
        <p:nvSpPr>
          <p:cNvPr id="2" name="Date Placeholder 1"/>
          <p:cNvSpPr>
            <a:spLocks noGrp="1"/>
          </p:cNvSpPr>
          <p:nvPr>
            <p:ph type="dt" sz="half" idx="10"/>
          </p:nvPr>
        </p:nvSpPr>
        <p:spPr/>
        <p:txBody>
          <a:bodyPr/>
          <a:lstStyle/>
          <a:p>
            <a:fld id="{D2B22BCF-C4F7-422E-B612-9F528A28CF3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61</a:t>
            </a:fld>
            <a:endParaRPr lang="en-US"/>
          </a:p>
        </p:txBody>
      </p:sp>
    </p:spTree>
    <p:extLst>
      <p:ext uri="{BB962C8B-B14F-4D97-AF65-F5344CB8AC3E}">
        <p14:creationId xmlns:p14="http://schemas.microsoft.com/office/powerpoint/2010/main" val="422084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lstStyle/>
          <a:p>
            <a:r>
              <a:rPr lang="en-US" dirty="0" smtClean="0"/>
              <a:t>OI…</a:t>
            </a:r>
            <a:endParaRPr lang="en-US" dirty="0"/>
          </a:p>
        </p:txBody>
      </p:sp>
      <p:sp>
        <p:nvSpPr>
          <p:cNvPr id="3" name="Content Placeholder 2"/>
          <p:cNvSpPr>
            <a:spLocks noGrp="1"/>
          </p:cNvSpPr>
          <p:nvPr>
            <p:ph idx="1"/>
          </p:nvPr>
        </p:nvSpPr>
        <p:spPr>
          <a:xfrm>
            <a:off x="655320" y="1021080"/>
            <a:ext cx="11399520" cy="5516880"/>
          </a:xfrm>
        </p:spPr>
        <p:txBody>
          <a:bodyPr>
            <a:normAutofit/>
          </a:bodyPr>
          <a:lstStyle/>
          <a:p>
            <a:pPr marL="0" indent="0">
              <a:buClr>
                <a:schemeClr val="accent3"/>
              </a:buClr>
              <a:buNone/>
              <a:defRPr/>
            </a:pPr>
            <a:r>
              <a:rPr lang="en-US" b="1" dirty="0"/>
              <a:t>Detrusor under </a:t>
            </a:r>
            <a:r>
              <a:rPr lang="en-US" b="1" dirty="0" smtClean="0"/>
              <a:t>activity</a:t>
            </a:r>
            <a:r>
              <a:rPr lang="en-US" b="1" dirty="0"/>
              <a:t> </a:t>
            </a:r>
            <a:r>
              <a:rPr lang="en-US" b="1" dirty="0" smtClean="0"/>
              <a:t>may be caused by </a:t>
            </a:r>
            <a:endParaRPr lang="en-US" dirty="0">
              <a:cs typeface="Arial" charset="0"/>
            </a:endParaRPr>
          </a:p>
          <a:p>
            <a:pPr indent="-246888">
              <a:buFont typeface="Wingdings 2"/>
              <a:buChar char=""/>
              <a:defRPr/>
            </a:pPr>
            <a:r>
              <a:rPr lang="en-US" dirty="0">
                <a:cs typeface="Arial" charset="0"/>
              </a:rPr>
              <a:t>Replacement of detrusor smooth muscle by fibrous tissue.</a:t>
            </a:r>
          </a:p>
          <a:p>
            <a:pPr indent="-246888">
              <a:buFont typeface="Wingdings 2"/>
              <a:buChar char=""/>
              <a:defRPr/>
            </a:pPr>
            <a:r>
              <a:rPr lang="en-US" dirty="0">
                <a:cs typeface="Arial" charset="0"/>
              </a:rPr>
              <a:t>Peripheral neuropathy.</a:t>
            </a:r>
          </a:p>
          <a:p>
            <a:pPr indent="-246888">
              <a:buFont typeface="Wingdings 2"/>
              <a:buChar char=""/>
              <a:defRPr/>
            </a:pPr>
            <a:r>
              <a:rPr lang="en-US" dirty="0">
                <a:cs typeface="Arial" charset="0"/>
              </a:rPr>
              <a:t>Damage to spinal detrusor afferent</a:t>
            </a:r>
            <a:r>
              <a:rPr lang="en-US" dirty="0" smtClean="0">
                <a:cs typeface="Arial" charset="0"/>
              </a:rPr>
              <a:t>.</a:t>
            </a:r>
          </a:p>
          <a:p>
            <a:pPr marL="0" indent="0">
              <a:buNone/>
              <a:defRPr/>
            </a:pPr>
            <a:r>
              <a:rPr lang="en-US" b="1" dirty="0">
                <a:cs typeface="Arial" charset="0"/>
              </a:rPr>
              <a:t>bladder outlet obstruction may be caused by </a:t>
            </a:r>
            <a:endParaRPr lang="en-US" b="1" dirty="0" smtClean="0">
              <a:cs typeface="Arial" charset="0"/>
            </a:endParaRPr>
          </a:p>
          <a:p>
            <a:pPr indent="-246888">
              <a:buFont typeface="Wingdings 2"/>
              <a:buChar char=""/>
              <a:defRPr/>
            </a:pPr>
            <a:r>
              <a:rPr lang="en-US" dirty="0" smtClean="0">
                <a:cs typeface="Arial" charset="0"/>
              </a:rPr>
              <a:t>Anti </a:t>
            </a:r>
            <a:r>
              <a:rPr lang="en-US" dirty="0">
                <a:cs typeface="Arial" charset="0"/>
              </a:rPr>
              <a:t>incontinence </a:t>
            </a:r>
            <a:r>
              <a:rPr lang="en-US" dirty="0" smtClean="0">
                <a:cs typeface="Arial" charset="0"/>
              </a:rPr>
              <a:t>surgery</a:t>
            </a:r>
          </a:p>
          <a:p>
            <a:pPr indent="-246888">
              <a:buFont typeface="Wingdings 2"/>
              <a:buChar char=""/>
              <a:defRPr/>
            </a:pPr>
            <a:r>
              <a:rPr lang="en-US" dirty="0" smtClean="0">
                <a:cs typeface="Arial" charset="0"/>
              </a:rPr>
              <a:t>Cystocele</a:t>
            </a:r>
          </a:p>
          <a:p>
            <a:pPr indent="-246888">
              <a:buFont typeface="Wingdings 2"/>
              <a:buChar char=""/>
              <a:defRPr/>
            </a:pPr>
            <a:r>
              <a:rPr lang="en-US" dirty="0" smtClean="0">
                <a:cs typeface="Arial" charset="0"/>
              </a:rPr>
              <a:t>Spinal </a:t>
            </a:r>
            <a:r>
              <a:rPr lang="en-US" dirty="0">
                <a:cs typeface="Arial" charset="0"/>
              </a:rPr>
              <a:t>cord injury…..</a:t>
            </a:r>
          </a:p>
          <a:p>
            <a:pPr indent="-246888">
              <a:buFont typeface="Wingdings 2"/>
              <a:buChar char=""/>
              <a:defRPr/>
            </a:pPr>
            <a:endParaRPr lang="en-US" dirty="0">
              <a:cs typeface="Arial" charset="0"/>
            </a:endParaRPr>
          </a:p>
          <a:p>
            <a:endParaRPr lang="en-US" dirty="0"/>
          </a:p>
        </p:txBody>
      </p:sp>
      <p:sp>
        <p:nvSpPr>
          <p:cNvPr id="4" name="Date Placeholder 3"/>
          <p:cNvSpPr>
            <a:spLocks noGrp="1"/>
          </p:cNvSpPr>
          <p:nvPr>
            <p:ph type="dt" sz="half" idx="10"/>
          </p:nvPr>
        </p:nvSpPr>
        <p:spPr/>
        <p:txBody>
          <a:bodyPr/>
          <a:lstStyle/>
          <a:p>
            <a:fld id="{FFDC8C22-430A-45BA-9C2D-EAF0BE674DB8}"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62</a:t>
            </a:fld>
            <a:endParaRPr lang="en-US"/>
          </a:p>
        </p:txBody>
      </p:sp>
    </p:spTree>
    <p:extLst>
      <p:ext uri="{BB962C8B-B14F-4D97-AF65-F5344CB8AC3E}">
        <p14:creationId xmlns:p14="http://schemas.microsoft.com/office/powerpoint/2010/main" val="768991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1280160" y="426720"/>
            <a:ext cx="8930640" cy="807720"/>
          </a:xfrm>
        </p:spPr>
        <p:txBody>
          <a:bodyPr/>
          <a:lstStyle/>
          <a:p>
            <a:r>
              <a:rPr lang="en-US" altLang="en-US" b="1" smtClean="0"/>
              <a:t>Distinguishing SUI vs UUI</a:t>
            </a:r>
          </a:p>
        </p:txBody>
      </p:sp>
      <p:sp>
        <p:nvSpPr>
          <p:cNvPr id="2" name="Content Placeholder 1"/>
          <p:cNvSpPr>
            <a:spLocks noGrp="1"/>
          </p:cNvSpPr>
          <p:nvPr>
            <p:ph idx="1"/>
          </p:nvPr>
        </p:nvSpPr>
        <p:spPr>
          <a:xfrm>
            <a:off x="746760" y="1371600"/>
            <a:ext cx="11231880" cy="4892040"/>
          </a:xfrm>
        </p:spPr>
        <p:txBody>
          <a:bodyPr rtlCol="0">
            <a:normAutofit/>
          </a:bodyPr>
          <a:lstStyle/>
          <a:p>
            <a:pPr marL="0" indent="0">
              <a:spcBef>
                <a:spcPct val="0"/>
              </a:spcBef>
              <a:buNone/>
              <a:defRPr/>
            </a:pPr>
            <a:r>
              <a:rPr lang="en-US" sz="3200" b="1" dirty="0">
                <a:latin typeface="Arial" pitchFamily="34" charset="0"/>
                <a:ea typeface="Times New Roman" pitchFamily="18" charset="0"/>
                <a:cs typeface="Times New Roman" pitchFamily="18" charset="0"/>
              </a:rPr>
              <a:t>Question Points</a:t>
            </a:r>
            <a:r>
              <a:rPr lang="en-US" sz="2400" b="1" dirty="0">
                <a:latin typeface="Arial" pitchFamily="34" charset="0"/>
                <a:ea typeface="Times New Roman" pitchFamily="18" charset="0"/>
                <a:cs typeface="Times New Roman" pitchFamily="18" charset="0"/>
              </a:rPr>
              <a:t>: </a:t>
            </a:r>
            <a:endParaRPr lang="en-US" sz="2400" dirty="0">
              <a:latin typeface="Arial" pitchFamily="34" charset="0"/>
            </a:endParaRPr>
          </a:p>
          <a:p>
            <a:pPr marL="0" indent="0">
              <a:spcBef>
                <a:spcPct val="0"/>
              </a:spcBef>
              <a:buFontTx/>
              <a:buAutoNum type="arabicPeriod"/>
              <a:defRPr/>
            </a:pPr>
            <a:r>
              <a:rPr lang="en-US" sz="2400" dirty="0">
                <a:latin typeface="Arial" pitchFamily="34" charset="0"/>
                <a:ea typeface="Times New Roman" pitchFamily="18" charset="0"/>
                <a:cs typeface="Times New Roman" pitchFamily="18" charset="0"/>
              </a:rPr>
              <a:t> Do you feel </a:t>
            </a:r>
            <a:r>
              <a:rPr lang="en-US" sz="2400" b="1" dirty="0">
                <a:latin typeface="Arial" pitchFamily="34" charset="0"/>
                <a:ea typeface="Times New Roman" pitchFamily="18" charset="0"/>
                <a:cs typeface="Times New Roman" pitchFamily="18" charset="0"/>
              </a:rPr>
              <a:t>urgency</a:t>
            </a:r>
            <a:r>
              <a:rPr lang="en-US" sz="2400" dirty="0">
                <a:latin typeface="Arial" pitchFamily="34" charset="0"/>
                <a:ea typeface="Times New Roman" pitchFamily="18" charset="0"/>
                <a:cs typeface="Times New Roman" pitchFamily="18" charset="0"/>
              </a:rPr>
              <a:t> before leaking?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No (0), Some (1), Strong (2)</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2. Do you leak when lifting something </a:t>
            </a:r>
            <a:r>
              <a:rPr lang="en-US" sz="2400" b="1" dirty="0">
                <a:latin typeface="Arial" pitchFamily="34" charset="0"/>
                <a:ea typeface="Times New Roman" pitchFamily="18" charset="0"/>
                <a:cs typeface="Times New Roman" pitchFamily="18" charset="0"/>
              </a:rPr>
              <a:t>heavy or in other</a:t>
            </a:r>
            <a:r>
              <a:rPr lang="en-US" sz="2400" dirty="0">
                <a:latin typeface="Arial" pitchFamily="34" charset="0"/>
                <a:ea typeface="Times New Roman" pitchFamily="18" charset="0"/>
                <a:cs typeface="Times New Roman" pitchFamily="18" charset="0"/>
              </a:rPr>
              <a:t> </a:t>
            </a:r>
            <a:r>
              <a:rPr lang="en-US" sz="2400" b="1" dirty="0">
                <a:latin typeface="Arial" pitchFamily="34" charset="0"/>
                <a:ea typeface="Times New Roman" pitchFamily="18" charset="0"/>
                <a:cs typeface="Times New Roman" pitchFamily="18" charset="0"/>
              </a:rPr>
              <a:t>strenuous</a:t>
            </a:r>
            <a:r>
              <a:rPr lang="en-US" sz="2400" dirty="0">
                <a:latin typeface="Arial" pitchFamily="34" charset="0"/>
                <a:ea typeface="Times New Roman" pitchFamily="18" charset="0"/>
                <a:cs typeface="Times New Roman" pitchFamily="18" charset="0"/>
              </a:rPr>
              <a:t> situations?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Yes (0), even without strenuous activity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3. Do you leak at the same time when doing something strenuous, or </a:t>
            </a:r>
            <a:r>
              <a:rPr lang="en-US" sz="2400" b="1" dirty="0">
                <a:latin typeface="Arial" pitchFamily="34" charset="0"/>
                <a:ea typeface="Times New Roman" pitchFamily="18" charset="0"/>
                <a:cs typeface="Times New Roman" pitchFamily="18" charset="0"/>
              </a:rPr>
              <a:t>seconds afterwards</a:t>
            </a:r>
            <a:r>
              <a:rPr lang="en-US" sz="2400" dirty="0">
                <a:latin typeface="Arial" pitchFamily="34" charset="0"/>
                <a:ea typeface="Times New Roman" pitchFamily="18" charset="0"/>
                <a:cs typeface="Times New Roman" pitchFamily="18" charset="0"/>
              </a:rPr>
              <a:t>?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At the same time (0), seconds after (2)</a:t>
            </a:r>
          </a:p>
          <a:p>
            <a:pPr marL="0" indent="0">
              <a:spcBef>
                <a:spcPct val="0"/>
              </a:spcBef>
              <a:buNone/>
              <a:defRPr/>
            </a:pPr>
            <a:r>
              <a:rPr lang="en-US" sz="2400" dirty="0">
                <a:latin typeface="Arial" pitchFamily="34" charset="0"/>
                <a:ea typeface="Times New Roman" pitchFamily="18" charset="0"/>
                <a:cs typeface="Times New Roman" pitchFamily="18" charset="0"/>
              </a:rPr>
              <a:t>4. What </a:t>
            </a:r>
            <a:r>
              <a:rPr lang="en-US" sz="2400" b="1" dirty="0">
                <a:latin typeface="Arial" pitchFamily="34" charset="0"/>
                <a:ea typeface="Times New Roman" pitchFamily="18" charset="0"/>
                <a:cs typeface="Times New Roman" pitchFamily="18" charset="0"/>
              </a:rPr>
              <a:t>quantity</a:t>
            </a:r>
            <a:r>
              <a:rPr lang="en-US" sz="2400" dirty="0">
                <a:latin typeface="Arial" pitchFamily="34" charset="0"/>
                <a:ea typeface="Times New Roman" pitchFamily="18" charset="0"/>
                <a:cs typeface="Times New Roman" pitchFamily="18" charset="0"/>
              </a:rPr>
              <a:t> of urine leaks?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A little (0), moderate amount (1), a large amount (2) </a:t>
            </a:r>
            <a:endParaRPr lang="en-US" sz="2400" dirty="0">
              <a:latin typeface="Arial" pitchFamily="34" charset="0"/>
            </a:endParaRPr>
          </a:p>
          <a:p>
            <a:pPr marL="0" indent="0">
              <a:spcBef>
                <a:spcPct val="0"/>
              </a:spcBef>
              <a:buNone/>
              <a:defRPr/>
            </a:pPr>
            <a:r>
              <a:rPr lang="en-US" sz="2400" b="1" dirty="0">
                <a:latin typeface="Arial" pitchFamily="34" charset="0"/>
                <a:ea typeface="Times New Roman" pitchFamily="18" charset="0"/>
                <a:cs typeface="Times New Roman" pitchFamily="18" charset="0"/>
              </a:rPr>
              <a:t>5. Can you interrupt</a:t>
            </a:r>
            <a:r>
              <a:rPr lang="en-US" sz="2400" dirty="0">
                <a:latin typeface="Arial" pitchFamily="34" charset="0"/>
                <a:ea typeface="Times New Roman" pitchFamily="18" charset="0"/>
                <a:cs typeface="Times New Roman" pitchFamily="18" charset="0"/>
              </a:rPr>
              <a:t> urination without leaking?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Yes (1), No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a:t>
            </a:r>
            <a:endParaRPr lang="en-US" sz="2400" dirty="0">
              <a:latin typeface="Arial" pitchFamily="34" charset="0"/>
            </a:endParaRPr>
          </a:p>
          <a:p>
            <a:pPr marL="274320" indent="-274320">
              <a:buClr>
                <a:schemeClr val="accent3"/>
              </a:buClr>
              <a:buFont typeface="Wingdings 2"/>
              <a:buChar char=""/>
              <a:defRPr/>
            </a:pPr>
            <a:endParaRPr lang="en-US" sz="2400" dirty="0"/>
          </a:p>
        </p:txBody>
      </p:sp>
      <p:sp>
        <p:nvSpPr>
          <p:cNvPr id="3" name="Date Placeholder 2"/>
          <p:cNvSpPr>
            <a:spLocks noGrp="1"/>
          </p:cNvSpPr>
          <p:nvPr>
            <p:ph type="dt" sz="half" idx="10"/>
          </p:nvPr>
        </p:nvSpPr>
        <p:spPr/>
        <p:txBody>
          <a:bodyPr/>
          <a:lstStyle/>
          <a:p>
            <a:fld id="{13723967-FDC6-4476-B80E-AE1478C3FE4B}"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63</a:t>
            </a:fld>
            <a:endParaRPr lang="en-US"/>
          </a:p>
        </p:txBody>
      </p:sp>
    </p:spTree>
    <p:extLst>
      <p:ext uri="{BB962C8B-B14F-4D97-AF65-F5344CB8AC3E}">
        <p14:creationId xmlns:p14="http://schemas.microsoft.com/office/powerpoint/2010/main" val="4042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838200" y="365125"/>
            <a:ext cx="10515600" cy="930275"/>
          </a:xfrm>
        </p:spPr>
        <p:txBody>
          <a:bodyPr/>
          <a:lstStyle/>
          <a:p>
            <a:pPr>
              <a:defRPr/>
            </a:pPr>
            <a:r>
              <a:rPr lang="en-US" b="1" dirty="0">
                <a:latin typeface="Arial" pitchFamily="34" charset="0"/>
                <a:ea typeface="Times New Roman" pitchFamily="18" charset="0"/>
                <a:cs typeface="Times New Roman" pitchFamily="18" charset="0"/>
              </a:rPr>
              <a:t>Question </a:t>
            </a:r>
            <a:r>
              <a:rPr lang="en-US" b="1" dirty="0" smtClean="0">
                <a:latin typeface="Arial" pitchFamily="34" charset="0"/>
                <a:ea typeface="Times New Roman" pitchFamily="18" charset="0"/>
                <a:cs typeface="Times New Roman" pitchFamily="18" charset="0"/>
              </a:rPr>
              <a:t>Points</a:t>
            </a:r>
            <a:r>
              <a:rPr lang="en-US" sz="3600" b="1" dirty="0" smtClean="0">
                <a:latin typeface="Arial" pitchFamily="34" charset="0"/>
                <a:ea typeface="Times New Roman" pitchFamily="18" charset="0"/>
                <a:cs typeface="Times New Roman" pitchFamily="18" charset="0"/>
              </a:rPr>
              <a:t>…...</a:t>
            </a:r>
            <a:endParaRPr lang="en-US" sz="3600" dirty="0">
              <a:latin typeface="Arial" pitchFamily="34" charset="0"/>
            </a:endParaRPr>
          </a:p>
        </p:txBody>
      </p:sp>
      <p:sp>
        <p:nvSpPr>
          <p:cNvPr id="2" name="Content Placeholder 1"/>
          <p:cNvSpPr>
            <a:spLocks noGrp="1"/>
          </p:cNvSpPr>
          <p:nvPr>
            <p:ph idx="1"/>
          </p:nvPr>
        </p:nvSpPr>
        <p:spPr>
          <a:xfrm>
            <a:off x="838200" y="1432560"/>
            <a:ext cx="11003280" cy="5166360"/>
          </a:xfrm>
        </p:spPr>
        <p:txBody>
          <a:bodyPr rtlCol="0">
            <a:normAutofit/>
          </a:bodyPr>
          <a:lstStyle/>
          <a:p>
            <a:pPr marL="0" indent="0">
              <a:spcBef>
                <a:spcPct val="0"/>
              </a:spcBef>
              <a:buNone/>
              <a:defRPr/>
            </a:pPr>
            <a:r>
              <a:rPr lang="en-US" sz="2400" dirty="0">
                <a:latin typeface="Arial" pitchFamily="34" charset="0"/>
                <a:ea typeface="Times New Roman" pitchFamily="18" charset="0"/>
                <a:cs typeface="Times New Roman" pitchFamily="18" charset="0"/>
              </a:rPr>
              <a:t>6. Do you feel </a:t>
            </a:r>
            <a:r>
              <a:rPr lang="en-US" sz="2400" b="1" dirty="0">
                <a:latin typeface="Arial" pitchFamily="34" charset="0"/>
                <a:ea typeface="Times New Roman" pitchFamily="18" charset="0"/>
                <a:cs typeface="Times New Roman" pitchFamily="18" charset="0"/>
              </a:rPr>
              <a:t>pain</a:t>
            </a:r>
            <a:r>
              <a:rPr lang="en-US" sz="2400" dirty="0">
                <a:latin typeface="Arial" pitchFamily="34" charset="0"/>
                <a:ea typeface="Times New Roman" pitchFamily="18" charset="0"/>
                <a:cs typeface="Times New Roman" pitchFamily="18" charset="0"/>
              </a:rPr>
              <a:t> when urinating?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No (0), Yes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7. Do you feel </a:t>
            </a:r>
            <a:r>
              <a:rPr lang="en-US" sz="2400" b="1" dirty="0">
                <a:latin typeface="Arial" pitchFamily="34" charset="0"/>
                <a:ea typeface="Times New Roman" pitchFamily="18" charset="0"/>
                <a:cs typeface="Times New Roman" pitchFamily="18" charset="0"/>
              </a:rPr>
              <a:t>strong urgency in stressful situations</a:t>
            </a:r>
            <a:r>
              <a:rPr lang="en-US" sz="2400" dirty="0">
                <a:latin typeface="Arial" pitchFamily="34" charset="0"/>
                <a:ea typeface="Times New Roman" pitchFamily="18" charset="0"/>
                <a:cs typeface="Times New Roman" pitchFamily="18" charset="0"/>
              </a:rPr>
              <a:t>?</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No (0), fairly strong (1), Yes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8. How many times </a:t>
            </a:r>
            <a:r>
              <a:rPr lang="en-US" sz="2400" b="1" dirty="0">
                <a:latin typeface="Arial" pitchFamily="34" charset="0"/>
                <a:ea typeface="Times New Roman" pitchFamily="18" charset="0"/>
                <a:cs typeface="Times New Roman" pitchFamily="18" charset="0"/>
              </a:rPr>
              <a:t>per day</a:t>
            </a:r>
            <a:r>
              <a:rPr lang="en-US" sz="2400" dirty="0">
                <a:latin typeface="Arial" pitchFamily="34" charset="0"/>
                <a:ea typeface="Times New Roman" pitchFamily="18" charset="0"/>
                <a:cs typeface="Times New Roman" pitchFamily="18" charset="0"/>
              </a:rPr>
              <a:t> do you urinate?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5 times (0), 6-7 times (1), 8 or more times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9. How many times do you urinate </a:t>
            </a:r>
            <a:r>
              <a:rPr lang="en-US" sz="2400" b="1" dirty="0">
                <a:latin typeface="Arial" pitchFamily="34" charset="0"/>
                <a:ea typeface="Times New Roman" pitchFamily="18" charset="0"/>
                <a:cs typeface="Times New Roman" pitchFamily="18" charset="0"/>
              </a:rPr>
              <a:t>at night</a:t>
            </a:r>
            <a:r>
              <a:rPr lang="en-US" sz="2400" dirty="0">
                <a:latin typeface="Arial" pitchFamily="34" charset="0"/>
                <a:ea typeface="Times New Roman" pitchFamily="18" charset="0"/>
                <a:cs typeface="Times New Roman" pitchFamily="18" charset="0"/>
              </a:rPr>
              <a:t>?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0-1 times (0), 2-3 times (1), 4 or more (2)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10. Have you had </a:t>
            </a:r>
            <a:r>
              <a:rPr lang="en-US" sz="2400" b="1" dirty="0">
                <a:latin typeface="Arial" pitchFamily="34" charset="0"/>
                <a:ea typeface="Times New Roman" pitchFamily="18" charset="0"/>
                <a:cs typeface="Times New Roman" pitchFamily="18" charset="0"/>
              </a:rPr>
              <a:t>medication</a:t>
            </a:r>
            <a:r>
              <a:rPr lang="en-US" sz="2400" dirty="0">
                <a:latin typeface="Arial" pitchFamily="34" charset="0"/>
                <a:ea typeface="Times New Roman" pitchFamily="18" charset="0"/>
                <a:cs typeface="Times New Roman" pitchFamily="18" charset="0"/>
              </a:rPr>
              <a:t> for urinary infections? </a:t>
            </a:r>
            <a:endParaRPr lang="en-US" sz="2400" dirty="0">
              <a:latin typeface="Arial" pitchFamily="34" charset="0"/>
            </a:endParaRPr>
          </a:p>
          <a:p>
            <a:pPr marL="0" indent="0">
              <a:spcBef>
                <a:spcPct val="0"/>
              </a:spcBef>
              <a:buNone/>
              <a:defRPr/>
            </a:pPr>
            <a:r>
              <a:rPr lang="en-US" sz="2400" dirty="0">
                <a:latin typeface="Arial" pitchFamily="34" charset="0"/>
                <a:ea typeface="Times New Roman" pitchFamily="18" charset="0"/>
                <a:cs typeface="Times New Roman" pitchFamily="18" charset="0"/>
              </a:rPr>
              <a:t>            0-1 times (0), 2 or more times (1), chronic (2) </a:t>
            </a:r>
          </a:p>
          <a:p>
            <a:pPr marL="0" indent="0">
              <a:spcBef>
                <a:spcPct val="0"/>
              </a:spcBef>
              <a:buNone/>
              <a:defRPr/>
            </a:pPr>
            <a:endParaRPr lang="en-US" sz="2400" dirty="0">
              <a:latin typeface="Arial" pitchFamily="34" charset="0"/>
            </a:endParaRPr>
          </a:p>
          <a:p>
            <a:pPr marL="0" indent="0">
              <a:spcBef>
                <a:spcPct val="0"/>
              </a:spcBef>
              <a:buNone/>
              <a:defRPr/>
            </a:pPr>
            <a:r>
              <a:rPr lang="en-US" sz="2400" b="1" dirty="0">
                <a:latin typeface="Arial" pitchFamily="34" charset="0"/>
                <a:ea typeface="Times New Roman" pitchFamily="18" charset="0"/>
                <a:cs typeface="Times New Roman" pitchFamily="18" charset="0"/>
              </a:rPr>
              <a:t>If the total is less than 7, Stress incontinence is most likely. </a:t>
            </a:r>
            <a:endParaRPr lang="en-US" sz="2400" dirty="0">
              <a:latin typeface="Arial" pitchFamily="34" charset="0"/>
            </a:endParaRPr>
          </a:p>
          <a:p>
            <a:pPr marL="274320" indent="-274320">
              <a:buClr>
                <a:schemeClr val="accent3"/>
              </a:buClr>
              <a:buFont typeface="Wingdings 2"/>
              <a:buChar char=""/>
              <a:defRPr/>
            </a:pPr>
            <a:endParaRPr lang="en-US" sz="3200" dirty="0"/>
          </a:p>
        </p:txBody>
      </p:sp>
      <p:sp>
        <p:nvSpPr>
          <p:cNvPr id="3" name="Date Placeholder 2"/>
          <p:cNvSpPr>
            <a:spLocks noGrp="1"/>
          </p:cNvSpPr>
          <p:nvPr>
            <p:ph type="dt" sz="half" idx="10"/>
          </p:nvPr>
        </p:nvSpPr>
        <p:spPr/>
        <p:txBody>
          <a:bodyPr/>
          <a:lstStyle/>
          <a:p>
            <a:fld id="{2D0BF90C-3462-48B3-A77F-2EFCCF80C143}"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64</a:t>
            </a:fld>
            <a:endParaRPr lang="en-US"/>
          </a:p>
        </p:txBody>
      </p:sp>
    </p:spTree>
    <p:extLst>
      <p:ext uri="{BB962C8B-B14F-4D97-AF65-F5344CB8AC3E}">
        <p14:creationId xmlns:p14="http://schemas.microsoft.com/office/powerpoint/2010/main" val="375246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65125"/>
            <a:ext cx="10515600" cy="1021715"/>
          </a:xfrm>
        </p:spPr>
        <p:txBody>
          <a:bodyPr/>
          <a:lstStyle/>
          <a:p>
            <a:pPr eaLnBrk="1" hangingPunct="1"/>
            <a:r>
              <a:rPr lang="en-US" altLang="en-US" sz="3600" b="1" dirty="0"/>
              <a:t>Initial </a:t>
            </a:r>
            <a:r>
              <a:rPr lang="en-US" altLang="en-US" sz="3600" b="1" dirty="0" smtClean="0"/>
              <a:t>Evaluation of UI</a:t>
            </a:r>
            <a:endParaRPr lang="en-US" altLang="en-US" sz="3600" dirty="0"/>
          </a:p>
        </p:txBody>
      </p:sp>
      <p:sp>
        <p:nvSpPr>
          <p:cNvPr id="16387" name="Content Placeholder 2"/>
          <p:cNvSpPr>
            <a:spLocks noGrp="1"/>
          </p:cNvSpPr>
          <p:nvPr>
            <p:ph idx="1"/>
          </p:nvPr>
        </p:nvSpPr>
        <p:spPr>
          <a:xfrm>
            <a:off x="838200" y="1386840"/>
            <a:ext cx="10881360" cy="5090160"/>
          </a:xfrm>
        </p:spPr>
        <p:txBody>
          <a:bodyPr>
            <a:normAutofit/>
          </a:bodyPr>
          <a:lstStyle/>
          <a:p>
            <a:pPr eaLnBrk="1" hangingPunct="1">
              <a:buFont typeface="Arial" panose="020B0604020202020204" pitchFamily="34" charset="0"/>
              <a:buNone/>
            </a:pPr>
            <a:r>
              <a:rPr lang="en-US" altLang="en-US" sz="3200" b="1" i="1" dirty="0"/>
              <a:t>History</a:t>
            </a:r>
          </a:p>
          <a:p>
            <a:pPr eaLnBrk="1" hangingPunct="1">
              <a:buFont typeface="Arial" panose="020B0604020202020204" pitchFamily="34" charset="0"/>
              <a:buNone/>
            </a:pPr>
            <a:r>
              <a:rPr lang="en-US" altLang="en-US" sz="3200" b="1" dirty="0"/>
              <a:t>A thorough medical </a:t>
            </a:r>
            <a:r>
              <a:rPr lang="en-US" altLang="en-US" sz="3200" b="1" dirty="0" err="1"/>
              <a:t>Hx</a:t>
            </a:r>
            <a:endParaRPr lang="en-US" altLang="en-US" sz="3200" b="1" dirty="0"/>
          </a:p>
          <a:p>
            <a:pPr eaLnBrk="1" hangingPunct="1"/>
            <a:r>
              <a:rPr lang="en-US" altLang="en-US" sz="3200" dirty="0"/>
              <a:t> Review of </a:t>
            </a:r>
            <a:r>
              <a:rPr lang="en-US" altLang="en-US" sz="3200" dirty="0" err="1"/>
              <a:t>sms</a:t>
            </a:r>
            <a:r>
              <a:rPr lang="en-US" altLang="en-US" sz="3200" dirty="0"/>
              <a:t>(how often she leaks urine, how much urine she leaks, what provokes urine loss, what improves or worsens the problem, and what treatment (if any) she has had in the past.</a:t>
            </a:r>
          </a:p>
          <a:p>
            <a:pPr eaLnBrk="1" hangingPunct="1"/>
            <a:r>
              <a:rPr lang="en-US" altLang="en-US" sz="3200" dirty="0"/>
              <a:t> General medical </a:t>
            </a:r>
            <a:r>
              <a:rPr lang="en-US" altLang="en-US" sz="3200" dirty="0" err="1"/>
              <a:t>Hx</a:t>
            </a:r>
            <a:r>
              <a:rPr lang="en-US" altLang="en-US" sz="3200" dirty="0"/>
              <a:t>, review of past </a:t>
            </a:r>
            <a:r>
              <a:rPr lang="en-US" altLang="en-US" sz="3200" dirty="0" err="1"/>
              <a:t>surgery,and</a:t>
            </a:r>
            <a:r>
              <a:rPr lang="en-US" altLang="en-US" sz="3200" dirty="0"/>
              <a:t> current medica</a:t>
            </a:r>
            <a:r>
              <a:rPr lang="en-US" altLang="en-US" sz="3200" dirty="0" smtClean="0"/>
              <a:t>tions.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BA535C-C2F5-4D69-B072-1340C9C9DE47}" type="slidenum">
              <a:rPr lang="en-US" altLang="en-US">
                <a:solidFill>
                  <a:srgbClr val="898989"/>
                </a:solidFill>
                <a:latin typeface="Calibri" panose="020F0502020204030204" pitchFamily="34" charset="0"/>
              </a:rPr>
              <a:pPr eaLnBrk="1" hangingPunct="1"/>
              <a:t>65</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700B3A17-C415-4C2B-8F52-F9BA5EBF34A1}"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936460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65125"/>
            <a:ext cx="10515600" cy="808355"/>
          </a:xfrm>
        </p:spPr>
        <p:txBody>
          <a:bodyPr/>
          <a:lstStyle/>
          <a:p>
            <a:r>
              <a:rPr lang="en-US" altLang="en-US" sz="3600" b="1" dirty="0"/>
              <a:t>Initial </a:t>
            </a:r>
            <a:r>
              <a:rPr lang="en-US" altLang="en-US" sz="3600" b="1" dirty="0" smtClean="0"/>
              <a:t>Evaluation…..</a:t>
            </a:r>
            <a:endParaRPr lang="en-US" altLang="en-US" sz="3600" dirty="0"/>
          </a:p>
        </p:txBody>
      </p:sp>
      <p:sp>
        <p:nvSpPr>
          <p:cNvPr id="17411" name="Content Placeholder 2"/>
          <p:cNvSpPr>
            <a:spLocks noGrp="1"/>
          </p:cNvSpPr>
          <p:nvPr>
            <p:ph idx="1"/>
          </p:nvPr>
        </p:nvSpPr>
        <p:spPr>
          <a:xfrm>
            <a:off x="502920" y="1447800"/>
            <a:ext cx="11384280" cy="5151120"/>
          </a:xfrm>
        </p:spPr>
        <p:txBody>
          <a:bodyPr>
            <a:normAutofit/>
          </a:bodyPr>
          <a:lstStyle/>
          <a:p>
            <a:pPr>
              <a:buFont typeface="Arial" panose="020B0604020202020204" pitchFamily="34" charset="0"/>
              <a:buNone/>
            </a:pPr>
            <a:r>
              <a:rPr lang="en-US" altLang="en-US" sz="3200" b="1" i="1" dirty="0"/>
              <a:t>Physical Examination</a:t>
            </a:r>
          </a:p>
          <a:p>
            <a:r>
              <a:rPr lang="en-US" altLang="en-US" sz="3200" b="1" dirty="0"/>
              <a:t>Neurologic  </a:t>
            </a:r>
            <a:r>
              <a:rPr lang="en-US" altLang="en-US" sz="3200" dirty="0"/>
              <a:t>Mental status, </a:t>
            </a:r>
            <a:r>
              <a:rPr lang="en-US" altLang="en-US" sz="3200" dirty="0" err="1"/>
              <a:t>Perineal</a:t>
            </a:r>
            <a:r>
              <a:rPr lang="en-US" altLang="en-US" sz="3200" dirty="0"/>
              <a:t> sensation, </a:t>
            </a:r>
            <a:r>
              <a:rPr lang="en-US" altLang="en-US" sz="3200" dirty="0" err="1"/>
              <a:t>Perineal</a:t>
            </a:r>
            <a:r>
              <a:rPr lang="en-US" altLang="en-US" sz="3200" dirty="0"/>
              <a:t> reflexes, Patellar reflexes</a:t>
            </a:r>
          </a:p>
          <a:p>
            <a:r>
              <a:rPr lang="en-US" altLang="en-US" sz="3200" b="1" dirty="0"/>
              <a:t>Abdominal examination-</a:t>
            </a:r>
            <a:r>
              <a:rPr lang="en-US" altLang="en-US" sz="3200" dirty="0"/>
              <a:t>Masses</a:t>
            </a:r>
          </a:p>
          <a:p>
            <a:r>
              <a:rPr lang="en-US" altLang="en-US" sz="3200" b="1" dirty="0"/>
              <a:t>Cardiovascular-</a:t>
            </a:r>
            <a:r>
              <a:rPr lang="en-US" altLang="en-US" sz="3200" dirty="0" err="1"/>
              <a:t>CHF,Lower</a:t>
            </a:r>
            <a:r>
              <a:rPr lang="en-US" altLang="en-US" sz="3200" dirty="0"/>
              <a:t> extremity edema</a:t>
            </a:r>
          </a:p>
          <a:p>
            <a:r>
              <a:rPr lang="en-US" altLang="en-US" sz="3200" b="1" dirty="0"/>
              <a:t>Mobility-</a:t>
            </a:r>
            <a:r>
              <a:rPr lang="en-US" altLang="en-US" sz="3200" dirty="0"/>
              <a:t>Gait assessment</a:t>
            </a:r>
          </a:p>
          <a:p>
            <a:r>
              <a:rPr lang="en-US" altLang="en-US" sz="3200" b="1" dirty="0"/>
              <a:t>Pelvic examination-</a:t>
            </a:r>
            <a:r>
              <a:rPr lang="en-US" altLang="en-US" sz="3200" dirty="0"/>
              <a:t>Prolapse, </a:t>
            </a:r>
            <a:r>
              <a:rPr lang="en-US" altLang="en-US" sz="3200" dirty="0" err="1"/>
              <a:t>Atrophy,L.muscle</a:t>
            </a:r>
            <a:r>
              <a:rPr lang="en-US" altLang="en-US" sz="3200" dirty="0"/>
              <a:t> palpation (symmetry, ability to squeeze, Anal sphincter function, Test of urethral mobility (e.g., Q–tip test)</a:t>
            </a:r>
            <a:endParaRPr lang="en-US" altLang="en-US" sz="3200" b="1" i="1" dirty="0"/>
          </a:p>
          <a:p>
            <a:pPr>
              <a:buFont typeface="Arial" panose="020B0604020202020204" pitchFamily="34" charset="0"/>
              <a:buNone/>
            </a:pPr>
            <a:endParaRPr lang="en-US" altLang="en-US" sz="3200" b="1" i="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019927-BFB3-4EE1-89C3-448254F0A8FB}" type="slidenum">
              <a:rPr lang="en-US" altLang="en-US">
                <a:solidFill>
                  <a:srgbClr val="898989"/>
                </a:solidFill>
                <a:latin typeface="Calibri" panose="020F0502020204030204" pitchFamily="34" charset="0"/>
              </a:rPr>
              <a:pPr eaLnBrk="1" hangingPunct="1"/>
              <a:t>66</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1310FC07-0240-4BD5-823D-29B7DF43E76F}"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709086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65126"/>
            <a:ext cx="10515600" cy="565150"/>
          </a:xfrm>
        </p:spPr>
        <p:txBody>
          <a:bodyPr>
            <a:normAutofit fontScale="90000"/>
          </a:bodyPr>
          <a:lstStyle/>
          <a:p>
            <a:r>
              <a:rPr lang="en-US" altLang="en-US" sz="3600" b="1" dirty="0"/>
              <a:t>Initial </a:t>
            </a:r>
            <a:r>
              <a:rPr lang="en-US" altLang="en-US" sz="3600" b="1" dirty="0" smtClean="0"/>
              <a:t>Evaluation…..</a:t>
            </a:r>
            <a:endParaRPr lang="en-US" altLang="en-US" sz="3600" dirty="0"/>
          </a:p>
        </p:txBody>
      </p:sp>
      <p:sp>
        <p:nvSpPr>
          <p:cNvPr id="18435" name="Content Placeholder 2"/>
          <p:cNvSpPr>
            <a:spLocks noGrp="1"/>
          </p:cNvSpPr>
          <p:nvPr>
            <p:ph idx="1"/>
          </p:nvPr>
        </p:nvSpPr>
        <p:spPr>
          <a:xfrm>
            <a:off x="838200" y="1158240"/>
            <a:ext cx="11018520" cy="5379720"/>
          </a:xfrm>
        </p:spPr>
        <p:txBody>
          <a:bodyPr>
            <a:normAutofit/>
          </a:bodyPr>
          <a:lstStyle/>
          <a:p>
            <a:pPr>
              <a:buFont typeface="Arial" panose="020B0604020202020204" pitchFamily="34" charset="0"/>
              <a:buNone/>
            </a:pPr>
            <a:r>
              <a:rPr lang="en-US" altLang="en-US" sz="3200" b="1" dirty="0"/>
              <a:t>Simple (Primary Care Level) Tests</a:t>
            </a:r>
          </a:p>
          <a:p>
            <a:pPr>
              <a:buFont typeface="Arial" panose="020B0604020202020204" pitchFamily="34" charset="0"/>
              <a:buNone/>
            </a:pPr>
            <a:r>
              <a:rPr lang="en-US" altLang="en-US" sz="3200" b="1" i="1" dirty="0"/>
              <a:t>Voiding Diary(</a:t>
            </a:r>
            <a:r>
              <a:rPr lang="en-US" altLang="en-US" sz="3200" b="1" dirty="0"/>
              <a:t>A frequency/volume bladder chart)</a:t>
            </a:r>
          </a:p>
          <a:p>
            <a:r>
              <a:rPr lang="en-US" altLang="en-US" sz="3200" dirty="0"/>
              <a:t>Provides vital information about bladder function( 24–hour UO, the total no of daily voids, number of nighttime voids, the average voided volume, and the functional bladder capacity (largest volume voided in normal daily life).</a:t>
            </a:r>
          </a:p>
          <a:p>
            <a:pPr>
              <a:buFont typeface="Arial" panose="020B0604020202020204" pitchFamily="34" charset="0"/>
              <a:buNone/>
            </a:pPr>
            <a:r>
              <a:rPr lang="en-US" altLang="en-US" sz="3200" b="1" i="1" dirty="0"/>
              <a:t>Urinalysis</a:t>
            </a:r>
          </a:p>
          <a:p>
            <a:r>
              <a:rPr lang="en-US" altLang="en-US" sz="3200" dirty="0"/>
              <a:t>  </a:t>
            </a:r>
            <a:r>
              <a:rPr lang="en-US" altLang="en-US" sz="3200" dirty="0" err="1"/>
              <a:t>Infection,hematuria</a:t>
            </a:r>
            <a:r>
              <a:rPr lang="en-US" altLang="en-US" sz="3200" dirty="0"/>
              <a:t>, and metabolic abnormalities.</a:t>
            </a:r>
          </a:p>
          <a:p>
            <a:endParaRPr lang="en-US" altLang="en-US" sz="32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F71338-A81B-4E39-8A61-6B10CFF34202}" type="slidenum">
              <a:rPr lang="en-US" altLang="en-US">
                <a:solidFill>
                  <a:srgbClr val="898989"/>
                </a:solidFill>
                <a:latin typeface="Calibri" panose="020F0502020204030204" pitchFamily="34" charset="0"/>
              </a:rPr>
              <a:pPr eaLnBrk="1" hangingPunct="1"/>
              <a:t>67</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F173C3E3-20C9-4F05-B190-D1D34BD6F921}"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9624642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715962"/>
          </a:xfrm>
        </p:spPr>
        <p:txBody>
          <a:bodyPr/>
          <a:lstStyle/>
          <a:p>
            <a:r>
              <a:rPr lang="en-US" altLang="en-US" sz="3600" b="1" dirty="0"/>
              <a:t>Initial </a:t>
            </a:r>
            <a:r>
              <a:rPr lang="en-US" altLang="en-US" sz="3600" b="1" dirty="0" smtClean="0"/>
              <a:t>Evaluation…..</a:t>
            </a:r>
            <a:endParaRPr lang="en-US" altLang="en-US" sz="3600" dirty="0"/>
          </a:p>
        </p:txBody>
      </p:sp>
      <p:sp>
        <p:nvSpPr>
          <p:cNvPr id="19459" name="Content Placeholder 2"/>
          <p:cNvSpPr>
            <a:spLocks noGrp="1"/>
          </p:cNvSpPr>
          <p:nvPr>
            <p:ph idx="1"/>
          </p:nvPr>
        </p:nvSpPr>
        <p:spPr>
          <a:xfrm>
            <a:off x="822960" y="1143001"/>
            <a:ext cx="10652760" cy="5455919"/>
          </a:xfrm>
        </p:spPr>
        <p:txBody>
          <a:bodyPr>
            <a:normAutofit/>
          </a:bodyPr>
          <a:lstStyle/>
          <a:p>
            <a:pPr>
              <a:buFont typeface="Arial" panose="020B0604020202020204" pitchFamily="34" charset="0"/>
              <a:buNone/>
            </a:pPr>
            <a:r>
              <a:rPr lang="en-US" altLang="en-US" sz="3200" b="1" i="1" dirty="0" err="1"/>
              <a:t>Postvoid</a:t>
            </a:r>
            <a:r>
              <a:rPr lang="en-US" altLang="en-US" sz="3200" b="1" i="1" dirty="0"/>
              <a:t> Residual Volume</a:t>
            </a:r>
            <a:r>
              <a:rPr lang="en-US" altLang="en-US" sz="3200" b="1" dirty="0"/>
              <a:t>(PVR) </a:t>
            </a:r>
          </a:p>
          <a:p>
            <a:r>
              <a:rPr lang="en-US" altLang="en-US" sz="3200" dirty="0"/>
              <a:t>Incomplete bladder emptying may cause incontinence. </a:t>
            </a:r>
          </a:p>
          <a:p>
            <a:r>
              <a:rPr lang="en-US" altLang="en-US" sz="3200" dirty="0"/>
              <a:t>Patients with a large PVR have a diminished functional bladder capacity b/s of the dead space occupied in the bladder by retained urine</a:t>
            </a:r>
          </a:p>
          <a:p>
            <a:r>
              <a:rPr lang="en-US" altLang="en-US" sz="3200" dirty="0"/>
              <a:t>A PVR &lt; 50 mL is normal and &gt;200 mL is abnormal</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D5EB79-68C5-4CED-944F-31FD5F738A88}" type="slidenum">
              <a:rPr lang="en-US" altLang="en-US">
                <a:solidFill>
                  <a:srgbClr val="898989"/>
                </a:solidFill>
                <a:latin typeface="Calibri" panose="020F0502020204030204" pitchFamily="34" charset="0"/>
              </a:rPr>
              <a:pPr eaLnBrk="1" hangingPunct="1"/>
              <a:t>68</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C9CF097C-5AD1-4833-8E48-4D4C590D3F7F}"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4037283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365125"/>
            <a:ext cx="10515600" cy="608965"/>
          </a:xfrm>
        </p:spPr>
        <p:txBody>
          <a:bodyPr/>
          <a:lstStyle/>
          <a:p>
            <a:r>
              <a:rPr lang="en-US" altLang="en-US" sz="3600" b="1" dirty="0"/>
              <a:t>Initial Evaluation</a:t>
            </a:r>
            <a:endParaRPr lang="en-US" altLang="en-US" sz="3600" dirty="0"/>
          </a:p>
        </p:txBody>
      </p:sp>
      <p:sp>
        <p:nvSpPr>
          <p:cNvPr id="20483" name="Content Placeholder 2"/>
          <p:cNvSpPr>
            <a:spLocks noGrp="1"/>
          </p:cNvSpPr>
          <p:nvPr>
            <p:ph idx="1"/>
          </p:nvPr>
        </p:nvSpPr>
        <p:spPr>
          <a:xfrm>
            <a:off x="274320" y="1188720"/>
            <a:ext cx="11445240" cy="4922520"/>
          </a:xfrm>
        </p:spPr>
        <p:txBody>
          <a:bodyPr>
            <a:normAutofit/>
          </a:bodyPr>
          <a:lstStyle/>
          <a:p>
            <a:pPr marL="0" indent="0">
              <a:buNone/>
            </a:pPr>
            <a:r>
              <a:rPr lang="en-US" altLang="en-US" sz="3200" b="1" i="1" dirty="0"/>
              <a:t>Cough Stress Test</a:t>
            </a:r>
          </a:p>
          <a:p>
            <a:r>
              <a:rPr lang="en-US" altLang="en-US" sz="3200" dirty="0"/>
              <a:t>With  full bladder, leakage from the urethra at the time of a cough either in supine or standing indicate SUI.</a:t>
            </a:r>
          </a:p>
          <a:p>
            <a:pPr marL="0" indent="0">
              <a:buNone/>
            </a:pPr>
            <a:r>
              <a:rPr lang="en-US" altLang="en-US" sz="3200" b="1" i="1" dirty="0"/>
              <a:t>Pad Tests</a:t>
            </a:r>
            <a:endParaRPr lang="en-US" altLang="en-US" sz="3200" dirty="0"/>
          </a:p>
          <a:p>
            <a:r>
              <a:rPr lang="en-US" altLang="en-US" sz="3200" dirty="0"/>
              <a:t> With full bladder</a:t>
            </a:r>
            <a:r>
              <a:rPr lang="en-US" altLang="en-US" sz="3200" dirty="0" smtClean="0"/>
              <a:t>, quantify the volume of urine lost by weighing a </a:t>
            </a:r>
            <a:r>
              <a:rPr lang="en-US" altLang="en-US" sz="3200" dirty="0" err="1" smtClean="0"/>
              <a:t>perineal</a:t>
            </a:r>
            <a:r>
              <a:rPr lang="en-US" altLang="en-US" sz="3200" dirty="0" smtClean="0"/>
              <a:t> pad before and after specified activities.</a:t>
            </a:r>
          </a:p>
          <a:p>
            <a:r>
              <a:rPr lang="en-US" altLang="en-US" sz="3200" dirty="0" smtClean="0"/>
              <a:t>At  home for 24–48 hours. A pad weight gain of 1 or more </a:t>
            </a:r>
            <a:r>
              <a:rPr lang="en-US" altLang="en-US" sz="3200" dirty="0" err="1" smtClean="0"/>
              <a:t>gms</a:t>
            </a:r>
            <a:r>
              <a:rPr lang="en-US" altLang="en-US" sz="3200" dirty="0" smtClean="0"/>
              <a:t> is considered +</a:t>
            </a:r>
            <a:r>
              <a:rPr lang="en-US" altLang="en-US" sz="3200" dirty="0" err="1" smtClean="0"/>
              <a:t>ve</a:t>
            </a:r>
            <a:r>
              <a:rPr lang="en-US" altLang="en-US" sz="3200" dirty="0" smtClean="0"/>
              <a:t> for a 1–hour test, and weight gain &gt; 4 grams is +</a:t>
            </a:r>
            <a:r>
              <a:rPr lang="en-US" altLang="en-US" sz="3200" dirty="0" err="1" smtClean="0"/>
              <a:t>ve</a:t>
            </a:r>
            <a:r>
              <a:rPr lang="en-US" altLang="en-US" sz="3200" dirty="0" smtClean="0"/>
              <a:t> for a 24–hour test.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1A2645-7859-4C75-816D-FA7EC464D55E}" type="slidenum">
              <a:rPr lang="en-US" altLang="en-US">
                <a:solidFill>
                  <a:srgbClr val="898989"/>
                </a:solidFill>
                <a:latin typeface="Calibri" panose="020F0502020204030204" pitchFamily="34" charset="0"/>
              </a:rPr>
              <a:pPr eaLnBrk="1" hangingPunct="1"/>
              <a:t>69</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9F4CB46B-037D-42EA-B7A9-239C092C38BB}"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2393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PELVIC SUPPORT</a:t>
            </a:r>
            <a:endParaRPr lang="en-US" dirty="0"/>
          </a:p>
        </p:txBody>
      </p:sp>
      <p:sp>
        <p:nvSpPr>
          <p:cNvPr id="3" name="Content Placeholder 2"/>
          <p:cNvSpPr>
            <a:spLocks noGrp="1"/>
          </p:cNvSpPr>
          <p:nvPr>
            <p:ph idx="1"/>
          </p:nvPr>
        </p:nvSpPr>
        <p:spPr/>
        <p:txBody>
          <a:bodyPr>
            <a:normAutofit/>
          </a:bodyPr>
          <a:lstStyle/>
          <a:p>
            <a:r>
              <a:rPr lang="en-US" dirty="0" smtClean="0"/>
              <a:t>Provided by an interaction between the muscles of the pelvic floor and connective tissue attachments to the bony pelvis</a:t>
            </a:r>
          </a:p>
          <a:p>
            <a:r>
              <a:rPr lang="en-US" dirty="0" smtClean="0"/>
              <a:t>The levator ani muscle complex provides primary support to the pelvic organs, providing a firm, yet elastic-base upon which the pelvic organs rest</a:t>
            </a:r>
          </a:p>
          <a:p>
            <a:r>
              <a:rPr lang="en-US" dirty="0" smtClean="0"/>
              <a:t>The endopelvic </a:t>
            </a:r>
            <a:r>
              <a:rPr lang="en-US" dirty="0" err="1" smtClean="0"/>
              <a:t>fascial</a:t>
            </a:r>
            <a:r>
              <a:rPr lang="en-US" dirty="0" smtClean="0"/>
              <a:t> attachments, in particular condensations of the endopelvic fascia referred to as the </a:t>
            </a:r>
            <a:r>
              <a:rPr lang="en-US" dirty="0" err="1" smtClean="0"/>
              <a:t>uterosacral</a:t>
            </a:r>
            <a:r>
              <a:rPr lang="en-US" dirty="0" smtClean="0"/>
              <a:t> and cardinal ligaments, stabilize the pelvic organs in the correct position so that the pelvic muscles can provide optimal support </a:t>
            </a:r>
          </a:p>
          <a:p>
            <a:endParaRPr lang="en-US" dirty="0" smtClean="0"/>
          </a:p>
          <a:p>
            <a:endParaRPr lang="en-US" sz="2400" dirty="0"/>
          </a:p>
        </p:txBody>
      </p:sp>
      <p:sp>
        <p:nvSpPr>
          <p:cNvPr id="4" name="Date Placeholder 3"/>
          <p:cNvSpPr>
            <a:spLocks noGrp="1"/>
          </p:cNvSpPr>
          <p:nvPr>
            <p:ph type="dt" sz="half" idx="10"/>
          </p:nvPr>
        </p:nvSpPr>
        <p:spPr/>
        <p:txBody>
          <a:bodyPr/>
          <a:lstStyle/>
          <a:p>
            <a:fld id="{9589E06F-B777-4B74-AE99-991FF9BF1A43}"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7</a:t>
            </a:fld>
            <a:endParaRPr lang="en-US"/>
          </a:p>
        </p:txBody>
      </p:sp>
    </p:spTree>
    <p:extLst>
      <p:ext uri="{BB962C8B-B14F-4D97-AF65-F5344CB8AC3E}">
        <p14:creationId xmlns:p14="http://schemas.microsoft.com/office/powerpoint/2010/main" val="2241980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8229600" cy="868362"/>
          </a:xfrm>
        </p:spPr>
        <p:txBody>
          <a:bodyPr/>
          <a:lstStyle/>
          <a:p>
            <a:r>
              <a:rPr lang="en-US" altLang="en-US" sz="3600" b="1"/>
              <a:t>Initial Evaluation</a:t>
            </a:r>
            <a:endParaRPr lang="en-US" altLang="en-US" sz="3600"/>
          </a:p>
        </p:txBody>
      </p:sp>
      <p:sp>
        <p:nvSpPr>
          <p:cNvPr id="21507" name="Content Placeholder 2"/>
          <p:cNvSpPr>
            <a:spLocks noGrp="1"/>
          </p:cNvSpPr>
          <p:nvPr>
            <p:ph idx="1"/>
          </p:nvPr>
        </p:nvSpPr>
        <p:spPr>
          <a:xfrm>
            <a:off x="289560" y="914400"/>
            <a:ext cx="11902440" cy="5715000"/>
          </a:xfrm>
        </p:spPr>
        <p:txBody>
          <a:bodyPr/>
          <a:lstStyle/>
          <a:p>
            <a:pPr>
              <a:buFont typeface="Arial" panose="020B0604020202020204" pitchFamily="34" charset="0"/>
              <a:buNone/>
            </a:pPr>
            <a:r>
              <a:rPr lang="en-US" altLang="en-US" b="1" dirty="0"/>
              <a:t>Advanced Testing</a:t>
            </a:r>
          </a:p>
          <a:p>
            <a:pPr>
              <a:buFont typeface="Arial" panose="020B0604020202020204" pitchFamily="34" charset="0"/>
              <a:buNone/>
            </a:pPr>
            <a:r>
              <a:rPr lang="en-US" altLang="en-US" b="1" i="1" dirty="0" err="1"/>
              <a:t>Urodynamics</a:t>
            </a:r>
            <a:endParaRPr lang="en-US" altLang="en-US" b="1" i="1" dirty="0"/>
          </a:p>
          <a:p>
            <a:pPr>
              <a:buFont typeface="Arial" panose="020B0604020202020204" pitchFamily="34" charset="0"/>
              <a:buNone/>
            </a:pPr>
            <a:r>
              <a:rPr lang="en-US" altLang="en-US" b="1" dirty="0"/>
              <a:t>Approximate Normal Values of Female Bladder </a:t>
            </a:r>
            <a:r>
              <a:rPr lang="en-US" altLang="en-US" b="1" dirty="0" smtClean="0"/>
              <a:t>Function (</a:t>
            </a:r>
            <a:r>
              <a:rPr lang="en-US" altLang="en-US" b="1" dirty="0" err="1" smtClean="0"/>
              <a:t>Cytometry</a:t>
            </a:r>
            <a:r>
              <a:rPr lang="en-US" altLang="en-US" b="1" dirty="0" smtClean="0"/>
              <a:t>)</a:t>
            </a:r>
            <a:endParaRPr lang="en-US" altLang="en-US" b="1" dirty="0"/>
          </a:p>
          <a:p>
            <a:pPr lvl="3"/>
            <a:r>
              <a:rPr lang="en-US" altLang="en-US" sz="2600" b="1" dirty="0"/>
              <a:t>Residual volume </a:t>
            </a:r>
            <a:r>
              <a:rPr lang="en-US" altLang="en-US" sz="2600" b="1" dirty="0">
                <a:cs typeface="Arial" panose="020B0604020202020204" pitchFamily="34" charset="0"/>
              </a:rPr>
              <a:t>&lt;50 ml.</a:t>
            </a:r>
          </a:p>
          <a:p>
            <a:pPr lvl="3"/>
            <a:r>
              <a:rPr lang="en-US" altLang="en-US" sz="2600" b="1" dirty="0">
                <a:cs typeface="Arial" panose="020B0604020202020204" pitchFamily="34" charset="0"/>
              </a:rPr>
              <a:t>First desire to void is  b/n 150-250 ml.</a:t>
            </a:r>
          </a:p>
          <a:p>
            <a:pPr lvl="3"/>
            <a:r>
              <a:rPr lang="en-US" altLang="en-US" sz="2600" b="1" dirty="0">
                <a:cs typeface="Arial" panose="020B0604020202020204" pitchFamily="34" charset="0"/>
              </a:rPr>
              <a:t>Strong desire to void be after 250 ml.</a:t>
            </a:r>
          </a:p>
          <a:p>
            <a:pPr lvl="3"/>
            <a:r>
              <a:rPr lang="en-US" altLang="en-US" sz="2600" b="1" dirty="0">
                <a:cs typeface="Arial" panose="020B0604020202020204" pitchFamily="34" charset="0"/>
              </a:rPr>
              <a:t>Bladder capacity 400ml- 600 ml.</a:t>
            </a:r>
          </a:p>
          <a:p>
            <a:pPr lvl="3"/>
            <a:r>
              <a:rPr lang="en-US" altLang="en-US" sz="2600" b="1" dirty="0">
                <a:cs typeface="Arial" panose="020B0604020202020204" pitchFamily="34" charset="0"/>
              </a:rPr>
              <a:t>No detrusor contraction on filling phase.</a:t>
            </a:r>
          </a:p>
          <a:p>
            <a:pPr lvl="3"/>
            <a:r>
              <a:rPr lang="en-US" altLang="en-US" sz="2600" b="1" dirty="0">
                <a:cs typeface="Arial" panose="020B0604020202020204" pitchFamily="34" charset="0"/>
              </a:rPr>
              <a:t>No leakage on coughing.</a:t>
            </a:r>
          </a:p>
          <a:p>
            <a:pPr lvl="3"/>
            <a:r>
              <a:rPr lang="en-US" altLang="en-US" sz="2600" b="1" dirty="0">
                <a:cs typeface="Arial" panose="020B0604020202020204" pitchFamily="34" charset="0"/>
              </a:rPr>
              <a:t>No provoked detrusor contraction.</a:t>
            </a:r>
          </a:p>
          <a:p>
            <a:pPr lvl="3"/>
            <a:r>
              <a:rPr lang="en-US" altLang="en-US" sz="2600" b="1" dirty="0">
                <a:cs typeface="Arial" panose="020B0604020202020204" pitchFamily="34" charset="0"/>
              </a:rPr>
              <a:t>Maximum detrusor pressure &lt; 50 cmH</a:t>
            </a:r>
            <a:r>
              <a:rPr lang="en-US" altLang="en-US" sz="2600" b="1" baseline="-25000" dirty="0">
                <a:cs typeface="Arial" panose="020B0604020202020204" pitchFamily="34" charset="0"/>
              </a:rPr>
              <a:t>2</a:t>
            </a:r>
            <a:r>
              <a:rPr lang="en-US" altLang="en-US" sz="2600" b="1" dirty="0">
                <a:cs typeface="Arial" panose="020B0604020202020204" pitchFamily="34" charset="0"/>
              </a:rPr>
              <a:t>O.</a:t>
            </a:r>
          </a:p>
          <a:p>
            <a:pPr lvl="3"/>
            <a:r>
              <a:rPr lang="en-US" altLang="en-US" sz="2600" b="1" dirty="0">
                <a:cs typeface="Arial" panose="020B0604020202020204" pitchFamily="34" charset="0"/>
              </a:rPr>
              <a:t>Maximum flow rate &gt;15 ml/sec.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92A7AA-B0D9-4B83-8F7E-AE61ADF8137A}" type="slidenum">
              <a:rPr lang="en-US" altLang="en-US">
                <a:solidFill>
                  <a:srgbClr val="898989"/>
                </a:solidFill>
                <a:latin typeface="Calibri" panose="020F0502020204030204" pitchFamily="34" charset="0"/>
              </a:rPr>
              <a:pPr eaLnBrk="1" hangingPunct="1"/>
              <a:t>70</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542FC1C9-866E-49BD-ABB1-F9BA4451B735}"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401813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74638"/>
            <a:ext cx="9601200" cy="517842"/>
          </a:xfrm>
        </p:spPr>
        <p:txBody>
          <a:bodyPr>
            <a:noAutofit/>
          </a:bodyPr>
          <a:lstStyle/>
          <a:p>
            <a:r>
              <a:rPr lang="en-US" altLang="en-US" sz="3600" b="1" dirty="0"/>
              <a:t>Treatment of UI</a:t>
            </a:r>
          </a:p>
        </p:txBody>
      </p:sp>
      <p:sp>
        <p:nvSpPr>
          <p:cNvPr id="22531" name="Content Placeholder 2"/>
          <p:cNvSpPr>
            <a:spLocks noGrp="1"/>
          </p:cNvSpPr>
          <p:nvPr>
            <p:ph idx="1"/>
          </p:nvPr>
        </p:nvSpPr>
        <p:spPr>
          <a:xfrm>
            <a:off x="396240" y="929640"/>
            <a:ext cx="11490960" cy="5426710"/>
          </a:xfrm>
        </p:spPr>
        <p:txBody>
          <a:bodyPr>
            <a:normAutofit lnSpcReduction="10000"/>
          </a:bodyPr>
          <a:lstStyle/>
          <a:p>
            <a:pPr>
              <a:buFont typeface="Arial" panose="020B0604020202020204" pitchFamily="34" charset="0"/>
              <a:buNone/>
            </a:pPr>
            <a:r>
              <a:rPr lang="en-US" altLang="en-US" b="1"/>
              <a:t>Nonsurgical Treatment</a:t>
            </a:r>
          </a:p>
          <a:p>
            <a:pPr>
              <a:buFont typeface="Arial" panose="020B0604020202020204" pitchFamily="34" charset="0"/>
              <a:buNone/>
            </a:pPr>
            <a:r>
              <a:rPr lang="en-US" altLang="en-US" b="1" i="1"/>
              <a:t>Lifestyle Changes</a:t>
            </a:r>
          </a:p>
          <a:p>
            <a:r>
              <a:rPr lang="en-US" altLang="en-US"/>
              <a:t>Weight loss obese women </a:t>
            </a:r>
          </a:p>
          <a:p>
            <a:r>
              <a:rPr lang="en-US" altLang="en-US"/>
              <a:t>Postural changes (crossing the legs during per</a:t>
            </a:r>
          </a:p>
          <a:p>
            <a:pPr>
              <a:buFont typeface="Arial" panose="020B0604020202020204" pitchFamily="34" charset="0"/>
              <a:buNone/>
            </a:pPr>
            <a:r>
              <a:rPr lang="en-US" altLang="en-US"/>
              <a:t>iods of increased intra–abdominal pressure).</a:t>
            </a:r>
          </a:p>
          <a:p>
            <a:pPr>
              <a:buFont typeface="Arial" panose="020B0604020202020204" pitchFamily="34" charset="0"/>
              <a:buNone/>
            </a:pPr>
            <a:r>
              <a:rPr lang="en-US" altLang="en-US" b="1" i="1"/>
              <a:t>Physical Therapy</a:t>
            </a:r>
          </a:p>
          <a:p>
            <a:r>
              <a:rPr lang="en-US" altLang="en-US"/>
              <a:t>Pelvic floor muscle training (Kegel exercises)</a:t>
            </a:r>
          </a:p>
          <a:p>
            <a:pPr>
              <a:buFont typeface="Arial" panose="020B0604020202020204" pitchFamily="34" charset="0"/>
              <a:buNone/>
            </a:pPr>
            <a:r>
              <a:rPr lang="en-US" altLang="en-US" b="1" i="1"/>
              <a:t>Behavioral Therapy and Bladder Training</a:t>
            </a:r>
          </a:p>
          <a:p>
            <a:r>
              <a:rPr lang="en-US" altLang="en-US"/>
              <a:t>Modifying bladder function by changing voiding</a:t>
            </a:r>
          </a:p>
          <a:p>
            <a:pPr>
              <a:buFont typeface="Arial" panose="020B0604020202020204" pitchFamily="34" charset="0"/>
              <a:buNone/>
            </a:pPr>
            <a:r>
              <a:rPr lang="en-US" altLang="en-US"/>
              <a:t>habits. Focuses on improving voluntary control rather than bladder function. A scheduled toileting program.</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AF2673-EC3D-4B56-82D4-0B55753D0552}" type="slidenum">
              <a:rPr lang="en-US" altLang="en-US">
                <a:solidFill>
                  <a:srgbClr val="898989"/>
                </a:solidFill>
                <a:latin typeface="Calibri" panose="020F0502020204030204" pitchFamily="34" charset="0"/>
              </a:rPr>
              <a:pPr eaLnBrk="1" hangingPunct="1"/>
              <a:t>71</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1BBA656A-B63C-4CB7-8C55-AD935FD337BA}"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537544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dirty="0"/>
              <a:t>Treatment of </a:t>
            </a:r>
            <a:r>
              <a:rPr lang="en-US" altLang="en-US" sz="3600" dirty="0" smtClean="0"/>
              <a:t>UI……</a:t>
            </a:r>
            <a:endParaRPr lang="en-US" altLang="en-US" sz="3600" dirty="0"/>
          </a:p>
        </p:txBody>
      </p:sp>
      <p:sp>
        <p:nvSpPr>
          <p:cNvPr id="23555" name="Content Placeholder 2"/>
          <p:cNvSpPr>
            <a:spLocks noGrp="1"/>
          </p:cNvSpPr>
          <p:nvPr>
            <p:ph idx="1"/>
          </p:nvPr>
        </p:nvSpPr>
        <p:spPr>
          <a:xfrm>
            <a:off x="838200" y="1417320"/>
            <a:ext cx="10515600" cy="4939030"/>
          </a:xfrm>
        </p:spPr>
        <p:txBody>
          <a:bodyPr>
            <a:normAutofit/>
          </a:bodyPr>
          <a:lstStyle/>
          <a:p>
            <a:pPr>
              <a:buFont typeface="Arial" panose="020B0604020202020204" pitchFamily="34" charset="0"/>
              <a:buNone/>
            </a:pPr>
            <a:r>
              <a:rPr lang="en-US" altLang="en-US" sz="3200" b="1" i="1" dirty="0" smtClean="0"/>
              <a:t>Medications</a:t>
            </a:r>
          </a:p>
          <a:p>
            <a:pPr>
              <a:buFont typeface="Arial" panose="020B0604020202020204" pitchFamily="34" charset="0"/>
              <a:buNone/>
            </a:pPr>
            <a:r>
              <a:rPr lang="en-US" altLang="en-US" sz="3200" b="1" dirty="0" smtClean="0"/>
              <a:t>Urge I and OABI</a:t>
            </a:r>
          </a:p>
          <a:p>
            <a:r>
              <a:rPr lang="en-US" altLang="en-US" sz="3200" b="1" dirty="0" smtClean="0"/>
              <a:t>Anticholinergic – </a:t>
            </a:r>
            <a:r>
              <a:rPr lang="en-US" altLang="en-US" sz="3200" i="1" dirty="0" smtClean="0"/>
              <a:t>oxybutynin,</a:t>
            </a:r>
            <a:r>
              <a:rPr lang="en-US" altLang="en-US" sz="3200" b="1" dirty="0" smtClean="0"/>
              <a:t>  </a:t>
            </a:r>
            <a:r>
              <a:rPr lang="en-US" altLang="en-US" sz="3200" dirty="0" err="1" smtClean="0"/>
              <a:t>Hyoscyamine</a:t>
            </a:r>
            <a:r>
              <a:rPr lang="en-US" altLang="en-US" sz="3200" dirty="0" smtClean="0"/>
              <a:t>,  </a:t>
            </a:r>
            <a:r>
              <a:rPr lang="en-US" altLang="en-US" sz="3200" dirty="0" err="1" smtClean="0"/>
              <a:t>Dicyclomine</a:t>
            </a:r>
            <a:r>
              <a:rPr lang="en-US" altLang="en-US" sz="3200" dirty="0" smtClean="0"/>
              <a:t>,</a:t>
            </a:r>
            <a:r>
              <a:rPr lang="en-US" altLang="en-US" sz="3200" b="1" dirty="0" smtClean="0"/>
              <a:t>  </a:t>
            </a:r>
            <a:r>
              <a:rPr lang="en-US" altLang="en-US" sz="3200" dirty="0" err="1" smtClean="0"/>
              <a:t>Probantheline</a:t>
            </a:r>
            <a:r>
              <a:rPr lang="en-US" altLang="en-US" sz="3200" dirty="0" smtClean="0"/>
              <a:t>, </a:t>
            </a:r>
            <a:r>
              <a:rPr lang="en-US" altLang="en-US" sz="3200" dirty="0" err="1" smtClean="0"/>
              <a:t>Tolteridene</a:t>
            </a:r>
            <a:r>
              <a:rPr lang="en-US" altLang="en-US" sz="3200" dirty="0" smtClean="0"/>
              <a:t> etc.</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A30344-A8C8-46CB-A8FE-1BDB55160D87}" type="slidenum">
              <a:rPr lang="en-US" altLang="en-US">
                <a:solidFill>
                  <a:srgbClr val="898989"/>
                </a:solidFill>
                <a:latin typeface="Calibri" panose="020F0502020204030204" pitchFamily="34" charset="0"/>
              </a:rPr>
              <a:pPr eaLnBrk="1" hangingPunct="1"/>
              <a:t>72</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A0C58503-6C31-43A6-8F38-6FC8989DE4A6}"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312661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1006475"/>
          </a:xfrm>
        </p:spPr>
        <p:txBody>
          <a:bodyPr/>
          <a:lstStyle/>
          <a:p>
            <a:r>
              <a:rPr lang="en-US" altLang="en-US" sz="3600" dirty="0"/>
              <a:t>Treatment of UI</a:t>
            </a:r>
            <a:r>
              <a:rPr lang="en-US" altLang="en-US" sz="3600" dirty="0" smtClean="0"/>
              <a:t>……</a:t>
            </a:r>
            <a:endParaRPr lang="en-US" altLang="en-US" sz="3600" dirty="0"/>
          </a:p>
        </p:txBody>
      </p:sp>
      <p:sp>
        <p:nvSpPr>
          <p:cNvPr id="24579" name="Content Placeholder 2"/>
          <p:cNvSpPr>
            <a:spLocks noGrp="1"/>
          </p:cNvSpPr>
          <p:nvPr>
            <p:ph idx="1"/>
          </p:nvPr>
        </p:nvSpPr>
        <p:spPr>
          <a:xfrm>
            <a:off x="838200" y="1371600"/>
            <a:ext cx="10835640" cy="4450080"/>
          </a:xfrm>
        </p:spPr>
        <p:txBody>
          <a:bodyPr/>
          <a:lstStyle/>
          <a:p>
            <a:pPr marL="0" indent="0">
              <a:buNone/>
            </a:pPr>
            <a:r>
              <a:rPr lang="en-US" altLang="en-US" sz="3200" b="1" dirty="0"/>
              <a:t>Surgical Treatment for </a:t>
            </a:r>
            <a:r>
              <a:rPr lang="en-US" altLang="en-US" sz="3200" b="1" dirty="0" smtClean="0"/>
              <a:t>SI</a:t>
            </a:r>
          </a:p>
          <a:p>
            <a:r>
              <a:rPr lang="en-US" altLang="en-US" i="1" dirty="0" err="1" smtClean="0"/>
              <a:t>Retropubic</a:t>
            </a:r>
            <a:r>
              <a:rPr lang="en-US" altLang="en-US" i="1" dirty="0" smtClean="0"/>
              <a:t> </a:t>
            </a:r>
            <a:r>
              <a:rPr lang="en-US" altLang="en-US" i="1" dirty="0" err="1"/>
              <a:t>Urethropexy</a:t>
            </a:r>
            <a:r>
              <a:rPr lang="en-US" altLang="en-US" i="1" dirty="0"/>
              <a:t> (</a:t>
            </a:r>
            <a:r>
              <a:rPr lang="en-US" altLang="en-US" i="1" dirty="0" err="1"/>
              <a:t>Colposuspension</a:t>
            </a:r>
            <a:r>
              <a:rPr lang="en-US" altLang="en-US" i="1" dirty="0" smtClean="0"/>
              <a:t>)</a:t>
            </a:r>
            <a:r>
              <a:rPr lang="en-US" altLang="en-US" dirty="0" smtClean="0"/>
              <a:t> </a:t>
            </a:r>
            <a:endParaRPr lang="en-US" altLang="en-US" i="1" dirty="0"/>
          </a:p>
          <a:p>
            <a:r>
              <a:rPr lang="en-US" altLang="en-US" i="1" dirty="0"/>
              <a:t>Traditional </a:t>
            </a:r>
            <a:r>
              <a:rPr lang="en-US" altLang="en-US" i="1" dirty="0" err="1"/>
              <a:t>Pubovaginal</a:t>
            </a:r>
            <a:r>
              <a:rPr lang="en-US" altLang="en-US" i="1" dirty="0"/>
              <a:t> </a:t>
            </a:r>
            <a:r>
              <a:rPr lang="en-US" altLang="en-US" i="1" dirty="0" smtClean="0"/>
              <a:t>Sling</a:t>
            </a:r>
          </a:p>
          <a:p>
            <a:r>
              <a:rPr lang="en-US" altLang="en-US" i="1" dirty="0"/>
              <a:t>Minimally Invasive Sling</a:t>
            </a:r>
          </a:p>
          <a:p>
            <a:r>
              <a:rPr lang="en-US" altLang="en-US" dirty="0"/>
              <a:t>Tension–free vaginal tape (TVT)</a:t>
            </a:r>
          </a:p>
          <a:p>
            <a:r>
              <a:rPr lang="en-US" altLang="en-US" dirty="0" err="1"/>
              <a:t>Transobturator</a:t>
            </a:r>
            <a:r>
              <a:rPr lang="en-US" altLang="en-US" dirty="0"/>
              <a:t> tape  (TOT</a:t>
            </a:r>
            <a:r>
              <a:rPr lang="en-US" altLang="en-US" dirty="0" smtClean="0"/>
              <a:t>)</a:t>
            </a:r>
          </a:p>
          <a:p>
            <a:r>
              <a:rPr lang="en-US" altLang="en-US" i="1" dirty="0"/>
              <a:t>Bulking Agents(</a:t>
            </a:r>
            <a:r>
              <a:rPr lang="en-US" altLang="en-US" dirty="0"/>
              <a:t>Injectable)</a:t>
            </a:r>
            <a:endParaRPr lang="en-US" altLang="en-US" i="1" dirty="0"/>
          </a:p>
          <a:p>
            <a:endParaRPr lang="en-US" altLang="en-US" dirty="0"/>
          </a:p>
          <a:p>
            <a:endParaRPr lang="en-US" altLang="en-US" i="1"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0001FD-44C0-417A-989A-6B75BE5CA837}" type="slidenum">
              <a:rPr lang="en-US" altLang="en-US">
                <a:solidFill>
                  <a:srgbClr val="898989"/>
                </a:solidFill>
                <a:latin typeface="Calibri" panose="020F0502020204030204" pitchFamily="34" charset="0"/>
              </a:rPr>
              <a:pPr eaLnBrk="1" hangingPunct="1"/>
              <a:t>73</a:t>
            </a:fld>
            <a:endParaRPr lang="en-US" altLang="en-US">
              <a:solidFill>
                <a:srgbClr val="898989"/>
              </a:solidFill>
              <a:latin typeface="Calibri" panose="020F0502020204030204" pitchFamily="34" charset="0"/>
            </a:endParaRPr>
          </a:p>
        </p:txBody>
      </p:sp>
      <p:sp>
        <p:nvSpPr>
          <p:cNvPr id="2" name="Date Placeholder 1"/>
          <p:cNvSpPr>
            <a:spLocks noGrp="1"/>
          </p:cNvSpPr>
          <p:nvPr>
            <p:ph type="dt" sz="half" idx="10"/>
          </p:nvPr>
        </p:nvSpPr>
        <p:spPr/>
        <p:txBody>
          <a:bodyPr/>
          <a:lstStyle/>
          <a:p>
            <a:fld id="{6C0A0737-6D9C-466B-BE24-F02F948EDD4C}"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829026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37117"/>
          </a:xfrm>
        </p:spPr>
        <p:txBody>
          <a:bodyPr/>
          <a:lstStyle/>
          <a:p>
            <a:r>
              <a:rPr lang="en-US" altLang="en-US" dirty="0" err="1" smtClean="0"/>
              <a:t>Genito</a:t>
            </a:r>
            <a:r>
              <a:rPr lang="en-US" altLang="en-US" dirty="0" smtClean="0"/>
              <a:t>-Urinary </a:t>
            </a:r>
            <a:r>
              <a:rPr lang="en-US" altLang="en-US" dirty="0"/>
              <a:t>F</a:t>
            </a:r>
            <a:r>
              <a:rPr lang="en-US" altLang="en-US" dirty="0" smtClean="0"/>
              <a:t>istula</a:t>
            </a:r>
            <a:endParaRPr lang="en-US" dirty="0"/>
          </a:p>
        </p:txBody>
      </p:sp>
      <p:sp>
        <p:nvSpPr>
          <p:cNvPr id="3" name="Subtitle 2"/>
          <p:cNvSpPr>
            <a:spLocks noGrp="1"/>
          </p:cNvSpPr>
          <p:nvPr>
            <p:ph type="subTitle" idx="1"/>
          </p:nvPr>
        </p:nvSpPr>
        <p:spPr>
          <a:xfrm>
            <a:off x="1524000" y="3566160"/>
            <a:ext cx="9144000" cy="1691640"/>
          </a:xfrm>
        </p:spPr>
        <p:txBody>
          <a:bodyPr/>
          <a:lstStyle/>
          <a:p>
            <a:r>
              <a:rPr lang="en-US" dirty="0" err="1" smtClean="0"/>
              <a:t>Mihretu</a:t>
            </a:r>
            <a:r>
              <a:rPr lang="en-US" dirty="0" smtClean="0"/>
              <a:t> </a:t>
            </a:r>
            <a:r>
              <a:rPr lang="en-US" dirty="0" err="1" smtClean="0"/>
              <a:t>Molla</a:t>
            </a:r>
            <a:r>
              <a:rPr lang="en-US" dirty="0" smtClean="0"/>
              <a:t> (</a:t>
            </a:r>
            <a:r>
              <a:rPr lang="en-US" dirty="0" err="1" smtClean="0"/>
              <a:t>Bsc</a:t>
            </a:r>
            <a:r>
              <a:rPr lang="en-US" dirty="0" smtClean="0"/>
              <a:t>, </a:t>
            </a:r>
            <a:r>
              <a:rPr lang="en-US" dirty="0" err="1" smtClean="0"/>
              <a:t>Msc</a:t>
            </a:r>
            <a:r>
              <a:rPr lang="en-US" dirty="0" smtClean="0"/>
              <a:t>)</a:t>
            </a:r>
            <a:endParaRPr lang="en-US" dirty="0"/>
          </a:p>
        </p:txBody>
      </p:sp>
      <p:sp>
        <p:nvSpPr>
          <p:cNvPr id="4" name="Date Placeholder 3"/>
          <p:cNvSpPr>
            <a:spLocks noGrp="1"/>
          </p:cNvSpPr>
          <p:nvPr>
            <p:ph type="dt" sz="half" idx="10"/>
          </p:nvPr>
        </p:nvSpPr>
        <p:spPr/>
        <p:txBody>
          <a:bodyPr/>
          <a:lstStyle/>
          <a:p>
            <a:fld id="{DAABE539-7B38-47E7-9486-8BD28E6161FC}"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74</a:t>
            </a:fld>
            <a:endParaRPr lang="en-US"/>
          </a:p>
        </p:txBody>
      </p:sp>
    </p:spTree>
    <p:extLst>
      <p:ext uri="{BB962C8B-B14F-4D97-AF65-F5344CB8AC3E}">
        <p14:creationId xmlns:p14="http://schemas.microsoft.com/office/powerpoint/2010/main" val="748831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57400" y="0"/>
            <a:ext cx="8229600" cy="1219200"/>
          </a:xfrm>
        </p:spPr>
        <p:txBody>
          <a:bodyPr/>
          <a:lstStyle/>
          <a:p>
            <a:r>
              <a:rPr lang="en-US" altLang="en-US" dirty="0" smtClean="0"/>
              <a:t>GENITOURINARY FISTULA</a:t>
            </a:r>
          </a:p>
        </p:txBody>
      </p:sp>
      <p:sp>
        <p:nvSpPr>
          <p:cNvPr id="61443" name="Rectangle 3"/>
          <p:cNvSpPr>
            <a:spLocks noGrp="1" noChangeArrowheads="1"/>
          </p:cNvSpPr>
          <p:nvPr>
            <p:ph idx="1"/>
          </p:nvPr>
        </p:nvSpPr>
        <p:spPr>
          <a:xfrm>
            <a:off x="624840" y="1219200"/>
            <a:ext cx="11460480" cy="4968240"/>
          </a:xfrm>
        </p:spPr>
        <p:txBody>
          <a:bodyPr>
            <a:normAutofit/>
          </a:bodyPr>
          <a:lstStyle/>
          <a:p>
            <a:pPr marL="0" indent="0">
              <a:lnSpc>
                <a:spcPct val="80000"/>
              </a:lnSpc>
              <a:buNone/>
            </a:pPr>
            <a:r>
              <a:rPr lang="en-US" altLang="en-US" sz="3200" b="1" dirty="0" smtClean="0"/>
              <a:t>Definition</a:t>
            </a:r>
            <a:r>
              <a:rPr lang="en-US" altLang="en-US" sz="3200" dirty="0" smtClean="0"/>
              <a:t>  </a:t>
            </a:r>
            <a:endParaRPr lang="en-US" altLang="en-US" sz="3200" dirty="0"/>
          </a:p>
          <a:p>
            <a:pPr>
              <a:lnSpc>
                <a:spcPct val="80000"/>
              </a:lnSpc>
            </a:pPr>
            <a:r>
              <a:rPr lang="en-US" altLang="en-US" sz="3200" dirty="0"/>
              <a:t>   a hole (communication) between bladder and vagina and/or </a:t>
            </a:r>
            <a:r>
              <a:rPr lang="en-US" altLang="en-US" sz="3200" dirty="0" smtClean="0"/>
              <a:t>rectum.</a:t>
            </a:r>
          </a:p>
          <a:p>
            <a:pPr>
              <a:lnSpc>
                <a:spcPct val="80000"/>
              </a:lnSpc>
            </a:pPr>
            <a:r>
              <a:rPr lang="en-US" dirty="0" smtClean="0"/>
              <a:t>WHO </a:t>
            </a:r>
            <a:r>
              <a:rPr lang="en-US" dirty="0"/>
              <a:t>estimates 0.3</a:t>
            </a:r>
            <a:r>
              <a:rPr lang="en-US" dirty="0">
                <a:cs typeface="Arial" charset="0"/>
              </a:rPr>
              <a:t>%-3 % of labor in developing country will have </a:t>
            </a:r>
            <a:r>
              <a:rPr lang="en-US" dirty="0" smtClean="0">
                <a:cs typeface="Arial" charset="0"/>
              </a:rPr>
              <a:t>VVF.</a:t>
            </a:r>
          </a:p>
          <a:p>
            <a:pPr>
              <a:lnSpc>
                <a:spcPct val="80000"/>
              </a:lnSpc>
            </a:pPr>
            <a:r>
              <a:rPr lang="en-US" dirty="0" smtClean="0">
                <a:cs typeface="Arial" charset="0"/>
              </a:rPr>
              <a:t>Ethiopia is estimated </a:t>
            </a:r>
            <a:r>
              <a:rPr lang="en-US" dirty="0">
                <a:cs typeface="Arial" charset="0"/>
              </a:rPr>
              <a:t>to have 8900 cases/yr</a:t>
            </a:r>
            <a:r>
              <a:rPr lang="en-US" b="1" dirty="0">
                <a:cs typeface="Arial" charset="0"/>
              </a:rPr>
              <a:t>. </a:t>
            </a:r>
            <a:endParaRPr lang="en-US" altLang="en-US" sz="2800" dirty="0" smtClean="0">
              <a:cs typeface="Arial" panose="020B0604020202020204" pitchFamily="34" charset="0"/>
            </a:endParaRPr>
          </a:p>
        </p:txBody>
      </p:sp>
      <p:sp>
        <p:nvSpPr>
          <p:cNvPr id="2" name="Date Placeholder 1"/>
          <p:cNvSpPr>
            <a:spLocks noGrp="1"/>
          </p:cNvSpPr>
          <p:nvPr>
            <p:ph type="dt" sz="half" idx="10"/>
          </p:nvPr>
        </p:nvSpPr>
        <p:spPr/>
        <p:txBody>
          <a:bodyPr/>
          <a:lstStyle/>
          <a:p>
            <a:fld id="{D22EF3F3-C54F-41E7-BD9E-A8D9DD65BF7F}"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75</a:t>
            </a:fld>
            <a:endParaRPr lang="en-US"/>
          </a:p>
        </p:txBody>
      </p:sp>
    </p:spTree>
    <p:extLst>
      <p:ext uri="{BB962C8B-B14F-4D97-AF65-F5344CB8AC3E}">
        <p14:creationId xmlns:p14="http://schemas.microsoft.com/office/powerpoint/2010/main" val="163491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t/>
            </a:r>
            <a:br>
              <a:rPr lang="en-US" altLang="en-US" b="1" dirty="0" smtClean="0"/>
            </a:br>
            <a:r>
              <a:rPr lang="en-US" altLang="en-US" b="1" dirty="0" smtClean="0"/>
              <a:t>Grave </a:t>
            </a:r>
            <a:r>
              <a:rPr lang="en-US" altLang="en-US" b="1" dirty="0">
                <a:solidFill>
                  <a:schemeClr val="tx2"/>
                </a:solidFill>
              </a:rPr>
              <a:t>social </a:t>
            </a:r>
            <a:r>
              <a:rPr lang="en-US" altLang="en-US" b="1" dirty="0"/>
              <a:t>consequence of fistula </a:t>
            </a:r>
            <a:br>
              <a:rPr lang="en-US" altLang="en-US" b="1" dirty="0"/>
            </a:br>
            <a:endParaRPr lang="en-US" dirty="0"/>
          </a:p>
        </p:txBody>
      </p:sp>
      <p:sp>
        <p:nvSpPr>
          <p:cNvPr id="3" name="Content Placeholder 2"/>
          <p:cNvSpPr>
            <a:spLocks noGrp="1"/>
          </p:cNvSpPr>
          <p:nvPr>
            <p:ph idx="1"/>
          </p:nvPr>
        </p:nvSpPr>
        <p:spPr>
          <a:xfrm>
            <a:off x="838200" y="1828799"/>
            <a:ext cx="10515600" cy="4348163"/>
          </a:xfrm>
        </p:spPr>
        <p:txBody>
          <a:bodyPr>
            <a:normAutofit/>
          </a:bodyPr>
          <a:lstStyle/>
          <a:p>
            <a:pPr lvl="1"/>
            <a:r>
              <a:rPr lang="en-US" altLang="en-US" sz="3200" dirty="0" smtClean="0"/>
              <a:t>divorce</a:t>
            </a:r>
            <a:endParaRPr lang="en-US" altLang="en-US" sz="3200" dirty="0"/>
          </a:p>
          <a:p>
            <a:pPr lvl="1"/>
            <a:r>
              <a:rPr lang="en-US" altLang="en-US" sz="3200" dirty="0" smtClean="0"/>
              <a:t>depression</a:t>
            </a:r>
            <a:endParaRPr lang="en-US" altLang="en-US" sz="3200" dirty="0"/>
          </a:p>
          <a:p>
            <a:pPr lvl="1"/>
            <a:r>
              <a:rPr lang="en-US" altLang="en-US" sz="3200" dirty="0" smtClean="0"/>
              <a:t>Poverty</a:t>
            </a:r>
            <a:endParaRPr lang="en-US" altLang="en-US" sz="3200" dirty="0"/>
          </a:p>
          <a:p>
            <a:pPr lvl="1"/>
            <a:r>
              <a:rPr lang="en-US" altLang="en-US" sz="3200" dirty="0" smtClean="0"/>
              <a:t>Suicide</a:t>
            </a:r>
            <a:endParaRPr lang="en-US" altLang="en-US" sz="3200" dirty="0"/>
          </a:p>
        </p:txBody>
      </p:sp>
      <p:sp>
        <p:nvSpPr>
          <p:cNvPr id="4" name="Date Placeholder 3"/>
          <p:cNvSpPr>
            <a:spLocks noGrp="1"/>
          </p:cNvSpPr>
          <p:nvPr>
            <p:ph type="dt" sz="half" idx="10"/>
          </p:nvPr>
        </p:nvSpPr>
        <p:spPr/>
        <p:txBody>
          <a:bodyPr/>
          <a:lstStyle/>
          <a:p>
            <a:fld id="{5658D90B-556B-4D4F-897B-DE6F89BDF669}"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76</a:t>
            </a:fld>
            <a:endParaRPr lang="en-US"/>
          </a:p>
        </p:txBody>
      </p:sp>
    </p:spTree>
    <p:extLst>
      <p:ext uri="{BB962C8B-B14F-4D97-AF65-F5344CB8AC3E}">
        <p14:creationId xmlns:p14="http://schemas.microsoft.com/office/powerpoint/2010/main" val="3076969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Etiology</a:t>
            </a:r>
            <a:endParaRPr lang="en-US" altLang="en-US" b="1" dirty="0"/>
          </a:p>
        </p:txBody>
      </p:sp>
      <p:sp>
        <p:nvSpPr>
          <p:cNvPr id="3" name="Content Placeholder 2"/>
          <p:cNvSpPr>
            <a:spLocks noGrp="1"/>
          </p:cNvSpPr>
          <p:nvPr>
            <p:ph idx="1"/>
          </p:nvPr>
        </p:nvSpPr>
        <p:spPr>
          <a:xfrm>
            <a:off x="670560" y="1310640"/>
            <a:ext cx="11186160" cy="5196840"/>
          </a:xfrm>
        </p:spPr>
        <p:txBody>
          <a:bodyPr>
            <a:noAutofit/>
          </a:bodyPr>
          <a:lstStyle/>
          <a:p>
            <a:r>
              <a:rPr lang="en-US" altLang="en-US" sz="3600" b="1" dirty="0" smtClean="0"/>
              <a:t>Congenital</a:t>
            </a:r>
            <a:endParaRPr lang="en-US" altLang="en-US" sz="3600" b="1" dirty="0"/>
          </a:p>
          <a:p>
            <a:r>
              <a:rPr lang="en-US" altLang="en-US" sz="3600" b="1" dirty="0"/>
              <a:t>Acquired</a:t>
            </a:r>
          </a:p>
          <a:p>
            <a:pPr lvl="1"/>
            <a:r>
              <a:rPr lang="en-US" altLang="en-US" sz="3200" dirty="0"/>
              <a:t>child </a:t>
            </a:r>
            <a:r>
              <a:rPr lang="en-US" altLang="en-US" sz="3200" dirty="0" smtClean="0"/>
              <a:t>birth (obstructed labor is the commonest cause)</a:t>
            </a:r>
            <a:endParaRPr lang="en-US" altLang="en-US" sz="3200" dirty="0"/>
          </a:p>
          <a:p>
            <a:pPr lvl="1"/>
            <a:r>
              <a:rPr lang="en-US" altLang="en-US" sz="3200" dirty="0"/>
              <a:t>Radiotherapy.</a:t>
            </a:r>
          </a:p>
          <a:p>
            <a:pPr lvl="1"/>
            <a:r>
              <a:rPr lang="en-US" altLang="en-US" sz="3200" dirty="0"/>
              <a:t>Surgery</a:t>
            </a:r>
          </a:p>
          <a:p>
            <a:pPr lvl="1"/>
            <a:r>
              <a:rPr lang="en-US" altLang="en-US" sz="3200" dirty="0"/>
              <a:t>Malignancy.</a:t>
            </a:r>
          </a:p>
          <a:p>
            <a:pPr lvl="1"/>
            <a:r>
              <a:rPr lang="en-US" altLang="en-US" sz="3200" dirty="0"/>
              <a:t>Childhood </a:t>
            </a:r>
          </a:p>
          <a:p>
            <a:pPr lvl="2"/>
            <a:r>
              <a:rPr lang="en-US" altLang="en-US" sz="2800" dirty="0"/>
              <a:t>Penetrating trauma.</a:t>
            </a:r>
          </a:p>
          <a:p>
            <a:pPr lvl="2"/>
            <a:r>
              <a:rPr lang="en-US" altLang="en-US" sz="2800" dirty="0"/>
              <a:t>Foreign body.</a:t>
            </a:r>
          </a:p>
          <a:p>
            <a:pPr lvl="2"/>
            <a:r>
              <a:rPr lang="en-US" altLang="en-US" sz="2800" dirty="0"/>
              <a:t>Surgery.</a:t>
            </a:r>
          </a:p>
        </p:txBody>
      </p:sp>
      <p:sp>
        <p:nvSpPr>
          <p:cNvPr id="4" name="Date Placeholder 3"/>
          <p:cNvSpPr>
            <a:spLocks noGrp="1"/>
          </p:cNvSpPr>
          <p:nvPr>
            <p:ph type="dt" sz="half" idx="10"/>
          </p:nvPr>
        </p:nvSpPr>
        <p:spPr/>
        <p:txBody>
          <a:bodyPr/>
          <a:lstStyle/>
          <a:p>
            <a:fld id="{09FB7DB6-9ECB-4516-B97E-48D5B785A4E1}"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77</a:t>
            </a:fld>
            <a:endParaRPr lang="en-US"/>
          </a:p>
        </p:txBody>
      </p:sp>
    </p:spTree>
    <p:extLst>
      <p:ext uri="{BB962C8B-B14F-4D97-AF65-F5344CB8AC3E}">
        <p14:creationId xmlns:p14="http://schemas.microsoft.com/office/powerpoint/2010/main" val="1873662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04800"/>
            <a:ext cx="9326880" cy="762000"/>
          </a:xfrm>
        </p:spPr>
        <p:txBody>
          <a:bodyPr>
            <a:normAutofit/>
          </a:bodyPr>
          <a:lstStyle/>
          <a:p>
            <a:r>
              <a:rPr lang="en-US" sz="4000" b="1" dirty="0">
                <a:latin typeface="Times New Roman" pitchFamily="18" charset="0"/>
                <a:cs typeface="Times New Roman" pitchFamily="18" charset="0"/>
              </a:rPr>
              <a:t>Types of  obstetric fistula</a:t>
            </a:r>
          </a:p>
        </p:txBody>
      </p:sp>
      <p:sp>
        <p:nvSpPr>
          <p:cNvPr id="3" name="Content Placeholder 2"/>
          <p:cNvSpPr>
            <a:spLocks noGrp="1"/>
          </p:cNvSpPr>
          <p:nvPr>
            <p:ph idx="1"/>
          </p:nvPr>
        </p:nvSpPr>
        <p:spPr>
          <a:xfrm>
            <a:off x="350520" y="1066800"/>
            <a:ext cx="10622280" cy="4282440"/>
          </a:xfrm>
        </p:spPr>
        <p:txBody>
          <a:bodyPr>
            <a:normAutofit/>
          </a:bodyPr>
          <a:lstStyle/>
          <a:p>
            <a:pPr>
              <a:lnSpc>
                <a:spcPct val="100000"/>
              </a:lnSpc>
            </a:pPr>
            <a:r>
              <a:rPr lang="en-US" sz="3200" dirty="0" err="1" smtClean="0">
                <a:cs typeface="Times New Roman" pitchFamily="18" charset="0"/>
              </a:rPr>
              <a:t>Vesico</a:t>
            </a:r>
            <a:r>
              <a:rPr lang="en-US" sz="3200" dirty="0" smtClean="0">
                <a:cs typeface="Times New Roman" pitchFamily="18" charset="0"/>
              </a:rPr>
              <a:t>-vaginal (VVF)</a:t>
            </a:r>
          </a:p>
          <a:p>
            <a:pPr>
              <a:lnSpc>
                <a:spcPct val="100000"/>
              </a:lnSpc>
            </a:pPr>
            <a:r>
              <a:rPr lang="en-US" sz="3200" dirty="0" err="1" smtClean="0">
                <a:cs typeface="Times New Roman" pitchFamily="18" charset="0"/>
              </a:rPr>
              <a:t>Urethro</a:t>
            </a:r>
            <a:r>
              <a:rPr lang="en-US" sz="3200" dirty="0" smtClean="0">
                <a:cs typeface="Times New Roman" pitchFamily="18" charset="0"/>
              </a:rPr>
              <a:t> – vaginal (UVF)</a:t>
            </a:r>
          </a:p>
          <a:p>
            <a:pPr>
              <a:lnSpc>
                <a:spcPct val="100000"/>
              </a:lnSpc>
            </a:pPr>
            <a:r>
              <a:rPr lang="en-US" sz="3200" dirty="0" err="1" smtClean="0">
                <a:cs typeface="Times New Roman" pitchFamily="18" charset="0"/>
              </a:rPr>
              <a:t>Vesico</a:t>
            </a:r>
            <a:r>
              <a:rPr lang="en-US" sz="3200" dirty="0" smtClean="0">
                <a:cs typeface="Times New Roman" pitchFamily="18" charset="0"/>
              </a:rPr>
              <a:t>- uterine (VUF)</a:t>
            </a:r>
          </a:p>
          <a:p>
            <a:pPr>
              <a:lnSpc>
                <a:spcPct val="100000"/>
              </a:lnSpc>
            </a:pPr>
            <a:r>
              <a:rPr lang="en-US" sz="3200" dirty="0" smtClean="0">
                <a:cs typeface="Times New Roman" pitchFamily="18" charset="0"/>
              </a:rPr>
              <a:t>Recto- vaginal (RVF)</a:t>
            </a:r>
          </a:p>
          <a:p>
            <a:pPr>
              <a:lnSpc>
                <a:spcPct val="100000"/>
              </a:lnSpc>
            </a:pPr>
            <a:endParaRPr lang="en-US" sz="3200" dirty="0">
              <a:cs typeface="Times New Roman" pitchFamily="18" charset="0"/>
            </a:endParaRPr>
          </a:p>
        </p:txBody>
      </p:sp>
      <p:sp>
        <p:nvSpPr>
          <p:cNvPr id="4" name="Slide Number Placeholder 3"/>
          <p:cNvSpPr>
            <a:spLocks noGrp="1"/>
          </p:cNvSpPr>
          <p:nvPr>
            <p:ph type="sldNum" sz="quarter" idx="12"/>
          </p:nvPr>
        </p:nvSpPr>
        <p:spPr/>
        <p:txBody>
          <a:bodyPr/>
          <a:lstStyle/>
          <a:p>
            <a:fld id="{B4408B9C-CBE3-4DF5-8558-F84886CB1BA3}" type="slidenum">
              <a:rPr lang="en-US" smtClean="0"/>
              <a:pPr/>
              <a:t>78</a:t>
            </a:fld>
            <a:endParaRPr lang="en-US"/>
          </a:p>
        </p:txBody>
      </p:sp>
      <p:sp>
        <p:nvSpPr>
          <p:cNvPr id="5" name="Date Placeholder 4"/>
          <p:cNvSpPr>
            <a:spLocks noGrp="1"/>
          </p:cNvSpPr>
          <p:nvPr>
            <p:ph type="dt" sz="half" idx="10"/>
          </p:nvPr>
        </p:nvSpPr>
        <p:spPr/>
        <p:txBody>
          <a:bodyPr/>
          <a:lstStyle/>
          <a:p>
            <a:fld id="{898B1C23-A926-4A28-9DAE-498E732B1C87}"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3716329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365125"/>
            <a:ext cx="10515600" cy="762635"/>
          </a:xfrm>
        </p:spPr>
        <p:txBody>
          <a:bodyPr/>
          <a:lstStyle/>
          <a:p>
            <a:r>
              <a:rPr lang="en-US" altLang="en-US" b="1" dirty="0"/>
              <a:t>Clinical </a:t>
            </a:r>
            <a:r>
              <a:rPr lang="en-US" altLang="en-US" b="1" dirty="0" smtClean="0"/>
              <a:t>features</a:t>
            </a:r>
            <a:endParaRPr lang="en-US" altLang="en-US" b="1" dirty="0"/>
          </a:p>
        </p:txBody>
      </p:sp>
      <p:sp>
        <p:nvSpPr>
          <p:cNvPr id="64515" name="Rectangle 3"/>
          <p:cNvSpPr>
            <a:spLocks noGrp="1" noChangeArrowheads="1"/>
          </p:cNvSpPr>
          <p:nvPr>
            <p:ph idx="1"/>
          </p:nvPr>
        </p:nvSpPr>
        <p:spPr>
          <a:xfrm>
            <a:off x="487680" y="1127760"/>
            <a:ext cx="11490960" cy="5410200"/>
          </a:xfrm>
        </p:spPr>
        <p:txBody>
          <a:bodyPr>
            <a:normAutofit/>
          </a:bodyPr>
          <a:lstStyle/>
          <a:p>
            <a:pPr lvl="1"/>
            <a:r>
              <a:rPr lang="en-US" altLang="en-US" sz="2800" dirty="0" smtClean="0"/>
              <a:t>Continuous urine leakage vaginally.</a:t>
            </a:r>
          </a:p>
          <a:p>
            <a:pPr lvl="1"/>
            <a:r>
              <a:rPr lang="en-US" altLang="en-US" sz="2800" dirty="0" smtClean="0"/>
              <a:t>Occur in the first 10 days of procedures.</a:t>
            </a:r>
          </a:p>
          <a:p>
            <a:pPr lvl="1"/>
            <a:r>
              <a:rPr lang="en-US" altLang="en-US" sz="2800" dirty="0" smtClean="0"/>
              <a:t>Have foul ammoniac odor.</a:t>
            </a:r>
          </a:p>
          <a:p>
            <a:pPr lvl="1"/>
            <a:r>
              <a:rPr lang="en-US" altLang="en-US" sz="2800" dirty="0" smtClean="0"/>
              <a:t>Depression.</a:t>
            </a:r>
          </a:p>
          <a:p>
            <a:pPr lvl="1"/>
            <a:r>
              <a:rPr lang="en-US" altLang="en-US" sz="2800" dirty="0" smtClean="0"/>
              <a:t>Insomnia</a:t>
            </a:r>
          </a:p>
          <a:p>
            <a:pPr lvl="1"/>
            <a:r>
              <a:rPr lang="en-US" altLang="en-US" sz="2800" dirty="0" smtClean="0"/>
              <a:t>Disrupted sexual relationship.</a:t>
            </a:r>
          </a:p>
          <a:p>
            <a:pPr lvl="1"/>
            <a:r>
              <a:rPr lang="en-US" altLang="en-US" sz="2800" dirty="0" smtClean="0"/>
              <a:t>Low self esteem</a:t>
            </a:r>
          </a:p>
          <a:p>
            <a:pPr lvl="1"/>
            <a:r>
              <a:rPr lang="en-US" sz="2800" dirty="0" smtClean="0">
                <a:cs typeface="Times New Roman" pitchFamily="18" charset="0"/>
              </a:rPr>
              <a:t>constitutional </a:t>
            </a:r>
            <a:r>
              <a:rPr lang="en-US" sz="2800" dirty="0">
                <a:cs typeface="Times New Roman" pitchFamily="18" charset="0"/>
              </a:rPr>
              <a:t>symptoms of fever, chills, malaise, flank pain, and gastrointestinal </a:t>
            </a:r>
            <a:r>
              <a:rPr lang="en-US" sz="2800" dirty="0" smtClean="0">
                <a:cs typeface="Times New Roman" pitchFamily="18" charset="0"/>
              </a:rPr>
              <a:t>symptoms resulting either from</a:t>
            </a:r>
            <a:r>
              <a:rPr lang="en-US" sz="2800" dirty="0">
                <a:cs typeface="Times New Roman" pitchFamily="18" charset="0"/>
              </a:rPr>
              <a:t> </a:t>
            </a:r>
            <a:r>
              <a:rPr lang="en-US" sz="2800" i="1" dirty="0" err="1">
                <a:cs typeface="Times New Roman" pitchFamily="18" charset="0"/>
                <a:hlinkClick r:id="rId3"/>
              </a:rPr>
              <a:t>hydronephrosis</a:t>
            </a:r>
            <a:r>
              <a:rPr lang="en-US" sz="2800" dirty="0">
                <a:cs typeface="Times New Roman" pitchFamily="18" charset="0"/>
              </a:rPr>
              <a:t> secondary to ureteral obstruction or urinary extravasations into the retroperitoneal space.</a:t>
            </a:r>
          </a:p>
          <a:p>
            <a:pPr lvl="1"/>
            <a:endParaRPr lang="en-US" altLang="en-US" sz="2800" dirty="0" smtClean="0"/>
          </a:p>
          <a:p>
            <a:pPr lvl="1"/>
            <a:endParaRPr lang="en-US" altLang="en-US" sz="2800" dirty="0" smtClean="0"/>
          </a:p>
          <a:p>
            <a:pPr lvl="2">
              <a:buFontTx/>
              <a:buNone/>
            </a:pPr>
            <a:endParaRPr lang="en-US" altLang="en-US" sz="2800" baseline="30000" dirty="0" smtClean="0"/>
          </a:p>
        </p:txBody>
      </p:sp>
      <p:sp>
        <p:nvSpPr>
          <p:cNvPr id="2" name="Date Placeholder 1"/>
          <p:cNvSpPr>
            <a:spLocks noGrp="1"/>
          </p:cNvSpPr>
          <p:nvPr>
            <p:ph type="dt" sz="half" idx="10"/>
          </p:nvPr>
        </p:nvSpPr>
        <p:spPr/>
        <p:txBody>
          <a:bodyPr/>
          <a:lstStyle/>
          <a:p>
            <a:fld id="{B730EF36-910C-411C-BC51-DB9EB9F8AD68}"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79</a:t>
            </a:fld>
            <a:endParaRPr lang="en-US"/>
          </a:p>
        </p:txBody>
      </p:sp>
    </p:spTree>
    <p:extLst>
      <p:ext uri="{BB962C8B-B14F-4D97-AF65-F5344CB8AC3E}">
        <p14:creationId xmlns:p14="http://schemas.microsoft.com/office/powerpoint/2010/main" val="421584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383"/>
            <a:ext cx="12192000" cy="633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30BD4FDB-4760-4B7A-8A55-2A0A164AAD9B}"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8</a:t>
            </a:fld>
            <a:endParaRPr lang="en-US"/>
          </a:p>
        </p:txBody>
      </p:sp>
    </p:spTree>
    <p:extLst>
      <p:ext uri="{BB962C8B-B14F-4D97-AF65-F5344CB8AC3E}">
        <p14:creationId xmlns:p14="http://schemas.microsoft.com/office/powerpoint/2010/main" val="268147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365125"/>
            <a:ext cx="10515600" cy="1174115"/>
          </a:xfrm>
        </p:spPr>
        <p:txBody>
          <a:bodyPr/>
          <a:lstStyle/>
          <a:p>
            <a:r>
              <a:rPr lang="en-US" altLang="en-US" b="1" dirty="0"/>
              <a:t>Assessment </a:t>
            </a:r>
            <a:endParaRPr lang="en-US" altLang="en-US" dirty="0" smtClean="0"/>
          </a:p>
        </p:txBody>
      </p:sp>
      <p:sp>
        <p:nvSpPr>
          <p:cNvPr id="65539" name="Rectangle 3"/>
          <p:cNvSpPr>
            <a:spLocks noGrp="1" noChangeArrowheads="1"/>
          </p:cNvSpPr>
          <p:nvPr>
            <p:ph idx="1"/>
          </p:nvPr>
        </p:nvSpPr>
        <p:spPr>
          <a:xfrm>
            <a:off x="838200" y="1402080"/>
            <a:ext cx="10515600" cy="4774883"/>
          </a:xfrm>
        </p:spPr>
        <p:txBody>
          <a:bodyPr>
            <a:normAutofit/>
          </a:bodyPr>
          <a:lstStyle/>
          <a:p>
            <a:pPr lvl="1"/>
            <a:r>
              <a:rPr lang="en-US" altLang="en-US" sz="3200" b="1" dirty="0" smtClean="0"/>
              <a:t>VVF</a:t>
            </a:r>
          </a:p>
          <a:p>
            <a:pPr lvl="2"/>
            <a:r>
              <a:rPr lang="en-US" altLang="en-US" sz="2800" dirty="0" smtClean="0"/>
              <a:t>present as leakage of excessive volume of fluid per vagina with no voided urine</a:t>
            </a:r>
            <a:r>
              <a:rPr lang="en-US" altLang="en-US" sz="2800" b="1" dirty="0" smtClean="0"/>
              <a:t>.</a:t>
            </a:r>
          </a:p>
          <a:p>
            <a:pPr lvl="1"/>
            <a:r>
              <a:rPr lang="en-US" altLang="en-US" sz="3200" b="1" dirty="0" err="1" smtClean="0"/>
              <a:t>Uretero</a:t>
            </a:r>
            <a:r>
              <a:rPr lang="en-US" altLang="en-US" sz="3200" b="1" dirty="0" smtClean="0"/>
              <a:t> vaginal fistula;</a:t>
            </a:r>
          </a:p>
          <a:p>
            <a:pPr lvl="2"/>
            <a:r>
              <a:rPr lang="en-US" altLang="en-US" sz="2800" dirty="0" smtClean="0"/>
              <a:t>Small amount of urine leakage via vagina .</a:t>
            </a:r>
          </a:p>
          <a:p>
            <a:pPr lvl="2"/>
            <a:r>
              <a:rPr lang="en-US" altLang="en-US" sz="2800" dirty="0" smtClean="0"/>
              <a:t>Has regular voiding.</a:t>
            </a:r>
          </a:p>
          <a:p>
            <a:pPr lvl="1"/>
            <a:r>
              <a:rPr lang="en-US" altLang="en-US" sz="3200" b="1" dirty="0" err="1" smtClean="0"/>
              <a:t>Urethrovaginal</a:t>
            </a:r>
            <a:r>
              <a:rPr lang="en-US" altLang="en-US" sz="3200" b="1" dirty="0" smtClean="0"/>
              <a:t> fistula;</a:t>
            </a:r>
          </a:p>
          <a:p>
            <a:pPr lvl="2"/>
            <a:r>
              <a:rPr lang="en-US" altLang="en-US" sz="2800" dirty="0" smtClean="0"/>
              <a:t>Leakage during and after voiding via vagina.</a:t>
            </a:r>
          </a:p>
          <a:p>
            <a:endParaRPr lang="en-US" altLang="en-US" sz="3600" dirty="0" smtClean="0"/>
          </a:p>
        </p:txBody>
      </p:sp>
      <p:sp>
        <p:nvSpPr>
          <p:cNvPr id="2" name="Date Placeholder 1"/>
          <p:cNvSpPr>
            <a:spLocks noGrp="1"/>
          </p:cNvSpPr>
          <p:nvPr>
            <p:ph type="dt" sz="half" idx="10"/>
          </p:nvPr>
        </p:nvSpPr>
        <p:spPr/>
        <p:txBody>
          <a:bodyPr/>
          <a:lstStyle/>
          <a:p>
            <a:fld id="{98FF75B2-0356-48C3-AED9-43301B1CCB9D}"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80</a:t>
            </a:fld>
            <a:endParaRPr lang="en-US"/>
          </a:p>
        </p:txBody>
      </p:sp>
    </p:spTree>
    <p:extLst>
      <p:ext uri="{BB962C8B-B14F-4D97-AF65-F5344CB8AC3E}">
        <p14:creationId xmlns:p14="http://schemas.microsoft.com/office/powerpoint/2010/main" val="81536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65125"/>
            <a:ext cx="10515600" cy="1128395"/>
          </a:xfrm>
        </p:spPr>
        <p:txBody>
          <a:bodyPr>
            <a:normAutofit fontScale="90000"/>
          </a:bodyPr>
          <a:lstStyle/>
          <a:p>
            <a:r>
              <a:rPr lang="en-US" altLang="en-US" dirty="0" smtClean="0"/>
              <a:t/>
            </a:r>
            <a:br>
              <a:rPr lang="en-US" altLang="en-US" dirty="0" smtClean="0"/>
            </a:br>
            <a:r>
              <a:rPr lang="en-US" altLang="en-US" dirty="0" smtClean="0"/>
              <a:t>Investigation</a:t>
            </a:r>
            <a:r>
              <a:rPr lang="en-US" altLang="en-US" dirty="0"/>
              <a:t/>
            </a:r>
            <a:br>
              <a:rPr lang="en-US" altLang="en-US" dirty="0"/>
            </a:br>
            <a:endParaRPr lang="en-US" altLang="en-US" dirty="0" smtClean="0"/>
          </a:p>
        </p:txBody>
      </p:sp>
      <p:sp>
        <p:nvSpPr>
          <p:cNvPr id="66563" name="Rectangle 3"/>
          <p:cNvSpPr>
            <a:spLocks noGrp="1" noChangeArrowheads="1"/>
          </p:cNvSpPr>
          <p:nvPr>
            <p:ph idx="1"/>
          </p:nvPr>
        </p:nvSpPr>
        <p:spPr>
          <a:xfrm>
            <a:off x="838200" y="1371600"/>
            <a:ext cx="10622280" cy="4805363"/>
          </a:xfrm>
        </p:spPr>
        <p:txBody>
          <a:bodyPr>
            <a:normAutofit/>
          </a:bodyPr>
          <a:lstStyle/>
          <a:p>
            <a:pPr lvl="1"/>
            <a:r>
              <a:rPr lang="en-US" altLang="en-US" sz="3200" dirty="0" smtClean="0"/>
              <a:t>Vaginal fluid analysis for urea.</a:t>
            </a:r>
          </a:p>
          <a:p>
            <a:pPr lvl="1"/>
            <a:r>
              <a:rPr lang="en-US" altLang="en-US" sz="3200" dirty="0" smtClean="0"/>
              <a:t>Urine culture</a:t>
            </a:r>
          </a:p>
          <a:p>
            <a:pPr lvl="1"/>
            <a:r>
              <a:rPr lang="en-US" altLang="en-US" sz="3200" dirty="0" smtClean="0"/>
              <a:t>Dye test  3-swab test.</a:t>
            </a:r>
          </a:p>
          <a:p>
            <a:pPr lvl="1"/>
            <a:r>
              <a:rPr lang="en-US" altLang="en-US" sz="3200" dirty="0" smtClean="0"/>
              <a:t>IVP  (</a:t>
            </a:r>
            <a:r>
              <a:rPr lang="en-US" altLang="en-US" sz="3200" dirty="0" err="1" smtClean="0"/>
              <a:t>ureterovaginal</a:t>
            </a:r>
            <a:r>
              <a:rPr lang="en-US" altLang="en-US" sz="3200" dirty="0" smtClean="0"/>
              <a:t> fistula, </a:t>
            </a:r>
            <a:r>
              <a:rPr lang="en-US" altLang="en-US" sz="3200" dirty="0" err="1" smtClean="0"/>
              <a:t>hydronephrosis</a:t>
            </a:r>
            <a:r>
              <a:rPr lang="en-US" altLang="en-US" sz="3200" dirty="0" smtClean="0"/>
              <a:t>).</a:t>
            </a:r>
          </a:p>
          <a:p>
            <a:pPr lvl="1"/>
            <a:r>
              <a:rPr lang="en-US" altLang="en-US" sz="3200" dirty="0" err="1" smtClean="0"/>
              <a:t>Cystourethroscopy</a:t>
            </a:r>
            <a:r>
              <a:rPr lang="en-US" altLang="en-US" sz="3200" dirty="0" smtClean="0"/>
              <a:t>.</a:t>
            </a:r>
          </a:p>
          <a:p>
            <a:pPr lvl="1"/>
            <a:endParaRPr lang="en-US" altLang="en-US" sz="3200" dirty="0" smtClean="0"/>
          </a:p>
          <a:p>
            <a:pPr lvl="1">
              <a:buFontTx/>
              <a:buNone/>
            </a:pPr>
            <a:endParaRPr lang="en-US" altLang="en-US" sz="3200" dirty="0" smtClean="0"/>
          </a:p>
        </p:txBody>
      </p:sp>
      <p:sp>
        <p:nvSpPr>
          <p:cNvPr id="2" name="Date Placeholder 1"/>
          <p:cNvSpPr>
            <a:spLocks noGrp="1"/>
          </p:cNvSpPr>
          <p:nvPr>
            <p:ph type="dt" sz="half" idx="10"/>
          </p:nvPr>
        </p:nvSpPr>
        <p:spPr/>
        <p:txBody>
          <a:bodyPr/>
          <a:lstStyle/>
          <a:p>
            <a:fld id="{047619B6-532B-4FBD-8FA4-519E353503B0}"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81</a:t>
            </a:fld>
            <a:endParaRPr lang="en-US"/>
          </a:p>
        </p:txBody>
      </p:sp>
    </p:spTree>
    <p:extLst>
      <p:ext uri="{BB962C8B-B14F-4D97-AF65-F5344CB8AC3E}">
        <p14:creationId xmlns:p14="http://schemas.microsoft.com/office/powerpoint/2010/main" val="5712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38200" y="365125"/>
            <a:ext cx="10515600" cy="869315"/>
          </a:xfrm>
        </p:spPr>
        <p:txBody>
          <a:bodyPr>
            <a:normAutofit fontScale="90000"/>
          </a:bodyPr>
          <a:lstStyle/>
          <a:p>
            <a:r>
              <a:rPr lang="en-US" b="1" dirty="0" smtClean="0"/>
              <a:t/>
            </a:r>
            <a:br>
              <a:rPr lang="en-US" b="1" dirty="0" smtClean="0"/>
            </a:br>
            <a:r>
              <a:rPr lang="en-US" b="1" dirty="0" smtClean="0"/>
              <a:t>Treatment</a:t>
            </a:r>
            <a:r>
              <a:rPr lang="en-US" b="1" dirty="0"/>
              <a:t/>
            </a:r>
            <a:br>
              <a:rPr lang="en-US" b="1" dirty="0"/>
            </a:br>
            <a:endParaRPr lang="en-US" altLang="en-US" b="1" dirty="0" smtClean="0"/>
          </a:p>
        </p:txBody>
      </p:sp>
      <p:sp>
        <p:nvSpPr>
          <p:cNvPr id="2" name="Rectangle 3"/>
          <p:cNvSpPr>
            <a:spLocks noGrp="1" noChangeArrowheads="1"/>
          </p:cNvSpPr>
          <p:nvPr>
            <p:ph idx="1"/>
          </p:nvPr>
        </p:nvSpPr>
        <p:spPr>
          <a:xfrm>
            <a:off x="495300" y="1112520"/>
            <a:ext cx="11201400" cy="5623560"/>
          </a:xfrm>
        </p:spPr>
        <p:txBody>
          <a:bodyPr rtlCol="0">
            <a:noAutofit/>
          </a:bodyPr>
          <a:lstStyle/>
          <a:p>
            <a:pPr marL="0" indent="0">
              <a:lnSpc>
                <a:spcPct val="100000"/>
              </a:lnSpc>
              <a:buNone/>
              <a:defRPr/>
            </a:pPr>
            <a:r>
              <a:rPr lang="en-US" b="1" dirty="0">
                <a:cs typeface="Times New Roman" pitchFamily="18" charset="0"/>
              </a:rPr>
              <a:t>Conservative  </a:t>
            </a:r>
            <a:r>
              <a:rPr lang="en-US" b="1" dirty="0" smtClean="0">
                <a:cs typeface="Times New Roman" pitchFamily="18" charset="0"/>
              </a:rPr>
              <a:t>management </a:t>
            </a:r>
          </a:p>
          <a:p>
            <a:pPr marL="640080" lvl="1" indent="-246888">
              <a:lnSpc>
                <a:spcPct val="100000"/>
              </a:lnSpc>
              <a:buFont typeface="Wingdings 2"/>
              <a:buChar char=""/>
              <a:defRPr/>
            </a:pPr>
            <a:r>
              <a:rPr lang="en-US" dirty="0" smtClean="0">
                <a:cs typeface="Times New Roman" pitchFamily="18" charset="0"/>
              </a:rPr>
              <a:t>Small </a:t>
            </a:r>
            <a:r>
              <a:rPr lang="en-US" dirty="0">
                <a:cs typeface="Times New Roman" pitchFamily="18" charset="0"/>
              </a:rPr>
              <a:t>one (&lt; </a:t>
            </a:r>
            <a:r>
              <a:rPr lang="en-US" dirty="0" smtClean="0">
                <a:cs typeface="Times New Roman" pitchFamily="18" charset="0"/>
              </a:rPr>
              <a:t>2cm) may </a:t>
            </a:r>
            <a:r>
              <a:rPr lang="en-US" dirty="0">
                <a:cs typeface="Times New Roman" pitchFamily="18" charset="0"/>
              </a:rPr>
              <a:t>close </a:t>
            </a:r>
            <a:r>
              <a:rPr lang="en-US" dirty="0" smtClean="0">
                <a:cs typeface="Times New Roman" pitchFamily="18" charset="0"/>
              </a:rPr>
              <a:t>spontaneously</a:t>
            </a:r>
          </a:p>
          <a:p>
            <a:pPr marL="640080" lvl="1" indent="-246888">
              <a:lnSpc>
                <a:spcPct val="100000"/>
              </a:lnSpc>
              <a:buFont typeface="Wingdings 2"/>
              <a:buChar char=""/>
              <a:defRPr/>
            </a:pPr>
            <a:r>
              <a:rPr lang="en-US" dirty="0" smtClean="0">
                <a:cs typeface="Times New Roman" pitchFamily="18" charset="0"/>
              </a:rPr>
              <a:t>Use continuous </a:t>
            </a:r>
            <a:r>
              <a:rPr lang="en-US" dirty="0">
                <a:cs typeface="Times New Roman" pitchFamily="18" charset="0"/>
              </a:rPr>
              <a:t>catheter drainage for three </a:t>
            </a:r>
            <a:r>
              <a:rPr lang="en-US" dirty="0" smtClean="0">
                <a:cs typeface="Times New Roman" pitchFamily="18" charset="0"/>
              </a:rPr>
              <a:t>weeks.</a:t>
            </a:r>
          </a:p>
          <a:p>
            <a:pPr marL="0" indent="0">
              <a:lnSpc>
                <a:spcPct val="100000"/>
              </a:lnSpc>
              <a:buNone/>
              <a:defRPr/>
            </a:pPr>
            <a:r>
              <a:rPr lang="en-US" b="1" dirty="0" smtClean="0"/>
              <a:t>Surgical technique</a:t>
            </a:r>
          </a:p>
          <a:p>
            <a:pPr lvl="1" indent="-246888">
              <a:lnSpc>
                <a:spcPct val="100000"/>
              </a:lnSpc>
              <a:buFont typeface="Wingdings 2"/>
              <a:buChar char=""/>
              <a:defRPr/>
            </a:pPr>
            <a:r>
              <a:rPr lang="en-US" dirty="0"/>
              <a:t>It is mainstay of </a:t>
            </a:r>
            <a:r>
              <a:rPr lang="en-US" dirty="0" smtClean="0"/>
              <a:t>treatment</a:t>
            </a:r>
          </a:p>
          <a:p>
            <a:pPr lvl="1" indent="-246888">
              <a:lnSpc>
                <a:spcPct val="100000"/>
              </a:lnSpc>
              <a:buFont typeface="Wingdings 2"/>
              <a:buChar char=""/>
              <a:defRPr/>
            </a:pPr>
            <a:r>
              <a:rPr lang="en-US" dirty="0" smtClean="0"/>
              <a:t>The </a:t>
            </a:r>
            <a:r>
              <a:rPr lang="en-US" dirty="0"/>
              <a:t>best result is with the first attempt</a:t>
            </a:r>
            <a:r>
              <a:rPr lang="en-US" sz="2800" b="1" dirty="0" smtClean="0"/>
              <a:t>.</a:t>
            </a:r>
            <a:endParaRPr lang="en-US" sz="2800" b="1" dirty="0"/>
          </a:p>
          <a:p>
            <a:pPr marL="0" indent="0">
              <a:lnSpc>
                <a:spcPct val="100000"/>
              </a:lnSpc>
              <a:buNone/>
              <a:defRPr/>
            </a:pPr>
            <a:r>
              <a:rPr lang="en-US" b="1" dirty="0" smtClean="0"/>
              <a:t>Principles</a:t>
            </a:r>
            <a:endParaRPr lang="en-US" b="1" dirty="0"/>
          </a:p>
          <a:p>
            <a:pPr marL="274320" lvl="1" indent="-210312">
              <a:lnSpc>
                <a:spcPct val="100000"/>
              </a:lnSpc>
              <a:buClr>
                <a:schemeClr val="accent3"/>
              </a:buClr>
              <a:buFont typeface="Wingdings 2"/>
              <a:buChar char=""/>
              <a:defRPr/>
            </a:pPr>
            <a:r>
              <a:rPr lang="en-US" dirty="0"/>
              <a:t>Wide mobilization of bladder.</a:t>
            </a:r>
          </a:p>
          <a:p>
            <a:pPr marL="274320" lvl="1" indent="-210312">
              <a:lnSpc>
                <a:spcPct val="100000"/>
              </a:lnSpc>
              <a:buClr>
                <a:schemeClr val="accent3"/>
              </a:buClr>
              <a:buFont typeface="Wingdings 2"/>
              <a:buChar char=""/>
              <a:defRPr/>
            </a:pPr>
            <a:r>
              <a:rPr lang="en-US" dirty="0"/>
              <a:t>Excise scar</a:t>
            </a:r>
          </a:p>
          <a:p>
            <a:pPr marL="274320" lvl="1" indent="-210312">
              <a:lnSpc>
                <a:spcPct val="100000"/>
              </a:lnSpc>
              <a:buClr>
                <a:schemeClr val="accent3"/>
              </a:buClr>
              <a:buFont typeface="Wingdings 2"/>
              <a:buChar char=""/>
              <a:defRPr/>
            </a:pPr>
            <a:r>
              <a:rPr lang="en-US" dirty="0"/>
              <a:t>Tension free closure.</a:t>
            </a:r>
          </a:p>
          <a:p>
            <a:pPr marL="274320" lvl="1" indent="-210312">
              <a:lnSpc>
                <a:spcPct val="100000"/>
              </a:lnSpc>
              <a:buClr>
                <a:schemeClr val="accent3"/>
              </a:buClr>
              <a:buFont typeface="Wingdings 2"/>
              <a:buChar char=""/>
              <a:defRPr/>
            </a:pPr>
            <a:r>
              <a:rPr lang="en-US" dirty="0"/>
              <a:t>Good homeostasis.</a:t>
            </a:r>
          </a:p>
          <a:p>
            <a:pPr marL="274320" lvl="1" indent="-210312">
              <a:lnSpc>
                <a:spcPct val="100000"/>
              </a:lnSpc>
              <a:buClr>
                <a:schemeClr val="accent3"/>
              </a:buClr>
              <a:buFont typeface="Wingdings 2"/>
              <a:buChar char=""/>
              <a:defRPr/>
            </a:pPr>
            <a:r>
              <a:rPr lang="en-US" dirty="0"/>
              <a:t>Minimize tissue trauma</a:t>
            </a:r>
          </a:p>
          <a:p>
            <a:pPr marL="393192" lvl="1" indent="0">
              <a:lnSpc>
                <a:spcPct val="100000"/>
              </a:lnSpc>
              <a:buNone/>
              <a:defRPr/>
            </a:pPr>
            <a:endParaRPr lang="en-US" b="1" dirty="0" smtClean="0"/>
          </a:p>
          <a:p>
            <a:pPr marL="640080" lvl="1" indent="-246888">
              <a:lnSpc>
                <a:spcPct val="100000"/>
              </a:lnSpc>
              <a:buFont typeface="Wingdings 2"/>
              <a:buChar char=""/>
              <a:defRPr/>
            </a:pPr>
            <a:endParaRPr lang="en-US" b="1" dirty="0" smtClean="0"/>
          </a:p>
        </p:txBody>
      </p:sp>
      <p:sp>
        <p:nvSpPr>
          <p:cNvPr id="3" name="Date Placeholder 2"/>
          <p:cNvSpPr>
            <a:spLocks noGrp="1"/>
          </p:cNvSpPr>
          <p:nvPr>
            <p:ph type="dt" sz="half" idx="10"/>
          </p:nvPr>
        </p:nvSpPr>
        <p:spPr/>
        <p:txBody>
          <a:bodyPr/>
          <a:lstStyle/>
          <a:p>
            <a:fld id="{DA1F7CB2-7B46-4436-B61D-C852DBDE0525}" type="datetime1">
              <a:rPr lang="en-US" smtClean="0"/>
              <a:t>6/29/2018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396133BA-DDA6-4C5B-8832-47396ADA6007}" type="slidenum">
              <a:rPr lang="en-US" smtClean="0"/>
              <a:t>82</a:t>
            </a:fld>
            <a:endParaRPr lang="en-US"/>
          </a:p>
        </p:txBody>
      </p:sp>
    </p:spTree>
    <p:extLst>
      <p:ext uri="{BB962C8B-B14F-4D97-AF65-F5344CB8AC3E}">
        <p14:creationId xmlns:p14="http://schemas.microsoft.com/office/powerpoint/2010/main" val="247846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0058400" cy="533400"/>
          </a:xfrm>
        </p:spPr>
        <p:txBody>
          <a:bodyPr>
            <a:normAutofit fontScale="90000"/>
          </a:bodyPr>
          <a:lstStyle/>
          <a:p>
            <a:r>
              <a:rPr lang="en-US" b="1" dirty="0" smtClean="0"/>
              <a:t/>
            </a:r>
            <a:br>
              <a:rPr lang="en-US" b="1" dirty="0" smtClean="0"/>
            </a:br>
            <a:r>
              <a:rPr lang="en-US" b="1" dirty="0" smtClean="0"/>
              <a:t>Surgical technique…….</a:t>
            </a:r>
            <a:r>
              <a:rPr lang="en-US" b="1" dirty="0"/>
              <a:t/>
            </a:r>
            <a:br>
              <a:rPr lang="en-US" b="1" dirty="0"/>
            </a:br>
            <a:endParaRPr lang="en-US" dirty="0">
              <a:solidFill>
                <a:schemeClr val="tx2">
                  <a:lumMod val="75000"/>
                </a:schemeClr>
              </a:solidFill>
            </a:endParaRPr>
          </a:p>
        </p:txBody>
      </p:sp>
      <p:sp>
        <p:nvSpPr>
          <p:cNvPr id="3" name="Content Placeholder 2"/>
          <p:cNvSpPr>
            <a:spLocks noGrp="1"/>
          </p:cNvSpPr>
          <p:nvPr>
            <p:ph idx="1"/>
          </p:nvPr>
        </p:nvSpPr>
        <p:spPr>
          <a:xfrm>
            <a:off x="548640" y="990600"/>
            <a:ext cx="11308080" cy="5867400"/>
          </a:xfrm>
        </p:spPr>
        <p:txBody>
          <a:bodyPr>
            <a:noAutofit/>
          </a:bodyPr>
          <a:lstStyle/>
          <a:p>
            <a:pPr marL="0" indent="0" algn="just">
              <a:buNone/>
            </a:pPr>
            <a:r>
              <a:rPr lang="en-US" sz="3200" b="1" dirty="0">
                <a:cs typeface="Times New Roman" pitchFamily="18" charset="0"/>
              </a:rPr>
              <a:t>Timing of Repair </a:t>
            </a:r>
          </a:p>
          <a:p>
            <a:pPr algn="just"/>
            <a:r>
              <a:rPr lang="en-US" sz="3200" dirty="0">
                <a:cs typeface="Times New Roman" pitchFamily="18" charset="0"/>
              </a:rPr>
              <a:t>Traditional teaching recommends delayed repair of fistulas at 3 to 6 months after the </a:t>
            </a:r>
            <a:r>
              <a:rPr lang="en-US" sz="3200" dirty="0" smtClean="0">
                <a:cs typeface="Times New Roman" pitchFamily="18" charset="0"/>
              </a:rPr>
              <a:t>injury </a:t>
            </a:r>
            <a:r>
              <a:rPr lang="en-US" sz="3200" dirty="0">
                <a:latin typeface="Times New Roman" pitchFamily="18" charset="0"/>
                <a:cs typeface="Times New Roman" pitchFamily="18" charset="0"/>
              </a:rPr>
              <a:t>to allow healing of the surrounding ischemic </a:t>
            </a:r>
            <a:r>
              <a:rPr lang="en-US" sz="3200" dirty="0" smtClean="0">
                <a:latin typeface="Times New Roman" pitchFamily="18" charset="0"/>
                <a:cs typeface="Times New Roman" pitchFamily="18" charset="0"/>
              </a:rPr>
              <a:t>tissue</a:t>
            </a:r>
            <a:r>
              <a:rPr lang="en-US" sz="3200" dirty="0" smtClean="0">
                <a:cs typeface="Times New Roman" pitchFamily="18" charset="0"/>
              </a:rPr>
              <a:t>. </a:t>
            </a:r>
            <a:endParaRPr lang="en-US" sz="3200" dirty="0">
              <a:cs typeface="Times New Roman" pitchFamily="18" charset="0"/>
            </a:endParaRPr>
          </a:p>
          <a:p>
            <a:pPr algn="just"/>
            <a:r>
              <a:rPr lang="en-US" sz="3200" dirty="0">
                <a:cs typeface="Times New Roman" pitchFamily="18" charset="0"/>
              </a:rPr>
              <a:t>Most agree that unless there is severe infection or acute signs of inflammation, waiting is not necessary and potentially subjects the patient to further anxiety </a:t>
            </a:r>
          </a:p>
          <a:p>
            <a:pPr algn="just"/>
            <a:r>
              <a:rPr lang="en-US" sz="3200" dirty="0" smtClean="0">
                <a:cs typeface="Times New Roman" pitchFamily="18" charset="0"/>
              </a:rPr>
              <a:t>Fistulas </a:t>
            </a:r>
            <a:r>
              <a:rPr lang="en-US" sz="3200" dirty="0">
                <a:cs typeface="Times New Roman" pitchFamily="18" charset="0"/>
              </a:rPr>
              <a:t>identified within the first 24 to 48 hours postoperatively can be safely repaired immediately with success rates of 90 to 100 </a:t>
            </a:r>
            <a:r>
              <a:rPr lang="en-US" sz="3200" dirty="0" smtClean="0">
                <a:cs typeface="Times New Roman" pitchFamily="18" charset="0"/>
              </a:rPr>
              <a:t>percent.</a:t>
            </a:r>
            <a:endParaRPr lang="en-US" sz="3200" dirty="0">
              <a:cs typeface="Times New Roman" pitchFamily="18" charset="0"/>
            </a:endParaRPr>
          </a:p>
        </p:txBody>
      </p:sp>
      <p:sp>
        <p:nvSpPr>
          <p:cNvPr id="4" name="Date Placeholder 3"/>
          <p:cNvSpPr>
            <a:spLocks noGrp="1"/>
          </p:cNvSpPr>
          <p:nvPr>
            <p:ph type="dt" sz="half" idx="10"/>
          </p:nvPr>
        </p:nvSpPr>
        <p:spPr/>
        <p:txBody>
          <a:bodyPr/>
          <a:lstStyle/>
          <a:p>
            <a:fld id="{BD158332-26B5-42C4-89EA-6A07B466A60D}"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83</a:t>
            </a:fld>
            <a:endParaRPr lang="en-US"/>
          </a:p>
        </p:txBody>
      </p:sp>
    </p:spTree>
    <p:extLst>
      <p:ext uri="{BB962C8B-B14F-4D97-AF65-F5344CB8AC3E}">
        <p14:creationId xmlns:p14="http://schemas.microsoft.com/office/powerpoint/2010/main" val="28133099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1715"/>
          </a:xfrm>
        </p:spPr>
        <p:txBody>
          <a:bodyPr/>
          <a:lstStyle/>
          <a:p>
            <a:pPr marL="0" indent="0">
              <a:defRPr/>
            </a:pPr>
            <a:r>
              <a:rPr lang="en-US" b="1" dirty="0"/>
              <a:t>Surgical </a:t>
            </a:r>
            <a:r>
              <a:rPr lang="en-US" b="1" dirty="0" smtClean="0"/>
              <a:t>technique……</a:t>
            </a:r>
            <a:endParaRPr lang="en-US" b="1" dirty="0"/>
          </a:p>
        </p:txBody>
      </p:sp>
      <p:sp>
        <p:nvSpPr>
          <p:cNvPr id="3" name="Content Placeholder 2"/>
          <p:cNvSpPr>
            <a:spLocks noGrp="1"/>
          </p:cNvSpPr>
          <p:nvPr>
            <p:ph idx="1"/>
          </p:nvPr>
        </p:nvSpPr>
        <p:spPr>
          <a:xfrm>
            <a:off x="838200" y="1508760"/>
            <a:ext cx="10515600" cy="4770120"/>
          </a:xfrm>
        </p:spPr>
        <p:txBody>
          <a:bodyPr>
            <a:normAutofit/>
          </a:bodyPr>
          <a:lstStyle/>
          <a:p>
            <a:pPr marL="393192" lvl="1" indent="0">
              <a:buNone/>
              <a:defRPr/>
            </a:pPr>
            <a:r>
              <a:rPr lang="en-US" sz="3600" dirty="0"/>
              <a:t>Preoperative care</a:t>
            </a:r>
          </a:p>
          <a:p>
            <a:pPr lvl="2" indent="-246888">
              <a:buFont typeface="Wingdings 2"/>
              <a:buChar char=""/>
              <a:defRPr/>
            </a:pPr>
            <a:r>
              <a:rPr lang="en-US" sz="3200" dirty="0"/>
              <a:t>Treat any infection or inflammation.</a:t>
            </a:r>
          </a:p>
          <a:p>
            <a:pPr lvl="2" indent="-246888">
              <a:buFont typeface="Wingdings 2"/>
              <a:buChar char=""/>
              <a:defRPr/>
            </a:pPr>
            <a:r>
              <a:rPr lang="en-US" sz="3200" dirty="0"/>
              <a:t>Correct nutritional status.</a:t>
            </a:r>
          </a:p>
          <a:p>
            <a:pPr lvl="2" indent="-246888">
              <a:buFont typeface="Wingdings 2"/>
              <a:buChar char=""/>
              <a:defRPr/>
            </a:pPr>
            <a:r>
              <a:rPr lang="en-US" sz="3200" dirty="0" err="1"/>
              <a:t>Perineal</a:t>
            </a:r>
            <a:r>
              <a:rPr lang="en-US" sz="3200" dirty="0"/>
              <a:t> skin care</a:t>
            </a:r>
          </a:p>
          <a:p>
            <a:endParaRPr lang="en-US" sz="4000" dirty="0"/>
          </a:p>
        </p:txBody>
      </p:sp>
      <p:sp>
        <p:nvSpPr>
          <p:cNvPr id="4" name="Date Placeholder 3"/>
          <p:cNvSpPr>
            <a:spLocks noGrp="1"/>
          </p:cNvSpPr>
          <p:nvPr>
            <p:ph type="dt" sz="half" idx="10"/>
          </p:nvPr>
        </p:nvSpPr>
        <p:spPr/>
        <p:txBody>
          <a:bodyPr/>
          <a:lstStyle/>
          <a:p>
            <a:fld id="{1674AF5F-F041-420A-9403-87336F763F7D}"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84</a:t>
            </a:fld>
            <a:endParaRPr lang="en-US"/>
          </a:p>
        </p:txBody>
      </p:sp>
    </p:spTree>
    <p:extLst>
      <p:ext uri="{BB962C8B-B14F-4D97-AF65-F5344CB8AC3E}">
        <p14:creationId xmlns:p14="http://schemas.microsoft.com/office/powerpoint/2010/main" val="1991578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365125"/>
            <a:ext cx="10515600" cy="823595"/>
          </a:xfrm>
        </p:spPr>
        <p:txBody>
          <a:bodyPr>
            <a:normAutofit fontScale="90000"/>
          </a:bodyPr>
          <a:lstStyle/>
          <a:p>
            <a:r>
              <a:rPr lang="en-US" b="1" dirty="0" smtClean="0"/>
              <a:t/>
            </a:r>
            <a:br>
              <a:rPr lang="en-US" b="1" dirty="0" smtClean="0"/>
            </a:br>
            <a:r>
              <a:rPr lang="en-US" b="1" dirty="0" smtClean="0"/>
              <a:t>Surgical </a:t>
            </a:r>
            <a:r>
              <a:rPr lang="en-US" b="1" dirty="0"/>
              <a:t>technique…….</a:t>
            </a:r>
            <a:br>
              <a:rPr lang="en-US" b="1" dirty="0"/>
            </a:br>
            <a:endParaRPr lang="en-US" altLang="en-US" dirty="0" smtClean="0"/>
          </a:p>
        </p:txBody>
      </p:sp>
      <p:sp>
        <p:nvSpPr>
          <p:cNvPr id="68611" name="Rectangle 3"/>
          <p:cNvSpPr>
            <a:spLocks noGrp="1" noChangeArrowheads="1"/>
          </p:cNvSpPr>
          <p:nvPr>
            <p:ph idx="1"/>
          </p:nvPr>
        </p:nvSpPr>
        <p:spPr>
          <a:xfrm>
            <a:off x="533400" y="1386840"/>
            <a:ext cx="11247120" cy="4968240"/>
          </a:xfrm>
        </p:spPr>
        <p:txBody>
          <a:bodyPr rtlCol="0">
            <a:normAutofit/>
          </a:bodyPr>
          <a:lstStyle/>
          <a:p>
            <a:pPr marL="457200" lvl="1" indent="0">
              <a:buNone/>
              <a:defRPr/>
            </a:pPr>
            <a:r>
              <a:rPr lang="en-US" sz="3200" dirty="0" smtClean="0"/>
              <a:t>Approaches </a:t>
            </a:r>
          </a:p>
          <a:p>
            <a:pPr lvl="1">
              <a:defRPr/>
            </a:pPr>
            <a:r>
              <a:rPr lang="en-US" sz="3200" dirty="0" smtClean="0"/>
              <a:t>Vaginal approach</a:t>
            </a:r>
          </a:p>
          <a:p>
            <a:pPr lvl="2">
              <a:defRPr/>
            </a:pPr>
            <a:r>
              <a:rPr lang="en-US" sz="2800" dirty="0" smtClean="0"/>
              <a:t>Safer and convenient to the patient.</a:t>
            </a:r>
          </a:p>
          <a:p>
            <a:pPr lvl="2">
              <a:defRPr/>
            </a:pPr>
            <a:r>
              <a:rPr lang="en-US" sz="2800" dirty="0" smtClean="0"/>
              <a:t>98-100</a:t>
            </a:r>
            <a:r>
              <a:rPr lang="en-US" sz="2800" dirty="0" smtClean="0">
                <a:cs typeface="Arial" charset="0"/>
              </a:rPr>
              <a:t>% success rate.</a:t>
            </a:r>
          </a:p>
          <a:p>
            <a:pPr lvl="1">
              <a:defRPr/>
            </a:pPr>
            <a:r>
              <a:rPr lang="en-US" sz="3200" dirty="0" smtClean="0">
                <a:cs typeface="Arial" charset="0"/>
              </a:rPr>
              <a:t>Abdominal approach</a:t>
            </a:r>
          </a:p>
          <a:p>
            <a:pPr lvl="2">
              <a:defRPr/>
            </a:pPr>
            <a:r>
              <a:rPr lang="en-US" sz="2800" dirty="0" smtClean="0">
                <a:cs typeface="Arial" charset="0"/>
              </a:rPr>
              <a:t>Large fistula</a:t>
            </a:r>
          </a:p>
          <a:p>
            <a:pPr lvl="2">
              <a:defRPr/>
            </a:pPr>
            <a:r>
              <a:rPr lang="en-US" sz="2800" dirty="0" smtClean="0">
                <a:cs typeface="Arial" charset="0"/>
              </a:rPr>
              <a:t>Fistula adjacent to ureter involving ureter.</a:t>
            </a:r>
          </a:p>
          <a:p>
            <a:pPr lvl="2">
              <a:defRPr/>
            </a:pPr>
            <a:r>
              <a:rPr lang="en-US" sz="2800" dirty="0" smtClean="0">
                <a:cs typeface="Arial" charset="0"/>
              </a:rPr>
              <a:t>Success rate 71-100 %	</a:t>
            </a:r>
          </a:p>
          <a:p>
            <a:pPr lvl="1">
              <a:defRPr/>
            </a:pPr>
            <a:r>
              <a:rPr lang="en-US" sz="3200" dirty="0" smtClean="0">
                <a:cs typeface="Arial" charset="0"/>
              </a:rPr>
              <a:t>Others ;urethral reconstruction ,Diversion can be done.</a:t>
            </a:r>
            <a:endParaRPr lang="en-US" sz="3200" dirty="0" smtClean="0"/>
          </a:p>
          <a:p>
            <a:pPr>
              <a:defRPr/>
            </a:pPr>
            <a:endParaRPr lang="en-US" sz="3600" dirty="0" smtClean="0"/>
          </a:p>
        </p:txBody>
      </p:sp>
      <p:sp>
        <p:nvSpPr>
          <p:cNvPr id="2" name="Date Placeholder 1"/>
          <p:cNvSpPr>
            <a:spLocks noGrp="1"/>
          </p:cNvSpPr>
          <p:nvPr>
            <p:ph type="dt" sz="half" idx="10"/>
          </p:nvPr>
        </p:nvSpPr>
        <p:spPr/>
        <p:txBody>
          <a:bodyPr/>
          <a:lstStyle/>
          <a:p>
            <a:fld id="{52398AA4-2A83-4064-9AC1-0439F81215DA}" type="datetime1">
              <a:rPr lang="en-US" smtClean="0"/>
              <a:t>6/29/2018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396133BA-DDA6-4C5B-8832-47396ADA6007}" type="slidenum">
              <a:rPr lang="en-US" smtClean="0"/>
              <a:t>85</a:t>
            </a:fld>
            <a:endParaRPr lang="en-US"/>
          </a:p>
        </p:txBody>
      </p:sp>
    </p:spTree>
    <p:extLst>
      <p:ext uri="{BB962C8B-B14F-4D97-AF65-F5344CB8AC3E}">
        <p14:creationId xmlns:p14="http://schemas.microsoft.com/office/powerpoint/2010/main" val="424390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98425"/>
            <a:ext cx="9509760" cy="838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latin typeface="Times New Roman" pitchFamily="18" charset="0"/>
                <a:cs typeface="Times New Roman" pitchFamily="18" charset="0"/>
              </a:rPr>
              <a:t>Post </a:t>
            </a:r>
            <a:r>
              <a:rPr lang="en-US" b="1" dirty="0">
                <a:latin typeface="Times New Roman" pitchFamily="18" charset="0"/>
                <a:cs typeface="Times New Roman" pitchFamily="18" charset="0"/>
              </a:rPr>
              <a:t>operative </a:t>
            </a:r>
            <a:r>
              <a:rPr lang="en-US" b="1" dirty="0" smtClean="0">
                <a:latin typeface="Times New Roman" pitchFamily="18" charset="0"/>
                <a:cs typeface="Times New Roman" pitchFamily="18" charset="0"/>
              </a:rPr>
              <a:t>care</a:t>
            </a:r>
            <a:r>
              <a:rPr lang="en-US" b="1" dirty="0" smtClean="0"/>
              <a:t/>
            </a:r>
            <a:br>
              <a:rPr lang="en-US" b="1" dirty="0" smtClean="0"/>
            </a:br>
            <a:r>
              <a:rPr lang="en-US" b="1" dirty="0" smtClean="0"/>
              <a:t/>
            </a:r>
            <a:br>
              <a:rPr lang="en-US" b="1" dirty="0" smtClean="0"/>
            </a:br>
            <a:r>
              <a:rPr lang="en-US" b="1" dirty="0" smtClean="0"/>
              <a:t>      </a:t>
            </a:r>
            <a:r>
              <a:rPr lang="en-US" dirty="0">
                <a:solidFill>
                  <a:srgbClr val="FF0000"/>
                </a:solidFill>
              </a:rPr>
              <a:t/>
            </a:r>
            <a:br>
              <a:rPr lang="en-US" dirty="0">
                <a:solidFill>
                  <a:srgbClr val="FF0000"/>
                </a:solidFill>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158240"/>
            <a:ext cx="11308080" cy="5198110"/>
          </a:xfrm>
        </p:spPr>
        <p:txBody>
          <a:bodyPr>
            <a:normAutofit/>
          </a:bodyPr>
          <a:lstStyle/>
          <a:p>
            <a:pPr>
              <a:lnSpc>
                <a:spcPct val="100000"/>
              </a:lnSpc>
            </a:pPr>
            <a:r>
              <a:rPr lang="en-US" sz="3600" dirty="0" smtClean="0">
                <a:cs typeface="Times New Roman" pitchFamily="18" charset="0"/>
              </a:rPr>
              <a:t>Stool should be </a:t>
            </a:r>
            <a:r>
              <a:rPr lang="en-US" sz="3600" dirty="0">
                <a:cs typeface="Times New Roman" pitchFamily="18" charset="0"/>
              </a:rPr>
              <a:t>soften for 21 days</a:t>
            </a:r>
          </a:p>
          <a:p>
            <a:pPr>
              <a:lnSpc>
                <a:spcPct val="100000"/>
              </a:lnSpc>
            </a:pPr>
            <a:r>
              <a:rPr lang="en-US" sz="3600" dirty="0">
                <a:cs typeface="Times New Roman" pitchFamily="18" charset="0"/>
              </a:rPr>
              <a:t> Keep the catheter for 14 days</a:t>
            </a:r>
          </a:p>
          <a:p>
            <a:pPr>
              <a:lnSpc>
                <a:spcPct val="100000"/>
              </a:lnSpc>
            </a:pPr>
            <a:r>
              <a:rPr lang="en-US" sz="3600" dirty="0">
                <a:cs typeface="Times New Roman" pitchFamily="18" charset="0"/>
              </a:rPr>
              <a:t> On </a:t>
            </a:r>
            <a:r>
              <a:rPr lang="en-US" sz="3600" dirty="0" smtClean="0">
                <a:cs typeface="Times New Roman" pitchFamily="18" charset="0"/>
              </a:rPr>
              <a:t>discharge</a:t>
            </a:r>
          </a:p>
          <a:p>
            <a:pPr lvl="1">
              <a:lnSpc>
                <a:spcPct val="100000"/>
              </a:lnSpc>
              <a:buFont typeface="Wingdings" panose="05000000000000000000" pitchFamily="2" charset="2"/>
              <a:buChar char="ü"/>
            </a:pPr>
            <a:r>
              <a:rPr lang="en-US" sz="3200" dirty="0" smtClean="0">
                <a:cs typeface="Times New Roman" pitchFamily="18" charset="0"/>
              </a:rPr>
              <a:t>Advise </a:t>
            </a:r>
            <a:r>
              <a:rPr lang="en-US" sz="3200" dirty="0">
                <a:cs typeface="Times New Roman" pitchFamily="18" charset="0"/>
              </a:rPr>
              <a:t>to pass urine </a:t>
            </a:r>
            <a:r>
              <a:rPr lang="en-US" sz="3200" dirty="0" smtClean="0">
                <a:cs typeface="Times New Roman" pitchFamily="18" charset="0"/>
              </a:rPr>
              <a:t>adequately</a:t>
            </a:r>
          </a:p>
          <a:p>
            <a:pPr lvl="1">
              <a:lnSpc>
                <a:spcPct val="100000"/>
              </a:lnSpc>
              <a:buFont typeface="Wingdings" panose="05000000000000000000" pitchFamily="2" charset="2"/>
              <a:buChar char="ü"/>
            </a:pPr>
            <a:r>
              <a:rPr lang="en-US" sz="3200" dirty="0" smtClean="0">
                <a:cs typeface="Times New Roman" pitchFamily="18" charset="0"/>
              </a:rPr>
              <a:t>Avoid </a:t>
            </a:r>
            <a:r>
              <a:rPr lang="en-US" sz="3200" dirty="0">
                <a:cs typeface="Times New Roman" pitchFamily="18" charset="0"/>
              </a:rPr>
              <a:t>coitus for 2-3 days </a:t>
            </a:r>
            <a:endParaRPr lang="en-US" sz="3200" dirty="0" smtClean="0">
              <a:cs typeface="Times New Roman" pitchFamily="18" charset="0"/>
            </a:endParaRPr>
          </a:p>
          <a:p>
            <a:pPr lvl="1">
              <a:lnSpc>
                <a:spcPct val="100000"/>
              </a:lnSpc>
              <a:buFont typeface="Wingdings" panose="05000000000000000000" pitchFamily="2" charset="2"/>
              <a:buChar char="ü"/>
            </a:pPr>
            <a:r>
              <a:rPr lang="en-US" sz="3200" dirty="0" smtClean="0">
                <a:cs typeface="Times New Roman" pitchFamily="18" charset="0"/>
              </a:rPr>
              <a:t>Avoid </a:t>
            </a:r>
            <a:r>
              <a:rPr lang="en-US" sz="3200" dirty="0">
                <a:cs typeface="Times New Roman" pitchFamily="18" charset="0"/>
              </a:rPr>
              <a:t>pregnancy for 3 </a:t>
            </a:r>
            <a:r>
              <a:rPr lang="en-US" sz="3200" dirty="0" smtClean="0">
                <a:cs typeface="Times New Roman" pitchFamily="18" charset="0"/>
              </a:rPr>
              <a:t>years</a:t>
            </a:r>
          </a:p>
          <a:p>
            <a:pPr lvl="1">
              <a:lnSpc>
                <a:spcPct val="100000"/>
              </a:lnSpc>
              <a:buFont typeface="Wingdings" panose="05000000000000000000" pitchFamily="2" charset="2"/>
              <a:buChar char="ü"/>
            </a:pPr>
            <a:r>
              <a:rPr lang="en-US" sz="3200" dirty="0" smtClean="0">
                <a:cs typeface="Times New Roman" pitchFamily="18" charset="0"/>
              </a:rPr>
              <a:t>Subsequent </a:t>
            </a:r>
            <a:r>
              <a:rPr lang="en-US" sz="3200" dirty="0">
                <a:cs typeface="Times New Roman" pitchFamily="18" charset="0"/>
              </a:rPr>
              <a:t>delivery with elective C/S</a:t>
            </a:r>
          </a:p>
        </p:txBody>
      </p:sp>
      <p:sp>
        <p:nvSpPr>
          <p:cNvPr id="4" name="Slide Number Placeholder 3"/>
          <p:cNvSpPr>
            <a:spLocks noGrp="1"/>
          </p:cNvSpPr>
          <p:nvPr>
            <p:ph type="sldNum" sz="quarter" idx="12"/>
          </p:nvPr>
        </p:nvSpPr>
        <p:spPr/>
        <p:txBody>
          <a:bodyPr/>
          <a:lstStyle/>
          <a:p>
            <a:fld id="{B4408B9C-CBE3-4DF5-8558-F84886CB1BA3}" type="slidenum">
              <a:rPr lang="en-US" smtClean="0"/>
              <a:pPr/>
              <a:t>86</a:t>
            </a:fld>
            <a:endParaRPr lang="en-US"/>
          </a:p>
        </p:txBody>
      </p:sp>
      <p:sp>
        <p:nvSpPr>
          <p:cNvPr id="5" name="Date Placeholder 4"/>
          <p:cNvSpPr>
            <a:spLocks noGrp="1"/>
          </p:cNvSpPr>
          <p:nvPr>
            <p:ph type="dt" sz="half" idx="10"/>
          </p:nvPr>
        </p:nvSpPr>
        <p:spPr/>
        <p:txBody>
          <a:bodyPr/>
          <a:lstStyle/>
          <a:p>
            <a:fld id="{1008C0EB-8089-4E89-AF32-5CF13228FC7C}" type="datetime1">
              <a:rPr lang="en-US" smtClean="0"/>
              <a:t>6/29/2018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4437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lstStyle/>
          <a:p>
            <a:r>
              <a:rPr lang="en-US" dirty="0" smtClean="0"/>
              <a:t>Levels of pelvic organ support</a:t>
            </a:r>
            <a:endParaRPr lang="en-US" dirty="0"/>
          </a:p>
        </p:txBody>
      </p:sp>
      <p:sp>
        <p:nvSpPr>
          <p:cNvPr id="3" name="Content Placeholder 2"/>
          <p:cNvSpPr>
            <a:spLocks noGrp="1"/>
          </p:cNvSpPr>
          <p:nvPr>
            <p:ph idx="1"/>
          </p:nvPr>
        </p:nvSpPr>
        <p:spPr>
          <a:xfrm>
            <a:off x="838199" y="1288474"/>
            <a:ext cx="10813473" cy="5444835"/>
          </a:xfrm>
        </p:spPr>
        <p:txBody>
          <a:bodyPr>
            <a:normAutofit/>
          </a:bodyPr>
          <a:lstStyle/>
          <a:p>
            <a:pPr marL="0" indent="0">
              <a:buNone/>
            </a:pPr>
            <a:r>
              <a:rPr lang="en-US" dirty="0" smtClean="0"/>
              <a:t>Level 1: </a:t>
            </a:r>
            <a:r>
              <a:rPr lang="en-US" dirty="0" err="1" smtClean="0"/>
              <a:t>Uterosacral</a:t>
            </a:r>
            <a:r>
              <a:rPr lang="en-US" dirty="0" smtClean="0"/>
              <a:t> /cardinal ligament complex</a:t>
            </a:r>
          </a:p>
          <a:p>
            <a:r>
              <a:rPr lang="en-US" dirty="0" smtClean="0"/>
              <a:t> suspends the uterus and upper vagina to the sacrum and lateral pelvic side wall.</a:t>
            </a:r>
          </a:p>
          <a:p>
            <a:r>
              <a:rPr lang="en-US" dirty="0" smtClean="0"/>
              <a:t> Loss of level 1 support contributes to the prolapse of the uterus and/or vaginal apex.   </a:t>
            </a:r>
          </a:p>
          <a:p>
            <a:pPr marL="0" indent="0">
              <a:buNone/>
            </a:pPr>
            <a:r>
              <a:rPr lang="en-US" dirty="0" smtClean="0"/>
              <a:t>Level 2 </a:t>
            </a:r>
          </a:p>
          <a:p>
            <a:r>
              <a:rPr lang="en-US" dirty="0" smtClean="0"/>
              <a:t> Paravaginal attachments along the length of the vagina to the superior fascia of the levator ani muscle and the arcus tendineus fascia pelvis (also referred to as the “white line”). </a:t>
            </a:r>
          </a:p>
          <a:p>
            <a:r>
              <a:rPr lang="en-US" dirty="0" smtClean="0"/>
              <a:t>Loss of level 2 support contributes to anterior vaginal wall prolapse (cystocele). </a:t>
            </a:r>
          </a:p>
          <a:p>
            <a:endParaRPr lang="en-US" dirty="0"/>
          </a:p>
        </p:txBody>
      </p:sp>
      <p:sp>
        <p:nvSpPr>
          <p:cNvPr id="4" name="Date Placeholder 3"/>
          <p:cNvSpPr>
            <a:spLocks noGrp="1"/>
          </p:cNvSpPr>
          <p:nvPr>
            <p:ph type="dt" sz="half" idx="10"/>
          </p:nvPr>
        </p:nvSpPr>
        <p:spPr/>
        <p:txBody>
          <a:bodyPr/>
          <a:lstStyle/>
          <a:p>
            <a:fld id="{55441CE8-CAFF-4723-AE3E-1FCE9E97C439}" type="datetime1">
              <a:rPr lang="en-US" smtClean="0"/>
              <a:t>6/29/2018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396133BA-DDA6-4C5B-8832-47396ADA6007}" type="slidenum">
              <a:rPr lang="en-US" smtClean="0"/>
              <a:t>9</a:t>
            </a:fld>
            <a:endParaRPr lang="en-US"/>
          </a:p>
        </p:txBody>
      </p:sp>
    </p:spTree>
    <p:extLst>
      <p:ext uri="{BB962C8B-B14F-4D97-AF65-F5344CB8AC3E}">
        <p14:creationId xmlns:p14="http://schemas.microsoft.com/office/powerpoint/2010/main" val="1640090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6216</TotalTime>
  <Words>4488</Words>
  <Application>Microsoft Office PowerPoint</Application>
  <PresentationFormat>Widescreen</PresentationFormat>
  <Paragraphs>894</Paragraphs>
  <Slides>86</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Algerian</vt:lpstr>
      <vt:lpstr>Arial</vt:lpstr>
      <vt:lpstr>Calibri</vt:lpstr>
      <vt:lpstr>Calibri Light</vt:lpstr>
      <vt:lpstr>Times New Roman</vt:lpstr>
      <vt:lpstr>Wingdings</vt:lpstr>
      <vt:lpstr>Wingdings 2</vt:lpstr>
      <vt:lpstr>Office Theme</vt:lpstr>
      <vt:lpstr>Dysfunction of the Genito-Urinary Tract </vt:lpstr>
      <vt:lpstr>Presentation outline </vt:lpstr>
      <vt:lpstr>PELVIC ORGAN PROLAPSE (POP) </vt:lpstr>
      <vt:lpstr>Objectives</vt:lpstr>
      <vt:lpstr>  INTRODUCTION </vt:lpstr>
      <vt:lpstr>  INTRODUCTION…. </vt:lpstr>
      <vt:lpstr>ANATOMY OF PELVIC SUPPORT</vt:lpstr>
      <vt:lpstr>PowerPoint Presentation</vt:lpstr>
      <vt:lpstr>Levels of pelvic organ support</vt:lpstr>
      <vt:lpstr>Levels of pelvic organ support….</vt:lpstr>
      <vt:lpstr>Cont..</vt:lpstr>
      <vt:lpstr>Boat in dock analogy</vt:lpstr>
      <vt:lpstr>Terminologies used in pelvic organ prolapse</vt:lpstr>
      <vt:lpstr>Factors Promoting Prolapse</vt:lpstr>
      <vt:lpstr>Anterior compartment defects</vt:lpstr>
      <vt:lpstr>Posterior compartment defects</vt:lpstr>
      <vt:lpstr> Apical defects </vt:lpstr>
      <vt:lpstr>  Utero vaginal  prolapse (UVP)  </vt:lpstr>
      <vt:lpstr>Grading/staging/degrees of Uterine Prolapse</vt:lpstr>
      <vt:lpstr>Fig. Procedentia</vt:lpstr>
      <vt:lpstr>Grading/staging/degrees….</vt:lpstr>
      <vt:lpstr>Grading/staging/degrees….</vt:lpstr>
      <vt:lpstr>Pop-q…….</vt:lpstr>
      <vt:lpstr>Enterocele</vt:lpstr>
      <vt:lpstr>Vault prolapse</vt:lpstr>
      <vt:lpstr>Clinical Evaluation</vt:lpstr>
      <vt:lpstr>Clinical Evaluation…</vt:lpstr>
      <vt:lpstr>Clinical Evaluation…</vt:lpstr>
      <vt:lpstr>Investigations</vt:lpstr>
      <vt:lpstr>DDX</vt:lpstr>
      <vt:lpstr>Management of POP</vt:lpstr>
      <vt:lpstr> Non-surgical options….. </vt:lpstr>
      <vt:lpstr>Management of PoP…</vt:lpstr>
      <vt:lpstr>surgical Options  …</vt:lpstr>
      <vt:lpstr>Complications of vaginal plastic operation</vt:lpstr>
      <vt:lpstr>Complications….</vt:lpstr>
      <vt:lpstr>Complications of POP</vt:lpstr>
      <vt:lpstr>Prevention </vt:lpstr>
      <vt:lpstr>Urinary Incontinence</vt:lpstr>
      <vt:lpstr>  Session objectives</vt:lpstr>
      <vt:lpstr>Introduction </vt:lpstr>
      <vt:lpstr>The bladder </vt:lpstr>
      <vt:lpstr>The Bladder…… </vt:lpstr>
      <vt:lpstr>The Urethra</vt:lpstr>
      <vt:lpstr>Urethra ….</vt:lpstr>
      <vt:lpstr>Innervation of the bladder and the urethra </vt:lpstr>
      <vt:lpstr>Innervation….</vt:lpstr>
      <vt:lpstr>Physiology of micturation</vt:lpstr>
      <vt:lpstr>   Storage…</vt:lpstr>
      <vt:lpstr>   Voiding Phase</vt:lpstr>
      <vt:lpstr>PowerPoint Presentation</vt:lpstr>
      <vt:lpstr>     urinary incontinence   </vt:lpstr>
      <vt:lpstr> Negative impact of UI on quality of life </vt:lpstr>
      <vt:lpstr>Risk Factors for UI</vt:lpstr>
      <vt:lpstr> Pathogenesis</vt:lpstr>
      <vt:lpstr>Classification of UI</vt:lpstr>
      <vt:lpstr>  Classifications…</vt:lpstr>
      <vt:lpstr>Stress urinary incontinence (SUI)</vt:lpstr>
      <vt:lpstr>Urge Urinary Incontinence /Detrusor Over activity (DO)</vt:lpstr>
      <vt:lpstr>Mixed incontinence (MUI)</vt:lpstr>
      <vt:lpstr>Overflow incontinence (Incomplete Emptying)</vt:lpstr>
      <vt:lpstr>OI…</vt:lpstr>
      <vt:lpstr>Distinguishing SUI vs UUI</vt:lpstr>
      <vt:lpstr>Question Points…...</vt:lpstr>
      <vt:lpstr>Initial Evaluation of UI</vt:lpstr>
      <vt:lpstr>Initial Evaluation…..</vt:lpstr>
      <vt:lpstr>Initial Evaluation…..</vt:lpstr>
      <vt:lpstr>Initial Evaluation…..</vt:lpstr>
      <vt:lpstr>Initial Evaluation</vt:lpstr>
      <vt:lpstr>Initial Evaluation</vt:lpstr>
      <vt:lpstr>Treatment of UI</vt:lpstr>
      <vt:lpstr>Treatment of UI……</vt:lpstr>
      <vt:lpstr>Treatment of UI……</vt:lpstr>
      <vt:lpstr>Genito-Urinary Fistula</vt:lpstr>
      <vt:lpstr>GENITOURINARY FISTULA</vt:lpstr>
      <vt:lpstr> Grave social consequence of fistula  </vt:lpstr>
      <vt:lpstr>Etiology</vt:lpstr>
      <vt:lpstr>Types of  obstetric fistula</vt:lpstr>
      <vt:lpstr>Clinical features</vt:lpstr>
      <vt:lpstr>Assessment </vt:lpstr>
      <vt:lpstr> Investigation </vt:lpstr>
      <vt:lpstr> Treatment </vt:lpstr>
      <vt:lpstr> Surgical technique……. </vt:lpstr>
      <vt:lpstr>Surgical technique……</vt:lpstr>
      <vt:lpstr> Surgical technique……. </vt:lpstr>
      <vt:lpstr>   Post operative care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Dysfunction of the Genito-Urinary Tract</dc:title>
  <dc:creator>work</dc:creator>
  <cp:lastModifiedBy>work</cp:lastModifiedBy>
  <cp:revision>44</cp:revision>
  <dcterms:created xsi:type="dcterms:W3CDTF">2018-06-01T05:52:04Z</dcterms:created>
  <dcterms:modified xsi:type="dcterms:W3CDTF">2018-06-29T12:14:37Z</dcterms:modified>
</cp:coreProperties>
</file>