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2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19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9" r:id="rId41"/>
    <p:sldId id="290" r:id="rId42"/>
    <p:sldId id="291" r:id="rId43"/>
    <p:sldId id="299" r:id="rId44"/>
    <p:sldId id="300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F574-D583-4DBE-A6E3-89B44EBCC0C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EEF5-30F5-48CA-9F6E-B360F592D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06FEB-9FFB-4301-811F-FD3CF6F4AB4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144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CD46E59-7DB0-416D-A325-4DCA6C2DE51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997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96A5B5E-8190-448A-A0E8-B33ED4AFB2D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117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0D98DA8-E8DC-4275-8079-FF79F9AA955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668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3F5C38-EACB-49C5-8FB6-F5437DB989F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9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4B6F37-52D2-4F01-BABC-BFCFE250D03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7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A32711-CA0E-41ED-AFB6-1771860C1AB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EC98F1-1D07-4941-8141-B368A6F30C15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9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5A4E56-BE4F-4987-9639-80D0744DA831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2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069DD7-D257-4F42-8B75-575B390EE66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6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DC6560-90EF-4A58-A03E-130512627BEA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8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37E877-D0FD-4099-AF7F-601A5C876AC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60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525F39-78BC-4277-A781-97BC120B852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29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93EB08-B8C2-4DB4-AF09-47C632EE327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76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AE0D9B-DAC6-49C3-BF21-32430CFE086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31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B87436-8171-4CB7-AC6A-7B82DE6D6AD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99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544B2D-C538-4A45-9317-C40FE2A8378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53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987DE8-0302-4CCC-84CF-A10FF26CE91F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09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C620E7-B8DD-439B-AC9D-9AA8C69D9749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05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29C504-A190-4405-9161-3856C092684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05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EB1A8-E31C-484E-AE3E-776B96F7516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3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C8D879-3B11-44C5-9C9F-A07CDF0864E1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37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93AC9A-1D47-4E5C-A525-D8B6C6F27FA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23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ACF9D-66F0-4716-A94B-510B08D5B5B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908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5BEC70-9AB8-4654-8635-B0B3F08B9920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3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64CA83-98D5-4984-8BF7-E2A281D93895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491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767B0E-2B71-410B-AEF8-16CEEF509502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52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F6F380-3507-40B4-8750-D01B329FB804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8F14B6-CF41-47B9-8769-D0CF5F9842EF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34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8765E1-136F-4169-8490-FC7F0C5385A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231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C457F4-F661-41D7-9C08-7D33423CA58C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79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993D1A5-B3B6-401A-AF1F-C93EDB9CABAD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4088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53566AA-7A26-4D38-A538-B991FE55BF93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327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F6765C-6C0C-4FD4-827C-1CF8407897EE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53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62ED4F0-61AE-48DB-84A2-A80B86BA10AC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2046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F1FAC34-72FF-4E96-BE94-A0E9CD848EC9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643026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CCD9109-D9BF-4273-A0BF-2FD496A39FCF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38424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1A0A62-7521-455E-BE34-5E5C28DFDBE1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4868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E5D33A0-275F-4F0F-9716-669043CDC4BC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778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40E5547-8B75-40C9-8F72-0AD29261495F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99502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4D60DA7-E171-4567-9237-22AF3863A662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0500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D0F91EA-0DBE-4F80-82CC-CB63AAE4321C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32278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AA0AEBC-98D2-4216-B0A8-BA19E4ACB46C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82584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47250D1-EA61-4677-80D3-80A46F6ACA3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87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DD5B19-A281-4B2E-BC99-78CF41C888D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6595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B25561-EF2F-4126-884E-B98B70A5483D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64190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8B6AC4D-89EF-4368-B721-C96C09FE1778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74118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07833D1-0D8D-41CC-894C-CD2E0B6B71A3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53780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EE07CFA-D40E-4560-B978-670988284C66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60969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B5C5F91-1100-400A-B385-93DF0639E98E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2190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ED9F79C-7F82-4ADA-B437-1B1C2B68BFE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260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50CA90C-A261-4829-B281-E5B0936DC2F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681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16E2240-87AA-4258-924E-93C4BB64160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076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3CBE759-8103-4193-A5BD-99307FB5DDC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944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9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BA6C9-AC09-4F91-B483-5BA508566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3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7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1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B195-4C3F-44F8-B6FF-6BC978AD4F4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659F-38FD-4A08-8E12-E1044FE72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Benign  and malignant conditions of the breast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Ducts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990826F-A6B1-410A-8671-6EE14FCD201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2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5"/>
          <p:cNvSpPr txBox="1">
            <a:spLocks noChangeArrowheads="1"/>
          </p:cNvSpPr>
          <p:nvPr/>
        </p:nvSpPr>
        <p:spPr bwMode="auto">
          <a:xfrm>
            <a:off x="6034088" y="5491164"/>
            <a:ext cx="181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Areola</a:t>
            </a:r>
          </a:p>
        </p:txBody>
      </p:sp>
      <p:cxnSp>
        <p:nvCxnSpPr>
          <p:cNvPr id="9222" name="Straight Arrow Connector 16"/>
          <p:cNvCxnSpPr>
            <a:cxnSpLocks noChangeShapeType="1"/>
          </p:cNvCxnSpPr>
          <p:nvPr/>
        </p:nvCxnSpPr>
        <p:spPr bwMode="auto">
          <a:xfrm flipH="1" flipV="1">
            <a:off x="5791200" y="4960939"/>
            <a:ext cx="533400" cy="60483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ular Callout 1"/>
          <p:cNvSpPr/>
          <p:nvPr/>
        </p:nvSpPr>
        <p:spPr bwMode="auto">
          <a:xfrm>
            <a:off x="7848600" y="1371600"/>
            <a:ext cx="2362200" cy="2631832"/>
          </a:xfrm>
          <a:prstGeom prst="wedgeRoundRectCallout">
            <a:avLst>
              <a:gd name="adj1" fmla="val -85034"/>
              <a:gd name="adj2" fmla="val 80173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Lobes, lobules, </a:t>
            </a: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and bulbs are</a:t>
            </a: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Linked by a </a:t>
            </a: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network of thin</a:t>
            </a: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tubes (ducts)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752601" y="1371600"/>
            <a:ext cx="2590799" cy="2631832"/>
          </a:xfrm>
          <a:prstGeom prst="wedgeRoundRectCallout">
            <a:avLst>
              <a:gd name="adj1" fmla="val 115861"/>
              <a:gd name="adj2" fmla="val 75055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 anchorCtr="1"/>
          <a:lstStyle/>
          <a:p>
            <a:pPr algn="ctr">
              <a:defRPr/>
            </a:pPr>
            <a:r>
              <a:rPr lang="en-US" dirty="0"/>
              <a:t>Ducts carry</a:t>
            </a:r>
          </a:p>
          <a:p>
            <a:pPr algn="ctr">
              <a:defRPr/>
            </a:pPr>
            <a:r>
              <a:rPr lang="en-US" dirty="0"/>
              <a:t>milk from bulbs</a:t>
            </a:r>
          </a:p>
          <a:p>
            <a:pPr algn="ctr">
              <a:defRPr/>
            </a:pPr>
            <a:r>
              <a:rPr lang="en-US" dirty="0"/>
              <a:t>toward dark area</a:t>
            </a:r>
          </a:p>
          <a:p>
            <a:pPr algn="ctr">
              <a:defRPr/>
            </a:pPr>
            <a:r>
              <a:rPr lang="en-US" dirty="0"/>
              <a:t>of skin in the</a:t>
            </a:r>
          </a:p>
          <a:p>
            <a:pPr algn="ctr">
              <a:defRPr/>
            </a:pPr>
            <a:r>
              <a:rPr lang="en-US" dirty="0"/>
              <a:t>center of the</a:t>
            </a:r>
          </a:p>
          <a:p>
            <a:pPr algn="ctr">
              <a:defRPr/>
            </a:pPr>
            <a:r>
              <a:rPr lang="en-US" dirty="0"/>
              <a:t>breast (areola)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752602" y="4960938"/>
            <a:ext cx="2971798" cy="1690548"/>
          </a:xfrm>
          <a:prstGeom prst="wedgeRoundRectCallout">
            <a:avLst>
              <a:gd name="adj1" fmla="val 73087"/>
              <a:gd name="adj2" fmla="val -4820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 anchorCtr="1"/>
          <a:lstStyle/>
          <a:p>
            <a:pPr algn="ctr">
              <a:defRPr/>
            </a:pPr>
            <a:r>
              <a:rPr lang="en-US" dirty="0"/>
              <a:t>Ducts join together</a:t>
            </a:r>
          </a:p>
          <a:p>
            <a:pPr algn="ctr">
              <a:defRPr/>
            </a:pPr>
            <a:r>
              <a:rPr lang="en-US" dirty="0"/>
              <a:t>into larger ducts ending</a:t>
            </a:r>
          </a:p>
          <a:p>
            <a:pPr algn="ctr">
              <a:defRPr/>
            </a:pPr>
            <a:r>
              <a:rPr lang="en-US" dirty="0"/>
              <a:t>at the nipple, where</a:t>
            </a:r>
          </a:p>
          <a:p>
            <a:pPr algn="ctr">
              <a:defRPr/>
            </a:pPr>
            <a:r>
              <a:rPr lang="en-US" dirty="0"/>
              <a:t>milk is delivered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1809340"/>
            <a:ext cx="4475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1" y="1858483"/>
            <a:ext cx="4475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24401" y="5943600"/>
            <a:ext cx="4475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88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5791200" cy="35052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Oxygen, nutrients, and other life-sustaining nourishment are delivered to breast tissue by the blood in the </a:t>
            </a:r>
            <a:r>
              <a:rPr lang="en-US" dirty="0">
                <a:solidFill>
                  <a:srgbClr val="4071A2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4071A2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A41EA27-45A2-448E-9F3D-92E17FAF60E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274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3124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 System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4495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ducts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 fluid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that carries white blood cells (that fight disease) from the breast tissues into lymph nodes under the armpit and behind the breastbone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nodes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 harmful bacteria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play a key role in fighting off infection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5EF40F6-F925-4DE8-A561-171D1961D53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286000" y="5867401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/>
              <a:t>A network of vessels</a:t>
            </a:r>
          </a:p>
        </p:txBody>
      </p:sp>
      <p:pic>
        <p:nvPicPr>
          <p:cNvPr id="1127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38600" y="2700338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Lymph duct</a:t>
            </a:r>
          </a:p>
        </p:txBody>
      </p:sp>
      <p:cxnSp>
        <p:nvCxnSpPr>
          <p:cNvPr id="11272" name="Straight Arrow Connector 9"/>
          <p:cNvCxnSpPr>
            <a:cxnSpLocks noChangeShapeType="1"/>
          </p:cNvCxnSpPr>
          <p:nvPr/>
        </p:nvCxnSpPr>
        <p:spPr bwMode="auto">
          <a:xfrm rot="5400000">
            <a:off x="3834608" y="3023395"/>
            <a:ext cx="407987" cy="4032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14"/>
          <p:cNvSpPr txBox="1">
            <a:spLocks noChangeArrowheads="1"/>
          </p:cNvSpPr>
          <p:nvPr/>
        </p:nvSpPr>
        <p:spPr bwMode="auto">
          <a:xfrm>
            <a:off x="2362200" y="2651125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Lymph node</a:t>
            </a:r>
          </a:p>
        </p:txBody>
      </p:sp>
      <p:cxnSp>
        <p:nvCxnSpPr>
          <p:cNvPr id="11274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2834482" y="3051969"/>
            <a:ext cx="361950" cy="1952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1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619250"/>
            <a:ext cx="2381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Vessels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900" y="6324600"/>
            <a:ext cx="533400" cy="6096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F526E4-62C5-4D18-BCA3-C7A85774736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19313" y="4797426"/>
            <a:ext cx="1371600" cy="1793875"/>
            <a:chOff x="990600" y="4683125"/>
            <a:chExt cx="1371600" cy="1793875"/>
          </a:xfrm>
        </p:grpSpPr>
        <p:pic>
          <p:nvPicPr>
            <p:cNvPr id="12334" name="Picture 2" descr="C:\Users\Kien\AppData\Local\Microsoft\Windows\Temporary Internet Files\Content.IE5\A5L5SOUJ\MCj0431636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0540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39"/>
            <p:cNvGrpSpPr>
              <a:grpSpLocks/>
            </p:cNvGrpSpPr>
            <p:nvPr/>
          </p:nvGrpSpPr>
          <p:grpSpPr bwMode="auto">
            <a:xfrm rot="5400000">
              <a:off x="1232694" y="4898231"/>
              <a:ext cx="803275" cy="373063"/>
              <a:chOff x="3758282" y="385338"/>
              <a:chExt cx="318276" cy="372323"/>
            </a:xfrm>
            <a:solidFill>
              <a:srgbClr val="FF9900"/>
            </a:solidFill>
          </p:grpSpPr>
          <p:sp>
            <p:nvSpPr>
              <p:cNvPr id="41" name="Right Arrow 40"/>
              <p:cNvSpPr/>
              <p:nvPr/>
            </p:nvSpPr>
            <p:spPr>
              <a:xfrm>
                <a:off x="3758282" y="385338"/>
                <a:ext cx="318276" cy="37232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ight Arrow 4"/>
              <p:cNvSpPr/>
              <p:nvPr/>
            </p:nvSpPr>
            <p:spPr>
              <a:xfrm>
                <a:off x="3758282" y="459803"/>
                <a:ext cx="222667" cy="2233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700"/>
              </a:p>
            </p:txBody>
          </p:sp>
        </p:grpSp>
        <p:sp>
          <p:nvSpPr>
            <p:cNvPr id="15408" name="TextBox 43"/>
            <p:cNvSpPr txBox="1">
              <a:spLocks noChangeArrowheads="1"/>
            </p:cNvSpPr>
            <p:nvPr/>
          </p:nvSpPr>
          <p:spPr bwMode="auto">
            <a:xfrm>
              <a:off x="1143000" y="4800600"/>
              <a:ext cx="1016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Bacteria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19514" y="4305300"/>
            <a:ext cx="5348287" cy="1676400"/>
            <a:chOff x="2590800" y="4191000"/>
            <a:chExt cx="5348287" cy="1676400"/>
          </a:xfrm>
        </p:grpSpPr>
        <p:sp>
          <p:nvSpPr>
            <p:cNvPr id="23" name="Oval 4"/>
            <p:cNvSpPr/>
            <p:nvPr/>
          </p:nvSpPr>
          <p:spPr>
            <a:xfrm>
              <a:off x="6867525" y="4533900"/>
              <a:ext cx="939800" cy="91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" tIns="24765" rIns="24765" bIns="2476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900"/>
            </a:p>
          </p:txBody>
        </p:sp>
        <p:sp>
          <p:nvSpPr>
            <p:cNvPr id="38" name="Right Arrow 37"/>
            <p:cNvSpPr/>
            <p:nvPr/>
          </p:nvSpPr>
          <p:spPr bwMode="auto">
            <a:xfrm rot="20822302">
              <a:off x="4449729" y="4931463"/>
              <a:ext cx="1901364" cy="48463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0946879">
              <a:off x="4543425" y="5046663"/>
              <a:ext cx="1419225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Nourishment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819400" y="49530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Blood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Vessels</a:t>
              </a:r>
            </a:p>
          </p:txBody>
        </p:sp>
        <p:pic>
          <p:nvPicPr>
            <p:cNvPr id="12331" name="Picture 3" descr="C:\Users\Kien\AppData\Local\Microsoft\Windows\Temporary Internet Files\Content.IE5\A5L5SOUJ\MPj03902370000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191000"/>
              <a:ext cx="1462087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4" name="TextBox 54"/>
            <p:cNvSpPr txBox="1">
              <a:spLocks noChangeArrowheads="1"/>
            </p:cNvSpPr>
            <p:nvPr/>
          </p:nvSpPr>
          <p:spPr bwMode="auto">
            <a:xfrm>
              <a:off x="6756400" y="5224463"/>
              <a:ext cx="9620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Cell life</a:t>
              </a:r>
            </a:p>
          </p:txBody>
        </p:sp>
        <p:sp>
          <p:nvSpPr>
            <p:cNvPr id="58" name="8-Point Star 57"/>
            <p:cNvSpPr/>
            <p:nvPr/>
          </p:nvSpPr>
          <p:spPr bwMode="auto">
            <a:xfrm>
              <a:off x="2590800" y="4724400"/>
              <a:ext cx="533400" cy="533400"/>
            </a:xfrm>
            <a:prstGeom prst="star8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90713" y="3467100"/>
            <a:ext cx="5588000" cy="1219200"/>
            <a:chOff x="762000" y="3352800"/>
            <a:chExt cx="5588466" cy="1219200"/>
          </a:xfrm>
        </p:grpSpPr>
        <p:sp>
          <p:nvSpPr>
            <p:cNvPr id="37" name="Right Arrow 36"/>
            <p:cNvSpPr/>
            <p:nvPr/>
          </p:nvSpPr>
          <p:spPr bwMode="auto">
            <a:xfrm rot="11511164">
              <a:off x="4449102" y="4084676"/>
              <a:ext cx="1901364" cy="48463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611430">
              <a:off x="4529451" y="4157663"/>
              <a:ext cx="175751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Waste products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762000" y="36576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Lymph</a:t>
              </a:r>
            </a:p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Nodes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819400" y="36576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Lymph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Vessels</a:t>
              </a:r>
            </a:p>
          </p:txBody>
        </p:sp>
        <p:sp>
          <p:nvSpPr>
            <p:cNvPr id="57" name="8-Point Star 56"/>
            <p:cNvSpPr/>
            <p:nvPr/>
          </p:nvSpPr>
          <p:spPr bwMode="auto">
            <a:xfrm>
              <a:off x="2590953" y="3352800"/>
              <a:ext cx="533444" cy="533400"/>
            </a:xfrm>
            <a:prstGeom prst="star8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9" name="Right Arrow 68"/>
            <p:cNvSpPr/>
            <p:nvPr/>
          </p:nvSpPr>
          <p:spPr bwMode="auto">
            <a:xfrm rot="10800000">
              <a:off x="2362333" y="3970338"/>
              <a:ext cx="462001" cy="3730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890713" y="2133600"/>
            <a:ext cx="7091362" cy="1181100"/>
            <a:chOff x="762000" y="2019300"/>
            <a:chExt cx="7091362" cy="1181100"/>
          </a:xfrm>
        </p:grpSpPr>
        <p:sp>
          <p:nvSpPr>
            <p:cNvPr id="13" name="TextBox 12"/>
            <p:cNvSpPr txBox="1"/>
            <p:nvPr/>
          </p:nvSpPr>
          <p:spPr>
            <a:xfrm>
              <a:off x="6858000" y="2463800"/>
              <a:ext cx="995362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Milk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762000" y="22860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Lobules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819400" y="22860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Ducts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876800" y="2286000"/>
              <a:ext cx="1600200" cy="914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Nipple</a:t>
              </a:r>
            </a:p>
          </p:txBody>
        </p:sp>
        <p:sp>
          <p:nvSpPr>
            <p:cNvPr id="56" name="8-Point Star 55"/>
            <p:cNvSpPr/>
            <p:nvPr/>
          </p:nvSpPr>
          <p:spPr bwMode="auto">
            <a:xfrm>
              <a:off x="2590800" y="2019300"/>
              <a:ext cx="533400" cy="533400"/>
            </a:xfrm>
            <a:prstGeom prst="star8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0" name="Right Arrow 59"/>
            <p:cNvSpPr/>
            <p:nvPr/>
          </p:nvSpPr>
          <p:spPr bwMode="auto">
            <a:xfrm>
              <a:off x="2362200" y="2590800"/>
              <a:ext cx="461962" cy="3730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ight Arrow 62"/>
            <p:cNvSpPr/>
            <p:nvPr/>
          </p:nvSpPr>
          <p:spPr bwMode="auto">
            <a:xfrm>
              <a:off x="4419600" y="2590800"/>
              <a:ext cx="446087" cy="3730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ight Arrow 71"/>
            <p:cNvSpPr/>
            <p:nvPr/>
          </p:nvSpPr>
          <p:spPr bwMode="auto">
            <a:xfrm>
              <a:off x="6477000" y="2590800"/>
              <a:ext cx="436562" cy="3730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6814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251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sz="half" idx="1"/>
          </p:nvPr>
        </p:nvSpPr>
        <p:spPr>
          <a:xfrm>
            <a:off x="1703388" y="1700214"/>
            <a:ext cx="4316412" cy="50752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mature breast lies in adipose tissue between the subcutaneous fat layer and the superficial pectoral fascia. 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retromammary space, between the breast and pectoralis major, contains lymphatics and small vessels.</a:t>
            </a:r>
          </a:p>
        </p:txBody>
      </p:sp>
      <p:pic>
        <p:nvPicPr>
          <p:cNvPr id="8196" name="Content Placeholder 6" descr="32FF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125539"/>
            <a:ext cx="4176712" cy="53990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C72749-BCB8-46CC-8903-2C9794383F4A}" type="slidenum">
              <a:rPr lang="en-US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57338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84314"/>
            <a:ext cx="4495800" cy="52911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drainage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75% drains to the axilla.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groups of lymphnodes.</a:t>
            </a:r>
          </a:p>
          <a:p>
            <a:pPr lvl="1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Subclavicular nodes</a:t>
            </a:r>
          </a:p>
          <a:p>
            <a:pPr lvl="1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Supraclavicular nodes</a:t>
            </a:r>
          </a:p>
          <a:p>
            <a:pPr lvl="1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Internal mamary nodes</a:t>
            </a:r>
          </a:p>
          <a:p>
            <a:pPr lvl="1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Interpectoral nodes</a:t>
            </a:r>
          </a:p>
          <a:p>
            <a:pPr lvl="1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External mammary nodes</a:t>
            </a:r>
          </a:p>
          <a:p>
            <a:pPr lvl="1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Content Placeholder 6" descr="32FF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8" y="981076"/>
            <a:ext cx="4572000" cy="54006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894740-9BD2-41FE-915A-6A62C0B740EB}" type="slidenum">
              <a:rPr lang="en-US" alt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981200" y="-315913"/>
            <a:ext cx="8229600" cy="1944688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268414"/>
            <a:ext cx="4038600" cy="55070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to the chest wall on the medial side of the axilla is the long thoracic nerve.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innervation to the anterior serratus muscle.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this results in winged scapula</a:t>
            </a:r>
          </a:p>
        </p:txBody>
      </p:sp>
      <p:pic>
        <p:nvPicPr>
          <p:cNvPr id="10244" name="Content Placeholder 8" descr="12305-150x15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689" y="1714501"/>
            <a:ext cx="4251325" cy="42513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146949-2C71-4D0B-B624-5663ED3BB06B}" type="slidenum">
              <a:rPr lang="en-US" altLang="en-US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484313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Anatomy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37686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second major nerve trunk is the thoracodorsal nerve.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Runs at the lateral border of the axilla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Innervates the latissimus dorsi muscle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medial pectoralis nerves innervate the pectoralis major muscle and are part of the neurovasvular bundle, best landmark for the axillary vein.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E8CC13-4DEE-43FC-B129-2592590B1AC2}" type="slidenum">
              <a:rPr lang="en-US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7002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4483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anatomy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mature breast is composed of 3 principal tissue types: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Glandular epithelium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Fibrous stroma and supporting structures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Epithelium and stroma being replaced by fat in postmenopausal women.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BFFB36-D553-458E-BCA8-B9D0CB5A3446}" type="slidenum">
              <a:rPr lang="en-US" altLang="en-US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19288" y="-171450"/>
            <a:ext cx="8229600" cy="191611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774826" y="1341438"/>
            <a:ext cx="4244975" cy="5434012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glandular apparatus is composed of a branching system of ducts, organized in radial pattern spreading outward and downward.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Subareolar ducts widen to form lactiferous sinuses which exit through 10-15 orifices on the nipple.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ducts end blindly in clusters of spaces called acini. (milk forming glands)</a:t>
            </a:r>
          </a:p>
        </p:txBody>
      </p:sp>
      <p:pic>
        <p:nvPicPr>
          <p:cNvPr id="13316" name="Picture 6" descr="fig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689" y="2286000"/>
            <a:ext cx="4471987" cy="3632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A84186-F495-4C29-A700-DAA4934DA918}" type="slidenum">
              <a:rPr lang="en-US" altLang="en-US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and  Physiology  of the Breast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491" y="1600200"/>
            <a:ext cx="6705599" cy="45339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line as the primitive structure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6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 of gestational 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 involutes  sparing the chest area</a:t>
            </a:r>
          </a:p>
          <a:p>
            <a:pPr eaLnBrk="1" hangingPunct="1">
              <a:lnSpc>
                <a:spcPct val="150000"/>
              </a:lnSpc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5" descr="S2_9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1700213"/>
            <a:ext cx="3092450" cy="352425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7007A-AD9E-4937-9BF0-CEA546B256A5}" type="slidenum">
              <a:rPr lang="en-US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96975"/>
          </a:xfrm>
        </p:spPr>
        <p:txBody>
          <a:bodyPr/>
          <a:lstStyle/>
          <a:p>
            <a:pPr eaLnBrk="1" hangingPunct="1"/>
            <a:r>
              <a:rPr lang="en-US" altLang="en-US" smtClean="0"/>
              <a:t>Anatomy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163638"/>
            <a:ext cx="4495800" cy="5649912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Under the luminal epithelium, the ductal system is surrounded by specialized myoepithelial cells that have contractile properties and serve to propel milk from the lobules to the nipple.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epithelial a myoepithelial layers  the ducts are surrounded by basal membrane.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4340" name="Content Placeholder 4" descr="32FF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5" y="1628776"/>
            <a:ext cx="4546600" cy="52292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3A49E-7045-49A6-B0E9-13994F88ED3E}" type="slidenum">
              <a:rPr lang="en-US" altLang="en-US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1366838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During pre puberty the breast is composed primarily of dense fibrous stroma and scattered ducts lined with epithelium.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Raised serum stradiol concentrations promote fat deposition, formation of new ducts by branching and elongation.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Trophic effects of Insulin and thyroid hormones</a:t>
            </a:r>
            <a:r>
              <a:rPr lang="en-US" altLang="en-US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4DDDBB-2EE8-465B-956D-3049A1B75C1A}" type="slidenum">
              <a:rPr lang="en-US" altLang="en-US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15913"/>
            <a:ext cx="8229600" cy="2160588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68414"/>
            <a:ext cx="8229600" cy="53054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pubertal mature or resting breast contains fat, stroma, lactiferous ducts and lobular units.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epithelium and stroma undergo cyclic stimulation.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Hypertrophy and morphology alteration rather than hyperplasia.</a:t>
            </a:r>
          </a:p>
          <a:p>
            <a:pPr eaLnBrk="1" hangingPunct="1">
              <a:lnSpc>
                <a:spcPct val="150000"/>
              </a:lnSpc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CD4F69-852D-43B7-B9C7-3D5DD493D3D6}" type="slidenum">
              <a:rPr lang="en-US" altLang="en-US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268413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2514"/>
            <a:ext cx="8229600" cy="5400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During pregnancy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Diminution of fibrous stroma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new acini or lobules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Changes promoted by influence of progesterone, estrogen, placental lactogen, prolactin and chorionic gonadotropin.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" name="Right Brace 3"/>
          <p:cNvSpPr/>
          <p:nvPr/>
        </p:nvSpPr>
        <p:spPr>
          <a:xfrm>
            <a:off x="13236575" y="3213100"/>
            <a:ext cx="1295400" cy="1644650"/>
          </a:xfrm>
          <a:prstGeom prst="rightBrace">
            <a:avLst>
              <a:gd name="adj1" fmla="val 8333"/>
              <a:gd name="adj2" fmla="val 624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1609FB-1D25-4ACB-A512-5BD660165B12}" type="slidenum">
              <a:rPr lang="en-US" altLang="en-US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-315913"/>
            <a:ext cx="8229600" cy="1296988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20714"/>
            <a:ext cx="8229600" cy="5953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Placental lactogen and sex hormones maintain the mammary epithelium in a pre-secretory phase by antagonizing the effects of prolactin.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abrupt withdrawal upon delivery leaves the breast under the influence of prolactin.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GH, Insulin and Cortisol, prolactin converts the epithelial cells to a secretory phase, resulting in the production of milk by alveolar cells.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F7B0BE-2773-4274-8728-2D0BE6B6D275}" type="slidenum">
              <a:rPr lang="en-US" altLang="en-US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628775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268413"/>
            <a:ext cx="8507413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Colostrum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 production starts by day 4 or 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Prolacting is maintained and stimulated by suckling.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2845C2-FF47-45EC-BFCC-1F4B1391C29F}" type="slidenum">
              <a:rPr lang="en-US" altLang="en-US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92150"/>
            <a:ext cx="8229600" cy="5881688"/>
          </a:xfrm>
        </p:spPr>
        <p:txBody>
          <a:bodyPr rtlCol="0">
            <a:noAutofit/>
          </a:bodyPr>
          <a:lstStyle/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released from the posterior pituitary in response to nipple/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areolar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stimulation, causes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 to contract and eject milk.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lactational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involution occurs typically 3 months after weaning.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Menopause results in involution, decrease epithelial elements of resting breast, increased fat deposition, diminished connective tissue and disappearance of lobular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0F5587-AD9B-4872-A20C-7285B382F665}" type="slidenum">
              <a:rPr lang="en-US" altLang="en-US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268691" cy="2387600"/>
          </a:xfrm>
        </p:spPr>
        <p:txBody>
          <a:bodyPr/>
          <a:lstStyle/>
          <a:p>
            <a:r>
              <a:rPr lang="en-US" dirty="0" smtClean="0"/>
              <a:t>Benign conditions of the breast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83673" y="692150"/>
            <a:ext cx="9822872" cy="5881688"/>
          </a:xfrm>
        </p:spPr>
        <p:txBody>
          <a:bodyPr rtlCol="0">
            <a:normAutofit/>
          </a:bodyPr>
          <a:lstStyle/>
          <a:p>
            <a:pPr marL="109728" indent="0">
              <a:buClr>
                <a:schemeClr val="accent3"/>
              </a:buClr>
              <a:buNone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Mastalgia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70% present pain, only 3% seek treatment.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Commonly cyclic and premenstrual.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Detail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Hx&amp;P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/E, location, relation with menstrual period, duration, association  masses or skin changes.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Commonly  cysts and infection.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caffeine, minimize salt, NSAIDs, Vitamins E and B6.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B3EDFB-3969-4D59-9B9E-0F7E0319684B}" type="slidenum">
              <a:rPr lang="en-US" altLang="en-US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15913"/>
            <a:ext cx="8229600" cy="1368426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03564" y="692150"/>
            <a:ext cx="11042071" cy="5881688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Nipple Discharge</a:t>
            </a:r>
          </a:p>
          <a:p>
            <a:pPr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Relatively common 5% of referrals</a:t>
            </a:r>
          </a:p>
          <a:p>
            <a:pPr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95% has a benign cause</a:t>
            </a:r>
          </a:p>
          <a:p>
            <a:pPr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Likelihood of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malignacy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increases women age</a:t>
            </a:r>
          </a:p>
          <a:p>
            <a:pPr lvl="1"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Younger than 40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3%</a:t>
            </a:r>
          </a:p>
          <a:p>
            <a:pPr lvl="1"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Ages 40-60 10%</a:t>
            </a:r>
          </a:p>
          <a:p>
            <a:pPr lvl="1"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Older than 60 32%</a:t>
            </a:r>
          </a:p>
          <a:p>
            <a:pPr>
              <a:lnSpc>
                <a:spcPct val="170000"/>
              </a:lnSpc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All get mammogram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30F6C1-AB00-4101-B400-BBC62F58C5C3}" type="slidenum">
              <a:rPr lang="en-US" altLang="en-US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Development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0"/>
            <a:ext cx="5473700" cy="47815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12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week, epithelium starts to in grow and form the mammary pit.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origin to lactiferous sinus, ducts and lobules.</a:t>
            </a:r>
          </a:p>
        </p:txBody>
      </p:sp>
      <p:pic>
        <p:nvPicPr>
          <p:cNvPr id="4100" name="Picture 6" descr="S2_9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6" y="2133601"/>
            <a:ext cx="3635375" cy="3128963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D67EB4-4918-4C71-9122-AC9503104237}" type="slidenum">
              <a:rPr lang="en-US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15913"/>
            <a:ext cx="8229600" cy="1800226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65018" y="908050"/>
            <a:ext cx="9545782" cy="5949950"/>
          </a:xfrm>
        </p:spPr>
        <p:txBody>
          <a:bodyPr rtlCol="0">
            <a:normAutofit/>
          </a:bodyPr>
          <a:lstStyle/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Nipple discharge cont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if physiologic or pathologic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Physiologic</a:t>
            </a:r>
          </a:p>
          <a:p>
            <a:pPr marL="658368" lvl="1" indent="-246888">
              <a:lnSpc>
                <a:spcPct val="150000"/>
              </a:lnSpc>
              <a:buFont typeface="Georgia"/>
              <a:buChar char="▫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spontaneous, bilateral and multiple ducts.</a:t>
            </a:r>
          </a:p>
          <a:p>
            <a:pPr marL="658368" lvl="1" indent="-246888">
              <a:lnSpc>
                <a:spcPct val="150000"/>
              </a:lnSpc>
              <a:buFont typeface="Georgia"/>
              <a:buChar char="▫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white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yellow, green, brown or black-bluish.</a:t>
            </a:r>
          </a:p>
          <a:p>
            <a:pPr marL="658368" lvl="1" indent="-246888">
              <a:lnSpc>
                <a:spcPct val="150000"/>
              </a:lnSpc>
              <a:buFont typeface="Georgia"/>
              <a:buChar char="▫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Most common benign causes of bloody discharge are intra-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ductal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papiloma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peri-ductal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mastitis 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2580F3-D3B4-478E-B473-258FE5085744}" type="slidenum">
              <a:rPr lang="en-US" altLang="en-US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42888"/>
            <a:ext cx="8229600" cy="2016126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37309" y="835025"/>
            <a:ext cx="9344891" cy="55213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discharge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Spontaneous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duct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If associated with a mass, excision or biopsy is indicated.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B4F570-9A44-40B1-945C-CBC082E6DF15}" type="slidenum">
              <a:rPr lang="en-US" altLang="en-US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33376"/>
            <a:ext cx="9144000" cy="6524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abscess/mastitis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Mastitis is cellulitis of the breast, commonly during lactation:-Causes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with heat/ice pads, Ab.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pump if patient lactating.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abscess is present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incise and drainage + IV Ab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FA208E-C6D8-4AE2-86A7-3A4803248335}" type="slidenum">
              <a:rPr lang="en-US" altLang="en-US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42888"/>
            <a:ext cx="8229600" cy="1368426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6614"/>
            <a:ext cx="8229600" cy="5737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breast Cysts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Epithelial-lined cavities that contain fluid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of women Can have cyclic fluctuation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and mobile and well demarcated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Aspiration:-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bloody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81564" y="5000626"/>
            <a:ext cx="642937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953126" y="5013325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Excisional biopsy is warranted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E43BC4-4F17-41BE-8565-E975B0FCF747}" type="slidenum">
              <a:rPr lang="en-US" altLang="en-US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74826" y="-315913"/>
            <a:ext cx="8893175" cy="1081088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76250"/>
            <a:ext cx="11236037" cy="6097588"/>
          </a:xfrm>
        </p:spPr>
        <p:txBody>
          <a:bodyPr rtlCol="0">
            <a:normAutofit/>
          </a:bodyPr>
          <a:lstStyle/>
          <a:p>
            <a:pPr marL="109728" indent="0">
              <a:buClr>
                <a:schemeClr val="accent3"/>
              </a:buClr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Fibroadenoma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cause of breast masses in younger than 25yrs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Pseudo encapsulated and mobile, smooth or slightly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lobulated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Epithelial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elements.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Solitary and painless masses.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Older than 30 get biopsied.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Definitive diagnosis by FNA, core needle or excision.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E5B23C-8492-4ECA-B3FE-9B1A8E25D81B}" type="slidenum">
              <a:rPr lang="en-US" altLang="en-US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19288" y="1"/>
            <a:ext cx="8229600" cy="1268413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200" y="908050"/>
            <a:ext cx="8229600" cy="5665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Hematomas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Well-defined masses on exam and mammogram.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combination of fibrous stroma, ducts, lobules, adipose tissue and occasional smooth muscle.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3172CA-4FFB-406C-BA29-4E70D3D70BD5}" type="slidenum">
              <a:rPr lang="en-US" altLang="en-US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-242888"/>
            <a:ext cx="8229600" cy="1295401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81201" y="692150"/>
            <a:ext cx="8435975" cy="58816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Fat necrosis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 mimic carcinoma, clinically and mammographycally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Round, firm tumor that may have cavitations  to liquefactive necrosis.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Early lesions have cystic space with lipid laden macrophages 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Later lesions have fibroplastic proliferation with deposition of collagen.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212B04-C890-4B14-841C-86E40988A866}" type="slidenum">
              <a:rPr lang="en-US" altLang="en-US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-315913"/>
            <a:ext cx="8229600" cy="1512888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549276"/>
            <a:ext cx="8686800" cy="6308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Fibrocystic changes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mammographic and histologic findings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Forth and fifth decades of life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Exagerated response of breast stroma and epithelium to circulating and locally produced hormones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Breast pain, tenderness and nodularity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Premenstrual cyclic mastalgia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5D339A-948B-4E4E-BE2E-A35911DA71FF}" type="slidenum">
              <a:rPr lang="en-US" altLang="en-US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74825" y="1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1" y="908050"/>
            <a:ext cx="8435975" cy="56657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Mammographycally apears as diffuse of focal radiologically dense tissue.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Palpable cysts or multiple small cysts are typical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presence of epithelial hyperplasia is classified:-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proliferative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Proliferative with /with out atypical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0216DE-EF4F-4183-97E0-68A27970B41E}" type="slidenum">
              <a:rPr lang="en-US" altLang="en-US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Benign Clinical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692150"/>
            <a:ext cx="8642350" cy="6165850"/>
          </a:xfrm>
        </p:spPr>
        <p:txBody>
          <a:bodyPr rtlCol="0">
            <a:normAutofit lnSpcReduction="1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Galactocele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Milk-filled cysts that are round, well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circunscribed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easily movable.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Up to 6-10 months after breast-feeding has stopped.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Unknown pathogenesis, though to be due to milk within ducts.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Centrally located under the nipple.</a:t>
            </a:r>
          </a:p>
          <a:p>
            <a:pPr marL="365760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 be aspirated and surgery reserved for those that become infected.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B9207-B812-425F-B0C2-8A32E51AF7F2}" type="slidenum">
              <a:rPr lang="en-US" altLang="en-US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600200"/>
            <a:ext cx="4537075" cy="45339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– 6% Failure to involutes 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Presents with super numeracy breasts and nipples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can occur all the way along the milk line.</a:t>
            </a:r>
          </a:p>
          <a:p>
            <a:pPr>
              <a:lnSpc>
                <a:spcPct val="15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8" descr="ma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628776"/>
            <a:ext cx="2878138" cy="432117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BB355A-DA65-4179-84F3-618EDBCB7094}" type="slidenum">
              <a:rPr lang="en-US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 flipV="1">
            <a:off x="1981200" y="-1371600"/>
            <a:ext cx="8229600" cy="304800"/>
          </a:xfrm>
        </p:spPr>
        <p:txBody>
          <a:bodyPr>
            <a:normAutofit fontScale="90000"/>
          </a:bodyPr>
          <a:lstStyle/>
          <a:p>
            <a:endParaRPr lang="en-US" alt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Breast Cancer</a:t>
            </a:r>
            <a:endParaRPr lang="en-US" altLang="en-US" sz="480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4E4D72-9DD0-408E-B7CE-CD40A5A3D48B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4648200" y="7650163"/>
            <a:ext cx="2895600" cy="460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6849E5D-9BD8-4A42-87D4-B37E1C7ABE7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1200" y="1404939"/>
            <a:ext cx="8686800" cy="47085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Female Breast Anatomy</a:t>
            </a:r>
          </a:p>
          <a:p>
            <a:pPr eaLnBrk="1" hangingPunct="1">
              <a:buClr>
                <a:srgbClr val="333399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Distinguish common variations and abnormal changes of the breasts.</a:t>
            </a:r>
          </a:p>
          <a:p>
            <a:pPr eaLnBrk="1" hangingPunct="1">
              <a:buClr>
                <a:srgbClr val="333399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Discuss methods of teaching breast self-examination to patients.</a:t>
            </a:r>
          </a:p>
          <a:p>
            <a:pPr eaLnBrk="1" hangingPunct="1">
              <a:buClr>
                <a:srgbClr val="333399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Identify risk factors for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breast cancer.</a:t>
            </a:r>
          </a:p>
          <a:p>
            <a:pPr eaLnBrk="1" hangingPunct="1">
              <a:buClr>
                <a:srgbClr val="333399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Describe the diagnostic method of breast cancer</a:t>
            </a:r>
          </a:p>
          <a:p>
            <a:pPr marL="0" indent="0">
              <a:buClr>
                <a:srgbClr val="333399"/>
              </a:buClr>
              <a:buSzPct val="60000"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A91F5D-8BEA-4C3E-8776-9CBDA6C7D0C9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4648200" y="7802563"/>
            <a:ext cx="2895600" cy="460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81B3BB5-8389-4142-9F93-3CDEC094C46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Breast Cancer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kern="0" dirty="0"/>
              <a:t>An abnormal, uncontrolled cell growth arising in the breast </a:t>
            </a:r>
            <a:r>
              <a:rPr lang="en-US" kern="0" dirty="0" smtClean="0"/>
              <a:t>tissue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cancer is second only to lung cancer as a cause of cancer deaths in American women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190F66-016C-4DC6-8EF2-1F1F6E11113B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4648200" y="7467600"/>
            <a:ext cx="2895600" cy="2057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EC2CD1-204C-4E1D-8F65-BAE33E03FE0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4" y="2743200"/>
            <a:ext cx="32654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ontent Placeholder 2"/>
          <p:cNvSpPr txBox="1">
            <a:spLocks/>
          </p:cNvSpPr>
          <p:nvPr/>
        </p:nvSpPr>
        <p:spPr bwMode="auto">
          <a:xfrm>
            <a:off x="1828801" y="2286000"/>
            <a:ext cx="55737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534400" cy="868362"/>
          </a:xfrm>
        </p:spPr>
        <p:txBody>
          <a:bodyPr/>
          <a:lstStyle/>
          <a:p>
            <a:r>
              <a:rPr lang="en-US" altLang="en-US" smtClean="0"/>
              <a:t>Risk factors of breast cancer 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2133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Personal or family history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Not having children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Having first child after age 30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 to chest/upper body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Overweight or obese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Late menopause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Diets high in saturated fat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Estrogen replacement therapy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8B9503-D4ED-48DB-952A-7E216FD68C8D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08CDB15-6C0A-451F-95E1-BDED66DA84A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descr="Large confetti"/>
          <p:cNvSpPr>
            <a:spLocks noGrp="1"/>
          </p:cNvSpPr>
          <p:nvPr>
            <p:ph type="title"/>
          </p:nvPr>
        </p:nvSpPr>
        <p:spPr>
          <a:xfrm>
            <a:off x="2617788" y="284164"/>
            <a:ext cx="7123112" cy="782637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9250435-CB7E-488A-B14E-ED364F74B6A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14340" name="Group 17"/>
          <p:cNvGrpSpPr>
            <a:grpSpLocks/>
          </p:cNvGrpSpPr>
          <p:nvPr/>
        </p:nvGrpSpPr>
        <p:grpSpPr bwMode="auto">
          <a:xfrm>
            <a:off x="3962400" y="1066800"/>
            <a:ext cx="6705600" cy="5638800"/>
            <a:chOff x="1295400" y="1828800"/>
            <a:chExt cx="7086600" cy="4876800"/>
          </a:xfrm>
        </p:grpSpPr>
        <p:pic>
          <p:nvPicPr>
            <p:cNvPr id="1435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224499"/>
              <a:ext cx="3678237" cy="249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702" y="3429000"/>
              <a:ext cx="32766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100" y="1828800"/>
              <a:ext cx="3263900" cy="224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ounded Rectangular Callout 11"/>
          <p:cNvSpPr/>
          <p:nvPr/>
        </p:nvSpPr>
        <p:spPr bwMode="auto">
          <a:xfrm>
            <a:off x="1828800" y="1524327"/>
            <a:ext cx="2133600" cy="2285674"/>
          </a:xfrm>
          <a:prstGeom prst="wedgeRoundRectCallout">
            <a:avLst>
              <a:gd name="adj1" fmla="val 80745"/>
              <a:gd name="adj2" fmla="val -23541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100"/>
              </a:lnSpc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Most common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lump or thickening in breast.   Often painless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162800" y="5705856"/>
            <a:ext cx="3048000" cy="990600"/>
          </a:xfrm>
          <a:prstGeom prst="wedgeRoundRectCallout">
            <a:avLst>
              <a:gd name="adj1" fmla="val -46391"/>
              <a:gd name="adj2" fmla="val -142423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Change in color or appearance of areola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8198609" y="3810000"/>
            <a:ext cx="2469391" cy="1752600"/>
          </a:xfrm>
          <a:prstGeom prst="wedgeRoundRectCallout">
            <a:avLst>
              <a:gd name="adj1" fmla="val -93"/>
              <a:gd name="adj2" fmla="val -107879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Redness or pitting of skin over the breast, like the skin of an orange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905000" y="3810002"/>
            <a:ext cx="1524000" cy="1676399"/>
          </a:xfrm>
          <a:prstGeom prst="wedgeRoundRectCallout">
            <a:avLst>
              <a:gd name="adj1" fmla="val 93877"/>
              <a:gd name="adj2" fmla="val -62669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Discharge or bleeding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2474976" y="5486400"/>
            <a:ext cx="2144649" cy="1210056"/>
          </a:xfrm>
          <a:prstGeom prst="wedgeRoundRectCallout">
            <a:avLst>
              <a:gd name="adj1" fmla="val 123121"/>
              <a:gd name="adj2" fmla="val -290854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Change in size or contours of breast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619625" y="4995863"/>
            <a:ext cx="914400" cy="914400"/>
          </a:xfrm>
          <a:prstGeom prst="ellipse">
            <a:avLst/>
          </a:prstGeom>
          <a:noFill/>
          <a:ln w="127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7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Teaching\COP6731\CAD\Breast Diagrams\breast_anatomy[2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6" y="1295400"/>
            <a:ext cx="3375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Normal Breast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791200" y="1295400"/>
          <a:ext cx="419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886200"/>
              </a:tblGrid>
              <a:tr h="4286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Breast profile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ducts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lobules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dilated section of duct to hold milk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nipple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fat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pectoralis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major muscle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chest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wall/rib cage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/>
                </a:tc>
              </a:tr>
            </a:tbl>
          </a:graphicData>
        </a:graphic>
      </p:graphicFrame>
      <p:sp>
        <p:nvSpPr>
          <p:cNvPr id="205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405E738-8F1E-4693-810D-3772084F3D2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62600" y="4953000"/>
          <a:ext cx="4648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29"/>
                <a:gridCol w="4278071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Enlargement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normal duct cells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basement membrane (duct wall)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lumen (center of duct)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/>
                </a:tc>
              </a:tr>
            </a:tbl>
          </a:graphicData>
        </a:graphic>
      </p:graphicFrame>
      <p:sp>
        <p:nvSpPr>
          <p:cNvPr id="18481" name="TextBox 6"/>
          <p:cNvSpPr txBox="1">
            <a:spLocks noChangeArrowheads="1"/>
          </p:cNvSpPr>
          <p:nvPr/>
        </p:nvSpPr>
        <p:spPr bwMode="auto">
          <a:xfrm>
            <a:off x="1905001" y="6413500"/>
            <a:ext cx="1490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</p:spTree>
    <p:extLst>
      <p:ext uri="{BB962C8B-B14F-4D97-AF65-F5344CB8AC3E}">
        <p14:creationId xmlns:p14="http://schemas.microsoft.com/office/powerpoint/2010/main" val="377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Ductal Carcinoma in situ (DCIS</a:t>
            </a:r>
            <a:r>
              <a:rPr lang="en-US" altLang="en-US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5764214" y="5029200"/>
            <a:ext cx="3540125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solidFill>
                  <a:srgbClr val="0E5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any cancer that begins in the skin or other tissues that cover internal organs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C17C822-2FFD-4C00-AC69-3E9BD2863A9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61" name="Picture 3" descr="G:\Teaching\COP6731\CAD\Breast Diagrams\ductal_carcinoma[2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9" y="1447800"/>
            <a:ext cx="32464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014538" y="6565900"/>
            <a:ext cx="1490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5448300" y="1447800"/>
            <a:ext cx="4762500" cy="3276600"/>
            <a:chOff x="4103688" y="3124200"/>
            <a:chExt cx="4762500" cy="2847975"/>
          </a:xfrm>
        </p:grpSpPr>
        <p:pic>
          <p:nvPicPr>
            <p:cNvPr id="19467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3124200"/>
              <a:ext cx="4762500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/>
            <p:nvPr/>
          </p:nvSpPr>
          <p:spPr bwMode="auto">
            <a:xfrm>
              <a:off x="4876800" y="4038600"/>
              <a:ext cx="1066800" cy="990600"/>
            </a:xfrm>
            <a:prstGeom prst="wedgeRoundRectCallout">
              <a:avLst>
                <a:gd name="adj1" fmla="val 169991"/>
                <a:gd name="adj2" fmla="val -5807"/>
                <a:gd name="adj3" fmla="val 16667"/>
              </a:avLst>
            </a:prstGeom>
            <a:solidFill>
              <a:srgbClr val="D854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45720" rIns="0" anchor="ctr"/>
            <a:lstStyle/>
            <a:p>
              <a:pPr>
                <a:lnSpc>
                  <a:spcPts val="22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Ductal cancer cells</a:t>
              </a:r>
            </a:p>
          </p:txBody>
        </p:sp>
      </p:grpSp>
      <p:sp>
        <p:nvSpPr>
          <p:cNvPr id="13" name="Rounded Rectangular Callout 12"/>
          <p:cNvSpPr/>
          <p:nvPr/>
        </p:nvSpPr>
        <p:spPr bwMode="auto">
          <a:xfrm>
            <a:off x="9304459" y="4572000"/>
            <a:ext cx="1066800" cy="990600"/>
          </a:xfrm>
          <a:prstGeom prst="wedgeRoundRectCallout">
            <a:avLst>
              <a:gd name="adj1" fmla="val -59972"/>
              <a:gd name="adj2" fmla="val -84691"/>
              <a:gd name="adj3" fmla="val 16667"/>
            </a:avLst>
          </a:prstGeom>
          <a:solidFill>
            <a:srgbClr val="D854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Normal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ductal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35844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Invasive Ductal Carcinoma (IDC – 80% of breast cancer)</a:t>
            </a:r>
          </a:p>
        </p:txBody>
      </p:sp>
      <p:sp>
        <p:nvSpPr>
          <p:cNvPr id="20483" name="Content Placeholder 9"/>
          <p:cNvSpPr>
            <a:spLocks noGrp="1"/>
          </p:cNvSpPr>
          <p:nvPr>
            <p:ph idx="1"/>
          </p:nvPr>
        </p:nvSpPr>
        <p:spPr>
          <a:xfrm>
            <a:off x="5307014" y="5029200"/>
            <a:ext cx="5132387" cy="132715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cancer has spread to the surrounding tissues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C428155-A6D0-40BC-941C-1ED7B6B1585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5" name="Picture 2" descr="G:\Teaching\COP6731\CAD\Breast Diagrams\invasive_ductal_carcinoma[2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3276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828801" y="6489700"/>
            <a:ext cx="1490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  <p:pic>
        <p:nvPicPr>
          <p:cNvPr id="2048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6" y="2363788"/>
            <a:ext cx="35972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5394325" y="3049587"/>
            <a:ext cx="1981200" cy="1241146"/>
          </a:xfrm>
          <a:prstGeom prst="wedgeRoundRectCallout">
            <a:avLst>
              <a:gd name="adj1" fmla="val 113499"/>
              <a:gd name="adj2" fmla="val -57643"/>
              <a:gd name="adj3" fmla="val 16667"/>
            </a:avLst>
          </a:prstGeom>
          <a:solidFill>
            <a:srgbClr val="D854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0" anchor="ctr"/>
          <a:lstStyle/>
          <a:p>
            <a:pPr>
              <a:lnSpc>
                <a:spcPts val="2200"/>
              </a:lnSpc>
              <a:defRPr/>
            </a:pP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Ductal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cancer cells breaking through the wall </a:t>
            </a:r>
          </a:p>
        </p:txBody>
      </p:sp>
    </p:spTree>
    <p:extLst>
      <p:ext uri="{BB962C8B-B14F-4D97-AF65-F5344CB8AC3E}">
        <p14:creationId xmlns:p14="http://schemas.microsoft.com/office/powerpoint/2010/main" val="37976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>
              <a:lnSpc>
                <a:spcPts val="49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Range of Ductal Carcinoma in situ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1DEB9CD-F1DE-4250-ADE2-23990768C81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8" name="Picture 2" descr="G:\Teaching\COP6731\CAD\Breast Diagrams\dcis_ran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1"/>
            <a:ext cx="76962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 rot="-5400000">
            <a:off x="3413919" y="5742782"/>
            <a:ext cx="1490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</p:spTree>
    <p:extLst>
      <p:ext uri="{BB962C8B-B14F-4D97-AF65-F5344CB8AC3E}">
        <p14:creationId xmlns:p14="http://schemas.microsoft.com/office/powerpoint/2010/main" val="1132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Invasive Lobular Carcinoma (ILC)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2157397-F76D-430F-8E9D-04F931C7C96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2" name="Picture 2" descr="G:\Teaching\COP6731\CAD\Breast Diagrams\invasive_lobular_carcinoma[2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81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090738" y="6477000"/>
            <a:ext cx="1490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  <p:pic>
        <p:nvPicPr>
          <p:cNvPr id="22534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1"/>
            <a:ext cx="3810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477000" y="5334000"/>
            <a:ext cx="2667000" cy="1524000"/>
          </a:xfrm>
          <a:prstGeom prst="wedgeRoundRectCallout">
            <a:avLst>
              <a:gd name="adj1" fmla="val -125779"/>
              <a:gd name="adj2" fmla="val 5721"/>
              <a:gd name="adj3" fmla="val 16667"/>
            </a:avLst>
          </a:prstGeom>
          <a:solidFill>
            <a:srgbClr val="D854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 anchor="ctr"/>
          <a:lstStyle/>
          <a:p>
            <a:pPr algn="ctr">
              <a:lnSpc>
                <a:spcPts val="2200"/>
              </a:lnSpc>
              <a:defRPr/>
            </a:pPr>
            <a:r>
              <a:rPr lang="en-US" dirty="0">
                <a:solidFill>
                  <a:schemeClr val="bg1"/>
                </a:solidFill>
              </a:rPr>
              <a:t>Lobular cancer cells breaking through the wall</a:t>
            </a:r>
          </a:p>
        </p:txBody>
      </p:sp>
    </p:spTree>
    <p:extLst>
      <p:ext uri="{BB962C8B-B14F-4D97-AF65-F5344CB8AC3E}">
        <p14:creationId xmlns:p14="http://schemas.microsoft.com/office/powerpoint/2010/main" val="39941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Extrammamary tissue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(polimastia)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628775"/>
            <a:ext cx="3402012" cy="45339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EA9F79-B170-4C05-A1D8-69468409F9A2}" type="slidenum">
              <a:rPr lang="en-US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descr="Large confetti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9906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Cancer Can also Invade Lymph or Blood Vessels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76F23E4-982C-4681-B2D4-60F45A4C78B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995738" y="6489700"/>
            <a:ext cx="1490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Illustration © Mary K. Bryson</a:t>
            </a:r>
          </a:p>
        </p:txBody>
      </p:sp>
      <p:pic>
        <p:nvPicPr>
          <p:cNvPr id="23557" name="Picture 2" descr="Vascular lymphatic inva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219200"/>
            <a:ext cx="34528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7872586" y="3429000"/>
            <a:ext cx="1600200" cy="990600"/>
          </a:xfrm>
          <a:prstGeom prst="wedgeRoundRectCallout">
            <a:avLst>
              <a:gd name="adj1" fmla="val -134814"/>
              <a:gd name="adj2" fmla="val 6747"/>
              <a:gd name="adj3" fmla="val 16667"/>
            </a:avLst>
          </a:prstGeom>
          <a:solidFill>
            <a:srgbClr val="D854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 anchor="ctr"/>
          <a:lstStyle/>
          <a:p>
            <a:pPr algn="ctr">
              <a:lnSpc>
                <a:spcPts val="22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Cancer cells invade lymph duct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819400" y="4914900"/>
            <a:ext cx="1600200" cy="990600"/>
          </a:xfrm>
          <a:prstGeom prst="wedgeRoundRectCallout">
            <a:avLst>
              <a:gd name="adj1" fmla="val 118443"/>
              <a:gd name="adj2" fmla="val 30378"/>
              <a:gd name="adj3" fmla="val 16667"/>
            </a:avLst>
          </a:prstGeom>
          <a:solidFill>
            <a:srgbClr val="D854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 anchor="ctr"/>
          <a:lstStyle/>
          <a:p>
            <a:pPr>
              <a:lnSpc>
                <a:spcPts val="22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Cancer cells invade blood vessel</a:t>
            </a:r>
          </a:p>
        </p:txBody>
      </p:sp>
    </p:spTree>
    <p:extLst>
      <p:ext uri="{BB962C8B-B14F-4D97-AF65-F5344CB8AC3E}">
        <p14:creationId xmlns:p14="http://schemas.microsoft.com/office/powerpoint/2010/main" val="18850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1"/>
            <a:ext cx="8839200" cy="48307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Early detection is the key!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Self/Doctor examinations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Mammography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Ultrasound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MRI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Biopsy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VS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Mammography VS Ultrasound VS MRI VS Biopsy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761906-158C-40C9-83B1-9064621B2961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96621A0-1605-4A16-852B-D089BD0CA62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descr="Large confetti"/>
          <p:cNvSpPr>
            <a:spLocks noGrp="1"/>
          </p:cNvSpPr>
          <p:nvPr>
            <p:ph type="title"/>
          </p:nvPr>
        </p:nvSpPr>
        <p:spPr>
          <a:xfrm>
            <a:off x="554182" y="274638"/>
            <a:ext cx="9656618" cy="653617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Mammography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90946" y="1094509"/>
            <a:ext cx="7827818" cy="48768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a low-dose </a:t>
            </a:r>
            <a:r>
              <a:rPr lang="en-US" sz="2400" dirty="0" smtClean="0">
                <a:solidFill>
                  <a:srgbClr val="0E5DD2"/>
                </a:solidFill>
                <a:latin typeface="Times New Roman" pitchFamily="18" charset="0"/>
                <a:cs typeface="Times New Roman" pitchFamily="18" charset="0"/>
              </a:rPr>
              <a:t>x-ray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system to examine breasts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E5DD2"/>
                </a:solidFill>
                <a:latin typeface="Times New Roman" pitchFamily="18" charset="0"/>
                <a:cs typeface="Times New Roman" pitchFamily="18" charset="0"/>
              </a:rPr>
              <a:t>Digital mammography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replaces x-ray film by solid-state detectors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convert x-rays into electrical signals. These signals are used to produce images that can be displayed on a computer screen (similar to digital cameras)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Mammography can show changes in the breast up to two years before a physician can feel them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51B5825-4BAE-4091-9E2B-B86DF866C68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5" name="Picture 3" descr="G:\Teaching\COP6731\CAD\Breast Diagrams\si-mammoma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9050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http://www.cancer.gov/images/cdr/live/CDR415525-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800601"/>
            <a:ext cx="201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Computer-Aided Diagnosis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81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Mammography allows for efficient diagnosis of breast cancers at an earlier stage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Radiologists misdiagnose 10-30% of the malignant cases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Of the cases sent for surgical biopsy, only 10-20% are actually malignant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5AFF83B-A4B0-44FD-82A8-EB2E5C975C1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8001000" y="6184900"/>
            <a:ext cx="1366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7036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Mammograms Show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7924800" cy="4114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Two of the most important mammographic indicators of breat cancers</a:t>
            </a:r>
          </a:p>
          <a:p>
            <a:pPr lvl="1">
              <a:spcAft>
                <a:spcPts val="600"/>
              </a:spcAf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Masses</a:t>
            </a:r>
          </a:p>
          <a:p>
            <a:pPr lvl="1">
              <a:spcAft>
                <a:spcPts val="1200"/>
              </a:spcAf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Microcalcifications:  Tiny flecks of calcium – like grains of salt – in the soft tissue of the breast that can sometimes indicate an early cancer.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593D9A1-A2D3-4437-98DF-D22D18DAE68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44196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Large confetti"/>
          <p:cNvSpPr>
            <a:spLocks noGrp="1"/>
          </p:cNvSpPr>
          <p:nvPr>
            <p:ph type="title"/>
          </p:nvPr>
        </p:nvSpPr>
        <p:spPr>
          <a:xfrm>
            <a:off x="1905000" y="284164"/>
            <a:ext cx="8610600" cy="935037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Malignant Masses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382000" cy="2286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Malignant masses have a more </a:t>
            </a:r>
            <a:r>
              <a:rPr lang="en-US" altLang="en-US">
                <a:solidFill>
                  <a:srgbClr val="0E5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spiculated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9F59DFD-119E-40D0-8E71-35A08C62836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7" name="Picture 2" descr="G:\Teaching\COP6731\CAD\Breast Diagrams\M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4946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rot="10800000" flipV="1">
            <a:off x="7315200" y="4191000"/>
            <a:ext cx="144780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79" name="Straight Arrow Connector 10"/>
          <p:cNvCxnSpPr>
            <a:cxnSpLocks noChangeShapeType="1"/>
          </p:cNvCxnSpPr>
          <p:nvPr/>
        </p:nvCxnSpPr>
        <p:spPr bwMode="auto">
          <a:xfrm>
            <a:off x="3505200" y="4572000"/>
            <a:ext cx="1600200" cy="381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2508250" y="4343400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8051" y="3886200"/>
            <a:ext cx="7985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benign</a:t>
            </a:r>
          </a:p>
        </p:txBody>
      </p:sp>
    </p:spTree>
    <p:extLst>
      <p:ext uri="{BB962C8B-B14F-4D97-AF65-F5344CB8AC3E}">
        <p14:creationId xmlns:p14="http://schemas.microsoft.com/office/powerpoint/2010/main" val="24413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Mammogram – Difficult Case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5334000" cy="5257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Heterogeneously dense breast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Cancer can be difficult to detect with this type of breast tissue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fibroglandular tissue (white areas) may hide the tumor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breasts of younger women contain more glands and ligaments resulting in dense breast tissue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31FAEDA-31EB-4563-8027-CCFE2ACA281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1" name="Picture 2" descr="G:\Teaching\COP6731\CAD\Breast Diagrams\brstNrmDnsLML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095500"/>
            <a:ext cx="2619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0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Mammogram – Easier Case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0" y="1524000"/>
            <a:ext cx="4648200" cy="4572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With age, breast tissue becomes fattier and has fewer glands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Cancer is relatively easy to detect in this type of breast tissue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AC49A87-94CF-46FB-AD60-4E8A675FE07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5" name="Picture 2" descr="G:\Teaching\COP6731\CAD\Breast Diagrams\brstNrmFtyLMLO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2247900"/>
            <a:ext cx="26574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 Views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05C6757-9C8A-4871-8591-F8710D37D66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8" name="Picture 3" descr="G:\Teaching\COP6731\CAD\Breast Diagrams\mammogram_top_d[2]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648201"/>
            <a:ext cx="29956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G:\Teaching\COP6731\CAD\Breast Diagrams\mammogram_side_d[2]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2209801"/>
            <a:ext cx="30257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1981201" y="4267201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Top-to-Bottom</a:t>
            </a: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981200" y="1828801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Side-to-Side</a:t>
            </a:r>
          </a:p>
        </p:txBody>
      </p:sp>
      <p:pic>
        <p:nvPicPr>
          <p:cNvPr id="31752" name="Picture 4" descr="G:\Teaching\COP6731\CAD\Breast Diagrams\mri_d[2]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4" y="4114800"/>
            <a:ext cx="31892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5486400" y="1600201"/>
            <a:ext cx="495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MRI -  Cancer can have a unique</a:t>
            </a:r>
          </a:p>
          <a:p>
            <a:pPr eaLnBrk="1" hangingPunct="1"/>
            <a:r>
              <a:rPr lang="en-US" altLang="en-US" sz="2800"/>
              <a:t>appearance – many small irregular</a:t>
            </a:r>
          </a:p>
          <a:p>
            <a:pPr eaLnBrk="1" hangingPunct="1"/>
            <a:r>
              <a:rPr lang="en-US" altLang="en-US" sz="2800"/>
              <a:t>white areas that turned out to be</a:t>
            </a:r>
          </a:p>
          <a:p>
            <a:pPr eaLnBrk="1" hangingPunct="1"/>
            <a:r>
              <a:rPr lang="en-US" altLang="en-US" sz="2800"/>
              <a:t>cancer (used for diagnosis)</a:t>
            </a:r>
          </a:p>
        </p:txBody>
      </p:sp>
    </p:spTree>
    <p:extLst>
      <p:ext uri="{BB962C8B-B14F-4D97-AF65-F5344CB8AC3E}">
        <p14:creationId xmlns:p14="http://schemas.microsoft.com/office/powerpoint/2010/main" val="7122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altLang="en-US" smtClean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55181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-Breast cancer is best treated in a multidisciplinary environment that includes: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Surgery and radiation therapy are aimed at eliminating all local or regional tumor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making systemic treatment with chemotherapy, hormone manipulation, or targeted therapies the primary approach for</a:t>
            </a:r>
            <a:b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reducing the risk of metastases and death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3AB51A-C934-4C72-A2DB-C793C3C44C67}" type="datetime1">
              <a:rPr lang="en-US" smtClean="0"/>
              <a:pPr>
                <a:defRPr/>
              </a:pPr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066614D-7AD8-465B-9640-8467D25D9E5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nipples (Polythelia)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" descr="supernumerary-nip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839" y="1484314"/>
            <a:ext cx="5184775" cy="4752975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E51728-C522-459E-81E8-4F68522CCEE4}" type="slidenum">
              <a:rPr lang="en-US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Breast Anatomy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713FC92-5549-404C-A595-DD63F310807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8" name="Picture 13" descr="Anatomy of the female breast, sid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048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8001000" y="4191001"/>
            <a:ext cx="2209800" cy="2165349"/>
          </a:xfrm>
          <a:prstGeom prst="wedgeRoundRectCallout">
            <a:avLst>
              <a:gd name="adj1" fmla="val -121470"/>
              <a:gd name="adj2" fmla="val 3137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/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Breast has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muscle tissue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752600" y="2743200"/>
            <a:ext cx="2743200" cy="3352800"/>
          </a:xfrm>
          <a:prstGeom prst="wedgeRoundRectCallout">
            <a:avLst>
              <a:gd name="adj1" fmla="val 96148"/>
              <a:gd name="adj2" fmla="val 1029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Muscles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underneath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breasts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separating them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from the ribs</a:t>
            </a:r>
          </a:p>
        </p:txBody>
      </p:sp>
    </p:spTree>
    <p:extLst>
      <p:ext uri="{BB962C8B-B14F-4D97-AF65-F5344CB8AC3E}">
        <p14:creationId xmlns:p14="http://schemas.microsoft.com/office/powerpoint/2010/main" val="33819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600200"/>
          </a:xfrm>
        </p:spPr>
        <p:txBody>
          <a:bodyPr/>
          <a:lstStyle/>
          <a:p>
            <a:pPr eaLnBrk="1" hangingPunct="1"/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943600" y="1600201"/>
            <a:ext cx="4191000" cy="51212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Breasts consist mainly of fatty tissue interspersed with connective tissue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less conspicuous parts</a:t>
            </a:r>
          </a:p>
          <a:p>
            <a:pPr marL="914400" lvl="1" indent="-339725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lobes</a:t>
            </a:r>
          </a:p>
          <a:p>
            <a:pPr marL="914400" lvl="1" indent="-339725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ducts</a:t>
            </a:r>
          </a:p>
          <a:p>
            <a:pPr marL="914400" lvl="1" indent="-339725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C0D2ECB-4869-4125-AB72-96759492EAF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600200"/>
            <a:ext cx="357346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Large confetti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Breast Gland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72200" y="1295401"/>
            <a:ext cx="4343400" cy="522922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Each breast has 15 to 20 sections 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lobes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arranged like the petals of daisy</a:t>
            </a:r>
          </a:p>
          <a:p>
            <a:pPr>
              <a:spcAft>
                <a:spcPts val="8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Inside each lobe are many smaller structures called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lobules</a:t>
            </a:r>
          </a:p>
          <a:p>
            <a:pPr>
              <a:spcAft>
                <a:spcPts val="800"/>
              </a:spcAf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each lobule are tiny sacs 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bulbs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that can produce milk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B5CAE4E-57DE-4645-BE3B-0645C787C88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1"/>
            <a:ext cx="7762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www.cancer.gov/images/cdr/live/CDR415520-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95401"/>
            <a:ext cx="41243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1"/>
            <a:ext cx="2438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2171</Words>
  <Application>Microsoft Office PowerPoint</Application>
  <PresentationFormat>Widescreen</PresentationFormat>
  <Paragraphs>474</Paragraphs>
  <Slides>59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Office Theme</vt:lpstr>
      <vt:lpstr>Benign  and malignant conditions of the breast </vt:lpstr>
      <vt:lpstr>Anatomy and  Physiology  of the Breast</vt:lpstr>
      <vt:lpstr>     Development</vt:lpstr>
      <vt:lpstr>Development</vt:lpstr>
      <vt:lpstr>Development</vt:lpstr>
      <vt:lpstr>Development</vt:lpstr>
      <vt:lpstr>Female Breast Anatomy</vt:lpstr>
      <vt:lpstr>PowerPoint Presentation</vt:lpstr>
      <vt:lpstr>Breast Gland</vt:lpstr>
      <vt:lpstr>Ducts</vt:lpstr>
      <vt:lpstr>Blood Vessels</vt:lpstr>
      <vt:lpstr>Lymphatic System</vt:lpstr>
      <vt:lpstr>Three Types of Vessels</vt:lpstr>
      <vt:lpstr>Anatomy</vt:lpstr>
      <vt:lpstr>Anatomy</vt:lpstr>
      <vt:lpstr>Anatomy</vt:lpstr>
      <vt:lpstr>       Anatomy</vt:lpstr>
      <vt:lpstr>Anatomy</vt:lpstr>
      <vt:lpstr>Anatomy</vt:lpstr>
      <vt:lpstr>Anatomy</vt:lpstr>
      <vt:lpstr>Development and physiology </vt:lpstr>
      <vt:lpstr>Development and physiology</vt:lpstr>
      <vt:lpstr>Development and physiology</vt:lpstr>
      <vt:lpstr>Development and physiology</vt:lpstr>
      <vt:lpstr>Development and physiology</vt:lpstr>
      <vt:lpstr>Development and physiology</vt:lpstr>
      <vt:lpstr>Benign conditions of the breast 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Benign Clinical Conditions</vt:lpstr>
      <vt:lpstr>PowerPoint Presentation</vt:lpstr>
      <vt:lpstr>Objective </vt:lpstr>
      <vt:lpstr>What is Breast Cancer</vt:lpstr>
      <vt:lpstr>Risk factors of breast cancer  </vt:lpstr>
      <vt:lpstr>Signs and Symptoms</vt:lpstr>
      <vt:lpstr>Normal Breast</vt:lpstr>
      <vt:lpstr>Ductal Carcinoma in situ (DCIS)</vt:lpstr>
      <vt:lpstr>Invasive Ductal Carcinoma (IDC – 80% of breast cancer)</vt:lpstr>
      <vt:lpstr>Range of Ductal Carcinoma in situ</vt:lpstr>
      <vt:lpstr>Invasive Lobular Carcinoma (ILC)</vt:lpstr>
      <vt:lpstr>Cancer Can also Invade Lymph or Blood Vessels</vt:lpstr>
      <vt:lpstr>diagnosis </vt:lpstr>
      <vt:lpstr>Mammography</vt:lpstr>
      <vt:lpstr>Computer-Aided Diagnosis</vt:lpstr>
      <vt:lpstr>What Mammograms Show</vt:lpstr>
      <vt:lpstr>Detection of Malignant Masses</vt:lpstr>
      <vt:lpstr>Mammogram – Difficult Case</vt:lpstr>
      <vt:lpstr>Mammogram – Easier Case</vt:lpstr>
      <vt:lpstr>Different Views</vt:lpstr>
      <vt:lpstr>Treatment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 and malignant conditions of the breast</dc:title>
  <dc:creator>work</dc:creator>
  <cp:lastModifiedBy>work</cp:lastModifiedBy>
  <cp:revision>2</cp:revision>
  <dcterms:created xsi:type="dcterms:W3CDTF">2018-06-08T05:41:13Z</dcterms:created>
  <dcterms:modified xsi:type="dcterms:W3CDTF">2018-06-08T05:42:44Z</dcterms:modified>
</cp:coreProperties>
</file>