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4"/>
  </p:notesMasterIdLst>
  <p:sldIdLst>
    <p:sldId id="458" r:id="rId2"/>
    <p:sldId id="442" r:id="rId3"/>
    <p:sldId id="459" r:id="rId4"/>
    <p:sldId id="257" r:id="rId5"/>
    <p:sldId id="258" r:id="rId6"/>
    <p:sldId id="259" r:id="rId7"/>
    <p:sldId id="265" r:id="rId8"/>
    <p:sldId id="264" r:id="rId9"/>
    <p:sldId id="460" r:id="rId10"/>
    <p:sldId id="263" r:id="rId11"/>
    <p:sldId id="262" r:id="rId12"/>
    <p:sldId id="426" r:id="rId13"/>
    <p:sldId id="461" r:id="rId14"/>
    <p:sldId id="462" r:id="rId15"/>
    <p:sldId id="420" r:id="rId16"/>
    <p:sldId id="271" r:id="rId17"/>
    <p:sldId id="267" r:id="rId18"/>
    <p:sldId id="280" r:id="rId19"/>
    <p:sldId id="279" r:id="rId20"/>
    <p:sldId id="270" r:id="rId21"/>
    <p:sldId id="269" r:id="rId22"/>
    <p:sldId id="284" r:id="rId23"/>
    <p:sldId id="421" r:id="rId24"/>
    <p:sldId id="283" r:id="rId25"/>
    <p:sldId id="278" r:id="rId26"/>
    <p:sldId id="288" r:id="rId27"/>
    <p:sldId id="287" r:id="rId28"/>
    <p:sldId id="286" r:id="rId29"/>
    <p:sldId id="282" r:id="rId30"/>
    <p:sldId id="285" r:id="rId31"/>
    <p:sldId id="293" r:id="rId32"/>
    <p:sldId id="292" r:id="rId33"/>
    <p:sldId id="291" r:id="rId34"/>
    <p:sldId id="290" r:id="rId35"/>
    <p:sldId id="289" r:id="rId36"/>
    <p:sldId id="296" r:id="rId37"/>
    <p:sldId id="277" r:id="rId38"/>
    <p:sldId id="297" r:id="rId39"/>
    <p:sldId id="298" r:id="rId40"/>
    <p:sldId id="295" r:id="rId41"/>
    <p:sldId id="302" r:id="rId42"/>
    <p:sldId id="301" r:id="rId43"/>
    <p:sldId id="300" r:id="rId44"/>
    <p:sldId id="299" r:id="rId45"/>
    <p:sldId id="294" r:id="rId46"/>
    <p:sldId id="303" r:id="rId47"/>
    <p:sldId id="304" r:id="rId48"/>
    <p:sldId id="423" r:id="rId49"/>
    <p:sldId id="425" r:id="rId50"/>
    <p:sldId id="305" r:id="rId51"/>
    <p:sldId id="430" r:id="rId52"/>
    <p:sldId id="463" r:id="rId53"/>
    <p:sldId id="316" r:id="rId54"/>
    <p:sldId id="317" r:id="rId55"/>
    <p:sldId id="318" r:id="rId56"/>
    <p:sldId id="443" r:id="rId57"/>
    <p:sldId id="319" r:id="rId58"/>
    <p:sldId id="320" r:id="rId59"/>
    <p:sldId id="322" r:id="rId60"/>
    <p:sldId id="444" r:id="rId61"/>
    <p:sldId id="323" r:id="rId62"/>
    <p:sldId id="324" r:id="rId63"/>
    <p:sldId id="325" r:id="rId64"/>
    <p:sldId id="326" r:id="rId65"/>
    <p:sldId id="327" r:id="rId66"/>
    <p:sldId id="333" r:id="rId67"/>
    <p:sldId id="334" r:id="rId68"/>
    <p:sldId id="335" r:id="rId69"/>
    <p:sldId id="328" r:id="rId70"/>
    <p:sldId id="329" r:id="rId71"/>
    <p:sldId id="330" r:id="rId72"/>
    <p:sldId id="447" r:id="rId73"/>
    <p:sldId id="332" r:id="rId74"/>
    <p:sldId id="331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4" r:id="rId109"/>
    <p:sldId id="375" r:id="rId110"/>
    <p:sldId id="376" r:id="rId111"/>
    <p:sldId id="377" r:id="rId112"/>
    <p:sldId id="378" r:id="rId113"/>
    <p:sldId id="379" r:id="rId114"/>
    <p:sldId id="380" r:id="rId115"/>
    <p:sldId id="381" r:id="rId116"/>
    <p:sldId id="382" r:id="rId117"/>
    <p:sldId id="383" r:id="rId118"/>
    <p:sldId id="384" r:id="rId119"/>
    <p:sldId id="385" r:id="rId120"/>
    <p:sldId id="386" r:id="rId121"/>
    <p:sldId id="387" r:id="rId122"/>
    <p:sldId id="388" r:id="rId123"/>
    <p:sldId id="389" r:id="rId124"/>
    <p:sldId id="390" r:id="rId125"/>
    <p:sldId id="391" r:id="rId126"/>
    <p:sldId id="392" r:id="rId127"/>
    <p:sldId id="393" r:id="rId128"/>
    <p:sldId id="394" r:id="rId129"/>
    <p:sldId id="395" r:id="rId130"/>
    <p:sldId id="456" r:id="rId131"/>
    <p:sldId id="399" r:id="rId132"/>
    <p:sldId id="400" r:id="rId133"/>
    <p:sldId id="401" r:id="rId134"/>
    <p:sldId id="402" r:id="rId135"/>
    <p:sldId id="403" r:id="rId136"/>
    <p:sldId id="457" r:id="rId137"/>
    <p:sldId id="404" r:id="rId138"/>
    <p:sldId id="405" r:id="rId139"/>
    <p:sldId id="406" r:id="rId140"/>
    <p:sldId id="407" r:id="rId141"/>
    <p:sldId id="464" r:id="rId142"/>
    <p:sldId id="465" r:id="rId1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5" autoAdjust="0"/>
  </p:normalViewPr>
  <p:slideViewPr>
    <p:cSldViewPr>
      <p:cViewPr varScale="1">
        <p:scale>
          <a:sx n="48" d="100"/>
          <a:sy n="48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BBB2-5E97-41A9-A2C3-E01887B386E8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2C17-380D-401A-8410-E36C453197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61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2C17-380D-401A-8410-E36C4531973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30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2C17-380D-401A-8410-E36C45319738}" type="slidenum">
              <a:rPr lang="en-CA" smtClean="0"/>
              <a:t>83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65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57D8CA-D7A1-4F7C-9F1D-B99CD6474EEE}" type="slidenum">
              <a:rPr lang="ar-SA" altLang="en-US"/>
              <a:pPr eaLnBrk="1" hangingPunct="1"/>
              <a:t>130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6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6174DD-DC90-4C1B-B1FF-7FEFDE9EB8B0}" type="slidenum">
              <a:rPr lang="ar-SA" altLang="en-US"/>
              <a:pPr eaLnBrk="1" hangingPunct="1"/>
              <a:t>136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20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2C17-380D-401A-8410-E36C45319738}" type="slidenum">
              <a:rPr lang="en-CA" smtClean="0"/>
              <a:t>142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92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218C5-20B2-482D-8375-003FC2B3728F}" type="slidenum">
              <a:rPr lang="ar-SA" altLang="en-US"/>
              <a:pPr eaLnBrk="1" hangingPunct="1"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484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24E79-B38F-4FDA-AAD5-36C3934C3D6B}" type="slidenum">
              <a:rPr lang="ar-SA" altLang="en-US"/>
              <a:pPr/>
              <a:t>12</a:t>
            </a:fld>
            <a:endParaRPr lang="en-CA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2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6A946-08E4-4EDF-9985-575E0328350D}" type="slidenum">
              <a:rPr lang="ar-SA" altLang="en-US"/>
              <a:pPr/>
              <a:t>15</a:t>
            </a:fld>
            <a:endParaRPr lang="en-CA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3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959B-52B3-44A9-A3CA-51BD3C03C94A}" type="slidenum">
              <a:rPr lang="ar-SA" altLang="en-US"/>
              <a:pPr/>
              <a:t>23</a:t>
            </a:fld>
            <a:endParaRPr lang="en-CA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3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External cephalic version (definition</a:t>
            </a:r>
            <a:r>
              <a:rPr lang="en-CA" baseline="0" dirty="0"/>
              <a:t> ,</a:t>
            </a:r>
            <a:r>
              <a:rPr lang="en-CA" baseline="0" dirty="0" err="1"/>
              <a:t>indication,contraindication</a:t>
            </a:r>
            <a:r>
              <a:rPr lang="en-CA" baseline="0" dirty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2C17-380D-401A-8410-E36C45319738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58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82C17-380D-401A-8410-E36C45319738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38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4E1DD-9F80-4754-B567-B6ED19B3D986}" type="slidenum">
              <a:rPr lang="ar-SA" altLang="en-US"/>
              <a:pPr/>
              <a:t>48</a:t>
            </a:fld>
            <a:endParaRPr lang="en-CA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7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2A1208-6A20-4821-8354-A0AD3D0A959D}" type="slidenum">
              <a:rPr lang="ar-SA" altLang="en-US"/>
              <a:pPr eaLnBrk="1" hangingPunct="1"/>
              <a:t>51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20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5/19/2016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Geremew k.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6C0D1B-C326-4B85-9AE0-CB9A3AE5B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cgi-bin/foxweb.exe/makezoom@/em/makezoom?picture=\websites\emedicine\med\images\Large\2389IMG010.jpg&amp;template=izoom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Management of </a:t>
            </a:r>
            <a:r>
              <a:rPr lang="en-US" b="1" dirty="0"/>
              <a:t>MALPRESENTATIONS AND</a:t>
            </a:r>
            <a:br>
              <a:rPr lang="en-US" b="1" dirty="0"/>
            </a:br>
            <a:r>
              <a:rPr lang="en-US" b="1" dirty="0"/>
              <a:t>MALPOSITIONS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BREECH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Breech presentation is a fetal presentation where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fetus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lies longitudinally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buttocks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fetal lower extremities occupy the pelvic inlet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cephalic pole occupying the fundus.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Incidence depends on the gestational age and the fetal weight.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4699264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Risk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Lax uterine muscles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Multiparity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Polyhydraminous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27879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Admission in hospital at the 36-37 week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 in the hospital until delivery.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Attempts are made by the obstetrician to correct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abnormal presentation by external version. If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unsuccessful, cesarean section is considered.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times AROM is done after correcting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transverse lie to ensure that the woman goes into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vertex presentation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6454874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oxytocic drip is usually given after version.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Extreme caution and close observation is mandatory throughout labour.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Monitoring of Fetal Heart Beat frequently is very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bladder and the rectum should be emptied -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preservation of the longitudinal lie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1379040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7. UMBILICAL CORD PRESENTATION AND</a:t>
            </a:r>
            <a:br>
              <a:rPr lang="en-US" sz="2800" b="1" dirty="0"/>
            </a:br>
            <a:r>
              <a:rPr lang="en-US" sz="2800" b="1" dirty="0"/>
              <a:t>PROLAPSE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decent of the umbilical cord into the lower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uterine segment.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Prolapse of the umbilical cord to a level at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 the presenting part exposes the cord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intermittent compression between the presenting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and the pelvic inlet, cervix, or vaginal canal.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1190215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Compression of the umbilical cord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compromises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fetal circulation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and, depending on the duration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intensity of compression, may lead to fetal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brain damage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7827963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may take the following forms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Overt cord prolapse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of the 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beyond the cervix after rupture of the membranes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loop of cod is palpable or visible during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Occult cord prolapse: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ruptured membranes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cord has prolapsed along side the presenting part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not in front of it. This is not palpable during vaginal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4985953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Cord presentation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cord is in front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presenting part with intact membranes so that it 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felt through the membranes during vaginal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0253675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varies with the type of presentation.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overt cord prolapse it is 0.5% in cephalic,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0.5% in frank breech, 5 % in complete breech, 15 % in footling breech and 20% in transverse lie.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incidence of occult prolapse is unknown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it can be detected only by fetal heart rate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characteristic of umbilical 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417212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obstetric condition that predisposes to poor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of the fetal presenting part to the cervix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result in prolapse of the umbilical cord.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Cord prolapse is associated with prematurity (&lt;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34 weeks' gestation), abnormal presentations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(breech, brow, compound, face, transverse), occiput posterior positions of the head, pelvic tumors,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multiparity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placenta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cephalopelvic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disproportion.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424794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addition, cord prolapse is possible with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hydramnios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multiple gestation, or premature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of the membranes occurring before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 of the presenting part.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6283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Breech presentation accounts for 3-4% of all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births but occurs in 15% of low birth weight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(&lt;2500gm) infants.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incidence in premature fetuses is high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decreases as gestational age increases.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6797492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Overt cord prolapse can be diagnosed simply by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visualizing the cord protruding from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introitus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palpating loops of cord in the vaginal canal.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diagnosis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presentation is made by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pelvic examination if loops of cord are palpated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the membranes.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3793380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Occult prolapse is rarely palpated during pelvic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condition can be inferred only if fetal heart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rate changes (variable decelerations, bradycardia, or both) associated with intermittent compression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umbilical cord are detected during monitoring.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5362608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fetal heart rate decelerations will occur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uterine contractions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 prompt return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heart rate to normal as each contraction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subsides.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cord compression is complete and prolonged,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 bradycardia occurs.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Persistent, severe, variable decelerations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bradycardia lead to development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hypoxia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metabolic acidosis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eventual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damage or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250286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fetal status deteriorates, activity lessens and eventually ceases.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Meconium staining of the amniotic fluid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noted at the time of membrane rupture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181540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Overt Cord Prolapse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diagnosis of overt cord prolapse demands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immediate action to preserve the life of the fetus.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depends on presence of cord pulsation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cervical dilatation.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there is no pulsation await spontaneous delivery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or without destructive delivery.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5965450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If pulsations are felt deliver by the fastest route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(cesarean section if cervix is not fully dilated,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instrumental delivery if it is cephalic and cervix 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dilated, total breech extraction if breech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cervix is fully dilated).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Alternatively, 400–700 mL of saline can be instilled into the bladder in order to elevate the presenting part.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4471877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If fetus is viable (FHB positive and 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pulsating) until the patient is ready for cesarean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section put the patient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knee-chest position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 continuous up ward pressure against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presenting part, put the cord inside the vagina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 oxygen to the mother.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37120417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Occult Cord Prolapse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cord compression patterns (variable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decelerations) of the fetal heart rate are recognized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labor, an immediate pelvic examination should be performed to rule out overt cord prolapse.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occult cord prolapse is suspected, the patient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placed in the lateral Sims or Trendelenburg position in an attempt to alleviate cord compression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598132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fetal heart rate returns to normal, labor can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allowed to continue, provided no further fetal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insult occurs.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Oxygen should be administered to the mother, and the fetal heart rate should be continuously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monitored electronically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5569897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Amnioinfusion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performed via 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intrauterine pressure catheter in order to instill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fluid within the uterine cavity and possibly decrease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incidence of variable decelerations.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86770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i="1" dirty="0"/>
              <a:t>Risk Factors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i="1" dirty="0"/>
              <a:t>prematurity, </a:t>
            </a:r>
          </a:p>
          <a:p>
            <a:pPr>
              <a:lnSpc>
                <a:spcPct val="80000"/>
              </a:lnSpc>
            </a:pPr>
            <a:r>
              <a:rPr lang="en-US" altLang="en-US" b="1" i="1" dirty="0"/>
              <a:t>uterine abnormalities</a:t>
            </a:r>
          </a:p>
          <a:p>
            <a:pPr>
              <a:lnSpc>
                <a:spcPct val="80000"/>
              </a:lnSpc>
            </a:pPr>
            <a:r>
              <a:rPr lang="en-US" altLang="en-US" b="1" i="1" dirty="0"/>
              <a:t> fetal abnormalities</a:t>
            </a:r>
          </a:p>
          <a:p>
            <a:pPr>
              <a:lnSpc>
                <a:spcPct val="80000"/>
              </a:lnSpc>
            </a:pPr>
            <a:r>
              <a:rPr lang="en-US" altLang="en-US" b="1" i="1" dirty="0"/>
              <a:t>multiple gestations.  </a:t>
            </a:r>
          </a:p>
          <a:p>
            <a:pPr>
              <a:lnSpc>
                <a:spcPct val="80000"/>
              </a:lnSpc>
            </a:pPr>
            <a:r>
              <a:rPr lang="en-US" altLang="en-US" b="1" i="1" dirty="0"/>
              <a:t>AF abnormality.</a:t>
            </a:r>
          </a:p>
          <a:p>
            <a:pPr>
              <a:lnSpc>
                <a:spcPct val="80000"/>
              </a:lnSpc>
            </a:pPr>
            <a:r>
              <a:rPr lang="en-US" altLang="en-US" b="1" i="1" dirty="0"/>
              <a:t>prior breech delivery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64232921"/>
      </p:ext>
    </p:extLst>
  </p:cSld>
  <p:clrMapOvr>
    <a:masterClrMapping/>
  </p:clrMapOvr>
  <p:transition advTm="112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cord compression pattern persists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recurs to the point of fetal jeopardy a rapid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cesarean section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be accomplished.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19556878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Funic</a:t>
            </a:r>
            <a:r>
              <a:rPr lang="en-US" b="1" dirty="0"/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17638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 at term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presentation should be delivered by cesarean section prior to membrane rupture. However, there is no consensus on management if the fetus is premature.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conservative approach is to hospitalize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 on bed rest in the Sims or Trendelenburg position in an attempt to reposition the cord within the uterine cavity.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942076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Serial ultrasonographic examinations should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performed to ascertain cord position, presentation,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gestational age.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7046564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Cesarean section is a major operative procedure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known anesthetic, hemorrhagic, and operative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complications. These risks must be weighed against the real risk to the fetus of continued hypoxia if labor were to continue.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Maternal risks encountered at vaginal delivery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laceration of the cervix, vagina, or perineum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resulting from a hastily performed delivery.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634570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Neonatal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neonate at delivery may be hypoxic, acidotic,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moribund.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pediatric team should be present to effect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immediate resuscitation of the newborn.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3208138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and early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Artificial rupture of membranes should be avoided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until the presenting part is well applied to the cervix.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spontaneous or artificial rupture of membranes, careful and prompt pelvic examination should be done to rule out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cord prolapse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doing ARM, check for the presence of cord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8255916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Maternal complications include those related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anesthesia, blood loss, and infection following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cesarean section or operative vaginal delivery.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Maternal recovery is generally complete.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6640980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Neonatal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Although the prognosis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intrapartum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prolapse is greatly improved, fetal mortality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morbidity rates still can be high, depending on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degree and duration of umbilical cord compression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occurring before the diagnosis is made and neonatal resuscitation is started.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diagnosis is made early and the duration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cord occlusion is less than 5 minutes,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prognosis is good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004440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Gestational age and trauma at delivery also affect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final neonatal outcome.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complete cord occlusion has occurred for longer than 5 minutes or if intermittent partial 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occlusion has occurred over a prolonged period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time, fetal damage or death may occur.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9583387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Occipito posterior position (OP)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a vertex presentation in which the occiput 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placed posteriorly . It can be:-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Right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-posterior (the commonest)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Left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-posterior.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Direct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-posterior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20% of cases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posterior at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beginning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72540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BREECH PRESENTATION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43580" y="1375470"/>
            <a:ext cx="2819719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01" y="1385087"/>
            <a:ext cx="2440300" cy="342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524000"/>
            <a:ext cx="2209801" cy="32868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696676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4572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When the head is presented with vertex posterior </a:t>
            </a:r>
            <a:r>
              <a:rPr lang="en-US" altLang="en-US" sz="3200" b="1" i="1" dirty="0">
                <a:solidFill>
                  <a:srgbClr val="660033"/>
                </a:solidFill>
              </a:rPr>
              <a:t>“OP”  </a:t>
            </a:r>
            <a:r>
              <a:rPr lang="en-US" altLang="en-US" sz="3200" dirty="0"/>
              <a:t>it will be deflexed and the longitudinal diameters will be change to: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2667000"/>
            <a:ext cx="75961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	Sub-occipito frontal        10.5cm</a:t>
            </a:r>
          </a:p>
          <a:p>
            <a:pPr eaLnBrk="1" hangingPunct="1"/>
            <a:r>
              <a:rPr lang="en-US" altLang="en-US" sz="3600"/>
              <a:t>			Or</a:t>
            </a:r>
          </a:p>
          <a:p>
            <a:pPr eaLnBrk="1" hangingPunct="1"/>
            <a:r>
              <a:rPr lang="en-US" altLang="en-US" sz="3600"/>
              <a:t>	Occipito frontal               11.5cm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305319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Pelvic Factors:-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50% of cases are associated with anthropoid pelvis or android pelvis .</a:t>
            </a: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2.Fetal Factors:-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Marked deflection of the fetal head </a:t>
            </a: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3.Uterine Factor:-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Abnormal uterine contraction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may be the cause or effect 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94344797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suggesting the diagnosis include :-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Backache during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Flattening of the abdomen below the umbilicus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-The fetal limbs are more easily felt near the midline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both side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-The head in unengaged and feel larger than usual.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63050177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vaginal examination :-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Elongated bag of membrane which is likely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early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High deflexed head with the anterior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fontanelle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center of the pelvis 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07297276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</a:t>
            </a:r>
            <a:r>
              <a:rPr lang="en-US" b="1" dirty="0" err="1"/>
              <a:t>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and second stage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usually prolonged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Membrane usually rupture early with the hazards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cord prolapse and infection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-In favorable circumstances (90% of cases) good uterine contraction result in good flexion of the head and the occiput rotates 3/8 of the circle (135c0 ) anteriorly and deliver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-anterior position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In unfavorable circumstances (10% of cases)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occiput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73417989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Fail to rotate and remain in the oblique diameter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pelvis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Rotate anteriorly 1/8th of circle (short rotation)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head become arrested in the transverse diameter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pelvis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deep transverse arrest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Rotate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posterioly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1/8th of the circle to lie on the sacral hollow this called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 posterior position.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if the fetus is small &amp; pelvis is adequate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spontenous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delivery can occur as face to pubic 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08349275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3163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7" name="Rectangle 19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68" name="Rectangle 20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0750" name="Group 30"/>
          <p:cNvGraphicFramePr>
            <a:graphicFrameLocks noGrp="1"/>
          </p:cNvGraphicFramePr>
          <p:nvPr/>
        </p:nvGraphicFramePr>
        <p:xfrm>
          <a:off x="-25717" y="1484313"/>
          <a:ext cx="208280" cy="39624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71" name="Rectangle 31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/>
        </p:nvGraphicFramePr>
        <p:xfrm>
          <a:off x="-25717" y="1879600"/>
          <a:ext cx="208280" cy="39624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74" name="Rectangle 42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0772" name="Group 52"/>
          <p:cNvGraphicFramePr>
            <a:graphicFrameLocks noGrp="1"/>
          </p:cNvGraphicFramePr>
          <p:nvPr/>
        </p:nvGraphicFramePr>
        <p:xfrm>
          <a:off x="-25717" y="2274888"/>
          <a:ext cx="208280" cy="39624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77" name="Rectangle 53"/>
          <p:cNvSpPr>
            <a:spLocks noChangeArrowheads="1"/>
          </p:cNvSpPr>
          <p:nvPr/>
        </p:nvSpPr>
        <p:spPr bwMode="auto">
          <a:xfrm>
            <a:off x="0" y="148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247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3286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3" name="Group 63"/>
          <p:cNvGraphicFramePr>
            <a:graphicFrameLocks noGrp="1"/>
          </p:cNvGraphicFramePr>
          <p:nvPr/>
        </p:nvGraphicFramePr>
        <p:xfrm>
          <a:off x="-25717" y="2670175"/>
          <a:ext cx="208280" cy="39624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93" name="Group 73"/>
          <p:cNvGraphicFramePr>
            <a:graphicFrameLocks noGrp="1"/>
          </p:cNvGraphicFramePr>
          <p:nvPr/>
        </p:nvGraphicFramePr>
        <p:xfrm>
          <a:off x="-25717" y="3065463"/>
          <a:ext cx="208280" cy="33528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,.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812" name="Group 92"/>
          <p:cNvGraphicFramePr>
            <a:graphicFrameLocks noGrp="1"/>
          </p:cNvGraphicFramePr>
          <p:nvPr/>
        </p:nvGraphicFramePr>
        <p:xfrm>
          <a:off x="-25717" y="3614738"/>
          <a:ext cx="208280" cy="3048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,0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85" name="Rectangle 2"/>
          <p:cNvSpPr>
            <a:spLocks noChangeArrowheads="1"/>
          </p:cNvSpPr>
          <p:nvPr/>
        </p:nvSpPr>
        <p:spPr bwMode="auto">
          <a:xfrm>
            <a:off x="152400" y="762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cs typeface="Times New Roman" panose="02020603050405020304" pitchFamily="18" charset="0"/>
              </a:rPr>
              <a:t>Mechanism of labor for right occiputo posterior position, anterior rotation.</a:t>
            </a:r>
            <a:endParaRPr lang="en-GB" altLang="en-US" sz="2800" b="1">
              <a:solidFill>
                <a:srgbClr val="002060"/>
              </a:solidFill>
            </a:endParaRPr>
          </a:p>
        </p:txBody>
      </p:sp>
      <p:pic>
        <p:nvPicPr>
          <p:cNvPr id="6248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2895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4489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3189106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there is fetal hypoxia or other complication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allowed to proceed with the following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instructions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Provide adequate analgesia (an epidural is ideal).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Prevent dehydration with intravenous fluid glucose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-You may need to promote uterine contraction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oxytocin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Good monitoring for progress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,fetal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 and maternal condition </a:t>
            </a:r>
            <a:r>
              <a:rPr lang="en-US" dirty="0"/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82268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majority of cases anterior rotation of the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completed and the baby is delivered as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-anterior.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-Indirect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-posterior delivery as face to pubis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occur ,the perineum should be protected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generous episiotomy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8501208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Persistent–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posterior and deep transverse arrest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-If the fetal head is not engaged caesarian section is the treatment of choice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-If the fetal head is engaged the treatment will be one of the following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Manual rotation and delivery by forceps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anterior.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52213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Position of breech presentation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1561360"/>
            <a:ext cx="73152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877546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Rotation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occipto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-anterior and extraction using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kielland’s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forceps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Ventouse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(vacuum extraction).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Caesarean section if the above lines of treatment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 or there is other complicating factor 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Craniotomy when the fetus is dead 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95099918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Referances</a:t>
            </a:r>
            <a:br>
              <a:rPr lang="en-CA" dirty="0"/>
            </a:b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William </a:t>
            </a:r>
            <a:r>
              <a:rPr lang="en-CA" dirty="0" err="1"/>
              <a:t>obs</a:t>
            </a:r>
            <a:r>
              <a:rPr lang="en-CA" dirty="0"/>
              <a:t> 24</a:t>
            </a:r>
            <a:r>
              <a:rPr lang="en-CA" baseline="30000" dirty="0"/>
              <a:t>th</a:t>
            </a:r>
            <a:r>
              <a:rPr lang="en-CA" dirty="0"/>
              <a:t> edition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current </a:t>
            </a:r>
            <a:r>
              <a:rPr lang="en-CA" dirty="0" err="1"/>
              <a:t>gyniobs</a:t>
            </a:r>
            <a:r>
              <a:rPr lang="en-CA" dirty="0"/>
              <a:t> 10</a:t>
            </a:r>
            <a:r>
              <a:rPr lang="en-CA" baseline="30000" dirty="0"/>
              <a:t>th</a:t>
            </a:r>
            <a:r>
              <a:rPr lang="en-CA" dirty="0"/>
              <a:t> edition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78102863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6000" dirty="0"/>
              <a:t>Thank you!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45101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i="1"/>
              <a:t>DIAGNOSIS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Palpations and ballottement</a:t>
            </a:r>
          </a:p>
          <a:p>
            <a:r>
              <a:rPr lang="en-US" altLang="en-US" sz="4800"/>
              <a:t>Pelvic exam</a:t>
            </a:r>
          </a:p>
          <a:p>
            <a:r>
              <a:rPr lang="en-US" altLang="en-US" sz="4800"/>
              <a:t>X-ray studies</a:t>
            </a:r>
          </a:p>
          <a:p>
            <a:r>
              <a:rPr lang="en-US" altLang="en-US" sz="4800"/>
              <a:t>Ultrasound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624841657"/>
      </p:ext>
    </p:extLst>
  </p:cSld>
  <p:clrMapOvr>
    <a:masterClrMapping/>
  </p:clrMapOvr>
  <p:transition advTm="25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specific symptoms but occasional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tightness or discomfort in the upper abdomen may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reported.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Leopould’s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maneuver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reveals the round, hard,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smooth head occupying the fundus, which will be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ballotable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adequate amniotic fluid is present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narrow and softer breech occupies the lower pole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uterus.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 heartbeat will be heard more easily at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 the umbilicus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24848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Pelvic examination in labor identifies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irregular mass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anal orifice,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ischial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tuberosities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genital groove and external genitalia.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footling and complete breech presentation one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both feet are felt.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important differential diagnosis at this point is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face presentation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should be differentiated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presence of the hard maxilla and if the fetus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alive the presence of suckling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97109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Mechanism of labor (frank breech in left</a:t>
            </a:r>
            <a:br>
              <a:rPr lang="en-US" sz="2800" b="1" dirty="0"/>
            </a:br>
            <a:r>
              <a:rPr lang="en-US" sz="2800" b="1" dirty="0" err="1"/>
              <a:t>sacrotransverse</a:t>
            </a:r>
            <a:r>
              <a:rPr lang="en-US" sz="2800" b="1" dirty="0"/>
              <a:t> position)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denominator of breech presentation is the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sacrum and the diameter is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bitrochanteric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diameter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6754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labor, the breech engages as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bitrochanteric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diameter passes the plane of the pelvic inlet, usually in one of the oblique diameters.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Decent occurs with further flexion. Internal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 ordinarily takes place when breech reaches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musculature which brings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bitrochanteric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diameter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anteroposterior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50514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At the end of this session, you able to</a:t>
            </a:r>
          </a:p>
          <a:p>
            <a:r>
              <a:rPr lang="en-CA" dirty="0"/>
              <a:t>Manage malpresentation</a:t>
            </a:r>
          </a:p>
          <a:p>
            <a:r>
              <a:rPr lang="en-CA" dirty="0"/>
              <a:t>Manage malpostion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03005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decent with flexion brings the breech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pelvic outlet.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the buttocks, first the anterior to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followed by the posterior, occurs by lateral flexion.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trunk is delivered the shoulders enter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pelvic inlet in the transverse diameter causing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rotation of the trunk so that the back faces up.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23222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shoulders descend in the birth canal and at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level of the pelvic floor internal rotation occur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causing external rotation of the body.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this point, the back is directed to the left side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mother, which indicates readiness for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the shoulders.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shoulders are then delivered by lateral flexion, anterior followed by posterior.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7515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time the shoulders rotate internally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 engages in the transverse diameter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inlet. The head, after decent rotates internally, at the pelvic floor.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causes rotation of the rest of the body so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back faces up.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Further decent results in the delivery of the head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flexion (the face sweeps the perineum).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37722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i="1"/>
              <a:t>MANAGEMENT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8000" b="1" i="1" dirty="0"/>
              <a:t>Antepartum</a:t>
            </a:r>
          </a:p>
          <a:p>
            <a:r>
              <a:rPr lang="en-US" altLang="en-US" sz="8000" b="1" i="1" dirty="0"/>
              <a:t>During labor</a:t>
            </a:r>
          </a:p>
          <a:p>
            <a:r>
              <a:rPr lang="en-US" altLang="en-US" sz="8000" b="1" i="1" dirty="0"/>
              <a:t>Delivery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818128442"/>
      </p:ext>
    </p:extLst>
  </p:cSld>
  <p:clrMapOvr>
    <a:masterClrMapping/>
  </p:clrMapOvr>
  <p:transition advTm="16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Antepartum management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Breech presentation diagnosed before 32 weeks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gestation should be managed expectantly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frequent follow up.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Spontaneous version to cephalic presentation at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later weeks of gestation is likely.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36 weeks the chance of spontaneous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is less likely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977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are no contraindications external cephalic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should be performed. This requires expertise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facilities for emergency cesarean section.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external cephalic version is contraindicated 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 on the mode of delivery (vaginal breech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or elective cesarean section) has to be made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labor starts.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these reasons pregnant women with breech after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 weeks have to be referred for hospital management.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1921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II. Intra partum management –Vaginal breech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breech deliveries should ideally be conducted in 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up with cesarean section facility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absence of such facility laboring mothers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breech presentation in whom delivery is not imminent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(cervical dilatation of less than 8 cm) should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referred.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in whom delivery is imminent should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attended in the same health facility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43815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justifies why all health workers dealing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laboring women need to be skilled in conducting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vaginal breech delivery.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82458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Vaginal breech delivery trial should be allowed 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fetal weight of less than 3500gms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 or complete breech with flexed head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Pelvis should be judged to be adequate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favorable shape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fetus with normal heart rate pattern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gross malformation or dead fetus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843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at admission is like any laboring mother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confirms the diagnosis and identifies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for allowing vaginal breech delivery.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Artificial rupture of membranes should not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05820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Introduction</a:t>
            </a:r>
          </a:p>
          <a:p>
            <a:r>
              <a:rPr lang="en-CA" dirty="0"/>
              <a:t>Breech presentation</a:t>
            </a:r>
          </a:p>
          <a:p>
            <a:r>
              <a:rPr lang="en-CA" dirty="0"/>
              <a:t>Face presentation</a:t>
            </a:r>
          </a:p>
          <a:p>
            <a:r>
              <a:rPr lang="en-CA" dirty="0"/>
              <a:t>Brow presentation</a:t>
            </a:r>
          </a:p>
          <a:p>
            <a:r>
              <a:rPr lang="en-CA" dirty="0"/>
              <a:t>Compound presentation</a:t>
            </a:r>
          </a:p>
          <a:p>
            <a:r>
              <a:rPr lang="en-CA" dirty="0"/>
              <a:t>Shoulder presentation</a:t>
            </a:r>
          </a:p>
          <a:p>
            <a:r>
              <a:rPr lang="en-CA" dirty="0"/>
              <a:t>Unstable lie</a:t>
            </a:r>
          </a:p>
          <a:p>
            <a:r>
              <a:rPr lang="en-CA" dirty="0"/>
              <a:t>Cord presentation</a:t>
            </a:r>
          </a:p>
          <a:p>
            <a:r>
              <a:rPr lang="en-CA" dirty="0"/>
              <a:t>Occipito posterior position</a:t>
            </a:r>
          </a:p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781257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First Stage of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Careful observation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Warn mother not to push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Vaginal examination should be done and fetal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 beat checked following spontaneous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rupture of membrane to rule out cord prolapse.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prepared for the delivery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973943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place of augmentation of breech Presentation.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mother should be instructed not to push till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full cervical dilatation is achieved.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542436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second stage of labor, before conducting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delivery, pelvic examination should be done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full cervical dilatation.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Bladder must be emptied and the mother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positioned in lithotomy position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59726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Types of breach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1. Spontaneous breach delivery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need little assistant with the attendant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Assisted breach delivery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Assistance is needed (necessary) for the delivery of extended leg, arms &amp; head.</a:t>
            </a: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3. Breach Extraction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This is manipulative delivery carried out by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obstetrician &amp; performed to hasten delivery in 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situation such as fetal distress.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265443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1. Spontaneous vaginal breech delivery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infant is expelled entirely spontaneously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any help other than support.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occurs rarely except for premature babies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multipara.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associated with higher perinatal mortality.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5012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2. Assisted vaginal breech delivery (Partial</a:t>
            </a: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breech extraction)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the fetus is delivered up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level of the umbilicus spontaneously and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 of the body is delivered with the assistance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health professional using special maneuvers.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776560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3. Total breech extraction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the entire fetus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delivered from the birth canal by the assistance of the health professional.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associated with significant maternal and fetal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risks. This procedure is only performed for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the second twin.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stage is managed actively and the genital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tract explored for tears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09485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Techniques of assisted breech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Delivery of the buttocks and legs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 the mother to bear down with every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episiotomy when the fetal anus is visible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perineum distended.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the breech to be delivered with out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intervention up to the level of the umbilicus.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the delivery of the buttocks, supporting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baby around the hips without pulling and keeping it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 the horizontal is all that is needed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983164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baby should be grasped with clean towel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moistened with warm water.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Holding the baby around the hips avoids fetal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visceral damage.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the anterior position of the sacrum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back until the lower border of the scapula 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77322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frank breech, if the legs can not be delivered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spontaneously, it can be assisted by splinting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medial thigh of the fetus with the position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to the femur and exerting pressure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laterally so as to sweep the legs away from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midline (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Pinnard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maneuver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5881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Malpresentation and malposition are essentially abnormalities of fetal position, presentation, attitude or lie.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They collectively constitute the most common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 of fetal dystocia occurring in approximately 5% of all pregnancies.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015298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 Delivery of the arms and shoulders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After the lower border of the scapula is visible pull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length of umbilical cord.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the back is facing to the right or left side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delivering the arms.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Introduce two fingers into the vagina over the chest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fetus and feel for both arms. If the arms are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felt it indicates extended or nuchal arm.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arms can’t be delivered spontaneously, deliver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arms in one of the following ways: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704292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Lovset maneuver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Holding the baby’s hip rotate the fetus by half 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circle (180 degree) keeping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back uppermost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applying downward traction at the same time.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delivers the posterior arm, which now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becomes the anterior arm, beneath the pubic arch.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may be assisted by placing one or two fingers on the upper part of the arm flexing it, which sweeps the arm over the chest.</a:t>
            </a:r>
          </a:p>
          <a:p>
            <a:pPr marL="0" indent="0">
              <a:buNone/>
            </a:pPr>
            <a:endParaRPr lang="en-US" b="1" i="1" dirty="0"/>
          </a:p>
          <a:p>
            <a:pPr marL="571500" indent="-571500">
              <a:buAutoNum type="romanUcPeriod"/>
            </a:pPr>
            <a:endParaRPr lang="en-US" b="1" i="1" dirty="0"/>
          </a:p>
          <a:p>
            <a:pPr>
              <a:buFont typeface="Wingdings" panose="05000000000000000000" pitchFamily="2" charset="2"/>
              <a:buChar char="§"/>
            </a:pPr>
            <a:endParaRPr lang="en-US" b="1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98897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reverse the rotation (half a circle (180 degree) keeping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back upper 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deliver the remaining arm beneath the symphysis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710900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646238"/>
          </a:xfrm>
        </p:spPr>
        <p:txBody>
          <a:bodyPr>
            <a:normAutofit/>
          </a:bodyPr>
          <a:lstStyle/>
          <a:p>
            <a:r>
              <a:rPr lang="en-US" sz="3200" b="1" i="1" dirty="0"/>
              <a:t>II. </a:t>
            </a:r>
            <a:r>
              <a:rPr lang="en-US" sz="3200" b="1" dirty="0"/>
              <a:t>Delivery of the posterior arm followed by</a:t>
            </a:r>
            <a:br>
              <a:rPr lang="en-US" sz="3200" b="1" dirty="0"/>
            </a:br>
            <a:r>
              <a:rPr lang="en-US" sz="3200" b="1" dirty="0"/>
              <a:t>anterior (or the reverse)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one or two fingers into the vagina over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 of the baby.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Slip the fingers over the shoulders, place them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to the humerus and apply downward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to deliver the arm.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528031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III. Extraction of the posterior arm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It is useful when there is extended arm and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Lovset maneuver is not successful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25873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 Delivery of the head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the baby to hang until the nape of the neck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posterior hairline is visible. Then deliver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 in one of the following ways:-</a:t>
            </a:r>
          </a:p>
          <a:p>
            <a:pPr marL="571500" indent="-571500">
              <a:buAutoNum type="romanUcPeriod"/>
            </a:pP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Mauriceau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Smellie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Veit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maneuver</a:t>
            </a:r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Introduce the non-dominant hand into the vagina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the face of the fetus which is supported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forearm.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60120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the first (index) and the third (ring) fingers on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 and left cheek bones and place the second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(middle) finger into the baby’s mouth. The fingers are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to the maxilla to flex the head.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same time introduce the dominant hand into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vagina over the back of the fetus.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the first and third fingers over the shoulders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middle finger over the occipital prominence. Press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 on the occiput to assist flexion of the head.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899045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an assistant to apply gentle supra pubic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 by the base of the hand.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Pull gently to deliver the head by making an arc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following the pelvic curve.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17843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838200" y="304800"/>
          <a:ext cx="7390130" cy="3246120"/>
        </p:xfrm>
        <a:graphic>
          <a:graphicData uri="http://schemas.openxmlformats.org/drawingml/2006/table">
            <a:tbl>
              <a:tblPr/>
              <a:tblGrid>
                <a:gridCol w="71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Picture 12. Assisted vaginal breech delivery - The neonate after birth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  <a:hlinkClick r:id="rId3"/>
                        </a:rPr>
                        <a:t>  </a:t>
                      </a:r>
                      <a:r>
                        <a:rPr kumimoji="0" lang="en-US" altLang="en-US" sz="8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46" name="Picture 6" descr="Click to see larger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5410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6" name="Picture 26" descr="breech 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940433552"/>
      </p:ext>
    </p:extLst>
  </p:cSld>
  <p:clrMapOvr>
    <a:masterClrMapping/>
  </p:clrMapOvr>
  <p:transition advTm="176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2. Burn marshal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methode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delivery of flexed head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Grasp the baby’s ankle by the left hand from behind with fore finger b/n the two.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baby is kept in the stretch with sufficient traction to prevent his neck from bending back ward &amp; being fracture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17291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About 95% of fetuses at term present by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 labour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hence is called normal presentation.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presentation is other than the vertex,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is, breech, brow, face or shoulder they are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termed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malpresentations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is defined by the relationship of the</a:t>
            </a: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denominator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presenting part to fixed points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maternal pelvis.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379237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3. Wigand maneuver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procedure is like Mauriceau SmellieVeit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maneuvers but differs by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dominant hand instead of being introduced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into the vagina it is put on the supra pubic area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provide supra pubic pressure.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 assistant is not needed to apply supra pubic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4. By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Pipers forceps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786256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Forceps-P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086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57200" y="152400"/>
            <a:ext cx="519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Forceps for the after coming head</a:t>
            </a:r>
            <a:r>
              <a:rPr lang="en-US" altLang="en-US" sz="240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3603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Modified Prague Maneuver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the back of the fetus fails to rotate to the anterior</a:t>
            </a:r>
          </a:p>
          <a:p>
            <a:r>
              <a:rPr lang="en-CA" dirty="0"/>
              <a:t>consists of two fingers of one hand grasping the shoulders of the back-down fetus from below while the other hand draws the feet up and over the maternal abdomen.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556229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Breech presentation is associated with high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perinatal morbidity and mortality.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complications contributing to maternal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mortality and morbidity are obstructed labor,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genital tract lacerations and increased risk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operative delivery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26116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 complications are :-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Cord prolapse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Cerebral damage due to hypoxia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Intracranial hemorrhage due to trauma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Injuries to liver, spleen, adrenal glands or kidney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Erb’s palsy due to damage of the brachial plexus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3251802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Facial nerve paralysis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the twisting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neck.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Fracture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femur, tibia, humorous or clavicle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Damage to spinal cord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wrong handling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09807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 rot="20275539">
            <a:off x="2076450" y="1998663"/>
            <a:ext cx="5903913" cy="177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>
                <a:solidFill>
                  <a:srgbClr val="FF0000"/>
                </a:solidFill>
              </a:rPr>
              <a:t>Face presentation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071938"/>
            <a:ext cx="3500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76145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FACE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 presentation is a kind of cephalic presentation where the neck of the fetus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fully extended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that the occiput lies on the back which results in the face to present to the pelvic canal.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this presentation, the head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hyperextended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that the occiput is in contact with the fetal back, and the chin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presenting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229067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fetal face may present with the chin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anteriorly or posteriorly, relative to the maternal symphysis pubis.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is a rare condition occurring in 1 in 550 births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8583324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Lax uterus,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pregnancy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Hydraminous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Deflexed fetal head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multiparity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Anencephaly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Abnormal shape of pelvis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10664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Malposition is more applicable to cases of normal presentation, that is, the vertex.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vertex presents itself in the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occipitoanterior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(OA) – (right, left or direct OA) position in about 90% of the cases in the late first stage of labour at term and is called normal position.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84338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2291" name="Picture 2" descr="C:\Documents and Settings\Admin\Desktop\atul's birthday\DSC06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0"/>
            <a:ext cx="8072437" cy="6858000"/>
          </a:xfr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726986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Antenatal diagnosis is often difficult.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Diagnosis is usually made in labor by vaginal examination.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Diagnosis by Leopold maneuver is based on finding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long ovoid uterus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no bulges in the flanks, S shaped ill defined fetal back with marked depression between the occiput and the back, and palpation of the cephalic prominence on the same side as the fetal back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6457128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Fetal heart beat is heard on the side of the feet in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transverse and difficult to identify 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mentoposterior.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 vaginal examination, with sufficiently dilated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cervix, feeling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orbital ridges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mouth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clinches the diagnosis.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92963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Confusion may arise with breech presentation 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prolonged labor with edema of the presenting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mouth may be open and the hard gums are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diagnostic and the fetus may suck the examining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finger.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902629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denominator is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(chin).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presenting diameter is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submentobregmatic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is 9.5 centimeters.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Eight possible positions exist depending on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of the chin to the various quadrants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pelvis.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4229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 occurs when 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submento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-bregmatic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diameter passes the pelvic inlet.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Decent with extension of the head occurs.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pelvic floor internal rotation occurs.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most cases rotation of the chin occurs anteriorly so that the fetus assumes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mentoanterior position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few, the chin rotates towards the sacrum assuming persistent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mentoposterior position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4354851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mentoanterior further decent with extension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occurs till it reaches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perineum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occurs by flexion so that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sinciput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vertex and the occiput sweep the perineum.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Restitution, external rotation and delivery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shoulders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lateral flexion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occur in the same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manner as vertex presentation.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9675895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persistent mentoposterior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there is no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mechanism of labor. Unless relieved, further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impaction results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obstructed labor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45549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Cesarean section is indicated in the presence of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big baby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contracted pelvis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previous uterine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scar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 previous cesarean section and a woman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bad obstetric history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Persistent mentoposterior position, poor progress of labor and fetal distress are indications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cesarean section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00602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evaluation before or at the start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and proper follow up of labor is, therefore,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73123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Often no cause is identified but any condition that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the proportional volume of the fetus and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amniotic fluid resulting in increased or decreased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mobility of the fetus predisposes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malpresentations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conditions are well known and fall into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groups.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Fetal factors , Maternal 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placental 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868931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 up in the first stage of labor is like in vertex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Labor may be slow but as long as it is progressing nothing special need to be done. The old saying "if a face is progressing leave it alone” is still valid.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Augmentation of labor is generally contraindicated.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Low forceps may be needed for mentoanterior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 in prolonged second stage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5451128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Cord prolapse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Facial bruising and swelling which disappear in one week and 1-2 days respectively.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Cerebral hemorrhage,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Extensive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perineal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lacerations,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Increased operative delivery and obstructed labor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8599640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 rot="20038822">
            <a:off x="1509713" y="668338"/>
            <a:ext cx="3692525" cy="16271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>
                <a:solidFill>
                  <a:srgbClr val="FF0000"/>
                </a:solidFill>
              </a:rPr>
              <a:t>Brow presentation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000250"/>
            <a:ext cx="4071937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202722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BROW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rare presentation is diagnosed when that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portion of the fetal head between the orbital ridge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anterior fontanel presents at the pelvic inlet.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Brow presentation is a form of cephalic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in which there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partial extension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the fetal head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that the brow (area between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anterior fontanel and the orbital ridges)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becomes the presenting part.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0661090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fetal head thus occupies a position midway between full flexion (occiput) and extension (face).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-Except when the fetal head is small or the pelvis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unusually large, engagement of the fetal head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subsequent delivery cannot take place as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as the brow presentation persists.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It occurs in 0.06 % of deliveries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702077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Lax uterus,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2.Multiple pregnancy,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3.Hydraminous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Deflexed fetal head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Hypotonus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neck muscle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Thyroid tumor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Anencephaly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6.Abnormal shape of pelvis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6218853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Diagnosis by abdominal palpation is possible but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unusual.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Usually, diagnosis is made late in labor.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Finding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frontal suture, large anterior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fontanel,the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orbital ridges and the base of the nose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vaginal examination with dilated cervix clinches the diagnosis but neither the mouth nor the chin is palpable.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671910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denominator is the anterior fontanel or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frontal bone.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presenting diameter is mentovertical which is 13.5 centimeters.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Engagement does not occur as this diameter is larger than the diameters of the pelvic inlet.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it reverts to either face or vertex presentation, there is no mechanism of labor for brow presentation.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7145717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Spontaneous delivery of a term brow is unlikely.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no intervention is made the end result is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obstructed labor.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6684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absence of other conditions that mandate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cesarean section, determination of the pelvic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capacity and fetal size must be made.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Emergency cesarean section is indicated for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macrosomia and contracted pelvis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20977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1. Fetal factors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fetal anomalies like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hydrocephalus, multiple gestation, prematurity,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Polyhaydraminos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Oligohaydraminos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2. Maternal factors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uterine anomalies like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septate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bicornuate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uterus, contracted pelvis,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submucus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myoma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grand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multiparity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past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malpresentations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3. Placental factors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placenta previa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4111173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early labor, in the absence of such conditions,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is expectant. This is based on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 that a brow may spontaneously revert to face or vertex, which occurs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cases.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it persists, the fetus has to be delivered by cesarean section.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Augmentation of labor for arrested labor is not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9083618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COMPOUND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Compound presentation is a presentation 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an extremity (hand or foot) prolapses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descends along side of the presenting part.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common type is upper extremity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prolapsing with vertex. Other varieties are upper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extremity with breech or rarely lower extremity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vertex.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Incidence is 1 in 1000 pregnancies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761523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Obstetric factors that prevent descent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presenting part into the pelvic inlet predispose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prolapse of an extremity alongside the presenting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cephalopelvic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disproportion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multiple gestation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</a:p>
          <a:p>
            <a:pPr marL="0" indent="0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multiparity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hydramnios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8237475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Prematurity occurs in over 50% of compound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twin gestations, over 90% of compound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presentations are associated with the second twin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0446128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made on vaginal examination in labor by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palpating fetal extremity adjacent to the presenting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diagnosis is usually made during labor; as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cervix dilates, the prolapsed extremity is more easily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palpated alongside the vertex or breech.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Compound presentation may be suspected if poor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 in labor is noted, particularly when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presenting part fails to engage during the active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5848995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diagnosis is suspected but uncertain, ultrasound or X-ray can be used to locate the position of the extremities and search for malformations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0556839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depends on –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Gestational age,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of presentation and whether the hand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foot is prolapsing.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0129088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Viability of the fetus should be documented prior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delivery since compound presentation is associated with prematurity.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Labor should be allowed and delivery anticipated, if the fetus is considered non-viable (&lt;28 weeks according to our country's protocol), has gross congenital malformation or is dead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376753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viable fetus, if hand is prolapsing with vertex,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could be allowed to continue with the hope of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spontaneous retraction of the hand as labor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Any attempt to reduce the extremity by digital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manipulation is contraindicated. Persistent cases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 under go cesarean section.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Vertex with foot and breech with hand are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indications for cesarean section.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6126048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most cases, the prolapsed part should be left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alone, because most often it will not interfere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the arm is prolapsed alongside the head,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 should be observed closely to ascertain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the arm retracts out of the way with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descent of the presenting part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21468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2293938" y="228600"/>
            <a:ext cx="4259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Breech presentation </a:t>
            </a:r>
            <a:endParaRPr lang="en-GB" altLang="en-US" sz="3200" b="1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35013"/>
            <a:ext cx="6400800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8392134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If it fails to retract and if it appears to prevent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descent of the head, the prolapsed arm should be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pushed gently upward and the head simultaneously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downward by fundal pressure.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214153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SHOULDER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Shoulder presentation is a presentation in which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axis of the fetus is at right angles to the axis of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uterus so that the presenting part becomes the shoulder.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transverse lie becomes a shoulder presentation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the most dangerous of the fetal presentations.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Incidence is 1:300 deliveries at term but is higher in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preterm birth.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1489501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Laxity of uterus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Placenta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Hydraminous,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pregnancy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Uterine abnormality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Prematurity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Contracted pelvis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4920699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transversely oval with the fundus scarcely above the umbilicus.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fundal height is less than expected for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 of gestation.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fetal pole in the fundus and the pelvic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inlet.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2203941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very high and unreachable presenting part 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vaginal examination highly suggests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transverse lie.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Ultrasound confirms the diagnosis and identifies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possible causes.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labor vaginal examination identifies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shoulders and/or the ribs or in neglected cases the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 prolapsing through the vulva.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5724038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Spontaneous delivery of a fully developed newborn is impossible with a persistent transverse lie.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rupture of the membranes, if labor continues, the fetal shoulder is forced into the pelvis, and the corresponding arm frequently prolapses.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some descent, the shoulder is arrested by the margins of the pelvic inlet, with the head in one iliac fossa and the breech in the other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15855611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labor continues, the shoulder is impacted firmly in the upper part of the pelvis.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uterus then contracts vigorously in 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unsuccessful attempt to overcome the obstacle.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time, a retraction ring rises increasingly higher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becomes more marked. With this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neglected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transverse lie,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uterus will eventually rupture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2641251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diagnosed at antenatal clinic after 36 weeks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external version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attempted.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cesarean section is method of choice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attempt of external version have failed.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membrane have ruptured before; if there is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cord prolapses if arm prolapses even with dead fetus cesarean section is mandatory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32279291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Obstructed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Uterine rupture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Puerperal sepsis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PPH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Fetal death (cord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prolapsed)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Arm prolapse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8853675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Unstable 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lie is found to vary, breech, vertex 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shoulder, presenting from one examination to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another after 36th weeks of pregnancy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5/19/2016</a:t>
            </a:r>
          </a:p>
        </p:txBody>
      </p:sp>
    </p:spTree>
    <p:extLst>
      <p:ext uri="{BB962C8B-B14F-4D97-AF65-F5344CB8AC3E}">
        <p14:creationId xmlns:p14="http://schemas.microsoft.com/office/powerpoint/2010/main" val="4237155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2706</TotalTime>
  <Words>6906</Words>
  <Application>Microsoft Office PowerPoint</Application>
  <PresentationFormat>On-screen Show (4:3)</PresentationFormat>
  <Paragraphs>1176</Paragraphs>
  <Slides>142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1" baseType="lpstr">
      <vt:lpstr>Arial</vt:lpstr>
      <vt:lpstr>Calibri</vt:lpstr>
      <vt:lpstr>Comic Sans MS</vt:lpstr>
      <vt:lpstr>Franklin Gothic Book</vt:lpstr>
      <vt:lpstr>Perpetua</vt:lpstr>
      <vt:lpstr>Tahoma</vt:lpstr>
      <vt:lpstr>Wingdings</vt:lpstr>
      <vt:lpstr>Wingdings 2</vt:lpstr>
      <vt:lpstr>Equity</vt:lpstr>
      <vt:lpstr>Management of MALPRESENTATIONS AND MALPOSITIONS</vt:lpstr>
      <vt:lpstr>objectives</vt:lpstr>
      <vt:lpstr>outline </vt:lpstr>
      <vt:lpstr>        Introduction</vt:lpstr>
      <vt:lpstr>Cont….</vt:lpstr>
      <vt:lpstr>Cont…</vt:lpstr>
      <vt:lpstr>MALPRESENTATIONS</vt:lpstr>
      <vt:lpstr>Cont….</vt:lpstr>
      <vt:lpstr>PowerPoint Presentation</vt:lpstr>
      <vt:lpstr>1. BREECH PRESENTATION</vt:lpstr>
      <vt:lpstr>Cont…</vt:lpstr>
      <vt:lpstr>Risk Factors</vt:lpstr>
      <vt:lpstr>TYPES OF BREECH PRESENTATION</vt:lpstr>
      <vt:lpstr>Position of breech presentation</vt:lpstr>
      <vt:lpstr>DIAGNOSIS</vt:lpstr>
      <vt:lpstr>Diagnosis</vt:lpstr>
      <vt:lpstr>Cont…</vt:lpstr>
      <vt:lpstr>Mechanism of labor (frank breech in left sacrotransverse position)</vt:lpstr>
      <vt:lpstr>Cont…</vt:lpstr>
      <vt:lpstr>Cont…</vt:lpstr>
      <vt:lpstr>Cont…</vt:lpstr>
      <vt:lpstr>Cont….</vt:lpstr>
      <vt:lpstr>MANAGEMENT</vt:lpstr>
      <vt:lpstr>Management</vt:lpstr>
      <vt:lpstr>Cont…</vt:lpstr>
      <vt:lpstr>Cont….</vt:lpstr>
      <vt:lpstr>Cont…</vt:lpstr>
      <vt:lpstr>Cont….</vt:lpstr>
      <vt:lpstr>Cont….</vt:lpstr>
      <vt:lpstr>Cont…..</vt:lpstr>
      <vt:lpstr>Cont….</vt:lpstr>
      <vt:lpstr>Cont…..</vt:lpstr>
      <vt:lpstr>Types of breach delivery</vt:lpstr>
      <vt:lpstr>Cont…</vt:lpstr>
      <vt:lpstr>Cont….</vt:lpstr>
      <vt:lpstr>Cont…</vt:lpstr>
      <vt:lpstr>Techniques of assisted breech delivery</vt:lpstr>
      <vt:lpstr>Cont…</vt:lpstr>
      <vt:lpstr>Cont…</vt:lpstr>
      <vt:lpstr>Cont.….</vt:lpstr>
      <vt:lpstr>Cont.</vt:lpstr>
      <vt:lpstr>Cont….</vt:lpstr>
      <vt:lpstr>II. Delivery of the posterior arm followed by anterior (or the reverse)</vt:lpstr>
      <vt:lpstr>Cont…</vt:lpstr>
      <vt:lpstr>Cont…</vt:lpstr>
      <vt:lpstr>Cont…</vt:lpstr>
      <vt:lpstr>Cont…</vt:lpstr>
      <vt:lpstr>PowerPoint Presentation</vt:lpstr>
      <vt:lpstr>Con.</vt:lpstr>
      <vt:lpstr>Cont…</vt:lpstr>
      <vt:lpstr>PowerPoint Presentation</vt:lpstr>
      <vt:lpstr>5. Modified Prague Maneuver</vt:lpstr>
      <vt:lpstr>Complication</vt:lpstr>
      <vt:lpstr>Cont.…</vt:lpstr>
      <vt:lpstr>Cont…</vt:lpstr>
      <vt:lpstr>Face presentation </vt:lpstr>
      <vt:lpstr>2. FACE PRESENTATION</vt:lpstr>
      <vt:lpstr>Cont…</vt:lpstr>
      <vt:lpstr>Risk factor</vt:lpstr>
      <vt:lpstr>PowerPoint Presentation</vt:lpstr>
      <vt:lpstr>Diagnosis</vt:lpstr>
      <vt:lpstr>Cont….</vt:lpstr>
      <vt:lpstr>Cont…</vt:lpstr>
      <vt:lpstr>Mechanism of labor</vt:lpstr>
      <vt:lpstr>Cont…</vt:lpstr>
      <vt:lpstr>Cont…</vt:lpstr>
      <vt:lpstr>Cont…</vt:lpstr>
      <vt:lpstr>Management of labor</vt:lpstr>
      <vt:lpstr>Cont….</vt:lpstr>
      <vt:lpstr>Cont…..</vt:lpstr>
      <vt:lpstr>Complications</vt:lpstr>
      <vt:lpstr>Brow presentation </vt:lpstr>
      <vt:lpstr>3. BROW PRESENTATION</vt:lpstr>
      <vt:lpstr>Cont….</vt:lpstr>
      <vt:lpstr>Risk factors</vt:lpstr>
      <vt:lpstr>Diagnosis</vt:lpstr>
      <vt:lpstr>Mechanism of labor</vt:lpstr>
      <vt:lpstr>Cont…</vt:lpstr>
      <vt:lpstr>Management</vt:lpstr>
      <vt:lpstr>Cont…</vt:lpstr>
      <vt:lpstr>4. COMPOUND PRESENTATION</vt:lpstr>
      <vt:lpstr>Causes</vt:lpstr>
      <vt:lpstr>Cont….</vt:lpstr>
      <vt:lpstr>Diagnosis</vt:lpstr>
      <vt:lpstr>Cont….</vt:lpstr>
      <vt:lpstr>Management</vt:lpstr>
      <vt:lpstr>Cont….</vt:lpstr>
      <vt:lpstr>Cont…</vt:lpstr>
      <vt:lpstr>Cont…</vt:lpstr>
      <vt:lpstr>Cont…</vt:lpstr>
      <vt:lpstr>5. SHOULDER PRESENTATION</vt:lpstr>
      <vt:lpstr>Risk factors</vt:lpstr>
      <vt:lpstr>Diagnosis</vt:lpstr>
      <vt:lpstr>Cont…</vt:lpstr>
      <vt:lpstr>Mechanism of labor</vt:lpstr>
      <vt:lpstr>Cont…</vt:lpstr>
      <vt:lpstr>Management</vt:lpstr>
      <vt:lpstr>Complication</vt:lpstr>
      <vt:lpstr>6. Unstable lie</vt:lpstr>
      <vt:lpstr> Risk factors </vt:lpstr>
      <vt:lpstr>Management</vt:lpstr>
      <vt:lpstr>Cont….</vt:lpstr>
      <vt:lpstr>7. UMBILICAL CORD PRESENTATION AND PROLAPSE</vt:lpstr>
      <vt:lpstr>Cont…</vt:lpstr>
      <vt:lpstr>Cont….</vt:lpstr>
      <vt:lpstr>Cont…</vt:lpstr>
      <vt:lpstr>Incidence</vt:lpstr>
      <vt:lpstr>Causes</vt:lpstr>
      <vt:lpstr>Cont….</vt:lpstr>
      <vt:lpstr>Diagnosis</vt:lpstr>
      <vt:lpstr>Cont…</vt:lpstr>
      <vt:lpstr>Cont…</vt:lpstr>
      <vt:lpstr>Cont…</vt:lpstr>
      <vt:lpstr>Management</vt:lpstr>
      <vt:lpstr>Cont…</vt:lpstr>
      <vt:lpstr>Cont….</vt:lpstr>
      <vt:lpstr>Occult Cord Prolapse</vt:lpstr>
      <vt:lpstr>Cont….</vt:lpstr>
      <vt:lpstr>Cont….</vt:lpstr>
      <vt:lpstr>Cont….</vt:lpstr>
      <vt:lpstr>Funic Presentation</vt:lpstr>
      <vt:lpstr>Cont.….</vt:lpstr>
      <vt:lpstr>Complication</vt:lpstr>
      <vt:lpstr>Cont….</vt:lpstr>
      <vt:lpstr>Prevention and early detection</vt:lpstr>
      <vt:lpstr>Prognosis</vt:lpstr>
      <vt:lpstr>Neonatal</vt:lpstr>
      <vt:lpstr>Cont….</vt:lpstr>
      <vt:lpstr>Occipito posterior position (OP)</vt:lpstr>
      <vt:lpstr>PowerPoint Presentation</vt:lpstr>
      <vt:lpstr>Risk factors</vt:lpstr>
      <vt:lpstr>Diagnosis</vt:lpstr>
      <vt:lpstr>Cont….</vt:lpstr>
      <vt:lpstr>Mechanism of Labour</vt:lpstr>
      <vt:lpstr>Cont….</vt:lpstr>
      <vt:lpstr>PowerPoint Presentation</vt:lpstr>
      <vt:lpstr>Management</vt:lpstr>
      <vt:lpstr>Cont….</vt:lpstr>
      <vt:lpstr>Cont….</vt:lpstr>
      <vt:lpstr>Cont….</vt:lpstr>
      <vt:lpstr>Referances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MALPRESENTATIONS AND MALPOSITIONS</dc:title>
  <dc:creator>kindie</dc:creator>
  <cp:lastModifiedBy>Mihretu</cp:lastModifiedBy>
  <cp:revision>184</cp:revision>
  <dcterms:created xsi:type="dcterms:W3CDTF">2014-05-07T18:21:06Z</dcterms:created>
  <dcterms:modified xsi:type="dcterms:W3CDTF">2020-04-27T07:49:16Z</dcterms:modified>
</cp:coreProperties>
</file>